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6" r:id="rId4"/>
    <p:sldId id="267" r:id="rId5"/>
    <p:sldId id="268" r:id="rId6"/>
    <p:sldId id="277" r:id="rId7"/>
    <p:sldId id="278" r:id="rId8"/>
    <p:sldId id="275" r:id="rId9"/>
    <p:sldId id="279" r:id="rId10"/>
    <p:sldId id="276" r:id="rId11"/>
    <p:sldId id="257" r:id="rId12"/>
    <p:sldId id="263" r:id="rId13"/>
    <p:sldId id="262" r:id="rId14"/>
    <p:sldId id="261" r:id="rId15"/>
    <p:sldId id="274" r:id="rId16"/>
    <p:sldId id="281" r:id="rId17"/>
    <p:sldId id="280" r:id="rId18"/>
    <p:sldId id="264" r:id="rId19"/>
    <p:sldId id="259" r:id="rId20"/>
    <p:sldId id="273" r:id="rId21"/>
    <p:sldId id="283" r:id="rId22"/>
    <p:sldId id="282" r:id="rId23"/>
    <p:sldId id="269" r:id="rId24"/>
    <p:sldId id="284" r:id="rId25"/>
    <p:sldId id="285" r:id="rId26"/>
    <p:sldId id="286" r:id="rId27"/>
    <p:sldId id="287" r:id="rId28"/>
    <p:sldId id="288" r:id="rId29"/>
    <p:sldId id="271" r:id="rId30"/>
    <p:sldId id="293" r:id="rId31"/>
    <p:sldId id="292" r:id="rId32"/>
    <p:sldId id="289" r:id="rId33"/>
    <p:sldId id="291" r:id="rId34"/>
    <p:sldId id="272" r:id="rId35"/>
    <p:sldId id="290" r:id="rId36"/>
    <p:sldId id="25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70" d="100"/>
          <a:sy n="70" d="100"/>
        </p:scale>
        <p:origin x="3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09-Sep-20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09-Sep-20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09-Sep-20</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09-Sep-20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09-Sep-20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09-Sep-20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09-Sep-20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09-Sep-20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09-Sep-20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09-Sep-20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09-Sep-20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09-Sep-20</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oikoumene.org/en/resources/logo/wcc-logo"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ritannica.com/place/Romania" TargetMode="Externa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 TargetMode="External"/><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ro.m.wikipedia.org/wiki/George_Grigore" TargetMode="External"/><Relationship Id="rId3" Type="http://schemas.openxmlformats.org/officeDocument/2006/relationships/hyperlink" Target="https://ro.m.wikipedia.org/wiki/2001" TargetMode="External"/><Relationship Id="rId7" Type="http://schemas.openxmlformats.org/officeDocument/2006/relationships/hyperlink" Target="https://ro.m.wikipedia.org/wiki/Cezar_Baltag" TargetMode="External"/><Relationship Id="rId2" Type="http://schemas.openxmlformats.org/officeDocument/2006/relationships/hyperlink" Target="https://ro.m.wikipedia.org/wiki/Ia%C8%99i" TargetMode="External"/><Relationship Id="rId1" Type="http://schemas.openxmlformats.org/officeDocument/2006/relationships/slideLayout" Target="../slideLayouts/slideLayout6.xml"/><Relationship Id="rId6" Type="http://schemas.openxmlformats.org/officeDocument/2006/relationships/hyperlink" Target="https://ro.m.wikipedia.org/w/index.php?title=Istoria_credin%C8%9Belor_%C8%99i_ideilor_religioase&amp;action=edit&amp;redlink=1" TargetMode="External"/><Relationship Id="rId11" Type="http://schemas.openxmlformats.org/officeDocument/2006/relationships/hyperlink" Target="https://safielumina.ro/author/diana-oncioiu/" TargetMode="External"/><Relationship Id="rId5" Type="http://schemas.openxmlformats.org/officeDocument/2006/relationships/hyperlink" Target="https://ro.m.wikipedia.org/wiki/Mircea_Eliade" TargetMode="External"/><Relationship Id="rId10" Type="http://schemas.openxmlformats.org/officeDocument/2006/relationships/hyperlink" Target="https://www.libertatea.ro/stiri%20/preoti-din-iasi-si-imprejurimi-nu-mai-au-ce-manca-2970461" TargetMode="External"/><Relationship Id="rId4" Type="http://schemas.openxmlformats.org/officeDocument/2006/relationships/hyperlink" Target="http://www.crez.org/istorie.asp" TargetMode="External"/><Relationship Id="rId9" Type="http://schemas.openxmlformats.org/officeDocument/2006/relationships/hyperlink" Target="https://ro.m.wikipedia.org/wiki/Editura_Kriterion"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www.edupedu.ro/author/mihai/"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a1.ro/news/social/ce-salariu-are-un-preot-in-romania-veniturile-personalului-clerical-vor-fi-majorate-pana-in-2022-id950102.html" TargetMode="External"/><Relationship Id="rId2" Type="http://schemas.openxmlformats.org/officeDocument/2006/relationships/hyperlink" Target="https://ro.m.wikipedia.org/wiki/Cre&#537;tinism"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35055"/>
            <a:ext cx="12191999" cy="1739347"/>
          </a:xfrm>
        </p:spPr>
        <p:txBody>
          <a:bodyPr>
            <a:normAutofit/>
          </a:bodyPr>
          <a:lstStyle/>
          <a:p>
            <a:r>
              <a:rPr lang="en-US" sz="2400" b="1" dirty="0">
                <a:solidFill>
                  <a:schemeClr val="tx1"/>
                </a:solidFill>
                <a:latin typeface="Arial Black" panose="020B0A04020102020204" pitchFamily="34" charset="0"/>
              </a:rPr>
              <a:t>ROMANIAN ORTHODOX CHURCH, AN ECONOMIC SUBJECT </a:t>
            </a:r>
            <a:r>
              <a:rPr lang="en-US" sz="2400" dirty="0">
                <a:solidFill>
                  <a:schemeClr val="tx1"/>
                </a:solidFill>
                <a:latin typeface="Arial Black" panose="020B0A04020102020204" pitchFamily="34" charset="0"/>
              </a:rPr>
              <a:t/>
            </a:r>
            <a:br>
              <a:rPr lang="en-US" sz="2400" dirty="0">
                <a:solidFill>
                  <a:schemeClr val="tx1"/>
                </a:solidFill>
                <a:latin typeface="Arial Black" panose="020B0A04020102020204" pitchFamily="34" charset="0"/>
              </a:rPr>
            </a:br>
            <a:r>
              <a:rPr lang="en-US" sz="2400" b="1" dirty="0">
                <a:solidFill>
                  <a:schemeClr val="tx1"/>
                </a:solidFill>
                <a:latin typeface="Arial Black" panose="020B0A04020102020204" pitchFamily="34" charset="0"/>
              </a:rPr>
              <a:t>WITH IMPACT ON TOURISM AND ITS BEHAVIORAL AMBIGUITY IN CONTRAST TO THAT OF OTHER CHURCHES </a:t>
            </a:r>
            <a:r>
              <a:rPr lang="ro-RO" sz="2400" b="1" dirty="0" smtClean="0">
                <a:solidFill>
                  <a:schemeClr val="tx1"/>
                </a:solidFill>
                <a:latin typeface="Arial Black" panose="020B0A04020102020204" pitchFamily="34" charset="0"/>
              </a:rPr>
              <a:t/>
            </a:r>
            <a:br>
              <a:rPr lang="ro-RO" sz="2400" b="1" dirty="0" smtClean="0">
                <a:solidFill>
                  <a:schemeClr val="tx1"/>
                </a:solidFill>
                <a:latin typeface="Arial Black" panose="020B0A04020102020204" pitchFamily="34" charset="0"/>
              </a:rPr>
            </a:br>
            <a:r>
              <a:rPr lang="en-US" sz="2400" b="1" dirty="0" smtClean="0">
                <a:solidFill>
                  <a:schemeClr val="tx1"/>
                </a:solidFill>
                <a:latin typeface="Arial Black" panose="020B0A04020102020204" pitchFamily="34" charset="0"/>
              </a:rPr>
              <a:t>IN </a:t>
            </a:r>
            <a:r>
              <a:rPr lang="en-US" sz="2400" b="1" dirty="0">
                <a:solidFill>
                  <a:schemeClr val="tx1"/>
                </a:solidFill>
                <a:latin typeface="Arial Black" panose="020B0A04020102020204" pitchFamily="34" charset="0"/>
              </a:rPr>
              <a:t>EUROPEAN UNION </a:t>
            </a:r>
            <a:r>
              <a:rPr lang="en-US" sz="2400" dirty="0">
                <a:solidFill>
                  <a:schemeClr val="tx1"/>
                </a:solidFill>
                <a:latin typeface="Arial Black" panose="020B0A04020102020204" pitchFamily="34" charset="0"/>
              </a:rPr>
              <a:t/>
            </a:r>
            <a:br>
              <a:rPr lang="en-US" sz="2400" dirty="0">
                <a:solidFill>
                  <a:schemeClr val="tx1"/>
                </a:solidFill>
                <a:latin typeface="Arial Black" panose="020B0A04020102020204" pitchFamily="34" charset="0"/>
              </a:rPr>
            </a:br>
            <a:endParaRPr lang="en-US" sz="2400" dirty="0">
              <a:solidFill>
                <a:schemeClr val="tx1"/>
              </a:solidFill>
              <a:latin typeface="Arial Black" panose="020B0A04020102020204" pitchFamily="34" charset="0"/>
            </a:endParaRPr>
          </a:p>
        </p:txBody>
      </p:sp>
      <p:sp>
        <p:nvSpPr>
          <p:cNvPr id="3" name="Subtitle 2"/>
          <p:cNvSpPr>
            <a:spLocks noGrp="1"/>
          </p:cNvSpPr>
          <p:nvPr>
            <p:ph type="subTitle" idx="1"/>
          </p:nvPr>
        </p:nvSpPr>
        <p:spPr>
          <a:xfrm>
            <a:off x="1361038" y="5567882"/>
            <a:ext cx="9144000" cy="860253"/>
          </a:xfrm>
        </p:spPr>
        <p:txBody>
          <a:bodyPr>
            <a:normAutofit fontScale="92500" lnSpcReduction="10000"/>
          </a:bodyPr>
          <a:lstStyle/>
          <a:p>
            <a:pPr>
              <a:spcBef>
                <a:spcPts val="0"/>
              </a:spcBef>
              <a:spcAft>
                <a:spcPts val="0"/>
              </a:spcAft>
            </a:pPr>
            <a:r>
              <a:rPr lang="en-US" b="1" dirty="0">
                <a:latin typeface="Arial Black" panose="020B0A04020102020204" pitchFamily="34" charset="0"/>
              </a:rPr>
              <a:t>Author: Prof. </a:t>
            </a:r>
            <a:r>
              <a:rPr lang="en-US" b="1" dirty="0" err="1">
                <a:latin typeface="Arial Black" panose="020B0A04020102020204" pitchFamily="34" charset="0"/>
              </a:rPr>
              <a:t>habil</a:t>
            </a:r>
            <a:r>
              <a:rPr lang="en-US" b="1" dirty="0">
                <a:latin typeface="Arial Black" panose="020B0A04020102020204" pitchFamily="34" charset="0"/>
              </a:rPr>
              <a:t>. Gheorghe SĂVOIU PhD. </a:t>
            </a:r>
            <a:endParaRPr lang="en-US" dirty="0">
              <a:latin typeface="Arial Black" panose="020B0A04020102020204" pitchFamily="34" charset="0"/>
            </a:endParaRPr>
          </a:p>
          <a:p>
            <a:pPr>
              <a:spcBef>
                <a:spcPts val="0"/>
              </a:spcBef>
              <a:spcAft>
                <a:spcPts val="0"/>
              </a:spcAft>
            </a:pPr>
            <a:r>
              <a:rPr lang="en-US" b="1" dirty="0">
                <a:latin typeface="Arial Black" panose="020B0A04020102020204" pitchFamily="34" charset="0"/>
              </a:rPr>
              <a:t>University of </a:t>
            </a:r>
            <a:r>
              <a:rPr lang="en-US" b="1" dirty="0" err="1">
                <a:latin typeface="Arial Black" panose="020B0A04020102020204" pitchFamily="34" charset="0"/>
              </a:rPr>
              <a:t>Pitești</a:t>
            </a:r>
            <a:r>
              <a:rPr lang="en-US" b="1" dirty="0">
                <a:latin typeface="Arial Black" panose="020B0A04020102020204" pitchFamily="34" charset="0"/>
              </a:rPr>
              <a:t>, Romania, </a:t>
            </a:r>
            <a:endParaRPr lang="en-US" dirty="0">
              <a:latin typeface="Arial Black" panose="020B0A04020102020204" pitchFamily="34" charset="0"/>
            </a:endParaRPr>
          </a:p>
          <a:p>
            <a:pPr>
              <a:spcBef>
                <a:spcPts val="0"/>
              </a:spcBef>
              <a:spcAft>
                <a:spcPts val="0"/>
              </a:spcAft>
            </a:pPr>
            <a:r>
              <a:rPr lang="en-US" b="1" dirty="0">
                <a:latin typeface="Arial Black" panose="020B0A04020102020204" pitchFamily="34" charset="0"/>
              </a:rPr>
              <a:t>Contact e-mail: </a:t>
            </a:r>
            <a:r>
              <a:rPr lang="ro-RO" b="1" dirty="0" smtClean="0">
                <a:latin typeface="Arial Black" panose="020B0A04020102020204" pitchFamily="34" charset="0"/>
              </a:rPr>
              <a:t>gsavoiu@yahoo.com</a:t>
            </a:r>
            <a:endParaRPr lang="en-US" dirty="0">
              <a:latin typeface="Arial Black" panose="020B0A04020102020204" pitchFamily="34" charset="0"/>
            </a:endParaRPr>
          </a:p>
        </p:txBody>
      </p:sp>
      <p:pic>
        <p:nvPicPr>
          <p:cNvPr id="7" name="Picture 6"/>
          <p:cNvPicPr>
            <a:picLocks noChangeAspect="1"/>
          </p:cNvPicPr>
          <p:nvPr/>
        </p:nvPicPr>
        <p:blipFill>
          <a:blip r:embed="rId2"/>
          <a:stretch>
            <a:fillRect/>
          </a:stretch>
        </p:blipFill>
        <p:spPr>
          <a:xfrm>
            <a:off x="1987339" y="646177"/>
            <a:ext cx="8217322" cy="3251367"/>
          </a:xfrm>
          <a:prstGeom prst="rect">
            <a:avLst/>
          </a:prstGeom>
        </p:spPr>
      </p:pic>
    </p:spTree>
    <p:extLst>
      <p:ext uri="{BB962C8B-B14F-4D97-AF65-F5344CB8AC3E}">
        <p14:creationId xmlns:p14="http://schemas.microsoft.com/office/powerpoint/2010/main" val="1580869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727" y="2011679"/>
            <a:ext cx="11196586" cy="4443442"/>
          </a:xfrm>
        </p:spPr>
        <p:txBody>
          <a:bodyPr>
            <a:normAutofit fontScale="92500" lnSpcReduction="10000"/>
          </a:bodyPr>
          <a:lstStyle/>
          <a:p>
            <a:pPr marL="0" indent="0" algn="just">
              <a:buNone/>
            </a:pPr>
            <a:r>
              <a:rPr lang="en-US" dirty="0" smtClean="0">
                <a:latin typeface="Arial Black" panose="020B0A04020102020204" pitchFamily="34" charset="0"/>
              </a:rPr>
              <a:t>Christianity </a:t>
            </a:r>
            <a:r>
              <a:rPr lang="en-US" dirty="0">
                <a:latin typeface="Arial Black" panose="020B0A04020102020204" pitchFamily="34" charset="0"/>
              </a:rPr>
              <a:t>became a structural component of the Roman Empire, initially tolerated and later integrated into the interstices of power, after 380, following three major edicts given by Galerius (Edict of Tolerance of 311), Constantine the Great and </a:t>
            </a:r>
            <a:r>
              <a:rPr lang="en-US" dirty="0" err="1">
                <a:latin typeface="Arial Black" panose="020B0A04020102020204" pitchFamily="34" charset="0"/>
              </a:rPr>
              <a:t>Licinius</a:t>
            </a:r>
            <a:r>
              <a:rPr lang="en-US" dirty="0">
                <a:latin typeface="Arial Black" panose="020B0A04020102020204" pitchFamily="34" charset="0"/>
              </a:rPr>
              <a:t> (Edict of Milan of 313), and of Theodosius (Edict of Thessalonica of 380), Christians becoming persecuted, persecutors of all other cults and religions which they practically forbid, as well as of philosophers and their Academy or Lyceum which are </a:t>
            </a:r>
            <a:r>
              <a:rPr lang="en-US" dirty="0" smtClean="0">
                <a:latin typeface="Arial Black" panose="020B0A04020102020204" pitchFamily="34" charset="0"/>
              </a:rPr>
              <a:t>closed.</a:t>
            </a:r>
          </a:p>
          <a:p>
            <a:pPr marL="0" indent="0" algn="just">
              <a:buNone/>
            </a:pPr>
            <a:r>
              <a:rPr lang="en-US" dirty="0">
                <a:latin typeface="Arial Black" panose="020B0A04020102020204" pitchFamily="34" charset="0"/>
              </a:rPr>
              <a:t>Multiple internal divergences of Christianity, from the real nature of Jesus Christ, to the degree of </a:t>
            </a:r>
            <a:r>
              <a:rPr lang="en-US" dirty="0" smtClean="0">
                <a:latin typeface="Arial Black" panose="020B0A04020102020204" pitchFamily="34" charset="0"/>
              </a:rPr>
              <a:t>man freedom in </a:t>
            </a:r>
            <a:r>
              <a:rPr lang="en-US" dirty="0">
                <a:latin typeface="Arial Black" panose="020B0A04020102020204" pitchFamily="34" charset="0"/>
              </a:rPr>
              <a:t>terms of his divine salvation, from the institutional organization of Christians, to their relations with political power, along with dissensions about how to interpretation of sacramental </a:t>
            </a:r>
            <a:r>
              <a:rPr lang="en-US" dirty="0" smtClean="0">
                <a:latin typeface="Arial Black" panose="020B0A04020102020204" pitchFamily="34" charset="0"/>
              </a:rPr>
              <a:t> texts, </a:t>
            </a:r>
            <a:r>
              <a:rPr lang="en-US" dirty="0">
                <a:latin typeface="Arial Black" panose="020B0A04020102020204" pitchFamily="34" charset="0"/>
              </a:rPr>
              <a:t>rites and moral norms generated either specific doctrinal crises (Gnosticism, Manichaeism, Docetism, </a:t>
            </a:r>
            <a:r>
              <a:rPr lang="en-US" dirty="0" err="1">
                <a:latin typeface="Arial Black" panose="020B0A04020102020204" pitchFamily="34" charset="0"/>
              </a:rPr>
              <a:t>Nestorianism</a:t>
            </a:r>
            <a:r>
              <a:rPr lang="en-US" dirty="0">
                <a:latin typeface="Arial Black" panose="020B0A04020102020204" pitchFamily="34" charset="0"/>
              </a:rPr>
              <a:t>, </a:t>
            </a:r>
            <a:r>
              <a:rPr lang="en-US" dirty="0" err="1">
                <a:latin typeface="Arial Black" panose="020B0A04020102020204" pitchFamily="34" charset="0"/>
              </a:rPr>
              <a:t>Pelagianism</a:t>
            </a:r>
            <a:r>
              <a:rPr lang="en-US" dirty="0">
                <a:latin typeface="Arial Black" panose="020B0A04020102020204" pitchFamily="34" charset="0"/>
              </a:rPr>
              <a:t>, etc.), or Christian heresies that appeared after the councils and condemned as heretical (Arianism, after Nicaea in 359, </a:t>
            </a:r>
            <a:r>
              <a:rPr lang="en-US" dirty="0" err="1">
                <a:latin typeface="Arial Black" panose="020B0A04020102020204" pitchFamily="34" charset="0"/>
              </a:rPr>
              <a:t>Nestorianism</a:t>
            </a:r>
            <a:r>
              <a:rPr lang="en-US" dirty="0" smtClean="0">
                <a:latin typeface="Arial Black" panose="020B0A04020102020204" pitchFamily="34" charset="0"/>
              </a:rPr>
              <a:t>), </a:t>
            </a:r>
            <a:r>
              <a:rPr lang="en-US" dirty="0">
                <a:latin typeface="Arial Black" panose="020B0A04020102020204" pitchFamily="34" charset="0"/>
              </a:rPr>
              <a:t>after Ephesus in 431, </a:t>
            </a:r>
            <a:r>
              <a:rPr lang="en-US" dirty="0" err="1">
                <a:latin typeface="Arial Black" panose="020B0A04020102020204" pitchFamily="34" charset="0"/>
              </a:rPr>
              <a:t>Monophysitism</a:t>
            </a:r>
            <a:r>
              <a:rPr lang="en-US" dirty="0">
                <a:latin typeface="Arial Black" panose="020B0A04020102020204" pitchFamily="34" charset="0"/>
              </a:rPr>
              <a:t>, after Chalcedon in 451 etc.).</a:t>
            </a:r>
          </a:p>
        </p:txBody>
      </p:sp>
      <p:sp>
        <p:nvSpPr>
          <p:cNvPr id="4" name="Rectangle 3"/>
          <p:cNvSpPr/>
          <p:nvPr/>
        </p:nvSpPr>
        <p:spPr>
          <a:xfrm>
            <a:off x="531605" y="375346"/>
            <a:ext cx="11126708" cy="1200329"/>
          </a:xfrm>
          <a:prstGeom prst="rect">
            <a:avLst/>
          </a:prstGeom>
        </p:spPr>
        <p:txBody>
          <a:bodyPr wrap="square">
            <a:spAutoFit/>
          </a:bodyPr>
          <a:lstStyle/>
          <a:p>
            <a:r>
              <a:rPr lang="ro-RO" sz="2400" dirty="0" smtClean="0">
                <a:solidFill>
                  <a:srgbClr val="0070C0"/>
                </a:solidFill>
                <a:latin typeface="Arial Black" panose="020B0A04020102020204" pitchFamily="34" charset="0"/>
              </a:rPr>
              <a:t>IS THE </a:t>
            </a:r>
            <a:r>
              <a:rPr lang="en-US" sz="2400" dirty="0" smtClean="0">
                <a:solidFill>
                  <a:srgbClr val="0070C0"/>
                </a:solidFill>
                <a:latin typeface="Arial Black" panose="020B0A04020102020204" pitchFamily="34" charset="0"/>
              </a:rPr>
              <a:t>CHRISTIAN</a:t>
            </a:r>
            <a:r>
              <a:rPr lang="ro-RO" sz="2400" dirty="0" smtClean="0">
                <a:solidFill>
                  <a:srgbClr val="0070C0"/>
                </a:solidFill>
                <a:latin typeface="Arial Black" panose="020B0A04020102020204" pitchFamily="34" charset="0"/>
              </a:rPr>
              <a:t> HISTORY </a:t>
            </a:r>
            <a:r>
              <a:rPr lang="en-US" sz="2400" dirty="0" smtClean="0">
                <a:solidFill>
                  <a:srgbClr val="0070C0"/>
                </a:solidFill>
                <a:latin typeface="Arial Black" panose="020B0A04020102020204" pitchFamily="34" charset="0"/>
              </a:rPr>
              <a:t>A LONG SERIES OF PERSECUTIONS SUFFERED BY CHRISTIANS OR APPLIED TO NON-CHRISTIANS</a:t>
            </a:r>
            <a:r>
              <a:rPr lang="ro-RO" sz="2400" dirty="0" smtClean="0">
                <a:solidFill>
                  <a:srgbClr val="0070C0"/>
                </a:solidFill>
                <a:latin typeface="Arial Black" panose="020B0A04020102020204" pitchFamily="34" charset="0"/>
              </a:rPr>
              <a:t>  OR EVEN TO OTHER CHRISTIANS TOO?</a:t>
            </a:r>
            <a:endParaRPr lang="en-US" sz="2400" dirty="0">
              <a:solidFill>
                <a:srgbClr val="0070C0"/>
              </a:solidFill>
            </a:endParaRPr>
          </a:p>
        </p:txBody>
      </p:sp>
    </p:spTree>
    <p:extLst>
      <p:ext uri="{BB962C8B-B14F-4D97-AF65-F5344CB8AC3E}">
        <p14:creationId xmlns:p14="http://schemas.microsoft.com/office/powerpoint/2010/main" val="358823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The Great Schism of 1054</a:t>
            </a:r>
            <a:endParaRPr lang="en-US" dirty="0"/>
          </a:p>
        </p:txBody>
      </p:sp>
      <p:sp>
        <p:nvSpPr>
          <p:cNvPr id="3" name="Content Placeholder 2"/>
          <p:cNvSpPr>
            <a:spLocks noGrp="1"/>
          </p:cNvSpPr>
          <p:nvPr>
            <p:ph idx="1"/>
          </p:nvPr>
        </p:nvSpPr>
        <p:spPr>
          <a:xfrm>
            <a:off x="299258" y="2011680"/>
            <a:ext cx="11504815" cy="4206240"/>
          </a:xfrm>
        </p:spPr>
        <p:txBody>
          <a:bodyPr>
            <a:normAutofit fontScale="92500"/>
          </a:bodyPr>
          <a:lstStyle/>
          <a:p>
            <a:pPr algn="just"/>
            <a:r>
              <a:rPr lang="en-US" sz="2800" dirty="0">
                <a:latin typeface="Arial Black" panose="020B0A04020102020204" pitchFamily="34" charset="0"/>
              </a:rPr>
              <a:t>The Great Schism of 1054 generated a rupture that would be </a:t>
            </a:r>
            <a:r>
              <a:rPr lang="ro-RO" sz="2800" dirty="0" smtClean="0">
                <a:latin typeface="Arial Black" panose="020B0A04020102020204" pitchFamily="34" charset="0"/>
              </a:rPr>
              <a:t>considered </a:t>
            </a:r>
            <a:r>
              <a:rPr lang="en-US" sz="2800" dirty="0" smtClean="0">
                <a:latin typeface="Arial Black" panose="020B0A04020102020204" pitchFamily="34" charset="0"/>
              </a:rPr>
              <a:t>a</a:t>
            </a:r>
            <a:r>
              <a:rPr lang="ro-RO" sz="2800" dirty="0" smtClean="0">
                <a:latin typeface="Arial Black" panose="020B0A04020102020204" pitchFamily="34" charset="0"/>
              </a:rPr>
              <a:t> </a:t>
            </a:r>
            <a:r>
              <a:rPr lang="en-US" sz="2800" dirty="0" smtClean="0">
                <a:latin typeface="Arial Black" panose="020B0A04020102020204" pitchFamily="34" charset="0"/>
              </a:rPr>
              <a:t>complete implosion </a:t>
            </a:r>
            <a:r>
              <a:rPr lang="en-US" sz="2800" dirty="0">
                <a:latin typeface="Arial Black" panose="020B0A04020102020204" pitchFamily="34" charset="0"/>
              </a:rPr>
              <a:t>of </a:t>
            </a:r>
            <a:r>
              <a:rPr lang="en-US" sz="2800" dirty="0" smtClean="0">
                <a:latin typeface="Arial Black" panose="020B0A04020102020204" pitchFamily="34" charset="0"/>
              </a:rPr>
              <a:t>Christianity</a:t>
            </a:r>
            <a:r>
              <a:rPr lang="ro-RO" sz="2800" dirty="0" smtClean="0">
                <a:latin typeface="Arial Black" panose="020B0A04020102020204" pitchFamily="34" charset="0"/>
              </a:rPr>
              <a:t>, </a:t>
            </a:r>
            <a:r>
              <a:rPr lang="en-US" sz="2800" dirty="0" smtClean="0">
                <a:latin typeface="Arial Black" panose="020B0A04020102020204" pitchFamily="34" charset="0"/>
              </a:rPr>
              <a:t> </a:t>
            </a:r>
            <a:r>
              <a:rPr lang="en-US" sz="2800" dirty="0">
                <a:latin typeface="Arial Black" panose="020B0A04020102020204" pitchFamily="34" charset="0"/>
              </a:rPr>
              <a:t>continued by unimaginable or unbelievable expansions and religious </a:t>
            </a:r>
            <a:r>
              <a:rPr lang="en-US" sz="2800" dirty="0" smtClean="0">
                <a:latin typeface="Arial Black" panose="020B0A04020102020204" pitchFamily="34" charset="0"/>
              </a:rPr>
              <a:t>wars</a:t>
            </a:r>
            <a:r>
              <a:rPr lang="ro-RO" sz="2800" dirty="0" smtClean="0">
                <a:latin typeface="Arial Black" panose="020B0A04020102020204" pitchFamily="34" charset="0"/>
              </a:rPr>
              <a:t> </a:t>
            </a:r>
            <a:r>
              <a:rPr lang="en-US" sz="2800" dirty="0" smtClean="0">
                <a:latin typeface="Arial Black" panose="020B0A04020102020204" pitchFamily="34" charset="0"/>
              </a:rPr>
              <a:t>..</a:t>
            </a:r>
            <a:r>
              <a:rPr lang="ro-RO" sz="2800" dirty="0" smtClean="0">
                <a:latin typeface="Arial Black" panose="020B0A04020102020204" pitchFamily="34" charset="0"/>
              </a:rPr>
              <a:t>..</a:t>
            </a:r>
          </a:p>
          <a:p>
            <a:pPr algn="just"/>
            <a:r>
              <a:rPr lang="en-US" sz="2800" dirty="0">
                <a:latin typeface="Arial Black" panose="020B0A04020102020204" pitchFamily="34" charset="0"/>
              </a:rPr>
              <a:t>Many communities in Eastern Europe were forcibly Christianized under the Eastern Church, which called itself Orthodox, the </a:t>
            </a:r>
            <a:r>
              <a:rPr lang="ro-RO" sz="2800" dirty="0" smtClean="0">
                <a:latin typeface="Arial Black" panose="020B0A04020102020204" pitchFamily="34" charset="0"/>
              </a:rPr>
              <a:t>new</a:t>
            </a:r>
            <a:r>
              <a:rPr lang="en-US" sz="2800" dirty="0" smtClean="0">
                <a:latin typeface="Arial Black" panose="020B0A04020102020204" pitchFamily="34" charset="0"/>
              </a:rPr>
              <a:t> </a:t>
            </a:r>
            <a:r>
              <a:rPr lang="en-US" sz="2800" dirty="0">
                <a:latin typeface="Arial Black" panose="020B0A04020102020204" pitchFamily="34" charset="0"/>
              </a:rPr>
              <a:t>meaning </a:t>
            </a:r>
            <a:r>
              <a:rPr lang="ro-RO" sz="2800" dirty="0" smtClean="0">
                <a:latin typeface="Arial Black" panose="020B0A04020102020204" pitchFamily="34" charset="0"/>
              </a:rPr>
              <a:t>intending to underline</a:t>
            </a:r>
            <a:r>
              <a:rPr lang="en-US" sz="2800" dirty="0" smtClean="0">
                <a:latin typeface="Arial Black" panose="020B0A04020102020204" pitchFamily="34" charset="0"/>
              </a:rPr>
              <a:t> </a:t>
            </a:r>
            <a:r>
              <a:rPr lang="en-US" sz="2800" dirty="0">
                <a:latin typeface="Arial Black" panose="020B0A04020102020204" pitchFamily="34" charset="0"/>
              </a:rPr>
              <a:t>the right faith, </a:t>
            </a:r>
            <a:r>
              <a:rPr lang="ro-RO" sz="2800" dirty="0" smtClean="0">
                <a:latin typeface="Arial Black" panose="020B0A04020102020204" pitchFamily="34" charset="0"/>
              </a:rPr>
              <a:t>and </a:t>
            </a:r>
            <a:r>
              <a:rPr lang="en-US" sz="2800" dirty="0" smtClean="0">
                <a:latin typeface="Arial Black" panose="020B0A04020102020204" pitchFamily="34" charset="0"/>
              </a:rPr>
              <a:t>thus </a:t>
            </a:r>
            <a:r>
              <a:rPr lang="en-US" sz="2800" dirty="0">
                <a:latin typeface="Arial Black" panose="020B0A04020102020204" pitchFamily="34" charset="0"/>
              </a:rPr>
              <a:t>trying to identify it as the only church that knew and preached the true path of Christianity, in contrast. with which all other forms of Christianity became mere heresies, by a simple </a:t>
            </a:r>
            <a:r>
              <a:rPr lang="en-US" sz="2800" dirty="0" smtClean="0">
                <a:latin typeface="Arial Black" panose="020B0A04020102020204" pitchFamily="34" charset="0"/>
              </a:rPr>
              <a:t>renaming</a:t>
            </a:r>
            <a:r>
              <a:rPr lang="ro-RO" sz="2800" dirty="0" smtClean="0">
                <a:latin typeface="Arial Black" panose="020B0A04020102020204" pitchFamily="34" charset="0"/>
              </a:rPr>
              <a:t>.</a:t>
            </a:r>
            <a:endParaRPr lang="en-US" sz="2800" dirty="0">
              <a:latin typeface="Arial Black" panose="020B0A04020102020204" pitchFamily="34" charset="0"/>
            </a:endParaRPr>
          </a:p>
        </p:txBody>
      </p:sp>
    </p:spTree>
    <p:extLst>
      <p:ext uri="{BB962C8B-B14F-4D97-AF65-F5344CB8AC3E}">
        <p14:creationId xmlns:p14="http://schemas.microsoft.com/office/powerpoint/2010/main" val="414805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The Great Schism of 1054</a:t>
            </a:r>
            <a:endParaRPr lang="en-US" dirty="0"/>
          </a:p>
        </p:txBody>
      </p:sp>
      <p:sp>
        <p:nvSpPr>
          <p:cNvPr id="4" name="Text Placeholder 3"/>
          <p:cNvSpPr>
            <a:spLocks noGrp="1"/>
          </p:cNvSpPr>
          <p:nvPr>
            <p:ph type="body" sz="half" idx="2"/>
          </p:nvPr>
        </p:nvSpPr>
        <p:spPr>
          <a:xfrm>
            <a:off x="249382" y="2150620"/>
            <a:ext cx="11488189" cy="4433059"/>
          </a:xfrm>
        </p:spPr>
        <p:txBody>
          <a:bodyPr>
            <a:normAutofit lnSpcReduction="10000"/>
          </a:bodyPr>
          <a:lstStyle/>
          <a:p>
            <a:pPr algn="just"/>
            <a:r>
              <a:rPr lang="en-US" sz="2400" dirty="0">
                <a:latin typeface="Arial Black" panose="020B0A04020102020204" pitchFamily="34" charset="0"/>
              </a:rPr>
              <a:t>The Western Church, which called itself Catholic in its desire to be the sole descendant of Christianity, forcibly Christianized human populations in Western Europe and then generated eight crusades between 1096 and 1270, representing organized military expeditions to liberate Palestine (Holy Land) and implicitly Jerusalem </a:t>
            </a:r>
            <a:r>
              <a:rPr lang="en-US" sz="2400" dirty="0" smtClean="0">
                <a:latin typeface="Arial Black" panose="020B0A04020102020204" pitchFamily="34" charset="0"/>
              </a:rPr>
              <a:t>from Muslim</a:t>
            </a:r>
            <a:r>
              <a:rPr lang="ro-RO" sz="2400" dirty="0" smtClean="0">
                <a:latin typeface="Arial Black" panose="020B0A04020102020204" pitchFamily="34" charset="0"/>
              </a:rPr>
              <a:t> </a:t>
            </a:r>
            <a:r>
              <a:rPr lang="en-US" sz="2400" dirty="0" smtClean="0">
                <a:latin typeface="Arial Black" panose="020B0A04020102020204" pitchFamily="34" charset="0"/>
              </a:rPr>
              <a:t>domination </a:t>
            </a:r>
            <a:r>
              <a:rPr lang="en-US" sz="2400" dirty="0">
                <a:latin typeface="Arial Black" panose="020B0A04020102020204" pitchFamily="34" charset="0"/>
              </a:rPr>
              <a:t>and religion</a:t>
            </a:r>
            <a:r>
              <a:rPr lang="en-US" sz="2400" dirty="0" smtClean="0">
                <a:latin typeface="Arial Black" panose="020B0A04020102020204" pitchFamily="34" charset="0"/>
              </a:rPr>
              <a:t>..</a:t>
            </a:r>
            <a:r>
              <a:rPr lang="ro-RO" sz="2400" dirty="0" smtClean="0">
                <a:latin typeface="Arial Black" panose="020B0A04020102020204" pitchFamily="34" charset="0"/>
              </a:rPr>
              <a:t>.</a:t>
            </a:r>
            <a:r>
              <a:rPr lang="en-US" sz="2400" dirty="0" smtClean="0">
                <a:latin typeface="Arial Black" panose="020B0A04020102020204" pitchFamily="34" charset="0"/>
              </a:rPr>
              <a:t> </a:t>
            </a:r>
            <a:r>
              <a:rPr lang="en-US" sz="2400" dirty="0">
                <a:latin typeface="Arial Black" panose="020B0A04020102020204" pitchFamily="34" charset="0"/>
              </a:rPr>
              <a:t>However, </a:t>
            </a:r>
            <a:r>
              <a:rPr lang="en-US" sz="2400" dirty="0" smtClean="0">
                <a:latin typeface="Arial Black" panose="020B0A04020102020204" pitchFamily="34" charset="0"/>
              </a:rPr>
              <a:t>the</a:t>
            </a:r>
            <a:r>
              <a:rPr lang="ro-RO" sz="2400" dirty="0" smtClean="0">
                <a:latin typeface="Arial Black" panose="020B0A04020102020204" pitchFamily="34" charset="0"/>
              </a:rPr>
              <a:t>se religious wars</a:t>
            </a:r>
            <a:r>
              <a:rPr lang="en-US" sz="2400" dirty="0" smtClean="0">
                <a:latin typeface="Arial Black" panose="020B0A04020102020204" pitchFamily="34" charset="0"/>
              </a:rPr>
              <a:t> </a:t>
            </a:r>
            <a:r>
              <a:rPr lang="en-US" sz="2400" dirty="0">
                <a:latin typeface="Arial Black" panose="020B0A04020102020204" pitchFamily="34" charset="0"/>
              </a:rPr>
              <a:t>were also </a:t>
            </a:r>
            <a:r>
              <a:rPr lang="en-US" sz="2400" dirty="0" smtClean="0">
                <a:latin typeface="Arial Black" panose="020B0A04020102020204" pitchFamily="34" charset="0"/>
              </a:rPr>
              <a:t>started </a:t>
            </a:r>
            <a:r>
              <a:rPr lang="en-US" sz="2400" dirty="0">
                <a:latin typeface="Arial Black" panose="020B0A04020102020204" pitchFamily="34" charset="0"/>
              </a:rPr>
              <a:t>out of the desire for adventure, with obvious aims of enrichment </a:t>
            </a:r>
            <a:r>
              <a:rPr lang="ro-RO" sz="2400" dirty="0" smtClean="0">
                <a:latin typeface="Arial Black" panose="020B0A04020102020204" pitchFamily="34" charset="0"/>
              </a:rPr>
              <a:t>and</a:t>
            </a:r>
            <a:r>
              <a:rPr lang="en-US" sz="2400" dirty="0" smtClean="0">
                <a:latin typeface="Arial Black" panose="020B0A04020102020204" pitchFamily="34" charset="0"/>
              </a:rPr>
              <a:t> </a:t>
            </a:r>
            <a:r>
              <a:rPr lang="ro-RO" sz="2400" dirty="0" smtClean="0">
                <a:latin typeface="Arial Black" panose="020B0A04020102020204" pitchFamily="34" charset="0"/>
              </a:rPr>
              <a:t>power or </a:t>
            </a:r>
            <a:r>
              <a:rPr lang="en-US" sz="2400" dirty="0" smtClean="0">
                <a:latin typeface="Arial Black" panose="020B0A04020102020204" pitchFamily="34" charset="0"/>
              </a:rPr>
              <a:t>conquest of </a:t>
            </a:r>
            <a:r>
              <a:rPr lang="en-US" sz="2400" dirty="0">
                <a:latin typeface="Arial Black" panose="020B0A04020102020204" pitchFamily="34" charset="0"/>
              </a:rPr>
              <a:t>the monarchs of Western Europe</a:t>
            </a:r>
            <a:r>
              <a:rPr lang="en-US" sz="2400" dirty="0" smtClean="0">
                <a:latin typeface="Arial Black" panose="020B0A04020102020204" pitchFamily="34" charset="0"/>
              </a:rPr>
              <a:t>.</a:t>
            </a:r>
          </a:p>
          <a:p>
            <a:pPr algn="just"/>
            <a:endParaRPr lang="en-US" sz="2400" dirty="0">
              <a:latin typeface="Arial Black" panose="020B0A04020102020204" pitchFamily="34" charset="0"/>
            </a:endParaRPr>
          </a:p>
          <a:p>
            <a:pPr algn="just"/>
            <a:r>
              <a:rPr lang="en-US" sz="2400" dirty="0">
                <a:latin typeface="Arial Black" panose="020B0A04020102020204" pitchFamily="34" charset="0"/>
              </a:rPr>
              <a:t>The main difference between Orthodoxy and Catholicism remains the role of primus inter pares given to </a:t>
            </a:r>
            <a:r>
              <a:rPr lang="en-US" sz="2400" dirty="0" smtClean="0">
                <a:latin typeface="Arial Black" panose="020B0A04020102020204" pitchFamily="34" charset="0"/>
              </a:rPr>
              <a:t>bishop </a:t>
            </a:r>
            <a:r>
              <a:rPr lang="en-US" sz="2400" dirty="0">
                <a:latin typeface="Arial Black" panose="020B0A04020102020204" pitchFamily="34" charset="0"/>
              </a:rPr>
              <a:t>of Rome or </a:t>
            </a:r>
            <a:r>
              <a:rPr lang="en-US" sz="2400" dirty="0" smtClean="0">
                <a:latin typeface="Arial Black" panose="020B0A04020102020204" pitchFamily="34" charset="0"/>
              </a:rPr>
              <a:t>Pope</a:t>
            </a:r>
            <a:r>
              <a:rPr lang="en-US" sz="2400" dirty="0">
                <a:latin typeface="Arial Black" panose="020B0A04020102020204" pitchFamily="34" charset="0"/>
              </a:rPr>
              <a:t>.</a:t>
            </a:r>
          </a:p>
        </p:txBody>
      </p:sp>
    </p:spTree>
    <p:extLst>
      <p:ext uri="{BB962C8B-B14F-4D97-AF65-F5344CB8AC3E}">
        <p14:creationId xmlns:p14="http://schemas.microsoft.com/office/powerpoint/2010/main" val="1828646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4176"/>
            <a:ext cx="11937075" cy="1508760"/>
          </a:xfrm>
        </p:spPr>
        <p:txBody>
          <a:bodyPr>
            <a:normAutofit/>
          </a:bodyPr>
          <a:lstStyle/>
          <a:p>
            <a:pPr algn="ctr"/>
            <a:r>
              <a:rPr lang="ro-RO" sz="2800" dirty="0">
                <a:latin typeface="Arial Black" panose="020B0A04020102020204" pitchFamily="34" charset="0"/>
              </a:rPr>
              <a:t>inquisition </a:t>
            </a:r>
            <a:r>
              <a:rPr lang="ro-RO" sz="2800" dirty="0" smtClean="0">
                <a:latin typeface="Arial Black" panose="020B0A04020102020204" pitchFamily="34" charset="0"/>
              </a:rPr>
              <a:t>AND ITS Famous Christian Persecutions </a:t>
            </a:r>
            <a:endParaRPr lang="en-US" sz="2800" dirty="0">
              <a:latin typeface="Arial Black" panose="020B0A04020102020204" pitchFamily="34" charset="0"/>
            </a:endParaRPr>
          </a:p>
        </p:txBody>
      </p:sp>
      <p:sp>
        <p:nvSpPr>
          <p:cNvPr id="4" name="Text Placeholder 3"/>
          <p:cNvSpPr>
            <a:spLocks noGrp="1"/>
          </p:cNvSpPr>
          <p:nvPr>
            <p:ph type="body" sz="half" idx="2"/>
          </p:nvPr>
        </p:nvSpPr>
        <p:spPr>
          <a:xfrm>
            <a:off x="382385" y="2150621"/>
            <a:ext cx="11554691" cy="4449684"/>
          </a:xfrm>
        </p:spPr>
        <p:txBody>
          <a:bodyPr>
            <a:normAutofit/>
          </a:bodyPr>
          <a:lstStyle/>
          <a:p>
            <a:pPr algn="just"/>
            <a:endParaRPr lang="ro-RO" sz="2800" dirty="0" smtClean="0">
              <a:latin typeface="Arial Black" panose="020B0A04020102020204" pitchFamily="34" charset="0"/>
            </a:endParaRPr>
          </a:p>
          <a:p>
            <a:pPr algn="just"/>
            <a:r>
              <a:rPr lang="en-US" sz="2800" dirty="0" smtClean="0">
                <a:latin typeface="Arial Black" panose="020B0A04020102020204" pitchFamily="34" charset="0"/>
              </a:rPr>
              <a:t>The </a:t>
            </a:r>
            <a:r>
              <a:rPr lang="en-US" sz="2800" dirty="0">
                <a:latin typeface="Arial Black" panose="020B0A04020102020204" pitchFamily="34" charset="0"/>
              </a:rPr>
              <a:t>mere fact that the Inquisition as a Christian religious institution survived for seven centuries, being abolished only at the beginning of the nineteenth century, underscores the persistence of the inhumanity and immorality of Christianity.</a:t>
            </a:r>
          </a:p>
        </p:txBody>
      </p:sp>
    </p:spTree>
    <p:extLst>
      <p:ext uri="{BB962C8B-B14F-4D97-AF65-F5344CB8AC3E}">
        <p14:creationId xmlns:p14="http://schemas.microsoft.com/office/powerpoint/2010/main" val="2735871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dirty="0" smtClean="0">
                <a:latin typeface="Arial Black" panose="020B0A04020102020204" pitchFamily="34" charset="0"/>
              </a:rPr>
              <a:t>SOME NecesSarry REFORMS </a:t>
            </a:r>
            <a:endParaRPr lang="en-US" sz="2800" dirty="0">
              <a:latin typeface="Arial Black" panose="020B0A04020102020204" pitchFamily="34" charset="0"/>
            </a:endParaRPr>
          </a:p>
        </p:txBody>
      </p:sp>
      <p:sp>
        <p:nvSpPr>
          <p:cNvPr id="4" name="Text Placeholder 3"/>
          <p:cNvSpPr>
            <a:spLocks noGrp="1"/>
          </p:cNvSpPr>
          <p:nvPr>
            <p:ph type="body" sz="half" idx="2"/>
          </p:nvPr>
        </p:nvSpPr>
        <p:spPr>
          <a:xfrm>
            <a:off x="299258" y="2150620"/>
            <a:ext cx="11587942" cy="4499561"/>
          </a:xfrm>
        </p:spPr>
        <p:txBody>
          <a:bodyPr>
            <a:normAutofit/>
          </a:bodyPr>
          <a:lstStyle/>
          <a:p>
            <a:pPr algn="just"/>
            <a:r>
              <a:rPr lang="en-US" sz="2800" dirty="0">
                <a:latin typeface="Arial Black" panose="020B0A04020102020204" pitchFamily="34" charset="0"/>
              </a:rPr>
              <a:t>However, Catholicism or the Western Church has gone through various attempts to reform or return to the purity of the original Christian faith. Of all the attempts, it was perhaps most intensely changed by the emergence of the Anglican Church and the Protestant Reformation of the sixteenth century. </a:t>
            </a:r>
            <a:endParaRPr lang="ro-RO" sz="2800" dirty="0" smtClean="0">
              <a:latin typeface="Arial Black" panose="020B0A04020102020204" pitchFamily="34" charset="0"/>
            </a:endParaRPr>
          </a:p>
          <a:p>
            <a:pPr algn="just"/>
            <a:r>
              <a:rPr lang="en-US" sz="2800" dirty="0" smtClean="0">
                <a:latin typeface="Arial Black" panose="020B0A04020102020204" pitchFamily="34" charset="0"/>
              </a:rPr>
              <a:t>Martin </a:t>
            </a:r>
            <a:r>
              <a:rPr lang="en-US" sz="2800" dirty="0">
                <a:latin typeface="Arial Black" panose="020B0A04020102020204" pitchFamily="34" charset="0"/>
              </a:rPr>
              <a:t>Luther offered the Lutheran solution, appropriate to German Catholicism, Calvinism Jean Calvin through his sermons the Calvinist version and Ulrich Zwingli an authentic and profound Protestant approach.</a:t>
            </a:r>
          </a:p>
        </p:txBody>
      </p:sp>
    </p:spTree>
    <p:extLst>
      <p:ext uri="{BB962C8B-B14F-4D97-AF65-F5344CB8AC3E}">
        <p14:creationId xmlns:p14="http://schemas.microsoft.com/office/powerpoint/2010/main" val="1718055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4176"/>
            <a:ext cx="12077322" cy="1508760"/>
          </a:xfrm>
        </p:spPr>
        <p:txBody>
          <a:bodyPr>
            <a:noAutofit/>
          </a:bodyPr>
          <a:lstStyle/>
          <a:p>
            <a:pPr algn="just"/>
            <a:r>
              <a:rPr lang="ro-RO" sz="2600" dirty="0" smtClean="0">
                <a:latin typeface="Arial Black" panose="020B0A04020102020204" pitchFamily="34" charset="0"/>
              </a:rPr>
              <a:t>SECTION 1.</a:t>
            </a:r>
            <a:r>
              <a:rPr lang="en-US" sz="2600" dirty="0">
                <a:latin typeface="Arial Black" panose="020B0A04020102020204" pitchFamily="34" charset="0"/>
              </a:rPr>
              <a:t> </a:t>
            </a:r>
            <a:r>
              <a:rPr lang="en-US" sz="2600" dirty="0" smtClean="0">
                <a:latin typeface="Arial Black" panose="020B0A04020102020204" pitchFamily="34" charset="0"/>
              </a:rPr>
              <a:t>A </a:t>
            </a:r>
            <a:r>
              <a:rPr lang="en-US" sz="2600" dirty="0">
                <a:latin typeface="Arial Black" panose="020B0A04020102020204" pitchFamily="34" charset="0"/>
              </a:rPr>
              <a:t>brief, obviously incomplete and subjective history of Christianity </a:t>
            </a:r>
            <a:r>
              <a:rPr lang="en-US" sz="2600" dirty="0" smtClean="0">
                <a:latin typeface="Arial Black" panose="020B0A04020102020204" pitchFamily="34" charset="0"/>
              </a:rPr>
              <a:t>(</a:t>
            </a:r>
            <a:r>
              <a:rPr lang="en-US" sz="2600" dirty="0">
                <a:latin typeface="Arial Black" panose="020B0A04020102020204" pitchFamily="34" charset="0"/>
              </a:rPr>
              <a:t>Orthodoxy and Catholicism, with a brief meaning of Christian freedom in Protestantism)</a:t>
            </a:r>
          </a:p>
        </p:txBody>
      </p:sp>
      <p:sp>
        <p:nvSpPr>
          <p:cNvPr id="3" name="Content Placeholder 2"/>
          <p:cNvSpPr>
            <a:spLocks noGrp="1"/>
          </p:cNvSpPr>
          <p:nvPr>
            <p:ph idx="1"/>
          </p:nvPr>
        </p:nvSpPr>
        <p:spPr>
          <a:xfrm>
            <a:off x="216131" y="2011680"/>
            <a:ext cx="11770822" cy="4206240"/>
          </a:xfrm>
        </p:spPr>
        <p:txBody>
          <a:bodyPr>
            <a:normAutofit fontScale="85000" lnSpcReduction="20000"/>
          </a:bodyPr>
          <a:lstStyle/>
          <a:p>
            <a:pPr marL="0" indent="0" algn="just">
              <a:buNone/>
            </a:pPr>
            <a:r>
              <a:rPr lang="en-US" sz="2400" dirty="0" smtClean="0">
                <a:latin typeface="Arial Black" panose="020B0A04020102020204" pitchFamily="34" charset="0"/>
              </a:rPr>
              <a:t>ROMAN EMPEROR JULIAN (APOSTATE)</a:t>
            </a:r>
            <a:r>
              <a:rPr lang="ro-RO" sz="2400" dirty="0" smtClean="0">
                <a:latin typeface="Arial Black" panose="020B0A04020102020204" pitchFamily="34" charset="0"/>
              </a:rPr>
              <a:t> ANTICIPATED AN EXTENSIVE ECUMENISM </a:t>
            </a:r>
            <a:endParaRPr lang="en-US" sz="2400" dirty="0" smtClean="0">
              <a:latin typeface="Arial Black" panose="020B0A04020102020204" pitchFamily="34" charset="0"/>
            </a:endParaRPr>
          </a:p>
          <a:p>
            <a:pPr marL="0" indent="0" algn="just">
              <a:buNone/>
            </a:pPr>
            <a:r>
              <a:rPr lang="en-US" sz="2400" dirty="0">
                <a:latin typeface="Arial Black" panose="020B0A04020102020204" pitchFamily="34" charset="0"/>
              </a:rPr>
              <a:t>Even after 1700 years, the apostasy or renunciation of the Christian religion of a Roman emperor who knew very well the abuses of Christianity under Constantine the Great, does not escape contemporary theological rage, his decree being considered an anti-Christian act, which is why, according to some historical hypotheses unlikely, he was also assassinated by Christians, an irony of history. </a:t>
            </a:r>
            <a:endParaRPr lang="en-US" sz="2400" dirty="0" smtClean="0">
              <a:latin typeface="Arial Black" panose="020B0A04020102020204" pitchFamily="34" charset="0"/>
            </a:endParaRPr>
          </a:p>
          <a:p>
            <a:pPr marL="0" indent="0" algn="just">
              <a:buNone/>
            </a:pPr>
            <a:r>
              <a:rPr lang="en-US" sz="2400" dirty="0" smtClean="0">
                <a:latin typeface="Arial Black" panose="020B0A04020102020204" pitchFamily="34" charset="0"/>
              </a:rPr>
              <a:t>Some </a:t>
            </a:r>
            <a:r>
              <a:rPr lang="en-US" sz="2400" dirty="0">
                <a:latin typeface="Arial Black" panose="020B0A04020102020204" pitchFamily="34" charset="0"/>
              </a:rPr>
              <a:t>contemporary Orthodox historians partially recognize the balance of the edict of 362: </a:t>
            </a:r>
            <a:endParaRPr lang="en-US" sz="2400" dirty="0" smtClean="0">
              <a:latin typeface="Arial Black" panose="020B0A04020102020204" pitchFamily="34" charset="0"/>
            </a:endParaRPr>
          </a:p>
          <a:p>
            <a:pPr marL="0" indent="0" algn="just">
              <a:buNone/>
            </a:pPr>
            <a:r>
              <a:rPr lang="en-US" sz="2400" dirty="0" smtClean="0">
                <a:latin typeface="Arial Black" panose="020B0A04020102020204" pitchFamily="34" charset="0"/>
              </a:rPr>
              <a:t>At </a:t>
            </a:r>
            <a:r>
              <a:rPr lang="en-US" sz="2400" dirty="0">
                <a:latin typeface="Arial Black" panose="020B0A04020102020204" pitchFamily="34" charset="0"/>
              </a:rPr>
              <a:t>the beginning of his </a:t>
            </a:r>
            <a:r>
              <a:rPr lang="en-US" sz="2400" dirty="0" smtClean="0">
                <a:latin typeface="Arial Black" panose="020B0A04020102020204" pitchFamily="34" charset="0"/>
              </a:rPr>
              <a:t>brief period as Roman </a:t>
            </a:r>
            <a:r>
              <a:rPr lang="en-US" sz="2400" dirty="0">
                <a:latin typeface="Arial Black" panose="020B0A04020102020204" pitchFamily="34" charset="0"/>
              </a:rPr>
              <a:t>emperor Julian the Apostate </a:t>
            </a:r>
            <a:r>
              <a:rPr lang="en-US" sz="2400" dirty="0" smtClean="0">
                <a:latin typeface="Arial Black" panose="020B0A04020102020204" pitchFamily="34" charset="0"/>
              </a:rPr>
              <a:t>(Apostate </a:t>
            </a:r>
            <a:r>
              <a:rPr lang="en-US" sz="2400" dirty="0">
                <a:latin typeface="Arial Black" panose="020B0A04020102020204" pitchFamily="34" charset="0"/>
              </a:rPr>
              <a:t>being a </a:t>
            </a:r>
            <a:r>
              <a:rPr lang="en-US" sz="2400" dirty="0" smtClean="0">
                <a:latin typeface="Arial Black" panose="020B0A04020102020204" pitchFamily="34" charset="0"/>
              </a:rPr>
              <a:t>surname or a cognomen </a:t>
            </a:r>
            <a:r>
              <a:rPr lang="en-US" sz="2400" dirty="0">
                <a:latin typeface="Arial Black" panose="020B0A04020102020204" pitchFamily="34" charset="0"/>
              </a:rPr>
              <a:t>from apostasy or abdication from Christianity) </a:t>
            </a:r>
            <a:r>
              <a:rPr lang="en-US" sz="2400" dirty="0" smtClean="0">
                <a:latin typeface="Arial Black" panose="020B0A04020102020204" pitchFamily="34" charset="0"/>
              </a:rPr>
              <a:t>“</a:t>
            </a:r>
            <a:r>
              <a:rPr lang="en-US" sz="2400" dirty="0">
                <a:latin typeface="Arial Black" panose="020B0A04020102020204" pitchFamily="34" charset="0"/>
              </a:rPr>
              <a:t>did not persecute Christians, treating them with indifference. By virtue of the principle that every individual is free to believe and worship as his heart dictates, Julian commanded the opening of temples and </a:t>
            </a:r>
            <a:r>
              <a:rPr lang="en-US" sz="2400" dirty="0" smtClean="0">
                <a:latin typeface="Arial Black" panose="020B0A04020102020204" pitchFamily="34" charset="0"/>
              </a:rPr>
              <a:t>allowed </a:t>
            </a:r>
            <a:r>
              <a:rPr lang="en-US" sz="2400" dirty="0">
                <a:latin typeface="Arial Black" panose="020B0A04020102020204" pitchFamily="34" charset="0"/>
              </a:rPr>
              <a:t>the </a:t>
            </a:r>
            <a:r>
              <a:rPr lang="en-US" sz="2400" dirty="0" smtClean="0">
                <a:latin typeface="Arial Black" panose="020B0A04020102020204" pitchFamily="34" charset="0"/>
              </a:rPr>
              <a:t>ancient sacrifices </a:t>
            </a:r>
            <a:r>
              <a:rPr lang="en-US" sz="2400" dirty="0">
                <a:latin typeface="Arial Black" panose="020B0A04020102020204" pitchFamily="34" charset="0"/>
              </a:rPr>
              <a:t>in honor of the gods […] Thus, the temples reopened their pagan gates, </a:t>
            </a:r>
            <a:r>
              <a:rPr lang="en-US" sz="2400" dirty="0" smtClean="0">
                <a:latin typeface="Arial Black" panose="020B0A04020102020204" pitchFamily="34" charset="0"/>
              </a:rPr>
              <a:t>sacrifices being allowed </a:t>
            </a:r>
            <a:r>
              <a:rPr lang="en-US" sz="2400" dirty="0">
                <a:latin typeface="Arial Black" panose="020B0A04020102020204" pitchFamily="34" charset="0"/>
              </a:rPr>
              <a:t>again. " (</a:t>
            </a:r>
            <a:r>
              <a:rPr lang="en-US" sz="2400" dirty="0" err="1">
                <a:latin typeface="Arial Black" panose="020B0A04020102020204" pitchFamily="34" charset="0"/>
              </a:rPr>
              <a:t>Rămureanu</a:t>
            </a:r>
            <a:r>
              <a:rPr lang="en-US" sz="2400" dirty="0">
                <a:latin typeface="Arial Black" panose="020B0A04020102020204" pitchFamily="34" charset="0"/>
              </a:rPr>
              <a:t>, 1987, p. 261</a:t>
            </a:r>
            <a:r>
              <a:rPr lang="en-US" sz="2400" dirty="0" smtClean="0">
                <a:latin typeface="Arial Black" panose="020B0A04020102020204" pitchFamily="34" charset="0"/>
              </a:rPr>
              <a:t>).</a:t>
            </a:r>
            <a:endParaRPr lang="en-US" sz="2400" dirty="0">
              <a:latin typeface="Arial Black" panose="020B0A04020102020204" pitchFamily="34" charset="0"/>
            </a:endParaRPr>
          </a:p>
        </p:txBody>
      </p:sp>
    </p:spTree>
    <p:extLst>
      <p:ext uri="{BB962C8B-B14F-4D97-AF65-F5344CB8AC3E}">
        <p14:creationId xmlns:p14="http://schemas.microsoft.com/office/powerpoint/2010/main" val="3206980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b="1" cap="none" dirty="0" smtClean="0">
                <a:latin typeface="Arial Black" panose="020B0A04020102020204" pitchFamily="34" charset="0"/>
              </a:rPr>
              <a:t>A SAD MILLENIUM OF DARKNESS?</a:t>
            </a:r>
            <a:endParaRPr lang="en-US" sz="2800" b="1" cap="none" dirty="0">
              <a:latin typeface="Arial Black" panose="020B0A04020102020204" pitchFamily="34" charset="0"/>
            </a:endParaRPr>
          </a:p>
        </p:txBody>
      </p:sp>
      <p:sp>
        <p:nvSpPr>
          <p:cNvPr id="3" name="Content Placeholder 2"/>
          <p:cNvSpPr>
            <a:spLocks noGrp="1"/>
          </p:cNvSpPr>
          <p:nvPr>
            <p:ph idx="1"/>
          </p:nvPr>
        </p:nvSpPr>
        <p:spPr>
          <a:xfrm>
            <a:off x="344244" y="2011679"/>
            <a:ext cx="11564471" cy="4550485"/>
          </a:xfrm>
        </p:spPr>
        <p:txBody>
          <a:bodyPr>
            <a:noAutofit/>
          </a:bodyPr>
          <a:lstStyle/>
          <a:p>
            <a:pPr marL="0" indent="0" algn="just">
              <a:buNone/>
            </a:pPr>
            <a:r>
              <a:rPr lang="en-US" sz="2400" dirty="0">
                <a:latin typeface="Arial Black" panose="020B0A04020102020204" pitchFamily="34" charset="0"/>
              </a:rPr>
              <a:t>After </a:t>
            </a:r>
            <a:r>
              <a:rPr lang="ro-RO" sz="2400" dirty="0" smtClean="0">
                <a:latin typeface="Arial Black" panose="020B0A04020102020204" pitchFamily="34" charset="0"/>
              </a:rPr>
              <a:t>the </a:t>
            </a:r>
            <a:r>
              <a:rPr lang="en-US" sz="2400" dirty="0" smtClean="0">
                <a:latin typeface="Arial Black" panose="020B0A04020102020204" pitchFamily="34" charset="0"/>
              </a:rPr>
              <a:t>apocalyptic manifestation of the zealots</a:t>
            </a:r>
            <a:r>
              <a:rPr lang="ro-RO" sz="2400" dirty="0" smtClean="0">
                <a:latin typeface="Arial Black" panose="020B0A04020102020204" pitchFamily="34" charset="0"/>
              </a:rPr>
              <a:t>,</a:t>
            </a:r>
            <a:r>
              <a:rPr lang="en-US" sz="2400" dirty="0" smtClean="0">
                <a:latin typeface="Arial Black" panose="020B0A04020102020204" pitchFamily="34" charset="0"/>
              </a:rPr>
              <a:t> </a:t>
            </a:r>
            <a:r>
              <a:rPr lang="ro-RO" sz="2400" dirty="0" smtClean="0">
                <a:latin typeface="Arial Black" panose="020B0A04020102020204" pitchFamily="34" charset="0"/>
              </a:rPr>
              <a:t>during the Roman Emperor</a:t>
            </a:r>
            <a:r>
              <a:rPr lang="en-US" sz="2400" dirty="0" smtClean="0">
                <a:latin typeface="Arial Black" panose="020B0A04020102020204" pitchFamily="34" charset="0"/>
              </a:rPr>
              <a:t> </a:t>
            </a:r>
            <a:r>
              <a:rPr lang="en-US" sz="2400" dirty="0">
                <a:latin typeface="Arial Black" panose="020B0A04020102020204" pitchFamily="34" charset="0"/>
              </a:rPr>
              <a:t>Constantine the Great</a:t>
            </a:r>
            <a:r>
              <a:rPr lang="en-US" sz="2400" dirty="0" smtClean="0">
                <a:latin typeface="Arial Black" panose="020B0A04020102020204" pitchFamily="34" charset="0"/>
              </a:rPr>
              <a:t>,</a:t>
            </a:r>
            <a:r>
              <a:rPr lang="ro-RO" sz="2400" dirty="0" smtClean="0">
                <a:latin typeface="Arial Black" panose="020B0A04020102020204" pitchFamily="34" charset="0"/>
              </a:rPr>
              <a:t> in</a:t>
            </a:r>
            <a:r>
              <a:rPr lang="en-US" sz="2400" dirty="0" smtClean="0">
                <a:latin typeface="Arial Black" panose="020B0A04020102020204" pitchFamily="34" charset="0"/>
              </a:rPr>
              <a:t> </a:t>
            </a:r>
            <a:r>
              <a:rPr lang="en-US" sz="2400" dirty="0">
                <a:latin typeface="Arial Black" panose="020B0A04020102020204" pitchFamily="34" charset="0"/>
              </a:rPr>
              <a:t>which Christianity </a:t>
            </a:r>
            <a:r>
              <a:rPr lang="ro-RO" sz="2400" dirty="0" smtClean="0">
                <a:latin typeface="Arial Black" panose="020B0A04020102020204" pitchFamily="34" charset="0"/>
              </a:rPr>
              <a:t>had </a:t>
            </a:r>
            <a:r>
              <a:rPr lang="en-US" sz="2400" dirty="0" smtClean="0">
                <a:latin typeface="Arial Black" panose="020B0A04020102020204" pitchFamily="34" charset="0"/>
              </a:rPr>
              <a:t>devastated the </a:t>
            </a:r>
            <a:r>
              <a:rPr lang="en-US" sz="2400" dirty="0">
                <a:latin typeface="Arial Black" panose="020B0A04020102020204" pitchFamily="34" charset="0"/>
              </a:rPr>
              <a:t>scientific </a:t>
            </a:r>
            <a:r>
              <a:rPr lang="ro-RO" sz="2400" dirty="0" smtClean="0">
                <a:latin typeface="Arial Black" panose="020B0A04020102020204" pitchFamily="34" charset="0"/>
              </a:rPr>
              <a:t>evolution of mankind </a:t>
            </a:r>
            <a:r>
              <a:rPr lang="en-US" sz="2400" dirty="0" smtClean="0">
                <a:latin typeface="Arial Black" panose="020B0A04020102020204" pitchFamily="34" charset="0"/>
              </a:rPr>
              <a:t>and </a:t>
            </a:r>
            <a:r>
              <a:rPr lang="ro-RO" sz="2400" dirty="0" smtClean="0">
                <a:latin typeface="Arial Black" panose="020B0A04020102020204" pitchFamily="34" charset="0"/>
              </a:rPr>
              <a:t>the </a:t>
            </a:r>
            <a:r>
              <a:rPr lang="en-US" sz="2400" dirty="0" smtClean="0">
                <a:latin typeface="Arial Black" panose="020B0A04020102020204" pitchFamily="34" charset="0"/>
              </a:rPr>
              <a:t>architectural </a:t>
            </a:r>
            <a:r>
              <a:rPr lang="en-US" sz="2400" dirty="0">
                <a:latin typeface="Arial Black" panose="020B0A04020102020204" pitchFamily="34" charset="0"/>
              </a:rPr>
              <a:t>works, libraries and </a:t>
            </a:r>
            <a:r>
              <a:rPr lang="ro-RO" sz="2400" dirty="0" smtClean="0">
                <a:latin typeface="Arial Black" panose="020B0A04020102020204" pitchFamily="34" charset="0"/>
              </a:rPr>
              <a:t>ancient </a:t>
            </a:r>
            <a:r>
              <a:rPr lang="en-US" sz="2400" dirty="0" smtClean="0">
                <a:latin typeface="Arial Black" panose="020B0A04020102020204" pitchFamily="34" charset="0"/>
              </a:rPr>
              <a:t>works </a:t>
            </a:r>
            <a:r>
              <a:rPr lang="en-US" sz="2400" dirty="0">
                <a:latin typeface="Arial Black" panose="020B0A04020102020204" pitchFamily="34" charset="0"/>
              </a:rPr>
              <a:t>of art </a:t>
            </a:r>
            <a:r>
              <a:rPr lang="ro-RO" sz="2400" dirty="0" smtClean="0">
                <a:latin typeface="Arial Black" panose="020B0A04020102020204" pitchFamily="34" charset="0"/>
              </a:rPr>
              <a:t>in</a:t>
            </a:r>
            <a:r>
              <a:rPr lang="en-US" sz="2400" dirty="0" smtClean="0">
                <a:latin typeface="Arial Black" panose="020B0A04020102020204" pitchFamily="34" charset="0"/>
              </a:rPr>
              <a:t> </a:t>
            </a:r>
            <a:r>
              <a:rPr lang="en-US" sz="2400" dirty="0">
                <a:latin typeface="Arial Black" panose="020B0A04020102020204" pitchFamily="34" charset="0"/>
              </a:rPr>
              <a:t>antiquity, </a:t>
            </a:r>
            <a:r>
              <a:rPr lang="ro-RO" sz="2400" dirty="0">
                <a:latin typeface="Arial Black" panose="020B0A04020102020204" pitchFamily="34" charset="0"/>
              </a:rPr>
              <a:t>more than</a:t>
            </a:r>
            <a:r>
              <a:rPr lang="en-US" sz="2400" dirty="0">
                <a:latin typeface="Arial Black" panose="020B0A04020102020204" pitchFamily="34" charset="0"/>
              </a:rPr>
              <a:t> 90% of Greek </a:t>
            </a:r>
            <a:r>
              <a:rPr lang="ro-RO" sz="2400" dirty="0">
                <a:latin typeface="Arial Black" panose="020B0A04020102020204" pitchFamily="34" charset="0"/>
              </a:rPr>
              <a:t>and </a:t>
            </a:r>
            <a:r>
              <a:rPr lang="en-US" sz="2400" dirty="0">
                <a:latin typeface="Arial Black" panose="020B0A04020102020204" pitchFamily="34" charset="0"/>
              </a:rPr>
              <a:t>Roman </a:t>
            </a:r>
            <a:r>
              <a:rPr lang="ro-RO" sz="2400" dirty="0">
                <a:latin typeface="Arial Black" panose="020B0A04020102020204" pitchFamily="34" charset="0"/>
              </a:rPr>
              <a:t>culture </a:t>
            </a:r>
            <a:r>
              <a:rPr lang="en-US" sz="2400" dirty="0" err="1" smtClean="0">
                <a:latin typeface="Arial Black" panose="020B0A04020102020204" pitchFamily="34" charset="0"/>
              </a:rPr>
              <a:t>disappea</a:t>
            </a:r>
            <a:r>
              <a:rPr lang="ro-RO" sz="2400" dirty="0" smtClean="0">
                <a:latin typeface="Arial Black" panose="020B0A04020102020204" pitchFamily="34" charset="0"/>
              </a:rPr>
              <a:t>red</a:t>
            </a:r>
            <a:r>
              <a:rPr lang="en-US" sz="2400" dirty="0" smtClean="0">
                <a:latin typeface="Arial Black" panose="020B0A04020102020204" pitchFamily="34" charset="0"/>
              </a:rPr>
              <a:t> (</a:t>
            </a:r>
            <a:r>
              <a:rPr lang="en-US" sz="2400" dirty="0" err="1">
                <a:latin typeface="Arial Black" panose="020B0A04020102020204" pitchFamily="34" charset="0"/>
              </a:rPr>
              <a:t>Nixei</a:t>
            </a:r>
            <a:r>
              <a:rPr lang="en-US" sz="2400" dirty="0">
                <a:latin typeface="Arial Black" panose="020B0A04020102020204" pitchFamily="34" charset="0"/>
              </a:rPr>
              <a:t>, 2018</a:t>
            </a:r>
            <a:r>
              <a:rPr lang="en-US" sz="2400" dirty="0" smtClean="0">
                <a:latin typeface="Arial Black" panose="020B0A04020102020204" pitchFamily="34" charset="0"/>
              </a:rPr>
              <a:t>)</a:t>
            </a:r>
            <a:r>
              <a:rPr lang="ro-RO" sz="2400" dirty="0" smtClean="0">
                <a:latin typeface="Arial Black" panose="020B0A04020102020204" pitchFamily="34" charset="0"/>
              </a:rPr>
              <a:t>.</a:t>
            </a:r>
            <a:r>
              <a:rPr lang="en-US" sz="2400" dirty="0" smtClean="0">
                <a:latin typeface="Arial Black" panose="020B0A04020102020204" pitchFamily="34" charset="0"/>
              </a:rPr>
              <a:t> </a:t>
            </a:r>
            <a:endParaRPr lang="ro-RO" sz="2400" dirty="0" smtClean="0">
              <a:latin typeface="Arial Black" panose="020B0A04020102020204" pitchFamily="34" charset="0"/>
            </a:endParaRPr>
          </a:p>
          <a:p>
            <a:pPr marL="0" indent="0" algn="just">
              <a:buNone/>
            </a:pPr>
            <a:r>
              <a:rPr lang="en-US" sz="2400" dirty="0">
                <a:latin typeface="Arial Black" panose="020B0A04020102020204" pitchFamily="34" charset="0"/>
              </a:rPr>
              <a:t>Thus, a dark period followed, a period for at least a millennium, in which the bishops transformed the church from a full and life-giving form, into a form of governing, based on principles of forced and mandatory or universal Christianization, focused on extensive censorship, in a twilight world, which often turned grotesque, macabre, and predominantly gray under the Inquisition.</a:t>
            </a:r>
          </a:p>
        </p:txBody>
      </p:sp>
    </p:spTree>
    <p:extLst>
      <p:ext uri="{BB962C8B-B14F-4D97-AF65-F5344CB8AC3E}">
        <p14:creationId xmlns:p14="http://schemas.microsoft.com/office/powerpoint/2010/main" val="3059437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Arial Black" panose="020B0A04020102020204" pitchFamily="34" charset="0"/>
              </a:rPr>
              <a:t>OIKUMENIKE</a:t>
            </a:r>
            <a:endParaRPr lang="en-US" dirty="0">
              <a:latin typeface="Arial Black" panose="020B0A04020102020204" pitchFamily="34" charset="0"/>
            </a:endParaRPr>
          </a:p>
        </p:txBody>
      </p:sp>
      <p:sp>
        <p:nvSpPr>
          <p:cNvPr id="4" name="Text Placeholder 3"/>
          <p:cNvSpPr>
            <a:spLocks noGrp="1"/>
          </p:cNvSpPr>
          <p:nvPr>
            <p:ph type="body" sz="half" idx="2"/>
          </p:nvPr>
        </p:nvSpPr>
        <p:spPr>
          <a:xfrm>
            <a:off x="4883972" y="2150620"/>
            <a:ext cx="6572922" cy="3809116"/>
          </a:xfrm>
        </p:spPr>
        <p:txBody>
          <a:bodyPr>
            <a:normAutofit/>
          </a:bodyPr>
          <a:lstStyle/>
          <a:p>
            <a:pPr algn="just"/>
            <a:r>
              <a:rPr lang="en-US" dirty="0">
                <a:latin typeface="Arial Black" panose="020B0A04020102020204" pitchFamily="34" charset="0"/>
              </a:rPr>
              <a:t>Ecumenism (from the Greek term </a:t>
            </a:r>
            <a:r>
              <a:rPr lang="en-US" dirty="0" err="1">
                <a:latin typeface="Arial Black" panose="020B0A04020102020204" pitchFamily="34" charset="0"/>
              </a:rPr>
              <a:t>oikumenike</a:t>
            </a:r>
            <a:r>
              <a:rPr lang="en-US" dirty="0">
                <a:latin typeface="Arial Black" panose="020B0A04020102020204" pitchFamily="34" charset="0"/>
              </a:rPr>
              <a:t>), permanently offered an original Christian solution, and gradually turned into a movement with a character of religious pacification, pursuing the reunion of all Christian churches into one. Belonging to the World Council of Churches, who profess Jesus Christ as God and Savior and seek to fulfill their common calling to the glory of a God, the Father, the Son and the Holy Spirit (World Council of Churches), the adjacent graphic symbol of ecumenism represents the Christian church as a seagoing vessel carrying as a mast a massive cross "over seas and lands", on the path of unity in one faith.</a:t>
            </a:r>
          </a:p>
        </p:txBody>
      </p:sp>
      <p:sp>
        <p:nvSpPr>
          <p:cNvPr id="5" name="Rectangle 4"/>
          <p:cNvSpPr/>
          <p:nvPr/>
        </p:nvSpPr>
        <p:spPr>
          <a:xfrm>
            <a:off x="352871" y="6236498"/>
            <a:ext cx="6221383" cy="325474"/>
          </a:xfrm>
          <a:prstGeom prst="rect">
            <a:avLst/>
          </a:prstGeom>
        </p:spPr>
        <p:txBody>
          <a:bodyPr wrap="none">
            <a:spAutoFit/>
          </a:bodyPr>
          <a:lstStyle/>
          <a:p>
            <a:pPr algn="just">
              <a:lnSpc>
                <a:spcPct val="115000"/>
              </a:lnSpc>
              <a:spcAft>
                <a:spcPts val="0"/>
              </a:spcAft>
            </a:pPr>
            <a:r>
              <a:rPr lang="en-US" sz="1400" i="1" dirty="0" err="1">
                <a:latin typeface="Arial Black" panose="020B0A04020102020204" pitchFamily="34" charset="0"/>
                <a:ea typeface="Calibri" panose="020F0502020204030204" pitchFamily="34" charset="0"/>
                <a:cs typeface="Times New Roman" panose="02020603050405020304" pitchFamily="18" charset="0"/>
              </a:rPr>
              <a:t>Sursa</a:t>
            </a:r>
            <a:r>
              <a:rPr lang="en-US" sz="1400" b="1" i="1" dirty="0">
                <a:latin typeface="Arial Black" panose="020B0A04020102020204" pitchFamily="34" charset="0"/>
                <a:ea typeface="Calibri" panose="020F0502020204030204" pitchFamily="34" charset="0"/>
                <a:cs typeface="Times New Roman" panose="02020603050405020304" pitchFamily="18" charset="0"/>
              </a:rPr>
              <a:t> </a:t>
            </a:r>
            <a:r>
              <a:rPr lang="en-US" sz="1400" i="1" u="sng" dirty="0">
                <a:latin typeface="Arial Black" panose="020B0A04020102020204" pitchFamily="34" charset="0"/>
                <a:ea typeface="Calibri" panose="020F0502020204030204" pitchFamily="34" charset="0"/>
                <a:cs typeface="Times New Roman" panose="02020603050405020304" pitchFamily="18" charset="0"/>
                <a:hlinkClick r:id="rId2"/>
              </a:rPr>
              <a:t>https://www.oikoumene.org/en/resources/logo/wcc-logo</a:t>
            </a:r>
            <a:endParaRPr lang="en-US" sz="1400" dirty="0">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1027" name="Picture 3" descr="Unul din simbolurile comune ale ecumenismului prezintă biserica creștină ca un vas maritim purtând o cruce masivă „peste mări și țări”.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16" y="2310398"/>
            <a:ext cx="3368993" cy="340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74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5" y="284176"/>
            <a:ext cx="11704320" cy="1508760"/>
          </a:xfrm>
        </p:spPr>
        <p:txBody>
          <a:bodyPr>
            <a:normAutofit/>
          </a:bodyPr>
          <a:lstStyle/>
          <a:p>
            <a:pPr algn="just"/>
            <a:r>
              <a:rPr lang="ro-RO" sz="2600" dirty="0" smtClean="0">
                <a:latin typeface="Arial Black" panose="020B0A04020102020204" pitchFamily="34" charset="0"/>
              </a:rPr>
              <a:t>SECTION 2. </a:t>
            </a:r>
            <a:r>
              <a:rPr lang="en-US" sz="2600" dirty="0">
                <a:latin typeface="Arial Black" panose="020B0A04020102020204" pitchFamily="34" charset="0"/>
              </a:rPr>
              <a:t>QUESTIONS GENERATING HYPOTHESES FOR FUTURE RESEARCH ON THE RELATIONSHIP BETWEEN RELIGION AND ECONOMICS, WITH AN EMPHASIS ON </a:t>
            </a:r>
            <a:r>
              <a:rPr lang="en-US" sz="2600" dirty="0" smtClean="0">
                <a:latin typeface="Arial Black" panose="020B0A04020102020204" pitchFamily="34" charset="0"/>
              </a:rPr>
              <a:t>TOURISM</a:t>
            </a:r>
            <a:endParaRPr lang="en-US" sz="2600" dirty="0">
              <a:latin typeface="Arial Black" panose="020B0A04020102020204" pitchFamily="34" charset="0"/>
            </a:endParaRPr>
          </a:p>
        </p:txBody>
      </p:sp>
      <p:sp>
        <p:nvSpPr>
          <p:cNvPr id="4" name="Content Placeholder 2"/>
          <p:cNvSpPr>
            <a:spLocks noGrp="1"/>
          </p:cNvSpPr>
          <p:nvPr>
            <p:ph idx="1"/>
          </p:nvPr>
        </p:nvSpPr>
        <p:spPr>
          <a:xfrm>
            <a:off x="216131" y="2011680"/>
            <a:ext cx="11770822" cy="4206240"/>
          </a:xfrm>
        </p:spPr>
        <p:txBody>
          <a:bodyPr>
            <a:normAutofit/>
          </a:bodyPr>
          <a:lstStyle/>
          <a:p>
            <a:pPr marL="0" indent="0" algn="just">
              <a:buNone/>
            </a:pPr>
            <a:r>
              <a:rPr lang="en-US" sz="2400" dirty="0">
                <a:latin typeface="Arial Black" panose="020B0A04020102020204" pitchFamily="34" charset="0"/>
              </a:rPr>
              <a:t>The research itself, but especially the discussions related to the specificity of the association of the tourism with religious impact or the related aspects to the economy of the Romanian churches, analyzes and presents statistical information or data regarding the extent to which the behavior of such an economic subject as the Orthodox Church is already. </a:t>
            </a:r>
            <a:endParaRPr lang="ro-RO" sz="2400" dirty="0" smtClean="0">
              <a:latin typeface="Arial Black" panose="020B0A04020102020204" pitchFamily="34" charset="0"/>
            </a:endParaRPr>
          </a:p>
          <a:p>
            <a:pPr marL="0" indent="0" algn="just">
              <a:buNone/>
            </a:pPr>
            <a:r>
              <a:rPr lang="en-US" sz="2400" dirty="0" smtClean="0">
                <a:latin typeface="Arial Black" panose="020B0A04020102020204" pitchFamily="34" charset="0"/>
              </a:rPr>
              <a:t>Is </a:t>
            </a:r>
            <a:r>
              <a:rPr lang="en-US" sz="2400" dirty="0">
                <a:latin typeface="Arial Black" panose="020B0A04020102020204" pitchFamily="34" charset="0"/>
              </a:rPr>
              <a:t>this economic behavior of the Romanian Orthodox Church </a:t>
            </a:r>
            <a:r>
              <a:rPr lang="en-US" sz="2400" dirty="0" smtClean="0">
                <a:latin typeface="Arial Black" panose="020B0A04020102020204" pitchFamily="34" charset="0"/>
              </a:rPr>
              <a:t>(R</a:t>
            </a:r>
            <a:r>
              <a:rPr lang="ro-RO" sz="2400" dirty="0">
                <a:latin typeface="Arial Black" panose="020B0A04020102020204" pitchFamily="34" charset="0"/>
              </a:rPr>
              <a:t>O</a:t>
            </a:r>
            <a:r>
              <a:rPr lang="en-US" sz="2400" dirty="0" smtClean="0">
                <a:latin typeface="Arial Black" panose="020B0A04020102020204" pitchFamily="34" charset="0"/>
              </a:rPr>
              <a:t>C</a:t>
            </a:r>
            <a:r>
              <a:rPr lang="en-US" sz="2400" dirty="0">
                <a:latin typeface="Arial Black" panose="020B0A04020102020204" pitchFamily="34" charset="0"/>
              </a:rPr>
              <a:t>) clearer, more correct and unambiguous one, which adapts or not, especially with regard to the calculation of GDP, specific taxes and revenues, ethics and integrity of </a:t>
            </a:r>
            <a:r>
              <a:rPr lang="en-US" sz="2400" dirty="0" smtClean="0">
                <a:latin typeface="Arial Black" panose="020B0A04020102020204" pitchFamily="34" charset="0"/>
              </a:rPr>
              <a:t>R</a:t>
            </a:r>
            <a:r>
              <a:rPr lang="ro-RO" sz="2400" dirty="0" smtClean="0">
                <a:latin typeface="Arial Black" panose="020B0A04020102020204" pitchFamily="34" charset="0"/>
              </a:rPr>
              <a:t>O</a:t>
            </a:r>
            <a:r>
              <a:rPr lang="en-US" sz="2400" dirty="0" smtClean="0">
                <a:latin typeface="Arial Black" panose="020B0A04020102020204" pitchFamily="34" charset="0"/>
              </a:rPr>
              <a:t>C</a:t>
            </a:r>
            <a:r>
              <a:rPr lang="en-GB" sz="2400" dirty="0">
                <a:latin typeface="Arial Black" panose="020B0A04020102020204" pitchFamily="34" charset="0"/>
              </a:rPr>
              <a:t>’s </a:t>
            </a:r>
            <a:r>
              <a:rPr lang="en-US" sz="2400" dirty="0">
                <a:latin typeface="Arial Black" panose="020B0A04020102020204" pitchFamily="34" charset="0"/>
              </a:rPr>
              <a:t>representatives, in contrast to other churches in the European Union (EU)?</a:t>
            </a:r>
          </a:p>
          <a:p>
            <a:pPr algn="just"/>
            <a:endParaRPr lang="en-US" sz="2400" dirty="0">
              <a:latin typeface="Arial Black" panose="020B0A04020102020204" pitchFamily="34" charset="0"/>
            </a:endParaRPr>
          </a:p>
        </p:txBody>
      </p:sp>
    </p:spTree>
    <p:extLst>
      <p:ext uri="{BB962C8B-B14F-4D97-AF65-F5344CB8AC3E}">
        <p14:creationId xmlns:p14="http://schemas.microsoft.com/office/powerpoint/2010/main" val="3960671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56" y="284176"/>
            <a:ext cx="11737571" cy="1508760"/>
          </a:xfrm>
        </p:spPr>
        <p:txBody>
          <a:bodyPr>
            <a:normAutofit/>
          </a:bodyPr>
          <a:lstStyle/>
          <a:p>
            <a:r>
              <a:rPr lang="ro-RO" sz="3600" b="1" dirty="0" smtClean="0">
                <a:latin typeface="Arial Black" panose="020B0A04020102020204" pitchFamily="34" charset="0"/>
              </a:rPr>
              <a:t>SOME QUESTIONS ABOUT B.O.R. BEHAVIOUR</a:t>
            </a:r>
            <a:endParaRPr lang="en-US" sz="3600" b="1" dirty="0">
              <a:latin typeface="Arial Black" panose="020B0A04020102020204" pitchFamily="34" charset="0"/>
            </a:endParaRPr>
          </a:p>
        </p:txBody>
      </p:sp>
      <p:sp>
        <p:nvSpPr>
          <p:cNvPr id="4" name="Text Placeholder 3"/>
          <p:cNvSpPr>
            <a:spLocks noGrp="1"/>
          </p:cNvSpPr>
          <p:nvPr>
            <p:ph type="body" sz="half" idx="2"/>
          </p:nvPr>
        </p:nvSpPr>
        <p:spPr>
          <a:xfrm>
            <a:off x="232756" y="2150621"/>
            <a:ext cx="11737571" cy="4466310"/>
          </a:xfrm>
        </p:spPr>
        <p:txBody>
          <a:bodyPr>
            <a:normAutofit/>
          </a:bodyPr>
          <a:lstStyle/>
          <a:p>
            <a:pPr algn="just"/>
            <a:r>
              <a:rPr lang="en-US" sz="2400" dirty="0">
                <a:latin typeface="Arial Black" panose="020B0A04020102020204" pitchFamily="34" charset="0"/>
              </a:rPr>
              <a:t>Is it increasingly obvious that the </a:t>
            </a:r>
            <a:r>
              <a:rPr lang="en-US" sz="2400" dirty="0" smtClean="0">
                <a:latin typeface="Arial Black" panose="020B0A04020102020204" pitchFamily="34" charset="0"/>
              </a:rPr>
              <a:t>economic </a:t>
            </a:r>
            <a:r>
              <a:rPr lang="en-US" sz="2400" dirty="0">
                <a:latin typeface="Arial Black" panose="020B0A04020102020204" pitchFamily="34" charset="0"/>
              </a:rPr>
              <a:t>behavior of the </a:t>
            </a:r>
            <a:r>
              <a:rPr lang="en-US" sz="2400" dirty="0" smtClean="0">
                <a:latin typeface="Arial Black" panose="020B0A04020102020204" pitchFamily="34" charset="0"/>
              </a:rPr>
              <a:t>Romanian </a:t>
            </a:r>
            <a:r>
              <a:rPr lang="en-US" sz="2400" dirty="0">
                <a:latin typeface="Arial Black" panose="020B0A04020102020204" pitchFamily="34" charset="0"/>
              </a:rPr>
              <a:t>Orthodox Church (</a:t>
            </a:r>
            <a:r>
              <a:rPr lang="en-US" sz="2400" dirty="0" smtClean="0">
                <a:latin typeface="Arial Black" panose="020B0A04020102020204" pitchFamily="34" charset="0"/>
              </a:rPr>
              <a:t>BOR) </a:t>
            </a:r>
            <a:r>
              <a:rPr lang="ro-RO" sz="2400" dirty="0" smtClean="0">
                <a:latin typeface="Arial Black" panose="020B0A04020102020204" pitchFamily="34" charset="0"/>
              </a:rPr>
              <a:t>became </a:t>
            </a:r>
            <a:r>
              <a:rPr lang="en-US" sz="2400" dirty="0" smtClean="0">
                <a:latin typeface="Arial Black" panose="020B0A04020102020204" pitchFamily="34" charset="0"/>
              </a:rPr>
              <a:t>not </a:t>
            </a:r>
            <a:r>
              <a:rPr lang="ro-RO" sz="2400" dirty="0" smtClean="0">
                <a:latin typeface="Arial Black" panose="020B0A04020102020204" pitchFamily="34" charset="0"/>
              </a:rPr>
              <a:t>only un</a:t>
            </a:r>
            <a:r>
              <a:rPr lang="en-US" sz="2400" dirty="0" smtClean="0">
                <a:latin typeface="Arial Black" panose="020B0A04020102020204" pitchFamily="34" charset="0"/>
              </a:rPr>
              <a:t>clear </a:t>
            </a:r>
            <a:r>
              <a:rPr lang="ro-RO" sz="2400" dirty="0" smtClean="0">
                <a:latin typeface="Arial Black" panose="020B0A04020102020204" pitchFamily="34" charset="0"/>
              </a:rPr>
              <a:t>and </a:t>
            </a:r>
            <a:r>
              <a:rPr lang="en-US" sz="2400" dirty="0" smtClean="0">
                <a:latin typeface="Arial Black" panose="020B0A04020102020204" pitchFamily="34" charset="0"/>
              </a:rPr>
              <a:t>unambiguous, </a:t>
            </a:r>
            <a:r>
              <a:rPr lang="ro-RO" sz="2400" dirty="0" smtClean="0">
                <a:latin typeface="Arial Black" panose="020B0A04020102020204" pitchFamily="34" charset="0"/>
              </a:rPr>
              <a:t>but also not at all </a:t>
            </a:r>
            <a:r>
              <a:rPr lang="en-US" sz="2400" dirty="0" smtClean="0">
                <a:latin typeface="Arial Black" panose="020B0A04020102020204" pitchFamily="34" charset="0"/>
              </a:rPr>
              <a:t>closer to the concept of fairness</a:t>
            </a:r>
            <a:r>
              <a:rPr lang="en-US" sz="2400" dirty="0">
                <a:latin typeface="Arial Black" panose="020B0A04020102020204" pitchFamily="34" charset="0"/>
              </a:rPr>
              <a:t>, and like any other type of intelligent </a:t>
            </a:r>
            <a:r>
              <a:rPr lang="en-US" sz="2400" dirty="0" smtClean="0">
                <a:latin typeface="Arial Black" panose="020B0A04020102020204" pitchFamily="34" charset="0"/>
              </a:rPr>
              <a:t>behavior</a:t>
            </a:r>
            <a:r>
              <a:rPr lang="ro-RO" sz="2400" dirty="0" smtClean="0">
                <a:latin typeface="Arial Black" panose="020B0A04020102020204" pitchFamily="34" charset="0"/>
              </a:rPr>
              <a:t>, can this ancient behaviour </a:t>
            </a:r>
            <a:r>
              <a:rPr lang="en-US" sz="2400" dirty="0" smtClean="0">
                <a:latin typeface="Arial Black" panose="020B0A04020102020204" pitchFamily="34" charset="0"/>
              </a:rPr>
              <a:t>be </a:t>
            </a:r>
            <a:r>
              <a:rPr lang="en-US" sz="2400" dirty="0">
                <a:latin typeface="Arial Black" panose="020B0A04020102020204" pitchFamily="34" charset="0"/>
              </a:rPr>
              <a:t>defined by an ever-expanding capacity for adaptation</a:t>
            </a:r>
            <a:r>
              <a:rPr lang="en-US" sz="2400" dirty="0" smtClean="0">
                <a:latin typeface="Arial Black" panose="020B0A04020102020204" pitchFamily="34" charset="0"/>
              </a:rPr>
              <a:t>?</a:t>
            </a:r>
            <a:endParaRPr lang="ro-RO" sz="2400" dirty="0" smtClean="0">
              <a:latin typeface="Arial Black" panose="020B0A04020102020204" pitchFamily="34" charset="0"/>
            </a:endParaRPr>
          </a:p>
          <a:p>
            <a:pPr algn="just"/>
            <a:r>
              <a:rPr lang="en-US" sz="2400" dirty="0" smtClean="0">
                <a:latin typeface="Arial Black" panose="020B0A04020102020204" pitchFamily="34" charset="0"/>
              </a:rPr>
              <a:t> </a:t>
            </a:r>
            <a:endParaRPr lang="ro-RO" sz="2400" dirty="0" smtClean="0">
              <a:latin typeface="Arial Black" panose="020B0A04020102020204" pitchFamily="34" charset="0"/>
            </a:endParaRPr>
          </a:p>
          <a:p>
            <a:pPr algn="just"/>
            <a:r>
              <a:rPr lang="en-US" sz="2400" dirty="0" smtClean="0">
                <a:latin typeface="Arial Black" panose="020B0A04020102020204" pitchFamily="34" charset="0"/>
              </a:rPr>
              <a:t>What </a:t>
            </a:r>
            <a:r>
              <a:rPr lang="en-US" sz="2400" dirty="0">
                <a:latin typeface="Arial Black" panose="020B0A04020102020204" pitchFamily="34" charset="0"/>
              </a:rPr>
              <a:t>is interesting here, in particular, are the associations not internal to a dominant Orthodox geography and specific to modern religious mosaics, but to the external correlations of Orthodoxy with other religious spaces, </a:t>
            </a:r>
            <a:r>
              <a:rPr lang="ro-RO" sz="2400" dirty="0" smtClean="0">
                <a:latin typeface="Arial Black" panose="020B0A04020102020204" pitchFamily="34" charset="0"/>
              </a:rPr>
              <a:t>and</a:t>
            </a:r>
            <a:r>
              <a:rPr lang="en-US" sz="2400" dirty="0" smtClean="0">
                <a:latin typeface="Arial Black" panose="020B0A04020102020204" pitchFamily="34" charset="0"/>
              </a:rPr>
              <a:t> </a:t>
            </a:r>
            <a:r>
              <a:rPr lang="en-US" sz="2400" dirty="0">
                <a:latin typeface="Arial Black" panose="020B0A04020102020204" pitchFamily="34" charset="0"/>
              </a:rPr>
              <a:t>also with its own host </a:t>
            </a:r>
            <a:r>
              <a:rPr lang="en-US" sz="2400" dirty="0" smtClean="0">
                <a:latin typeface="Arial Black" panose="020B0A04020102020204" pitchFamily="34" charset="0"/>
              </a:rPr>
              <a:t>economy </a:t>
            </a:r>
            <a:r>
              <a:rPr lang="en-US" sz="2400" dirty="0">
                <a:latin typeface="Arial Black" panose="020B0A04020102020204" pitchFamily="34" charset="0"/>
              </a:rPr>
              <a:t>where it </a:t>
            </a:r>
            <a:r>
              <a:rPr lang="en-US" sz="2400" dirty="0" smtClean="0">
                <a:latin typeface="Arial Black" panose="020B0A04020102020204" pitchFamily="34" charset="0"/>
              </a:rPr>
              <a:t>survives</a:t>
            </a:r>
            <a:r>
              <a:rPr lang="ro-RO" sz="2400" dirty="0" smtClean="0">
                <a:latin typeface="Arial Black" panose="020B0A04020102020204" pitchFamily="34" charset="0"/>
              </a:rPr>
              <a:t> with success</a:t>
            </a:r>
            <a:r>
              <a:rPr lang="en-US" sz="2400" dirty="0" smtClean="0">
                <a:latin typeface="Arial Black" panose="020B0A04020102020204" pitchFamily="34" charset="0"/>
              </a:rPr>
              <a:t>.</a:t>
            </a:r>
            <a:endParaRPr lang="ro-RO" sz="2400" dirty="0" smtClean="0">
              <a:latin typeface="Arial Black" panose="020B0A04020102020204" pitchFamily="34" charset="0"/>
            </a:endParaRPr>
          </a:p>
        </p:txBody>
      </p:sp>
    </p:spTree>
    <p:extLst>
      <p:ext uri="{BB962C8B-B14F-4D97-AF65-F5344CB8AC3E}">
        <p14:creationId xmlns:p14="http://schemas.microsoft.com/office/powerpoint/2010/main" val="1036630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Arial Black" panose="020B0A04020102020204" pitchFamily="34" charset="0"/>
              </a:rPr>
              <a:t>CONTENTS</a:t>
            </a:r>
            <a:endParaRPr lang="en-US" dirty="0">
              <a:latin typeface="Arial Black" panose="020B0A04020102020204" pitchFamily="34" charset="0"/>
            </a:endParaRPr>
          </a:p>
        </p:txBody>
      </p:sp>
      <p:sp>
        <p:nvSpPr>
          <p:cNvPr id="3" name="Content Placeholder 2"/>
          <p:cNvSpPr>
            <a:spLocks noGrp="1"/>
          </p:cNvSpPr>
          <p:nvPr>
            <p:ph idx="1"/>
          </p:nvPr>
        </p:nvSpPr>
        <p:spPr>
          <a:xfrm>
            <a:off x="881149" y="2011679"/>
            <a:ext cx="10474036" cy="4846321"/>
          </a:xfrm>
        </p:spPr>
        <p:txBody>
          <a:bodyPr>
            <a:normAutofit fontScale="92500" lnSpcReduction="10000"/>
          </a:bodyPr>
          <a:lstStyle/>
          <a:p>
            <a:r>
              <a:rPr lang="ro-RO" sz="2600" dirty="0" smtClean="0">
                <a:latin typeface="Arial Black" panose="020B0A04020102020204" pitchFamily="34" charset="0"/>
              </a:rPr>
              <a:t>INTRODUCTION</a:t>
            </a:r>
          </a:p>
          <a:p>
            <a:pPr marL="0" indent="0">
              <a:buNone/>
            </a:pPr>
            <a:r>
              <a:rPr lang="en-US" sz="2600" dirty="0" smtClean="0">
                <a:latin typeface="Arial Black" panose="020B0A04020102020204" pitchFamily="34" charset="0"/>
              </a:rPr>
              <a:t>S</a:t>
            </a:r>
            <a:r>
              <a:rPr lang="en-US" sz="2600" dirty="0">
                <a:latin typeface="Arial Black" panose="020B0A04020102020204" pitchFamily="34" charset="0"/>
              </a:rPr>
              <a:t>1</a:t>
            </a:r>
            <a:r>
              <a:rPr lang="ro-RO" sz="2600" dirty="0" smtClean="0">
                <a:latin typeface="Arial Black" panose="020B0A04020102020204" pitchFamily="34" charset="0"/>
              </a:rPr>
              <a:t>.</a:t>
            </a:r>
            <a:r>
              <a:rPr lang="en-US" sz="2600" dirty="0" smtClean="0">
                <a:latin typeface="Arial Black" panose="020B0A04020102020204" pitchFamily="34" charset="0"/>
              </a:rPr>
              <a:t> A BRIEF, OBVIOUSLY INCOMPLETE AND SUBJECTIVE HISTORY OF CHRISTIANITY (ORTHODOXY AND CATHOLICISM, WITH A BRIEF MEANING OF CHRISTIAN FREEDOM IN PROTESTANTISM)</a:t>
            </a:r>
            <a:endParaRPr lang="ro-RO" sz="2600" dirty="0" smtClean="0">
              <a:latin typeface="Arial Black" panose="020B0A04020102020204" pitchFamily="34" charset="0"/>
            </a:endParaRPr>
          </a:p>
          <a:p>
            <a:pPr marL="0" indent="0">
              <a:buNone/>
            </a:pPr>
            <a:r>
              <a:rPr lang="ro-RO" sz="2600" dirty="0" smtClean="0">
                <a:latin typeface="Arial Black" panose="020B0A04020102020204" pitchFamily="34" charset="0"/>
              </a:rPr>
              <a:t>S2. </a:t>
            </a:r>
            <a:r>
              <a:rPr lang="en-US" sz="2600" dirty="0" smtClean="0">
                <a:latin typeface="Arial Black" panose="020B0A04020102020204" pitchFamily="34" charset="0"/>
              </a:rPr>
              <a:t>QUESTIONS GENERATING HYPOTHESES FOR FUTURE RESEARCH ON THE RELATIONSHIP BETWEEN RELIGION AND ECONOMICS, WITH AN EMPHASIS ON TOURISM</a:t>
            </a:r>
            <a:endParaRPr lang="ro-RO" sz="2600" dirty="0" smtClean="0">
              <a:latin typeface="Arial Black" panose="020B0A04020102020204" pitchFamily="34" charset="0"/>
            </a:endParaRPr>
          </a:p>
          <a:p>
            <a:r>
              <a:rPr lang="ro-RO" sz="2600" dirty="0" smtClean="0">
                <a:latin typeface="Arial Black" panose="020B0A04020102020204" pitchFamily="34" charset="0"/>
              </a:rPr>
              <a:t>SOME FINAL REMARKS</a:t>
            </a:r>
          </a:p>
          <a:p>
            <a:r>
              <a:rPr lang="ro-RO" sz="2600" dirty="0" smtClean="0">
                <a:latin typeface="Arial Black" panose="020B0A04020102020204" pitchFamily="34" charset="0"/>
              </a:rPr>
              <a:t>BIBLIOGRAPHY</a:t>
            </a:r>
          </a:p>
          <a:p>
            <a:endParaRPr lang="ro-RO" dirty="0"/>
          </a:p>
          <a:p>
            <a:r>
              <a:rPr lang="en-US" b="1" dirty="0"/>
              <a:t>Keywords:</a:t>
            </a:r>
            <a:r>
              <a:rPr lang="en-US" dirty="0"/>
              <a:t> religious or pilgrimage tourism, economic behavior of the Orthodox church, economic agent, GDP, taxes, income, Romania, European Union (EU).</a:t>
            </a:r>
          </a:p>
          <a:p>
            <a:endParaRPr lang="en-US" dirty="0"/>
          </a:p>
        </p:txBody>
      </p:sp>
    </p:spTree>
    <p:extLst>
      <p:ext uri="{BB962C8B-B14F-4D97-AF65-F5344CB8AC3E}">
        <p14:creationId xmlns:p14="http://schemas.microsoft.com/office/powerpoint/2010/main" val="2098653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56" y="284176"/>
            <a:ext cx="11737571" cy="1508760"/>
          </a:xfrm>
        </p:spPr>
        <p:txBody>
          <a:bodyPr>
            <a:normAutofit/>
          </a:bodyPr>
          <a:lstStyle/>
          <a:p>
            <a:r>
              <a:rPr lang="ro-RO" sz="3600" b="1" dirty="0" smtClean="0">
                <a:latin typeface="Arial Black" panose="020B0A04020102020204" pitchFamily="34" charset="0"/>
              </a:rPr>
              <a:t>SOME QUESTIONS ABOUT B.O.R. BEHAVIOUR</a:t>
            </a:r>
            <a:endParaRPr lang="en-US" sz="3600" b="1" dirty="0">
              <a:latin typeface="Arial Black" panose="020B0A04020102020204" pitchFamily="34" charset="0"/>
            </a:endParaRPr>
          </a:p>
        </p:txBody>
      </p:sp>
      <p:sp>
        <p:nvSpPr>
          <p:cNvPr id="4" name="Text Placeholder 3"/>
          <p:cNvSpPr>
            <a:spLocks noGrp="1"/>
          </p:cNvSpPr>
          <p:nvPr>
            <p:ph type="body" sz="half" idx="2"/>
          </p:nvPr>
        </p:nvSpPr>
        <p:spPr>
          <a:xfrm>
            <a:off x="232756" y="2150621"/>
            <a:ext cx="11737571" cy="4466310"/>
          </a:xfrm>
        </p:spPr>
        <p:txBody>
          <a:bodyPr>
            <a:normAutofit/>
          </a:bodyPr>
          <a:lstStyle/>
          <a:p>
            <a:pPr algn="just"/>
            <a:r>
              <a:rPr lang="ro-RO" sz="2400" dirty="0" smtClean="0">
                <a:latin typeface="Arial Black" panose="020B0A04020102020204" pitchFamily="34" charset="0"/>
              </a:rPr>
              <a:t>I</a:t>
            </a:r>
            <a:r>
              <a:rPr lang="en-US" sz="2400" dirty="0" smtClean="0">
                <a:latin typeface="Arial Black" panose="020B0A04020102020204" pitchFamily="34" charset="0"/>
              </a:rPr>
              <a:t>n </a:t>
            </a:r>
            <a:r>
              <a:rPr lang="en-US" sz="2400" dirty="0">
                <a:latin typeface="Arial Black" panose="020B0A04020102020204" pitchFamily="34" charset="0"/>
              </a:rPr>
              <a:t>terms of GDP calculation, but also </a:t>
            </a:r>
            <a:r>
              <a:rPr lang="ro-RO" sz="2400" dirty="0" smtClean="0">
                <a:latin typeface="Arial Black" panose="020B0A04020102020204" pitchFamily="34" charset="0"/>
              </a:rPr>
              <a:t>in </a:t>
            </a:r>
            <a:r>
              <a:rPr lang="en-US" sz="2400" dirty="0" smtClean="0">
                <a:latin typeface="Arial Black" panose="020B0A04020102020204" pitchFamily="34" charset="0"/>
              </a:rPr>
              <a:t>the </a:t>
            </a:r>
            <a:r>
              <a:rPr lang="en-US" sz="2400" dirty="0">
                <a:latin typeface="Arial Black" panose="020B0A04020102020204" pitchFamily="34" charset="0"/>
              </a:rPr>
              <a:t>evolution of its specific taxes and revenues, as well </a:t>
            </a:r>
            <a:r>
              <a:rPr lang="en-US" sz="2400" dirty="0" smtClean="0">
                <a:latin typeface="Arial Black" panose="020B0A04020102020204" pitchFamily="34" charset="0"/>
              </a:rPr>
              <a:t>as</a:t>
            </a:r>
            <a:r>
              <a:rPr lang="ro-RO" sz="2400" dirty="0" smtClean="0">
                <a:latin typeface="Arial Black" panose="020B0A04020102020204" pitchFamily="34" charset="0"/>
              </a:rPr>
              <a:t> in</a:t>
            </a:r>
            <a:r>
              <a:rPr lang="en-US" sz="2400" dirty="0" smtClean="0">
                <a:latin typeface="Arial Black" panose="020B0A04020102020204" pitchFamily="34" charset="0"/>
              </a:rPr>
              <a:t> </a:t>
            </a:r>
            <a:r>
              <a:rPr lang="en-US" sz="2400" dirty="0">
                <a:latin typeface="Arial Black" panose="020B0A04020102020204" pitchFamily="34" charset="0"/>
              </a:rPr>
              <a:t>the tourist impact </a:t>
            </a:r>
            <a:r>
              <a:rPr lang="ro-RO" sz="2400" dirty="0" smtClean="0">
                <a:latin typeface="Arial Black" panose="020B0A04020102020204" pitchFamily="34" charset="0"/>
              </a:rPr>
              <a:t>is indeed our </a:t>
            </a:r>
            <a:r>
              <a:rPr lang="en-US" sz="2400" dirty="0" smtClean="0">
                <a:latin typeface="Arial Black" panose="020B0A04020102020204" pitchFamily="34" charset="0"/>
              </a:rPr>
              <a:t>contemporary </a:t>
            </a:r>
            <a:r>
              <a:rPr lang="en-US" sz="2400" dirty="0">
                <a:latin typeface="Arial Black" panose="020B0A04020102020204" pitchFamily="34" charset="0"/>
              </a:rPr>
              <a:t>Romanian Orthodox Church (BOR) </a:t>
            </a:r>
            <a:r>
              <a:rPr lang="ro-RO" sz="2400" dirty="0" smtClean="0">
                <a:latin typeface="Arial Black" panose="020B0A04020102020204" pitchFamily="34" charset="0"/>
              </a:rPr>
              <a:t>a better economic partner or a better and adequated ethic and moral menthor?</a:t>
            </a:r>
          </a:p>
          <a:p>
            <a:pPr algn="just"/>
            <a:r>
              <a:rPr lang="en-US" sz="2400" dirty="0" smtClean="0">
                <a:latin typeface="Arial Black" panose="020B0A04020102020204" pitchFamily="34" charset="0"/>
              </a:rPr>
              <a:t> </a:t>
            </a:r>
            <a:endParaRPr lang="ro-RO" sz="2400" dirty="0" smtClean="0">
              <a:latin typeface="Arial Black" panose="020B0A04020102020204" pitchFamily="34" charset="0"/>
            </a:endParaRPr>
          </a:p>
          <a:p>
            <a:pPr algn="just"/>
            <a:r>
              <a:rPr lang="en-US" sz="2400" dirty="0" smtClean="0">
                <a:latin typeface="Arial Black" panose="020B0A04020102020204" pitchFamily="34" charset="0"/>
              </a:rPr>
              <a:t>What </a:t>
            </a:r>
            <a:r>
              <a:rPr lang="en-US" sz="2400" dirty="0">
                <a:latin typeface="Arial Black" panose="020B0A04020102020204" pitchFamily="34" charset="0"/>
              </a:rPr>
              <a:t>does the ethical behavior and moral integrity of some priests and representatives of the BOR look like, compared to their own moral laws and then in comparison with that of other priests and representatives of other churches in the European Union (EU)?</a:t>
            </a:r>
          </a:p>
        </p:txBody>
      </p:sp>
    </p:spTree>
    <p:extLst>
      <p:ext uri="{BB962C8B-B14F-4D97-AF65-F5344CB8AC3E}">
        <p14:creationId xmlns:p14="http://schemas.microsoft.com/office/powerpoint/2010/main" val="124436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56" y="284176"/>
            <a:ext cx="11737571" cy="1157349"/>
          </a:xfrm>
        </p:spPr>
        <p:txBody>
          <a:bodyPr>
            <a:normAutofit/>
          </a:bodyPr>
          <a:lstStyle/>
          <a:p>
            <a:r>
              <a:rPr lang="ro-RO" sz="3600" b="1" dirty="0" smtClean="0">
                <a:latin typeface="Arial Black" panose="020B0A04020102020204" pitchFamily="34" charset="0"/>
              </a:rPr>
              <a:t>SOME QUESTIONS ABOUT B.O.R. BEHAVIOUR</a:t>
            </a:r>
            <a:endParaRPr lang="en-US" sz="3600" b="1" dirty="0">
              <a:latin typeface="Arial Black" panose="020B0A04020102020204" pitchFamily="34" charset="0"/>
            </a:endParaRPr>
          </a:p>
        </p:txBody>
      </p:sp>
      <p:sp>
        <p:nvSpPr>
          <p:cNvPr id="4" name="Text Placeholder 3"/>
          <p:cNvSpPr>
            <a:spLocks noGrp="1"/>
          </p:cNvSpPr>
          <p:nvPr>
            <p:ph type="body" sz="half" idx="2"/>
          </p:nvPr>
        </p:nvSpPr>
        <p:spPr>
          <a:xfrm>
            <a:off x="0" y="2054711"/>
            <a:ext cx="12192000" cy="4562220"/>
          </a:xfrm>
        </p:spPr>
        <p:txBody>
          <a:bodyPr>
            <a:normAutofit fontScale="85000" lnSpcReduction="10000"/>
          </a:bodyPr>
          <a:lstStyle/>
          <a:p>
            <a:pPr algn="just"/>
            <a:r>
              <a:rPr lang="en-US" sz="2400" dirty="0">
                <a:latin typeface="Arial Black" panose="020B0A04020102020204" pitchFamily="34" charset="0"/>
              </a:rPr>
              <a:t>A first set of questions starts from the </a:t>
            </a:r>
            <a:r>
              <a:rPr lang="ro-RO" sz="2400" dirty="0" smtClean="0">
                <a:latin typeface="Arial Black" panose="020B0A04020102020204" pitchFamily="34" charset="0"/>
              </a:rPr>
              <a:t>contemporary</a:t>
            </a:r>
            <a:r>
              <a:rPr lang="en-US" sz="2400" dirty="0" smtClean="0">
                <a:latin typeface="Arial Black" panose="020B0A04020102020204" pitchFamily="34" charset="0"/>
              </a:rPr>
              <a:t> </a:t>
            </a:r>
            <a:r>
              <a:rPr lang="en-US" sz="2400" dirty="0">
                <a:latin typeface="Arial Black" panose="020B0A04020102020204" pitchFamily="34" charset="0"/>
              </a:rPr>
              <a:t>place and </a:t>
            </a:r>
            <a:r>
              <a:rPr lang="ro-RO" sz="2400" dirty="0" smtClean="0">
                <a:latin typeface="Arial Black" panose="020B0A04020102020204" pitchFamily="34" charset="0"/>
              </a:rPr>
              <a:t>the </a:t>
            </a:r>
            <a:r>
              <a:rPr lang="en-US" sz="2400" dirty="0" smtClean="0">
                <a:latin typeface="Arial Black" panose="020B0A04020102020204" pitchFamily="34" charset="0"/>
              </a:rPr>
              <a:t>importance </a:t>
            </a:r>
            <a:r>
              <a:rPr lang="en-US" sz="2400" dirty="0">
                <a:latin typeface="Arial Black" panose="020B0A04020102020204" pitchFamily="34" charset="0"/>
              </a:rPr>
              <a:t>of the Romanian Orthodox Church (BOR) in the Romanian economy and in the behavior of the inhabitants who adhered to </a:t>
            </a:r>
            <a:r>
              <a:rPr lang="ro-RO" sz="2400" dirty="0" smtClean="0">
                <a:latin typeface="Arial Black" panose="020B0A04020102020204" pitchFamily="34" charset="0"/>
              </a:rPr>
              <a:t>Orthodox religion</a:t>
            </a:r>
            <a:r>
              <a:rPr lang="en-US" sz="2400" dirty="0" smtClean="0">
                <a:latin typeface="Arial Black" panose="020B0A04020102020204" pitchFamily="34" charset="0"/>
              </a:rPr>
              <a:t>. </a:t>
            </a:r>
            <a:endParaRPr lang="ro-RO" sz="2400" dirty="0" smtClean="0">
              <a:latin typeface="Arial Black" panose="020B0A04020102020204" pitchFamily="34" charset="0"/>
            </a:endParaRPr>
          </a:p>
          <a:p>
            <a:pPr algn="just"/>
            <a:r>
              <a:rPr lang="en-US" sz="2400" dirty="0" smtClean="0">
                <a:latin typeface="Arial Black" panose="020B0A04020102020204" pitchFamily="34" charset="0"/>
              </a:rPr>
              <a:t>Is </a:t>
            </a:r>
            <a:r>
              <a:rPr lang="en-US" sz="2400" dirty="0">
                <a:latin typeface="Arial Black" panose="020B0A04020102020204" pitchFamily="34" charset="0"/>
              </a:rPr>
              <a:t>BOR, through its contribution, a more relevant economic subject and a much more intense factor of influence of the political, economic or social behavior of Romanians, compared to other Christian churches in the European Union? </a:t>
            </a:r>
            <a:endParaRPr lang="ro-RO" sz="2400" dirty="0" smtClean="0">
              <a:latin typeface="Arial Black" panose="020B0A04020102020204" pitchFamily="34" charset="0"/>
            </a:endParaRPr>
          </a:p>
          <a:p>
            <a:pPr algn="just"/>
            <a:r>
              <a:rPr lang="en-US" sz="2400" dirty="0" smtClean="0">
                <a:latin typeface="Arial Black" panose="020B0A04020102020204" pitchFamily="34" charset="0"/>
              </a:rPr>
              <a:t>Why </a:t>
            </a:r>
            <a:r>
              <a:rPr lang="en-US" sz="2400" dirty="0">
                <a:latin typeface="Arial Black" panose="020B0A04020102020204" pitchFamily="34" charset="0"/>
              </a:rPr>
              <a:t>can't a scientifically valid answer to such a question be formulated today? </a:t>
            </a:r>
            <a:endParaRPr lang="ro-RO" sz="2400" dirty="0" smtClean="0">
              <a:latin typeface="Arial Black" panose="020B0A04020102020204" pitchFamily="34" charset="0"/>
            </a:endParaRPr>
          </a:p>
          <a:p>
            <a:pPr algn="just"/>
            <a:r>
              <a:rPr lang="en-US" sz="2400" dirty="0" smtClean="0">
                <a:latin typeface="Arial Black" panose="020B0A04020102020204" pitchFamily="34" charset="0"/>
              </a:rPr>
              <a:t>What </a:t>
            </a:r>
            <a:r>
              <a:rPr lang="en-US" sz="2400" dirty="0">
                <a:latin typeface="Arial Black" panose="020B0A04020102020204" pitchFamily="34" charset="0"/>
              </a:rPr>
              <a:t>needs to be done as a matter of priority in order to provide truthful results to such a justified and useful question for everyone, including </a:t>
            </a:r>
            <a:r>
              <a:rPr lang="en-US" sz="2400" dirty="0" smtClean="0">
                <a:latin typeface="Arial Black" panose="020B0A04020102020204" pitchFamily="34" charset="0"/>
              </a:rPr>
              <a:t>BOR</a:t>
            </a:r>
            <a:r>
              <a:rPr lang="en-US" sz="2400" dirty="0">
                <a:latin typeface="Arial Black" panose="020B0A04020102020204" pitchFamily="34" charset="0"/>
              </a:rPr>
              <a:t>? </a:t>
            </a:r>
            <a:endParaRPr lang="ro-RO" sz="2400" dirty="0" smtClean="0">
              <a:latin typeface="Arial Black" panose="020B0A04020102020204" pitchFamily="34" charset="0"/>
            </a:endParaRPr>
          </a:p>
          <a:p>
            <a:pPr algn="just"/>
            <a:r>
              <a:rPr lang="en-US" sz="2400" dirty="0" smtClean="0">
                <a:latin typeface="Arial Black" panose="020B0A04020102020204" pitchFamily="34" charset="0"/>
              </a:rPr>
              <a:t>Derived </a:t>
            </a:r>
            <a:r>
              <a:rPr lang="en-US" sz="2400" dirty="0">
                <a:latin typeface="Arial Black" panose="020B0A04020102020204" pitchFamily="34" charset="0"/>
              </a:rPr>
              <a:t>from this, </a:t>
            </a:r>
            <a:r>
              <a:rPr lang="ro-RO" sz="2400" dirty="0" smtClean="0">
                <a:latin typeface="Arial Black" panose="020B0A04020102020204" pitchFamily="34" charset="0"/>
              </a:rPr>
              <a:t>a new</a:t>
            </a:r>
            <a:r>
              <a:rPr lang="en-US" sz="2400" dirty="0" smtClean="0">
                <a:latin typeface="Arial Black" panose="020B0A04020102020204" pitchFamily="34" charset="0"/>
              </a:rPr>
              <a:t> </a:t>
            </a:r>
            <a:r>
              <a:rPr lang="en-US" sz="2400" dirty="0">
                <a:latin typeface="Arial Black" panose="020B0A04020102020204" pitchFamily="34" charset="0"/>
              </a:rPr>
              <a:t>question arises </a:t>
            </a:r>
            <a:r>
              <a:rPr lang="ro-RO" sz="2400" dirty="0" smtClean="0">
                <a:latin typeface="Arial Black" panose="020B0A04020102020204" pitchFamily="34" charset="0"/>
              </a:rPr>
              <a:t>about</a:t>
            </a:r>
            <a:r>
              <a:rPr lang="en-US" sz="2400" dirty="0" smtClean="0">
                <a:latin typeface="Arial Black" panose="020B0A04020102020204" pitchFamily="34" charset="0"/>
              </a:rPr>
              <a:t> </a:t>
            </a:r>
            <a:r>
              <a:rPr lang="en-US" sz="2400" dirty="0">
                <a:latin typeface="Arial Black" panose="020B0A04020102020204" pitchFamily="34" charset="0"/>
              </a:rPr>
              <a:t>the results of tourism </a:t>
            </a:r>
            <a:r>
              <a:rPr lang="en-US" sz="2400" dirty="0" smtClean="0">
                <a:latin typeface="Arial Black" panose="020B0A04020102020204" pitchFamily="34" charset="0"/>
              </a:rPr>
              <a:t>activities</a:t>
            </a:r>
            <a:r>
              <a:rPr lang="ro-RO" sz="2400" dirty="0" smtClean="0">
                <a:latin typeface="Arial Black" panose="020B0A04020102020204" pitchFamily="34" charset="0"/>
              </a:rPr>
              <a:t>. Are these results </a:t>
            </a:r>
            <a:r>
              <a:rPr lang="en-US" sz="2400" dirty="0" smtClean="0">
                <a:latin typeface="Arial Black" panose="020B0A04020102020204" pitchFamily="34" charset="0"/>
              </a:rPr>
              <a:t>estimated </a:t>
            </a:r>
            <a:r>
              <a:rPr lang="en-US" sz="2400" dirty="0">
                <a:latin typeface="Arial Black" panose="020B0A04020102020204" pitchFamily="34" charset="0"/>
              </a:rPr>
              <a:t>with an acceptable </a:t>
            </a:r>
            <a:r>
              <a:rPr lang="en-US" sz="2400" dirty="0" smtClean="0">
                <a:latin typeface="Arial Black" panose="020B0A04020102020204" pitchFamily="34" charset="0"/>
              </a:rPr>
              <a:t>level </a:t>
            </a:r>
            <a:r>
              <a:rPr lang="en-US" sz="2400" dirty="0">
                <a:latin typeface="Arial Black" panose="020B0A04020102020204" pitchFamily="34" charset="0"/>
              </a:rPr>
              <a:t>of statistical error, starting from the </a:t>
            </a:r>
            <a:r>
              <a:rPr lang="ro-RO" sz="2400" dirty="0" smtClean="0">
                <a:latin typeface="Arial Black" panose="020B0A04020102020204" pitchFamily="34" charset="0"/>
              </a:rPr>
              <a:t>lack</a:t>
            </a:r>
            <a:r>
              <a:rPr lang="en-US" sz="2400" dirty="0" smtClean="0">
                <a:latin typeface="Arial Black" panose="020B0A04020102020204" pitchFamily="34" charset="0"/>
              </a:rPr>
              <a:t> </a:t>
            </a:r>
            <a:r>
              <a:rPr lang="en-US" sz="2400" dirty="0">
                <a:latin typeface="Arial Black" panose="020B0A04020102020204" pitchFamily="34" charset="0"/>
              </a:rPr>
              <a:t>of the real impact of tourism motivated by </a:t>
            </a:r>
            <a:r>
              <a:rPr lang="ro-RO" sz="2400" dirty="0" smtClean="0">
                <a:latin typeface="Arial Black" panose="020B0A04020102020204" pitchFamily="34" charset="0"/>
              </a:rPr>
              <a:t>or based on </a:t>
            </a:r>
            <a:r>
              <a:rPr lang="en-US" sz="2400" dirty="0" smtClean="0">
                <a:latin typeface="Arial Black" panose="020B0A04020102020204" pitchFamily="34" charset="0"/>
              </a:rPr>
              <a:t>religious </a:t>
            </a:r>
            <a:r>
              <a:rPr lang="en-US" sz="2400" dirty="0">
                <a:latin typeface="Arial Black" panose="020B0A04020102020204" pitchFamily="34" charset="0"/>
              </a:rPr>
              <a:t>pilgrimage and what could be done to </a:t>
            </a:r>
            <a:r>
              <a:rPr lang="en-US" sz="2400" dirty="0" smtClean="0">
                <a:latin typeface="Arial Black" panose="020B0A04020102020204" pitchFamily="34" charset="0"/>
              </a:rPr>
              <a:t>include </a:t>
            </a:r>
            <a:r>
              <a:rPr lang="ro-RO" sz="2400" dirty="0" smtClean="0">
                <a:latin typeface="Arial Black" panose="020B0A04020102020204" pitchFamily="34" charset="0"/>
              </a:rPr>
              <a:t>more </a:t>
            </a:r>
            <a:r>
              <a:rPr lang="en-US" sz="2400" dirty="0">
                <a:latin typeface="Arial Black" panose="020B0A04020102020204" pitchFamily="34" charset="0"/>
              </a:rPr>
              <a:t>correctly </a:t>
            </a:r>
            <a:r>
              <a:rPr lang="en-US" sz="2400" dirty="0" smtClean="0">
                <a:latin typeface="Arial Black" panose="020B0A04020102020204" pitchFamily="34" charset="0"/>
              </a:rPr>
              <a:t>a </a:t>
            </a:r>
            <a:r>
              <a:rPr lang="en-US" sz="2400" dirty="0">
                <a:latin typeface="Arial Black" panose="020B0A04020102020204" pitchFamily="34" charset="0"/>
              </a:rPr>
              <a:t>significant volume of economic activity in the tourist </a:t>
            </a:r>
            <a:r>
              <a:rPr lang="en-US" sz="2400" dirty="0" smtClean="0">
                <a:latin typeface="Arial Black" panose="020B0A04020102020204" pitchFamily="34" charset="0"/>
              </a:rPr>
              <a:t>area?</a:t>
            </a:r>
            <a:endParaRPr lang="en-US" sz="2400" dirty="0">
              <a:latin typeface="Arial Black" panose="020B0A04020102020204" pitchFamily="34" charset="0"/>
            </a:endParaRPr>
          </a:p>
        </p:txBody>
      </p:sp>
    </p:spTree>
    <p:extLst>
      <p:ext uri="{BB962C8B-B14F-4D97-AF65-F5344CB8AC3E}">
        <p14:creationId xmlns:p14="http://schemas.microsoft.com/office/powerpoint/2010/main" val="982929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8513" y="4937009"/>
            <a:ext cx="10464547" cy="796066"/>
          </a:xfrm>
        </p:spPr>
        <p:txBody>
          <a:bodyPr>
            <a:normAutofit lnSpcReduction="10000"/>
          </a:bodyPr>
          <a:lstStyle/>
          <a:p>
            <a:r>
              <a:rPr lang="en-US" i="1" dirty="0" smtClean="0"/>
              <a:t>S</a:t>
            </a:r>
            <a:r>
              <a:rPr lang="ro-RO" i="1" dirty="0" smtClean="0"/>
              <a:t>ource of data:</a:t>
            </a:r>
            <a:r>
              <a:rPr lang="en-US" i="1" dirty="0" smtClean="0"/>
              <a:t> </a:t>
            </a:r>
            <a:r>
              <a:rPr lang="en-US" i="1" dirty="0" err="1"/>
              <a:t>Enciclopædia</a:t>
            </a:r>
            <a:r>
              <a:rPr lang="en-US" i="1" dirty="0"/>
              <a:t> Britannica Inc. (Romanian Census 2011) </a:t>
            </a:r>
            <a:endParaRPr lang="en-US" dirty="0"/>
          </a:p>
          <a:p>
            <a:r>
              <a:rPr lang="en-US" i="1" dirty="0"/>
              <a:t>Available online at </a:t>
            </a:r>
            <a:r>
              <a:rPr lang="en-US" i="1" u="sng" dirty="0">
                <a:hlinkClick r:id="rId2"/>
              </a:rPr>
              <a:t>https://www.britannica.com/place/Romania</a:t>
            </a:r>
            <a:r>
              <a:rPr lang="en-US" i="1" dirty="0"/>
              <a:t>, Accessed on the 25</a:t>
            </a:r>
            <a:r>
              <a:rPr lang="en-US" i="1" baseline="30000" dirty="0"/>
              <a:t>th</a:t>
            </a:r>
            <a:r>
              <a:rPr lang="en-US" i="1" dirty="0"/>
              <a:t> of July, 2020</a:t>
            </a:r>
            <a:r>
              <a:rPr lang="en-US" dirty="0"/>
              <a:t>.</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r="-514" b="7147"/>
          <a:stretch>
            <a:fillRect/>
          </a:stretch>
        </p:blipFill>
        <p:spPr bwMode="auto">
          <a:xfrm>
            <a:off x="522452" y="1996503"/>
            <a:ext cx="5497203" cy="292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470" y="1996490"/>
            <a:ext cx="5741012" cy="294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0665" y="5882851"/>
            <a:ext cx="11999609" cy="400110"/>
          </a:xfrm>
          <a:prstGeom prst="rect">
            <a:avLst/>
          </a:prstGeom>
        </p:spPr>
        <p:txBody>
          <a:bodyPr wrap="square">
            <a:spAutoFit/>
          </a:bodyPr>
          <a:lstStyle/>
          <a:p>
            <a:r>
              <a:rPr lang="en-US" sz="2000" dirty="0" smtClean="0">
                <a:latin typeface="Arial Black" panose="020B0A04020102020204" pitchFamily="34" charset="0"/>
              </a:rPr>
              <a:t>Religious </a:t>
            </a:r>
            <a:r>
              <a:rPr lang="en-US" sz="2000" dirty="0">
                <a:latin typeface="Arial Black" panose="020B0A04020102020204" pitchFamily="34" charset="0"/>
              </a:rPr>
              <a:t>structure at the 2011 census and </a:t>
            </a:r>
            <a:r>
              <a:rPr lang="ro-RO" sz="2000" dirty="0" smtClean="0">
                <a:latin typeface="Arial Black" panose="020B0A04020102020204" pitchFamily="34" charset="0"/>
              </a:rPr>
              <a:t>population </a:t>
            </a:r>
            <a:r>
              <a:rPr lang="en-US" sz="2000" dirty="0" smtClean="0">
                <a:latin typeface="Arial Black" panose="020B0A04020102020204" pitchFamily="34" charset="0"/>
              </a:rPr>
              <a:t>by </a:t>
            </a:r>
            <a:r>
              <a:rPr lang="en-US" sz="2000" dirty="0">
                <a:latin typeface="Arial Black" panose="020B0A04020102020204" pitchFamily="34" charset="0"/>
              </a:rPr>
              <a:t>age groups on 1.01.2018</a:t>
            </a:r>
          </a:p>
        </p:txBody>
      </p:sp>
      <p:sp>
        <p:nvSpPr>
          <p:cNvPr id="8" name="Rectangle 7"/>
          <p:cNvSpPr/>
          <p:nvPr/>
        </p:nvSpPr>
        <p:spPr>
          <a:xfrm>
            <a:off x="76551" y="538851"/>
            <a:ext cx="12105939" cy="954107"/>
          </a:xfrm>
          <a:prstGeom prst="rect">
            <a:avLst/>
          </a:prstGeom>
        </p:spPr>
        <p:txBody>
          <a:bodyPr wrap="square">
            <a:spAutoFit/>
          </a:bodyPr>
          <a:lstStyle/>
          <a:p>
            <a:pPr algn="ctr"/>
            <a:r>
              <a:rPr lang="en-US" sz="2800" dirty="0" smtClean="0">
                <a:solidFill>
                  <a:srgbClr val="4E11D5"/>
                </a:solidFill>
                <a:latin typeface="Arial Black" panose="020B0A04020102020204" pitchFamily="34" charset="0"/>
              </a:rPr>
              <a:t>Religious </a:t>
            </a:r>
            <a:r>
              <a:rPr lang="en-US" sz="2800" dirty="0">
                <a:solidFill>
                  <a:srgbClr val="4E11D5"/>
                </a:solidFill>
                <a:latin typeface="Arial Black" panose="020B0A04020102020204" pitchFamily="34" charset="0"/>
              </a:rPr>
              <a:t>structure at the 2011 census and </a:t>
            </a:r>
            <a:r>
              <a:rPr lang="ro-RO" sz="2800" dirty="0" smtClean="0">
                <a:solidFill>
                  <a:srgbClr val="4E11D5"/>
                </a:solidFill>
                <a:latin typeface="Arial Black" panose="020B0A04020102020204" pitchFamily="34" charset="0"/>
              </a:rPr>
              <a:t>population </a:t>
            </a:r>
            <a:r>
              <a:rPr lang="en-US" sz="2800" dirty="0" smtClean="0">
                <a:solidFill>
                  <a:srgbClr val="4E11D5"/>
                </a:solidFill>
                <a:latin typeface="Arial Black" panose="020B0A04020102020204" pitchFamily="34" charset="0"/>
              </a:rPr>
              <a:t>by </a:t>
            </a:r>
            <a:r>
              <a:rPr lang="en-US" sz="2800" dirty="0">
                <a:solidFill>
                  <a:srgbClr val="4E11D5"/>
                </a:solidFill>
                <a:latin typeface="Arial Black" panose="020B0A04020102020204" pitchFamily="34" charset="0"/>
              </a:rPr>
              <a:t>age groups on 1.01.2018</a:t>
            </a:r>
          </a:p>
        </p:txBody>
      </p:sp>
    </p:spTree>
    <p:extLst>
      <p:ext uri="{BB962C8B-B14F-4D97-AF65-F5344CB8AC3E}">
        <p14:creationId xmlns:p14="http://schemas.microsoft.com/office/powerpoint/2010/main" val="1523339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398" y="284176"/>
            <a:ext cx="11220226" cy="1508760"/>
          </a:xfrm>
        </p:spPr>
        <p:txBody>
          <a:bodyPr>
            <a:normAutofit/>
          </a:bodyPr>
          <a:lstStyle/>
          <a:p>
            <a:pPr algn="ctr"/>
            <a:r>
              <a:rPr lang="en-US" sz="2800" dirty="0">
                <a:latin typeface="Arial Black" panose="020B0A04020102020204" pitchFamily="34" charset="0"/>
              </a:rPr>
              <a:t>The world's top ten religions and the number of their adherents </a:t>
            </a:r>
            <a:r>
              <a:rPr lang="ro-RO" sz="2800" dirty="0" smtClean="0">
                <a:latin typeface="Arial Black" panose="020B0A04020102020204" pitchFamily="34" charset="0"/>
              </a:rPr>
              <a:t>(</a:t>
            </a:r>
            <a:r>
              <a:rPr lang="en-US" sz="2800" dirty="0" smtClean="0">
                <a:latin typeface="Arial Black" panose="020B0A04020102020204" pitchFamily="34" charset="0"/>
              </a:rPr>
              <a:t>199</a:t>
            </a:r>
            <a:r>
              <a:rPr lang="ro-RO" sz="2800" dirty="0" smtClean="0">
                <a:latin typeface="Arial Black" panose="020B0A04020102020204" pitchFamily="34" charset="0"/>
              </a:rPr>
              <a:t>0)</a:t>
            </a:r>
            <a:endParaRPr lang="en-US" sz="2800" dirty="0">
              <a:latin typeface="Arial Black" panose="020B0A040201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552" y="1622644"/>
            <a:ext cx="10195132" cy="456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73797" y="6191068"/>
            <a:ext cx="12118489" cy="584775"/>
          </a:xfrm>
          <a:prstGeom prst="rect">
            <a:avLst/>
          </a:prstGeom>
        </p:spPr>
        <p:txBody>
          <a:bodyPr wrap="square">
            <a:spAutoFit/>
          </a:bodyPr>
          <a:lstStyle/>
          <a:p>
            <a:pPr>
              <a:spcAft>
                <a:spcPts val="0"/>
              </a:spcAft>
            </a:pPr>
            <a:r>
              <a:rPr lang="en-US" sz="1600" b="1" i="1" dirty="0">
                <a:latin typeface="Arial Black" panose="020B0A04020102020204" pitchFamily="34" charset="0"/>
                <a:ea typeface="Times New Roman" panose="02020603050405020304" pitchFamily="18" charset="0"/>
              </a:rPr>
              <a:t>Source: World Religions Ranking - Population Growth by </a:t>
            </a:r>
            <a:r>
              <a:rPr lang="en-US" sz="1600" b="1" i="1" dirty="0" err="1" smtClean="0">
                <a:latin typeface="Arial Black" panose="020B0A04020102020204" pitchFamily="34" charset="0"/>
                <a:ea typeface="Times New Roman" panose="02020603050405020304" pitchFamily="18" charset="0"/>
              </a:rPr>
              <a:t>Religion,Available</a:t>
            </a:r>
            <a:r>
              <a:rPr lang="en-US" sz="1600" b="1" i="1" dirty="0" smtClean="0">
                <a:latin typeface="Arial Black" panose="020B0A04020102020204" pitchFamily="34" charset="0"/>
                <a:ea typeface="Times New Roman" panose="02020603050405020304" pitchFamily="18" charset="0"/>
              </a:rPr>
              <a:t> </a:t>
            </a:r>
            <a:r>
              <a:rPr lang="en-US" sz="1600" b="1" i="1" dirty="0">
                <a:latin typeface="Arial Black" panose="020B0A04020102020204" pitchFamily="34" charset="0"/>
                <a:ea typeface="Times New Roman" panose="02020603050405020304" pitchFamily="18" charset="0"/>
              </a:rPr>
              <a:t>online at: </a:t>
            </a:r>
            <a:r>
              <a:rPr lang="en-US" sz="1600" b="1" i="1" u="sng" dirty="0">
                <a:solidFill>
                  <a:srgbClr val="2F5496"/>
                </a:solidFill>
                <a:latin typeface="Arial Black" panose="020B0A04020102020204" pitchFamily="34" charset="0"/>
                <a:ea typeface="Times New Roman" panose="02020603050405020304" pitchFamily="18" charset="0"/>
                <a:hlinkClick r:id="rId3"/>
              </a:rPr>
              <a:t>https://www.youtube.com/</a:t>
            </a:r>
            <a:r>
              <a:rPr lang="en-US" sz="1600" b="1" i="1" dirty="0">
                <a:solidFill>
                  <a:srgbClr val="2F5496"/>
                </a:solidFill>
                <a:latin typeface="Arial Black" panose="020B0A04020102020204" pitchFamily="34" charset="0"/>
                <a:ea typeface="Times New Roman" panose="02020603050405020304" pitchFamily="18" charset="0"/>
              </a:rPr>
              <a:t> </a:t>
            </a:r>
            <a:r>
              <a:rPr lang="en-US" sz="1600" b="1" i="1" dirty="0">
                <a:latin typeface="Arial Black" panose="020B0A04020102020204" pitchFamily="34" charset="0"/>
                <a:ea typeface="Times New Roman" panose="02020603050405020304" pitchFamily="18" charset="0"/>
              </a:rPr>
              <a:t>watch? v=q3EneZhsM0Y accessed on 24</a:t>
            </a:r>
            <a:r>
              <a:rPr lang="en-US" sz="1600" b="1" i="1" baseline="30000" dirty="0">
                <a:latin typeface="Arial Black" panose="020B0A04020102020204" pitchFamily="34" charset="0"/>
                <a:ea typeface="Times New Roman" panose="02020603050405020304" pitchFamily="18" charset="0"/>
              </a:rPr>
              <a:t>th</a:t>
            </a:r>
            <a:r>
              <a:rPr lang="en-US" sz="1600" b="1" i="1" dirty="0">
                <a:latin typeface="Arial Black" panose="020B0A04020102020204" pitchFamily="34" charset="0"/>
                <a:ea typeface="Times New Roman" panose="02020603050405020304" pitchFamily="18" charset="0"/>
              </a:rPr>
              <a:t> of July 2020. </a:t>
            </a:r>
            <a:endParaRPr lang="en-US" sz="1600" b="1" dirty="0">
              <a:effectLst/>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2065177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398" y="284176"/>
            <a:ext cx="11220226" cy="1508760"/>
          </a:xfrm>
        </p:spPr>
        <p:txBody>
          <a:bodyPr>
            <a:normAutofit/>
          </a:bodyPr>
          <a:lstStyle/>
          <a:p>
            <a:pPr algn="ctr"/>
            <a:r>
              <a:rPr lang="en-US" sz="2800" dirty="0">
                <a:latin typeface="Arial Black" panose="020B0A04020102020204" pitchFamily="34" charset="0"/>
              </a:rPr>
              <a:t>The world's top ten religions and the number of their adherents </a:t>
            </a:r>
            <a:r>
              <a:rPr lang="ro-RO" sz="2800" dirty="0" smtClean="0">
                <a:latin typeface="Arial Black" panose="020B0A04020102020204" pitchFamily="34" charset="0"/>
              </a:rPr>
              <a:t>(2019)</a:t>
            </a:r>
            <a:endParaRPr lang="en-US" sz="2800" dirty="0">
              <a:latin typeface="Arial Black" panose="020B0A04020102020204" pitchFamily="34" charset="0"/>
            </a:endParaRPr>
          </a:p>
        </p:txBody>
      </p:sp>
      <p:sp>
        <p:nvSpPr>
          <p:cNvPr id="5" name="Rectangle 4"/>
          <p:cNvSpPr/>
          <p:nvPr/>
        </p:nvSpPr>
        <p:spPr>
          <a:xfrm>
            <a:off x="1473797" y="6191068"/>
            <a:ext cx="12118489" cy="584775"/>
          </a:xfrm>
          <a:prstGeom prst="rect">
            <a:avLst/>
          </a:prstGeom>
        </p:spPr>
        <p:txBody>
          <a:bodyPr wrap="square">
            <a:spAutoFit/>
          </a:bodyPr>
          <a:lstStyle/>
          <a:p>
            <a:pPr>
              <a:spcAft>
                <a:spcPts val="0"/>
              </a:spcAft>
            </a:pPr>
            <a:r>
              <a:rPr lang="en-US" sz="1600" b="1" i="1" dirty="0">
                <a:latin typeface="Arial Black" panose="020B0A04020102020204" pitchFamily="34" charset="0"/>
                <a:ea typeface="Times New Roman" panose="02020603050405020304" pitchFamily="18" charset="0"/>
              </a:rPr>
              <a:t>Source: World Religions Ranking - Population Growth by </a:t>
            </a:r>
            <a:r>
              <a:rPr lang="en-US" sz="1600" b="1" i="1" dirty="0" err="1" smtClean="0">
                <a:latin typeface="Arial Black" panose="020B0A04020102020204" pitchFamily="34" charset="0"/>
                <a:ea typeface="Times New Roman" panose="02020603050405020304" pitchFamily="18" charset="0"/>
              </a:rPr>
              <a:t>Religion,Available</a:t>
            </a:r>
            <a:r>
              <a:rPr lang="en-US" sz="1600" b="1" i="1" dirty="0" smtClean="0">
                <a:latin typeface="Arial Black" panose="020B0A04020102020204" pitchFamily="34" charset="0"/>
                <a:ea typeface="Times New Roman" panose="02020603050405020304" pitchFamily="18" charset="0"/>
              </a:rPr>
              <a:t> </a:t>
            </a:r>
            <a:r>
              <a:rPr lang="en-US" sz="1600" b="1" i="1" dirty="0">
                <a:latin typeface="Arial Black" panose="020B0A04020102020204" pitchFamily="34" charset="0"/>
                <a:ea typeface="Times New Roman" panose="02020603050405020304" pitchFamily="18" charset="0"/>
              </a:rPr>
              <a:t>online at: </a:t>
            </a:r>
            <a:r>
              <a:rPr lang="en-US" sz="1600" b="1" i="1" u="sng" dirty="0">
                <a:solidFill>
                  <a:srgbClr val="2F5496"/>
                </a:solidFill>
                <a:latin typeface="Arial Black" panose="020B0A04020102020204" pitchFamily="34" charset="0"/>
                <a:ea typeface="Times New Roman" panose="02020603050405020304" pitchFamily="18" charset="0"/>
                <a:hlinkClick r:id="rId2"/>
              </a:rPr>
              <a:t>https://www.youtube.com/</a:t>
            </a:r>
            <a:r>
              <a:rPr lang="en-US" sz="1600" b="1" i="1" dirty="0">
                <a:solidFill>
                  <a:srgbClr val="2F5496"/>
                </a:solidFill>
                <a:latin typeface="Arial Black" panose="020B0A04020102020204" pitchFamily="34" charset="0"/>
                <a:ea typeface="Times New Roman" panose="02020603050405020304" pitchFamily="18" charset="0"/>
              </a:rPr>
              <a:t> </a:t>
            </a:r>
            <a:r>
              <a:rPr lang="en-US" sz="1600" b="1" i="1" dirty="0">
                <a:latin typeface="Arial Black" panose="020B0A04020102020204" pitchFamily="34" charset="0"/>
                <a:ea typeface="Times New Roman" panose="02020603050405020304" pitchFamily="18" charset="0"/>
              </a:rPr>
              <a:t>watch? v=q3EneZhsM0Y accessed on 24</a:t>
            </a:r>
            <a:r>
              <a:rPr lang="en-US" sz="1600" b="1" i="1" baseline="30000" dirty="0">
                <a:latin typeface="Arial Black" panose="020B0A04020102020204" pitchFamily="34" charset="0"/>
                <a:ea typeface="Times New Roman" panose="02020603050405020304" pitchFamily="18" charset="0"/>
              </a:rPr>
              <a:t>th</a:t>
            </a:r>
            <a:r>
              <a:rPr lang="en-US" sz="1600" b="1" i="1" dirty="0">
                <a:latin typeface="Arial Black" panose="020B0A04020102020204" pitchFamily="34" charset="0"/>
                <a:ea typeface="Times New Roman" panose="02020603050405020304" pitchFamily="18" charset="0"/>
              </a:rPr>
              <a:t> of July 2020. </a:t>
            </a:r>
            <a:endParaRPr lang="en-US" sz="1600" b="1" dirty="0">
              <a:effectLst/>
              <a:latin typeface="Arial Black" panose="020B0A04020102020204" pitchFamily="34" charset="0"/>
              <a:ea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105" y="1430471"/>
            <a:ext cx="9636811" cy="467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69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790" y="284176"/>
            <a:ext cx="11413863" cy="1508760"/>
          </a:xfrm>
        </p:spPr>
        <p:txBody>
          <a:bodyPr>
            <a:normAutofit/>
          </a:bodyPr>
          <a:lstStyle/>
          <a:p>
            <a:r>
              <a:rPr lang="ro-RO" sz="3200" b="1" dirty="0" smtClean="0">
                <a:latin typeface="Arial Black" panose="020B0A04020102020204" pitchFamily="34" charset="0"/>
              </a:rPr>
              <a:t>SOME RESULTS OF OUR TEAM RESEARCHES</a:t>
            </a:r>
            <a:endParaRPr lang="en-US" sz="3200" b="1" dirty="0">
              <a:latin typeface="Arial Black" panose="020B0A04020102020204" pitchFamily="34" charset="0"/>
            </a:endParaRPr>
          </a:p>
        </p:txBody>
      </p:sp>
      <p:sp>
        <p:nvSpPr>
          <p:cNvPr id="3" name="Content Placeholder 2"/>
          <p:cNvSpPr>
            <a:spLocks noGrp="1"/>
          </p:cNvSpPr>
          <p:nvPr>
            <p:ph idx="1"/>
          </p:nvPr>
        </p:nvSpPr>
        <p:spPr>
          <a:xfrm>
            <a:off x="408790" y="2011680"/>
            <a:ext cx="11413863" cy="4701092"/>
          </a:xfrm>
        </p:spPr>
        <p:txBody>
          <a:bodyPr>
            <a:normAutofit/>
          </a:bodyPr>
          <a:lstStyle/>
          <a:p>
            <a:pPr algn="just"/>
            <a:r>
              <a:rPr lang="en-US" sz="2400" dirty="0">
                <a:latin typeface="Arial Black" panose="020B0A04020102020204" pitchFamily="34" charset="0"/>
              </a:rPr>
              <a:t>However, the inner hierarchies of Christianity in relation to welfare are much more stable. </a:t>
            </a:r>
            <a:r>
              <a:rPr lang="ro-RO" sz="2400" dirty="0" smtClean="0">
                <a:latin typeface="Arial Black" panose="020B0A04020102020204" pitchFamily="34" charset="0"/>
              </a:rPr>
              <a:t>I did</a:t>
            </a:r>
            <a:r>
              <a:rPr lang="en-US" sz="2400" dirty="0" smtClean="0">
                <a:latin typeface="Arial Black" panose="020B0A04020102020204" pitchFamily="34" charset="0"/>
              </a:rPr>
              <a:t> </a:t>
            </a:r>
            <a:r>
              <a:rPr lang="ro-RO" sz="2400" dirty="0" smtClean="0">
                <a:latin typeface="Arial Black" panose="020B0A04020102020204" pitchFamily="34" charset="0"/>
              </a:rPr>
              <a:t>some</a:t>
            </a:r>
            <a:r>
              <a:rPr lang="en-US" sz="2400" dirty="0" smtClean="0">
                <a:latin typeface="Arial Black" panose="020B0A04020102020204" pitchFamily="34" charset="0"/>
              </a:rPr>
              <a:t> research</a:t>
            </a:r>
            <a:r>
              <a:rPr lang="ro-RO" sz="2400" dirty="0" smtClean="0">
                <a:latin typeface="Arial Black" panose="020B0A04020102020204" pitchFamily="34" charset="0"/>
              </a:rPr>
              <a:t>es,</a:t>
            </a:r>
            <a:r>
              <a:rPr lang="en-US" sz="2400" dirty="0" smtClean="0">
                <a:latin typeface="Arial Black" panose="020B0A04020102020204" pitchFamily="34" charset="0"/>
              </a:rPr>
              <a:t> </a:t>
            </a:r>
            <a:r>
              <a:rPr lang="en-US" sz="2400" dirty="0">
                <a:latin typeface="Arial Black" panose="020B0A04020102020204" pitchFamily="34" charset="0"/>
              </a:rPr>
              <a:t>conducted individually or </a:t>
            </a:r>
            <a:r>
              <a:rPr lang="en-US" sz="2400" dirty="0" smtClean="0">
                <a:latin typeface="Arial Black" panose="020B0A04020102020204" pitchFamily="34" charset="0"/>
              </a:rPr>
              <a:t>as team</a:t>
            </a:r>
            <a:r>
              <a:rPr lang="ro-RO" sz="2400" dirty="0" smtClean="0">
                <a:latin typeface="Arial Black" panose="020B0A04020102020204" pitchFamily="34" charset="0"/>
              </a:rPr>
              <a:t> and all of them</a:t>
            </a:r>
            <a:r>
              <a:rPr lang="en-US" sz="2400" dirty="0" smtClean="0">
                <a:latin typeface="Arial Black" panose="020B0A04020102020204" pitchFamily="34" charset="0"/>
              </a:rPr>
              <a:t> </a:t>
            </a:r>
            <a:r>
              <a:rPr lang="en-US" sz="2400" dirty="0">
                <a:latin typeface="Arial Black" panose="020B0A04020102020204" pitchFamily="34" charset="0"/>
              </a:rPr>
              <a:t>ranks Orthodoxy in relation to Catholicism and Protestantism, in terms of association with the well-being of the </a:t>
            </a:r>
            <a:r>
              <a:rPr lang="en-US" sz="2400" dirty="0" smtClean="0">
                <a:latin typeface="Arial Black" panose="020B0A04020102020204" pitchFamily="34" charset="0"/>
              </a:rPr>
              <a:t>communities </a:t>
            </a:r>
            <a:r>
              <a:rPr lang="en-US" sz="2400" dirty="0">
                <a:latin typeface="Arial Black" panose="020B0A04020102020204" pitchFamily="34" charset="0"/>
              </a:rPr>
              <a:t>in which Christian churches preach (</a:t>
            </a:r>
            <a:r>
              <a:rPr lang="en-US" sz="2400" dirty="0" err="1">
                <a:latin typeface="Arial Black" panose="020B0A04020102020204" pitchFamily="34" charset="0"/>
              </a:rPr>
              <a:t>Săvoiu</a:t>
            </a:r>
            <a:r>
              <a:rPr lang="en-US" sz="2400" dirty="0">
                <a:latin typeface="Arial Black" panose="020B0A04020102020204" pitchFamily="34" charset="0"/>
              </a:rPr>
              <a:t>, 2006; </a:t>
            </a:r>
            <a:r>
              <a:rPr lang="en-US" sz="2400" dirty="0" err="1">
                <a:latin typeface="Arial Black" panose="020B0A04020102020204" pitchFamily="34" charset="0"/>
              </a:rPr>
              <a:t>Săvoiu</a:t>
            </a:r>
            <a:r>
              <a:rPr lang="en-US" sz="2400" dirty="0">
                <a:latin typeface="Arial Black" panose="020B0A04020102020204" pitchFamily="34" charset="0"/>
              </a:rPr>
              <a:t>, </a:t>
            </a:r>
            <a:r>
              <a:rPr lang="en-US" sz="2400" dirty="0" err="1">
                <a:latin typeface="Arial Black" panose="020B0A04020102020204" pitchFamily="34" charset="0"/>
              </a:rPr>
              <a:t>Cruceru</a:t>
            </a:r>
            <a:r>
              <a:rPr lang="en-US" sz="2400" dirty="0">
                <a:latin typeface="Arial Black" panose="020B0A04020102020204" pitchFamily="34" charset="0"/>
              </a:rPr>
              <a:t>, 2006; </a:t>
            </a:r>
            <a:r>
              <a:rPr lang="en-US" sz="2400" dirty="0" err="1">
                <a:latin typeface="Arial Black" panose="020B0A04020102020204" pitchFamily="34" charset="0"/>
              </a:rPr>
              <a:t>Săvoiu</a:t>
            </a:r>
            <a:r>
              <a:rPr lang="en-US" sz="2400" dirty="0">
                <a:latin typeface="Arial Black" panose="020B0A04020102020204" pitchFamily="34" charset="0"/>
              </a:rPr>
              <a:t>, </a:t>
            </a:r>
            <a:r>
              <a:rPr lang="en-US" sz="2400" dirty="0" err="1">
                <a:latin typeface="Arial Black" panose="020B0A04020102020204" pitchFamily="34" charset="0"/>
              </a:rPr>
              <a:t>Iorga</a:t>
            </a:r>
            <a:r>
              <a:rPr lang="en-US" sz="2400" dirty="0">
                <a:latin typeface="Arial Black" panose="020B0A04020102020204" pitchFamily="34" charset="0"/>
              </a:rPr>
              <a:t> - </a:t>
            </a:r>
            <a:r>
              <a:rPr lang="en-US" sz="2400" dirty="0" err="1">
                <a:latin typeface="Arial Black" panose="020B0A04020102020204" pitchFamily="34" charset="0"/>
              </a:rPr>
              <a:t>Siman</a:t>
            </a:r>
            <a:r>
              <a:rPr lang="en-US" sz="2400" dirty="0">
                <a:latin typeface="Arial Black" panose="020B0A04020102020204" pitchFamily="34" charset="0"/>
              </a:rPr>
              <a:t>, 2011) and </a:t>
            </a:r>
            <a:r>
              <a:rPr lang="ro-RO" sz="2400" dirty="0" smtClean="0">
                <a:latin typeface="Arial Black" panose="020B0A04020102020204" pitchFamily="34" charset="0"/>
              </a:rPr>
              <a:t>I </a:t>
            </a:r>
            <a:r>
              <a:rPr lang="en-US" sz="2400" dirty="0" smtClean="0">
                <a:latin typeface="Arial Black" panose="020B0A04020102020204" pitchFamily="34" charset="0"/>
              </a:rPr>
              <a:t>f</a:t>
            </a:r>
            <a:r>
              <a:rPr lang="ro-RO" sz="2400" dirty="0" smtClean="0">
                <a:latin typeface="Arial Black" panose="020B0A04020102020204" pitchFamily="34" charset="0"/>
              </a:rPr>
              <a:t>ound out</a:t>
            </a:r>
            <a:r>
              <a:rPr lang="en-US" sz="2400" dirty="0" smtClean="0">
                <a:latin typeface="Arial Black" panose="020B0A04020102020204" pitchFamily="34" charset="0"/>
              </a:rPr>
              <a:t> </a:t>
            </a:r>
            <a:r>
              <a:rPr lang="en-US" sz="2400" dirty="0">
                <a:latin typeface="Arial Black" panose="020B0A04020102020204" pitchFamily="34" charset="0"/>
              </a:rPr>
              <a:t>that Protestantism is most intensely </a:t>
            </a:r>
            <a:r>
              <a:rPr lang="ro-RO" sz="2400" dirty="0" smtClean="0">
                <a:latin typeface="Arial Black" panose="020B0A04020102020204" pitchFamily="34" charset="0"/>
              </a:rPr>
              <a:t>and </a:t>
            </a:r>
            <a:r>
              <a:rPr lang="en-US" sz="2400" dirty="0" smtClean="0">
                <a:latin typeface="Arial Black" panose="020B0A04020102020204" pitchFamily="34" charset="0"/>
              </a:rPr>
              <a:t>positively </a:t>
            </a:r>
            <a:r>
              <a:rPr lang="en-US" sz="2400" dirty="0">
                <a:latin typeface="Arial Black" panose="020B0A04020102020204" pitchFamily="34" charset="0"/>
              </a:rPr>
              <a:t>correlated with well-being (R = 0.758) followed by Catholicism (R = 0.503), while Orthodoxy reveals a strong negative association or inverse correlation (R = - 0.562), starting from the variables GDP per capita and the religious adherence of the inhabitants of the countries of the world, </a:t>
            </a:r>
            <a:r>
              <a:rPr lang="ro-RO" sz="2400" dirty="0" smtClean="0">
                <a:latin typeface="Arial Black" panose="020B0A04020102020204" pitchFamily="34" charset="0"/>
              </a:rPr>
              <a:t>(</a:t>
            </a:r>
            <a:r>
              <a:rPr lang="en-US" sz="2400" dirty="0" smtClean="0">
                <a:latin typeface="Arial Black" panose="020B0A04020102020204" pitchFamily="34" charset="0"/>
              </a:rPr>
              <a:t>according </a:t>
            </a:r>
            <a:r>
              <a:rPr lang="en-US" sz="2400" dirty="0">
                <a:latin typeface="Arial Black" panose="020B0A04020102020204" pitchFamily="34" charset="0"/>
              </a:rPr>
              <a:t>to the annual CIA report).</a:t>
            </a:r>
          </a:p>
        </p:txBody>
      </p:sp>
    </p:spTree>
    <p:extLst>
      <p:ext uri="{BB962C8B-B14F-4D97-AF65-F5344CB8AC3E}">
        <p14:creationId xmlns:p14="http://schemas.microsoft.com/office/powerpoint/2010/main" val="52357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789" y="337964"/>
            <a:ext cx="11413863" cy="1508760"/>
          </a:xfrm>
        </p:spPr>
        <p:txBody>
          <a:bodyPr>
            <a:normAutofit/>
          </a:bodyPr>
          <a:lstStyle/>
          <a:p>
            <a:r>
              <a:rPr lang="ro-RO" sz="3200" b="1" dirty="0" smtClean="0">
                <a:latin typeface="Arial Black" panose="020B0A04020102020204" pitchFamily="34" charset="0"/>
              </a:rPr>
              <a:t>SOME RESULTS OF MY INDIVIDUAL RESEARCHES</a:t>
            </a:r>
            <a:endParaRPr lang="en-US" sz="3200" b="1" dirty="0">
              <a:latin typeface="Arial Black" panose="020B0A04020102020204" pitchFamily="34" charset="0"/>
            </a:endParaRPr>
          </a:p>
        </p:txBody>
      </p:sp>
      <p:sp>
        <p:nvSpPr>
          <p:cNvPr id="4" name="Content Placeholder 3"/>
          <p:cNvSpPr>
            <a:spLocks noGrp="1"/>
          </p:cNvSpPr>
          <p:nvPr>
            <p:ph idx="1"/>
          </p:nvPr>
        </p:nvSpPr>
        <p:spPr>
          <a:xfrm>
            <a:off x="408788" y="3012140"/>
            <a:ext cx="11413863" cy="2441987"/>
          </a:xfrm>
        </p:spPr>
        <p:txBody>
          <a:bodyPr>
            <a:normAutofit/>
          </a:bodyPr>
          <a:lstStyle/>
          <a:p>
            <a:pPr marL="0" indent="0" algn="just">
              <a:buNone/>
            </a:pPr>
            <a:r>
              <a:rPr lang="en-US" sz="2400" dirty="0">
                <a:latin typeface="Arial Black" panose="020B0A04020102020204" pitchFamily="34" charset="0"/>
              </a:rPr>
              <a:t>A </a:t>
            </a:r>
            <a:r>
              <a:rPr lang="ro-RO" sz="2400" dirty="0" smtClean="0">
                <a:latin typeface="Arial Black" panose="020B0A04020102020204" pitchFamily="34" charset="0"/>
              </a:rPr>
              <a:t>very important </a:t>
            </a:r>
            <a:r>
              <a:rPr lang="en-US" sz="2400" dirty="0" smtClean="0">
                <a:latin typeface="Arial Black" panose="020B0A04020102020204" pitchFamily="34" charset="0"/>
              </a:rPr>
              <a:t>requirement </a:t>
            </a:r>
            <a:r>
              <a:rPr lang="en-US" sz="2400" dirty="0">
                <a:latin typeface="Arial Black" panose="020B0A04020102020204" pitchFamily="34" charset="0"/>
              </a:rPr>
              <a:t>for further useful research, in order to formulate a </a:t>
            </a:r>
            <a:r>
              <a:rPr lang="ro-RO" sz="2400" dirty="0" smtClean="0">
                <a:latin typeface="Arial Black" panose="020B0A04020102020204" pitchFamily="34" charset="0"/>
              </a:rPr>
              <a:t>rational </a:t>
            </a:r>
            <a:r>
              <a:rPr lang="en-US" sz="2400" dirty="0" smtClean="0">
                <a:latin typeface="Arial Black" panose="020B0A04020102020204" pitchFamily="34" charset="0"/>
              </a:rPr>
              <a:t>answer</a:t>
            </a:r>
            <a:r>
              <a:rPr lang="en-US" sz="2400" dirty="0">
                <a:latin typeface="Arial Black" panose="020B0A04020102020204" pitchFamily="34" charset="0"/>
              </a:rPr>
              <a:t>, is to maintain transparency and develop the content of the </a:t>
            </a:r>
            <a:r>
              <a:rPr lang="ro-RO" sz="2400" dirty="0" smtClean="0">
                <a:latin typeface="Arial Black" panose="020B0A04020102020204" pitchFamily="34" charset="0"/>
              </a:rPr>
              <a:t>necessary </a:t>
            </a:r>
            <a:r>
              <a:rPr lang="en-US" sz="2400" dirty="0" smtClean="0">
                <a:latin typeface="Arial Black" panose="020B0A04020102020204" pitchFamily="34" charset="0"/>
              </a:rPr>
              <a:t> </a:t>
            </a:r>
            <a:r>
              <a:rPr lang="en-US" sz="2400" dirty="0">
                <a:latin typeface="Arial Black" panose="020B0A04020102020204" pitchFamily="34" charset="0"/>
              </a:rPr>
              <a:t>information of the BOR, available on the website of this institution (http://patriarhia.ro/), which </a:t>
            </a:r>
            <a:r>
              <a:rPr lang="ro-RO" sz="2400" dirty="0" smtClean="0">
                <a:latin typeface="Arial Black" panose="020B0A04020102020204" pitchFamily="34" charset="0"/>
              </a:rPr>
              <a:t>must be in fact </a:t>
            </a:r>
            <a:r>
              <a:rPr lang="en-US" sz="2400" dirty="0" smtClean="0">
                <a:latin typeface="Arial Black" panose="020B0A04020102020204" pitchFamily="34" charset="0"/>
              </a:rPr>
              <a:t>in </a:t>
            </a:r>
            <a:r>
              <a:rPr lang="en-US" sz="2400" dirty="0">
                <a:latin typeface="Arial Black" panose="020B0A04020102020204" pitchFamily="34" charset="0"/>
              </a:rPr>
              <a:t>total contrast with the </a:t>
            </a:r>
            <a:r>
              <a:rPr lang="ro-RO" sz="2400" dirty="0" smtClean="0">
                <a:latin typeface="Arial Black" panose="020B0A04020102020204" pitchFamily="34" charset="0"/>
              </a:rPr>
              <a:t>contemporary </a:t>
            </a:r>
            <a:r>
              <a:rPr lang="en-US" sz="2400" dirty="0" smtClean="0">
                <a:latin typeface="Arial Black" panose="020B0A04020102020204" pitchFamily="34" charset="0"/>
              </a:rPr>
              <a:t>tendency </a:t>
            </a:r>
            <a:r>
              <a:rPr lang="en-US" sz="2400" dirty="0">
                <a:latin typeface="Arial Black" panose="020B0A04020102020204" pitchFamily="34" charset="0"/>
              </a:rPr>
              <a:t>to abandon messages, communiqués, reports with political, economic and social impact.</a:t>
            </a:r>
          </a:p>
        </p:txBody>
      </p:sp>
    </p:spTree>
    <p:extLst>
      <p:ext uri="{BB962C8B-B14F-4D97-AF65-F5344CB8AC3E}">
        <p14:creationId xmlns:p14="http://schemas.microsoft.com/office/powerpoint/2010/main" val="3327602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790" y="284176"/>
            <a:ext cx="11413863" cy="1508760"/>
          </a:xfrm>
        </p:spPr>
        <p:txBody>
          <a:bodyPr>
            <a:normAutofit/>
          </a:bodyPr>
          <a:lstStyle/>
          <a:p>
            <a:r>
              <a:rPr lang="ro-RO" sz="3200" b="1" dirty="0" smtClean="0">
                <a:latin typeface="Arial Black" panose="020B0A04020102020204" pitchFamily="34" charset="0"/>
              </a:rPr>
              <a:t>SOME RESULTS OF MY INDIVIDUAL RESEARCHES</a:t>
            </a:r>
            <a:endParaRPr lang="en-US" sz="3200" b="1" dirty="0">
              <a:latin typeface="Arial Black" panose="020B0A04020102020204" pitchFamily="34" charset="0"/>
            </a:endParaRPr>
          </a:p>
        </p:txBody>
      </p:sp>
      <p:sp>
        <p:nvSpPr>
          <p:cNvPr id="4" name="Content Placeholder 3"/>
          <p:cNvSpPr>
            <a:spLocks noGrp="1"/>
          </p:cNvSpPr>
          <p:nvPr>
            <p:ph idx="1"/>
          </p:nvPr>
        </p:nvSpPr>
        <p:spPr>
          <a:xfrm>
            <a:off x="290456" y="1792936"/>
            <a:ext cx="11532197" cy="4206240"/>
          </a:xfrm>
        </p:spPr>
        <p:txBody>
          <a:bodyPr>
            <a:noAutofit/>
          </a:bodyPr>
          <a:lstStyle/>
          <a:p>
            <a:pPr marL="0" indent="0" algn="just">
              <a:buNone/>
            </a:pPr>
            <a:r>
              <a:rPr lang="ro-RO" sz="2400" dirty="0" smtClean="0">
                <a:latin typeface="Arial Black" panose="020B0A04020102020204" pitchFamily="34" charset="0"/>
              </a:rPr>
              <a:t>I</a:t>
            </a:r>
            <a:r>
              <a:rPr lang="en-US" sz="2400" dirty="0" smtClean="0">
                <a:latin typeface="Arial Black" panose="020B0A04020102020204" pitchFamily="34" charset="0"/>
              </a:rPr>
              <a:t>n </a:t>
            </a:r>
            <a:r>
              <a:rPr lang="en-US" sz="2400" dirty="0">
                <a:latin typeface="Arial Black" panose="020B0A04020102020204" pitchFamily="34" charset="0"/>
              </a:rPr>
              <a:t>order to see how big the </a:t>
            </a:r>
            <a:r>
              <a:rPr lang="en-US" sz="2400" dirty="0" smtClean="0">
                <a:latin typeface="Arial Black" panose="020B0A04020102020204" pitchFamily="34" charset="0"/>
              </a:rPr>
              <a:t>gap</a:t>
            </a:r>
            <a:r>
              <a:rPr lang="ro-RO" sz="2400" dirty="0" smtClean="0">
                <a:latin typeface="Arial Black" panose="020B0A04020102020204" pitchFamily="34" charset="0"/>
              </a:rPr>
              <a:t> </a:t>
            </a:r>
            <a:r>
              <a:rPr lang="en-US" sz="2400" dirty="0" smtClean="0">
                <a:latin typeface="Arial Black" panose="020B0A04020102020204" pitchFamily="34" charset="0"/>
              </a:rPr>
              <a:t>between </a:t>
            </a:r>
            <a:r>
              <a:rPr lang="en-US" sz="2400" dirty="0">
                <a:latin typeface="Arial Black" panose="020B0A04020102020204" pitchFamily="34" charset="0"/>
              </a:rPr>
              <a:t>the relative informational truth and the absolute lie or contemporary fake news </a:t>
            </a:r>
            <a:r>
              <a:rPr lang="ro-RO" sz="2400" dirty="0" smtClean="0">
                <a:latin typeface="Arial Black" panose="020B0A04020102020204" pitchFamily="34" charset="0"/>
              </a:rPr>
              <a:t>can be or  </a:t>
            </a:r>
            <a:r>
              <a:rPr lang="en-US" sz="2400" dirty="0" smtClean="0">
                <a:latin typeface="Arial Black" panose="020B0A04020102020204" pitchFamily="34" charset="0"/>
              </a:rPr>
              <a:t>has </a:t>
            </a:r>
            <a:r>
              <a:rPr lang="ro-RO" sz="2400" dirty="0" smtClean="0">
                <a:latin typeface="Arial Black" panose="020B0A04020102020204" pitchFamily="34" charset="0"/>
              </a:rPr>
              <a:t>already </a:t>
            </a:r>
            <a:r>
              <a:rPr lang="en-US" sz="2400" dirty="0" smtClean="0">
                <a:latin typeface="Arial Black" panose="020B0A04020102020204" pitchFamily="34" charset="0"/>
              </a:rPr>
              <a:t>become</a:t>
            </a:r>
            <a:r>
              <a:rPr lang="en-US" sz="2400" dirty="0">
                <a:latin typeface="Arial Black" panose="020B0A04020102020204" pitchFamily="34" charset="0"/>
              </a:rPr>
              <a:t>, two paradoxical examples can be provided, instantly solvable by the real informational transparency gathered in detailing the contribution of religious economic subjects to GDP. jointly by INS, BNR and BOR:</a:t>
            </a:r>
          </a:p>
          <a:p>
            <a:pPr marL="0" indent="0" algn="just">
              <a:buNone/>
            </a:pPr>
            <a:r>
              <a:rPr lang="en-US" sz="2400" dirty="0">
                <a:latin typeface="Arial Black" panose="020B0A04020102020204" pitchFamily="34" charset="0"/>
              </a:rPr>
              <a:t>a) information </a:t>
            </a:r>
            <a:r>
              <a:rPr lang="ro-RO" sz="2400" dirty="0" smtClean="0">
                <a:latin typeface="Arial Black" panose="020B0A04020102020204" pitchFamily="34" charset="0"/>
              </a:rPr>
              <a:t>based on </a:t>
            </a:r>
            <a:r>
              <a:rPr lang="en-US" sz="2400" dirty="0" smtClean="0">
                <a:latin typeface="Arial Black" panose="020B0A04020102020204" pitchFamily="34" charset="0"/>
              </a:rPr>
              <a:t>salary </a:t>
            </a:r>
            <a:r>
              <a:rPr lang="en-US" sz="2400" dirty="0">
                <a:latin typeface="Arial Black" panose="020B0A04020102020204" pitchFamily="34" charset="0"/>
              </a:rPr>
              <a:t>law </a:t>
            </a:r>
            <a:r>
              <a:rPr lang="en-US" sz="2400" dirty="0" smtClean="0">
                <a:latin typeface="Arial Black" panose="020B0A04020102020204" pitchFamily="34" charset="0"/>
              </a:rPr>
              <a:t>contrasts </a:t>
            </a:r>
            <a:r>
              <a:rPr lang="en-US" sz="2400" dirty="0">
                <a:latin typeface="Arial Black" panose="020B0A04020102020204" pitchFamily="34" charset="0"/>
              </a:rPr>
              <a:t>deeply with </a:t>
            </a:r>
            <a:r>
              <a:rPr lang="ro-RO" sz="2400" dirty="0" smtClean="0">
                <a:latin typeface="Arial Black" panose="020B0A04020102020204" pitchFamily="34" charset="0"/>
              </a:rPr>
              <a:t>the </a:t>
            </a:r>
            <a:r>
              <a:rPr lang="en-US" sz="2400" dirty="0" smtClean="0">
                <a:latin typeface="Arial Black" panose="020B0A04020102020204" pitchFamily="34" charset="0"/>
              </a:rPr>
              <a:t>reality </a:t>
            </a:r>
            <a:r>
              <a:rPr lang="en-US" sz="2400" dirty="0" err="1" smtClean="0">
                <a:latin typeface="Arial Black" panose="020B0A04020102020204" pitchFamily="34" charset="0"/>
              </a:rPr>
              <a:t>Nicolescu</a:t>
            </a:r>
            <a:r>
              <a:rPr lang="en-US" sz="2400" dirty="0">
                <a:latin typeface="Arial Black" panose="020B0A04020102020204" pitchFamily="34" charset="0"/>
              </a:rPr>
              <a:t>, 2020);</a:t>
            </a:r>
          </a:p>
          <a:p>
            <a:pPr marL="0" indent="0" algn="just">
              <a:buNone/>
            </a:pPr>
            <a:r>
              <a:rPr lang="en-US" sz="2400" dirty="0">
                <a:latin typeface="Arial Black" panose="020B0A04020102020204" pitchFamily="34" charset="0"/>
              </a:rPr>
              <a:t>b</a:t>
            </a:r>
            <a:r>
              <a:rPr lang="en-US" sz="2400" dirty="0" smtClean="0">
                <a:latin typeface="Arial Black" panose="020B0A04020102020204" pitchFamily="34" charset="0"/>
              </a:rPr>
              <a:t>)“</a:t>
            </a:r>
            <a:r>
              <a:rPr lang="en-US" sz="2400" dirty="0">
                <a:latin typeface="Arial Black" panose="020B0A04020102020204" pitchFamily="34" charset="0"/>
              </a:rPr>
              <a:t>BOR's contribution to social-philanthropic activities has increased almost four times </a:t>
            </a:r>
            <a:r>
              <a:rPr lang="ro-RO" sz="2400" dirty="0" smtClean="0">
                <a:latin typeface="Arial Black" panose="020B0A04020102020204" pitchFamily="34" charset="0"/>
              </a:rPr>
              <a:t>(between </a:t>
            </a:r>
            <a:r>
              <a:rPr lang="en-US" sz="2400" dirty="0" smtClean="0">
                <a:latin typeface="Arial Black" panose="020B0A04020102020204" pitchFamily="34" charset="0"/>
              </a:rPr>
              <a:t>2007</a:t>
            </a:r>
            <a:r>
              <a:rPr lang="ro-RO" sz="2400" dirty="0" smtClean="0">
                <a:latin typeface="Arial Black" panose="020B0A04020102020204" pitchFamily="34" charset="0"/>
              </a:rPr>
              <a:t> and 2017)</a:t>
            </a:r>
            <a:r>
              <a:rPr lang="en-US" sz="2400" dirty="0" smtClean="0">
                <a:latin typeface="Arial Black" panose="020B0A04020102020204" pitchFamily="34" charset="0"/>
              </a:rPr>
              <a:t>, is </a:t>
            </a:r>
            <a:r>
              <a:rPr lang="en-US" sz="2400" dirty="0">
                <a:latin typeface="Arial Black" panose="020B0A04020102020204" pitchFamily="34" charset="0"/>
              </a:rPr>
              <a:t>an information in major contradiction with the existence within this amount </a:t>
            </a:r>
            <a:r>
              <a:rPr lang="en-US" sz="2400" dirty="0" smtClean="0">
                <a:latin typeface="Arial Black" panose="020B0A04020102020204" pitchFamily="34" charset="0"/>
              </a:rPr>
              <a:t>“</a:t>
            </a:r>
            <a:r>
              <a:rPr lang="ro-RO" sz="2400" dirty="0" smtClean="0">
                <a:latin typeface="Arial Black" panose="020B0A04020102020204" pitchFamily="34" charset="0"/>
              </a:rPr>
              <a:t>o</a:t>
            </a:r>
            <a:r>
              <a:rPr lang="en-US" sz="2400" dirty="0" smtClean="0">
                <a:latin typeface="Arial Black" panose="020B0A04020102020204" pitchFamily="34" charset="0"/>
              </a:rPr>
              <a:t>f </a:t>
            </a:r>
            <a:r>
              <a:rPr lang="en-US" sz="2400" dirty="0">
                <a:latin typeface="Arial Black" panose="020B0A04020102020204" pitchFamily="34" charset="0"/>
              </a:rPr>
              <a:t>direct financial aids (for example of 14 million lei in the same year 2017) and of personnel expenses (another 33 million lei also in 2017)” (</a:t>
            </a:r>
            <a:r>
              <a:rPr lang="en-US" sz="2400" dirty="0" err="1">
                <a:latin typeface="Arial Black" panose="020B0A04020102020204" pitchFamily="34" charset="0"/>
              </a:rPr>
              <a:t>Oncioiu</a:t>
            </a:r>
            <a:r>
              <a:rPr lang="en-US" sz="2400" dirty="0">
                <a:latin typeface="Arial Black" panose="020B0A04020102020204" pitchFamily="34" charset="0"/>
              </a:rPr>
              <a:t>, 2018) </a:t>
            </a:r>
          </a:p>
        </p:txBody>
      </p:sp>
    </p:spTree>
    <p:extLst>
      <p:ext uri="{BB962C8B-B14F-4D97-AF65-F5344CB8AC3E}">
        <p14:creationId xmlns:p14="http://schemas.microsoft.com/office/powerpoint/2010/main" val="494072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790" y="284176"/>
            <a:ext cx="11413863" cy="1508760"/>
          </a:xfrm>
        </p:spPr>
        <p:txBody>
          <a:bodyPr>
            <a:normAutofit/>
          </a:bodyPr>
          <a:lstStyle/>
          <a:p>
            <a:r>
              <a:rPr lang="ro-RO" sz="3200" b="1" dirty="0" smtClean="0">
                <a:latin typeface="Arial Black" panose="020B0A04020102020204" pitchFamily="34" charset="0"/>
              </a:rPr>
              <a:t>SOME RESULTS OF MY INDIVIDUAL RESEARCHES</a:t>
            </a:r>
            <a:endParaRPr lang="en-US" sz="3200" b="1" dirty="0">
              <a:latin typeface="Arial Black" panose="020B0A04020102020204" pitchFamily="34" charset="0"/>
            </a:endParaRPr>
          </a:p>
        </p:txBody>
      </p:sp>
      <p:sp>
        <p:nvSpPr>
          <p:cNvPr id="3" name="Content Placeholder 2"/>
          <p:cNvSpPr>
            <a:spLocks noGrp="1"/>
          </p:cNvSpPr>
          <p:nvPr>
            <p:ph idx="1"/>
          </p:nvPr>
        </p:nvSpPr>
        <p:spPr>
          <a:xfrm>
            <a:off x="322730" y="2011679"/>
            <a:ext cx="11672046" cy="4625789"/>
          </a:xfrm>
        </p:spPr>
        <p:txBody>
          <a:bodyPr>
            <a:normAutofit lnSpcReduction="10000"/>
          </a:bodyPr>
          <a:lstStyle/>
          <a:p>
            <a:pPr marL="0" indent="0" algn="just">
              <a:buNone/>
            </a:pPr>
            <a:r>
              <a:rPr lang="ro-RO" sz="2400" dirty="0" smtClean="0">
                <a:latin typeface="Arial Black" panose="020B0A04020102020204" pitchFamily="34" charset="0"/>
              </a:rPr>
              <a:t>U</a:t>
            </a:r>
            <a:r>
              <a:rPr lang="en-US" sz="2400" dirty="0" err="1" smtClean="0">
                <a:latin typeface="Arial Black" panose="020B0A04020102020204" pitchFamily="34" charset="0"/>
              </a:rPr>
              <a:t>nfortunately</a:t>
            </a:r>
            <a:r>
              <a:rPr lang="ro-RO" sz="2400" dirty="0" smtClean="0">
                <a:latin typeface="Arial Black" panose="020B0A04020102020204" pitchFamily="34" charset="0"/>
              </a:rPr>
              <a:t>, </a:t>
            </a:r>
            <a:r>
              <a:rPr lang="en-US" sz="2400" dirty="0" smtClean="0">
                <a:latin typeface="Arial Black" panose="020B0A04020102020204" pitchFamily="34" charset="0"/>
              </a:rPr>
              <a:t>Orthodox life</a:t>
            </a:r>
            <a:r>
              <a:rPr lang="ro-RO" sz="2400" dirty="0" smtClean="0">
                <a:latin typeface="Arial Black" panose="020B0A04020102020204" pitchFamily="34" charset="0"/>
              </a:rPr>
              <a:t> in Romania</a:t>
            </a:r>
            <a:r>
              <a:rPr lang="en-US" sz="2400" dirty="0" smtClean="0">
                <a:latin typeface="Arial Black" panose="020B0A04020102020204" pitchFamily="34" charset="0"/>
              </a:rPr>
              <a:t> </a:t>
            </a:r>
            <a:r>
              <a:rPr lang="ro-RO" sz="2400" dirty="0" smtClean="0">
                <a:latin typeface="Arial Black" panose="020B0A04020102020204" pitchFamily="34" charset="0"/>
              </a:rPr>
              <a:t>has born </a:t>
            </a:r>
            <a:r>
              <a:rPr lang="en-US" sz="2400" dirty="0" smtClean="0">
                <a:latin typeface="Arial Black" panose="020B0A04020102020204" pitchFamily="34" charset="0"/>
              </a:rPr>
              <a:t>a </a:t>
            </a:r>
            <a:r>
              <a:rPr lang="en-US" sz="2400" dirty="0">
                <a:latin typeface="Arial Black" panose="020B0A04020102020204" pitchFamily="34" charset="0"/>
              </a:rPr>
              <a:t>proverb or a simple saying </a:t>
            </a:r>
            <a:r>
              <a:rPr lang="en-US" sz="2400" dirty="0" smtClean="0">
                <a:latin typeface="Arial Black" panose="020B0A04020102020204" pitchFamily="34" charset="0"/>
              </a:rPr>
              <a:t>: </a:t>
            </a:r>
            <a:r>
              <a:rPr lang="ro-RO" sz="2400" dirty="0" smtClean="0">
                <a:latin typeface="Arial Black" panose="020B0A04020102020204" pitchFamily="34" charset="0"/>
              </a:rPr>
              <a:t>You </a:t>
            </a:r>
            <a:r>
              <a:rPr lang="en-US" sz="2400" dirty="0" smtClean="0">
                <a:latin typeface="Arial Black" panose="020B0A04020102020204" pitchFamily="34" charset="0"/>
              </a:rPr>
              <a:t>do </a:t>
            </a:r>
            <a:r>
              <a:rPr lang="en-US" sz="2400" dirty="0">
                <a:latin typeface="Arial Black" panose="020B0A04020102020204" pitchFamily="34" charset="0"/>
              </a:rPr>
              <a:t>what the </a:t>
            </a:r>
            <a:r>
              <a:rPr lang="ro-RO" sz="2400" dirty="0" smtClean="0">
                <a:latin typeface="Arial Black" panose="020B0A04020102020204" pitchFamily="34" charset="0"/>
              </a:rPr>
              <a:t>priest</a:t>
            </a:r>
            <a:r>
              <a:rPr lang="en-US" sz="2400" dirty="0" smtClean="0">
                <a:latin typeface="Arial Black" panose="020B0A04020102020204" pitchFamily="34" charset="0"/>
              </a:rPr>
              <a:t> </a:t>
            </a:r>
            <a:r>
              <a:rPr lang="en-US" sz="2400" dirty="0">
                <a:latin typeface="Arial Black" panose="020B0A04020102020204" pitchFamily="34" charset="0"/>
              </a:rPr>
              <a:t>says and not </a:t>
            </a:r>
            <a:r>
              <a:rPr lang="ro-RO" sz="2400" dirty="0" smtClean="0">
                <a:latin typeface="Arial Black" panose="020B0A04020102020204" pitchFamily="34" charset="0"/>
              </a:rPr>
              <a:t>what the priest </a:t>
            </a:r>
            <a:r>
              <a:rPr lang="en-US" sz="2400" dirty="0" smtClean="0">
                <a:latin typeface="Arial Black" panose="020B0A04020102020204" pitchFamily="34" charset="0"/>
              </a:rPr>
              <a:t>do</a:t>
            </a:r>
            <a:r>
              <a:rPr lang="ro-RO" sz="2400" dirty="0" smtClean="0">
                <a:latin typeface="Arial Black" panose="020B0A04020102020204" pitchFamily="34" charset="0"/>
              </a:rPr>
              <a:t>es</a:t>
            </a:r>
            <a:r>
              <a:rPr lang="en-US" sz="2400" dirty="0" smtClean="0">
                <a:latin typeface="Arial Black" panose="020B0A04020102020204" pitchFamily="34" charset="0"/>
              </a:rPr>
              <a:t>. </a:t>
            </a:r>
            <a:endParaRPr lang="ro-RO" sz="2400" dirty="0" smtClean="0">
              <a:latin typeface="Arial Black" panose="020B0A04020102020204" pitchFamily="34" charset="0"/>
            </a:endParaRPr>
          </a:p>
          <a:p>
            <a:pPr marL="0" indent="0">
              <a:buNone/>
            </a:pPr>
            <a:r>
              <a:rPr lang="en-US" sz="2400" dirty="0" smtClean="0">
                <a:latin typeface="Arial Black" panose="020B0A04020102020204" pitchFamily="34" charset="0"/>
              </a:rPr>
              <a:t>Who </a:t>
            </a:r>
            <a:r>
              <a:rPr lang="en-US" sz="2400" dirty="0">
                <a:latin typeface="Arial Black" panose="020B0A04020102020204" pitchFamily="34" charset="0"/>
              </a:rPr>
              <a:t>is the author of this proverb? </a:t>
            </a:r>
            <a:endParaRPr lang="ro-RO" sz="2400" dirty="0" smtClean="0">
              <a:latin typeface="Arial Black" panose="020B0A04020102020204" pitchFamily="34" charset="0"/>
            </a:endParaRPr>
          </a:p>
          <a:p>
            <a:pPr marL="0" indent="0">
              <a:buNone/>
            </a:pPr>
            <a:r>
              <a:rPr lang="en-US" sz="2400" dirty="0" smtClean="0">
                <a:latin typeface="Arial Black" panose="020B0A04020102020204" pitchFamily="34" charset="0"/>
              </a:rPr>
              <a:t>An </a:t>
            </a:r>
            <a:r>
              <a:rPr lang="en-US" sz="2400" dirty="0">
                <a:latin typeface="Arial Black" panose="020B0A04020102020204" pitchFamily="34" charset="0"/>
              </a:rPr>
              <a:t>Orthodox priest or </a:t>
            </a:r>
            <a:r>
              <a:rPr lang="ro-RO" sz="2400" dirty="0" smtClean="0">
                <a:latin typeface="Arial Black" panose="020B0A04020102020204" pitchFamily="34" charset="0"/>
              </a:rPr>
              <a:t>Catolic one</a:t>
            </a:r>
            <a:r>
              <a:rPr lang="en-US" sz="2400" dirty="0" smtClean="0">
                <a:latin typeface="Arial Black" panose="020B0A04020102020204" pitchFamily="34" charset="0"/>
              </a:rPr>
              <a:t>, </a:t>
            </a:r>
            <a:r>
              <a:rPr lang="en-US" sz="2400" dirty="0">
                <a:latin typeface="Arial Black" panose="020B0A04020102020204" pitchFamily="34" charset="0"/>
              </a:rPr>
              <a:t>an atheist or an unbeliever</a:t>
            </a:r>
            <a:r>
              <a:rPr lang="en-US" sz="2400" dirty="0" smtClean="0">
                <a:latin typeface="Arial Black" panose="020B0A04020102020204" pitchFamily="34" charset="0"/>
              </a:rPr>
              <a:t>?</a:t>
            </a:r>
            <a:endParaRPr lang="ro-RO" sz="2400" dirty="0" smtClean="0">
              <a:latin typeface="Arial Black" panose="020B0A04020102020204" pitchFamily="34" charset="0"/>
            </a:endParaRPr>
          </a:p>
          <a:p>
            <a:pPr marL="0" indent="0">
              <a:buNone/>
            </a:pPr>
            <a:r>
              <a:rPr lang="en-US" sz="2400" dirty="0" smtClean="0">
                <a:latin typeface="Arial Black" panose="020B0A04020102020204" pitchFamily="34" charset="0"/>
              </a:rPr>
              <a:t> </a:t>
            </a:r>
            <a:endParaRPr lang="ro-RO" sz="2400" dirty="0" smtClean="0">
              <a:latin typeface="Arial Black" panose="020B0A04020102020204" pitchFamily="34" charset="0"/>
            </a:endParaRPr>
          </a:p>
          <a:p>
            <a:pPr marL="0" indent="0" algn="just">
              <a:buNone/>
            </a:pPr>
            <a:r>
              <a:rPr lang="en-US" sz="2400" dirty="0" smtClean="0">
                <a:latin typeface="Arial Black" panose="020B0A04020102020204" pitchFamily="34" charset="0"/>
              </a:rPr>
              <a:t>When </a:t>
            </a:r>
            <a:r>
              <a:rPr lang="en-US" sz="2400" dirty="0">
                <a:latin typeface="Arial Black" panose="020B0A04020102020204" pitchFamily="34" charset="0"/>
              </a:rPr>
              <a:t>an entire community ceases to believe that the author was a clever priest who wanted to save the appearances of Romanian Orthodoxy, a parishioner who aspired to brighten a moral and Christian community or an </a:t>
            </a:r>
            <a:r>
              <a:rPr lang="en-US" sz="2400" dirty="0" smtClean="0">
                <a:latin typeface="Arial Black" panose="020B0A04020102020204" pitchFamily="34" charset="0"/>
              </a:rPr>
              <a:t>atheist</a:t>
            </a:r>
            <a:r>
              <a:rPr lang="ro-RO" sz="2400" dirty="0" smtClean="0">
                <a:latin typeface="Arial Black" panose="020B0A04020102020204" pitchFamily="34" charset="0"/>
              </a:rPr>
              <a:t>,</a:t>
            </a:r>
            <a:r>
              <a:rPr lang="en-US" sz="2400" dirty="0" smtClean="0">
                <a:latin typeface="Arial Black" panose="020B0A04020102020204" pitchFamily="34" charset="0"/>
              </a:rPr>
              <a:t> drunkard</a:t>
            </a:r>
            <a:r>
              <a:rPr lang="ro-RO" sz="2400" dirty="0" smtClean="0">
                <a:latin typeface="Arial Black" panose="020B0A04020102020204" pitchFamily="34" charset="0"/>
              </a:rPr>
              <a:t> </a:t>
            </a:r>
            <a:r>
              <a:rPr lang="en-US" sz="2400" dirty="0" smtClean="0">
                <a:latin typeface="Arial Black" panose="020B0A04020102020204" pitchFamily="34" charset="0"/>
              </a:rPr>
              <a:t>and </a:t>
            </a:r>
            <a:r>
              <a:rPr lang="en-US" sz="2400" dirty="0">
                <a:latin typeface="Arial Black" panose="020B0A04020102020204" pitchFamily="34" charset="0"/>
              </a:rPr>
              <a:t>thief, </a:t>
            </a:r>
            <a:r>
              <a:rPr lang="en-US" sz="2400" dirty="0" smtClean="0">
                <a:latin typeface="Arial Black" panose="020B0A04020102020204" pitchFamily="34" charset="0"/>
              </a:rPr>
              <a:t>but</a:t>
            </a:r>
            <a:r>
              <a:rPr lang="ro-RO" sz="2400" dirty="0" smtClean="0">
                <a:latin typeface="Arial Black" panose="020B0A04020102020204" pitchFamily="34" charset="0"/>
              </a:rPr>
              <a:t> instead the same community</a:t>
            </a:r>
            <a:r>
              <a:rPr lang="en-US" sz="2400" dirty="0" smtClean="0">
                <a:latin typeface="Arial Black" panose="020B0A04020102020204" pitchFamily="34" charset="0"/>
              </a:rPr>
              <a:t> will </a:t>
            </a:r>
            <a:r>
              <a:rPr lang="en-US" sz="2400" dirty="0">
                <a:latin typeface="Arial Black" panose="020B0A04020102020204" pitchFamily="34" charset="0"/>
              </a:rPr>
              <a:t>simply erase </a:t>
            </a:r>
            <a:r>
              <a:rPr lang="ro-RO" sz="2400" dirty="0" smtClean="0">
                <a:latin typeface="Arial Black" panose="020B0A04020102020204" pitchFamily="34" charset="0"/>
              </a:rPr>
              <a:t>it </a:t>
            </a:r>
            <a:r>
              <a:rPr lang="en-US" sz="2400" dirty="0" smtClean="0">
                <a:latin typeface="Arial Black" panose="020B0A04020102020204" pitchFamily="34" charset="0"/>
              </a:rPr>
              <a:t>from</a:t>
            </a:r>
            <a:r>
              <a:rPr lang="ro-RO" sz="2400" dirty="0" smtClean="0">
                <a:latin typeface="Arial Black" panose="020B0A04020102020204" pitchFamily="34" charset="0"/>
              </a:rPr>
              <a:t> her</a:t>
            </a:r>
            <a:r>
              <a:rPr lang="en-US" sz="2400" dirty="0" smtClean="0">
                <a:latin typeface="Arial Black" panose="020B0A04020102020204" pitchFamily="34" charset="0"/>
              </a:rPr>
              <a:t> </a:t>
            </a:r>
            <a:r>
              <a:rPr lang="en-US" sz="2400" dirty="0">
                <a:latin typeface="Arial Black" panose="020B0A04020102020204" pitchFamily="34" charset="0"/>
              </a:rPr>
              <a:t>memory, maybe the Orthodox Church will have another </a:t>
            </a:r>
            <a:r>
              <a:rPr lang="ro-RO" sz="2400" dirty="0" smtClean="0">
                <a:latin typeface="Arial Black" panose="020B0A04020102020204" pitchFamily="34" charset="0"/>
              </a:rPr>
              <a:t>moral </a:t>
            </a:r>
            <a:r>
              <a:rPr lang="en-US" sz="2400" dirty="0" smtClean="0">
                <a:latin typeface="Arial Black" panose="020B0A04020102020204" pitchFamily="34" charset="0"/>
              </a:rPr>
              <a:t>chance</a:t>
            </a:r>
            <a:r>
              <a:rPr lang="ro-RO" sz="2400" dirty="0" smtClean="0">
                <a:latin typeface="Arial Black" panose="020B0A04020102020204" pitchFamily="34" charset="0"/>
              </a:rPr>
              <a:t> </a:t>
            </a:r>
            <a:r>
              <a:rPr lang="en-US" sz="2400" dirty="0" smtClean="0">
                <a:latin typeface="Arial Black" panose="020B0A04020102020204" pitchFamily="34" charset="0"/>
              </a:rPr>
              <a:t>…</a:t>
            </a:r>
            <a:endParaRPr lang="en-US" sz="2400" dirty="0">
              <a:latin typeface="Arial Black" panose="020B0A04020102020204" pitchFamily="34" charset="0"/>
            </a:endParaRPr>
          </a:p>
        </p:txBody>
      </p:sp>
    </p:spTree>
    <p:extLst>
      <p:ext uri="{BB962C8B-B14F-4D97-AF65-F5344CB8AC3E}">
        <p14:creationId xmlns:p14="http://schemas.microsoft.com/office/powerpoint/2010/main" val="3685774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Arial Black" panose="020B0A04020102020204" pitchFamily="34" charset="0"/>
              </a:rPr>
              <a:t>SOME FINAL REMARKS</a:t>
            </a:r>
            <a:endParaRPr lang="en-US" dirty="0">
              <a:latin typeface="Arial Black" panose="020B0A04020102020204" pitchFamily="34" charset="0"/>
            </a:endParaRPr>
          </a:p>
        </p:txBody>
      </p:sp>
      <p:sp>
        <p:nvSpPr>
          <p:cNvPr id="3" name="Content Placeholder 2"/>
          <p:cNvSpPr>
            <a:spLocks noGrp="1"/>
          </p:cNvSpPr>
          <p:nvPr>
            <p:ph idx="1"/>
          </p:nvPr>
        </p:nvSpPr>
        <p:spPr>
          <a:xfrm>
            <a:off x="271604" y="2011679"/>
            <a:ext cx="11579382" cy="4778419"/>
          </a:xfrm>
        </p:spPr>
        <p:txBody>
          <a:bodyPr>
            <a:normAutofit/>
          </a:bodyPr>
          <a:lstStyle/>
          <a:p>
            <a:pPr marL="0" indent="0" algn="just">
              <a:buNone/>
            </a:pPr>
            <a:r>
              <a:rPr lang="en-US" sz="2400" dirty="0">
                <a:latin typeface="Arial Black" panose="020B0A04020102020204" pitchFamily="34" charset="0"/>
              </a:rPr>
              <a:t>Is it the current behavior of most BOR representatives, </a:t>
            </a:r>
            <a:r>
              <a:rPr lang="ro-RO" sz="2400" dirty="0" smtClean="0">
                <a:latin typeface="Arial Black" panose="020B0A04020102020204" pitchFamily="34" charset="0"/>
              </a:rPr>
              <a:t>an </a:t>
            </a:r>
            <a:r>
              <a:rPr lang="en-US" sz="2400" dirty="0" smtClean="0">
                <a:latin typeface="Arial Black" panose="020B0A04020102020204" pitchFamily="34" charset="0"/>
              </a:rPr>
              <a:t>unambiguous </a:t>
            </a:r>
            <a:r>
              <a:rPr lang="ro-RO" sz="2400" dirty="0" smtClean="0">
                <a:latin typeface="Arial Black" panose="020B0A04020102020204" pitchFamily="34" charset="0"/>
              </a:rPr>
              <a:t>one </a:t>
            </a:r>
            <a:r>
              <a:rPr lang="en-US" sz="2400" dirty="0" smtClean="0">
                <a:latin typeface="Arial Black" panose="020B0A04020102020204" pitchFamily="34" charset="0"/>
              </a:rPr>
              <a:t>or</a:t>
            </a:r>
            <a:r>
              <a:rPr lang="ro-RO" sz="2400" dirty="0" smtClean="0">
                <a:latin typeface="Arial Black" panose="020B0A04020102020204" pitchFamily="34" charset="0"/>
              </a:rPr>
              <a:t> </a:t>
            </a:r>
            <a:r>
              <a:rPr lang="en-US" sz="2400" dirty="0" smtClean="0">
                <a:latin typeface="Arial Black" panose="020B0A04020102020204" pitchFamily="34" charset="0"/>
              </a:rPr>
              <a:t>closer </a:t>
            </a:r>
            <a:r>
              <a:rPr lang="en-US" sz="2400" dirty="0">
                <a:latin typeface="Arial Black" panose="020B0A04020102020204" pitchFamily="34" charset="0"/>
              </a:rPr>
              <a:t>to Christian love, and like any intelligent behavior can it be defined by an ever-expanding capacity for adaptation</a:t>
            </a:r>
            <a:r>
              <a:rPr lang="en-US" sz="2400" dirty="0" smtClean="0">
                <a:latin typeface="Arial Black" panose="020B0A04020102020204" pitchFamily="34" charset="0"/>
              </a:rPr>
              <a:t>?</a:t>
            </a:r>
          </a:p>
          <a:p>
            <a:pPr marL="0" indent="0" algn="just">
              <a:buNone/>
            </a:pPr>
            <a:r>
              <a:rPr lang="en-US" sz="2400" dirty="0">
                <a:latin typeface="Arial Black" panose="020B0A04020102020204" pitchFamily="34" charset="0"/>
              </a:rPr>
              <a:t>The entire Romanian society is certainly in a </a:t>
            </a:r>
            <a:r>
              <a:rPr lang="en-US" sz="2400" dirty="0" smtClean="0">
                <a:latin typeface="Arial Black" panose="020B0A04020102020204" pitchFamily="34" charset="0"/>
              </a:rPr>
              <a:t>real decline period of </a:t>
            </a:r>
            <a:r>
              <a:rPr lang="en-US" sz="2400" dirty="0">
                <a:latin typeface="Arial Black" panose="020B0A04020102020204" pitchFamily="34" charset="0"/>
              </a:rPr>
              <a:t>education, health care and, especially an unprecedented </a:t>
            </a:r>
            <a:r>
              <a:rPr lang="en-US" sz="2400" dirty="0" smtClean="0">
                <a:latin typeface="Arial Black" panose="020B0A04020102020204" pitchFamily="34" charset="0"/>
              </a:rPr>
              <a:t>state of immorality </a:t>
            </a:r>
            <a:r>
              <a:rPr lang="en-US" sz="2400" dirty="0">
                <a:latin typeface="Arial Black" panose="020B0A04020102020204" pitchFamily="34" charset="0"/>
              </a:rPr>
              <a:t>and BOR can only be </a:t>
            </a:r>
            <a:r>
              <a:rPr lang="en-US" sz="2400" dirty="0" smtClean="0">
                <a:latin typeface="Arial Black" panose="020B0A04020102020204" pitchFamily="34" charset="0"/>
              </a:rPr>
              <a:t>a part </a:t>
            </a:r>
            <a:r>
              <a:rPr lang="en-US" sz="2400" dirty="0">
                <a:latin typeface="Arial Black" panose="020B0A04020102020204" pitchFamily="34" charset="0"/>
              </a:rPr>
              <a:t>of this deeply ethical decline, like any constituent part of the system of Romanian society. </a:t>
            </a:r>
            <a:endParaRPr lang="en-US" sz="2400" dirty="0" smtClean="0">
              <a:latin typeface="Arial Black" panose="020B0A04020102020204" pitchFamily="34" charset="0"/>
            </a:endParaRPr>
          </a:p>
          <a:p>
            <a:pPr marL="0" indent="0" algn="just">
              <a:buNone/>
            </a:pPr>
            <a:r>
              <a:rPr lang="en-US" sz="2400" dirty="0">
                <a:latin typeface="Arial Black" panose="020B0A04020102020204" pitchFamily="34" charset="0"/>
              </a:rPr>
              <a:t> </a:t>
            </a:r>
          </a:p>
        </p:txBody>
      </p:sp>
    </p:spTree>
    <p:extLst>
      <p:ext uri="{BB962C8B-B14F-4D97-AF65-F5344CB8AC3E}">
        <p14:creationId xmlns:p14="http://schemas.microsoft.com/office/powerpoint/2010/main" val="204362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Arial Black" panose="020B0A04020102020204" pitchFamily="34" charset="0"/>
              </a:rPr>
              <a:t>INTRODUCTION</a:t>
            </a:r>
            <a:endParaRPr lang="en-US" dirty="0">
              <a:latin typeface="Arial Black" panose="020B0A04020102020204" pitchFamily="34" charset="0"/>
            </a:endParaRPr>
          </a:p>
        </p:txBody>
      </p:sp>
      <p:sp>
        <p:nvSpPr>
          <p:cNvPr id="3" name="Content Placeholder 2"/>
          <p:cNvSpPr>
            <a:spLocks noGrp="1"/>
          </p:cNvSpPr>
          <p:nvPr>
            <p:ph idx="1"/>
          </p:nvPr>
        </p:nvSpPr>
        <p:spPr>
          <a:xfrm>
            <a:off x="362140" y="2011680"/>
            <a:ext cx="11275678" cy="4846320"/>
          </a:xfrm>
        </p:spPr>
        <p:txBody>
          <a:bodyPr>
            <a:normAutofit/>
          </a:bodyPr>
          <a:lstStyle/>
          <a:p>
            <a:pPr marL="0" indent="0" algn="just">
              <a:buNone/>
            </a:pPr>
            <a:r>
              <a:rPr lang="en-US" dirty="0">
                <a:latin typeface="Arial Black" panose="020B0A04020102020204" pitchFamily="34" charset="0"/>
              </a:rPr>
              <a:t>The modern Romanian society experiences a continuous change, adaptation and integration in the space of the European Union (EU), and thus, the population multiplies the spiritual needs, and finally becomes more and more diversified and complex. </a:t>
            </a:r>
            <a:endParaRPr lang="ro-RO" dirty="0">
              <a:latin typeface="Arial Black" panose="020B0A04020102020204" pitchFamily="34" charset="0"/>
            </a:endParaRPr>
          </a:p>
          <a:p>
            <a:pPr marL="0" indent="0" algn="just">
              <a:buNone/>
            </a:pPr>
            <a:r>
              <a:rPr lang="en-US" dirty="0">
                <a:latin typeface="Arial Black" panose="020B0A04020102020204" pitchFamily="34" charset="0"/>
              </a:rPr>
              <a:t>Reforming religious traditions of the Middle Ages and the interruption of the obsolete superstitions, derived from some of these traditions are a necessity for Romania's inhabitants and economy. </a:t>
            </a:r>
            <a:endParaRPr lang="ro-RO" dirty="0">
              <a:latin typeface="Arial Black" panose="020B0A04020102020204" pitchFamily="34" charset="0"/>
            </a:endParaRPr>
          </a:p>
          <a:p>
            <a:pPr marL="0" indent="0" algn="just">
              <a:buNone/>
            </a:pPr>
            <a:r>
              <a:rPr lang="en-US" dirty="0" smtClean="0">
                <a:latin typeface="Arial Black" panose="020B0A04020102020204" pitchFamily="34" charset="0"/>
              </a:rPr>
              <a:t>Starting </a:t>
            </a:r>
            <a:r>
              <a:rPr lang="en-US" dirty="0">
                <a:latin typeface="Arial Black" panose="020B0A04020102020204" pitchFamily="34" charset="0"/>
              </a:rPr>
              <a:t>from the idea that the Orthodox church is also an economic subject to general European regulations, which aim remains the real integration and faster convergence of our country in EU, the synchronization with the requirements of technological progress and of the permanent education remains essential aspects and </a:t>
            </a:r>
            <a:r>
              <a:rPr lang="en-US" dirty="0" smtClean="0">
                <a:latin typeface="Arial Black" panose="020B0A04020102020204" pitchFamily="34" charset="0"/>
              </a:rPr>
              <a:t>trends in </a:t>
            </a:r>
            <a:r>
              <a:rPr lang="en-US" dirty="0">
                <a:latin typeface="Arial Black" panose="020B0A04020102020204" pitchFamily="34" charset="0"/>
              </a:rPr>
              <a:t>this </a:t>
            </a:r>
            <a:r>
              <a:rPr lang="en-US" dirty="0" smtClean="0">
                <a:latin typeface="Arial Black" panose="020B0A04020102020204" pitchFamily="34" charset="0"/>
              </a:rPr>
              <a:t>paper. </a:t>
            </a:r>
            <a:endParaRPr lang="en-US" dirty="0">
              <a:latin typeface="Arial Black" panose="020B0A04020102020204" pitchFamily="34" charset="0"/>
            </a:endParaRPr>
          </a:p>
        </p:txBody>
      </p:sp>
    </p:spTree>
    <p:extLst>
      <p:ext uri="{BB962C8B-B14F-4D97-AF65-F5344CB8AC3E}">
        <p14:creationId xmlns:p14="http://schemas.microsoft.com/office/powerpoint/2010/main" val="2168218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942" y="211748"/>
            <a:ext cx="9784080" cy="1508760"/>
          </a:xfrm>
        </p:spPr>
        <p:txBody>
          <a:bodyPr/>
          <a:lstStyle/>
          <a:p>
            <a:r>
              <a:rPr lang="en-US" dirty="0" smtClean="0">
                <a:latin typeface="Arial Black" panose="020B0A04020102020204" pitchFamily="34" charset="0"/>
              </a:rPr>
              <a:t>New Questions </a:t>
            </a:r>
            <a:endParaRPr lang="en-US" dirty="0">
              <a:latin typeface="Arial Black" panose="020B0A04020102020204" pitchFamily="34" charset="0"/>
            </a:endParaRPr>
          </a:p>
        </p:txBody>
      </p:sp>
      <p:sp>
        <p:nvSpPr>
          <p:cNvPr id="3" name="Content Placeholder 2"/>
          <p:cNvSpPr>
            <a:spLocks noGrp="1"/>
          </p:cNvSpPr>
          <p:nvPr>
            <p:ph idx="1"/>
          </p:nvPr>
        </p:nvSpPr>
        <p:spPr>
          <a:xfrm>
            <a:off x="135802" y="2027976"/>
            <a:ext cx="11914360" cy="4499573"/>
          </a:xfrm>
        </p:spPr>
        <p:txBody>
          <a:bodyPr>
            <a:normAutofit fontScale="92500" lnSpcReduction="20000"/>
          </a:bodyPr>
          <a:lstStyle/>
          <a:p>
            <a:pPr marL="0" indent="0" algn="just">
              <a:buNone/>
            </a:pPr>
            <a:r>
              <a:rPr lang="en-US" sz="2000" dirty="0" smtClean="0">
                <a:latin typeface="Arial Black" panose="020B0A04020102020204" pitchFamily="34" charset="0"/>
              </a:rPr>
              <a:t>Did </a:t>
            </a:r>
            <a:r>
              <a:rPr lang="en-US" sz="2000" dirty="0">
                <a:latin typeface="Arial Black" panose="020B0A04020102020204" pitchFamily="34" charset="0"/>
              </a:rPr>
              <a:t>Romanian Orthodoxy feel so strongly the need for a </a:t>
            </a:r>
            <a:r>
              <a:rPr lang="en-US" sz="2000" dirty="0" smtClean="0">
                <a:latin typeface="Arial Black" panose="020B0A04020102020204" pitchFamily="34" charset="0"/>
              </a:rPr>
              <a:t>so called national cathedral</a:t>
            </a:r>
            <a:r>
              <a:rPr lang="en-US" sz="2000" dirty="0">
                <a:latin typeface="Arial Black" panose="020B0A04020102020204" pitchFamily="34" charset="0"/>
              </a:rPr>
              <a:t>? </a:t>
            </a:r>
            <a:endParaRPr lang="en-US" sz="2000" dirty="0" smtClean="0">
              <a:latin typeface="Arial Black" panose="020B0A04020102020204" pitchFamily="34" charset="0"/>
            </a:endParaRPr>
          </a:p>
          <a:p>
            <a:pPr marL="0" indent="0" algn="just">
              <a:buNone/>
            </a:pPr>
            <a:r>
              <a:rPr lang="en-US" sz="2000" dirty="0" smtClean="0">
                <a:latin typeface="Arial Black" panose="020B0A04020102020204" pitchFamily="34" charset="0"/>
              </a:rPr>
              <a:t>It </a:t>
            </a:r>
            <a:r>
              <a:rPr lang="en-US" sz="2000" dirty="0">
                <a:latin typeface="Arial Black" panose="020B0A04020102020204" pitchFamily="34" charset="0"/>
              </a:rPr>
              <a:t>can be such a cathedral springing from the tradition of some rural churches or monasteries preserved and admired today for their golden dimensions, perfectly integrated in the landscape of the Romanian soul, where care is not directed to the size of the porch, a very small one, but the presence obsessive of flowers? </a:t>
            </a:r>
            <a:endParaRPr lang="en-US" sz="2000" dirty="0" smtClean="0">
              <a:latin typeface="Arial Black" panose="020B0A04020102020204" pitchFamily="34" charset="0"/>
            </a:endParaRPr>
          </a:p>
          <a:p>
            <a:pPr marL="0" indent="0" algn="just">
              <a:buNone/>
            </a:pPr>
            <a:r>
              <a:rPr lang="en-US" sz="2000" dirty="0" smtClean="0">
                <a:latin typeface="Arial Black" panose="020B0A04020102020204" pitchFamily="34" charset="0"/>
              </a:rPr>
              <a:t>Is </a:t>
            </a:r>
            <a:r>
              <a:rPr lang="en-US" sz="2000" dirty="0">
                <a:latin typeface="Arial Black" panose="020B0A04020102020204" pitchFamily="34" charset="0"/>
              </a:rPr>
              <a:t>it possible to continue the decrease of the current level of trust in the church, of the population of Romania, below 55.2%, where it arrived after 30 years from 90% as it was in 1990? </a:t>
            </a:r>
            <a:endParaRPr lang="en-US" sz="2000" dirty="0" smtClean="0">
              <a:latin typeface="Arial Black" panose="020B0A04020102020204" pitchFamily="34" charset="0"/>
            </a:endParaRPr>
          </a:p>
          <a:p>
            <a:pPr marL="0" indent="0" algn="just">
              <a:buNone/>
            </a:pPr>
            <a:r>
              <a:rPr lang="en-US" sz="2000" dirty="0" smtClean="0">
                <a:latin typeface="Arial Black" panose="020B0A04020102020204" pitchFamily="34" charset="0"/>
              </a:rPr>
              <a:t>Does </a:t>
            </a:r>
            <a:r>
              <a:rPr lang="en-US" sz="2000" dirty="0">
                <a:latin typeface="Arial Black" panose="020B0A04020102020204" pitchFamily="34" charset="0"/>
              </a:rPr>
              <a:t>the perspective offer chances for a real ecumenism not only shared by Orthodoxy, but also practiced in rural or urban churches? </a:t>
            </a:r>
            <a:endParaRPr lang="en-US" sz="2000" dirty="0" smtClean="0">
              <a:latin typeface="Arial Black" panose="020B0A04020102020204" pitchFamily="34" charset="0"/>
            </a:endParaRPr>
          </a:p>
          <a:p>
            <a:pPr marL="0" indent="0" algn="just">
              <a:buNone/>
            </a:pPr>
            <a:r>
              <a:rPr lang="en-US" sz="2000" dirty="0" smtClean="0">
                <a:latin typeface="Arial Black" panose="020B0A04020102020204" pitchFamily="34" charset="0"/>
              </a:rPr>
              <a:t>Can </a:t>
            </a:r>
            <a:r>
              <a:rPr lang="en-US" sz="2000" dirty="0">
                <a:latin typeface="Arial Black" panose="020B0A04020102020204" pitchFamily="34" charset="0"/>
              </a:rPr>
              <a:t>poor parishes and rich parishes in BOR and other churches still coexist in non-discriminatory positions? </a:t>
            </a:r>
            <a:endParaRPr lang="en-US" sz="2000" dirty="0" smtClean="0">
              <a:latin typeface="Arial Black" panose="020B0A04020102020204" pitchFamily="34" charset="0"/>
            </a:endParaRPr>
          </a:p>
          <a:p>
            <a:pPr marL="0" indent="0" algn="just">
              <a:buNone/>
            </a:pPr>
            <a:r>
              <a:rPr lang="en-US" sz="2000" dirty="0" smtClean="0">
                <a:latin typeface="Arial Black" panose="020B0A04020102020204" pitchFamily="34" charset="0"/>
              </a:rPr>
              <a:t>Are </a:t>
            </a:r>
            <a:r>
              <a:rPr lang="en-US" sz="2000" dirty="0">
                <a:latin typeface="Arial Black" panose="020B0A04020102020204" pitchFamily="34" charset="0"/>
              </a:rPr>
              <a:t>wealth declarations necessary for all BOR employees as well as for other churches, paid from public money? </a:t>
            </a:r>
            <a:endParaRPr lang="en-US" sz="2000" dirty="0" smtClean="0">
              <a:latin typeface="Arial Black" panose="020B0A04020102020204" pitchFamily="34" charset="0"/>
            </a:endParaRPr>
          </a:p>
          <a:p>
            <a:pPr marL="0" indent="0" algn="just">
              <a:buNone/>
            </a:pPr>
            <a:r>
              <a:rPr lang="en-US" sz="2000" dirty="0" smtClean="0">
                <a:latin typeface="Arial Black" panose="020B0A04020102020204" pitchFamily="34" charset="0"/>
              </a:rPr>
              <a:t>Can </a:t>
            </a:r>
            <a:r>
              <a:rPr lang="en-US" sz="2000" dirty="0">
                <a:latin typeface="Arial Black" panose="020B0A04020102020204" pitchFamily="34" charset="0"/>
              </a:rPr>
              <a:t>pilgrimage tourism save Romanian tourism by offering a new ethics, morality and a new integrity to tourism in general?</a:t>
            </a:r>
          </a:p>
        </p:txBody>
      </p:sp>
    </p:spTree>
    <p:extLst>
      <p:ext uri="{BB962C8B-B14F-4D97-AF65-F5344CB8AC3E}">
        <p14:creationId xmlns:p14="http://schemas.microsoft.com/office/powerpoint/2010/main" val="2944744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Arial Black" panose="020B0A04020102020204" pitchFamily="34" charset="0"/>
              </a:rPr>
              <a:t>SOME FINAL REMARKS</a:t>
            </a:r>
            <a:endParaRPr lang="en-US" dirty="0">
              <a:latin typeface="Arial Black" panose="020B0A04020102020204" pitchFamily="34" charset="0"/>
            </a:endParaRPr>
          </a:p>
        </p:txBody>
      </p:sp>
      <p:sp>
        <p:nvSpPr>
          <p:cNvPr id="3" name="Content Placeholder 2"/>
          <p:cNvSpPr>
            <a:spLocks noGrp="1"/>
          </p:cNvSpPr>
          <p:nvPr>
            <p:ph idx="1"/>
          </p:nvPr>
        </p:nvSpPr>
        <p:spPr>
          <a:xfrm>
            <a:off x="344032" y="2011680"/>
            <a:ext cx="11633703" cy="4846320"/>
          </a:xfrm>
        </p:spPr>
        <p:txBody>
          <a:bodyPr>
            <a:normAutofit fontScale="92500"/>
          </a:bodyPr>
          <a:lstStyle/>
          <a:p>
            <a:pPr marL="0" indent="0" algn="just">
              <a:buNone/>
            </a:pPr>
            <a:r>
              <a:rPr lang="en-US" sz="2400" dirty="0">
                <a:latin typeface="Arial Black" panose="020B0A04020102020204" pitchFamily="34" charset="0"/>
              </a:rPr>
              <a:t>From these premises, the whole narrative and historical </a:t>
            </a:r>
            <a:r>
              <a:rPr lang="en-US" sz="2400" dirty="0" smtClean="0">
                <a:latin typeface="Arial Black" panose="020B0A04020102020204" pitchFamily="34" charset="0"/>
              </a:rPr>
              <a:t>approach of this paper must </a:t>
            </a:r>
            <a:r>
              <a:rPr lang="en-US" sz="2400" dirty="0">
                <a:latin typeface="Arial Black" panose="020B0A04020102020204" pitchFamily="34" charset="0"/>
              </a:rPr>
              <a:t>be </a:t>
            </a:r>
            <a:r>
              <a:rPr lang="en-US" sz="2400" dirty="0" smtClean="0">
                <a:latin typeface="Arial Black" panose="020B0A04020102020204" pitchFamily="34" charset="0"/>
              </a:rPr>
              <a:t>understood by the readers. </a:t>
            </a:r>
          </a:p>
          <a:p>
            <a:pPr marL="0" indent="0" algn="just">
              <a:buNone/>
            </a:pPr>
            <a:r>
              <a:rPr lang="en-US" sz="2400" dirty="0" smtClean="0">
                <a:latin typeface="Arial Black" panose="020B0A04020102020204" pitchFamily="34" charset="0"/>
              </a:rPr>
              <a:t>In </a:t>
            </a:r>
            <a:r>
              <a:rPr lang="en-US" sz="2400" dirty="0">
                <a:latin typeface="Arial Black" panose="020B0A04020102020204" pitchFamily="34" charset="0"/>
              </a:rPr>
              <a:t>this article, the author does not analyze a faith or a religion, does not rank churches or adherents and communities, does not discriminate or compare the ethical behavior or moral integrity of some priests, monks or nuns, but </a:t>
            </a:r>
            <a:r>
              <a:rPr lang="en-US" sz="2400" dirty="0" smtClean="0">
                <a:latin typeface="Arial Black" panose="020B0A04020102020204" pitchFamily="34" charset="0"/>
              </a:rPr>
              <a:t>he really wants </a:t>
            </a:r>
            <a:r>
              <a:rPr lang="en-US" sz="2400" dirty="0">
                <a:latin typeface="Arial Black" panose="020B0A04020102020204" pitchFamily="34" charset="0"/>
              </a:rPr>
              <a:t>to </a:t>
            </a:r>
            <a:r>
              <a:rPr lang="en-US" sz="2400" dirty="0" smtClean="0">
                <a:latin typeface="Arial Black" panose="020B0A04020102020204" pitchFamily="34" charset="0"/>
              </a:rPr>
              <a:t>put the light </a:t>
            </a:r>
            <a:r>
              <a:rPr lang="en-US" sz="2400" dirty="0">
                <a:latin typeface="Arial Black" panose="020B0A04020102020204" pitchFamily="34" charset="0"/>
              </a:rPr>
              <a:t>on a much broader topic, asking questions that may become benchmarks for future research on the Christian faith and education in rural areas, the impact of Orthodox holidays on rural tourism programs, moral models and their impact on rural tourism, the echo of a great cathedral in the heart of a humble nation, the need for </a:t>
            </a:r>
            <a:r>
              <a:rPr lang="en-US" sz="2400" dirty="0" smtClean="0">
                <a:latin typeface="Arial Black" panose="020B0A04020102020204" pitchFamily="34" charset="0"/>
              </a:rPr>
              <a:t>the historical </a:t>
            </a:r>
            <a:r>
              <a:rPr lang="en-US" sz="2400" dirty="0">
                <a:latin typeface="Arial Black" panose="020B0A04020102020204" pitchFamily="34" charset="0"/>
              </a:rPr>
              <a:t>adequacy of </a:t>
            </a:r>
            <a:r>
              <a:rPr lang="en-US" sz="2400" dirty="0" err="1">
                <a:latin typeface="Arial Black" panose="020B0A04020102020204" pitchFamily="34" charset="0"/>
              </a:rPr>
              <a:t>rurality</a:t>
            </a:r>
            <a:r>
              <a:rPr lang="en-US" sz="2400" dirty="0">
                <a:latin typeface="Arial Black" panose="020B0A04020102020204" pitchFamily="34" charset="0"/>
              </a:rPr>
              <a:t> and </a:t>
            </a:r>
            <a:r>
              <a:rPr lang="en-US" sz="2400" dirty="0" smtClean="0">
                <a:latin typeface="Arial Black" panose="020B0A04020102020204" pitchFamily="34" charset="0"/>
              </a:rPr>
              <a:t>the blindness </a:t>
            </a:r>
            <a:r>
              <a:rPr lang="en-US" sz="2400" dirty="0">
                <a:latin typeface="Arial Black" panose="020B0A04020102020204" pitchFamily="34" charset="0"/>
              </a:rPr>
              <a:t>to economic and social developments, the mention of the </a:t>
            </a:r>
            <a:r>
              <a:rPr lang="en-US" sz="2400" dirty="0" smtClean="0">
                <a:latin typeface="Arial Black" panose="020B0A04020102020204" pitchFamily="34" charset="0"/>
              </a:rPr>
              <a:t>religious dead </a:t>
            </a:r>
            <a:r>
              <a:rPr lang="en-US" sz="2400" dirty="0">
                <a:latin typeface="Arial Black" panose="020B0A04020102020204" pitchFamily="34" charset="0"/>
              </a:rPr>
              <a:t>without </a:t>
            </a:r>
            <a:r>
              <a:rPr lang="en-US" sz="2400" dirty="0" smtClean="0">
                <a:latin typeface="Arial Black" panose="020B0A04020102020204" pitchFamily="34" charset="0"/>
              </a:rPr>
              <a:t>such enormous costs </a:t>
            </a:r>
            <a:r>
              <a:rPr lang="en-US" sz="2400" dirty="0">
                <a:latin typeface="Arial Black" panose="020B0A04020102020204" pitchFamily="34" charset="0"/>
              </a:rPr>
              <a:t>and </a:t>
            </a:r>
            <a:r>
              <a:rPr lang="en-US" sz="2400" dirty="0" smtClean="0">
                <a:latin typeface="Arial Black" panose="020B0A04020102020204" pitchFamily="34" charset="0"/>
              </a:rPr>
              <a:t>profits for the </a:t>
            </a:r>
            <a:r>
              <a:rPr lang="en-US" sz="2400" dirty="0">
                <a:latin typeface="Arial Black" panose="020B0A04020102020204" pitchFamily="34" charset="0"/>
              </a:rPr>
              <a:t>c</a:t>
            </a:r>
            <a:r>
              <a:rPr lang="en-US" sz="2400" dirty="0" smtClean="0">
                <a:latin typeface="Arial Black" panose="020B0A04020102020204" pitchFamily="34" charset="0"/>
              </a:rPr>
              <a:t>hurches, </a:t>
            </a:r>
            <a:r>
              <a:rPr lang="en-US" sz="2400" dirty="0">
                <a:latin typeface="Arial Black" panose="020B0A04020102020204" pitchFamily="34" charset="0"/>
              </a:rPr>
              <a:t>the Orthodox institutional labyrinth and the thread of rural faith, the pandemic and the impact of Covid-19 on Orthodoxy and tourism, etc.</a:t>
            </a:r>
            <a:endParaRPr lang="en-US" sz="2400" dirty="0">
              <a:latin typeface="Arial Black" panose="020B0A04020102020204" pitchFamily="34" charset="0"/>
            </a:endParaRPr>
          </a:p>
        </p:txBody>
      </p:sp>
    </p:spTree>
    <p:extLst>
      <p:ext uri="{BB962C8B-B14F-4D97-AF65-F5344CB8AC3E}">
        <p14:creationId xmlns:p14="http://schemas.microsoft.com/office/powerpoint/2010/main" val="3109957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Arial Black" panose="020B0A04020102020204" pitchFamily="34" charset="0"/>
              </a:rPr>
              <a:t>SOME FINAL REMARKS</a:t>
            </a:r>
            <a:endParaRPr lang="en-US" dirty="0">
              <a:latin typeface="Arial Black" panose="020B0A04020102020204" pitchFamily="34" charset="0"/>
            </a:endParaRPr>
          </a:p>
        </p:txBody>
      </p:sp>
      <p:sp>
        <p:nvSpPr>
          <p:cNvPr id="3" name="Content Placeholder 2"/>
          <p:cNvSpPr>
            <a:spLocks noGrp="1"/>
          </p:cNvSpPr>
          <p:nvPr>
            <p:ph idx="1"/>
          </p:nvPr>
        </p:nvSpPr>
        <p:spPr>
          <a:xfrm>
            <a:off x="742278" y="2011680"/>
            <a:ext cx="10843707" cy="4206240"/>
          </a:xfrm>
        </p:spPr>
        <p:txBody>
          <a:bodyPr>
            <a:normAutofit lnSpcReduction="10000"/>
          </a:bodyPr>
          <a:lstStyle/>
          <a:p>
            <a:pPr marL="0" indent="0" algn="just">
              <a:buNone/>
            </a:pPr>
            <a:r>
              <a:rPr lang="en-US" sz="2400" dirty="0">
                <a:latin typeface="Arial Black" panose="020B0A04020102020204" pitchFamily="34" charset="0"/>
              </a:rPr>
              <a:t>Romanian tourism is going through a staged but abrupt crisis that will intensify at the end of 2020 and will probably calm down in 2021, no matter how many interfaith meetings or dialogues with some ministers will take place on behalf of the BOR at the Patriarchate. Drama was, is and will remain after this economic crisis, but a deeply moral, ethical or related to the integrity of BOR, the lack of transparency of this very important economic subject, whose behavior in relation to contemporary people and modern times must it changes or loses its adherents. Without a necessary adaptation to modern times and an understanding of the political, economic, social and cultural standards of these times, people and their beliefs risk disappearing. </a:t>
            </a:r>
            <a:r>
              <a:rPr lang="en-US" sz="2400">
                <a:latin typeface="Arial Black" panose="020B0A04020102020204" pitchFamily="34" charset="0"/>
              </a:rPr>
              <a:t>There can be no oases of antiquity, nor can surviving realms of the Middle Ages…</a:t>
            </a:r>
            <a:endParaRPr lang="en-US" sz="2400" dirty="0">
              <a:latin typeface="Arial Black" panose="020B0A04020102020204" pitchFamily="34" charset="0"/>
            </a:endParaRPr>
          </a:p>
        </p:txBody>
      </p:sp>
    </p:spTree>
    <p:extLst>
      <p:ext uri="{BB962C8B-B14F-4D97-AF65-F5344CB8AC3E}">
        <p14:creationId xmlns:p14="http://schemas.microsoft.com/office/powerpoint/2010/main" val="3429097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latin typeface="Arial Black" panose="020B0A04020102020204" pitchFamily="34" charset="0"/>
              </a:rPr>
              <a:t>BIBLIOGRAPHY</a:t>
            </a:r>
            <a:endParaRPr lang="en-US" b="1" dirty="0">
              <a:latin typeface="Arial Black" panose="020B0A04020102020204" pitchFamily="34" charset="0"/>
            </a:endParaRPr>
          </a:p>
        </p:txBody>
      </p:sp>
      <p:sp>
        <p:nvSpPr>
          <p:cNvPr id="3" name="Rectangle 2"/>
          <p:cNvSpPr/>
          <p:nvPr/>
        </p:nvSpPr>
        <p:spPr>
          <a:xfrm>
            <a:off x="0" y="1923123"/>
            <a:ext cx="12192000" cy="4702826"/>
          </a:xfrm>
          <a:prstGeom prst="rect">
            <a:avLst/>
          </a:prstGeom>
        </p:spPr>
        <p:txBody>
          <a:bodyPr wrap="square">
            <a:spAutoFit/>
          </a:bodyPr>
          <a:lstStyle/>
          <a:p>
            <a:pPr algn="just" fontAlgn="base">
              <a:spcAft>
                <a:spcPts val="0"/>
              </a:spcAft>
            </a:pPr>
            <a:r>
              <a:rPr lang="en-US" sz="1400" b="1" dirty="0">
                <a:latin typeface="Times New Roman" panose="02020603050405020304" pitchFamily="18" charset="0"/>
                <a:ea typeface="Times New Roman" panose="02020603050405020304" pitchFamily="18" charset="0"/>
              </a:rPr>
              <a:t>Allen, J. W. 2010. </a:t>
            </a:r>
            <a:r>
              <a:rPr lang="en-US" sz="1400" b="1" i="1" dirty="0">
                <a:latin typeface="Times New Roman" panose="02020603050405020304" pitchFamily="18" charset="0"/>
                <a:ea typeface="Times New Roman" panose="02020603050405020304" pitchFamily="18" charset="0"/>
              </a:rPr>
              <a:t>A History of Political Thought in the Sixteen Century,</a:t>
            </a:r>
            <a:r>
              <a:rPr lang="en-US" sz="1400" b="1" dirty="0">
                <a:latin typeface="Times New Roman" panose="02020603050405020304" pitchFamily="18" charset="0"/>
                <a:ea typeface="Times New Roman" panose="02020603050405020304" pitchFamily="18" charset="0"/>
              </a:rPr>
              <a:t> London: </a:t>
            </a:r>
            <a:r>
              <a:rPr lang="en-US" sz="1400" b="1" dirty="0" err="1">
                <a:latin typeface="Times New Roman" panose="02020603050405020304" pitchFamily="18" charset="0"/>
                <a:ea typeface="Times New Roman" panose="02020603050405020304" pitchFamily="18" charset="0"/>
              </a:rPr>
              <a:t>Routledge</a:t>
            </a:r>
            <a:r>
              <a:rPr lang="en-US" sz="1400" b="1" dirty="0">
                <a:latin typeface="Times New Roman" panose="02020603050405020304" pitchFamily="18" charset="0"/>
                <a:ea typeface="Times New Roman" panose="02020603050405020304" pitchFamily="18" charset="0"/>
              </a:rPr>
              <a:t>.</a:t>
            </a:r>
          </a:p>
          <a:p>
            <a:pPr algn="just">
              <a:lnSpc>
                <a:spcPct val="115000"/>
              </a:lnSpc>
              <a:spcAft>
                <a:spcPts val="0"/>
              </a:spcAft>
            </a:pPr>
            <a:r>
              <a:rPr lang="en-US" sz="1400" b="1" dirty="0" err="1">
                <a:latin typeface="Times New Roman" panose="02020603050405020304" pitchFamily="18" charset="0"/>
                <a:ea typeface="Calibri" panose="020F0502020204030204" pitchFamily="34" charset="0"/>
                <a:cs typeface="Times New Roman" panose="02020603050405020304" pitchFamily="18" charset="0"/>
              </a:rPr>
              <a:t>Chaillot</a:t>
            </a:r>
            <a:r>
              <a:rPr lang="en-US" sz="1400" b="1" dirty="0">
                <a:latin typeface="Times New Roman" panose="02020603050405020304" pitchFamily="18" charset="0"/>
                <a:ea typeface="Calibri" panose="020F0502020204030204" pitchFamily="34" charset="0"/>
                <a:cs typeface="Times New Roman" panose="02020603050405020304" pitchFamily="18" charset="0"/>
              </a:rPr>
              <a:t>,</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a:latin typeface="Times New Roman" panose="02020603050405020304" pitchFamily="18" charset="0"/>
                <a:ea typeface="Calibri" panose="020F0502020204030204" pitchFamily="34" charset="0"/>
                <a:cs typeface="Times New Roman" panose="02020603050405020304" pitchFamily="18" charset="0"/>
              </a:rPr>
              <a:t>C. 2011.</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Biserica</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Ortodoxă</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din Europa de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Est</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în</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secolul</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XX</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Bucureşti</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Editura</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Humanitas</a:t>
            </a:r>
            <a:r>
              <a:rPr lang="en-US" sz="1400" b="1" dirty="0">
                <a:latin typeface="Times New Roman" panose="02020603050405020304" pitchFamily="18" charset="0"/>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Claudio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Moreschini</a:t>
            </a:r>
            <a:r>
              <a:rPr lang="en-US" sz="1400" b="1" dirty="0">
                <a:latin typeface="Times New Roman" panose="02020603050405020304" pitchFamily="18" charset="0"/>
                <a:ea typeface="Calibri" panose="020F0502020204030204" pitchFamily="34" charset="0"/>
                <a:cs typeface="Times New Roman" panose="02020603050405020304" pitchFamily="18" charset="0"/>
              </a:rPr>
              <a:t>, Enrico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Norelli</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Istoria</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literaturii</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creștine</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vechi</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grecești</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latine</a:t>
            </a:r>
            <a:r>
              <a:rPr lang="en-US" sz="1400" b="1" dirty="0">
                <a:latin typeface="Times New Roman" panose="02020603050405020304" pitchFamily="18" charset="0"/>
                <a:ea typeface="Calibri" panose="020F0502020204030204" pitchFamily="34" charset="0"/>
                <a:cs typeface="Times New Roman" panose="02020603050405020304" pitchFamily="18" charset="0"/>
              </a:rPr>
              <a:t>, vol. I: </a:t>
            </a:r>
            <a:r>
              <a:rPr lang="en-US" sz="1400" b="1" i="1" dirty="0">
                <a:latin typeface="Times New Roman" panose="02020603050405020304" pitchFamily="18" charset="0"/>
                <a:ea typeface="Calibri" panose="020F0502020204030204" pitchFamily="34" charset="0"/>
                <a:cs typeface="Times New Roman" panose="02020603050405020304" pitchFamily="18" charset="0"/>
              </a:rPr>
              <a:t>De la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apostolul</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Pavel</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la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Constantin</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Cel</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Mare</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traducere</a:t>
            </a:r>
            <a:r>
              <a:rPr lang="en-US" sz="1400" b="1" dirty="0">
                <a:latin typeface="Times New Roman" panose="02020603050405020304" pitchFamily="18" charset="0"/>
                <a:ea typeface="Calibri" panose="020F0502020204030204" pitchFamily="34" charset="0"/>
                <a:cs typeface="Times New Roman" panose="02020603050405020304" pitchFamily="18" charset="0"/>
              </a:rPr>
              <a:t> de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Hanibal</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Stănciulescu</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b="1" dirty="0">
                <a:latin typeface="Times New Roman" panose="02020603050405020304" pitchFamily="18" charset="0"/>
                <a:ea typeface="Calibri" panose="020F0502020204030204" pitchFamily="34" charset="0"/>
                <a:cs typeface="Times New Roman" panose="02020603050405020304" pitchFamily="18" charset="0"/>
              </a:rPr>
              <a:t> Gabriela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Sauciuc</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Polirom</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tooltip="Iași"/>
              </a:rPr>
              <a:t>Iași</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tooltip="2001"/>
              </a:rPr>
              <a:t>2001</a:t>
            </a:r>
            <a:r>
              <a:rPr lang="en-US" sz="1400" b="1" dirty="0">
                <a:latin typeface="Times New Roman" panose="02020603050405020304" pitchFamily="18" charset="0"/>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n-US" sz="1400" b="1" dirty="0" err="1">
                <a:latin typeface="Times New Roman" panose="02020603050405020304" pitchFamily="18" charset="0"/>
                <a:ea typeface="Calibri" panose="020F0502020204030204" pitchFamily="34" charset="0"/>
                <a:cs typeface="Times New Roman" panose="02020603050405020304" pitchFamily="18" charset="0"/>
              </a:rPr>
              <a:t>Delumeau</a:t>
            </a:r>
            <a:r>
              <a:rPr lang="en-US" sz="1400" b="1" dirty="0">
                <a:latin typeface="Times New Roman" panose="02020603050405020304" pitchFamily="18" charset="0"/>
                <a:ea typeface="Calibri" panose="020F0502020204030204" pitchFamily="34" charset="0"/>
                <a:cs typeface="Times New Roman" panose="02020603050405020304" pitchFamily="18" charset="0"/>
              </a:rPr>
              <a:t>, Jean. 1996.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Religiile</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lumii</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Traducere</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Rodica</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Buburuzan</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București</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Humanitas</a:t>
            </a:r>
            <a:r>
              <a:rPr lang="en-US" sz="1400" b="1" dirty="0">
                <a:latin typeface="Times New Roman" panose="02020603050405020304" pitchFamily="18" charset="0"/>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400" b="1" dirty="0" err="1">
                <a:latin typeface="Times New Roman" panose="02020603050405020304" pitchFamily="18" charset="0"/>
                <a:ea typeface="Calibri" panose="020F0502020204030204" pitchFamily="34" charset="0"/>
                <a:cs typeface="Times New Roman" panose="02020603050405020304" pitchFamily="18" charset="0"/>
              </a:rPr>
              <a:t>Diţu</a:t>
            </a:r>
            <a:r>
              <a:rPr lang="en-US" sz="1400" b="1" dirty="0">
                <a:latin typeface="Times New Roman" panose="02020603050405020304" pitchFamily="18" charset="0"/>
                <a:ea typeface="Calibri" panose="020F0502020204030204" pitchFamily="34" charset="0"/>
                <a:cs typeface="Times New Roman" panose="02020603050405020304" pitchFamily="18" charset="0"/>
              </a:rPr>
              <a:t>, G. 2003</a:t>
            </a:r>
            <a:r>
              <a:rPr lang="en-US" sz="1400" b="1" i="1" dirty="0">
                <a:latin typeface="Times New Roman" panose="02020603050405020304" pitchFamily="18" charset="0"/>
                <a:ea typeface="Calibri" panose="020F0502020204030204" pitchFamily="34" charset="0"/>
                <a:cs typeface="Times New Roman" panose="02020603050405020304" pitchFamily="18" charset="0"/>
              </a:rPr>
              <a:t>.Biserica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ortodoxa</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romana</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Scurta</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istorie</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a:latin typeface="Times New Roman" panose="02020603050405020304" pitchFamily="18" charset="0"/>
                <a:ea typeface="Calibri" panose="020F0502020204030204" pitchFamily="34" charset="0"/>
                <a:cs typeface="Times New Roman" panose="02020603050405020304" pitchFamily="18" charset="0"/>
              </a:rPr>
              <a:t>Available on line at</a:t>
            </a:r>
            <a:r>
              <a:rPr lang="en-GB"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http://www.crez.org/istorie.asp</a:t>
            </a:r>
            <a:r>
              <a:rPr lang="en-US" sz="1400" b="1" dirty="0">
                <a:latin typeface="Times New Roman" panose="02020603050405020304" pitchFamily="18" charset="0"/>
                <a:ea typeface="Calibri" panose="020F0502020204030204" pitchFamily="34" charset="0"/>
                <a:cs typeface="Times New Roman" panose="02020603050405020304" pitchFamily="18" charset="0"/>
              </a:rPr>
              <a:t>, Accessed on the 31th of July, 2020.</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0"/>
              </a:spcAft>
            </a:pPr>
            <a:r>
              <a:rPr lang="en-US" sz="1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5" tooltip="Mircea Eliade"/>
              </a:rPr>
              <a:t>Eliade</a:t>
            </a:r>
            <a:r>
              <a:rPr lang="en-US" sz="1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5" tooltip="Mircea Eliade"/>
              </a:rPr>
              <a:t>, M</a:t>
            </a:r>
            <a:r>
              <a:rPr lang="en-US" sz="1400" b="1" dirty="0">
                <a:latin typeface="Times New Roman" panose="02020603050405020304" pitchFamily="18" charset="0"/>
                <a:ea typeface="Calibri" panose="020F0502020204030204" pitchFamily="34" charset="0"/>
                <a:cs typeface="Times New Roman" panose="02020603050405020304" pitchFamily="18" charset="0"/>
              </a:rPr>
              <a:t>. 1988. </a:t>
            </a:r>
            <a:r>
              <a:rPr lang="en-US" sz="14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tooltip="Istoria credințelor și ideilor religioase — pagină inexistentă"/>
              </a:rPr>
              <a:t>Istoria</a:t>
            </a:r>
            <a:r>
              <a:rPr lang="en-US" sz="14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tooltip="Istoria credințelor și ideilor religioase — pagină inexistentă"/>
              </a:rPr>
              <a:t> </a:t>
            </a:r>
            <a:r>
              <a:rPr lang="en-US" sz="14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tooltip="Istoria credințelor și ideilor religioase — pagină inexistentă"/>
              </a:rPr>
              <a:t>credințelor</a:t>
            </a:r>
            <a:r>
              <a:rPr lang="en-US" sz="14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tooltip="Istoria credințelor și ideilor religioase — pagină inexistentă"/>
              </a:rPr>
              <a:t> </a:t>
            </a:r>
            <a:r>
              <a:rPr lang="en-US" sz="14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tooltip="Istoria credințelor și ideilor religioase — pagină inexistentă"/>
              </a:rPr>
              <a:t>și</a:t>
            </a:r>
            <a:r>
              <a:rPr lang="en-US" sz="14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tooltip="Istoria credințelor și ideilor religioase — pagină inexistentă"/>
              </a:rPr>
              <a:t> </a:t>
            </a:r>
            <a:r>
              <a:rPr lang="en-US" sz="14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tooltip="Istoria credințelor și ideilor religioase — pagină inexistentă"/>
              </a:rPr>
              <a:t>ideilor</a:t>
            </a:r>
            <a:r>
              <a:rPr lang="en-US" sz="14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tooltip="Istoria credințelor și ideilor religioase — pagină inexistentă"/>
              </a:rPr>
              <a:t> </a:t>
            </a:r>
            <a:r>
              <a:rPr lang="en-US" sz="1400" b="1" i="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6" tooltip="Istoria credințelor și ideilor religioase — pagină inexistentă"/>
              </a:rPr>
              <a:t>religioase</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Traducere</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tooltip="Cezar Baltag"/>
              </a:rPr>
              <a:t>Cezar</a:t>
            </a:r>
            <a:r>
              <a:rPr lang="en-US" sz="1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tooltip="Cezar Baltag"/>
              </a:rPr>
              <a:t> </a:t>
            </a:r>
            <a:r>
              <a:rPr lang="en-US" sz="1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tooltip="Cezar Baltag"/>
              </a:rPr>
              <a:t>Baltag</a:t>
            </a:r>
            <a:r>
              <a:rPr lang="en-US" sz="1400" b="1" dirty="0">
                <a:latin typeface="Times New Roman" panose="02020603050405020304" pitchFamily="18" charset="0"/>
                <a:ea typeface="Calibri" panose="020F0502020204030204" pitchFamily="34" charset="0"/>
                <a:cs typeface="Times New Roman" panose="02020603050405020304" pitchFamily="18" charset="0"/>
              </a:rPr>
              <a:t> .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București</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Editura</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Științifică</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Enciclopedică</a:t>
            </a:r>
            <a:r>
              <a:rPr lang="en-US" sz="1400" b="1" dirty="0">
                <a:latin typeface="Times New Roman" panose="02020603050405020304" pitchFamily="18" charset="0"/>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400" b="1" dirty="0" err="1">
                <a:latin typeface="Times New Roman" panose="02020603050405020304" pitchFamily="18" charset="0"/>
                <a:ea typeface="Calibri" panose="020F0502020204030204" pitchFamily="34" charset="0"/>
                <a:cs typeface="Times New Roman" panose="02020603050405020304" pitchFamily="18" charset="0"/>
              </a:rPr>
              <a:t>Gaudin</a:t>
            </a:r>
            <a:r>
              <a:rPr lang="en-US" sz="1400" b="1" dirty="0">
                <a:latin typeface="Times New Roman" panose="02020603050405020304" pitchFamily="18" charset="0"/>
                <a:ea typeface="Calibri" panose="020F0502020204030204" pitchFamily="34" charset="0"/>
                <a:cs typeface="Times New Roman" panose="02020603050405020304" pitchFamily="18" charset="0"/>
              </a:rPr>
              <a:t>, P. 1995.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Marile</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religii</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București</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Editura</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Orizonturi</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Huxley, A. 2019. </a:t>
            </a:r>
            <a:r>
              <a:rPr lang="en-US" sz="1400" b="1" i="1" dirty="0" err="1">
                <a:latin typeface="Times New Roman" panose="02020603050405020304" pitchFamily="18" charset="0"/>
                <a:ea typeface="Times New Roman" panose="02020603050405020304" pitchFamily="18" charset="0"/>
                <a:cs typeface="Times New Roman" panose="02020603050405020304" pitchFamily="18" charset="0"/>
              </a:rPr>
              <a:t>Filosofia</a:t>
            </a:r>
            <a:r>
              <a:rPr lang="en-US" sz="1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ea typeface="Times New Roman" panose="02020603050405020304" pitchFamily="18" charset="0"/>
                <a:cs typeface="Times New Roman" panose="02020603050405020304" pitchFamily="18" charset="0"/>
              </a:rPr>
              <a:t>perenă</a:t>
            </a:r>
            <a:r>
              <a:rPr lang="en-US" sz="1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ea typeface="Times New Roman" panose="02020603050405020304" pitchFamily="18" charset="0"/>
                <a:cs typeface="Times New Roman" panose="02020603050405020304" pitchFamily="18" charset="0"/>
              </a:rPr>
              <a:t>Iaşi</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1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ea typeface="Times New Roman" panose="02020603050405020304" pitchFamily="18" charset="0"/>
                <a:cs typeface="Times New Roman" panose="02020603050405020304" pitchFamily="18" charset="0"/>
              </a:rPr>
              <a:t>Editura</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ea typeface="Times New Roman" panose="02020603050405020304" pitchFamily="18" charset="0"/>
                <a:cs typeface="Times New Roman" panose="02020603050405020304" pitchFamily="18" charset="0"/>
              </a:rPr>
              <a:t>Polirom</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n-US" sz="1400" b="1" dirty="0" err="1">
                <a:latin typeface="Times New Roman" panose="02020603050405020304" pitchFamily="18" charset="0"/>
                <a:ea typeface="Calibri" panose="020F0502020204030204" pitchFamily="34" charset="0"/>
                <a:cs typeface="Times New Roman" panose="02020603050405020304" pitchFamily="18" charset="0"/>
              </a:rPr>
              <a:t>Ibn</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Arabi</a:t>
            </a:r>
            <a:r>
              <a:rPr lang="en-US" sz="1400" b="1" dirty="0">
                <a:latin typeface="Times New Roman" panose="02020603050405020304" pitchFamily="18" charset="0"/>
                <a:ea typeface="Calibri" panose="020F0502020204030204" pitchFamily="34" charset="0"/>
                <a:cs typeface="Times New Roman" panose="02020603050405020304" pitchFamily="18" charset="0"/>
              </a:rPr>
              <a:t>. 2003.</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Geneza</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cercurilor</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Filiația</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spirituală</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Traducere</a:t>
            </a:r>
            <a:r>
              <a:rPr lang="en-US" sz="1400" b="1" dirty="0">
                <a:latin typeface="Times New Roman" panose="02020603050405020304" pitchFamily="18" charset="0"/>
                <a:ea typeface="Calibri" panose="020F0502020204030204" pitchFamily="34" charset="0"/>
                <a:cs typeface="Times New Roman" panose="02020603050405020304" pitchFamily="18" charset="0"/>
              </a:rPr>
              <a:t> din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limba</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arabă</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prefață</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b="1" dirty="0">
                <a:latin typeface="Times New Roman" panose="02020603050405020304" pitchFamily="18" charset="0"/>
                <a:ea typeface="Calibri" panose="020F0502020204030204" pitchFamily="34" charset="0"/>
                <a:cs typeface="Times New Roman" panose="02020603050405020304" pitchFamily="18" charset="0"/>
              </a:rPr>
              <a:t> note: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Rodica</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Firănescu</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8" tooltip="George Grigore"/>
              </a:rPr>
              <a:t>George </a:t>
            </a:r>
            <a:r>
              <a:rPr lang="en-US" sz="1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8" tooltip="George Grigore"/>
              </a:rPr>
              <a:t>Grigore</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București</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9" tooltip="Editura Kriterion"/>
              </a:rPr>
              <a:t>Editura</a:t>
            </a:r>
            <a:r>
              <a:rPr lang="en-US" sz="1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9" tooltip="Editura Kriterion"/>
              </a:rPr>
              <a:t> </a:t>
            </a:r>
            <a:r>
              <a:rPr lang="en-US" sz="1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9" tooltip="Editura Kriterion"/>
              </a:rPr>
              <a:t>Kriterion</a:t>
            </a:r>
            <a:r>
              <a:rPr lang="en-US" sz="1400" b="1" dirty="0">
                <a:latin typeface="Times New Roman" panose="02020603050405020304" pitchFamily="18" charset="0"/>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gn="just" fontAlgn="base">
              <a:spcAft>
                <a:spcPts val="0"/>
              </a:spcAft>
            </a:pPr>
            <a:r>
              <a:rPr lang="en-US" sz="1400" b="1" dirty="0" err="1">
                <a:latin typeface="Times New Roman" panose="02020603050405020304" pitchFamily="18" charset="0"/>
                <a:ea typeface="Times New Roman" panose="02020603050405020304" pitchFamily="18" charset="0"/>
              </a:rPr>
              <a:t>Iordache</a:t>
            </a:r>
            <a:r>
              <a:rPr lang="en-US" sz="1400" b="1" dirty="0">
                <a:latin typeface="Times New Roman" panose="02020603050405020304" pitchFamily="18" charset="0"/>
                <a:ea typeface="Times New Roman" panose="02020603050405020304" pitchFamily="18" charset="0"/>
              </a:rPr>
              <a:t>, M. 2017. </a:t>
            </a:r>
            <a:r>
              <a:rPr lang="en-US" sz="1400" b="1" dirty="0" err="1">
                <a:latin typeface="Times New Roman" panose="02020603050405020304" pitchFamily="18" charset="0"/>
                <a:ea typeface="Times New Roman" panose="02020603050405020304" pitchFamily="18" charset="0"/>
              </a:rPr>
              <a:t>Cauzele</a:t>
            </a:r>
            <a:r>
              <a:rPr lang="en-US" sz="1400" b="1" dirty="0">
                <a:latin typeface="Times New Roman" panose="02020603050405020304" pitchFamily="18" charset="0"/>
                <a:ea typeface="Times New Roman" panose="02020603050405020304" pitchFamily="18" charset="0"/>
              </a:rPr>
              <a:t> </a:t>
            </a:r>
            <a:r>
              <a:rPr lang="en-US" sz="1400" b="1" dirty="0" err="1">
                <a:latin typeface="Times New Roman" panose="02020603050405020304" pitchFamily="18" charset="0"/>
                <a:ea typeface="Times New Roman" panose="02020603050405020304" pitchFamily="18" charset="0"/>
              </a:rPr>
              <a:t>Reformei</a:t>
            </a:r>
            <a:r>
              <a:rPr lang="en-US" sz="1400" b="1" dirty="0">
                <a:latin typeface="Times New Roman" panose="02020603050405020304" pitchFamily="18" charset="0"/>
                <a:ea typeface="Times New Roman" panose="02020603050405020304" pitchFamily="18" charset="0"/>
              </a:rPr>
              <a:t> </a:t>
            </a:r>
            <a:r>
              <a:rPr lang="en-US" sz="1400" b="1" dirty="0" err="1">
                <a:latin typeface="Times New Roman" panose="02020603050405020304" pitchFamily="18" charset="0"/>
                <a:ea typeface="Times New Roman" panose="02020603050405020304" pitchFamily="18" charset="0"/>
              </a:rPr>
              <a:t>Protestante</a:t>
            </a:r>
            <a:r>
              <a:rPr lang="en-US" sz="1400" b="1" dirty="0">
                <a:latin typeface="Times New Roman" panose="02020603050405020304" pitchFamily="18" charset="0"/>
                <a:ea typeface="Times New Roman" panose="02020603050405020304" pitchFamily="18" charset="0"/>
              </a:rPr>
              <a:t> </a:t>
            </a:r>
            <a:r>
              <a:rPr lang="en-US" sz="1400" b="1" dirty="0" err="1">
                <a:latin typeface="Times New Roman" panose="02020603050405020304" pitchFamily="18" charset="0"/>
                <a:ea typeface="Times New Roman" panose="02020603050405020304" pitchFamily="18" charset="0"/>
              </a:rPr>
              <a:t>și</a:t>
            </a:r>
            <a:r>
              <a:rPr lang="en-US" sz="1400" b="1" dirty="0">
                <a:latin typeface="Times New Roman" panose="02020603050405020304" pitchFamily="18" charset="0"/>
                <a:ea typeface="Times New Roman" panose="02020603050405020304" pitchFamily="18" charset="0"/>
              </a:rPr>
              <a:t> </a:t>
            </a:r>
            <a:r>
              <a:rPr lang="en-US" sz="1400" b="1" dirty="0" err="1">
                <a:latin typeface="Times New Roman" panose="02020603050405020304" pitchFamily="18" charset="0"/>
                <a:ea typeface="Times New Roman" panose="02020603050405020304" pitchFamily="18" charset="0"/>
              </a:rPr>
              <a:t>noțiunea</a:t>
            </a:r>
            <a:r>
              <a:rPr lang="en-US" sz="1400" b="1" dirty="0">
                <a:latin typeface="Times New Roman" panose="02020603050405020304" pitchFamily="18" charset="0"/>
                <a:ea typeface="Times New Roman" panose="02020603050405020304" pitchFamily="18" charset="0"/>
              </a:rPr>
              <a:t> de </a:t>
            </a:r>
            <a:r>
              <a:rPr lang="en-US" sz="1400" b="1" dirty="0" err="1">
                <a:latin typeface="Times New Roman" panose="02020603050405020304" pitchFamily="18" charset="0"/>
                <a:ea typeface="Times New Roman" panose="02020603050405020304" pitchFamily="18" charset="0"/>
              </a:rPr>
              <a:t>libertate</a:t>
            </a:r>
            <a:r>
              <a:rPr lang="en-US" sz="1400" b="1" dirty="0">
                <a:latin typeface="Times New Roman" panose="02020603050405020304" pitchFamily="18" charset="0"/>
                <a:ea typeface="Times New Roman" panose="02020603050405020304" pitchFamily="18" charset="0"/>
              </a:rPr>
              <a:t> la </a:t>
            </a:r>
            <a:r>
              <a:rPr lang="en-US" sz="1400" b="1" dirty="0" err="1">
                <a:latin typeface="Times New Roman" panose="02020603050405020304" pitchFamily="18" charset="0"/>
                <a:ea typeface="Times New Roman" panose="02020603050405020304" pitchFamily="18" charset="0"/>
              </a:rPr>
              <a:t>marii</a:t>
            </a:r>
            <a:r>
              <a:rPr lang="en-US" sz="1400" b="1" dirty="0">
                <a:latin typeface="Times New Roman" panose="02020603050405020304" pitchFamily="18" charset="0"/>
                <a:ea typeface="Times New Roman" panose="02020603050405020304" pitchFamily="18" charset="0"/>
              </a:rPr>
              <a:t> reformatory: Martin Luther, Jean Calvin </a:t>
            </a:r>
            <a:r>
              <a:rPr lang="en-US" sz="1400" b="1" dirty="0" err="1">
                <a:latin typeface="Times New Roman" panose="02020603050405020304" pitchFamily="18" charset="0"/>
                <a:ea typeface="Times New Roman" panose="02020603050405020304" pitchFamily="18" charset="0"/>
              </a:rPr>
              <a:t>și</a:t>
            </a:r>
            <a:r>
              <a:rPr lang="en-US" sz="1400" b="1" dirty="0">
                <a:latin typeface="Times New Roman" panose="02020603050405020304" pitchFamily="18" charset="0"/>
                <a:ea typeface="Times New Roman" panose="02020603050405020304" pitchFamily="18" charset="0"/>
              </a:rPr>
              <a:t> Ulrich Zwingli,</a:t>
            </a:r>
            <a:r>
              <a:rPr lang="en-US" sz="1400" b="1" i="1" dirty="0">
                <a:latin typeface="Times New Roman" panose="02020603050405020304" pitchFamily="18" charset="0"/>
                <a:ea typeface="Times New Roman" panose="02020603050405020304" pitchFamily="18" charset="0"/>
              </a:rPr>
              <a:t> </a:t>
            </a:r>
            <a:r>
              <a:rPr lang="en-US" sz="1400" b="1" i="1" dirty="0" err="1">
                <a:latin typeface="Times New Roman" panose="02020603050405020304" pitchFamily="18" charset="0"/>
                <a:ea typeface="Times New Roman" panose="02020603050405020304" pitchFamily="18" charset="0"/>
              </a:rPr>
              <a:t>Revista</a:t>
            </a:r>
            <a:r>
              <a:rPr lang="en-US" sz="1400" b="1" i="1" dirty="0">
                <a:latin typeface="Times New Roman" panose="02020603050405020304" pitchFamily="18" charset="0"/>
                <a:ea typeface="Times New Roman" panose="02020603050405020304" pitchFamily="18" charset="0"/>
              </a:rPr>
              <a:t> </a:t>
            </a:r>
            <a:r>
              <a:rPr lang="en-US" sz="1400" b="1" i="1" dirty="0" err="1">
                <a:latin typeface="Times New Roman" panose="02020603050405020304" pitchFamily="18" charset="0"/>
                <a:ea typeface="Times New Roman" panose="02020603050405020304" pitchFamily="18" charset="0"/>
              </a:rPr>
              <a:t>Teologică</a:t>
            </a:r>
            <a:r>
              <a:rPr lang="en-US" sz="1400" b="1" i="1" dirty="0">
                <a:latin typeface="Times New Roman" panose="02020603050405020304" pitchFamily="18" charset="0"/>
                <a:ea typeface="Times New Roman" panose="02020603050405020304" pitchFamily="18" charset="0"/>
              </a:rPr>
              <a:t>. </a:t>
            </a:r>
            <a:r>
              <a:rPr lang="en-US" sz="1400" b="1" i="1" dirty="0" err="1">
                <a:latin typeface="Times New Roman" panose="02020603050405020304" pitchFamily="18" charset="0"/>
                <a:ea typeface="Times New Roman" panose="02020603050405020304" pitchFamily="18" charset="0"/>
              </a:rPr>
              <a:t>Studii</a:t>
            </a:r>
            <a:r>
              <a:rPr lang="en-US" sz="1400" b="1" i="1" dirty="0">
                <a:latin typeface="Times New Roman" panose="02020603050405020304" pitchFamily="18" charset="0"/>
                <a:ea typeface="Times New Roman" panose="02020603050405020304" pitchFamily="18" charset="0"/>
              </a:rPr>
              <a:t> </a:t>
            </a:r>
            <a:r>
              <a:rPr lang="en-US" sz="1400" b="1" i="1" dirty="0" err="1">
                <a:latin typeface="Times New Roman" panose="02020603050405020304" pitchFamily="18" charset="0"/>
                <a:ea typeface="Times New Roman" panose="02020603050405020304" pitchFamily="18" charset="0"/>
              </a:rPr>
              <a:t>şi</a:t>
            </a:r>
            <a:r>
              <a:rPr lang="en-US" sz="1400" b="1" i="1" dirty="0">
                <a:latin typeface="Times New Roman" panose="02020603050405020304" pitchFamily="18" charset="0"/>
                <a:ea typeface="Times New Roman" panose="02020603050405020304" pitchFamily="18" charset="0"/>
              </a:rPr>
              <a:t> </a:t>
            </a:r>
            <a:r>
              <a:rPr lang="en-US" sz="1400" b="1" i="1" dirty="0" err="1">
                <a:latin typeface="Times New Roman" panose="02020603050405020304" pitchFamily="18" charset="0"/>
                <a:ea typeface="Times New Roman" panose="02020603050405020304" pitchFamily="18" charset="0"/>
              </a:rPr>
              <a:t>articole</a:t>
            </a:r>
            <a:r>
              <a:rPr lang="en-US" sz="1400" b="1" i="1" dirty="0">
                <a:latin typeface="Times New Roman" panose="02020603050405020304" pitchFamily="18" charset="0"/>
                <a:ea typeface="Times New Roman" panose="02020603050405020304" pitchFamily="18" charset="0"/>
              </a:rPr>
              <a:t>,</a:t>
            </a:r>
            <a:r>
              <a:rPr lang="en-US" sz="1400" b="1" dirty="0">
                <a:latin typeface="Times New Roman" panose="02020603050405020304" pitchFamily="18" charset="0"/>
                <a:ea typeface="Times New Roman" panose="02020603050405020304" pitchFamily="18" charset="0"/>
              </a:rPr>
              <a:t> vol. 3 pp.  36-59.</a:t>
            </a:r>
            <a:r>
              <a:rPr lang="en-US" sz="1400" b="1" i="1" dirty="0">
                <a:latin typeface="Times New Roman" panose="02020603050405020304" pitchFamily="18" charset="0"/>
                <a:ea typeface="Times New Roman" panose="02020603050405020304" pitchFamily="18" charset="0"/>
              </a:rPr>
              <a:t> </a:t>
            </a:r>
            <a:endParaRPr lang="en-US" sz="1400" b="1"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Lao </a:t>
            </a:r>
            <a:r>
              <a:rPr lang="en-US" sz="1400" b="1" dirty="0" err="1">
                <a:latin typeface="Times New Roman" panose="02020603050405020304" pitchFamily="18" charset="0"/>
                <a:ea typeface="Times New Roman" panose="02020603050405020304" pitchFamily="18" charset="0"/>
                <a:cs typeface="Times New Roman" panose="02020603050405020304" pitchFamily="18" charset="0"/>
              </a:rPr>
              <a:t>Tzi</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 2003</a:t>
            </a:r>
            <a:r>
              <a:rPr lang="en-US" sz="1400" b="1" i="1" dirty="0">
                <a:latin typeface="Times New Roman" panose="02020603050405020304" pitchFamily="18" charset="0"/>
                <a:ea typeface="Times New Roman" panose="02020603050405020304" pitchFamily="18" charset="0"/>
                <a:cs typeface="Times New Roman" panose="02020603050405020304" pitchFamily="18" charset="0"/>
              </a:rPr>
              <a:t>.Cartea </a:t>
            </a:r>
            <a:r>
              <a:rPr lang="en-US" sz="1400" b="1" i="1" dirty="0" err="1">
                <a:latin typeface="Times New Roman" panose="02020603050405020304" pitchFamily="18" charset="0"/>
                <a:ea typeface="Times New Roman" panose="02020603050405020304" pitchFamily="18" charset="0"/>
                <a:cs typeface="Times New Roman" panose="02020603050405020304" pitchFamily="18" charset="0"/>
              </a:rPr>
              <a:t>despre</a:t>
            </a:r>
            <a:r>
              <a:rPr lang="en-US" sz="1400" b="1" i="1" dirty="0">
                <a:latin typeface="Times New Roman" panose="02020603050405020304" pitchFamily="18" charset="0"/>
                <a:ea typeface="Times New Roman" panose="02020603050405020304" pitchFamily="18" charset="0"/>
                <a:cs typeface="Times New Roman" panose="02020603050405020304" pitchFamily="18" charset="0"/>
              </a:rPr>
              <a:t> Tao </a:t>
            </a:r>
            <a:r>
              <a:rPr lang="en-US" sz="1400" b="1" i="1" dirty="0" err="1">
                <a:latin typeface="Times New Roman" panose="02020603050405020304" pitchFamily="18" charset="0"/>
                <a:ea typeface="Times New Roman" panose="02020603050405020304" pitchFamily="18" charset="0"/>
                <a:cs typeface="Times New Roman" panose="02020603050405020304" pitchFamily="18" charset="0"/>
              </a:rPr>
              <a:t>şi</a:t>
            </a:r>
            <a:r>
              <a:rPr lang="en-US" sz="1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ea typeface="Times New Roman" panose="02020603050405020304" pitchFamily="18" charset="0"/>
                <a:cs typeface="Times New Roman" panose="02020603050405020304" pitchFamily="18" charset="0"/>
              </a:rPr>
              <a:t>virtuţile</a:t>
            </a:r>
            <a:r>
              <a:rPr lang="en-US" sz="1400" b="1" i="1" dirty="0">
                <a:latin typeface="Times New Roman" panose="02020603050405020304" pitchFamily="18" charset="0"/>
                <a:ea typeface="Times New Roman" panose="02020603050405020304" pitchFamily="18" charset="0"/>
                <a:cs typeface="Times New Roman" panose="02020603050405020304" pitchFamily="18" charset="0"/>
              </a:rPr>
              <a:t> sale. </a:t>
            </a:r>
            <a:r>
              <a:rPr lang="en-US" sz="1400" b="1" dirty="0" err="1">
                <a:latin typeface="Times New Roman" panose="02020603050405020304" pitchFamily="18" charset="0"/>
                <a:ea typeface="Times New Roman" panose="02020603050405020304" pitchFamily="18" charset="0"/>
                <a:cs typeface="Times New Roman" panose="02020603050405020304" pitchFamily="18" charset="0"/>
              </a:rPr>
              <a:t>Bucureşti</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14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Editura</a:t>
            </a:r>
            <a:r>
              <a:rPr lang="en-US" sz="1400" b="1" dirty="0">
                <a:latin typeface="Times New Roman" panose="02020603050405020304" pitchFamily="18" charset="0"/>
                <a:ea typeface="Calibri" panose="020F0502020204030204" pitchFamily="34" charset="0"/>
                <a:cs typeface="Times New Roman" panose="02020603050405020304" pitchFamily="18" charset="0"/>
              </a:rPr>
              <a:t> Meteor Publishing</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400" b="1" dirty="0" err="1">
                <a:latin typeface="Times New Roman" panose="02020603050405020304" pitchFamily="18" charset="0"/>
                <a:ea typeface="Calibri" panose="020F0502020204030204" pitchFamily="34" charset="0"/>
                <a:cs typeface="Times New Roman" panose="02020603050405020304" pitchFamily="18" charset="0"/>
              </a:rPr>
              <a:t>Lupu</a:t>
            </a:r>
            <a:r>
              <a:rPr lang="en-US" sz="1400" b="1" dirty="0">
                <a:latin typeface="Times New Roman" panose="02020603050405020304" pitchFamily="18" charset="0"/>
                <a:ea typeface="Calibri" panose="020F0502020204030204" pitchFamily="34" charset="0"/>
                <a:cs typeface="Times New Roman" panose="02020603050405020304" pitchFamily="18" charset="0"/>
              </a:rPr>
              <a:t>, A., Damian, S. D. 2009.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Viețile</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episcopilor</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Romei</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socotiți</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sfinți</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în</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Biserica</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Ortodoxă</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București</a:t>
            </a:r>
            <a:r>
              <a:rPr lang="en-US" sz="1400" b="1" dirty="0">
                <a:latin typeface="Times New Roman" panose="02020603050405020304" pitchFamily="18" charset="0"/>
                <a:ea typeface="Calibri" panose="020F0502020204030204" pitchFamily="34" charset="0"/>
                <a:cs typeface="Times New Roman" panose="02020603050405020304" pitchFamily="18" charset="0"/>
              </a:rPr>
              <a:t>: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Editura</a:t>
            </a:r>
            <a:r>
              <a:rPr lang="en-US" sz="1400" b="1" dirty="0">
                <a:latin typeface="Times New Roman" panose="02020603050405020304" pitchFamily="18" charset="0"/>
                <a:ea typeface="Calibri" panose="020F0502020204030204" pitchFamily="34" charset="0"/>
                <a:cs typeface="Times New Roman" panose="02020603050405020304" pitchFamily="18" charset="0"/>
              </a:rPr>
              <a:t> Herald.</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400" b="1" spc="-15" dirty="0" err="1">
                <a:latin typeface="Times New Roman" panose="02020603050405020304" pitchFamily="18" charset="0"/>
                <a:ea typeface="Calibri" panose="020F0502020204030204" pitchFamily="34" charset="0"/>
                <a:cs typeface="Times New Roman" panose="02020603050405020304" pitchFamily="18" charset="0"/>
              </a:rPr>
              <a:t>Niculescu</a:t>
            </a:r>
            <a:r>
              <a:rPr lang="en-US" sz="1400" b="1" spc="-15" dirty="0">
                <a:latin typeface="Times New Roman" panose="02020603050405020304" pitchFamily="18" charset="0"/>
                <a:ea typeface="Calibri" panose="020F0502020204030204" pitchFamily="34" charset="0"/>
                <a:cs typeface="Times New Roman" panose="02020603050405020304" pitchFamily="18" charset="0"/>
              </a:rPr>
              <a:t>, M. 2020.</a:t>
            </a:r>
            <a:r>
              <a:rPr lang="en-US" sz="1400" b="1" i="1" spc="-15"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spc="-15" dirty="0" err="1">
                <a:latin typeface="Times New Roman" panose="02020603050405020304" pitchFamily="18" charset="0"/>
                <a:ea typeface="Calibri" panose="020F0502020204030204" pitchFamily="34" charset="0"/>
                <a:cs typeface="Times New Roman" panose="02020603050405020304" pitchFamily="18" charset="0"/>
              </a:rPr>
              <a:t>Sute</a:t>
            </a:r>
            <a:r>
              <a:rPr lang="en-US" sz="1400" b="1" i="1" spc="-15" dirty="0">
                <a:latin typeface="Times New Roman" panose="02020603050405020304" pitchFamily="18" charset="0"/>
                <a:ea typeface="Calibri" panose="020F0502020204030204" pitchFamily="34" charset="0"/>
                <a:cs typeface="Times New Roman" panose="02020603050405020304" pitchFamily="18" charset="0"/>
              </a:rPr>
              <a:t> de </a:t>
            </a:r>
            <a:r>
              <a:rPr lang="en-US" sz="1400" b="1" i="1" spc="-15" dirty="0" err="1">
                <a:latin typeface="Times New Roman" panose="02020603050405020304" pitchFamily="18" charset="0"/>
                <a:ea typeface="Calibri" panose="020F0502020204030204" pitchFamily="34" charset="0"/>
                <a:cs typeface="Times New Roman" panose="02020603050405020304" pitchFamily="18" charset="0"/>
              </a:rPr>
              <a:t>preoți</a:t>
            </a:r>
            <a:r>
              <a:rPr lang="en-US" sz="1400" b="1" i="1" spc="-15" dirty="0">
                <a:latin typeface="Times New Roman" panose="02020603050405020304" pitchFamily="18" charset="0"/>
                <a:ea typeface="Calibri" panose="020F0502020204030204" pitchFamily="34" charset="0"/>
                <a:cs typeface="Times New Roman" panose="02020603050405020304" pitchFamily="18" charset="0"/>
              </a:rPr>
              <a:t> din </a:t>
            </a:r>
            <a:r>
              <a:rPr lang="en-US" sz="1400" b="1" i="1" spc="-15" dirty="0" err="1">
                <a:latin typeface="Times New Roman" panose="02020603050405020304" pitchFamily="18" charset="0"/>
                <a:ea typeface="Calibri" panose="020F0502020204030204" pitchFamily="34" charset="0"/>
                <a:cs typeface="Times New Roman" panose="02020603050405020304" pitchFamily="18" charset="0"/>
              </a:rPr>
              <a:t>Iași</a:t>
            </a:r>
            <a:r>
              <a:rPr lang="en-US" sz="1400" b="1" i="1" spc="-15"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spc="-15" dirty="0" err="1">
                <a:latin typeface="Times New Roman" panose="02020603050405020304" pitchFamily="18" charset="0"/>
                <a:ea typeface="Calibri" panose="020F0502020204030204" pitchFamily="34" charset="0"/>
                <a:cs typeface="Times New Roman" panose="02020603050405020304" pitchFamily="18" charset="0"/>
              </a:rPr>
              <a:t>și</a:t>
            </a:r>
            <a:r>
              <a:rPr lang="en-US" sz="1400" b="1" i="1" spc="-15" dirty="0">
                <a:latin typeface="Times New Roman" panose="02020603050405020304" pitchFamily="18" charset="0"/>
                <a:ea typeface="Calibri" panose="020F0502020204030204" pitchFamily="34" charset="0"/>
                <a:cs typeface="Times New Roman" panose="02020603050405020304" pitchFamily="18" charset="0"/>
              </a:rPr>
              <a:t> din </a:t>
            </a:r>
            <a:r>
              <a:rPr lang="en-US" sz="1400" b="1" i="1" spc="-15" dirty="0" err="1">
                <a:latin typeface="Times New Roman" panose="02020603050405020304" pitchFamily="18" charset="0"/>
                <a:ea typeface="Calibri" panose="020F0502020204030204" pitchFamily="34" charset="0"/>
                <a:cs typeface="Times New Roman" panose="02020603050405020304" pitchFamily="18" charset="0"/>
              </a:rPr>
              <a:t>împrejurimi</a:t>
            </a:r>
            <a:r>
              <a:rPr lang="en-US" sz="1400" b="1" i="1" spc="-15" dirty="0">
                <a:latin typeface="Times New Roman" panose="02020603050405020304" pitchFamily="18" charset="0"/>
                <a:ea typeface="Calibri" panose="020F0502020204030204" pitchFamily="34" charset="0"/>
                <a:cs typeface="Times New Roman" panose="02020603050405020304" pitchFamily="18" charset="0"/>
              </a:rPr>
              <a:t> nu </a:t>
            </a:r>
            <a:r>
              <a:rPr lang="en-US" sz="1400" b="1" i="1" spc="-15" dirty="0" err="1">
                <a:latin typeface="Times New Roman" panose="02020603050405020304" pitchFamily="18" charset="0"/>
                <a:ea typeface="Calibri" panose="020F0502020204030204" pitchFamily="34" charset="0"/>
                <a:cs typeface="Times New Roman" panose="02020603050405020304" pitchFamily="18" charset="0"/>
              </a:rPr>
              <a:t>mai</a:t>
            </a:r>
            <a:r>
              <a:rPr lang="en-US" sz="1400" b="1" i="1" spc="-15" dirty="0">
                <a:latin typeface="Times New Roman" panose="02020603050405020304" pitchFamily="18" charset="0"/>
                <a:ea typeface="Calibri" panose="020F0502020204030204" pitchFamily="34" charset="0"/>
                <a:cs typeface="Times New Roman" panose="02020603050405020304" pitchFamily="18" charset="0"/>
              </a:rPr>
              <a:t> au </a:t>
            </a:r>
            <a:r>
              <a:rPr lang="en-US" sz="1400" b="1" i="1" spc="-15" dirty="0" err="1">
                <a:latin typeface="Times New Roman" panose="02020603050405020304" pitchFamily="18" charset="0"/>
                <a:ea typeface="Calibri" panose="020F0502020204030204" pitchFamily="34" charset="0"/>
                <a:cs typeface="Times New Roman" panose="02020603050405020304" pitchFamily="18" charset="0"/>
              </a:rPr>
              <a:t>ce</a:t>
            </a:r>
            <a:r>
              <a:rPr lang="en-US" sz="1400" b="1" i="1" spc="-15"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spc="-15" dirty="0" err="1">
                <a:latin typeface="Times New Roman" panose="02020603050405020304" pitchFamily="18" charset="0"/>
                <a:ea typeface="Calibri" panose="020F0502020204030204" pitchFamily="34" charset="0"/>
                <a:cs typeface="Times New Roman" panose="02020603050405020304" pitchFamily="18" charset="0"/>
              </a:rPr>
              <a:t>mânca</a:t>
            </a:r>
            <a:r>
              <a:rPr lang="en-US" sz="1400" b="1" i="1" spc="-15"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spc="-15" dirty="0" err="1">
                <a:latin typeface="Times New Roman" panose="02020603050405020304" pitchFamily="18" charset="0"/>
                <a:ea typeface="Calibri" panose="020F0502020204030204" pitchFamily="34" charset="0"/>
                <a:cs typeface="Times New Roman" panose="02020603050405020304" pitchFamily="18" charset="0"/>
              </a:rPr>
              <a:t>Mitropolia</a:t>
            </a:r>
            <a:r>
              <a:rPr lang="en-US" sz="1400" b="1" i="1" spc="-15"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spc="-15" dirty="0" err="1">
                <a:latin typeface="Times New Roman" panose="02020603050405020304" pitchFamily="18" charset="0"/>
                <a:ea typeface="Calibri" panose="020F0502020204030204" pitchFamily="34" charset="0"/>
                <a:cs typeface="Times New Roman" panose="02020603050405020304" pitchFamily="18" charset="0"/>
              </a:rPr>
              <a:t>pregătește</a:t>
            </a:r>
            <a:r>
              <a:rPr lang="en-US" sz="1400" b="1" i="1" spc="-15" dirty="0">
                <a:latin typeface="Times New Roman" panose="02020603050405020304" pitchFamily="18" charset="0"/>
                <a:ea typeface="Calibri" panose="020F0502020204030204" pitchFamily="34" charset="0"/>
                <a:cs typeface="Times New Roman" panose="02020603050405020304" pitchFamily="18" charset="0"/>
              </a:rPr>
              <a:t> un </a:t>
            </a:r>
            <a:r>
              <a:rPr lang="en-US" sz="1400" b="1" i="1" spc="-15" dirty="0" err="1">
                <a:latin typeface="Times New Roman" panose="02020603050405020304" pitchFamily="18" charset="0"/>
                <a:ea typeface="Calibri" panose="020F0502020204030204" pitchFamily="34" charset="0"/>
                <a:cs typeface="Times New Roman" panose="02020603050405020304" pitchFamily="18" charset="0"/>
              </a:rPr>
              <a:t>ajutor</a:t>
            </a:r>
            <a:r>
              <a:rPr lang="en-US" sz="1400" b="1" i="1" spc="-15" dirty="0">
                <a:latin typeface="Times New Roman" panose="02020603050405020304" pitchFamily="18" charset="0"/>
                <a:ea typeface="Calibri" panose="020F0502020204030204" pitchFamily="34" charset="0"/>
                <a:cs typeface="Times New Roman" panose="02020603050405020304" pitchFamily="18" charset="0"/>
              </a:rPr>
              <a:t> de </a:t>
            </a:r>
            <a:r>
              <a:rPr lang="en-US" sz="1400" b="1" i="1" spc="-15" dirty="0" err="1">
                <a:latin typeface="Times New Roman" panose="02020603050405020304" pitchFamily="18" charset="0"/>
                <a:ea typeface="Calibri" panose="020F0502020204030204" pitchFamily="34" charset="0"/>
                <a:cs typeface="Times New Roman" panose="02020603050405020304" pitchFamily="18" charset="0"/>
              </a:rPr>
              <a:t>urgență</a:t>
            </a:r>
            <a:r>
              <a:rPr lang="en-US" sz="1400" b="1" i="1" spc="-15"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spc="-15" dirty="0" err="1">
                <a:latin typeface="Times New Roman" panose="02020603050405020304" pitchFamily="18" charset="0"/>
                <a:ea typeface="Calibri" panose="020F0502020204030204" pitchFamily="34" charset="0"/>
                <a:cs typeface="Times New Roman" panose="02020603050405020304" pitchFamily="18" charset="0"/>
              </a:rPr>
              <a:t>Cât</a:t>
            </a:r>
            <a:r>
              <a:rPr lang="en-US" sz="1400" b="1" i="1" spc="-15"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spc="-15" dirty="0" err="1">
                <a:latin typeface="Times New Roman" panose="02020603050405020304" pitchFamily="18" charset="0"/>
                <a:ea typeface="Calibri" panose="020F0502020204030204" pitchFamily="34" charset="0"/>
                <a:cs typeface="Times New Roman" panose="02020603050405020304" pitchFamily="18" charset="0"/>
              </a:rPr>
              <a:t>câștigă</a:t>
            </a:r>
            <a:r>
              <a:rPr lang="en-US" sz="1400" b="1" i="1" spc="-15" dirty="0">
                <a:latin typeface="Times New Roman" panose="02020603050405020304" pitchFamily="18" charset="0"/>
                <a:ea typeface="Calibri" panose="020F0502020204030204" pitchFamily="34" charset="0"/>
                <a:cs typeface="Times New Roman" panose="02020603050405020304" pitchFamily="18" charset="0"/>
              </a:rPr>
              <a:t> un </a:t>
            </a:r>
            <a:r>
              <a:rPr lang="en-US" sz="1400" b="1" i="1" spc="-15" dirty="0" err="1">
                <a:latin typeface="Times New Roman" panose="02020603050405020304" pitchFamily="18" charset="0"/>
                <a:ea typeface="Calibri" panose="020F0502020204030204" pitchFamily="34" charset="0"/>
                <a:cs typeface="Times New Roman" panose="02020603050405020304" pitchFamily="18" charset="0"/>
              </a:rPr>
              <a:t>slujitor</a:t>
            </a:r>
            <a:r>
              <a:rPr lang="en-US" sz="1400" b="1" i="1" spc="-15" dirty="0">
                <a:latin typeface="Times New Roman" panose="02020603050405020304" pitchFamily="18" charset="0"/>
                <a:ea typeface="Calibri" panose="020F0502020204030204" pitchFamily="34" charset="0"/>
                <a:cs typeface="Times New Roman" panose="02020603050405020304" pitchFamily="18" charset="0"/>
              </a:rPr>
              <a:t> al </a:t>
            </a:r>
            <a:r>
              <a:rPr lang="en-US" sz="1400" b="1" i="1" spc="-15" dirty="0" err="1">
                <a:latin typeface="Times New Roman" panose="02020603050405020304" pitchFamily="18" charset="0"/>
                <a:ea typeface="Calibri" panose="020F0502020204030204" pitchFamily="34" charset="0"/>
                <a:cs typeface="Times New Roman" panose="02020603050405020304" pitchFamily="18" charset="0"/>
              </a:rPr>
              <a:t>Domnului</a:t>
            </a:r>
            <a:r>
              <a:rPr lang="en-US" sz="1400" b="1" spc="-15" dirty="0">
                <a:latin typeface="Times New Roman" panose="02020603050405020304" pitchFamily="18" charset="0"/>
                <a:ea typeface="Calibri" panose="020F0502020204030204" pitchFamily="34" charset="0"/>
                <a:cs typeface="Times New Roman" panose="02020603050405020304" pitchFamily="18" charset="0"/>
              </a:rPr>
              <a:t>, </a:t>
            </a:r>
            <a:r>
              <a:rPr lang="en-US" sz="1400" b="1" spc="-15" dirty="0" err="1">
                <a:latin typeface="Times New Roman" panose="02020603050405020304" pitchFamily="18" charset="0"/>
                <a:ea typeface="Calibri" panose="020F0502020204030204" pitchFamily="34" charset="0"/>
                <a:cs typeface="Times New Roman" panose="02020603050405020304" pitchFamily="18" charset="0"/>
              </a:rPr>
              <a:t>Libertatea</a:t>
            </a:r>
            <a:r>
              <a:rPr lang="en-US" sz="1400" b="1" spc="-15" dirty="0">
                <a:latin typeface="Times New Roman" panose="02020603050405020304" pitchFamily="18" charset="0"/>
                <a:ea typeface="Calibri" panose="020F0502020204030204" pitchFamily="34" charset="0"/>
                <a:cs typeface="Times New Roman" panose="02020603050405020304" pitchFamily="18" charset="0"/>
              </a:rPr>
              <a:t>, 25 </a:t>
            </a:r>
            <a:r>
              <a:rPr lang="en-US" sz="1400" b="1" spc="-15" dirty="0" err="1">
                <a:latin typeface="Times New Roman" panose="02020603050405020304" pitchFamily="18" charset="0"/>
                <a:ea typeface="Calibri" panose="020F0502020204030204" pitchFamily="34" charset="0"/>
                <a:cs typeface="Times New Roman" panose="02020603050405020304" pitchFamily="18" charset="0"/>
              </a:rPr>
              <a:t>aprilie</a:t>
            </a:r>
            <a:r>
              <a:rPr lang="en-US" sz="1400" b="1" spc="-15" dirty="0">
                <a:latin typeface="Times New Roman" panose="02020603050405020304" pitchFamily="18" charset="0"/>
                <a:ea typeface="Calibri" panose="020F0502020204030204" pitchFamily="34" charset="0"/>
                <a:cs typeface="Times New Roman" panose="02020603050405020304" pitchFamily="18" charset="0"/>
              </a:rPr>
              <a:t> 2020. </a:t>
            </a:r>
            <a:r>
              <a:rPr lang="en-US" sz="1400" b="1" dirty="0">
                <a:latin typeface="Times New Roman" panose="02020603050405020304" pitchFamily="18" charset="0"/>
                <a:ea typeface="Calibri" panose="020F0502020204030204" pitchFamily="34" charset="0"/>
                <a:cs typeface="Times New Roman" panose="02020603050405020304" pitchFamily="18" charset="0"/>
              </a:rPr>
              <a:t>Available online at: </a:t>
            </a:r>
            <a:r>
              <a:rPr lang="en-US" sz="1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10"/>
              </a:rPr>
              <a:t>https://www.libertatea.ro/stiri /preoti-din-iasi-si-imprejurimi-nu-mai-au-ce-manca-2970461</a:t>
            </a:r>
            <a:r>
              <a:rPr lang="en-US" sz="1400" b="1" spc="-15" dirty="0">
                <a:latin typeface="Times New Roman" panose="02020603050405020304" pitchFamily="18" charset="0"/>
                <a:ea typeface="Calibri" panose="020F0502020204030204" pitchFamily="34" charset="0"/>
                <a:cs typeface="Times New Roman" panose="02020603050405020304" pitchFamily="18" charset="0"/>
              </a:rPr>
              <a:t> accessed on the 23th of July.</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400" b="1" dirty="0" err="1">
                <a:latin typeface="Times New Roman" panose="02020603050405020304" pitchFamily="18" charset="0"/>
                <a:ea typeface="Calibri" panose="020F0502020204030204" pitchFamily="34" charset="0"/>
                <a:cs typeface="Times New Roman" panose="02020603050405020304" pitchFamily="18" charset="0"/>
              </a:rPr>
              <a:t>Oncioiu</a:t>
            </a:r>
            <a:r>
              <a:rPr lang="en-US" sz="1400" b="1" dirty="0">
                <a:latin typeface="Times New Roman" panose="02020603050405020304" pitchFamily="18" charset="0"/>
                <a:ea typeface="Calibri" panose="020F0502020204030204" pitchFamily="34" charset="0"/>
                <a:cs typeface="Times New Roman" panose="02020603050405020304" pitchFamily="18" charset="0"/>
              </a:rPr>
              <a:t>, D. 2018.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Preafericiţi</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de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banii</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primiţi</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Să</a:t>
            </a:r>
            <a:r>
              <a:rPr lang="en-US" sz="1400" b="1" i="1" dirty="0">
                <a:latin typeface="Times New Roman" panose="02020603050405020304" pitchFamily="18" charset="0"/>
                <a:ea typeface="Calibri" panose="020F0502020204030204" pitchFamily="34" charset="0"/>
                <a:cs typeface="Times New Roman" panose="02020603050405020304" pitchFamily="18" charset="0"/>
              </a:rPr>
              <a:t> Fie </a:t>
            </a:r>
            <a:r>
              <a:rPr lang="en-US" sz="1400" b="1" i="1" dirty="0" err="1">
                <a:latin typeface="Times New Roman" panose="02020603050405020304" pitchFamily="18" charset="0"/>
                <a:ea typeface="Calibri" panose="020F0502020204030204" pitchFamily="34" charset="0"/>
                <a:cs typeface="Times New Roman" panose="02020603050405020304" pitchFamily="18" charset="0"/>
              </a:rPr>
              <a:t>Lumină</a:t>
            </a:r>
            <a:r>
              <a:rPr lang="en-US" sz="1400" b="1" i="1" dirty="0">
                <a:latin typeface="Times New Roman" panose="02020603050405020304" pitchFamily="18" charset="0"/>
                <a:ea typeface="Calibri" panose="020F0502020204030204" pitchFamily="34" charset="0"/>
                <a:cs typeface="Times New Roman" panose="02020603050405020304" pitchFamily="18" charset="0"/>
              </a:rPr>
              <a:t>,</a:t>
            </a:r>
            <a:r>
              <a:rPr lang="en-US" sz="1400" b="1" dirty="0">
                <a:latin typeface="Times New Roman" panose="02020603050405020304" pitchFamily="18" charset="0"/>
                <a:ea typeface="Calibri" panose="020F0502020204030204" pitchFamily="34" charset="0"/>
                <a:cs typeface="Times New Roman" panose="02020603050405020304" pitchFamily="18" charset="0"/>
              </a:rPr>
              <a:t> available online at: </a:t>
            </a:r>
            <a:r>
              <a:rPr lang="en-US" sz="1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11"/>
              </a:rPr>
              <a:t>https://safielumina.ro/author/diana-oncioiu/</a:t>
            </a:r>
            <a:r>
              <a:rPr lang="en-US" sz="1400" b="1" dirty="0">
                <a:latin typeface="Times New Roman" panose="02020603050405020304" pitchFamily="18" charset="0"/>
                <a:ea typeface="Calibri" panose="020F0502020204030204" pitchFamily="34" charset="0"/>
                <a:cs typeface="Times New Roman" panose="02020603050405020304" pitchFamily="18" charset="0"/>
              </a:rPr>
              <a:t> Accessed on the 22 </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th</a:t>
            </a:r>
            <a:r>
              <a:rPr lang="en-US" sz="1400" b="1" dirty="0">
                <a:latin typeface="Times New Roman" panose="02020603050405020304" pitchFamily="18" charset="0"/>
                <a:ea typeface="Calibri" panose="020F0502020204030204" pitchFamily="34" charset="0"/>
                <a:cs typeface="Times New Roman" panose="02020603050405020304" pitchFamily="18" charset="0"/>
              </a:rPr>
              <a:t> of July</a:t>
            </a: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8519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latin typeface="Arial Black" panose="020B0A04020102020204" pitchFamily="34" charset="0"/>
              </a:rPr>
              <a:t>BIBLIOGRAPHY</a:t>
            </a:r>
            <a:endParaRPr lang="en-US" b="1" dirty="0">
              <a:latin typeface="Arial Black" panose="020B0A04020102020204" pitchFamily="34" charset="0"/>
            </a:endParaRPr>
          </a:p>
        </p:txBody>
      </p:sp>
      <p:sp>
        <p:nvSpPr>
          <p:cNvPr id="3" name="Rectangle 2"/>
          <p:cNvSpPr/>
          <p:nvPr/>
        </p:nvSpPr>
        <p:spPr>
          <a:xfrm>
            <a:off x="83459" y="2227306"/>
            <a:ext cx="11715185" cy="4438138"/>
          </a:xfrm>
          <a:prstGeom prst="rect">
            <a:avLst/>
          </a:prstGeom>
        </p:spPr>
        <p:txBody>
          <a:bodyPr wrap="square">
            <a:spAutoFit/>
          </a:bodyPr>
          <a:lstStyle/>
          <a:p>
            <a:pPr algn="just">
              <a:spcAft>
                <a:spcPts val="0"/>
              </a:spcAft>
            </a:pPr>
            <a:r>
              <a:rPr lang="en-US" sz="1600" b="1" spc="-25" dirty="0" err="1" smtClean="0">
                <a:latin typeface="Times New Roman" panose="02020603050405020304" pitchFamily="18" charset="0"/>
                <a:ea typeface="Times New Roman" panose="02020603050405020304" pitchFamily="18" charset="0"/>
              </a:rPr>
              <a:t>Peticilă</a:t>
            </a:r>
            <a:r>
              <a:rPr lang="en-US" sz="1600" b="1" spc="-25" dirty="0">
                <a:latin typeface="Times New Roman" panose="02020603050405020304" pitchFamily="18" charset="0"/>
                <a:ea typeface="Times New Roman" panose="02020603050405020304" pitchFamily="18" charset="0"/>
              </a:rPr>
              <a:t>, M. 2018. </a:t>
            </a:r>
            <a:r>
              <a:rPr lang="en-US" sz="1600" b="1" i="1" spc="-25" dirty="0" err="1">
                <a:latin typeface="Times New Roman" panose="02020603050405020304" pitchFamily="18" charset="0"/>
                <a:ea typeface="Times New Roman" panose="02020603050405020304" pitchFamily="18" charset="0"/>
              </a:rPr>
              <a:t>Banii</a:t>
            </a:r>
            <a:r>
              <a:rPr lang="en-US" sz="1600" b="1" i="1" spc="-25" dirty="0">
                <a:latin typeface="Times New Roman" panose="02020603050405020304" pitchFamily="18" charset="0"/>
                <a:ea typeface="Times New Roman" panose="02020603050405020304" pitchFamily="18" charset="0"/>
              </a:rPr>
              <a:t> de la </a:t>
            </a:r>
            <a:r>
              <a:rPr lang="en-US" sz="1600" b="1" i="1" spc="-25" dirty="0" err="1">
                <a:latin typeface="Times New Roman" panose="02020603050405020304" pitchFamily="18" charset="0"/>
                <a:ea typeface="Times New Roman" panose="02020603050405020304" pitchFamily="18" charset="0"/>
              </a:rPr>
              <a:t>Buget</a:t>
            </a:r>
            <a:r>
              <a:rPr lang="en-US" sz="1600" b="1" i="1" spc="-25" dirty="0">
                <a:latin typeface="Times New Roman" panose="02020603050405020304" pitchFamily="18" charset="0"/>
                <a:ea typeface="Times New Roman" panose="02020603050405020304" pitchFamily="18" charset="0"/>
              </a:rPr>
              <a:t> </a:t>
            </a:r>
            <a:r>
              <a:rPr lang="en-US" sz="1600" b="1" i="1" spc="-25" dirty="0" err="1">
                <a:latin typeface="Times New Roman" panose="02020603050405020304" pitchFamily="18" charset="0"/>
                <a:ea typeface="Times New Roman" panose="02020603050405020304" pitchFamily="18" charset="0"/>
              </a:rPr>
              <a:t>pentru</a:t>
            </a:r>
            <a:r>
              <a:rPr lang="en-US" sz="1600" b="1" i="1" spc="-25" dirty="0">
                <a:latin typeface="Times New Roman" panose="02020603050405020304" pitchFamily="18" charset="0"/>
                <a:ea typeface="Times New Roman" panose="02020603050405020304" pitchFamily="18" charset="0"/>
              </a:rPr>
              <a:t> </a:t>
            </a:r>
            <a:r>
              <a:rPr lang="en-US" sz="1600" b="1" i="1" spc="-25" dirty="0" err="1">
                <a:latin typeface="Times New Roman" panose="02020603050405020304" pitchFamily="18" charset="0"/>
                <a:ea typeface="Times New Roman" panose="02020603050405020304" pitchFamily="18" charset="0"/>
              </a:rPr>
              <a:t>Culte</a:t>
            </a:r>
            <a:r>
              <a:rPr lang="en-US" sz="1600" b="1" i="1" spc="-25" dirty="0">
                <a:latin typeface="Times New Roman" panose="02020603050405020304" pitchFamily="18" charset="0"/>
                <a:ea typeface="Times New Roman" panose="02020603050405020304" pitchFamily="18" charset="0"/>
              </a:rPr>
              <a:t> s-au </a:t>
            </a:r>
            <a:r>
              <a:rPr lang="en-US" sz="1600" b="1" i="1" spc="-25" dirty="0" err="1">
                <a:latin typeface="Times New Roman" panose="02020603050405020304" pitchFamily="18" charset="0"/>
                <a:ea typeface="Times New Roman" panose="02020603050405020304" pitchFamily="18" charset="0"/>
              </a:rPr>
              <a:t>triplat</a:t>
            </a:r>
            <a:r>
              <a:rPr lang="en-US" sz="1600" b="1" i="1" spc="-25" dirty="0">
                <a:latin typeface="Times New Roman" panose="02020603050405020304" pitchFamily="18" charset="0"/>
                <a:ea typeface="Times New Roman" panose="02020603050405020304" pitchFamily="18" charset="0"/>
              </a:rPr>
              <a:t> </a:t>
            </a:r>
            <a:r>
              <a:rPr lang="en-US" sz="1600" b="1" i="1" spc="-25" dirty="0" err="1">
                <a:latin typeface="Times New Roman" panose="02020603050405020304" pitchFamily="18" charset="0"/>
                <a:ea typeface="Times New Roman" panose="02020603050405020304" pitchFamily="18" charset="0"/>
              </a:rPr>
              <a:t>în</a:t>
            </a:r>
            <a:r>
              <a:rPr lang="en-US" sz="1600" b="1" i="1" spc="-25" dirty="0">
                <a:latin typeface="Times New Roman" panose="02020603050405020304" pitchFamily="18" charset="0"/>
                <a:ea typeface="Times New Roman" panose="02020603050405020304" pitchFamily="18" charset="0"/>
              </a:rPr>
              <a:t> </a:t>
            </a:r>
            <a:r>
              <a:rPr lang="en-US" sz="1600" b="1" i="1" spc="-25" dirty="0" err="1">
                <a:latin typeface="Times New Roman" panose="02020603050405020304" pitchFamily="18" charset="0"/>
                <a:ea typeface="Times New Roman" panose="02020603050405020304" pitchFamily="18" charset="0"/>
              </a:rPr>
              <a:t>ultimii</a:t>
            </a:r>
            <a:r>
              <a:rPr lang="en-US" sz="1600" b="1" i="1" spc="-25" dirty="0">
                <a:latin typeface="Times New Roman" panose="02020603050405020304" pitchFamily="18" charset="0"/>
                <a:ea typeface="Times New Roman" panose="02020603050405020304" pitchFamily="18" charset="0"/>
              </a:rPr>
              <a:t> 10 </a:t>
            </a:r>
            <a:r>
              <a:rPr lang="en-US" sz="1600" b="1" i="1" spc="-25" dirty="0" err="1">
                <a:latin typeface="Times New Roman" panose="02020603050405020304" pitchFamily="18" charset="0"/>
                <a:ea typeface="Times New Roman" panose="02020603050405020304" pitchFamily="18" charset="0"/>
              </a:rPr>
              <a:t>ani</a:t>
            </a:r>
            <a:r>
              <a:rPr lang="en-US" sz="1600" b="1" i="1" spc="-25" dirty="0">
                <a:latin typeface="Times New Roman" panose="02020603050405020304" pitchFamily="18" charset="0"/>
                <a:ea typeface="Times New Roman" panose="02020603050405020304" pitchFamily="18" charset="0"/>
              </a:rPr>
              <a:t>. </a:t>
            </a:r>
            <a:r>
              <a:rPr lang="en-US" sz="1600" b="1" i="1" spc="-25" dirty="0" err="1">
                <a:latin typeface="Times New Roman" panose="02020603050405020304" pitchFamily="18" charset="0"/>
                <a:ea typeface="Times New Roman" panose="02020603050405020304" pitchFamily="18" charset="0"/>
              </a:rPr>
              <a:t>Peste</a:t>
            </a:r>
            <a:r>
              <a:rPr lang="en-US" sz="1600" b="1" i="1" spc="-25" dirty="0">
                <a:latin typeface="Times New Roman" panose="02020603050405020304" pitchFamily="18" charset="0"/>
                <a:ea typeface="Times New Roman" panose="02020603050405020304" pitchFamily="18" charset="0"/>
              </a:rPr>
              <a:t> 5,7 </a:t>
            </a:r>
            <a:r>
              <a:rPr lang="en-US" sz="1600" b="1" i="1" spc="-25" dirty="0" err="1">
                <a:latin typeface="Times New Roman" panose="02020603050405020304" pitchFamily="18" charset="0"/>
                <a:ea typeface="Times New Roman" panose="02020603050405020304" pitchFamily="18" charset="0"/>
              </a:rPr>
              <a:t>miliarde</a:t>
            </a:r>
            <a:r>
              <a:rPr lang="en-US" sz="1600" b="1" i="1" spc="-25" dirty="0">
                <a:latin typeface="Times New Roman" panose="02020603050405020304" pitchFamily="18" charset="0"/>
                <a:ea typeface="Times New Roman" panose="02020603050405020304" pitchFamily="18" charset="0"/>
              </a:rPr>
              <a:t> de lei, din ’90 </a:t>
            </a:r>
            <a:r>
              <a:rPr lang="en-US" sz="1600" b="1" i="1" spc="-25" dirty="0" err="1">
                <a:latin typeface="Times New Roman" panose="02020603050405020304" pitchFamily="18" charset="0"/>
                <a:ea typeface="Times New Roman" panose="02020603050405020304" pitchFamily="18" charset="0"/>
              </a:rPr>
              <a:t>până</a:t>
            </a:r>
            <a:r>
              <a:rPr lang="en-US" sz="1600" b="1" i="1" spc="-25" dirty="0">
                <a:latin typeface="Times New Roman" panose="02020603050405020304" pitchFamily="18" charset="0"/>
                <a:ea typeface="Times New Roman" panose="02020603050405020304" pitchFamily="18" charset="0"/>
              </a:rPr>
              <a:t> </a:t>
            </a:r>
            <a:r>
              <a:rPr lang="en-US" sz="1600" b="1" i="1" spc="-25" dirty="0" err="1">
                <a:latin typeface="Times New Roman" panose="02020603050405020304" pitchFamily="18" charset="0"/>
                <a:ea typeface="Times New Roman" panose="02020603050405020304" pitchFamily="18" charset="0"/>
              </a:rPr>
              <a:t>azi</a:t>
            </a:r>
            <a:r>
              <a:rPr lang="en-US" sz="1600" b="1" i="1" spc="-25" dirty="0">
                <a:latin typeface="Times New Roman" panose="02020603050405020304" pitchFamily="18" charset="0"/>
                <a:ea typeface="Times New Roman" panose="02020603050405020304" pitchFamily="18" charset="0"/>
              </a:rPr>
              <a:t>, din care 1,6 </a:t>
            </a:r>
            <a:r>
              <a:rPr lang="en-US" sz="1600" b="1" i="1" spc="-25" dirty="0" err="1">
                <a:latin typeface="Times New Roman" panose="02020603050405020304" pitchFamily="18" charset="0"/>
                <a:ea typeface="Times New Roman" panose="02020603050405020304" pitchFamily="18" charset="0"/>
              </a:rPr>
              <a:t>miliarde</a:t>
            </a:r>
            <a:r>
              <a:rPr lang="en-US" sz="1600" b="1" i="1" spc="-25" dirty="0">
                <a:latin typeface="Times New Roman" panose="02020603050405020304" pitchFamily="18" charset="0"/>
                <a:ea typeface="Times New Roman" panose="02020603050405020304" pitchFamily="18" charset="0"/>
              </a:rPr>
              <a:t> </a:t>
            </a:r>
            <a:r>
              <a:rPr lang="en-US" sz="1600" b="1" i="1" spc="-25" dirty="0" err="1">
                <a:latin typeface="Times New Roman" panose="02020603050405020304" pitchFamily="18" charset="0"/>
                <a:ea typeface="Times New Roman" panose="02020603050405020304" pitchFamily="18" charset="0"/>
              </a:rPr>
              <a:t>pentru</a:t>
            </a:r>
            <a:r>
              <a:rPr lang="en-US" sz="1600" b="1" i="1" spc="-25" dirty="0">
                <a:latin typeface="Times New Roman" panose="02020603050405020304" pitchFamily="18" charset="0"/>
                <a:ea typeface="Times New Roman" panose="02020603050405020304" pitchFamily="18" charset="0"/>
              </a:rPr>
              <a:t> </a:t>
            </a:r>
            <a:r>
              <a:rPr lang="en-US" sz="1600" b="1" i="1" spc="-25" dirty="0" err="1">
                <a:latin typeface="Times New Roman" panose="02020603050405020304" pitchFamily="18" charset="0"/>
                <a:ea typeface="Times New Roman" panose="02020603050405020304" pitchFamily="18" charset="0"/>
              </a:rPr>
              <a:t>construcția</a:t>
            </a:r>
            <a:r>
              <a:rPr lang="en-US" sz="1600" b="1" i="1" spc="-25" dirty="0">
                <a:latin typeface="Times New Roman" panose="02020603050405020304" pitchFamily="18" charset="0"/>
                <a:ea typeface="Times New Roman" panose="02020603050405020304" pitchFamily="18" charset="0"/>
              </a:rPr>
              <a:t> de </a:t>
            </a:r>
            <a:r>
              <a:rPr lang="en-US" sz="1600" b="1" i="1" spc="-25" dirty="0" err="1">
                <a:latin typeface="Times New Roman" panose="02020603050405020304" pitchFamily="18" charset="0"/>
                <a:ea typeface="Times New Roman" panose="02020603050405020304" pitchFamily="18" charset="0"/>
              </a:rPr>
              <a:t>biserici</a:t>
            </a:r>
            <a:r>
              <a:rPr lang="en-US" sz="1600" b="1" spc="-25" dirty="0">
                <a:latin typeface="Times New Roman" panose="02020603050405020304" pitchFamily="18" charset="0"/>
                <a:ea typeface="Times New Roman" panose="02020603050405020304" pitchFamily="18" charset="0"/>
              </a:rPr>
              <a:t>, 17 </a:t>
            </a:r>
            <a:r>
              <a:rPr lang="en-US" sz="1600" b="1" spc="-25" dirty="0" err="1">
                <a:latin typeface="Times New Roman" panose="02020603050405020304" pitchFamily="18" charset="0"/>
                <a:ea typeface="Times New Roman" panose="02020603050405020304" pitchFamily="18" charset="0"/>
              </a:rPr>
              <a:t>noiembrie</a:t>
            </a:r>
            <a:r>
              <a:rPr lang="en-US" sz="1600" b="1" spc="-25" dirty="0">
                <a:latin typeface="Times New Roman" panose="02020603050405020304" pitchFamily="18" charset="0"/>
                <a:ea typeface="Times New Roman" panose="02020603050405020304" pitchFamily="18" charset="0"/>
              </a:rPr>
              <a:t> 2018, Available online at: </a:t>
            </a:r>
            <a:r>
              <a:rPr lang="en-US" sz="1600" b="1" dirty="0">
                <a:solidFill>
                  <a:srgbClr val="0000FF"/>
                </a:solidFill>
                <a:latin typeface="Times New Roman" panose="02020603050405020304" pitchFamily="18" charset="0"/>
                <a:ea typeface="Times New Roman" panose="02020603050405020304" pitchFamily="18" charset="0"/>
                <a:hlinkClick r:id="rId2"/>
              </a:rPr>
              <a:t>https://www.edupedu.ro/author/mihai/</a:t>
            </a:r>
            <a:r>
              <a:rPr lang="en-US" sz="1600" b="1" dirty="0">
                <a:latin typeface="Times New Roman" panose="02020603050405020304" pitchFamily="18" charset="0"/>
                <a:ea typeface="Times New Roman" panose="02020603050405020304" pitchFamily="18" charset="0"/>
              </a:rPr>
              <a:t> Accessed on the 21th of June, 2020. </a:t>
            </a:r>
          </a:p>
          <a:p>
            <a:pPr algn="just">
              <a:lnSpc>
                <a:spcPct val="115000"/>
              </a:lnSpc>
              <a:spcAft>
                <a:spcPts val="0"/>
              </a:spcAft>
            </a:pPr>
            <a:r>
              <a:rPr lang="en-US" sz="1600" b="1" dirty="0" err="1">
                <a:latin typeface="Times New Roman" panose="02020603050405020304" pitchFamily="18" charset="0"/>
                <a:ea typeface="Calibri" panose="020F0502020204030204" pitchFamily="34" charset="0"/>
                <a:cs typeface="Times New Roman" panose="02020603050405020304" pitchFamily="18" charset="0"/>
              </a:rPr>
              <a:t>Pietri</a:t>
            </a:r>
            <a:r>
              <a:rPr lang="en-US" sz="1600" b="1" dirty="0">
                <a:latin typeface="Times New Roman" panose="02020603050405020304" pitchFamily="18" charset="0"/>
                <a:ea typeface="Calibri" panose="020F0502020204030204" pitchFamily="34" charset="0"/>
                <a:cs typeface="Times New Roman" panose="02020603050405020304" pitchFamily="18" charset="0"/>
              </a:rPr>
              <a:t>, L.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coord</a:t>
            </a:r>
            <a:r>
              <a:rPr lang="en-US" sz="1600" b="1" dirty="0">
                <a:latin typeface="Times New Roman" panose="02020603050405020304" pitchFamily="18" charset="0"/>
                <a:ea typeface="Calibri" panose="020F0502020204030204" pitchFamily="34" charset="0"/>
                <a:cs typeface="Times New Roman" panose="02020603050405020304" pitchFamily="18" charset="0"/>
              </a:rPr>
              <a:t>.) 1999. </a:t>
            </a:r>
            <a:r>
              <a:rPr lang="en-US" sz="1600" b="1" i="1" dirty="0">
                <a:latin typeface="Times New Roman" panose="02020603050405020304" pitchFamily="18" charset="0"/>
                <a:ea typeface="Calibri" panose="020F0502020204030204" pitchFamily="34" charset="0"/>
                <a:cs typeface="Times New Roman" panose="02020603050405020304" pitchFamily="18" charset="0"/>
              </a:rPr>
              <a:t>Histoire du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Christianisme</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Eglises</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d'Orient</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et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d'Occident</a:t>
            </a:r>
            <a:r>
              <a:rPr lang="en-US" sz="1600" b="1" dirty="0">
                <a:latin typeface="Times New Roman" panose="02020603050405020304" pitchFamily="18" charset="0"/>
                <a:ea typeface="Calibri" panose="020F0502020204030204" pitchFamily="34" charset="0"/>
                <a:cs typeface="Times New Roman" panose="02020603050405020304" pitchFamily="18" charset="0"/>
              </a:rPr>
              <a:t>, tome 3, French Edition, Bilbao: Editorial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Desclée</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Brouwer</a:t>
            </a:r>
            <a:r>
              <a:rPr lang="en-US" sz="1600" b="1" dirty="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b="1" dirty="0" err="1">
                <a:latin typeface="Times New Roman" panose="02020603050405020304" pitchFamily="18" charset="0"/>
                <a:ea typeface="Calibri" panose="020F0502020204030204" pitchFamily="34" charset="0"/>
                <a:cs typeface="Times New Roman" panose="02020603050405020304" pitchFamily="18" charset="0"/>
              </a:rPr>
              <a:t>Rămureanu</a:t>
            </a:r>
            <a:r>
              <a:rPr lang="en-US" sz="1600" b="1" dirty="0">
                <a:latin typeface="Times New Roman" panose="02020603050405020304" pitchFamily="18" charset="0"/>
                <a:ea typeface="Calibri" panose="020F0502020204030204" pitchFamily="34" charset="0"/>
                <a:cs typeface="Times New Roman" panose="02020603050405020304" pitchFamily="18" charset="0"/>
              </a:rPr>
              <a:t>, I. 1987.</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Istoria</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Bisericească</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Universală</a:t>
            </a:r>
            <a:r>
              <a:rPr lang="en-US" sz="1600" b="1" dirty="0">
                <a:latin typeface="Times New Roman" panose="02020603050405020304" pitchFamily="18" charset="0"/>
                <a:ea typeface="Calibri" panose="020F0502020204030204" pitchFamily="34" charset="0"/>
                <a:cs typeface="Times New Roman" panose="02020603050405020304" pitchFamily="18" charset="0"/>
              </a:rPr>
              <a:t>, vol. 1(1-1054),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perioada</a:t>
            </a:r>
            <a:r>
              <a:rPr lang="en-US" sz="1600" b="1" dirty="0">
                <a:latin typeface="Times New Roman" panose="02020603050405020304" pitchFamily="18" charset="0"/>
                <a:ea typeface="Calibri" panose="020F0502020204030204" pitchFamily="34" charset="0"/>
                <a:cs typeface="Times New Roman" panose="02020603050405020304" pitchFamily="18" charset="0"/>
              </a:rPr>
              <a:t> II (325-787),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Bucureşti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Editura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Institutului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Biblic</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şi</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Misiune</a:t>
            </a:r>
            <a:r>
              <a:rPr lang="en-US" sz="1600" b="1" dirty="0">
                <a:latin typeface="Times New Roman" panose="02020603050405020304" pitchFamily="18" charset="0"/>
                <a:ea typeface="Calibri" panose="020F0502020204030204" pitchFamily="34" charset="0"/>
                <a:cs typeface="Times New Roman" panose="02020603050405020304" pitchFamily="18" charset="0"/>
              </a:rPr>
              <a:t> al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Bisericii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Ortodoxe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Române</a:t>
            </a:r>
            <a:r>
              <a:rPr lang="en-US" sz="1600" b="1" dirty="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b="1" dirty="0" err="1">
                <a:latin typeface="Times New Roman" panose="02020603050405020304" pitchFamily="18" charset="0"/>
                <a:ea typeface="Calibri" panose="020F0502020204030204" pitchFamily="34" charset="0"/>
                <a:cs typeface="Times New Roman" panose="02020603050405020304" pitchFamily="18" charset="0"/>
              </a:rPr>
              <a:t>Săvoiu</a:t>
            </a:r>
            <a:r>
              <a:rPr lang="en-US" sz="1600" b="1" dirty="0">
                <a:latin typeface="Times New Roman" panose="02020603050405020304" pitchFamily="18" charset="0"/>
                <a:ea typeface="Calibri" panose="020F0502020204030204" pitchFamily="34" charset="0"/>
                <a:cs typeface="Times New Roman" panose="02020603050405020304" pitchFamily="18" charset="0"/>
              </a:rPr>
              <a:t>, G., 2006.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Populaţia</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lumii</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între</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explozie</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şi</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implozie</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demografică</a:t>
            </a:r>
            <a:r>
              <a:rPr lang="en-US" sz="1600" b="1" dirty="0">
                <a:latin typeface="Times New Roman" panose="02020603050405020304" pitchFamily="18" charset="0"/>
                <a:ea typeface="Calibri" panose="020F0502020204030204" pitchFamily="34" charset="0"/>
                <a:cs typeface="Times New Roman" panose="02020603050405020304" pitchFamily="18" charset="0"/>
              </a:rPr>
              <a:t>, Bucharest:  International University Press.</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b="1" dirty="0" err="1">
                <a:latin typeface="Times New Roman" panose="02020603050405020304" pitchFamily="18" charset="0"/>
                <a:ea typeface="Calibri" panose="020F0502020204030204" pitchFamily="34" charset="0"/>
                <a:cs typeface="Times New Roman" panose="02020603050405020304" pitchFamily="18" charset="0"/>
              </a:rPr>
              <a:t>Săvoiu</a:t>
            </a:r>
            <a:r>
              <a:rPr lang="en-US" sz="1600" b="1" dirty="0">
                <a:latin typeface="Times New Roman" panose="02020603050405020304" pitchFamily="18" charset="0"/>
                <a:ea typeface="Calibri" panose="020F0502020204030204" pitchFamily="34" charset="0"/>
                <a:cs typeface="Times New Roman" panose="02020603050405020304" pitchFamily="18" charset="0"/>
              </a:rPr>
              <a:t>, G.,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Cruceru</a:t>
            </a:r>
            <a:r>
              <a:rPr lang="en-US" sz="1600" b="1" dirty="0">
                <a:latin typeface="Times New Roman" panose="02020603050405020304" pitchFamily="18" charset="0"/>
                <a:ea typeface="Calibri" panose="020F0502020204030204" pitchFamily="34" charset="0"/>
                <a:cs typeface="Times New Roman" panose="02020603050405020304" pitchFamily="18" charset="0"/>
              </a:rPr>
              <a:t>, G., 2006.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Religia</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şi</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demografia</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factori</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risc</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şi</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incertitudine</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ai</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deciziei</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şi</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ai</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dezvoltării</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economice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Progrese</a:t>
            </a:r>
            <a:r>
              <a:rPr lang="en-US" sz="1600" b="1" dirty="0">
                <a:latin typeface="Times New Roman" panose="02020603050405020304" pitchFamily="18" charset="0"/>
                <a:ea typeface="Calibri" panose="020F0502020204030204" pitchFamily="34" charset="0"/>
                <a:cs typeface="Times New Roman" panose="02020603050405020304" pitchFamily="18" charset="0"/>
              </a:rPr>
              <a:t>  in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teoria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deciziilor</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economice</a:t>
            </a:r>
            <a:r>
              <a:rPr lang="en-US" sz="1600" b="1" dirty="0">
                <a:latin typeface="Times New Roman" panose="02020603050405020304" pitchFamily="18" charset="0"/>
                <a:ea typeface="Calibri" panose="020F0502020204030204" pitchFamily="34" charset="0"/>
                <a:cs typeface="Times New Roman" panose="02020603050405020304" pitchFamily="18" charset="0"/>
              </a:rPr>
              <a:t>  in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condiţii</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risc</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şi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incertitudine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vol</a:t>
            </a:r>
            <a:r>
              <a:rPr lang="en-US" sz="1600" b="1" dirty="0">
                <a:latin typeface="Times New Roman" panose="02020603050405020304" pitchFamily="18" charset="0"/>
                <a:ea typeface="Calibri" panose="020F0502020204030204" pitchFamily="34" charset="0"/>
                <a:cs typeface="Times New Roman" panose="02020603050405020304" pitchFamily="18" charset="0"/>
              </a:rPr>
              <a:t>  III,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Iaşi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Editura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Performantica</a:t>
            </a:r>
            <a:r>
              <a:rPr lang="en-US" sz="1600" b="1" dirty="0">
                <a:latin typeface="Times New Roman" panose="02020603050405020304" pitchFamily="18" charset="0"/>
                <a:ea typeface="Calibri" panose="020F0502020204030204" pitchFamily="34" charset="0"/>
                <a:cs typeface="Times New Roman" panose="02020603050405020304" pitchFamily="18" charset="0"/>
              </a:rPr>
              <a:t>,  pp. 47-61.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b="1" dirty="0" err="1">
                <a:latin typeface="Times New Roman" panose="02020603050405020304" pitchFamily="18" charset="0"/>
                <a:ea typeface="Calibri" panose="020F0502020204030204" pitchFamily="34" charset="0"/>
                <a:cs typeface="Times New Roman" panose="02020603050405020304" pitchFamily="18" charset="0"/>
              </a:rPr>
              <a:t>Săvoiu</a:t>
            </a:r>
            <a:r>
              <a:rPr lang="en-US" sz="1600" b="1" dirty="0">
                <a:latin typeface="Times New Roman" panose="02020603050405020304" pitchFamily="18" charset="0"/>
                <a:ea typeface="Calibri" panose="020F0502020204030204" pitchFamily="34" charset="0"/>
                <a:cs typeface="Times New Roman" panose="02020603050405020304" pitchFamily="18" charset="0"/>
              </a:rPr>
              <a:t>, G.,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Iorga</a:t>
            </a:r>
            <a:r>
              <a:rPr lang="en-US" sz="1600" b="1" dirty="0">
                <a:latin typeface="Times New Roman" panose="02020603050405020304" pitchFamily="18" charset="0"/>
                <a:ea typeface="Calibri" panose="020F0502020204030204" pitchFamily="34" charset="0"/>
                <a:cs typeface="Times New Roman" panose="02020603050405020304" pitchFamily="18" charset="0"/>
              </a:rPr>
              <a:t> –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Siman</a:t>
            </a:r>
            <a:r>
              <a:rPr lang="en-US" sz="1600" b="1" dirty="0">
                <a:latin typeface="Times New Roman" panose="02020603050405020304" pitchFamily="18" charset="0"/>
                <a:ea typeface="Calibri" panose="020F0502020204030204" pitchFamily="34" charset="0"/>
                <a:cs typeface="Times New Roman" panose="02020603050405020304" pitchFamily="18" charset="0"/>
              </a:rPr>
              <a:t>, I. 2011. A Demographic, </a:t>
            </a:r>
            <a:r>
              <a:rPr lang="en-US" sz="1600" b="1" i="1" dirty="0">
                <a:latin typeface="Times New Roman" panose="02020603050405020304" pitchFamily="18" charset="0"/>
                <a:ea typeface="Calibri" panose="020F0502020204030204" pitchFamily="34" charset="0"/>
                <a:cs typeface="Times New Roman" panose="02020603050405020304" pitchFamily="18" charset="0"/>
              </a:rPr>
              <a:t>Economic and Statistical Approach to Religion and Welfare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ESMSJ </a:t>
            </a:r>
            <a:r>
              <a:rPr lang="en-US" sz="1600" b="1" dirty="0" smtClean="0">
                <a:latin typeface="Times New Roman" panose="02020603050405020304" pitchFamily="18" charset="0"/>
                <a:ea typeface="Times New Roman" panose="02020603050405020304" pitchFamily="18" charset="0"/>
                <a:cs typeface="Times New Roman" panose="02020603050405020304" pitchFamily="18" charset="0"/>
              </a:rPr>
              <a:t>vol.2</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ea typeface="Times New Roman" panose="02020603050405020304" pitchFamily="18" charset="0"/>
                <a:cs typeface="Times New Roman" panose="02020603050405020304" pitchFamily="18" charset="0"/>
              </a:rPr>
              <a:t>pp.4-14.</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n-US" sz="1600" b="1" dirty="0" err="1">
                <a:latin typeface="Times New Roman" panose="02020603050405020304" pitchFamily="18" charset="0"/>
                <a:ea typeface="Calibri" panose="020F0502020204030204" pitchFamily="34" charset="0"/>
                <a:cs typeface="Times New Roman" panose="02020603050405020304" pitchFamily="18" charset="0"/>
              </a:rPr>
              <a:t>Sourdel</a:t>
            </a:r>
            <a:r>
              <a:rPr lang="en-US" sz="1600" b="1" dirty="0">
                <a:latin typeface="Times New Roman" panose="02020603050405020304" pitchFamily="18" charset="0"/>
                <a:ea typeface="Calibri" panose="020F0502020204030204" pitchFamily="34" charset="0"/>
                <a:cs typeface="Times New Roman" panose="02020603050405020304" pitchFamily="18" charset="0"/>
              </a:rPr>
              <a:t>, D. 1995.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Islamul</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Traducere</a:t>
            </a:r>
            <a:r>
              <a:rPr lang="en-US" sz="1600" b="1" dirty="0">
                <a:latin typeface="Times New Roman" panose="02020603050405020304" pitchFamily="18" charset="0"/>
                <a:ea typeface="Calibri" panose="020F0502020204030204" pitchFamily="34" charset="0"/>
                <a:cs typeface="Times New Roman" panose="02020603050405020304" pitchFamily="18" charset="0"/>
              </a:rPr>
              <a:t>: Liliana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Saraiev</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București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smtClean="0">
                <a:latin typeface="Times New Roman" panose="02020603050405020304" pitchFamily="18" charset="0"/>
                <a:ea typeface="Calibri" panose="020F0502020204030204" pitchFamily="34" charset="0"/>
                <a:cs typeface="Times New Roman" panose="02020603050405020304" pitchFamily="18" charset="0"/>
              </a:rPr>
              <a:t>Editur</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smtClean="0">
                <a:latin typeface="Times New Roman" panose="02020603050405020304" pitchFamily="18" charset="0"/>
                <a:ea typeface="Calibri" panose="020F0502020204030204" pitchFamily="34" charset="0"/>
                <a:cs typeface="Times New Roman" panose="02020603050405020304" pitchFamily="18" charset="0"/>
              </a:rPr>
              <a:t>Humanitas</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1600" b="1" dirty="0">
                <a:latin typeface="Times New Roman" panose="02020603050405020304" pitchFamily="18" charset="0"/>
                <a:ea typeface="Times New Roman" panose="02020603050405020304" pitchFamily="18" charset="0"/>
              </a:rPr>
              <a:t>Stark, R., Finke, R. 2000. </a:t>
            </a:r>
            <a:r>
              <a:rPr lang="en-US" sz="1600" b="1" i="1" dirty="0">
                <a:latin typeface="Times New Roman" panose="02020603050405020304" pitchFamily="18" charset="0"/>
                <a:ea typeface="Times New Roman" panose="02020603050405020304" pitchFamily="18" charset="0"/>
              </a:rPr>
              <a:t>Acts of Faith: Explaining the Human Side of Religion. </a:t>
            </a:r>
            <a:r>
              <a:rPr lang="en-US" sz="1600" b="1" dirty="0">
                <a:latin typeface="Times New Roman" panose="02020603050405020304" pitchFamily="18" charset="0"/>
                <a:ea typeface="Arial Unicode MS" panose="020B0604020202020204" pitchFamily="34" charset="-128"/>
              </a:rPr>
              <a:t>Berkeley: University of California Press. In The Secularization Debate (chapter by Rodney Stark).</a:t>
            </a:r>
            <a:endParaRPr lang="en-US" sz="1600" b="1"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1600" b="1" dirty="0" err="1">
                <a:latin typeface="Times New Roman" panose="02020603050405020304" pitchFamily="18" charset="0"/>
                <a:ea typeface="Calibri" panose="020F0502020204030204" pitchFamily="34" charset="0"/>
                <a:cs typeface="Times New Roman" panose="02020603050405020304" pitchFamily="18" charset="0"/>
              </a:rPr>
              <a:t>Tenace</a:t>
            </a:r>
            <a:r>
              <a:rPr lang="en-US" sz="1600" b="1" dirty="0">
                <a:latin typeface="Times New Roman" panose="02020603050405020304" pitchFamily="18" charset="0"/>
                <a:ea typeface="Calibri" panose="020F0502020204030204" pitchFamily="34" charset="0"/>
                <a:cs typeface="Times New Roman" panose="02020603050405020304" pitchFamily="18" charset="0"/>
              </a:rPr>
              <a:t>, M. 2005.</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Creștinismul</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bizantin</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Istorie</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teologie</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tradiții</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monastice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smtClean="0">
                <a:latin typeface="Times New Roman" panose="02020603050405020304" pitchFamily="18" charset="0"/>
                <a:ea typeface="Calibri" panose="020F0502020204030204" pitchFamily="34" charset="0"/>
                <a:cs typeface="Times New Roman" panose="02020603050405020304" pitchFamily="18" charset="0"/>
              </a:rPr>
              <a:t>Trad</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a:latin typeface="Times New Roman" panose="02020603050405020304" pitchFamily="18" charset="0"/>
                <a:ea typeface="Calibri" panose="020F0502020204030204" pitchFamily="34" charset="0"/>
                <a:cs typeface="Times New Roman" panose="02020603050405020304" pitchFamily="18" charset="0"/>
              </a:rPr>
              <a:t>de Al.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Cistelecan</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Chişinău</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Editura</a:t>
            </a:r>
            <a:r>
              <a:rPr lang="en-US" sz="1600" b="1" dirty="0">
                <a:latin typeface="Times New Roman" panose="02020603050405020304" pitchFamily="18" charset="0"/>
                <a:ea typeface="Calibri" panose="020F0502020204030204" pitchFamily="34" charset="0"/>
                <a:cs typeface="Times New Roman" panose="02020603050405020304" pitchFamily="18" charset="0"/>
              </a:rPr>
              <a:t> Cartier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Istoric</a:t>
            </a:r>
            <a:r>
              <a:rPr lang="en-US" sz="1600" b="1" dirty="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b="1" dirty="0" err="1">
                <a:latin typeface="Times New Roman" panose="02020603050405020304" pitchFamily="18" charset="0"/>
                <a:ea typeface="Calibri" panose="020F0502020204030204" pitchFamily="34" charset="0"/>
                <a:cs typeface="Times New Roman" panose="02020603050405020304" pitchFamily="18" charset="0"/>
              </a:rPr>
              <a:t>Tertulian</a:t>
            </a:r>
            <a:r>
              <a:rPr lang="en-US" sz="1600" b="1" dirty="0">
                <a:latin typeface="Times New Roman" panose="02020603050405020304" pitchFamily="18" charset="0"/>
                <a:ea typeface="Calibri" panose="020F0502020204030204" pitchFamily="34" charset="0"/>
                <a:cs typeface="Times New Roman" panose="02020603050405020304" pitchFamily="18" charset="0"/>
              </a:rPr>
              <a:t>, 2007.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Tratate</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dogmatice</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şi</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apologetice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Iaşi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Ediţie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bilingvă</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Polirom</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1849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latin typeface="Arial Black" panose="020B0A04020102020204" pitchFamily="34" charset="0"/>
              </a:rPr>
              <a:t>BIBLIOGRAPHY</a:t>
            </a:r>
            <a:endParaRPr lang="en-US" b="1" dirty="0">
              <a:latin typeface="Arial Black" panose="020B0A04020102020204" pitchFamily="34" charset="0"/>
            </a:endParaRPr>
          </a:p>
        </p:txBody>
      </p:sp>
      <p:sp>
        <p:nvSpPr>
          <p:cNvPr id="3" name="Rectangle 2"/>
          <p:cNvSpPr/>
          <p:nvPr/>
        </p:nvSpPr>
        <p:spPr>
          <a:xfrm>
            <a:off x="144856" y="2538020"/>
            <a:ext cx="11715185" cy="3755387"/>
          </a:xfrm>
          <a:prstGeom prst="rect">
            <a:avLst/>
          </a:prstGeom>
        </p:spPr>
        <p:txBody>
          <a:bodyPr wrap="square">
            <a:spAutoFit/>
          </a:bodyPr>
          <a:lstStyle/>
          <a:p>
            <a:pPr algn="just">
              <a:lnSpc>
                <a:spcPct val="115000"/>
              </a:lnSpc>
              <a:spcAft>
                <a:spcPts val="0"/>
              </a:spcAft>
            </a:pP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Vidal</a:t>
            </a:r>
            <a:r>
              <a:rPr lang="en-US" sz="1600" b="1" dirty="0">
                <a:latin typeface="Times New Roman" panose="02020603050405020304" pitchFamily="18" charset="0"/>
                <a:ea typeface="Calibri" panose="020F0502020204030204" pitchFamily="34" charset="0"/>
                <a:cs typeface="Times New Roman" panose="02020603050405020304" pitchFamily="18" charset="0"/>
              </a:rPr>
              <a:t>, G. 2011,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Iulian</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Iaşi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Editura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Polirom</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a:latin typeface="Times New Roman" panose="02020603050405020304" pitchFamily="18" charset="0"/>
                <a:ea typeface="Calibri" panose="020F0502020204030204" pitchFamily="34" charset="0"/>
                <a:cs typeface="Times New Roman" panose="02020603050405020304" pitchFamily="18" charset="0"/>
              </a:rPr>
              <a:t>2002.</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Biblia</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sau</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Sfinta</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Scriptură</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ediţie</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jubiliară</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Sfântului</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Sinod</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al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Bisericii</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Ortodoxe</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Române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traducător</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Anania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Bartolomeu</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Valeriu</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Anania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Bucureşti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Editura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Institutului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Biblic</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şi</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Misiune</a:t>
            </a:r>
            <a:r>
              <a:rPr lang="en-US" sz="1600" b="1" dirty="0">
                <a:latin typeface="Times New Roman" panose="02020603050405020304" pitchFamily="18" charset="0"/>
                <a:ea typeface="Calibri" panose="020F0502020204030204" pitchFamily="34" charset="0"/>
                <a:cs typeface="Times New Roman" panose="02020603050405020304" pitchFamily="18" charset="0"/>
              </a:rPr>
              <a:t> al BOR.</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 1995.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Scrierile</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Părinţilor</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Apostolici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Bucureşti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Editura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Institutului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Biblic</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şi</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Misiune</a:t>
            </a:r>
            <a:r>
              <a:rPr lang="en-US" sz="1600" b="1" dirty="0">
                <a:latin typeface="Times New Roman" panose="02020603050405020304" pitchFamily="18" charset="0"/>
                <a:ea typeface="Calibri" panose="020F0502020204030204" pitchFamily="34" charset="0"/>
                <a:cs typeface="Times New Roman" panose="02020603050405020304" pitchFamily="18" charset="0"/>
              </a:rPr>
              <a:t> al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Bisericii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Ortodoxe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Române</a:t>
            </a:r>
            <a:r>
              <a:rPr lang="en-US" sz="1600" b="1" dirty="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 1997.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Apologeți</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limbă</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greacă</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Bucureşti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Editura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Institutului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Biblic</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și</a:t>
            </a:r>
            <a:r>
              <a:rPr lang="en-US" sz="1600" b="1" dirty="0">
                <a:latin typeface="Times New Roman" panose="02020603050405020304" pitchFamily="18" charset="0"/>
                <a:ea typeface="Calibri" panose="020F0502020204030204" pitchFamily="34" charset="0"/>
                <a:cs typeface="Times New Roman" panose="02020603050405020304" pitchFamily="18" charset="0"/>
              </a:rPr>
              <a:t> de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Misiune</a:t>
            </a:r>
            <a:r>
              <a:rPr lang="en-US" sz="1600" b="1" dirty="0">
                <a:latin typeface="Times New Roman" panose="02020603050405020304" pitchFamily="18" charset="0"/>
                <a:ea typeface="Calibri" panose="020F0502020204030204" pitchFamily="34" charset="0"/>
                <a:cs typeface="Times New Roman" panose="02020603050405020304" pitchFamily="18" charset="0"/>
              </a:rPr>
              <a:t> al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Bisericii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Ortodoxe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Române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Iustin</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Martirul</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a:latin typeface="Times New Roman" panose="02020603050405020304" pitchFamily="18" charset="0"/>
                <a:ea typeface="Calibri" panose="020F0502020204030204" pitchFamily="34" charset="0"/>
                <a:cs typeface="Times New Roman" panose="02020603050405020304" pitchFamily="18" charset="0"/>
              </a:rPr>
              <a:t>Dialog cu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iudeul</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Tryfon</a:t>
            </a:r>
            <a:r>
              <a:rPr lang="en-US" sz="16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15000"/>
              </a:lnSpc>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 2001.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Coranul</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traducere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Silvestru</a:t>
            </a:r>
            <a:r>
              <a:rPr lang="en-US" sz="1600" b="1" dirty="0">
                <a:latin typeface="Times New Roman" panose="02020603050405020304" pitchFamily="18" charset="0"/>
                <a:ea typeface="Calibri" panose="020F0502020204030204" pitchFamily="34" charset="0"/>
                <a:cs typeface="Times New Roman" panose="02020603050405020304" pitchFamily="18" charset="0"/>
              </a:rPr>
              <a:t> Octavian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Isopescul</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București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Editura</a:t>
            </a:r>
            <a:r>
              <a:rPr lang="en-US" sz="1600" b="1" dirty="0">
                <a:latin typeface="Times New Roman" panose="02020603050405020304" pitchFamily="18" charset="0"/>
                <a:ea typeface="Calibri" panose="020F0502020204030204" pitchFamily="34" charset="0"/>
                <a:cs typeface="Times New Roman" panose="02020603050405020304" pitchFamily="18" charset="0"/>
              </a:rPr>
              <a:t> Cartier.</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a:latin typeface="Times New Roman" panose="02020603050405020304" pitchFamily="18" charset="0"/>
                <a:ea typeface="Calibri" panose="020F0502020204030204" pitchFamily="34" charset="0"/>
                <a:cs typeface="Times New Roman" panose="02020603050405020304" pitchFamily="18" charset="0"/>
              </a:rPr>
              <a:t>2002. </a:t>
            </a:r>
            <a:r>
              <a:rPr lang="en-US" sz="1600" b="1" i="1" dirty="0">
                <a:latin typeface="Times New Roman" panose="02020603050405020304" pitchFamily="18" charset="0"/>
                <a:ea typeface="Calibri" panose="020F0502020204030204" pitchFamily="34" charset="0"/>
                <a:cs typeface="Times New Roman" panose="02020603050405020304" pitchFamily="18" charset="0"/>
              </a:rPr>
              <a:t>Bhagavad-Gita</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traducere</a:t>
            </a:r>
            <a:r>
              <a:rPr lang="en-US" sz="1600" b="1" dirty="0">
                <a:latin typeface="Times New Roman" panose="02020603050405020304" pitchFamily="18" charset="0"/>
                <a:ea typeface="Calibri" panose="020F0502020204030204" pitchFamily="34" charset="0"/>
                <a:cs typeface="Times New Roman" panose="02020603050405020304" pitchFamily="18" charset="0"/>
              </a:rPr>
              <a:t> din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sanscrită</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notă</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introductivă</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comentariu</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şi</a:t>
            </a:r>
            <a:r>
              <a:rPr lang="en-US" sz="1600" b="1" dirty="0">
                <a:latin typeface="Times New Roman" panose="02020603050405020304" pitchFamily="18" charset="0"/>
                <a:ea typeface="Calibri" panose="020F0502020204030204" pitchFamily="34" charset="0"/>
                <a:cs typeface="Times New Roman" panose="02020603050405020304" pitchFamily="18" charset="0"/>
              </a:rPr>
              <a:t> note,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ediţie</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bilingvă</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Vlad</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Şovărel</a:t>
            </a:r>
            <a:r>
              <a:rPr lang="en-US" sz="1600" b="1" dirty="0">
                <a:latin typeface="Times New Roman" panose="02020603050405020304" pitchFamily="18" charset="0"/>
                <a:ea typeface="Calibri" panose="020F0502020204030204" pitchFamily="34" charset="0"/>
                <a:cs typeface="Times New Roman" panose="02020603050405020304" pitchFamily="18" charset="0"/>
              </a:rPr>
              <a:t>, ed.),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Bucureşti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Editura</a:t>
            </a:r>
            <a:r>
              <a:rPr lang="en-US" sz="1600" b="1" dirty="0">
                <a:latin typeface="Times New Roman" panose="02020603050405020304" pitchFamily="18" charset="0"/>
                <a:ea typeface="Calibri" panose="020F0502020204030204" pitchFamily="34" charset="0"/>
                <a:cs typeface="Times New Roman" panose="02020603050405020304" pitchFamily="18" charset="0"/>
              </a:rPr>
              <a:t> Herald,</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***2005. </a:t>
            </a:r>
            <a:r>
              <a:rPr lang="en-US" sz="1600" b="1" i="1" dirty="0" err="1">
                <a:latin typeface="Times New Roman" panose="02020603050405020304" pitchFamily="18" charset="0"/>
                <a:ea typeface="Times New Roman" panose="02020603050405020304" pitchFamily="18" charset="0"/>
                <a:cs typeface="Times New Roman" panose="02020603050405020304" pitchFamily="18" charset="0"/>
              </a:rPr>
              <a:t>Coranul</a:t>
            </a:r>
            <a:r>
              <a:rPr lang="en-US" sz="1600" b="1"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traducere</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de George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Grigore</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Bucureşti</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cs typeface="Times New Roman" panose="02020603050405020304" pitchFamily="18" charset="0"/>
              </a:rPr>
              <a:t>Editura</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Herald.</a:t>
            </a:r>
            <a:r>
              <a:rPr lang="en-US" sz="1600"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Creştinism</a:t>
            </a:r>
            <a:r>
              <a:rPr lang="en-US" sz="1600" b="1" dirty="0">
                <a:latin typeface="Times New Roman" panose="02020603050405020304" pitchFamily="18" charset="0"/>
                <a:ea typeface="Calibri" panose="020F0502020204030204" pitchFamily="34" charset="0"/>
                <a:cs typeface="Times New Roman" panose="02020603050405020304" pitchFamily="18" charset="0"/>
              </a:rPr>
              <a:t>, Wikipedia, available online at: </a:t>
            </a:r>
            <a:r>
              <a:rPr lang="en-US"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https://ro.m.wikipedia.org/wiki/Creștinism</a:t>
            </a:r>
            <a:r>
              <a:rPr lang="en-US" sz="1600" b="1" dirty="0">
                <a:latin typeface="Times New Roman" panose="02020603050405020304" pitchFamily="18" charset="0"/>
                <a:ea typeface="Calibri" panose="020F0502020204030204" pitchFamily="34" charset="0"/>
                <a:cs typeface="Times New Roman" panose="02020603050405020304" pitchFamily="18" charset="0"/>
              </a:rPr>
              <a:t>, accessed on the 6</a:t>
            </a:r>
            <a:r>
              <a:rPr lang="en-US" sz="1600" b="1" baseline="30000" dirty="0">
                <a:latin typeface="Times New Roman" panose="02020603050405020304" pitchFamily="18" charset="0"/>
                <a:ea typeface="Calibri" panose="020F0502020204030204" pitchFamily="34" charset="0"/>
                <a:cs typeface="Times New Roman" panose="02020603050405020304" pitchFamily="18" charset="0"/>
              </a:rPr>
              <a:t>th</a:t>
            </a:r>
            <a:r>
              <a:rPr lang="en-US" sz="1600" b="1" dirty="0">
                <a:latin typeface="Times New Roman" panose="02020603050405020304" pitchFamily="18" charset="0"/>
                <a:ea typeface="Calibri" panose="020F0502020204030204" pitchFamily="34" charset="0"/>
                <a:cs typeface="Times New Roman" panose="02020603050405020304" pitchFamily="18" charset="0"/>
              </a:rPr>
              <a:t> of July, 2020.</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Legea</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salarizării</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prevede</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majorări</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pentru</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personalul</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clerical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până</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r>
              <a:rPr lang="en-US" sz="1600" b="1" i="1" dirty="0" err="1">
                <a:latin typeface="Times New Roman" panose="02020603050405020304" pitchFamily="18" charset="0"/>
                <a:ea typeface="Calibri" panose="020F0502020204030204" pitchFamily="34" charset="0"/>
                <a:cs typeface="Times New Roman" panose="02020603050405020304" pitchFamily="18" charset="0"/>
              </a:rPr>
              <a:t>în</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2022</a:t>
            </a:r>
            <a:r>
              <a:rPr lang="en-US" sz="1600" b="1" dirty="0">
                <a:latin typeface="Times New Roman" panose="02020603050405020304" pitchFamily="18" charset="0"/>
                <a:ea typeface="Calibri" panose="020F0502020204030204" pitchFamily="34" charset="0"/>
                <a:cs typeface="Times New Roman" panose="02020603050405020304" pitchFamily="18" charset="0"/>
              </a:rPr>
              <a:t>, available online </a:t>
            </a:r>
            <a:r>
              <a:rPr lang="en-US" sz="1600" b="1" dirty="0" err="1">
                <a:latin typeface="Times New Roman" panose="02020603050405020304" pitchFamily="18" charset="0"/>
                <a:ea typeface="Calibri" panose="020F0502020204030204" pitchFamily="34" charset="0"/>
                <a:cs typeface="Times New Roman" panose="02020603050405020304" pitchFamily="18" charset="0"/>
              </a:rPr>
              <a:t>at:</a:t>
            </a:r>
            <a:r>
              <a:rPr lang="en-US" sz="16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https</a:t>
            </a:r>
            <a:r>
              <a:rPr lang="en-US" sz="1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://a1.ro/news/social/ce-salariu-are-un-preot-in-romania-veniturile-personalului-clerical-vor-fi-majorate-pana-in-2022-id950102.html</a:t>
            </a:r>
            <a:r>
              <a:rPr lang="en-US" sz="1600" b="1" dirty="0">
                <a:latin typeface="Times New Roman" panose="02020603050405020304" pitchFamily="18" charset="0"/>
                <a:ea typeface="Calibri" panose="020F0502020204030204" pitchFamily="34" charset="0"/>
                <a:cs typeface="Times New Roman" panose="02020603050405020304" pitchFamily="18" charset="0"/>
              </a:rPr>
              <a:t>, accessed on the 23th of July.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5306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solidFill>
                  <a:srgbClr val="4E11D5"/>
                </a:solidFill>
                <a:latin typeface="Arial Black" panose="020B0A04020102020204" pitchFamily="34" charset="0"/>
              </a:rPr>
              <a:t>Thank </a:t>
            </a:r>
            <a:r>
              <a:rPr lang="ro-RO" smtClean="0">
                <a:solidFill>
                  <a:srgbClr val="4E11D5"/>
                </a:solidFill>
                <a:latin typeface="Arial Black" panose="020B0A04020102020204" pitchFamily="34" charset="0"/>
              </a:rPr>
              <a:t>you FOR THIS OPPORTUNITY MY </a:t>
            </a:r>
            <a:r>
              <a:rPr lang="ro-RO" dirty="0" smtClean="0">
                <a:solidFill>
                  <a:srgbClr val="4E11D5"/>
                </a:solidFill>
                <a:latin typeface="Arial Black" panose="020B0A04020102020204" pitchFamily="34" charset="0"/>
              </a:rPr>
              <a:t>DEAR FRIENDS </a:t>
            </a:r>
            <a:r>
              <a:rPr lang="ro-RO" dirty="0" smtClean="0">
                <a:solidFill>
                  <a:srgbClr val="4E11D5"/>
                </a:solidFill>
              </a:rPr>
              <a:t>! </a:t>
            </a:r>
            <a:endParaRPr lang="en-US" dirty="0">
              <a:solidFill>
                <a:srgbClr val="4E11D5"/>
              </a:solidFill>
            </a:endParaRPr>
          </a:p>
        </p:txBody>
      </p:sp>
      <p:sp>
        <p:nvSpPr>
          <p:cNvPr id="4" name="Text Placeholder 3"/>
          <p:cNvSpPr>
            <a:spLocks noGrp="1"/>
          </p:cNvSpPr>
          <p:nvPr>
            <p:ph type="body" sz="half" idx="2"/>
          </p:nvPr>
        </p:nvSpPr>
        <p:spPr>
          <a:xfrm>
            <a:off x="4355869" y="2150621"/>
            <a:ext cx="7365077" cy="3429000"/>
          </a:xfrm>
        </p:spPr>
        <p:txBody>
          <a:bodyPr>
            <a:noAutofit/>
          </a:bodyPr>
          <a:lstStyle/>
          <a:p>
            <a:r>
              <a:rPr lang="en-US" sz="3200" b="1" dirty="0">
                <a:latin typeface="Arial Black" panose="020B0A04020102020204" pitchFamily="34" charset="0"/>
              </a:rPr>
              <a:t>Prof. </a:t>
            </a:r>
            <a:r>
              <a:rPr lang="en-US" sz="3200" b="1" dirty="0" err="1">
                <a:latin typeface="Arial Black" panose="020B0A04020102020204" pitchFamily="34" charset="0"/>
              </a:rPr>
              <a:t>univ.</a:t>
            </a:r>
            <a:r>
              <a:rPr lang="en-US" sz="3200" b="1" dirty="0">
                <a:latin typeface="Arial Black" panose="020B0A04020102020204" pitchFamily="34" charset="0"/>
              </a:rPr>
              <a:t> dr. </a:t>
            </a:r>
            <a:r>
              <a:rPr lang="en-US" sz="3200" b="1" dirty="0" err="1">
                <a:latin typeface="Arial Black" panose="020B0A04020102020204" pitchFamily="34" charset="0"/>
              </a:rPr>
              <a:t>habil</a:t>
            </a:r>
            <a:r>
              <a:rPr lang="en-US" sz="3200" b="1" dirty="0">
                <a:latin typeface="Arial Black" panose="020B0A04020102020204" pitchFamily="34" charset="0"/>
              </a:rPr>
              <a:t>.</a:t>
            </a:r>
            <a:endParaRPr lang="en-US" sz="3200" dirty="0">
              <a:latin typeface="Arial Black" panose="020B0A04020102020204" pitchFamily="34" charset="0"/>
            </a:endParaRPr>
          </a:p>
          <a:p>
            <a:r>
              <a:rPr lang="en-US" sz="3200" b="1" dirty="0">
                <a:latin typeface="Arial Black" panose="020B0A04020102020204" pitchFamily="34" charset="0"/>
              </a:rPr>
              <a:t>Gheorghe SĂVOIU</a:t>
            </a:r>
            <a:endParaRPr lang="en-US" sz="3200" dirty="0">
              <a:latin typeface="Arial Black" panose="020B0A04020102020204" pitchFamily="34" charset="0"/>
            </a:endParaRPr>
          </a:p>
          <a:p>
            <a:r>
              <a:rPr lang="en-US" sz="3200" b="1" dirty="0">
                <a:latin typeface="Arial Black" panose="020B0A04020102020204" pitchFamily="34" charset="0"/>
              </a:rPr>
              <a:t>University </a:t>
            </a:r>
            <a:r>
              <a:rPr lang="en-US" sz="3200" b="1" dirty="0" smtClean="0">
                <a:latin typeface="Arial Black" panose="020B0A04020102020204" pitchFamily="34" charset="0"/>
              </a:rPr>
              <a:t>o</a:t>
            </a:r>
            <a:r>
              <a:rPr lang="ro-RO" sz="3200" b="1" dirty="0" smtClean="0">
                <a:latin typeface="Arial Black" panose="020B0A04020102020204" pitchFamily="34" charset="0"/>
              </a:rPr>
              <a:t>f</a:t>
            </a:r>
            <a:r>
              <a:rPr lang="en-US" sz="3200" b="1" dirty="0" smtClean="0">
                <a:latin typeface="Arial Black" panose="020B0A04020102020204" pitchFamily="34" charset="0"/>
              </a:rPr>
              <a:t> </a:t>
            </a:r>
            <a:r>
              <a:rPr lang="en-US" sz="3200" b="1" dirty="0">
                <a:latin typeface="Arial Black" panose="020B0A04020102020204" pitchFamily="34" charset="0"/>
              </a:rPr>
              <a:t>Pitesti</a:t>
            </a:r>
            <a:endParaRPr lang="en-US" sz="3200" dirty="0">
              <a:latin typeface="Arial Black" panose="020B0A04020102020204" pitchFamily="34" charset="0"/>
            </a:endParaRPr>
          </a:p>
          <a:p>
            <a:r>
              <a:rPr lang="en-US" sz="3200" b="1" dirty="0" smtClean="0">
                <a:latin typeface="Arial Black" panose="020B0A04020102020204" pitchFamily="34" charset="0"/>
              </a:rPr>
              <a:t>e-mail</a:t>
            </a:r>
            <a:r>
              <a:rPr lang="ro-RO" sz="3200" b="1" dirty="0" smtClean="0">
                <a:latin typeface="Arial Black" panose="020B0A04020102020204" pitchFamily="34" charset="0"/>
              </a:rPr>
              <a:t> </a:t>
            </a:r>
            <a:r>
              <a:rPr lang="en-US" sz="3200" b="1" dirty="0" smtClean="0">
                <a:latin typeface="Arial Black" panose="020B0A04020102020204" pitchFamily="34" charset="0"/>
              </a:rPr>
              <a:t>: </a:t>
            </a:r>
            <a:r>
              <a:rPr lang="ro-RO" sz="3200" b="1" dirty="0" smtClean="0">
                <a:latin typeface="Arial Black" panose="020B0A04020102020204" pitchFamily="34" charset="0"/>
              </a:rPr>
              <a:t>gsavoiu@yahoo.com </a:t>
            </a:r>
            <a:r>
              <a:rPr lang="en-US" sz="3200" b="1" dirty="0" smtClean="0">
                <a:latin typeface="Arial Black" panose="020B0A04020102020204" pitchFamily="34" charset="0"/>
              </a:rPr>
              <a:t>             </a:t>
            </a:r>
            <a:r>
              <a:rPr lang="ro-RO" sz="3200" b="1" dirty="0" smtClean="0">
                <a:latin typeface="Arial Black" panose="020B0A04020102020204" pitchFamily="34" charset="0"/>
              </a:rPr>
              <a:t>     </a:t>
            </a:r>
          </a:p>
          <a:p>
            <a:r>
              <a:rPr lang="ro-RO" sz="3200" b="1" dirty="0">
                <a:latin typeface="Arial Black" panose="020B0A04020102020204" pitchFamily="34" charset="0"/>
              </a:rPr>
              <a:t> </a:t>
            </a:r>
            <a:r>
              <a:rPr lang="ro-RO" sz="3200" b="1" dirty="0" smtClean="0">
                <a:latin typeface="Arial Black" panose="020B0A04020102020204" pitchFamily="34" charset="0"/>
              </a:rPr>
              <a:t>            </a:t>
            </a:r>
            <a:r>
              <a:rPr lang="en-US" sz="3200" b="1" dirty="0" smtClean="0">
                <a:latin typeface="Arial Black" panose="020B0A04020102020204" pitchFamily="34" charset="0"/>
              </a:rPr>
              <a:t>gheorghe.savoiu@upit.ro</a:t>
            </a:r>
            <a:endParaRPr lang="en-US" sz="3200" dirty="0">
              <a:latin typeface="Arial Black" panose="020B0A04020102020204" pitchFamily="34" charset="0"/>
            </a:endParaRPr>
          </a:p>
          <a:p>
            <a:endParaRPr lang="en-US" sz="3200"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7005" b="17005"/>
          <a:stretch>
            <a:fillRect/>
          </a:stretch>
        </p:blipFill>
        <p:spPr>
          <a:xfrm>
            <a:off x="631594" y="2150621"/>
            <a:ext cx="3541713" cy="408392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63500" cap="flat" cmpd="sng" algn="ctr">
            <a:solidFill>
              <a:srgbClr val="94B6D2"/>
            </a:solidFill>
            <a:prstDash val="solid"/>
            <a:miter lim="800000"/>
          </a:ln>
          <a:effectLst/>
        </p:spPr>
      </p:pic>
    </p:spTree>
    <p:extLst>
      <p:ext uri="{BB962C8B-B14F-4D97-AF65-F5344CB8AC3E}">
        <p14:creationId xmlns:p14="http://schemas.microsoft.com/office/powerpoint/2010/main" val="3843648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4176"/>
            <a:ext cx="12077322" cy="1508760"/>
          </a:xfrm>
        </p:spPr>
        <p:txBody>
          <a:bodyPr>
            <a:noAutofit/>
          </a:bodyPr>
          <a:lstStyle/>
          <a:p>
            <a:pPr algn="just"/>
            <a:r>
              <a:rPr lang="ro-RO" sz="2600" dirty="0" smtClean="0">
                <a:latin typeface="Arial Black" panose="020B0A04020102020204" pitchFamily="34" charset="0"/>
              </a:rPr>
              <a:t>SECTION 1.</a:t>
            </a:r>
            <a:r>
              <a:rPr lang="en-US" sz="2600" dirty="0">
                <a:latin typeface="Arial Black" panose="020B0A04020102020204" pitchFamily="34" charset="0"/>
              </a:rPr>
              <a:t> </a:t>
            </a:r>
            <a:r>
              <a:rPr lang="en-US" sz="2600" dirty="0" smtClean="0">
                <a:latin typeface="Arial Black" panose="020B0A04020102020204" pitchFamily="34" charset="0"/>
              </a:rPr>
              <a:t>A </a:t>
            </a:r>
            <a:r>
              <a:rPr lang="en-US" sz="2600" dirty="0">
                <a:latin typeface="Arial Black" panose="020B0A04020102020204" pitchFamily="34" charset="0"/>
              </a:rPr>
              <a:t>brief, obviously incomplete and subjective history of Christianity </a:t>
            </a:r>
            <a:r>
              <a:rPr lang="en-US" sz="2600" dirty="0" smtClean="0">
                <a:latin typeface="Arial Black" panose="020B0A04020102020204" pitchFamily="34" charset="0"/>
              </a:rPr>
              <a:t>(</a:t>
            </a:r>
            <a:r>
              <a:rPr lang="en-US" sz="2600" dirty="0">
                <a:latin typeface="Arial Black" panose="020B0A04020102020204" pitchFamily="34" charset="0"/>
              </a:rPr>
              <a:t>Orthodoxy and Catholicism, with a brief meaning of Christian freedom in Protestantism)</a:t>
            </a:r>
          </a:p>
        </p:txBody>
      </p:sp>
      <p:sp>
        <p:nvSpPr>
          <p:cNvPr id="3" name="Content Placeholder 2"/>
          <p:cNvSpPr>
            <a:spLocks noGrp="1"/>
          </p:cNvSpPr>
          <p:nvPr>
            <p:ph idx="1"/>
          </p:nvPr>
        </p:nvSpPr>
        <p:spPr>
          <a:xfrm>
            <a:off x="216131" y="2011680"/>
            <a:ext cx="11770822" cy="4206240"/>
          </a:xfrm>
        </p:spPr>
        <p:txBody>
          <a:bodyPr>
            <a:normAutofit/>
          </a:bodyPr>
          <a:lstStyle/>
          <a:p>
            <a:pPr marL="0" indent="0" algn="just">
              <a:buNone/>
            </a:pPr>
            <a:r>
              <a:rPr lang="en-US" sz="2400" dirty="0">
                <a:latin typeface="Arial Black" panose="020B0A04020102020204" pitchFamily="34" charset="0"/>
              </a:rPr>
              <a:t>The research itself, but especially the discussions related to the specificity of the association of the tourism with religious impact or the related aspects to the economy of the Romanian churches, analyzes and presents statistical information or data regarding the extent to which the behavior of such an economic subject as the Orthodox Church is already. </a:t>
            </a:r>
            <a:endParaRPr lang="ro-RO" sz="2400" dirty="0" smtClean="0">
              <a:latin typeface="Arial Black" panose="020B0A04020102020204" pitchFamily="34" charset="0"/>
            </a:endParaRPr>
          </a:p>
          <a:p>
            <a:pPr marL="0" indent="0" algn="just">
              <a:buNone/>
            </a:pPr>
            <a:r>
              <a:rPr lang="en-US" sz="2400" dirty="0" smtClean="0">
                <a:latin typeface="Arial Black" panose="020B0A04020102020204" pitchFamily="34" charset="0"/>
              </a:rPr>
              <a:t>Is </a:t>
            </a:r>
            <a:r>
              <a:rPr lang="en-US" sz="2400" dirty="0">
                <a:latin typeface="Arial Black" panose="020B0A04020102020204" pitchFamily="34" charset="0"/>
              </a:rPr>
              <a:t>this economic behavior of the Orthodox Romanian Church (</a:t>
            </a:r>
            <a:r>
              <a:rPr lang="en-US" sz="2400" dirty="0" smtClean="0">
                <a:latin typeface="Arial Black" panose="020B0A04020102020204" pitchFamily="34" charset="0"/>
              </a:rPr>
              <a:t>ORC or BOR) </a:t>
            </a:r>
            <a:r>
              <a:rPr lang="en-US" sz="2400" dirty="0">
                <a:latin typeface="Arial Black" panose="020B0A04020102020204" pitchFamily="34" charset="0"/>
              </a:rPr>
              <a:t>clearer, more correct and unambiguous one, which adapts or not, especially with regard to the calculation of GDP, specific taxes and revenues, ethics and integrity of ORC</a:t>
            </a:r>
            <a:r>
              <a:rPr lang="en-GB" sz="2400" dirty="0">
                <a:latin typeface="Arial Black" panose="020B0A04020102020204" pitchFamily="34" charset="0"/>
              </a:rPr>
              <a:t>’s </a:t>
            </a:r>
            <a:r>
              <a:rPr lang="en-US" sz="2400" dirty="0">
                <a:latin typeface="Arial Black" panose="020B0A04020102020204" pitchFamily="34" charset="0"/>
              </a:rPr>
              <a:t>representatives, in contrast to other churches in the European Union (EU)?</a:t>
            </a:r>
          </a:p>
          <a:p>
            <a:pPr algn="just"/>
            <a:endParaRPr lang="en-US" sz="2400" dirty="0">
              <a:latin typeface="Arial Black" panose="020B0A04020102020204" pitchFamily="34" charset="0"/>
            </a:endParaRPr>
          </a:p>
        </p:txBody>
      </p:sp>
    </p:spTree>
    <p:extLst>
      <p:ext uri="{BB962C8B-B14F-4D97-AF65-F5344CB8AC3E}">
        <p14:creationId xmlns:p14="http://schemas.microsoft.com/office/powerpoint/2010/main" val="38325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284176"/>
            <a:ext cx="11704320" cy="1508760"/>
          </a:xfrm>
        </p:spPr>
        <p:txBody>
          <a:bodyPr>
            <a:normAutofit fontScale="90000"/>
          </a:bodyPr>
          <a:lstStyle/>
          <a:p>
            <a:pPr algn="just"/>
            <a:r>
              <a:rPr lang="ro-RO" sz="2800" dirty="0" smtClean="0">
                <a:latin typeface="Arial Black" panose="020B0A04020102020204" pitchFamily="34" charset="0"/>
              </a:rPr>
              <a:t>IS THE </a:t>
            </a:r>
            <a:r>
              <a:rPr lang="en-US" sz="2800" dirty="0" smtClean="0">
                <a:latin typeface="Arial Black" panose="020B0A04020102020204" pitchFamily="34" charset="0"/>
              </a:rPr>
              <a:t>Christian</a:t>
            </a:r>
            <a:r>
              <a:rPr lang="ro-RO" sz="2800" dirty="0" smtClean="0">
                <a:latin typeface="Arial Black" panose="020B0A04020102020204" pitchFamily="34" charset="0"/>
              </a:rPr>
              <a:t> History </a:t>
            </a:r>
            <a:r>
              <a:rPr lang="en-US" sz="2800" dirty="0" smtClean="0">
                <a:latin typeface="Arial Black" panose="020B0A04020102020204" pitchFamily="34" charset="0"/>
              </a:rPr>
              <a:t>a </a:t>
            </a:r>
            <a:r>
              <a:rPr lang="en-US" sz="2800" dirty="0">
                <a:latin typeface="Arial Black" panose="020B0A04020102020204" pitchFamily="34" charset="0"/>
              </a:rPr>
              <a:t>long series of persecutions suffered by Christians or applied to </a:t>
            </a:r>
            <a:r>
              <a:rPr lang="en-US" sz="2800" dirty="0" smtClean="0">
                <a:latin typeface="Arial Black" panose="020B0A04020102020204" pitchFamily="34" charset="0"/>
              </a:rPr>
              <a:t>non-Christians</a:t>
            </a:r>
            <a:r>
              <a:rPr lang="ro-RO" sz="2800" dirty="0" smtClean="0">
                <a:latin typeface="Arial Black" panose="020B0A04020102020204" pitchFamily="34" charset="0"/>
              </a:rPr>
              <a:t>  or even to OTHER CHRISTIANS TOO?</a:t>
            </a:r>
            <a:endParaRPr lang="en-US" sz="2800" dirty="0">
              <a:latin typeface="Arial Black" panose="020B0A04020102020204" pitchFamily="34" charset="0"/>
            </a:endParaRPr>
          </a:p>
        </p:txBody>
      </p:sp>
      <p:sp>
        <p:nvSpPr>
          <p:cNvPr id="3" name="Content Placeholder 2"/>
          <p:cNvSpPr>
            <a:spLocks noGrp="1"/>
          </p:cNvSpPr>
          <p:nvPr>
            <p:ph idx="1"/>
          </p:nvPr>
        </p:nvSpPr>
        <p:spPr>
          <a:xfrm>
            <a:off x="249382" y="2011680"/>
            <a:ext cx="11704320" cy="4206240"/>
          </a:xfrm>
        </p:spPr>
        <p:txBody>
          <a:bodyPr>
            <a:normAutofit/>
          </a:bodyPr>
          <a:lstStyle/>
          <a:p>
            <a:pPr marL="0" indent="0">
              <a:buNone/>
            </a:pPr>
            <a:endParaRPr lang="ro-RO" sz="2800" dirty="0" smtClean="0">
              <a:latin typeface="Arial Black" panose="020B0A04020102020204" pitchFamily="34" charset="0"/>
            </a:endParaRPr>
          </a:p>
          <a:p>
            <a:pPr marL="0" indent="0" algn="just">
              <a:buNone/>
            </a:pPr>
            <a:r>
              <a:rPr lang="en-US" sz="2800" dirty="0" smtClean="0">
                <a:latin typeface="Arial Black" panose="020B0A04020102020204" pitchFamily="34" charset="0"/>
              </a:rPr>
              <a:t>A </a:t>
            </a:r>
            <a:r>
              <a:rPr lang="en-US" sz="2800" dirty="0">
                <a:latin typeface="Arial Black" panose="020B0A04020102020204" pitchFamily="34" charset="0"/>
              </a:rPr>
              <a:t>good research can start with a question and at the </a:t>
            </a:r>
            <a:r>
              <a:rPr lang="en-US" sz="2800" dirty="0" smtClean="0">
                <a:latin typeface="Arial Black" panose="020B0A04020102020204" pitchFamily="34" charset="0"/>
              </a:rPr>
              <a:t>end</a:t>
            </a:r>
            <a:r>
              <a:rPr lang="ro-RO" sz="2800" dirty="0" smtClean="0">
                <a:latin typeface="Arial Black" panose="020B0A04020102020204" pitchFamily="34" charset="0"/>
              </a:rPr>
              <a:t>,</a:t>
            </a:r>
            <a:r>
              <a:rPr lang="en-US" sz="2800" dirty="0" smtClean="0">
                <a:latin typeface="Arial Black" panose="020B0A04020102020204" pitchFamily="34" charset="0"/>
              </a:rPr>
              <a:t> </a:t>
            </a:r>
            <a:r>
              <a:rPr lang="en-US" sz="2800" dirty="0">
                <a:latin typeface="Arial Black" panose="020B0A04020102020204" pitchFamily="34" charset="0"/>
              </a:rPr>
              <a:t>instead of </a:t>
            </a:r>
            <a:r>
              <a:rPr lang="en-US" sz="2800" dirty="0" smtClean="0">
                <a:latin typeface="Arial Black" panose="020B0A04020102020204" pitchFamily="34" charset="0"/>
              </a:rPr>
              <a:t>answers</a:t>
            </a:r>
            <a:r>
              <a:rPr lang="ro-RO" sz="2800" dirty="0" smtClean="0">
                <a:latin typeface="Arial Black" panose="020B0A04020102020204" pitchFamily="34" charset="0"/>
              </a:rPr>
              <a:t>,</a:t>
            </a:r>
            <a:r>
              <a:rPr lang="en-US" sz="2800" dirty="0" smtClean="0">
                <a:latin typeface="Arial Black" panose="020B0A04020102020204" pitchFamily="34" charset="0"/>
              </a:rPr>
              <a:t> </a:t>
            </a:r>
            <a:r>
              <a:rPr lang="ro-RO" sz="2800" dirty="0" smtClean="0">
                <a:latin typeface="Arial Black" panose="020B0A04020102020204" pitchFamily="34" charset="0"/>
              </a:rPr>
              <a:t>the same reserch </a:t>
            </a:r>
            <a:r>
              <a:rPr lang="en-US" sz="2800" dirty="0" smtClean="0">
                <a:latin typeface="Arial Black" panose="020B0A04020102020204" pitchFamily="34" charset="0"/>
              </a:rPr>
              <a:t>can </a:t>
            </a:r>
            <a:r>
              <a:rPr lang="en-US" sz="2800" dirty="0">
                <a:latin typeface="Arial Black" panose="020B0A04020102020204" pitchFamily="34" charset="0"/>
              </a:rPr>
              <a:t>discover </a:t>
            </a:r>
            <a:r>
              <a:rPr lang="en-US" sz="2800" dirty="0" smtClean="0">
                <a:latin typeface="Arial Black" panose="020B0A04020102020204" pitchFamily="34" charset="0"/>
              </a:rPr>
              <a:t>two </a:t>
            </a:r>
            <a:r>
              <a:rPr lang="en-US" sz="2800" dirty="0">
                <a:latin typeface="Arial Black" panose="020B0A04020102020204" pitchFamily="34" charset="0"/>
              </a:rPr>
              <a:t>other important questions for </a:t>
            </a:r>
            <a:r>
              <a:rPr lang="ro-RO" sz="2800" dirty="0" smtClean="0">
                <a:latin typeface="Arial Black" panose="020B0A04020102020204" pitchFamily="34" charset="0"/>
              </a:rPr>
              <a:t>such a complex </a:t>
            </a:r>
            <a:r>
              <a:rPr lang="en-US" sz="2800" dirty="0" smtClean="0">
                <a:latin typeface="Arial Black" panose="020B0A04020102020204" pitchFamily="34" charset="0"/>
              </a:rPr>
              <a:t>an</a:t>
            </a:r>
            <a:r>
              <a:rPr lang="ro-RO" sz="2800" dirty="0" smtClean="0">
                <a:latin typeface="Arial Black" panose="020B0A04020102020204" pitchFamily="34" charset="0"/>
              </a:rPr>
              <a:t>d un</a:t>
            </a:r>
            <a:r>
              <a:rPr lang="en-US" sz="2800" dirty="0" smtClean="0">
                <a:latin typeface="Arial Black" panose="020B0A04020102020204" pitchFamily="34" charset="0"/>
              </a:rPr>
              <a:t>investigated </a:t>
            </a:r>
            <a:r>
              <a:rPr lang="en-US" sz="2800" dirty="0">
                <a:latin typeface="Arial Black" panose="020B0A04020102020204" pitchFamily="34" charset="0"/>
              </a:rPr>
              <a:t>field. </a:t>
            </a:r>
            <a:endParaRPr lang="ro-RO" sz="2800" dirty="0" smtClean="0">
              <a:latin typeface="Arial Black" panose="020B0A04020102020204" pitchFamily="34" charset="0"/>
            </a:endParaRPr>
          </a:p>
          <a:p>
            <a:pPr marL="0" indent="0">
              <a:buNone/>
            </a:pPr>
            <a:endParaRPr lang="ro-RO" sz="2800" dirty="0">
              <a:latin typeface="Arial Black" panose="020B0A04020102020204" pitchFamily="34" charset="0"/>
            </a:endParaRPr>
          </a:p>
          <a:p>
            <a:pPr marL="0" indent="0">
              <a:buNone/>
            </a:pPr>
            <a:r>
              <a:rPr lang="en-US" sz="2800" dirty="0" smtClean="0">
                <a:latin typeface="Arial Black" panose="020B0A04020102020204" pitchFamily="34" charset="0"/>
              </a:rPr>
              <a:t>This </a:t>
            </a:r>
            <a:r>
              <a:rPr lang="en-US" sz="2800" dirty="0">
                <a:latin typeface="Arial Black" panose="020B0A04020102020204" pitchFamily="34" charset="0"/>
              </a:rPr>
              <a:t>is also the purpose of this article, to investigate and identify more questions, rather defining a preliminary research.</a:t>
            </a:r>
          </a:p>
        </p:txBody>
      </p:sp>
    </p:spTree>
    <p:extLst>
      <p:ext uri="{BB962C8B-B14F-4D97-AF65-F5344CB8AC3E}">
        <p14:creationId xmlns:p14="http://schemas.microsoft.com/office/powerpoint/2010/main" val="552550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6582" y="2011679"/>
            <a:ext cx="11009014" cy="4524923"/>
          </a:xfrm>
        </p:spPr>
        <p:txBody>
          <a:bodyPr>
            <a:normAutofit/>
          </a:bodyPr>
          <a:lstStyle/>
          <a:p>
            <a:pPr algn="just"/>
            <a:r>
              <a:rPr lang="en-US" sz="2400" b="1" dirty="0">
                <a:latin typeface="Arial Black" panose="020B0A04020102020204" pitchFamily="34" charset="0"/>
              </a:rPr>
              <a:t>Christianity became a structural component of the Roman Empire, initially </a:t>
            </a:r>
            <a:r>
              <a:rPr lang="en-US" sz="2400" b="1" dirty="0" smtClean="0">
                <a:latin typeface="Arial Black" panose="020B0A04020102020204" pitchFamily="34" charset="0"/>
              </a:rPr>
              <a:t>persecuted, </a:t>
            </a:r>
            <a:r>
              <a:rPr lang="en-US" sz="2400" b="1" dirty="0">
                <a:latin typeface="Arial Black" panose="020B0A04020102020204" pitchFamily="34" charset="0"/>
              </a:rPr>
              <a:t>after a </a:t>
            </a:r>
            <a:r>
              <a:rPr lang="en-US" sz="2400" b="1" dirty="0" smtClean="0">
                <a:latin typeface="Arial Black" panose="020B0A04020102020204" pitchFamily="34" charset="0"/>
              </a:rPr>
              <a:t>long period tolerated </a:t>
            </a:r>
            <a:r>
              <a:rPr lang="en-US" sz="2400" b="1" dirty="0">
                <a:latin typeface="Arial Black" panose="020B0A04020102020204" pitchFamily="34" charset="0"/>
              </a:rPr>
              <a:t>and </a:t>
            </a:r>
            <a:r>
              <a:rPr lang="en-US" sz="2400" b="1" dirty="0" smtClean="0">
                <a:latin typeface="Arial Black" panose="020B0A04020102020204" pitchFamily="34" charset="0"/>
              </a:rPr>
              <a:t>finally </a:t>
            </a:r>
            <a:r>
              <a:rPr lang="en-US" sz="2400" b="1" dirty="0">
                <a:latin typeface="Arial Black" panose="020B0A04020102020204" pitchFamily="34" charset="0"/>
              </a:rPr>
              <a:t>integrated into the intersections of power, after </a:t>
            </a:r>
            <a:r>
              <a:rPr lang="en-US" sz="2400" b="1" dirty="0" smtClean="0">
                <a:latin typeface="Arial Black" panose="020B0A04020102020204" pitchFamily="34" charset="0"/>
              </a:rPr>
              <a:t>380.</a:t>
            </a:r>
          </a:p>
          <a:p>
            <a:pPr algn="just"/>
            <a:r>
              <a:rPr lang="en-US" sz="2400" b="1" dirty="0">
                <a:latin typeface="Arial Black" panose="020B0A04020102020204" pitchFamily="34" charset="0"/>
              </a:rPr>
              <a:t>Christians, who were initially </a:t>
            </a:r>
            <a:r>
              <a:rPr lang="en-US" sz="2400" b="1" dirty="0" smtClean="0">
                <a:latin typeface="Arial Black" panose="020B0A04020102020204" pitchFamily="34" charset="0"/>
              </a:rPr>
              <a:t>persecuted, </a:t>
            </a:r>
            <a:r>
              <a:rPr lang="en-US" sz="2400" b="1" dirty="0">
                <a:latin typeface="Arial Black" panose="020B0A04020102020204" pitchFamily="34" charset="0"/>
              </a:rPr>
              <a:t>turned from persecuted to </a:t>
            </a:r>
            <a:r>
              <a:rPr lang="en-US" sz="2400" b="1" dirty="0" smtClean="0">
                <a:latin typeface="Arial Black" panose="020B0A04020102020204" pitchFamily="34" charset="0"/>
              </a:rPr>
              <a:t>persecutors of </a:t>
            </a:r>
            <a:r>
              <a:rPr lang="en-US" sz="2400" b="1" dirty="0">
                <a:latin typeface="Arial Black" panose="020B0A04020102020204" pitchFamily="34" charset="0"/>
              </a:rPr>
              <a:t>all other cults and religions which they practically forbid, as well as of philosophers and their academy or Lyceum which are closed</a:t>
            </a:r>
          </a:p>
          <a:p>
            <a:r>
              <a:rPr lang="en-US" sz="2400" b="1" dirty="0" smtClean="0">
                <a:latin typeface="Arial Black" panose="020B0A04020102020204" pitchFamily="34" charset="0"/>
              </a:rPr>
              <a:t>Christianity after three </a:t>
            </a:r>
            <a:r>
              <a:rPr lang="en-US" sz="2400" b="1" dirty="0">
                <a:latin typeface="Arial Black" panose="020B0A04020102020204" pitchFamily="34" charset="0"/>
              </a:rPr>
              <a:t>major edicts given by Galerius (Edict of Tolerance of 311), Constantine the Great and </a:t>
            </a:r>
            <a:r>
              <a:rPr lang="en-US" sz="2400" b="1" dirty="0" err="1">
                <a:latin typeface="Arial Black" panose="020B0A04020102020204" pitchFamily="34" charset="0"/>
              </a:rPr>
              <a:t>Licinius</a:t>
            </a:r>
            <a:r>
              <a:rPr lang="en-US" sz="2400" b="1" dirty="0">
                <a:latin typeface="Arial Black" panose="020B0A04020102020204" pitchFamily="34" charset="0"/>
              </a:rPr>
              <a:t> (Edict of Milan of 313), and of Theodosius (Edict of Thessalonica of 380), became the secular arm of Roman imperial </a:t>
            </a:r>
            <a:r>
              <a:rPr lang="en-US" sz="2400" b="1" dirty="0" smtClean="0">
                <a:latin typeface="Arial Black" panose="020B0A04020102020204" pitchFamily="34" charset="0"/>
              </a:rPr>
              <a:t>power…</a:t>
            </a:r>
            <a:endParaRPr lang="en-US" sz="2400" b="1" dirty="0">
              <a:latin typeface="Arial Black" panose="020B0A04020102020204" pitchFamily="34" charset="0"/>
            </a:endParaRPr>
          </a:p>
        </p:txBody>
      </p:sp>
      <p:sp>
        <p:nvSpPr>
          <p:cNvPr id="4" name="Title 1"/>
          <p:cNvSpPr>
            <a:spLocks noGrp="1"/>
          </p:cNvSpPr>
          <p:nvPr>
            <p:ph type="title"/>
          </p:nvPr>
        </p:nvSpPr>
        <p:spPr>
          <a:xfrm>
            <a:off x="1" y="284176"/>
            <a:ext cx="12077322" cy="1508760"/>
          </a:xfrm>
        </p:spPr>
        <p:txBody>
          <a:bodyPr>
            <a:noAutofit/>
          </a:bodyPr>
          <a:lstStyle/>
          <a:p>
            <a:pPr algn="just"/>
            <a:r>
              <a:rPr lang="ro-RO" sz="2600" dirty="0" smtClean="0">
                <a:latin typeface="Arial Black" panose="020B0A04020102020204" pitchFamily="34" charset="0"/>
              </a:rPr>
              <a:t>SECTION 1.</a:t>
            </a:r>
            <a:r>
              <a:rPr lang="en-US" sz="2600" dirty="0">
                <a:latin typeface="Arial Black" panose="020B0A04020102020204" pitchFamily="34" charset="0"/>
              </a:rPr>
              <a:t> </a:t>
            </a:r>
            <a:r>
              <a:rPr lang="en-US" sz="2600" dirty="0" smtClean="0">
                <a:latin typeface="Arial Black" panose="020B0A04020102020204" pitchFamily="34" charset="0"/>
              </a:rPr>
              <a:t>A </a:t>
            </a:r>
            <a:r>
              <a:rPr lang="en-US" sz="2600" dirty="0">
                <a:latin typeface="Arial Black" panose="020B0A04020102020204" pitchFamily="34" charset="0"/>
              </a:rPr>
              <a:t>brief, obviously incomplete and subjective history of Christianity </a:t>
            </a:r>
            <a:r>
              <a:rPr lang="en-US" sz="2600" dirty="0" smtClean="0">
                <a:latin typeface="Arial Black" panose="020B0A04020102020204" pitchFamily="34" charset="0"/>
              </a:rPr>
              <a:t>(</a:t>
            </a:r>
            <a:r>
              <a:rPr lang="en-US" sz="2600" dirty="0">
                <a:latin typeface="Arial Black" panose="020B0A04020102020204" pitchFamily="34" charset="0"/>
              </a:rPr>
              <a:t>Orthodoxy and Catholicism, with a brief meaning of Christian freedom in Protestantism)</a:t>
            </a:r>
          </a:p>
        </p:txBody>
      </p:sp>
    </p:spTree>
    <p:extLst>
      <p:ext uri="{BB962C8B-B14F-4D97-AF65-F5344CB8AC3E}">
        <p14:creationId xmlns:p14="http://schemas.microsoft.com/office/powerpoint/2010/main" val="298884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246" y="2011680"/>
            <a:ext cx="11407365" cy="4371014"/>
          </a:xfrm>
        </p:spPr>
        <p:txBody>
          <a:bodyPr>
            <a:normAutofit/>
          </a:bodyPr>
          <a:lstStyle/>
          <a:p>
            <a:pPr marL="0" indent="0" algn="just">
              <a:buNone/>
            </a:pPr>
            <a:endParaRPr lang="en-US" sz="2400" b="1" dirty="0" smtClean="0">
              <a:latin typeface="Arial Black" panose="020B0A04020102020204" pitchFamily="34" charset="0"/>
            </a:endParaRPr>
          </a:p>
          <a:p>
            <a:pPr marL="0" indent="0" algn="just">
              <a:buNone/>
            </a:pPr>
            <a:r>
              <a:rPr lang="en-US" sz="2400" b="1" dirty="0" smtClean="0">
                <a:latin typeface="Arial Black" panose="020B0A04020102020204" pitchFamily="34" charset="0"/>
              </a:rPr>
              <a:t>The word Christian had </a:t>
            </a:r>
            <a:r>
              <a:rPr lang="en-US" sz="2400" b="1" dirty="0">
                <a:latin typeface="Arial Black" panose="020B0A04020102020204" pitchFamily="34" charset="0"/>
              </a:rPr>
              <a:t>a double origin, benefiting </a:t>
            </a:r>
            <a:r>
              <a:rPr lang="en-US" sz="2400" b="1" dirty="0" smtClean="0">
                <a:latin typeface="Arial Black" panose="020B0A04020102020204" pitchFamily="34" charset="0"/>
              </a:rPr>
              <a:t>both: </a:t>
            </a:r>
          </a:p>
          <a:p>
            <a:pPr marL="0" indent="0" algn="just">
              <a:buNone/>
            </a:pPr>
            <a:r>
              <a:rPr lang="en-US" sz="2400" b="1" dirty="0" smtClean="0">
                <a:latin typeface="Arial Black" panose="020B0A04020102020204" pitchFamily="34" charset="0"/>
              </a:rPr>
              <a:t>from </a:t>
            </a:r>
            <a:r>
              <a:rPr lang="en-US" sz="2400" b="1" dirty="0">
                <a:latin typeface="Arial Black" panose="020B0A04020102020204" pitchFamily="34" charset="0"/>
              </a:rPr>
              <a:t>a popular Latin origin (</a:t>
            </a:r>
            <a:r>
              <a:rPr lang="en-US" sz="2400" b="1" i="1" dirty="0" err="1">
                <a:latin typeface="Arial Black" panose="020B0A04020102020204" pitchFamily="34" charset="0"/>
              </a:rPr>
              <a:t>christianus</a:t>
            </a:r>
            <a:r>
              <a:rPr lang="en-US" sz="2400" b="1" dirty="0">
                <a:latin typeface="Arial Black" panose="020B0A04020102020204" pitchFamily="34" charset="0"/>
              </a:rPr>
              <a:t>, derived from Christos), Jesus of Nazareth being simultaneously the Messiah and son of </a:t>
            </a:r>
            <a:r>
              <a:rPr lang="en-US" sz="2400" b="1" dirty="0" smtClean="0">
                <a:latin typeface="Arial Black" panose="020B0A04020102020204" pitchFamily="34" charset="0"/>
              </a:rPr>
              <a:t>God </a:t>
            </a:r>
          </a:p>
          <a:p>
            <a:pPr marL="0" indent="0" algn="just">
              <a:buNone/>
            </a:pPr>
            <a:r>
              <a:rPr lang="en-US" sz="2400" b="1" dirty="0" smtClean="0">
                <a:latin typeface="Arial Black" panose="020B0A04020102020204" pitchFamily="34" charset="0"/>
              </a:rPr>
              <a:t>and </a:t>
            </a:r>
          </a:p>
          <a:p>
            <a:pPr marL="0" indent="0" algn="just">
              <a:buNone/>
            </a:pPr>
            <a:r>
              <a:rPr lang="en-US" sz="2400" b="1" dirty="0" smtClean="0">
                <a:latin typeface="Arial Black" panose="020B0A04020102020204" pitchFamily="34" charset="0"/>
              </a:rPr>
              <a:t>from </a:t>
            </a:r>
            <a:r>
              <a:rPr lang="en-US" sz="2400" b="1" dirty="0">
                <a:latin typeface="Arial Black" panose="020B0A04020102020204" pitchFamily="34" charset="0"/>
              </a:rPr>
              <a:t>a Greek one, in </a:t>
            </a:r>
            <a:r>
              <a:rPr lang="en-US" sz="2400" b="1" dirty="0" err="1">
                <a:latin typeface="Arial Black" panose="020B0A04020102020204" pitchFamily="34" charset="0"/>
              </a:rPr>
              <a:t>Christós</a:t>
            </a:r>
            <a:r>
              <a:rPr lang="en-US" sz="2400" b="1" dirty="0">
                <a:latin typeface="Arial Black" panose="020B0A04020102020204" pitchFamily="34" charset="0"/>
              </a:rPr>
              <a:t> (</a:t>
            </a:r>
            <a:r>
              <a:rPr lang="en-US" sz="2400" b="1" i="1" dirty="0" err="1">
                <a:latin typeface="Arial Black" panose="020B0A04020102020204" pitchFamily="34" charset="0"/>
              </a:rPr>
              <a:t>Χριστός</a:t>
            </a:r>
            <a:r>
              <a:rPr lang="en-US" sz="2400" b="1" dirty="0">
                <a:latin typeface="Arial Black" panose="020B0A04020102020204" pitchFamily="34" charset="0"/>
              </a:rPr>
              <a:t> or the anointed one), initially used as a nickname </a:t>
            </a:r>
            <a:r>
              <a:rPr lang="en-US" sz="2400" b="1" dirty="0" smtClean="0">
                <a:latin typeface="Arial Black" panose="020B0A04020102020204" pitchFamily="34" charset="0"/>
              </a:rPr>
              <a:t>(cognomen) and </a:t>
            </a:r>
            <a:r>
              <a:rPr lang="en-US" sz="2400" b="1" dirty="0">
                <a:latin typeface="Arial Black" panose="020B0A04020102020204" pitchFamily="34" charset="0"/>
              </a:rPr>
              <a:t>later as a common appellation for those who followed the teachings of Jesus Christ in the Roman Empire.</a:t>
            </a:r>
          </a:p>
        </p:txBody>
      </p:sp>
      <p:sp>
        <p:nvSpPr>
          <p:cNvPr id="4" name="Title 1"/>
          <p:cNvSpPr>
            <a:spLocks noGrp="1"/>
          </p:cNvSpPr>
          <p:nvPr>
            <p:ph type="title"/>
          </p:nvPr>
        </p:nvSpPr>
        <p:spPr>
          <a:xfrm>
            <a:off x="1" y="284176"/>
            <a:ext cx="12077322" cy="1508760"/>
          </a:xfrm>
        </p:spPr>
        <p:txBody>
          <a:bodyPr>
            <a:noAutofit/>
          </a:bodyPr>
          <a:lstStyle/>
          <a:p>
            <a:pPr algn="just"/>
            <a:r>
              <a:rPr lang="ro-RO" sz="2600" dirty="0" smtClean="0">
                <a:latin typeface="Arial Black" panose="020B0A04020102020204" pitchFamily="34" charset="0"/>
              </a:rPr>
              <a:t>SECTION 1.</a:t>
            </a:r>
            <a:r>
              <a:rPr lang="en-US" sz="2600" dirty="0">
                <a:latin typeface="Arial Black" panose="020B0A04020102020204" pitchFamily="34" charset="0"/>
              </a:rPr>
              <a:t> </a:t>
            </a:r>
            <a:r>
              <a:rPr lang="en-US" sz="2600" dirty="0" smtClean="0">
                <a:latin typeface="Arial Black" panose="020B0A04020102020204" pitchFamily="34" charset="0"/>
              </a:rPr>
              <a:t>A </a:t>
            </a:r>
            <a:r>
              <a:rPr lang="en-US" sz="2600" dirty="0">
                <a:latin typeface="Arial Black" panose="020B0A04020102020204" pitchFamily="34" charset="0"/>
              </a:rPr>
              <a:t>brief, obviously incomplete and subjective history of Christianity </a:t>
            </a:r>
            <a:r>
              <a:rPr lang="en-US" sz="2600" dirty="0" smtClean="0">
                <a:latin typeface="Arial Black" panose="020B0A04020102020204" pitchFamily="34" charset="0"/>
              </a:rPr>
              <a:t>(</a:t>
            </a:r>
            <a:r>
              <a:rPr lang="en-US" sz="2600" dirty="0">
                <a:latin typeface="Arial Black" panose="020B0A04020102020204" pitchFamily="34" charset="0"/>
              </a:rPr>
              <a:t>Orthodoxy and Catholicism, with a brief meaning of Christian freedom in Protestantism)</a:t>
            </a:r>
          </a:p>
        </p:txBody>
      </p:sp>
    </p:spTree>
    <p:extLst>
      <p:ext uri="{BB962C8B-B14F-4D97-AF65-F5344CB8AC3E}">
        <p14:creationId xmlns:p14="http://schemas.microsoft.com/office/powerpoint/2010/main" val="1133262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04" y="2011680"/>
            <a:ext cx="11373703" cy="4497762"/>
          </a:xfrm>
        </p:spPr>
        <p:txBody>
          <a:bodyPr>
            <a:normAutofit fontScale="92500" lnSpcReduction="10000"/>
          </a:bodyPr>
          <a:lstStyle/>
          <a:p>
            <a:pPr marL="0" indent="0" algn="just">
              <a:buNone/>
            </a:pPr>
            <a:r>
              <a:rPr lang="en-US" dirty="0">
                <a:latin typeface="Arial Black" panose="020B0A04020102020204" pitchFamily="34" charset="0"/>
              </a:rPr>
              <a:t>Geographically, Christianity appeared in Jerusalem, and gradually spread throughout the Middle East, acquiring the character of a dominant religion later in: </a:t>
            </a:r>
            <a:r>
              <a:rPr lang="en-US" dirty="0" err="1">
                <a:latin typeface="Arial Black" panose="020B0A04020102020204" pitchFamily="34" charset="0"/>
              </a:rPr>
              <a:t>i</a:t>
            </a:r>
            <a:r>
              <a:rPr lang="en-US" dirty="0">
                <a:latin typeface="Arial Black" panose="020B0A04020102020204" pitchFamily="34" charset="0"/>
              </a:rPr>
              <a:t>) Armenia (314); ii) Ethiopia (325); iii) Georgia (337). In 380, Christianity spread throughout the Roman Empire, gradually outlining three distinct areas delimited by: a) Western Europe; b) Eastern Europe and Asia Minor; c) The Middle East and Palestine. Between the first two areas, the Western (later Catholic, and much later Protestantism) and Eastern (Orthodox) churches were delimited, and Trinitarian and Christological theological dissensions arose, actually masking the patriarchs' desire for power (Pope of Rome and Patriarch). </a:t>
            </a:r>
            <a:endParaRPr lang="en-US" dirty="0" smtClean="0">
              <a:latin typeface="Arial Black" panose="020B0A04020102020204" pitchFamily="34" charset="0"/>
            </a:endParaRPr>
          </a:p>
          <a:p>
            <a:pPr marL="0" indent="0" algn="just">
              <a:buNone/>
            </a:pPr>
            <a:r>
              <a:rPr lang="en-US" dirty="0" smtClean="0">
                <a:latin typeface="Arial Black" panose="020B0A04020102020204" pitchFamily="34" charset="0"/>
              </a:rPr>
              <a:t>The </a:t>
            </a:r>
            <a:r>
              <a:rPr lang="en-US" dirty="0">
                <a:latin typeface="Arial Black" panose="020B0A04020102020204" pitchFamily="34" charset="0"/>
              </a:rPr>
              <a:t>third Christian area fell apart primarily as a result of the Synod or Council of Chalcedon (451), which resulted in the schism of the </a:t>
            </a:r>
            <a:r>
              <a:rPr lang="en-US" dirty="0" err="1">
                <a:latin typeface="Arial Black" panose="020B0A04020102020204" pitchFamily="34" charset="0"/>
              </a:rPr>
              <a:t>Monophysite</a:t>
            </a:r>
            <a:r>
              <a:rPr lang="en-US" dirty="0">
                <a:latin typeface="Arial Black" panose="020B0A04020102020204" pitchFamily="34" charset="0"/>
              </a:rPr>
              <a:t> Eastern churches, considered heretical, because they considered Jesus Christ to be of an exclusively divine nature. , and later due to the emergence of Islam, after the unification of Arabia and the declaration of the new Hegira era, in 622, amid extensive pressures and wars beyond the seventh century with the role of converting Christians to peace and submission to Allah</a:t>
            </a:r>
            <a:r>
              <a:rPr lang="en-US" dirty="0" smtClean="0">
                <a:latin typeface="Arial Black" panose="020B0A04020102020204" pitchFamily="34" charset="0"/>
              </a:rPr>
              <a:t>.</a:t>
            </a:r>
            <a:endParaRPr lang="en-US" dirty="0">
              <a:latin typeface="Arial Black" panose="020B0A04020102020204" pitchFamily="34" charset="0"/>
            </a:endParaRPr>
          </a:p>
        </p:txBody>
      </p:sp>
      <p:sp>
        <p:nvSpPr>
          <p:cNvPr id="5" name="Rectangle 4"/>
          <p:cNvSpPr/>
          <p:nvPr/>
        </p:nvSpPr>
        <p:spPr>
          <a:xfrm>
            <a:off x="531605" y="375346"/>
            <a:ext cx="11126708" cy="1200329"/>
          </a:xfrm>
          <a:prstGeom prst="rect">
            <a:avLst/>
          </a:prstGeom>
        </p:spPr>
        <p:txBody>
          <a:bodyPr wrap="square">
            <a:spAutoFit/>
          </a:bodyPr>
          <a:lstStyle/>
          <a:p>
            <a:r>
              <a:rPr lang="ro-RO" sz="2400" dirty="0" smtClean="0">
                <a:solidFill>
                  <a:srgbClr val="0070C0"/>
                </a:solidFill>
                <a:latin typeface="Arial Black" panose="020B0A04020102020204" pitchFamily="34" charset="0"/>
              </a:rPr>
              <a:t>IS THE </a:t>
            </a:r>
            <a:r>
              <a:rPr lang="en-US" sz="2400" dirty="0" smtClean="0">
                <a:solidFill>
                  <a:srgbClr val="0070C0"/>
                </a:solidFill>
                <a:latin typeface="Arial Black" panose="020B0A04020102020204" pitchFamily="34" charset="0"/>
              </a:rPr>
              <a:t>CHRISTIAN</a:t>
            </a:r>
            <a:r>
              <a:rPr lang="ro-RO" sz="2400" dirty="0" smtClean="0">
                <a:solidFill>
                  <a:srgbClr val="0070C0"/>
                </a:solidFill>
                <a:latin typeface="Arial Black" panose="020B0A04020102020204" pitchFamily="34" charset="0"/>
              </a:rPr>
              <a:t> HISTORY </a:t>
            </a:r>
            <a:r>
              <a:rPr lang="en-US" sz="2400" dirty="0" smtClean="0">
                <a:solidFill>
                  <a:srgbClr val="0070C0"/>
                </a:solidFill>
                <a:latin typeface="Arial Black" panose="020B0A04020102020204" pitchFamily="34" charset="0"/>
              </a:rPr>
              <a:t>A LONG SERIES OF PERSECUTIONS SUFFERED BY CHRISTIANS OR APPLIED TO NON-CHRISTIANS</a:t>
            </a:r>
            <a:r>
              <a:rPr lang="ro-RO" sz="2400" dirty="0" smtClean="0">
                <a:solidFill>
                  <a:srgbClr val="0070C0"/>
                </a:solidFill>
                <a:latin typeface="Arial Black" panose="020B0A04020102020204" pitchFamily="34" charset="0"/>
              </a:rPr>
              <a:t>  OR EVEN TO OTHER CHRISTIANS TOO?</a:t>
            </a:r>
            <a:endParaRPr lang="en-US" sz="2400" dirty="0">
              <a:solidFill>
                <a:srgbClr val="0070C0"/>
              </a:solidFill>
            </a:endParaRPr>
          </a:p>
        </p:txBody>
      </p:sp>
    </p:spTree>
    <p:extLst>
      <p:ext uri="{BB962C8B-B14F-4D97-AF65-F5344CB8AC3E}">
        <p14:creationId xmlns:p14="http://schemas.microsoft.com/office/powerpoint/2010/main" val="70169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246" y="2011680"/>
            <a:ext cx="11407365" cy="4371014"/>
          </a:xfrm>
        </p:spPr>
        <p:txBody>
          <a:bodyPr>
            <a:normAutofit lnSpcReduction="10000"/>
          </a:bodyPr>
          <a:lstStyle/>
          <a:p>
            <a:pPr marL="0" indent="0" algn="just">
              <a:buNone/>
            </a:pPr>
            <a:endParaRPr lang="en-US" sz="2400" b="1" dirty="0" smtClean="0">
              <a:latin typeface="Arial Black" panose="020B0A04020102020204" pitchFamily="34" charset="0"/>
            </a:endParaRPr>
          </a:p>
          <a:p>
            <a:pPr marL="0" indent="0" algn="just">
              <a:buNone/>
            </a:pPr>
            <a:r>
              <a:rPr lang="en-US" sz="2400" b="1" dirty="0" smtClean="0">
                <a:latin typeface="Arial Black" panose="020B0A04020102020204" pitchFamily="34" charset="0"/>
              </a:rPr>
              <a:t>From the beginning Christianity </a:t>
            </a:r>
            <a:r>
              <a:rPr lang="en-US" sz="2400" b="1" dirty="0">
                <a:latin typeface="Arial Black" panose="020B0A04020102020204" pitchFamily="34" charset="0"/>
              </a:rPr>
              <a:t>was </a:t>
            </a:r>
            <a:r>
              <a:rPr lang="en-US" sz="2400" b="1" dirty="0" smtClean="0">
                <a:latin typeface="Arial Black" panose="020B0A04020102020204" pitchFamily="34" charset="0"/>
              </a:rPr>
              <a:t>and </a:t>
            </a:r>
            <a:r>
              <a:rPr lang="en-US" sz="2400" b="1" dirty="0">
                <a:latin typeface="Arial Black" panose="020B0A04020102020204" pitchFamily="34" charset="0"/>
              </a:rPr>
              <a:t>has remained </a:t>
            </a:r>
            <a:r>
              <a:rPr lang="en-US" sz="2400" b="1" dirty="0" smtClean="0">
                <a:latin typeface="Arial Black" panose="020B0A04020102020204" pitchFamily="34" charset="0"/>
              </a:rPr>
              <a:t>even now a </a:t>
            </a:r>
            <a:r>
              <a:rPr lang="en-US" sz="2400" b="1" dirty="0">
                <a:latin typeface="Arial Black" panose="020B0A04020102020204" pitchFamily="34" charset="0"/>
              </a:rPr>
              <a:t>revealed </a:t>
            </a:r>
            <a:r>
              <a:rPr lang="en-US" sz="2400" b="1" dirty="0" smtClean="0">
                <a:latin typeface="Arial Black" panose="020B0A04020102020204" pitchFamily="34" charset="0"/>
              </a:rPr>
              <a:t>religion, </a:t>
            </a:r>
            <a:r>
              <a:rPr lang="en-US" sz="2400" b="1" dirty="0">
                <a:latin typeface="Arial Black" panose="020B0A04020102020204" pitchFamily="34" charset="0"/>
              </a:rPr>
              <a:t>because God made himself known to </a:t>
            </a:r>
            <a:r>
              <a:rPr lang="en-US" sz="2400" b="1" dirty="0" smtClean="0">
                <a:latin typeface="Arial Black" panose="020B0A04020102020204" pitchFamily="34" charset="0"/>
              </a:rPr>
              <a:t>people and had  </a:t>
            </a:r>
            <a:r>
              <a:rPr lang="en-US" sz="2400" b="1" dirty="0">
                <a:latin typeface="Arial Black" panose="020B0A04020102020204" pitchFamily="34" charset="0"/>
              </a:rPr>
              <a:t>revealed to </a:t>
            </a:r>
            <a:r>
              <a:rPr lang="en-US" sz="2400" b="1" dirty="0" smtClean="0">
                <a:latin typeface="Arial Black" panose="020B0A04020102020204" pitchFamily="34" charset="0"/>
              </a:rPr>
              <a:t>all of them the </a:t>
            </a:r>
            <a:r>
              <a:rPr lang="en-US" sz="2400" b="1" dirty="0">
                <a:latin typeface="Arial Black" panose="020B0A04020102020204" pitchFamily="34" charset="0"/>
              </a:rPr>
              <a:t>covenant promises for their </a:t>
            </a:r>
            <a:r>
              <a:rPr lang="en-US" sz="2400" b="1" dirty="0" smtClean="0">
                <a:latin typeface="Arial Black" panose="020B0A04020102020204" pitchFamily="34" charset="0"/>
              </a:rPr>
              <a:t>happiness, as evidenced </a:t>
            </a:r>
            <a:r>
              <a:rPr lang="en-US" sz="2400" b="1" dirty="0">
                <a:latin typeface="Arial Black" panose="020B0A04020102020204" pitchFamily="34" charset="0"/>
              </a:rPr>
              <a:t>by the word dedicated to believers in the Bible (</a:t>
            </a:r>
            <a:r>
              <a:rPr lang="en-US" sz="2400" b="1" dirty="0" err="1">
                <a:latin typeface="Arial Black" panose="020B0A04020102020204" pitchFamily="34" charset="0"/>
              </a:rPr>
              <a:t>Gaudin</a:t>
            </a:r>
            <a:r>
              <a:rPr lang="en-US" sz="2400" b="1" dirty="0">
                <a:latin typeface="Arial Black" panose="020B0A04020102020204" pitchFamily="34" charset="0"/>
              </a:rPr>
              <a:t>, 1995, pp. 22). </a:t>
            </a:r>
            <a:endParaRPr lang="en-US" sz="2400" b="1" dirty="0" smtClean="0">
              <a:latin typeface="Arial Black" panose="020B0A04020102020204" pitchFamily="34" charset="0"/>
            </a:endParaRPr>
          </a:p>
          <a:p>
            <a:pPr marL="0" indent="0" algn="just">
              <a:buNone/>
            </a:pPr>
            <a:r>
              <a:rPr lang="en-US" sz="2400" b="1" dirty="0" smtClean="0">
                <a:latin typeface="Arial Black" panose="020B0A04020102020204" pitchFamily="34" charset="0"/>
              </a:rPr>
              <a:t>In </a:t>
            </a:r>
            <a:r>
              <a:rPr lang="en-US" sz="2400" b="1" dirty="0">
                <a:latin typeface="Arial Black" panose="020B0A04020102020204" pitchFamily="34" charset="0"/>
              </a:rPr>
              <a:t>its essence, the Church became and remained the specific institution of the manifestation of Christianity in time, and the doctrinal authority was constituted by the Bible, including both the Old and, especially, the New Testament (Holy Scripture, bringing together the </a:t>
            </a:r>
            <a:r>
              <a:rPr lang="en-US" sz="2400" b="1" dirty="0" smtClean="0">
                <a:latin typeface="Arial Black" panose="020B0A04020102020204" pitchFamily="34" charset="0"/>
              </a:rPr>
              <a:t>Gospels), </a:t>
            </a:r>
            <a:r>
              <a:rPr lang="en-US" sz="2400" b="1" dirty="0">
                <a:latin typeface="Arial Black" panose="020B0A04020102020204" pitchFamily="34" charset="0"/>
              </a:rPr>
              <a:t>to which Orthodoxy added the tradition of the </a:t>
            </a:r>
            <a:r>
              <a:rPr lang="en-US" sz="2400" b="1" dirty="0" smtClean="0">
                <a:latin typeface="Arial Black" panose="020B0A04020102020204" pitchFamily="34" charset="0"/>
              </a:rPr>
              <a:t>Church</a:t>
            </a:r>
            <a:r>
              <a:rPr lang="en-US" sz="2400" b="1" dirty="0">
                <a:latin typeface="Arial Black" panose="020B0A04020102020204" pitchFamily="34" charset="0"/>
              </a:rPr>
              <a:t>, and Catholicism </a:t>
            </a:r>
            <a:r>
              <a:rPr lang="en-US" sz="2400" b="1" dirty="0" smtClean="0">
                <a:latin typeface="Arial Black" panose="020B0A04020102020204" pitchFamily="34" charset="0"/>
              </a:rPr>
              <a:t>the </a:t>
            </a:r>
            <a:r>
              <a:rPr lang="en-US" sz="2400" b="1" dirty="0">
                <a:latin typeface="Arial Black" panose="020B0A04020102020204" pitchFamily="34" charset="0"/>
              </a:rPr>
              <a:t>Church Magisterium, represented by the authority of the </a:t>
            </a:r>
            <a:r>
              <a:rPr lang="en-US" sz="2400" b="1" dirty="0" smtClean="0">
                <a:latin typeface="Arial Black" panose="020B0A04020102020204" pitchFamily="34" charset="0"/>
              </a:rPr>
              <a:t>Pope.</a:t>
            </a:r>
            <a:endParaRPr lang="en-US" sz="2400" b="1" dirty="0">
              <a:latin typeface="Arial Black" panose="020B0A04020102020204" pitchFamily="34" charset="0"/>
            </a:endParaRPr>
          </a:p>
        </p:txBody>
      </p:sp>
      <p:sp>
        <p:nvSpPr>
          <p:cNvPr id="4" name="Title 1"/>
          <p:cNvSpPr>
            <a:spLocks noGrp="1"/>
          </p:cNvSpPr>
          <p:nvPr>
            <p:ph type="title"/>
          </p:nvPr>
        </p:nvSpPr>
        <p:spPr>
          <a:xfrm>
            <a:off x="1" y="284176"/>
            <a:ext cx="12077322" cy="1508760"/>
          </a:xfrm>
        </p:spPr>
        <p:txBody>
          <a:bodyPr>
            <a:noAutofit/>
          </a:bodyPr>
          <a:lstStyle/>
          <a:p>
            <a:pPr algn="just"/>
            <a:r>
              <a:rPr lang="ro-RO" sz="2600" dirty="0" smtClean="0">
                <a:latin typeface="Arial Black" panose="020B0A04020102020204" pitchFamily="34" charset="0"/>
              </a:rPr>
              <a:t>SECTION 1.</a:t>
            </a:r>
            <a:r>
              <a:rPr lang="en-US" sz="2600" dirty="0">
                <a:latin typeface="Arial Black" panose="020B0A04020102020204" pitchFamily="34" charset="0"/>
              </a:rPr>
              <a:t> </a:t>
            </a:r>
            <a:r>
              <a:rPr lang="en-US" sz="2600" dirty="0" smtClean="0">
                <a:latin typeface="Arial Black" panose="020B0A04020102020204" pitchFamily="34" charset="0"/>
              </a:rPr>
              <a:t>A </a:t>
            </a:r>
            <a:r>
              <a:rPr lang="en-US" sz="2600" dirty="0">
                <a:latin typeface="Arial Black" panose="020B0A04020102020204" pitchFamily="34" charset="0"/>
              </a:rPr>
              <a:t>brief, obviously incomplete and subjective history of Christianity </a:t>
            </a:r>
            <a:r>
              <a:rPr lang="en-US" sz="2600" dirty="0" smtClean="0">
                <a:latin typeface="Arial Black" panose="020B0A04020102020204" pitchFamily="34" charset="0"/>
              </a:rPr>
              <a:t>(</a:t>
            </a:r>
            <a:r>
              <a:rPr lang="en-US" sz="2600" dirty="0">
                <a:latin typeface="Arial Black" panose="020B0A04020102020204" pitchFamily="34" charset="0"/>
              </a:rPr>
              <a:t>Orthodoxy and Catholicism, with a brief meaning of Christian freedom in Protestantism)</a:t>
            </a:r>
          </a:p>
        </p:txBody>
      </p:sp>
    </p:spTree>
    <p:extLst>
      <p:ext uri="{BB962C8B-B14F-4D97-AF65-F5344CB8AC3E}">
        <p14:creationId xmlns:p14="http://schemas.microsoft.com/office/powerpoint/2010/main" val="11292013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Banded</Template>
  <TotalTime>319</TotalTime>
  <Words>4405</Words>
  <Application>Microsoft Office PowerPoint</Application>
  <PresentationFormat>Widescreen</PresentationFormat>
  <Paragraphs>166</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 Unicode MS</vt:lpstr>
      <vt:lpstr>Arial Black</vt:lpstr>
      <vt:lpstr>Calibri</vt:lpstr>
      <vt:lpstr>Corbel</vt:lpstr>
      <vt:lpstr>Times New Roman</vt:lpstr>
      <vt:lpstr>Wingdings</vt:lpstr>
      <vt:lpstr>Banded</vt:lpstr>
      <vt:lpstr>ROMANIAN ORTHODOX CHURCH, AN ECONOMIC SUBJECT  WITH IMPACT ON TOURISM AND ITS BEHAVIORAL AMBIGUITY IN CONTRAST TO THAT OF OTHER CHURCHES  IN EUROPEAN UNION  </vt:lpstr>
      <vt:lpstr>CONTENTS</vt:lpstr>
      <vt:lpstr>INTRODUCTION</vt:lpstr>
      <vt:lpstr>SECTION 1. A brief, obviously incomplete and subjective history of Christianity (Orthodoxy and Catholicism, with a brief meaning of Christian freedom in Protestantism)</vt:lpstr>
      <vt:lpstr>IS THE Christian History a long series of persecutions suffered by Christians or applied to non-Christians  or even to OTHER CHRISTIANS TOO?</vt:lpstr>
      <vt:lpstr>SECTION 1. A brief, obviously incomplete and subjective history of Christianity (Orthodoxy and Catholicism, with a brief meaning of Christian freedom in Protestantism)</vt:lpstr>
      <vt:lpstr>SECTION 1. A brief, obviously incomplete and subjective history of Christianity (Orthodoxy and Catholicism, with a brief meaning of Christian freedom in Protestantism)</vt:lpstr>
      <vt:lpstr>PowerPoint Presentation</vt:lpstr>
      <vt:lpstr>SECTION 1. A brief, obviously incomplete and subjective history of Christianity (Orthodoxy and Catholicism, with a brief meaning of Christian freedom in Protestantism)</vt:lpstr>
      <vt:lpstr>PowerPoint Presentation</vt:lpstr>
      <vt:lpstr>The Great Schism of 1054</vt:lpstr>
      <vt:lpstr>The Great Schism of 1054</vt:lpstr>
      <vt:lpstr>inquisition AND ITS Famous Christian Persecutions </vt:lpstr>
      <vt:lpstr>SOME NecesSarry REFORMS </vt:lpstr>
      <vt:lpstr>SECTION 1. A brief, obviously incomplete and subjective history of Christianity (Orthodoxy and Catholicism, with a brief meaning of Christian freedom in Protestantism)</vt:lpstr>
      <vt:lpstr>A SAD MILLENIUM OF DARKNESS?</vt:lpstr>
      <vt:lpstr>OIKUMENIKE</vt:lpstr>
      <vt:lpstr>SECTION 2. QUESTIONS GENERATING HYPOTHESES FOR FUTURE RESEARCH ON THE RELATIONSHIP BETWEEN RELIGION AND ECONOMICS, WITH AN EMPHASIS ON TOURISM</vt:lpstr>
      <vt:lpstr>SOME QUESTIONS ABOUT B.O.R. BEHAVIOUR</vt:lpstr>
      <vt:lpstr>SOME QUESTIONS ABOUT B.O.R. BEHAVIOUR</vt:lpstr>
      <vt:lpstr>SOME QUESTIONS ABOUT B.O.R. BEHAVIOUR</vt:lpstr>
      <vt:lpstr>PowerPoint Presentation</vt:lpstr>
      <vt:lpstr>The world's top ten religions and the number of their adherents (1990)</vt:lpstr>
      <vt:lpstr>The world's top ten religions and the number of their adherents (2019)</vt:lpstr>
      <vt:lpstr>SOME RESULTS OF OUR TEAM RESEARCHES</vt:lpstr>
      <vt:lpstr>SOME RESULTS OF MY INDIVIDUAL RESEARCHES</vt:lpstr>
      <vt:lpstr>SOME RESULTS OF MY INDIVIDUAL RESEARCHES</vt:lpstr>
      <vt:lpstr>SOME RESULTS OF MY INDIVIDUAL RESEARCHES</vt:lpstr>
      <vt:lpstr>SOME FINAL REMARKS</vt:lpstr>
      <vt:lpstr>New Questions </vt:lpstr>
      <vt:lpstr>SOME FINAL REMARKS</vt:lpstr>
      <vt:lpstr>SOME FINAL REMARKS</vt:lpstr>
      <vt:lpstr>BIBLIOGRAPHY</vt:lpstr>
      <vt:lpstr>BIBLIOGRAPHY</vt:lpstr>
      <vt:lpstr>BIBLIOGRAPHY</vt:lpstr>
      <vt:lpstr>Thank you FOR THIS OPPORTUNITY MY DEAR FRIENDS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ROMANIAN ORTHODOX CHURCH, AN ECONOMIC SUBJECT  WITH IMPACT ON TOURISM AND ITS BEHAVIORAL AMBIGUITY IN CONTRAST TO THAT OF OTHER CHURCHES IN EUROPEAN UNION  ul</dc:title>
  <dc:creator>Windows User</dc:creator>
  <cp:lastModifiedBy>Windows User</cp:lastModifiedBy>
  <cp:revision>34</cp:revision>
  <dcterms:created xsi:type="dcterms:W3CDTF">2020-09-07T06:17:40Z</dcterms:created>
  <dcterms:modified xsi:type="dcterms:W3CDTF">2020-09-09T05:27:45Z</dcterms:modified>
</cp:coreProperties>
</file>