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F69827-41B6-49BD-AA3B-FD374CD5C497}" type="datetimeFigureOut">
              <a:rPr lang="en-US" smtClean="0"/>
              <a:t>9/29/2020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E37EF9-5C0A-4F2A-A8BB-2ADC22E45DCB}" type="slidenum">
              <a:rPr lang="en-US" smtClean="0"/>
              <a:t>‹#›</a:t>
            </a:fld>
            <a:endParaRPr lang="en-US"/>
          </a:p>
        </p:txBody>
      </p:sp>
    </p:spTree>
    <p:extLst>
      <p:ext uri="{BB962C8B-B14F-4D97-AF65-F5344CB8AC3E}">
        <p14:creationId xmlns:p14="http://schemas.microsoft.com/office/powerpoint/2010/main" val="3010251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E37EF9-5C0A-4F2A-A8BB-2ADC22E45DCB}" type="slidenum">
              <a:rPr lang="en-US" smtClean="0"/>
              <a:t>3</a:t>
            </a:fld>
            <a:endParaRPr lang="en-US"/>
          </a:p>
        </p:txBody>
      </p:sp>
    </p:spTree>
    <p:extLst>
      <p:ext uri="{BB962C8B-B14F-4D97-AF65-F5344CB8AC3E}">
        <p14:creationId xmlns:p14="http://schemas.microsoft.com/office/powerpoint/2010/main" val="2423016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98378B9-4F13-4AA7-AA89-9BADE4D67E6C}" type="datetimeFigureOut">
              <a:rPr lang="en-US" smtClean="0"/>
              <a:t>9/29/2020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84D7A67-9DA4-4CD4-88B1-13104A949CB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8378B9-4F13-4AA7-AA89-9BADE4D67E6C}"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7A67-9DA4-4CD4-88B1-13104A949C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8378B9-4F13-4AA7-AA89-9BADE4D67E6C}"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7A67-9DA4-4CD4-88B1-13104A949C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8378B9-4F13-4AA7-AA89-9BADE4D67E6C}"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7A67-9DA4-4CD4-88B1-13104A949CB6}"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98378B9-4F13-4AA7-AA89-9BADE4D67E6C}"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7A67-9DA4-4CD4-88B1-13104A949CB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8378B9-4F13-4AA7-AA89-9BADE4D67E6C}"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D7A67-9DA4-4CD4-88B1-13104A949CB6}"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98378B9-4F13-4AA7-AA89-9BADE4D67E6C}"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D7A67-9DA4-4CD4-88B1-13104A949C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8378B9-4F13-4AA7-AA89-9BADE4D67E6C}"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D7A67-9DA4-4CD4-88B1-13104A949CB6}"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378B9-4F13-4AA7-AA89-9BADE4D67E6C}"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D7A67-9DA4-4CD4-88B1-13104A949C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98378B9-4F13-4AA7-AA89-9BADE4D67E6C}"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D7A67-9DA4-4CD4-88B1-13104A949C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98378B9-4F13-4AA7-AA89-9BADE4D67E6C}" type="datetimeFigureOut">
              <a:rPr lang="en-US" smtClean="0"/>
              <a:t>9/29/2020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84D7A67-9DA4-4CD4-88B1-13104A949CB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98378B9-4F13-4AA7-AA89-9BADE4D67E6C}" type="datetimeFigureOut">
              <a:rPr lang="en-US" smtClean="0"/>
              <a:t>9/29/2020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4D7A67-9DA4-4CD4-88B1-13104A949C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a:solidFill>
                  <a:schemeClr val="tx1"/>
                </a:solidFill>
                <a:latin typeface="Arial" pitchFamily="34" charset="0"/>
                <a:cs typeface="Arial" pitchFamily="34" charset="0"/>
              </a:rPr>
              <a:t>TOURISM INDUSTRY IN THE REPUBLIC OF MOLDOVA: CONCEPT, STRATEGIES, OPPORTUNITIES</a:t>
            </a:r>
            <a:br>
              <a:rPr lang="en-US" sz="2800" dirty="0">
                <a:solidFill>
                  <a:schemeClr val="tx1"/>
                </a:solidFill>
                <a:latin typeface="Arial" pitchFamily="34" charset="0"/>
                <a:cs typeface="Arial" pitchFamily="34" charset="0"/>
              </a:rPr>
            </a:br>
            <a:r>
              <a:rPr lang="en-US" sz="2800" dirty="0">
                <a:solidFill>
                  <a:schemeClr val="tx1"/>
                </a:solidFill>
                <a:latin typeface="Arial" pitchFamily="34" charset="0"/>
                <a:cs typeface="Arial" pitchFamily="34" charset="0"/>
              </a:rPr>
              <a:t> </a:t>
            </a:r>
            <a:br>
              <a:rPr lang="en-US" sz="2800" dirty="0">
                <a:solidFill>
                  <a:schemeClr val="tx1"/>
                </a:solidFill>
                <a:latin typeface="Arial" pitchFamily="34" charset="0"/>
                <a:cs typeface="Arial" pitchFamily="34" charset="0"/>
              </a:rPr>
            </a:br>
            <a:r>
              <a:rPr lang="en-US" sz="2000" dirty="0">
                <a:solidFill>
                  <a:schemeClr val="tx1"/>
                </a:solidFill>
                <a:latin typeface="Arial" pitchFamily="34" charset="0"/>
                <a:cs typeface="Arial" pitchFamily="34" charset="0"/>
              </a:rPr>
              <a:t>INDUSTRIA TURISMULUI ÎN REPUBLICA MOLD</a:t>
            </a:r>
            <a:r>
              <a:rPr lang="ro-RO" sz="2000" dirty="0">
                <a:solidFill>
                  <a:schemeClr val="tx1"/>
                </a:solidFill>
                <a:latin typeface="Arial" pitchFamily="34" charset="0"/>
                <a:cs typeface="Arial" pitchFamily="34" charset="0"/>
              </a:rPr>
              <a:t>O</a:t>
            </a:r>
            <a:r>
              <a:rPr lang="en-US" sz="2000" dirty="0">
                <a:solidFill>
                  <a:schemeClr val="tx1"/>
                </a:solidFill>
                <a:latin typeface="Arial" pitchFamily="34" charset="0"/>
                <a:cs typeface="Arial" pitchFamily="34" charset="0"/>
              </a:rPr>
              <a:t>VA: CONCEPT, STRATEGII, OPORTUNITĂȚI</a:t>
            </a:r>
            <a:br>
              <a:rPr lang="en-US" sz="2800" dirty="0">
                <a:solidFill>
                  <a:schemeClr val="tx1"/>
                </a:solidFill>
                <a:latin typeface="Arial" pitchFamily="34" charset="0"/>
                <a:cs typeface="Arial" pitchFamily="34" charset="0"/>
              </a:rPr>
            </a:br>
            <a:endParaRPr lang="en-US" sz="2800" dirty="0">
              <a:solidFill>
                <a:schemeClr val="tx1"/>
              </a:solidFill>
              <a:latin typeface="Arial" pitchFamily="34" charset="0"/>
              <a:cs typeface="Arial" pitchFamily="34" charset="0"/>
            </a:endParaRPr>
          </a:p>
        </p:txBody>
      </p:sp>
      <p:sp>
        <p:nvSpPr>
          <p:cNvPr id="3" name="Subtitle 2"/>
          <p:cNvSpPr>
            <a:spLocks noGrp="1"/>
          </p:cNvSpPr>
          <p:nvPr>
            <p:ph type="subTitle" idx="1"/>
          </p:nvPr>
        </p:nvSpPr>
        <p:spPr>
          <a:xfrm>
            <a:off x="685800" y="4071942"/>
            <a:ext cx="7772400" cy="1071569"/>
          </a:xfrm>
        </p:spPr>
        <p:txBody>
          <a:bodyPr>
            <a:normAutofit fontScale="85000" lnSpcReduction="20000"/>
          </a:bodyPr>
          <a:lstStyle/>
          <a:p>
            <a:r>
              <a:rPr lang="ro-RO" b="1" dirty="0">
                <a:solidFill>
                  <a:schemeClr val="tx1"/>
                </a:solidFill>
              </a:rPr>
              <a:t>Elena FUIOR</a:t>
            </a:r>
            <a:endParaRPr lang="en-US" dirty="0">
              <a:solidFill>
                <a:schemeClr val="tx1"/>
              </a:solidFill>
            </a:endParaRPr>
          </a:p>
          <a:p>
            <a:r>
              <a:rPr lang="ro-RO" b="1" dirty="0">
                <a:solidFill>
                  <a:schemeClr val="tx1"/>
                </a:solidFill>
              </a:rPr>
              <a:t>Tatiana</a:t>
            </a:r>
            <a:r>
              <a:rPr lang="en-US" b="1" dirty="0">
                <a:solidFill>
                  <a:schemeClr val="tx1"/>
                </a:solidFill>
              </a:rPr>
              <a:t> </a:t>
            </a:r>
            <a:r>
              <a:rPr lang="ro-RO" b="1" dirty="0">
                <a:solidFill>
                  <a:schemeClr val="tx1"/>
                </a:solidFill>
              </a:rPr>
              <a:t>ZAVAȚKI</a:t>
            </a:r>
            <a:endParaRPr lang="en-US" dirty="0">
              <a:solidFill>
                <a:schemeClr val="tx1"/>
              </a:solidFill>
            </a:endParaRPr>
          </a:p>
          <a:p>
            <a:r>
              <a:rPr lang="ro-RO" b="1" dirty="0">
                <a:solidFill>
                  <a:schemeClr val="tx1"/>
                </a:solidFill>
              </a:rPr>
              <a:t>Ion MAXIM</a:t>
            </a:r>
            <a:endParaRPr lang="en-US" dirty="0">
              <a:solidFill>
                <a:schemeClr val="tx1"/>
              </a:solidFill>
            </a:endParaRP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686800" cy="6858000"/>
          </a:xfrm>
        </p:spPr>
        <p:txBody>
          <a:bodyPr>
            <a:normAutofit fontScale="62500" lnSpcReduction="20000"/>
          </a:bodyPr>
          <a:lstStyle/>
          <a:p>
            <a:pPr marL="85725" indent="363538" algn="just">
              <a:buNone/>
            </a:pPr>
            <a:r>
              <a:rPr lang="en-US" sz="2900" dirty="0"/>
              <a:t>The World Tourism Organization defines tourism as a popular global recreational activity. It is the strongest economic branch in the world and has a considerable impact on the economies, societies and cultures of the various reference countries.</a:t>
            </a:r>
          </a:p>
          <a:p>
            <a:pPr marL="85725" indent="363538" algn="just">
              <a:buNone/>
            </a:pPr>
            <a:r>
              <a:rPr lang="en-US" sz="2900" dirty="0"/>
              <a:t>Oxford Dictionary defines tourism as the theory and practice in the field of travel, the trip being a pleasure, and the tourist as the one who makes one or more tours for recreation, the one who travels for pleasure or cultural reasons visiting various interesting objectives, landscape or other.</a:t>
            </a:r>
          </a:p>
          <a:p>
            <a:pPr marL="85725" indent="363538" algn="just">
              <a:buNone/>
            </a:pPr>
            <a:r>
              <a:rPr lang="en-US" sz="2900" dirty="0"/>
              <a:t>The International Tourism Dictionary treats tourism as a set of measures implemented for the organization and conduct of leisure trips, made through organizations, companies, agencies or on their own, for a limited period of time, as well as industry that competes to meet the needs of tourists .</a:t>
            </a:r>
          </a:p>
          <a:p>
            <a:pPr marL="85725" indent="363538" algn="just">
              <a:buNone/>
            </a:pPr>
            <a:r>
              <a:rPr lang="en-US" sz="2900" dirty="0"/>
              <a:t>DEX proposes the following definition of tourism: "Recreational or sports activity, consisting of traveling, on foot or by various means of transport, distances to visit picturesque regions, localities, cultural, economic, historical, etc.“</a:t>
            </a:r>
          </a:p>
          <a:p>
            <a:pPr marL="85725" indent="363538" algn="just">
              <a:buNone/>
            </a:pPr>
            <a:r>
              <a:rPr lang="en-US" sz="2900" dirty="0"/>
              <a:t>The scientist </a:t>
            </a:r>
            <a:r>
              <a:rPr lang="en-US" sz="2900" dirty="0" err="1"/>
              <a:t>Aurel</a:t>
            </a:r>
            <a:r>
              <a:rPr lang="en-US" sz="2900" dirty="0"/>
              <a:t> </a:t>
            </a:r>
            <a:r>
              <a:rPr lang="en-US" sz="2900" dirty="0" err="1"/>
              <a:t>Gheorghilaş</a:t>
            </a:r>
            <a:r>
              <a:rPr lang="en-US" sz="2900" dirty="0"/>
              <a:t> mentions that "tourism is a permanent element of culture or, in other words, a contemporary culture, which can only be understood if it is known through tourist actions“.</a:t>
            </a:r>
          </a:p>
          <a:p>
            <a:pPr marL="85725" indent="363538" algn="just">
              <a:buNone/>
            </a:pPr>
            <a:r>
              <a:rPr lang="en-US" sz="2900" dirty="0"/>
              <a:t>In the legislation of the Republic of Moldova, the term “tourism” is presented as “a set of relations and phenomena resulting from the movement and stay of persons in any place other than their place of residence, for a period of less than one year and for a purpose other than a remunerated activity in the place visited ”.</a:t>
            </a:r>
          </a:p>
          <a:p>
            <a:pPr marL="85725" indent="363538" algn="just">
              <a:buNone/>
            </a:pPr>
            <a:r>
              <a:rPr lang="en-US" sz="2900" dirty="0"/>
              <a:t>The author N. </a:t>
            </a:r>
            <a:r>
              <a:rPr lang="en-US" sz="2900" dirty="0" err="1"/>
              <a:t>Platon</a:t>
            </a:r>
            <a:r>
              <a:rPr lang="en-US" sz="2900" dirty="0"/>
              <a:t> characterizes the tourism activity as "Increasing the resting needs of the population eager to spend their time in an active way, the desire for </a:t>
            </a:r>
            <a:r>
              <a:rPr lang="en-US" dirty="0"/>
              <a:t>physical and intellectual relaxation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643710"/>
          </a:xfrm>
        </p:spPr>
        <p:txBody>
          <a:bodyPr>
            <a:noAutofit/>
          </a:bodyPr>
          <a:lstStyle/>
          <a:p>
            <a:pPr marL="85725" indent="276225" algn="just">
              <a:lnSpc>
                <a:spcPct val="80000"/>
              </a:lnSpc>
              <a:buNone/>
            </a:pPr>
            <a:r>
              <a:rPr lang="en-US" sz="1800" dirty="0"/>
              <a:t>Interdependent with the other sectors of the national economy, the development of tourism in the republic requires a dynamic involvement of the entire economic system. The tourist offer must adapt to the tourist demand, imposing the development of the technical-material base.</a:t>
            </a:r>
          </a:p>
          <a:p>
            <a:pPr marL="85725" indent="276225" algn="just">
              <a:lnSpc>
                <a:spcPct val="80000"/>
              </a:lnSpc>
              <a:buNone/>
            </a:pPr>
            <a:r>
              <a:rPr lang="en-US" sz="1800" dirty="0"/>
              <a:t>The opening of tourism in the Republic of Moldova is due to the establishment of the first structures specialized in tourism and travel: Chisinau section of the Joint Stock Company "</a:t>
            </a:r>
            <a:r>
              <a:rPr lang="en-US" sz="1800" dirty="0" err="1"/>
              <a:t>Intourist</a:t>
            </a:r>
            <a:r>
              <a:rPr lang="en-US" sz="1800" dirty="0"/>
              <a:t>" (1959-1974), to coordinate the activity of which in 1974 the Directorate for External Tourism was created under the Council of Ministers of Moldova.</a:t>
            </a:r>
          </a:p>
          <a:p>
            <a:pPr marL="85725" indent="276225" algn="just">
              <a:lnSpc>
                <a:spcPct val="80000"/>
              </a:lnSpc>
              <a:buNone/>
            </a:pPr>
            <a:r>
              <a:rPr lang="en-US" sz="1800" dirty="0"/>
              <a:t>The first group of foreign tourists visited Moldova in 1959, after which, at an accelerated pace, it began to develop national and international tourism and bodies and enterprises for receiving and serving foreign tourists were set up. In 1963, more than 30,000 people traveled to the republic, in 1970 - 1,466 tourists, and in 1981 it was already visited by 65,000 tourists from about 45 countries.</a:t>
            </a:r>
          </a:p>
          <a:p>
            <a:pPr marL="85725" indent="276225" algn="just">
              <a:lnSpc>
                <a:spcPct val="80000"/>
              </a:lnSpc>
              <a:buNone/>
            </a:pPr>
            <a:r>
              <a:rPr lang="en-US" sz="1800" dirty="0"/>
              <a:t>Due to the expansion of the technical-material base in 1978, the company "</a:t>
            </a:r>
            <a:r>
              <a:rPr lang="en-US" sz="1800" dirty="0" err="1"/>
              <a:t>Intourist</a:t>
            </a:r>
            <a:r>
              <a:rPr lang="en-US" sz="1800" dirty="0"/>
              <a:t>" had a high class hotel complex with 573 seats, 2 restaurants, 5 bars and a banquet hall with 350 seats.</a:t>
            </a:r>
          </a:p>
          <a:p>
            <a:pPr marL="85725" indent="276225" algn="just">
              <a:lnSpc>
                <a:spcPct val="80000"/>
              </a:lnSpc>
              <a:buNone/>
            </a:pPr>
            <a:r>
              <a:rPr lang="en-US" sz="1800" dirty="0"/>
              <a:t>In 1983, the Directorate for External Tourism attached to the Council of Ministers of Moldova was reorganized into the State Committee of the Republic of Moldova for External Tourism and the hotel “Cosmos” was put into operation with an accommodation capacity of 706 seats, restaurant with 160 seats , two buffets and a bar.</a:t>
            </a:r>
          </a:p>
          <a:p>
            <a:pPr marL="85725" indent="276225" algn="just">
              <a:lnSpc>
                <a:spcPct val="80000"/>
              </a:lnSpc>
              <a:buNone/>
            </a:pPr>
            <a:r>
              <a:rPr lang="en-US" sz="1800" dirty="0"/>
              <a:t>After the declaration of independence (1991) in the Republic of Moldova, based on the Moldovan Association of the State Committee for International Tourism of the USSR was founded the National Tourism Association "Moldova-TUR" and the Department of Tourism, and in 1992 the Ministry of Youth, Sports and Tourism, with licensing and control functions over the tourism activity. In 1993 there were several hundred tourism enterprises, of which 60 practiced foreign tourism.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8686800" cy="6858000"/>
          </a:xfrm>
        </p:spPr>
        <p:txBody>
          <a:bodyPr>
            <a:normAutofit fontScale="62500" lnSpcReduction="20000"/>
          </a:bodyPr>
          <a:lstStyle/>
          <a:p>
            <a:pPr marL="85725" indent="276225" algn="just">
              <a:buNone/>
            </a:pPr>
            <a:r>
              <a:rPr lang="en-US" dirty="0"/>
              <a:t>In 1994, in order to develop and implement development programs in the field of tourism, the State Company Moldova-TUR was founded (later transformed into a Joint Stock Company).</a:t>
            </a:r>
          </a:p>
          <a:p>
            <a:pPr marL="85725" indent="276225" algn="just">
              <a:buNone/>
            </a:pPr>
            <a:r>
              <a:rPr lang="en-US" dirty="0"/>
              <a:t>It is necessary to mention that in 1992 it was visited by 292 thousand people, registering a sudden decline in the next 2 years9 and 33 thousand people respectively, registering in 1994 26 thousand people.</a:t>
            </a:r>
          </a:p>
          <a:p>
            <a:pPr marL="85725" indent="276225" algn="just">
              <a:buNone/>
            </a:pPr>
            <a:r>
              <a:rPr lang="en-US" dirty="0"/>
              <a:t>In 2003, the Strategy for sustainable development of tourism in the Republic of Moldova for the years 2003-2015 and the National Program “Wine Road in Moldova. After 2000, the best result was obtained in 2004, when 26 thousand visitors were registered.</a:t>
            </a:r>
          </a:p>
          <a:p>
            <a:pPr marL="85725" indent="276225" algn="just">
              <a:buNone/>
            </a:pPr>
            <a:r>
              <a:rPr lang="en-US" dirty="0"/>
              <a:t>With the approval of the new structure of public administration, in 2005 the Ministry of Culture and Tourism was created, and in 2009 the Tourism Agency of the Republic of Moldova. In order to remedy the situation in the field of tourism in the years 2005 - 2012, a series of acts were approved regulating the tourist activity. Thus, in 2006 was adopted the Law "On the organization and development of tourism in the Republic of Moldova", government decisions in the field of hotels, catering, development and improvement of the road network, etc.</a:t>
            </a:r>
          </a:p>
          <a:p>
            <a:pPr marL="85725" indent="276225" algn="just">
              <a:buNone/>
            </a:pPr>
            <a:r>
              <a:rPr lang="en-US" dirty="0"/>
              <a:t>The fundamental document that points out the priority areas and directions for the development of the tourism sector until 2020 is the Tourism Development Strategy - Tourism 2020. Its mission - to stimulate tourism activity through the development of domestic and foreign tourism. To achieve the goal, 5 general objectives and 32 specific objectives were set. In addition to the financial impact, the Strategy envisages an economic, cultural and social impact.</a:t>
            </a:r>
          </a:p>
          <a:p>
            <a:pPr marL="85725" indent="276225" algn="just">
              <a:buNone/>
            </a:pPr>
            <a:r>
              <a:rPr lang="en-US" dirty="0"/>
              <a:t>According to the strategy, an annual increase of the number of foreign tourists is expected by 3%, and of the external tourism by 4%; certification of 40 tourist routes; elaboration of four new national routes with exit to the European tourist routes; repair of 20 sights and more.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0000" lnSpcReduction="20000"/>
          </a:bodyPr>
          <a:lstStyle/>
          <a:p>
            <a:pPr marL="85725" indent="276225" algn="just">
              <a:lnSpc>
                <a:spcPct val="106000"/>
              </a:lnSpc>
              <a:buNone/>
            </a:pPr>
            <a:r>
              <a:rPr lang="en-US" dirty="0"/>
              <a:t>At the moment, a series of regulations related to the "Tourism 2020" strategy have been implemented. Thus, the "National Brand of the Tourism Industry" was launched, the objective of which is to increase the number of tourists who will visit Moldova.</a:t>
            </a:r>
          </a:p>
          <a:p>
            <a:pPr marL="85725" indent="276225" algn="just">
              <a:lnSpc>
                <a:spcPct val="106000"/>
              </a:lnSpc>
              <a:buNone/>
            </a:pPr>
            <a:r>
              <a:rPr lang="en-US" dirty="0"/>
              <a:t>Simultaneously with the international launch of the tourist brand, a video was presented, urging tourists to visit Moldova. As part of the campaign to popularize the tourist direction, a Moldova Holiday mobile application was developed. In order to ensure the evidence and access of users to information in the field of tourism and to the remarkable tourist places in Moldova, the concept of the automated information system "Tourism Register" was approved.</a:t>
            </a:r>
          </a:p>
          <a:p>
            <a:pPr marL="85725" indent="276225" algn="just">
              <a:lnSpc>
                <a:spcPct val="106000"/>
              </a:lnSpc>
              <a:buNone/>
            </a:pPr>
            <a:r>
              <a:rPr lang="en-US" dirty="0"/>
              <a:t>The Moldovan tourism sector has been dynamically growing since 2010, when its official revenue first reached $ 163 million. In 2016, the market was already estimated at $ 245 million, while capital investments in the industry amounted to $ 35 million (2.2% of the total investment).</a:t>
            </a:r>
            <a:br>
              <a:rPr lang="en-US" dirty="0"/>
            </a:br>
            <a:r>
              <a:rPr lang="en-US" dirty="0"/>
              <a:t>Over the next two years, the income of the tourism sector increased by one third, and in 2019 it grew by 16.4%. In 2019, travel agencies served 376.6 thousand tourists and excursionists, which provided a jump in outbound rates (+ 17.6%). domestic (+ 14.9%) and inbound tourism (+ 3%). Officially, the sector received almost 20 thousand foreigners, of which 85.3% came to Moldova for the purpose of recreation and entertainment.</a:t>
            </a:r>
          </a:p>
          <a:p>
            <a:pPr marL="85725" indent="276225" algn="just">
              <a:lnSpc>
                <a:spcPct val="106000"/>
              </a:lnSpc>
              <a:buNone/>
            </a:pPr>
            <a:r>
              <a:rPr lang="en-US" dirty="0"/>
              <a:t>According to the data of the National Bureau of Statistics for the organization of domestic and receiving tourism, on 01.01.2019, the Republic of Moldova had 3175 accommodation rooms, with a total number of 6015 accommodation places, located in 134 accommodation units.</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62500" lnSpcReduction="20000"/>
          </a:bodyPr>
          <a:lstStyle/>
          <a:p>
            <a:pPr marL="0" indent="361950" algn="just">
              <a:buNone/>
            </a:pPr>
            <a:r>
              <a:rPr lang="en-US" dirty="0"/>
              <a:t>For the Republic of Moldova, tourism can be a branch with significant growth opportunities, remaining a sphere of activity, which can absorb part of the labor force remaining available through economic restructuring.</a:t>
            </a:r>
          </a:p>
          <a:p>
            <a:pPr marL="0" indent="361950" algn="just">
              <a:buNone/>
            </a:pPr>
            <a:r>
              <a:rPr lang="en-US" dirty="0"/>
              <a:t>Although the republic is a country with a small territory, it has a rich tourist heritage. It is represented by ecological reserves, natural landscapes, architectural monuments, mansions, monasteries, churches, wineries, traditional dishes and others. </a:t>
            </a:r>
          </a:p>
          <a:p>
            <a:pPr marL="0" indent="361950" algn="just">
              <a:buNone/>
            </a:pPr>
            <a:r>
              <a:rPr lang="en-US" dirty="0"/>
              <a:t>Unfortunately, the state of heritage degradation makes it unattractive, as it finds itself in the conservation phase and is largely not involved in tourist routes.</a:t>
            </a:r>
          </a:p>
          <a:p>
            <a:pPr marL="0" indent="361950" algn="just">
              <a:buNone/>
            </a:pPr>
            <a:r>
              <a:rPr lang="en-US" dirty="0"/>
              <a:t>In order to regulate tourism in the republic, over the years, a series of legislative acts have been adopted, which has created premises for the development of tourism in the country. But at the same time it is necessary to mention that both the Concept of tourism development in the Republic of Moldova until 2005 and the Strategy for sustainable development of tourism in the Republic of Moldova in 2003-2015 had a low degree of achievement, as well as an insignificant impact on tourism industry.</a:t>
            </a:r>
          </a:p>
          <a:p>
            <a:pPr marL="0" indent="361950" algn="just">
              <a:buNone/>
            </a:pPr>
            <a:r>
              <a:rPr lang="en-US" dirty="0"/>
              <a:t>The Tourism Development Strategy "Tourism 2020", outlined the development and capitalization of tourism forms. It established the active forms of tourism, the forms that need impetus and the forms that need to be developed in the future. At the same time, the current legislative and normative framework for regulating tourism is outdated, the international tourism market is developing faster than the national one.</a:t>
            </a:r>
            <a:br>
              <a:rPr lang="en-US" dirty="0"/>
            </a:br>
            <a:r>
              <a:rPr lang="en-US" dirty="0"/>
              <a:t>Relatively serious are the problems related to the tourist infrastructure, the deplorable condition of the tourist attractions, the lack of toilets on the national routes, the high prices for flights, the condition or lack of roads, the low qualification of the service staff, etc.</a:t>
            </a:r>
          </a:p>
          <a:p>
            <a:pPr marL="0" indent="361950" algn="just">
              <a:buNone/>
            </a:pPr>
            <a:r>
              <a:rPr lang="en-US" dirty="0"/>
              <a:t>In order to boost this field, it is necessary to make the most of the resources available to attract and serve an increasing number of tourists from the country and abroad. The tourism activity must be oriented towards the diversification of forms by adapting the offer to the requirements of the demand and satisfying the preferences of the domestic and foreign tourists.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0000" lnSpcReduction="20000"/>
          </a:bodyPr>
          <a:lstStyle/>
          <a:p>
            <a:pPr marL="0" indent="361950" algn="just">
              <a:lnSpc>
                <a:spcPct val="108000"/>
              </a:lnSpc>
              <a:buNone/>
            </a:pPr>
            <a:r>
              <a:rPr lang="en-US" dirty="0"/>
              <a:t>In order to recovery tourism, it is necessary to ensure the increase of the competitiveness of the tourist offer; diversified routes; improved the organizational framework; encouraged and stimulated foreign investment in various sectors; modernized the tourist objectives in the republic; elaborated feasibility studies in order to realize new accommodation units, public alimentation, leisure, etc.</a:t>
            </a:r>
          </a:p>
          <a:p>
            <a:pPr marL="0" indent="361950" algn="just">
              <a:lnSpc>
                <a:spcPct val="108000"/>
              </a:lnSpc>
              <a:buNone/>
            </a:pPr>
            <a:r>
              <a:rPr lang="en-US" dirty="0"/>
              <a:t>It is necessary to fully implement the provisions of the regulations of the UNWTO Tourism Charter, the methodology on the UN Tourism Satellite Account, the International Recommendations on UN Tourism Statistics, the UNWTO recommendations on the classification of tourist accommodation structures, etc. No less important are the issues regarding the elaboration of contemporary concepts, the modification of the legislation on the field of tourism and of the development strategy of the field from the perspective of 2030.</a:t>
            </a:r>
          </a:p>
          <a:p>
            <a:pPr marL="0" indent="361950" algn="just">
              <a:lnSpc>
                <a:spcPct val="108000"/>
              </a:lnSpc>
              <a:buNone/>
            </a:pPr>
            <a:r>
              <a:rPr lang="en-US" dirty="0"/>
              <a:t>Considering the tourism industry as a system allows us to develop the relationships generated by the industry at the territorial, economic and social levels, to achieve effective interaction between the subjects and objects of the tourism process, as well as to set goals and solve the problems of a marketing strategy aimed at ensuring successful international cooperation in the field of tourism.</a:t>
            </a:r>
          </a:p>
          <a:p>
            <a:pPr marL="0" indent="361950" algn="just">
              <a:lnSpc>
                <a:spcPct val="108000"/>
              </a:lnSpc>
              <a:buNone/>
            </a:pPr>
            <a:r>
              <a:rPr lang="en-US" dirty="0"/>
              <a:t>Thus, the approach to the tourism industry as a system makes it possible to assess and predict its development, to form a tourism product of a higher quality, as well as to raise the organizational forms of tourism management and methods of promoting a tourism product on the market to a high level.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858000"/>
          </a:xfrm>
        </p:spPr>
        <p:txBody>
          <a:bodyPr>
            <a:normAutofit fontScale="77500" lnSpcReduction="20000"/>
          </a:bodyPr>
          <a:lstStyle/>
          <a:p>
            <a:pPr marL="0" indent="534988" algn="just">
              <a:lnSpc>
                <a:spcPct val="106000"/>
              </a:lnSpc>
              <a:buNone/>
            </a:pPr>
            <a:r>
              <a:rPr lang="en-US" dirty="0"/>
              <a:t>In the modern world, tourism is seen as a socio-economic phenomenon that has a direct and indirect impact on the development of all related infrastructure. However, in the Republic of Moldova, tourism has not yet reached a level of development adequate to its potential opportunities. </a:t>
            </a:r>
          </a:p>
          <a:p>
            <a:pPr marL="0" indent="534988" algn="just">
              <a:lnSpc>
                <a:spcPct val="106000"/>
              </a:lnSpc>
              <a:buNone/>
            </a:pPr>
            <a:r>
              <a:rPr lang="en-US" dirty="0"/>
              <a:t>Tourist facilities remain unclaimed due to the underdeveloped infrastructure of tourism services, imperfect mechanisms of state regulation at various levels of government, lack of motivation for private investment in tourism markets and effective methods of economic analysis of the tourism industry. Issues of managing the tourism complex, adapting foreign experience in tourism development are actively discussed by modern researchers. However, on tourism there is a rather voluminous spectrum of insufficiently developed issues. </a:t>
            </a:r>
          </a:p>
          <a:p>
            <a:pPr marL="0" indent="534988" algn="just">
              <a:lnSpc>
                <a:spcPct val="106000"/>
              </a:lnSpc>
              <a:buNone/>
            </a:pPr>
            <a:r>
              <a:rPr lang="en-US" dirty="0"/>
              <a:t>The paper analyzes the theoretical and practical foundations of sustainable management strategies in the context of the development of domestic and inbound tourism in the RM, identifies the benefits of tourism as a system object, identifies the main patterns and trends in the development of the tourism economy in the country, the possibility of creating stimulating conditions and improving mechanisms for regulating tourism development with aim to maximize the potential of the country.</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4290"/>
            <a:ext cx="8401080" cy="6429420"/>
          </a:xfrm>
        </p:spPr>
        <p:txBody>
          <a:bodyPr>
            <a:normAutofit fontScale="85000" lnSpcReduction="10000"/>
          </a:bodyPr>
          <a:lstStyle/>
          <a:p>
            <a:pPr marL="0" indent="361950" algn="just">
              <a:buNone/>
            </a:pPr>
            <a:r>
              <a:rPr lang="en-US" dirty="0"/>
              <a:t>Currently, tourism is one of the leading areas of the socio-economic and cultural life of most states, as well as the Republic of Moldova.</a:t>
            </a:r>
          </a:p>
          <a:p>
            <a:pPr marL="0" indent="361950" algn="just">
              <a:buNone/>
            </a:pPr>
            <a:r>
              <a:rPr lang="en-US" dirty="0"/>
              <a:t>As studies show, even in ancient times, primitive man was characterized by regular roaming. Egyptian papyri indicate that the ancient Egyptians made long journeys.</a:t>
            </a:r>
          </a:p>
          <a:p>
            <a:pPr marL="0" indent="361950" algn="just">
              <a:buNone/>
            </a:pPr>
            <a:r>
              <a:rPr lang="en-US" dirty="0"/>
              <a:t>Initially, tourism was in religious and medical form. The Olympic Games took place without interruption between 776 BC and 393 AD when the first forms of travel organization appear. The flourishing of the economy and culture of the period of the Roman Empire was reflected in the development of foreign political, economic and cultural ties.</a:t>
            </a:r>
          </a:p>
          <a:p>
            <a:pPr marL="0" indent="361950" algn="just">
              <a:buNone/>
            </a:pPr>
            <a:r>
              <a:rPr lang="en-US" dirty="0"/>
              <a:t>The first mass tourist trip took place in 1841 in England, when the entrepreneur Thomas Cook carried 600 people for the purpose of walking on a train. In 1845 he also organized a trip to Liverpool, and in 1856 he began to organize tourist trips to other European countries.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70000" lnSpcReduction="20000"/>
          </a:bodyPr>
          <a:lstStyle/>
          <a:p>
            <a:pPr marL="0" indent="449263" algn="just">
              <a:buNone/>
            </a:pPr>
            <a:r>
              <a:rPr lang="en-US" dirty="0"/>
              <a:t>In 1888, the European continent was already visited by 500 thousand tourists from England. Tourism between England and the United States began to develop in the mid-60s. The merit here also belongs to T. Cook, who in 1865 organized tour trips from America to England and from England to America. In 1866 the first groups of British tourists visited the United States.</a:t>
            </a:r>
            <a:br>
              <a:rPr lang="en-US" dirty="0"/>
            </a:br>
            <a:r>
              <a:rPr lang="en-US" dirty="0"/>
              <a:t>Somewhat later, travel companies and agencies appear in France, Italy, Switzerland and other countries of the European continent. In 1867, Cook began to travel by sea.</a:t>
            </a:r>
          </a:p>
          <a:p>
            <a:pPr marL="0" indent="449263" algn="just">
              <a:buNone/>
            </a:pPr>
            <a:r>
              <a:rPr lang="en-US" dirty="0"/>
              <a:t>World War I 1914-1918 extremely negatively affected the development of international tourist relations. During this period, tourism suspended activities.</a:t>
            </a:r>
          </a:p>
          <a:p>
            <a:pPr marL="0" indent="449263" algn="just">
              <a:buNone/>
            </a:pPr>
            <a:r>
              <a:rPr lang="en-US" dirty="0"/>
              <a:t>In the 1920s, the tourism space expanded significantly. If before the war, most of the tourists went to Italy and Switzerland, then after its end, almost all European countries were involved in the tourism sector.</a:t>
            </a:r>
          </a:p>
          <a:p>
            <a:pPr marL="0" indent="449263" algn="just">
              <a:buNone/>
            </a:pPr>
            <a:r>
              <a:rPr lang="en-US" dirty="0"/>
              <a:t>World War II drastically reduced the volume of international tourism. Only a few years after the end of the Second World War, international tourism in Europe began to revive. The pre-war level was reached in the late 40s. During this period, tourist exchanges and travels were widely developed in the USA and Canada.</a:t>
            </a:r>
          </a:p>
          <a:p>
            <a:pPr marL="0" indent="449263" algn="just">
              <a:buNone/>
            </a:pPr>
            <a:r>
              <a:rPr lang="en-US" dirty="0"/>
              <a:t>By 1950, the total number of foreign tourists registered worldwide began to exceed the pre-war level and reached 25 million. By 1960, the number of tourists traveling abroad had reached 71 million, i.e. has almost tripled. The period from 1961 to 1970 was accompanied by a further rise in the tourism business. Thus, in 1971 the number of foreign tourists was 168.4 million.</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0"/>
            <a:ext cx="9036496" cy="6858000"/>
          </a:xfrm>
        </p:spPr>
        <p:txBody>
          <a:bodyPr>
            <a:normAutofit fontScale="77500" lnSpcReduction="20000"/>
          </a:bodyPr>
          <a:lstStyle/>
          <a:p>
            <a:pPr marL="0" indent="361950" algn="just">
              <a:buNone/>
            </a:pPr>
            <a:r>
              <a:rPr lang="en-US" dirty="0"/>
              <a:t>In the 1980s, international tourism became an important part of international economic relations. For 30 years, the number of participants in international tourist relations has grown 11 times.</a:t>
            </a:r>
          </a:p>
          <a:p>
            <a:pPr marL="0" indent="361950" algn="just">
              <a:buNone/>
            </a:pPr>
            <a:r>
              <a:rPr lang="en-US" dirty="0"/>
              <a:t>Subsequently, there was a tendency for the development of the tourism industry in the world. So, in 1998, the number of tourist trips amounted to 635 million people, and receipts from tourism reached 439 billion dollars. At the same time, according to UNWTO data, in 1950 the number of tourists worldwide was only 25 million.</a:t>
            </a:r>
          </a:p>
          <a:p>
            <a:pPr marL="0" indent="361950" algn="just">
              <a:buNone/>
            </a:pPr>
            <a:r>
              <a:rPr lang="en-US" dirty="0"/>
              <a:t>International tourism continued to show growth. So, in 2010 the number of tourists amounted to 940 million people, in 2013 there were 1 billion 87 million tourists, and in 2016 tourists made 1 billion 235 million international trips.</a:t>
            </a:r>
          </a:p>
          <a:p>
            <a:pPr marL="0" indent="361950" algn="just">
              <a:buNone/>
            </a:pPr>
            <a:r>
              <a:rPr lang="en-US" dirty="0"/>
              <a:t>After the crisis year of 2009, in the period 2010 - 2016, positive dynamics of international tourist traffic was achieved. At the end of 2016, overseas trips were made by 300 million tourists more than in the pre-crisis 2008. The leader in the growth of inbound tourist traffic remains the Asia-Pacific region + 8%, compared to 2015.</a:t>
            </a:r>
          </a:p>
          <a:p>
            <a:pPr marL="0" indent="361950" algn="just">
              <a:buNone/>
            </a:pPr>
            <a:r>
              <a:rPr lang="en-US" dirty="0"/>
              <a:t>According to UNWTO data, the number of international tourist trips in 2017 grew by 7%, reaching a total of 1,322 million people, while revenues from global tourism reached 5.29 trillion US dollars, in the last 10 years the average annual growth rate was 7.4%. Along with the Mediterranean countries, Europe has achieved exceptional results, where international tourist travel was 8% more than in 2016. In the same period, Africa achieved significant growth - 8% compared to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0"/>
            <a:ext cx="8472518" cy="6858000"/>
          </a:xfrm>
        </p:spPr>
        <p:txBody>
          <a:bodyPr>
            <a:noAutofit/>
          </a:bodyPr>
          <a:lstStyle/>
          <a:p>
            <a:pPr marL="0" indent="361950" algn="just">
              <a:lnSpc>
                <a:spcPct val="80000"/>
              </a:lnSpc>
              <a:buNone/>
            </a:pPr>
            <a:r>
              <a:rPr lang="en-US" sz="1800" dirty="0"/>
              <a:t>In 2018, the global travel and tourism sector contributed 10.4% of global GDP, and the industry's growth rate was more than double that of the information technology sector, reaching $ 8.8 trillion and generating 319 million jobs.</a:t>
            </a:r>
          </a:p>
          <a:p>
            <a:pPr marL="0" indent="361950" algn="just">
              <a:lnSpc>
                <a:spcPct val="80000"/>
              </a:lnSpc>
              <a:buNone/>
            </a:pPr>
            <a:r>
              <a:rPr lang="en-US" sz="1800" dirty="0"/>
              <a:t>In 2019, all regions saw an increase in international tourism. According to the World Tourism Organization, in 2019, the world recorded 1.5 billion international tourist trips, and the tourism industry brought 10% of global GDP. So, in 2019, the number of international tourist arrivals (overnight stays) around the world increased by 4% and reached 1.5 billion.</a:t>
            </a:r>
          </a:p>
          <a:p>
            <a:pPr marL="0" indent="361950" algn="just">
              <a:lnSpc>
                <a:spcPct val="80000"/>
              </a:lnSpc>
              <a:buNone/>
            </a:pPr>
            <a:r>
              <a:rPr lang="en-US" sz="1800" dirty="0"/>
              <a:t>However, according to UNWTO, the COVID-19 pandemic led to a 22% drop in the number of international tourists in the first quarter of 2020, and according to the UN, the crisis could lead to an annual decline of 60-80% compared to 2019.</a:t>
            </a:r>
          </a:p>
          <a:p>
            <a:pPr marL="0" indent="361950" algn="just">
              <a:lnSpc>
                <a:spcPct val="80000"/>
              </a:lnSpc>
              <a:buNone/>
            </a:pPr>
            <a:r>
              <a:rPr lang="en-US" sz="1800" dirty="0"/>
              <a:t>Moreover, UNWTO gave the likely scenarios for the recovery of tourism in 2020. According to the first scenario of the resumption of travel around the world, the flow of tourists will decrease by 58%, according to the second, the number of travelers will fall by 70%, and according to the third, and the most pessimistic scenario, tourism may not be available until the end of 2020, the tourist flow will decrease by 78%.</a:t>
            </a:r>
          </a:p>
          <a:p>
            <a:pPr marL="0" indent="361950" algn="just">
              <a:lnSpc>
                <a:spcPct val="80000"/>
              </a:lnSpc>
              <a:buNone/>
            </a:pPr>
            <a:r>
              <a:rPr lang="en-US" sz="1800" dirty="0"/>
              <a:t>In total, the UN predicts that the number of international tourists in 2020 may decrease by 0.85-1.1 billion people, and the loss of income from tourists could reach $ 1.2 trillion. This will jeopardize up to 120 million jobs worldwide. We are talking about at least 60 economic sectors.</a:t>
            </a:r>
          </a:p>
          <a:p>
            <a:pPr marL="0" indent="361950" algn="just">
              <a:lnSpc>
                <a:spcPct val="80000"/>
              </a:lnSpc>
              <a:buNone/>
            </a:pPr>
            <a:r>
              <a:rPr lang="en-US" sz="1800" dirty="0"/>
              <a:t>Most countries expect to see signs of a rebound in overseas travel demand in the last quarter of 2020, but hopes are mostly pinned on 2021.</a:t>
            </a:r>
          </a:p>
          <a:p>
            <a:pPr>
              <a:lnSpc>
                <a:spcPct val="80000"/>
              </a:lnSpc>
              <a:buNone/>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Autofit/>
          </a:bodyPr>
          <a:lstStyle/>
          <a:p>
            <a:pPr marL="85725" indent="363538" algn="just">
              <a:buNone/>
            </a:pPr>
            <a:r>
              <a:rPr lang="en-US" sz="1800" dirty="0"/>
              <a:t>The growing importance that tourism has acquired in the contemporary period has increased the preoccupations of specialists for its most accurate and complete definition. There is a wide variety of views on the content of the notion of tourism and the adjacent concepts.</a:t>
            </a:r>
          </a:p>
          <a:p>
            <a:pPr marL="85725" indent="363538" algn="just">
              <a:buNone/>
            </a:pPr>
            <a:r>
              <a:rPr lang="en-US" sz="1800" dirty="0"/>
              <a:t>Although the beginning of the world tourism industry dates back to 1841, when the Englishman Thomas Cook laid the foundations of this industry, the scale of this phenomenon is present today. Simultaneously with the evolution of tourism, the points of view on it were formed.</a:t>
            </a:r>
          </a:p>
          <a:p>
            <a:pPr marL="85725" indent="363538" algn="just">
              <a:buNone/>
            </a:pPr>
            <a:r>
              <a:rPr lang="en-US" sz="1800" dirty="0"/>
              <a:t>The definition of tourism as an economic and social phenomenon dates back to the end of the nineteenth century, but only in 1905E. </a:t>
            </a:r>
            <a:r>
              <a:rPr lang="en-US" sz="1800" dirty="0" err="1"/>
              <a:t>Guyer-Freulera</a:t>
            </a:r>
            <a:r>
              <a:rPr lang="en-US" sz="1800" dirty="0"/>
              <a:t> outlined a definition accepted at the time, and in 1910, Hermann von </a:t>
            </a:r>
            <a:r>
              <a:rPr lang="en-US" sz="1800" dirty="0" err="1"/>
              <a:t>Schullard</a:t>
            </a:r>
            <a:r>
              <a:rPr lang="en-US" sz="1800" dirty="0"/>
              <a:t> put forward the new economic theory of tourism.</a:t>
            </a:r>
          </a:p>
          <a:p>
            <a:pPr marL="85725" indent="363538" algn="just">
              <a:buNone/>
            </a:pPr>
            <a:r>
              <a:rPr lang="en-US" sz="1800" dirty="0"/>
              <a:t>In 1933, F.W. </a:t>
            </a:r>
            <a:r>
              <a:rPr lang="en-US" sz="1800" dirty="0" err="1"/>
              <a:t>Oglivie</a:t>
            </a:r>
            <a:r>
              <a:rPr lang="en-US" sz="1800" dirty="0"/>
              <a:t> defined tourists as people who "meet two conditions: they are away from home for a period not exceeding one year and spend money in those places without earning it," and A.C. </a:t>
            </a:r>
            <a:r>
              <a:rPr lang="en-US" sz="1800" dirty="0" err="1"/>
              <a:t>Norwal</a:t>
            </a:r>
            <a:r>
              <a:rPr lang="en-US" sz="1800" dirty="0"/>
              <a:t> (1936) considered that: "... the tourist is a person who enters a foreign country for any purpose other than to establish his permanent residence or business and who spends, in the country where he is temporarily settling, the money earned elsewhere ... “.</a:t>
            </a:r>
          </a:p>
          <a:p>
            <a:pPr marL="85725" indent="363538" algn="just">
              <a:buNone/>
            </a:pPr>
            <a:r>
              <a:rPr lang="en-US" sz="1800" dirty="0"/>
              <a:t>In his turn, in 1938, the scientist </a:t>
            </a:r>
            <a:r>
              <a:rPr lang="en-US" sz="1800" dirty="0" err="1"/>
              <a:t>Levaille-Nizerolle</a:t>
            </a:r>
            <a:r>
              <a:rPr lang="en-US" sz="1800" dirty="0"/>
              <a:t> formulated a more eloquent definition, according to which "tourism is the set of human non-profit activities, outside the area of ​​residence". In 1940, Dr. W. </a:t>
            </a:r>
            <a:r>
              <a:rPr lang="en-US" sz="1800" dirty="0" err="1"/>
              <a:t>Hunziker</a:t>
            </a:r>
            <a:r>
              <a:rPr lang="en-US" sz="1800" dirty="0"/>
              <a:t> developed a globally accepted definition of tourism: a permanent motivation and some lucrative activity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0"/>
            <a:ext cx="8715436" cy="6858000"/>
          </a:xfrm>
        </p:spPr>
        <p:txBody>
          <a:bodyPr>
            <a:normAutofit fontScale="70000" lnSpcReduction="20000"/>
          </a:bodyPr>
          <a:lstStyle/>
          <a:p>
            <a:pPr marL="0" indent="276225" algn="just">
              <a:buNone/>
            </a:pPr>
            <a:r>
              <a:rPr lang="en-US" sz="2900" dirty="0"/>
              <a:t>Later, </a:t>
            </a:r>
            <a:r>
              <a:rPr lang="en-US" sz="2900" dirty="0" err="1"/>
              <a:t>Hunziker</a:t>
            </a:r>
            <a:r>
              <a:rPr lang="en-US" sz="2900" dirty="0"/>
              <a:t> and </a:t>
            </a:r>
            <a:r>
              <a:rPr lang="en-US" sz="2900" dirty="0" err="1"/>
              <a:t>Krapf</a:t>
            </a:r>
            <a:r>
              <a:rPr lang="en-US" sz="2900" dirty="0"/>
              <a:t> (1959) appreciated tourism as the totality of relations and phenomena generated by travel and the stay of foreigners who do not have the effect of establishing settlements and gainful activities. Among the specialists we highlight R. </a:t>
            </a:r>
            <a:r>
              <a:rPr lang="en-US" sz="2900" dirty="0" err="1"/>
              <a:t>Baretje</a:t>
            </a:r>
            <a:r>
              <a:rPr lang="en-US" sz="2900" dirty="0"/>
              <a:t> and </a:t>
            </a:r>
            <a:r>
              <a:rPr lang="en-US" sz="2900" dirty="0" err="1"/>
              <a:t>Krippendorfcare</a:t>
            </a:r>
            <a:r>
              <a:rPr lang="en-US" sz="2900" dirty="0"/>
              <a:t> (1971) they emphasized the idea of ​​traveling for their own pleasure and the need to include in the concept of tourism the industry that participates and helps to meet the needs of tourism.</a:t>
            </a:r>
          </a:p>
          <a:p>
            <a:pPr marL="0" indent="276225" algn="just">
              <a:buNone/>
            </a:pPr>
            <a:r>
              <a:rPr lang="en-US" sz="2900" dirty="0" err="1"/>
              <a:t>Piere</a:t>
            </a:r>
            <a:r>
              <a:rPr lang="en-US" sz="2900" dirty="0"/>
              <a:t> George (1974) tried to impose the idea that man was born a tourist. In its meaning, tourism is the activity related to recreation, which designates the population's movements to regions of natural resources and which meet the expectations of tourists. And in (1976) the Tourism Society of England defines tourism as a temporary short-term movement of people to destinations other than those in which they live and work, as well as all the activities they undertake during their stay at each destination.</a:t>
            </a:r>
          </a:p>
          <a:p>
            <a:pPr marL="0" indent="276225" algn="just">
              <a:buNone/>
            </a:pPr>
            <a:r>
              <a:rPr lang="en-US" sz="2900" dirty="0"/>
              <a:t>International Association of Scientific Expert in Tourism (1981), defined tourism as “the set of activities selected at choice and carried out outside the area of ​​residence.</a:t>
            </a:r>
          </a:p>
          <a:p>
            <a:pPr marL="0" indent="276225" algn="just">
              <a:buNone/>
            </a:pPr>
            <a:r>
              <a:rPr lang="en-US" sz="2900" dirty="0"/>
              <a:t>The Ottawa International Conference on Tourism and Tourism Statistics (1991) defined new basic concepts in tourism. Tourism was defined as the activities of a person traveling outside his or her usual environment…. and whose main purpose of travel is other than the pursuit of a gainful activity at the place of visit. travel can be grouped at leisure; business, family, mission.</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62500" lnSpcReduction="20000"/>
          </a:bodyPr>
          <a:lstStyle/>
          <a:p>
            <a:pPr marL="85725" indent="276225" algn="just">
              <a:lnSpc>
                <a:spcPct val="103000"/>
              </a:lnSpc>
              <a:buNone/>
            </a:pPr>
            <a:r>
              <a:rPr lang="en-US" sz="2900" dirty="0"/>
              <a:t>In 1993, the UNWTO adopted a new definition for the term tourism, which "tries to take into account effective tourism practices and the need for observation, knowledge of the tourism phenomenon.”</a:t>
            </a:r>
          </a:p>
          <a:p>
            <a:pPr marL="85725" indent="276225" algn="just">
              <a:lnSpc>
                <a:spcPct val="103000"/>
              </a:lnSpc>
              <a:buNone/>
            </a:pPr>
            <a:r>
              <a:rPr lang="en-US" sz="2900" dirty="0"/>
              <a:t>Pascal </a:t>
            </a:r>
            <a:r>
              <a:rPr lang="en-US" sz="2900" dirty="0" err="1"/>
              <a:t>Cuvelier</a:t>
            </a:r>
            <a:r>
              <a:rPr lang="en-US" sz="2900" dirty="0"/>
              <a:t> defined tourism as "a set of practices associated with the temporary abandonment of residence, with the objective of relaxation or socio-cultural motivations." Unlike the UNWTO definition, it excludes business travel, specifying that the components of tourism, time spent and specific activities are involved in the concept of tourism.</a:t>
            </a:r>
          </a:p>
          <a:p>
            <a:pPr marL="85725" indent="276225" algn="just">
              <a:lnSpc>
                <a:spcPct val="103000"/>
              </a:lnSpc>
              <a:buNone/>
            </a:pPr>
            <a:r>
              <a:rPr lang="en-US" sz="2900" dirty="0"/>
              <a:t>Another definition of tourism was formulated by Douglas Pearce (1993): tourism is "a set of relationships and phenomena resulting from travel and temporary stay of people, especially to relax or recreate" In his work, William </a:t>
            </a:r>
            <a:r>
              <a:rPr lang="en-US" sz="2900" dirty="0" err="1"/>
              <a:t>Theobald</a:t>
            </a:r>
            <a:r>
              <a:rPr lang="en-US" sz="2900" dirty="0"/>
              <a:t> ( 1998) suggests that tourism and tourism are the activities surrounding the house, and then returns.</a:t>
            </a:r>
          </a:p>
          <a:p>
            <a:pPr marL="85725" indent="276225" algn="just">
              <a:lnSpc>
                <a:spcPct val="103000"/>
              </a:lnSpc>
              <a:buNone/>
            </a:pPr>
            <a:r>
              <a:rPr lang="en-US" sz="2900" dirty="0"/>
              <a:t>Another researcher, A. C. </a:t>
            </a:r>
            <a:r>
              <a:rPr lang="en-US" sz="2900" dirty="0" err="1"/>
              <a:t>Norval</a:t>
            </a:r>
            <a:r>
              <a:rPr lang="en-US" sz="2900" dirty="0"/>
              <a:t>, stated that the tourist enters another country for various reasons, and where he spends the money earned elsewhere. Another definition, which includes several aspects of the tourism industry, was formulated by the scientist Oscar </a:t>
            </a:r>
            <a:r>
              <a:rPr lang="en-US" sz="2900" dirty="0" err="1"/>
              <a:t>Snak</a:t>
            </a:r>
            <a:r>
              <a:rPr lang="en-US" sz="2900" dirty="0"/>
              <a:t>, who mentioned that tourism is "the sum of phenomena and relationships generated by the interaction between tourists, service providers, local officials and local communities in the process of attracting and hosting tourists." and other visitors.</a:t>
            </a:r>
          </a:p>
          <a:p>
            <a:pPr marL="85725" indent="276225" algn="just">
              <a:lnSpc>
                <a:spcPct val="103000"/>
              </a:lnSpc>
              <a:buNone/>
            </a:pPr>
            <a:r>
              <a:rPr lang="en-US" sz="2900" dirty="0"/>
              <a:t>Marc Boyer defined tourism as "the set of phenomena generated by travel and the temporary stay of people outside their own homes, while these trips satisfy, in their free time, the cultural needs of industrial civilization." In defining the concept of tourism, Philippe Duhamel insists on tourism as a result of urbanization.</a:t>
            </a:r>
          </a:p>
          <a:p>
            <a:pPr marL="85725" indent="276225" algn="just">
              <a:lnSpc>
                <a:spcPct val="103000"/>
              </a:lnSpc>
              <a:buNone/>
            </a:pPr>
            <a:r>
              <a:rPr lang="en-US" sz="2900" dirty="0" err="1"/>
              <a:t>Stéphane</a:t>
            </a:r>
            <a:r>
              <a:rPr lang="en-US" sz="2900" dirty="0"/>
              <a:t> </a:t>
            </a:r>
            <a:r>
              <a:rPr lang="en-US" sz="2900" dirty="0" err="1"/>
              <a:t>Nahrath</a:t>
            </a:r>
            <a:r>
              <a:rPr lang="en-US" sz="2900" dirty="0"/>
              <a:t> and Mathis Stock also insist on the urban character of tourism, as well as on the consequences of the intensification of urbanization through tourism.</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TotalTime>
  <Words>4244</Words>
  <Application>Microsoft Office PowerPoint</Application>
  <PresentationFormat>On-screen Show (4:3)</PresentationFormat>
  <Paragraphs>76</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Lucida Sans Unicode</vt:lpstr>
      <vt:lpstr>Verdana</vt:lpstr>
      <vt:lpstr>Wingdings 2</vt:lpstr>
      <vt:lpstr>Wingdings 3</vt:lpstr>
      <vt:lpstr>Concourse</vt:lpstr>
      <vt:lpstr>TOURISM INDUSTRY IN THE REPUBLIC OF MOLDOVA: CONCEPT, STRATEGIES, OPPORTUNITIES   INDUSTRIA TURISMULUI ÎN REPUBLICA MOLDOVA: CONCEPT, STRATEGII, OPORTUNITĂȚI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INDUSTRY IN THE REPUBLIC OF MOLDOVA: CONCEPT, STRATEGIES, OPPORTUNITIES   INDUSTRIA TURISMULUI ÎN REPUBLICA MOLDIVA: CONCEPT, STRATEGII, OPORTUNITĂȚI</dc:title>
  <dc:creator>Catedra_FB2</dc:creator>
  <cp:lastModifiedBy>Tacu</cp:lastModifiedBy>
  <cp:revision>6</cp:revision>
  <dcterms:created xsi:type="dcterms:W3CDTF">2020-09-17T14:16:07Z</dcterms:created>
  <dcterms:modified xsi:type="dcterms:W3CDTF">2020-09-29T14:56:21Z</dcterms:modified>
</cp:coreProperties>
</file>