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5" d="100"/>
          <a:sy n="85" d="100"/>
        </p:scale>
        <p:origin x="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5/31/2021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5/31/2021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5/31/2021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5/31/2021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5/31/2021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5/31/2021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5/31/2021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5/31/2021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5/31/2021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5/31/2021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5/31/2021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5/31/2021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5/31/2021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5/31/2021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5/31/2021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5/31/2021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5/31/2021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5/31/2021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16205"/>
            <a:ext cx="8825658" cy="3361176"/>
          </a:xfrm>
        </p:spPr>
        <p:txBody>
          <a:bodyPr/>
          <a:lstStyle/>
          <a:p>
            <a:pPr algn="ctr"/>
            <a:r>
              <a:rPr lang="ro-RO" sz="1600" b="1" dirty="0"/>
              <a:t>SOVEJA- MEDICAL HYSTORY AND BALNEOTHERAPY</a:t>
            </a:r>
            <a:r>
              <a:rPr lang="en-US" sz="1600" dirty="0"/>
              <a:t/>
            </a:r>
            <a:br>
              <a:rPr lang="en-US" sz="1600" dirty="0"/>
            </a:br>
            <a:r>
              <a:rPr lang="ro-RO" sz="1600" b="1" i="1" dirty="0"/>
              <a:t>Oana Nicole Stoican, </a:t>
            </a:r>
            <a:r>
              <a:rPr lang="en-US" sz="1600" dirty="0"/>
              <a:t/>
            </a:r>
            <a:br>
              <a:rPr lang="en-US" sz="1600" dirty="0"/>
            </a:br>
            <a:r>
              <a:rPr lang="ro-RO" sz="1600" dirty="0"/>
              <a:t>Facultatea de Medicină, Universitatea Transilvania din Brașov,</a:t>
            </a:r>
            <a:r>
              <a:rPr lang="en-US" sz="1600" dirty="0"/>
              <a:t/>
            </a:r>
            <a:br>
              <a:rPr lang="en-US" sz="1600" dirty="0"/>
            </a:br>
            <a:r>
              <a:rPr lang="ro-RO" sz="1600" b="1" i="1" dirty="0"/>
              <a:t>Prof. dr. ec. Mirela Stoican,</a:t>
            </a:r>
            <a:r>
              <a:rPr lang="en-US" sz="1600" dirty="0"/>
              <a:t/>
            </a:r>
            <a:br>
              <a:rPr lang="en-US" sz="1600" dirty="0"/>
            </a:br>
            <a:r>
              <a:rPr lang="ro-RO" sz="1600" b="1" i="1" dirty="0"/>
              <a:t> </a:t>
            </a:r>
            <a:r>
              <a:rPr lang="ro-RO" sz="1600" dirty="0"/>
              <a:t>CNEAB, Braşov</a:t>
            </a:r>
            <a:r>
              <a:rPr lang="en-US" sz="1600" dirty="0"/>
              <a:t/>
            </a:r>
            <a:br>
              <a:rPr lang="en-US" sz="1600" dirty="0"/>
            </a:br>
            <a:r>
              <a:rPr lang="ro-RO" sz="1600" b="1" i="1" dirty="0"/>
              <a:t>Prof. dr. Daniela Vărvăruc,</a:t>
            </a:r>
            <a:r>
              <a:rPr lang="en-US" sz="1600" dirty="0"/>
              <a:t/>
            </a:r>
            <a:br>
              <a:rPr lang="en-US" sz="1600" dirty="0"/>
            </a:br>
            <a:r>
              <a:rPr lang="ro-RO" sz="1600" dirty="0"/>
              <a:t>Liceul Tehnologic de Servicii Sf. Andrei, Ploiesti</a:t>
            </a:r>
            <a:r>
              <a:rPr lang="en-US" dirty="0"/>
              <a:t/>
            </a:r>
            <a:br>
              <a:rPr lang="en-US" dirty="0"/>
            </a:br>
            <a:endParaRPr lang="en-US" dirty="0"/>
          </a:p>
        </p:txBody>
      </p:sp>
    </p:spTree>
    <p:extLst>
      <p:ext uri="{BB962C8B-B14F-4D97-AF65-F5344CB8AC3E}">
        <p14:creationId xmlns:p14="http://schemas.microsoft.com/office/powerpoint/2010/main" val="196923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80585"/>
            <a:ext cx="8761413" cy="1293542"/>
          </a:xfrm>
        </p:spPr>
        <p:txBody>
          <a:bodyPr/>
          <a:lstStyle/>
          <a:p>
            <a:r>
              <a:rPr lang="en-US" dirty="0" smtClean="0"/>
              <a:t>Historical </a:t>
            </a:r>
            <a:r>
              <a:rPr lang="en-US" dirty="0"/>
              <a:t>data</a:t>
            </a:r>
            <a:endParaRPr lang="en-US" dirty="0"/>
          </a:p>
        </p:txBody>
      </p:sp>
      <p:sp>
        <p:nvSpPr>
          <p:cNvPr id="4" name="Rectangle 1"/>
          <p:cNvSpPr>
            <a:spLocks noGrp="1" noChangeArrowheads="1"/>
          </p:cNvSpPr>
          <p:nvPr>
            <p:ph idx="1"/>
          </p:nvPr>
        </p:nvSpPr>
        <p:spPr bwMode="auto">
          <a:xfrm>
            <a:off x="122663" y="1964387"/>
            <a:ext cx="12023851" cy="416589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sz="2100" b="0" i="0" u="none" strike="noStrike" cap="none" normalizeH="0" baseline="0" dirty="0" smtClean="0">
                <a:ln>
                  <a:noFill/>
                </a:ln>
                <a:solidFill>
                  <a:srgbClr val="202124"/>
                </a:solidFill>
                <a:effectLst/>
                <a:latin typeface="inherit"/>
              </a:rPr>
              <a:t>- </a:t>
            </a:r>
            <a:r>
              <a:rPr kumimoji="0" lang="en-US" sz="2100" b="0" i="0" u="none" strike="noStrike" cap="none" normalizeH="0" baseline="0" dirty="0" smtClean="0">
                <a:ln>
                  <a:noFill/>
                </a:ln>
                <a:solidFill>
                  <a:srgbClr val="202124"/>
                </a:solidFill>
                <a:effectLst/>
                <a:latin typeface="inherit"/>
              </a:rPr>
              <a:t>The </a:t>
            </a:r>
            <a:r>
              <a:rPr kumimoji="0" lang="en-US" sz="2100" b="0" i="0" u="none" strike="noStrike" cap="none" normalizeH="0" baseline="0" dirty="0" err="1" smtClean="0">
                <a:ln>
                  <a:noFill/>
                </a:ln>
                <a:solidFill>
                  <a:srgbClr val="202124"/>
                </a:solidFill>
                <a:effectLst/>
                <a:latin typeface="inherit"/>
              </a:rPr>
              <a:t>toponymy</a:t>
            </a:r>
            <a:r>
              <a:rPr kumimoji="0" lang="en-US" sz="2100" b="0" i="0" u="none" strike="noStrike" cap="none" normalizeH="0" baseline="0" dirty="0" smtClean="0">
                <a:ln>
                  <a:noFill/>
                </a:ln>
                <a:solidFill>
                  <a:srgbClr val="202124"/>
                </a:solidFill>
                <a:effectLst/>
                <a:latin typeface="inherit"/>
              </a:rPr>
              <a:t> of the word </a:t>
            </a:r>
            <a:r>
              <a:rPr kumimoji="0" lang="en-US" sz="2100" b="0" i="0" u="none" strike="noStrike" cap="none" normalizeH="0" baseline="0" dirty="0" err="1" smtClean="0">
                <a:ln>
                  <a:noFill/>
                </a:ln>
                <a:solidFill>
                  <a:srgbClr val="202124"/>
                </a:solidFill>
                <a:effectLst/>
                <a:latin typeface="inherit"/>
              </a:rPr>
              <a:t>Soveja</a:t>
            </a:r>
            <a:r>
              <a:rPr kumimoji="0" lang="en-US" sz="2100" b="0" i="0" u="none" strike="noStrike" cap="none" normalizeH="0" baseline="0" dirty="0" smtClean="0">
                <a:ln>
                  <a:noFill/>
                </a:ln>
                <a:solidFill>
                  <a:srgbClr val="202124"/>
                </a:solidFill>
                <a:effectLst/>
                <a:latin typeface="inherit"/>
              </a:rPr>
              <a:t> is a special one, because some authors consider </a:t>
            </a:r>
            <a:endParaRPr kumimoji="0" lang="ro-RO" sz="2100" b="0" i="0" u="none" strike="noStrike" cap="none" normalizeH="0" baseline="0" dirty="0" smtClean="0">
              <a:ln>
                <a:noFill/>
              </a:ln>
              <a:solidFill>
                <a:srgbClr val="202124"/>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100" b="0" i="0" u="none" strike="noStrike" cap="none" normalizeH="0" baseline="0" dirty="0" smtClean="0">
                <a:ln>
                  <a:noFill/>
                </a:ln>
                <a:solidFill>
                  <a:srgbClr val="202124"/>
                </a:solidFill>
                <a:effectLst/>
                <a:latin typeface="inherit"/>
              </a:rPr>
              <a:t>that it comes from the Serbian language, "from </a:t>
            </a:r>
            <a:r>
              <a:rPr kumimoji="0" lang="en-US" sz="2100" b="0" i="0" u="none" strike="noStrike" cap="none" normalizeH="0" baseline="0" dirty="0" err="1" smtClean="0">
                <a:ln>
                  <a:noFill/>
                </a:ln>
                <a:solidFill>
                  <a:srgbClr val="202124"/>
                </a:solidFill>
                <a:effectLst/>
                <a:latin typeface="inherit"/>
              </a:rPr>
              <a:t>Sova</a:t>
            </a:r>
            <a:r>
              <a:rPr kumimoji="0" lang="en-US" sz="2100" b="0" i="0" u="none" strike="noStrike" cap="none" normalizeH="0" baseline="0" dirty="0" smtClean="0">
                <a:ln>
                  <a:noFill/>
                </a:ln>
                <a:solidFill>
                  <a:srgbClr val="202124"/>
                </a:solidFill>
                <a:effectLst/>
                <a:latin typeface="inherit"/>
              </a:rPr>
              <a:t>, which means night and owl, </a:t>
            </a:r>
            <a:endParaRPr kumimoji="0" lang="ro-RO" sz="2100" b="0" i="0" u="none" strike="noStrike" cap="none" normalizeH="0" baseline="0" dirty="0" smtClean="0">
              <a:ln>
                <a:noFill/>
              </a:ln>
              <a:solidFill>
                <a:srgbClr val="202124"/>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100" b="0" i="0" u="none" strike="noStrike" cap="none" normalizeH="0" baseline="0" dirty="0" smtClean="0">
                <a:ln>
                  <a:noFill/>
                </a:ln>
                <a:solidFill>
                  <a:srgbClr val="202124"/>
                </a:solidFill>
                <a:effectLst/>
                <a:latin typeface="inherit"/>
              </a:rPr>
              <a:t>so a settlement with dark forests" </a:t>
            </a:r>
            <a:endParaRPr kumimoji="0" lang="ro-RO" sz="2100" b="0" i="0" u="none" strike="noStrike" cap="none" normalizeH="0" baseline="0" dirty="0" smtClean="0">
              <a:ln>
                <a:noFill/>
              </a:ln>
              <a:solidFill>
                <a:srgbClr val="202124"/>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sz="2100" b="0" i="0" u="none" strike="noStrike" cap="none" normalizeH="0" baseline="0" dirty="0" smtClean="0">
                <a:ln>
                  <a:noFill/>
                </a:ln>
                <a:solidFill>
                  <a:srgbClr val="202124"/>
                </a:solidFill>
                <a:effectLst/>
                <a:latin typeface="inherit"/>
              </a:rPr>
              <a:t>- </a:t>
            </a:r>
            <a:r>
              <a:rPr kumimoji="0" lang="en-US" sz="2100" b="0" i="0" u="none" strike="noStrike" cap="none" normalizeH="0" baseline="0" dirty="0" smtClean="0">
                <a:ln>
                  <a:noFill/>
                </a:ln>
                <a:solidFill>
                  <a:srgbClr val="202124"/>
                </a:solidFill>
                <a:effectLst/>
                <a:latin typeface="inherit"/>
              </a:rPr>
              <a:t>On the other hand, other authors state the Hungarian origin of the place, </a:t>
            </a:r>
            <a:endParaRPr kumimoji="0" lang="ro-RO" sz="2100" b="0" i="0" u="none" strike="noStrike" cap="none" normalizeH="0" baseline="0" dirty="0" smtClean="0">
              <a:ln>
                <a:noFill/>
              </a:ln>
              <a:solidFill>
                <a:srgbClr val="202124"/>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100" b="0" i="0" u="none" strike="noStrike" cap="none" normalizeH="0" baseline="0" dirty="0" smtClean="0">
                <a:ln>
                  <a:noFill/>
                </a:ln>
                <a:solidFill>
                  <a:srgbClr val="202124"/>
                </a:solidFill>
                <a:effectLst/>
                <a:latin typeface="inherit"/>
              </a:rPr>
              <a:t>"meaning place with salt water so-</a:t>
            </a:r>
            <a:r>
              <a:rPr kumimoji="0" lang="en-US" sz="2100" b="0" i="0" u="none" strike="noStrike" cap="none" normalizeH="0" baseline="0" dirty="0" err="1" smtClean="0">
                <a:ln>
                  <a:noFill/>
                </a:ln>
                <a:solidFill>
                  <a:srgbClr val="202124"/>
                </a:solidFill>
                <a:effectLst/>
                <a:latin typeface="inherit"/>
              </a:rPr>
              <a:t>viz</a:t>
            </a:r>
            <a:r>
              <a:rPr kumimoji="0" lang="en-US" sz="2100" b="0" i="0" u="none" strike="noStrike" cap="none" normalizeH="0" baseline="0" dirty="0" smtClean="0">
                <a:ln>
                  <a:noFill/>
                </a:ln>
                <a:solidFill>
                  <a:srgbClr val="202124"/>
                </a:solidFill>
                <a:effectLst/>
                <a:latin typeface="inherit"/>
              </a:rPr>
              <a:t>, so = salt and </a:t>
            </a:r>
            <a:r>
              <a:rPr kumimoji="0" lang="en-US" sz="2100" b="0" i="0" u="none" strike="noStrike" cap="none" normalizeH="0" baseline="0" dirty="0" err="1" smtClean="0">
                <a:ln>
                  <a:noFill/>
                </a:ln>
                <a:solidFill>
                  <a:srgbClr val="202124"/>
                </a:solidFill>
                <a:effectLst/>
                <a:latin typeface="inherit"/>
              </a:rPr>
              <a:t>viz</a:t>
            </a:r>
            <a:r>
              <a:rPr kumimoji="0" lang="en-US" sz="2100" b="0" i="0" u="none" strike="noStrike" cap="none" normalizeH="0" baseline="0" dirty="0" smtClean="0">
                <a:ln>
                  <a:noFill/>
                </a:ln>
                <a:solidFill>
                  <a:srgbClr val="202124"/>
                </a:solidFill>
                <a:effectLst/>
                <a:latin typeface="inherit"/>
              </a:rPr>
              <a:t> = water" .</a:t>
            </a:r>
            <a:endParaRPr kumimoji="0" lang="ro-RO" sz="2100" b="0" i="0" u="none" strike="noStrike" cap="none" normalizeH="0" baseline="0" dirty="0" smtClean="0">
              <a:ln>
                <a:noFill/>
              </a:ln>
              <a:solidFill>
                <a:srgbClr val="202124"/>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lang="ro-RO" sz="2100" dirty="0" smtClean="0">
                <a:solidFill>
                  <a:srgbClr val="202124"/>
                </a:solidFill>
                <a:latin typeface="inherit"/>
              </a:rPr>
              <a:t>- </a:t>
            </a:r>
            <a:r>
              <a:rPr kumimoji="0" lang="en-US" sz="2100" b="0" i="0" u="none" strike="noStrike" cap="none" normalizeH="0" baseline="0" dirty="0" smtClean="0">
                <a:ln>
                  <a:noFill/>
                </a:ln>
                <a:solidFill>
                  <a:srgbClr val="202124"/>
                </a:solidFill>
                <a:effectLst/>
                <a:latin typeface="inherit"/>
              </a:rPr>
              <a:t>For the Hungarian origin of the word, the name of the neighboring</a:t>
            </a:r>
            <a:endParaRPr kumimoji="0" lang="ro-RO" sz="2100" b="0" i="0" u="none" strike="noStrike" cap="none" normalizeH="0" baseline="0" dirty="0" smtClean="0">
              <a:ln>
                <a:noFill/>
              </a:ln>
              <a:solidFill>
                <a:srgbClr val="202124"/>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100" b="0" i="0" u="none" strike="noStrike" cap="none" normalizeH="0" baseline="0" dirty="0" smtClean="0">
                <a:ln>
                  <a:noFill/>
                </a:ln>
                <a:solidFill>
                  <a:srgbClr val="202124"/>
                </a:solidFill>
                <a:effectLst/>
                <a:latin typeface="inherit"/>
              </a:rPr>
              <a:t> locality </a:t>
            </a:r>
            <a:r>
              <a:rPr kumimoji="0" lang="en-US" sz="2100" b="0" i="0" u="none" strike="noStrike" cap="none" normalizeH="0" baseline="0" dirty="0" err="1" smtClean="0">
                <a:ln>
                  <a:noFill/>
                </a:ln>
                <a:solidFill>
                  <a:srgbClr val="202124"/>
                </a:solidFill>
                <a:effectLst/>
                <a:latin typeface="inherit"/>
              </a:rPr>
              <a:t>Vizantea</a:t>
            </a:r>
            <a:r>
              <a:rPr kumimoji="0" lang="en-US" sz="2100" b="0" i="0" u="none" strike="noStrike" cap="none" normalizeH="0" baseline="0" dirty="0" smtClean="0">
                <a:ln>
                  <a:noFill/>
                </a:ln>
                <a:solidFill>
                  <a:srgbClr val="202124"/>
                </a:solidFill>
                <a:effectLst/>
                <a:latin typeface="inherit"/>
              </a:rPr>
              <a:t> also pleads, which attests the coming of the Transylvanian shepherds,</a:t>
            </a:r>
            <a:endParaRPr kumimoji="0" lang="ro-RO" sz="2100" b="0" i="0" u="none" strike="noStrike" cap="none" normalizeH="0" baseline="0" dirty="0" smtClean="0">
              <a:ln>
                <a:noFill/>
              </a:ln>
              <a:solidFill>
                <a:srgbClr val="202124"/>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100" b="0" i="0" u="none" strike="noStrike" cap="none" normalizeH="0" baseline="0" dirty="0" smtClean="0">
                <a:ln>
                  <a:noFill/>
                </a:ln>
                <a:solidFill>
                  <a:srgbClr val="202124"/>
                </a:solidFill>
                <a:effectLst/>
                <a:latin typeface="inherit"/>
              </a:rPr>
              <a:t> on the occasion of the transhumance, beyond the Carpathians.</a:t>
            </a:r>
            <a:endParaRPr kumimoji="0" lang="ro-RO" sz="2100" b="0" i="0" u="none" strike="noStrike" cap="none" normalizeH="0" baseline="0" dirty="0" smtClean="0">
              <a:ln>
                <a:noFill/>
              </a:ln>
              <a:solidFill>
                <a:srgbClr val="202124"/>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100" b="0" i="0" u="none" strike="noStrike" cap="none" normalizeH="0" baseline="0" dirty="0" smtClean="0">
                <a:ln>
                  <a:noFill/>
                </a:ln>
                <a:solidFill>
                  <a:srgbClr val="202124"/>
                </a:solidFill>
                <a:effectLst/>
                <a:latin typeface="inherit"/>
              </a:rPr>
              <a:t> </a:t>
            </a:r>
            <a:r>
              <a:rPr kumimoji="0" lang="ro-RO" sz="2100" b="0" i="0" u="none" strike="noStrike" cap="none" normalizeH="0" baseline="0" dirty="0" smtClean="0">
                <a:ln>
                  <a:noFill/>
                </a:ln>
                <a:solidFill>
                  <a:srgbClr val="202124"/>
                </a:solidFill>
                <a:effectLst/>
                <a:latin typeface="inherit"/>
              </a:rPr>
              <a:t>- </a:t>
            </a:r>
            <a:r>
              <a:rPr kumimoji="0" lang="en-US" sz="2100" b="0" i="0" u="none" strike="noStrike" cap="none" normalizeH="0" baseline="0" dirty="0" smtClean="0">
                <a:ln>
                  <a:noFill/>
                </a:ln>
                <a:solidFill>
                  <a:srgbClr val="202124"/>
                </a:solidFill>
                <a:effectLst/>
                <a:latin typeface="inherit"/>
              </a:rPr>
              <a:t>Also, the Hungarian armies that fought on this territory with the Tartars, in the XII-XV centuries, </a:t>
            </a:r>
            <a:endParaRPr kumimoji="0" lang="ro-RO" sz="2100" b="0" i="0" u="none" strike="noStrike" cap="none" normalizeH="0" baseline="0" dirty="0" smtClean="0">
              <a:ln>
                <a:noFill/>
              </a:ln>
              <a:solidFill>
                <a:srgbClr val="202124"/>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100" b="0" i="0" u="none" strike="noStrike" cap="none" normalizeH="0" baseline="0" dirty="0" smtClean="0">
                <a:ln>
                  <a:noFill/>
                </a:ln>
                <a:solidFill>
                  <a:srgbClr val="202124"/>
                </a:solidFill>
                <a:effectLst/>
                <a:latin typeface="inherit"/>
              </a:rPr>
              <a:t>are remembered by </a:t>
            </a:r>
            <a:r>
              <a:rPr kumimoji="0" lang="en-US" sz="2100" b="0" i="0" u="none" strike="noStrike" cap="none" normalizeH="0" baseline="0" dirty="0" err="1" smtClean="0">
                <a:ln>
                  <a:noFill/>
                </a:ln>
                <a:solidFill>
                  <a:srgbClr val="202124"/>
                </a:solidFill>
                <a:effectLst/>
                <a:latin typeface="inherit"/>
              </a:rPr>
              <a:t>Nicolae</a:t>
            </a:r>
            <a:r>
              <a:rPr kumimoji="0" lang="en-US" sz="2100" b="0" i="0" u="none" strike="noStrike" cap="none" normalizeH="0" baseline="0" dirty="0" smtClean="0">
                <a:ln>
                  <a:noFill/>
                </a:ln>
                <a:solidFill>
                  <a:srgbClr val="202124"/>
                </a:solidFill>
                <a:effectLst/>
                <a:latin typeface="inherit"/>
              </a:rPr>
              <a:t> </a:t>
            </a:r>
            <a:r>
              <a:rPr kumimoji="0" lang="en-US" sz="2100" b="0" i="0" u="none" strike="noStrike" cap="none" normalizeH="0" baseline="0" dirty="0" err="1" smtClean="0">
                <a:ln>
                  <a:noFill/>
                </a:ln>
                <a:solidFill>
                  <a:srgbClr val="202124"/>
                </a:solidFill>
                <a:effectLst/>
                <a:latin typeface="inherit"/>
              </a:rPr>
              <a:t>Iorga"Some</a:t>
            </a:r>
            <a:r>
              <a:rPr kumimoji="0" lang="en-US" sz="2100" b="0" i="0" u="none" strike="noStrike" cap="none" normalizeH="0" baseline="0" dirty="0" smtClean="0">
                <a:ln>
                  <a:noFill/>
                </a:ln>
                <a:solidFill>
                  <a:srgbClr val="202124"/>
                </a:solidFill>
                <a:effectLst/>
                <a:latin typeface="inherit"/>
              </a:rPr>
              <a:t> Hungarian names mean the unsuccessful attempt </a:t>
            </a:r>
            <a:endParaRPr kumimoji="0" lang="ro-RO" sz="2100" b="0" i="0" u="none" strike="noStrike" cap="none" normalizeH="0" baseline="0" dirty="0" smtClean="0">
              <a:ln>
                <a:noFill/>
              </a:ln>
              <a:solidFill>
                <a:srgbClr val="202124"/>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100" b="0" i="0" u="none" strike="noStrike" cap="none" normalizeH="0" baseline="0" dirty="0" smtClean="0">
                <a:ln>
                  <a:noFill/>
                </a:ln>
                <a:solidFill>
                  <a:srgbClr val="202124"/>
                </a:solidFill>
                <a:effectLst/>
                <a:latin typeface="inherit"/>
              </a:rPr>
              <a:t>of a Hungarian permanence".</a:t>
            </a:r>
            <a:endParaRPr kumimoji="0" lang="ro-RO" sz="2100" b="0" i="0" u="none" strike="noStrike" cap="none" normalizeH="0" baseline="0" dirty="0" smtClean="0">
              <a:ln>
                <a:noFill/>
              </a:ln>
              <a:solidFill>
                <a:srgbClr val="202124"/>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100" b="0" i="0" u="none" strike="noStrike" cap="none" normalizeH="0" baseline="0" dirty="0" smtClean="0">
                <a:ln>
                  <a:noFill/>
                </a:ln>
                <a:solidFill>
                  <a:srgbClr val="202124"/>
                </a:solidFill>
                <a:effectLst/>
                <a:latin typeface="inherit"/>
              </a:rPr>
              <a:t> </a:t>
            </a:r>
            <a:r>
              <a:rPr kumimoji="0" lang="ro-RO" sz="2100" b="0" i="0" u="none" strike="noStrike" cap="none" normalizeH="0" baseline="0" dirty="0" smtClean="0">
                <a:ln>
                  <a:noFill/>
                </a:ln>
                <a:solidFill>
                  <a:srgbClr val="202124"/>
                </a:solidFill>
                <a:effectLst/>
                <a:latin typeface="inherit"/>
              </a:rPr>
              <a:t>- </a:t>
            </a:r>
            <a:r>
              <a:rPr kumimoji="0" lang="en-US" sz="2100" b="0" i="0" u="none" strike="noStrike" cap="none" normalizeH="0" baseline="0" dirty="0" smtClean="0">
                <a:ln>
                  <a:noFill/>
                </a:ln>
                <a:solidFill>
                  <a:srgbClr val="202124"/>
                </a:solidFill>
                <a:effectLst/>
                <a:latin typeface="inherit"/>
              </a:rPr>
              <a:t>The archaic name </a:t>
            </a:r>
            <a:r>
              <a:rPr kumimoji="0" lang="en-US" sz="2100" b="0" i="0" u="none" strike="noStrike" cap="none" normalizeH="0" baseline="0" dirty="0" err="1" smtClean="0">
                <a:ln>
                  <a:noFill/>
                </a:ln>
                <a:solidFill>
                  <a:srgbClr val="202124"/>
                </a:solidFill>
                <a:effectLst/>
                <a:latin typeface="inherit"/>
              </a:rPr>
              <a:t>Sohoveja</a:t>
            </a:r>
            <a:r>
              <a:rPr kumimoji="0" lang="en-US" sz="2100" b="0" i="0" u="none" strike="noStrike" cap="none" normalizeH="0" baseline="0" dirty="0" smtClean="0">
                <a:ln>
                  <a:noFill/>
                </a:ln>
                <a:solidFill>
                  <a:srgbClr val="202124"/>
                </a:solidFill>
                <a:effectLst/>
                <a:latin typeface="inherit"/>
              </a:rPr>
              <a:t> appears for the first time in a document from 1616, </a:t>
            </a:r>
            <a:endParaRPr kumimoji="0" lang="ro-RO" sz="2100" b="0" i="0" u="none" strike="noStrike" cap="none" normalizeH="0" baseline="0" dirty="0" smtClean="0">
              <a:ln>
                <a:noFill/>
              </a:ln>
              <a:solidFill>
                <a:srgbClr val="202124"/>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100" b="0" i="0" u="none" strike="noStrike" cap="none" normalizeH="0" baseline="0" dirty="0" smtClean="0">
                <a:ln>
                  <a:noFill/>
                </a:ln>
                <a:solidFill>
                  <a:srgbClr val="202124"/>
                </a:solidFill>
                <a:effectLst/>
                <a:latin typeface="inherit"/>
              </a:rPr>
              <a:t>signed by </a:t>
            </a:r>
            <a:r>
              <a:rPr kumimoji="0" lang="en-US" sz="2100" b="0" i="0" u="none" strike="noStrike" cap="none" normalizeH="0" baseline="0" dirty="0" err="1" smtClean="0">
                <a:ln>
                  <a:noFill/>
                </a:ln>
                <a:solidFill>
                  <a:srgbClr val="202124"/>
                </a:solidFill>
                <a:effectLst/>
                <a:latin typeface="inherit"/>
              </a:rPr>
              <a:t>Radu</a:t>
            </a:r>
            <a:r>
              <a:rPr kumimoji="0" lang="en-US" sz="2100" b="0" i="0" u="none" strike="noStrike" cap="none" normalizeH="0" baseline="0" dirty="0" smtClean="0">
                <a:ln>
                  <a:noFill/>
                </a:ln>
                <a:solidFill>
                  <a:srgbClr val="202124"/>
                </a:solidFill>
                <a:effectLst/>
                <a:latin typeface="inherit"/>
              </a:rPr>
              <a:t>, the </a:t>
            </a:r>
            <a:r>
              <a:rPr kumimoji="0" lang="en-US" sz="2100" b="0" i="0" u="none" strike="noStrike" cap="none" normalizeH="0" baseline="0" dirty="0" err="1" smtClean="0">
                <a:ln>
                  <a:noFill/>
                </a:ln>
                <a:solidFill>
                  <a:srgbClr val="202124"/>
                </a:solidFill>
                <a:effectLst/>
                <a:latin typeface="inherit"/>
              </a:rPr>
              <a:t>voivode</a:t>
            </a:r>
            <a:r>
              <a:rPr kumimoji="0" lang="en-US" sz="2100" b="0" i="0" u="none" strike="noStrike" cap="none" normalizeH="0" baseline="0" dirty="0" smtClean="0">
                <a:ln>
                  <a:noFill/>
                </a:ln>
                <a:solidFill>
                  <a:srgbClr val="202124"/>
                </a:solidFill>
                <a:effectLst/>
                <a:latin typeface="inherit"/>
              </a:rPr>
              <a:t> of Moldavia.</a:t>
            </a:r>
            <a:r>
              <a:rPr kumimoji="0" lang="en-US" sz="1100" b="0" i="0" u="none" strike="noStrike" cap="none" normalizeH="0" baseline="0" dirty="0" smtClean="0">
                <a:ln>
                  <a:noFill/>
                </a:ln>
                <a:solidFill>
                  <a:schemeClr val="tx1"/>
                </a:solidFill>
                <a:effectLst/>
              </a:rPr>
              <a:t> </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pic>
        <p:nvPicPr>
          <p:cNvPr id="5" name="Imagine 1"/>
          <p:cNvPicPr/>
          <p:nvPr/>
        </p:nvPicPr>
        <p:blipFill rotWithShape="1">
          <a:blip r:embed="rId2"/>
          <a:srcRect l="41607" t="24235" r="16547" b="23894"/>
          <a:stretch/>
        </p:blipFill>
        <p:spPr bwMode="auto">
          <a:xfrm>
            <a:off x="9727775" y="2235199"/>
            <a:ext cx="2328758" cy="1580445"/>
          </a:xfrm>
          <a:prstGeom prst="rect">
            <a:avLst/>
          </a:prstGeom>
          <a:ln>
            <a:noFill/>
          </a:ln>
          <a:extLst>
            <a:ext uri="{53640926-AAD7-44D8-BBD7-CCE9431645EC}">
              <a14:shadowObscured xmlns:a14="http://schemas.microsoft.com/office/drawing/2010/main"/>
            </a:ext>
          </a:extLst>
        </p:spPr>
      </p:pic>
      <p:pic>
        <p:nvPicPr>
          <p:cNvPr id="6" name="Imagin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7775" y="5128756"/>
            <a:ext cx="2539154" cy="1640840"/>
          </a:xfrm>
          <a:prstGeom prst="rect">
            <a:avLst/>
          </a:prstGeom>
          <a:noFill/>
          <a:ln>
            <a:noFill/>
          </a:ln>
        </p:spPr>
      </p:pic>
    </p:spTree>
    <p:extLst>
      <p:ext uri="{BB962C8B-B14F-4D97-AF65-F5344CB8AC3E}">
        <p14:creationId xmlns:p14="http://schemas.microsoft.com/office/powerpoint/2010/main" val="3144488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1154954" y="3198200"/>
            <a:ext cx="9642704" cy="222690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100" b="0" i="0" u="none" strike="noStrike" cap="none" normalizeH="0" baseline="0" dirty="0" smtClean="0">
                <a:ln>
                  <a:noFill/>
                </a:ln>
                <a:solidFill>
                  <a:srgbClr val="202124"/>
                </a:solidFill>
                <a:effectLst/>
                <a:latin typeface="inherit"/>
              </a:rPr>
              <a:t>Spending free time The anthropic tourist patrimony of </a:t>
            </a:r>
            <a:r>
              <a:rPr kumimoji="0" lang="en-US" sz="2100" b="0" i="0" u="none" strike="noStrike" cap="none" normalizeH="0" baseline="0" dirty="0" err="1" smtClean="0">
                <a:ln>
                  <a:noFill/>
                </a:ln>
                <a:solidFill>
                  <a:srgbClr val="202124"/>
                </a:solidFill>
                <a:effectLst/>
                <a:latin typeface="inherit"/>
              </a:rPr>
              <a:t>Soveja</a:t>
            </a:r>
            <a:r>
              <a:rPr kumimoji="0" lang="en-US" sz="2100" b="0" i="0" u="none" strike="noStrike" cap="none" normalizeH="0" baseline="0" dirty="0" smtClean="0">
                <a:ln>
                  <a:noFill/>
                </a:ln>
                <a:solidFill>
                  <a:srgbClr val="202124"/>
                </a:solidFill>
                <a:effectLst/>
                <a:latin typeface="inherit"/>
              </a:rPr>
              <a:t> resort, includes:</a:t>
            </a:r>
            <a:endParaRPr kumimoji="0" lang="ro-RO" sz="2100" b="0" i="0" u="none" strike="noStrike" cap="none" normalizeH="0" baseline="0" dirty="0" smtClean="0">
              <a:ln>
                <a:noFill/>
              </a:ln>
              <a:solidFill>
                <a:srgbClr val="202124"/>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100" b="0" i="0" u="none" strike="noStrike" cap="none" normalizeH="0" baseline="0" dirty="0" smtClean="0">
                <a:ln>
                  <a:noFill/>
                </a:ln>
                <a:solidFill>
                  <a:srgbClr val="202124"/>
                </a:solidFill>
                <a:effectLst/>
                <a:latin typeface="inherit"/>
              </a:rPr>
              <a:t> - The Mausoleum of the Heroes, in memory of the heroes of the First World War,</a:t>
            </a:r>
            <a:endParaRPr kumimoji="0" lang="ro-RO" sz="2100" b="0" i="0" u="none" strike="noStrike" cap="none" normalizeH="0" baseline="0" dirty="0" smtClean="0">
              <a:ln>
                <a:noFill/>
              </a:ln>
              <a:solidFill>
                <a:srgbClr val="202124"/>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100" b="0" i="0" u="none" strike="noStrike" cap="none" normalizeH="0" baseline="0" dirty="0" smtClean="0">
                <a:ln>
                  <a:noFill/>
                </a:ln>
                <a:solidFill>
                  <a:srgbClr val="202124"/>
                </a:solidFill>
                <a:effectLst/>
                <a:latin typeface="inherit"/>
              </a:rPr>
              <a:t> </a:t>
            </a:r>
            <a:r>
              <a:rPr kumimoji="0" lang="ro-RO" sz="2100" b="0" i="0" u="none" strike="noStrike" cap="none" normalizeH="0" baseline="0" dirty="0" smtClean="0">
                <a:ln>
                  <a:noFill/>
                </a:ln>
                <a:solidFill>
                  <a:srgbClr val="202124"/>
                </a:solidFill>
                <a:effectLst/>
                <a:latin typeface="inherit"/>
              </a:rPr>
              <a:t>   </a:t>
            </a:r>
            <a:r>
              <a:rPr kumimoji="0" lang="en-US" sz="2100" b="0" i="0" u="none" strike="noStrike" cap="none" normalizeH="0" baseline="0" dirty="0" smtClean="0">
                <a:ln>
                  <a:noFill/>
                </a:ln>
                <a:solidFill>
                  <a:srgbClr val="202124"/>
                </a:solidFill>
                <a:effectLst/>
                <a:latin typeface="inherit"/>
              </a:rPr>
              <a:t>as the Soviet Union was located on the front of </a:t>
            </a:r>
            <a:r>
              <a:rPr kumimoji="0" lang="en-US" sz="2100" b="0" i="0" u="none" strike="noStrike" cap="none" normalizeH="0" baseline="0" dirty="0" err="1" smtClean="0">
                <a:ln>
                  <a:noFill/>
                </a:ln>
                <a:solidFill>
                  <a:srgbClr val="202124"/>
                </a:solidFill>
                <a:effectLst/>
                <a:latin typeface="inherit"/>
              </a:rPr>
              <a:t>Mărășești-Mărăști-Oituz</a:t>
            </a:r>
            <a:r>
              <a:rPr kumimoji="0" lang="en-US" sz="2100" b="0" i="0" u="none" strike="noStrike" cap="none" normalizeH="0" baseline="0" dirty="0" smtClean="0">
                <a:ln>
                  <a:noFill/>
                </a:ln>
                <a:solidFill>
                  <a:srgbClr val="202124"/>
                </a:solidFill>
                <a:effectLst/>
                <a:latin typeface="inherit"/>
              </a:rPr>
              <a:t>; </a:t>
            </a:r>
            <a:endParaRPr kumimoji="0" lang="ro-RO" sz="2100" b="0" i="0" u="none" strike="noStrike" cap="none" normalizeH="0" baseline="0" dirty="0" smtClean="0">
              <a:ln>
                <a:noFill/>
              </a:ln>
              <a:solidFill>
                <a:srgbClr val="202124"/>
              </a:solidFill>
              <a:effectLst/>
              <a:latin typeface="inherit"/>
            </a:endParaRPr>
          </a:p>
          <a:p>
            <a:pPr marR="0" lvl="0" algn="l" defTabSz="914400" rtl="0" eaLnBrk="0" fontAlgn="base" latinLnBrk="0" hangingPunct="0">
              <a:lnSpc>
                <a:spcPct val="100000"/>
              </a:lnSpc>
              <a:spcBef>
                <a:spcPct val="0"/>
              </a:spcBef>
              <a:spcAft>
                <a:spcPct val="0"/>
              </a:spcAft>
              <a:buClrTx/>
              <a:buSzTx/>
              <a:buFontTx/>
              <a:buChar char="-"/>
              <a:tabLst/>
            </a:pPr>
            <a:r>
              <a:rPr kumimoji="0" lang="en-US" sz="2100" b="0" i="0" u="none" strike="noStrike" cap="none" normalizeH="0" baseline="0" dirty="0" smtClean="0">
                <a:ln>
                  <a:noFill/>
                </a:ln>
                <a:solidFill>
                  <a:srgbClr val="202124"/>
                </a:solidFill>
                <a:effectLst/>
                <a:latin typeface="inherit"/>
              </a:rPr>
              <a:t>The military museum, located near the Mausoleum of the Heroes; </a:t>
            </a:r>
            <a:endParaRPr kumimoji="0" lang="ro-RO" sz="2100" b="0" i="0" u="none" strike="noStrike" cap="none" normalizeH="0" baseline="0" dirty="0" smtClean="0">
              <a:ln>
                <a:noFill/>
              </a:ln>
              <a:solidFill>
                <a:srgbClr val="202124"/>
              </a:solidFill>
              <a:effectLst/>
              <a:latin typeface="inherit"/>
            </a:endParaRPr>
          </a:p>
          <a:p>
            <a:pPr marR="0" lvl="0" algn="l" defTabSz="914400" rtl="0" eaLnBrk="0" fontAlgn="base" latinLnBrk="0" hangingPunct="0">
              <a:lnSpc>
                <a:spcPct val="100000"/>
              </a:lnSpc>
              <a:spcBef>
                <a:spcPct val="0"/>
              </a:spcBef>
              <a:spcAft>
                <a:spcPct val="0"/>
              </a:spcAft>
              <a:buClrTx/>
              <a:buSzTx/>
              <a:buFontTx/>
              <a:buChar char="-"/>
              <a:tabLst/>
            </a:pPr>
            <a:r>
              <a:rPr kumimoji="0" lang="en-US" sz="2100" b="0" i="0" u="none" strike="noStrike" cap="none" normalizeH="0" baseline="0" dirty="0" smtClean="0">
                <a:ln>
                  <a:noFill/>
                </a:ln>
                <a:solidFill>
                  <a:srgbClr val="202124"/>
                </a:solidFill>
                <a:effectLst/>
                <a:latin typeface="inherit"/>
              </a:rPr>
              <a:t>The German cemetery; </a:t>
            </a:r>
            <a:endParaRPr kumimoji="0" lang="ro-RO" sz="2100" b="0" i="0" u="none" strike="noStrike" cap="none" normalizeH="0" baseline="0" dirty="0" smtClean="0">
              <a:ln>
                <a:noFill/>
              </a:ln>
              <a:solidFill>
                <a:srgbClr val="202124"/>
              </a:solidFill>
              <a:effectLst/>
              <a:latin typeface="inherit"/>
            </a:endParaRPr>
          </a:p>
          <a:p>
            <a:pPr marR="0" lvl="0" algn="l" defTabSz="914400" rtl="0" eaLnBrk="0" fontAlgn="base" latinLnBrk="0" hangingPunct="0">
              <a:lnSpc>
                <a:spcPct val="100000"/>
              </a:lnSpc>
              <a:spcBef>
                <a:spcPct val="0"/>
              </a:spcBef>
              <a:spcAft>
                <a:spcPct val="0"/>
              </a:spcAft>
              <a:buClrTx/>
              <a:buSzTx/>
              <a:buFontTx/>
              <a:buChar char="-"/>
              <a:tabLst/>
            </a:pPr>
            <a:r>
              <a:rPr kumimoji="0" lang="en-US" sz="2100" b="0" i="0" u="none" strike="noStrike" cap="none" normalizeH="0" baseline="0" dirty="0" smtClean="0">
                <a:ln>
                  <a:noFill/>
                </a:ln>
                <a:solidFill>
                  <a:srgbClr val="202124"/>
                </a:solidFill>
                <a:effectLst/>
                <a:latin typeface="inherit"/>
              </a:rPr>
              <a:t> </a:t>
            </a:r>
            <a:r>
              <a:rPr kumimoji="0" lang="en-US" sz="2100" b="0" i="0" u="none" strike="noStrike" cap="none" normalizeH="0" baseline="0" dirty="0" err="1" smtClean="0">
                <a:ln>
                  <a:noFill/>
                </a:ln>
                <a:solidFill>
                  <a:srgbClr val="202124"/>
                </a:solidFill>
                <a:effectLst/>
                <a:latin typeface="inherit"/>
              </a:rPr>
              <a:t>Matei</a:t>
            </a:r>
            <a:r>
              <a:rPr kumimoji="0" lang="en-US" sz="2100" b="0" i="0" u="none" strike="noStrike" cap="none" normalizeH="0" baseline="0" dirty="0" smtClean="0">
                <a:ln>
                  <a:noFill/>
                </a:ln>
                <a:solidFill>
                  <a:srgbClr val="202124"/>
                </a:solidFill>
                <a:effectLst/>
                <a:latin typeface="inherit"/>
              </a:rPr>
              <a:t> </a:t>
            </a:r>
            <a:r>
              <a:rPr kumimoji="0" lang="en-US" sz="2100" b="0" i="0" u="none" strike="noStrike" cap="none" normalizeH="0" baseline="0" dirty="0" err="1" smtClean="0">
                <a:ln>
                  <a:noFill/>
                </a:ln>
                <a:solidFill>
                  <a:srgbClr val="202124"/>
                </a:solidFill>
                <a:effectLst/>
                <a:latin typeface="inherit"/>
              </a:rPr>
              <a:t>Basarab</a:t>
            </a:r>
            <a:r>
              <a:rPr kumimoji="0" lang="en-US" sz="2100" b="0" i="0" u="none" strike="noStrike" cap="none" normalizeH="0" baseline="0" dirty="0" smtClean="0">
                <a:ln>
                  <a:noFill/>
                </a:ln>
                <a:solidFill>
                  <a:srgbClr val="202124"/>
                </a:solidFill>
                <a:effectLst/>
                <a:latin typeface="inherit"/>
              </a:rPr>
              <a:t> Monastery, built in 1645 ; </a:t>
            </a:r>
            <a:endParaRPr kumimoji="0" lang="ro-RO" sz="2100" b="0" i="0" u="none" strike="noStrike" cap="none" normalizeH="0" baseline="0" dirty="0" smtClean="0">
              <a:ln>
                <a:noFill/>
              </a:ln>
              <a:solidFill>
                <a:srgbClr val="202124"/>
              </a:solidFill>
              <a:effectLst/>
              <a:latin typeface="inherit"/>
            </a:endParaRPr>
          </a:p>
          <a:p>
            <a:pPr marR="0" lvl="0" algn="l" defTabSz="914400" rtl="0" eaLnBrk="0" fontAlgn="base" latinLnBrk="0" hangingPunct="0">
              <a:lnSpc>
                <a:spcPct val="100000"/>
              </a:lnSpc>
              <a:spcBef>
                <a:spcPct val="0"/>
              </a:spcBef>
              <a:spcAft>
                <a:spcPct val="0"/>
              </a:spcAft>
              <a:buClrTx/>
              <a:buSzTx/>
              <a:buFontTx/>
              <a:buChar char="-"/>
              <a:tabLst/>
            </a:pPr>
            <a:r>
              <a:rPr kumimoji="0" lang="en-US" sz="2100" b="0" i="0" u="none" strike="noStrike" cap="none" normalizeH="0" baseline="0" dirty="0" err="1" smtClean="0">
                <a:ln>
                  <a:noFill/>
                </a:ln>
                <a:solidFill>
                  <a:srgbClr val="202124"/>
                </a:solidFill>
                <a:effectLst/>
                <a:latin typeface="inherit"/>
              </a:rPr>
              <a:t>Soveja</a:t>
            </a:r>
            <a:r>
              <a:rPr kumimoji="0" lang="en-US" sz="2100" b="0" i="0" u="none" strike="noStrike" cap="none" normalizeH="0" baseline="0" dirty="0" smtClean="0">
                <a:ln>
                  <a:noFill/>
                </a:ln>
                <a:solidFill>
                  <a:srgbClr val="202124"/>
                </a:solidFill>
                <a:effectLst/>
                <a:latin typeface="inherit"/>
              </a:rPr>
              <a:t> Hermitage</a:t>
            </a:r>
            <a:r>
              <a:rPr lang="ro-RO" sz="1100" dirty="0">
                <a:solidFill>
                  <a:schemeClr val="tx1"/>
                </a:solidFill>
              </a:rPr>
              <a:t>.</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AutoShape 3" descr="Schitul Soveja | Arhiepiscopia Buzaului si Vrance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7" name="Picture 9" descr="Schitul Soveja CrestinOrtodox.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1913" y="4486274"/>
            <a:ext cx="2857500" cy="2371726"/>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Mausoleul de la Marasesti - Destinație de călătorie, Poze, Atracții,  Informații | Vacanță în Româ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9160" y="744616"/>
            <a:ext cx="7571679" cy="2247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713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312234" y="2387222"/>
            <a:ext cx="5018049" cy="31963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100" b="1" i="0" u="none" strike="noStrike" cap="none" normalizeH="0" baseline="0" dirty="0" smtClean="0">
                <a:ln>
                  <a:noFill/>
                </a:ln>
                <a:solidFill>
                  <a:srgbClr val="202124"/>
                </a:solidFill>
                <a:effectLst/>
                <a:latin typeface="inherit"/>
              </a:rPr>
              <a:t>Treatment indications include</a:t>
            </a:r>
            <a:r>
              <a:rPr kumimoji="0" lang="en-US" sz="2100" b="0" i="0" u="none" strike="noStrike" cap="none" normalizeH="0" baseline="0" dirty="0" smtClean="0">
                <a:ln>
                  <a:noFill/>
                </a:ln>
                <a:solidFill>
                  <a:srgbClr val="202124"/>
                </a:solidFill>
                <a:effectLst/>
                <a:latin typeface="inherit"/>
              </a:rPr>
              <a:t>: </a:t>
            </a:r>
            <a:endParaRPr kumimoji="0" lang="ro-RO" sz="2100" b="0" i="0" u="none" strike="noStrike" cap="none" normalizeH="0" baseline="0" dirty="0" smtClean="0">
              <a:ln>
                <a:noFill/>
              </a:ln>
              <a:solidFill>
                <a:srgbClr val="202124"/>
              </a:solidFill>
              <a:effectLst/>
              <a:latin typeface="inherit"/>
            </a:endParaRPr>
          </a:p>
          <a:p>
            <a:pPr marR="0" lvl="0" algn="l" defTabSz="914400" rtl="0" eaLnBrk="0" fontAlgn="base" latinLnBrk="0" hangingPunct="0">
              <a:lnSpc>
                <a:spcPct val="100000"/>
              </a:lnSpc>
              <a:spcBef>
                <a:spcPct val="0"/>
              </a:spcBef>
              <a:spcAft>
                <a:spcPct val="0"/>
              </a:spcAft>
              <a:buClrTx/>
              <a:buSzTx/>
              <a:buFontTx/>
              <a:buChar char="-"/>
              <a:tabLst/>
            </a:pPr>
            <a:r>
              <a:rPr kumimoji="0" lang="en-US" sz="2100" b="0" i="0" u="none" strike="noStrike" cap="none" normalizeH="0" baseline="0" dirty="0" smtClean="0">
                <a:ln>
                  <a:noFill/>
                </a:ln>
                <a:solidFill>
                  <a:srgbClr val="202124"/>
                </a:solidFill>
                <a:effectLst/>
                <a:latin typeface="inherit"/>
              </a:rPr>
              <a:t>physical and intellectual overwork; </a:t>
            </a:r>
            <a:endParaRPr kumimoji="0" lang="ro-RO" sz="2100" b="0" i="0" u="none" strike="noStrike" cap="none" normalizeH="0" baseline="0" dirty="0" smtClean="0">
              <a:ln>
                <a:noFill/>
              </a:ln>
              <a:solidFill>
                <a:srgbClr val="202124"/>
              </a:solidFill>
              <a:effectLst/>
              <a:latin typeface="inherit"/>
            </a:endParaRPr>
          </a:p>
          <a:p>
            <a:pPr marR="0" lvl="0" algn="l" defTabSz="914400" rtl="0" eaLnBrk="0" fontAlgn="base" latinLnBrk="0" hangingPunct="0">
              <a:lnSpc>
                <a:spcPct val="100000"/>
              </a:lnSpc>
              <a:spcBef>
                <a:spcPct val="0"/>
              </a:spcBef>
              <a:spcAft>
                <a:spcPct val="0"/>
              </a:spcAft>
              <a:buClrTx/>
              <a:buSzTx/>
              <a:buFontTx/>
              <a:buChar char="-"/>
              <a:tabLst/>
            </a:pPr>
            <a:r>
              <a:rPr kumimoji="0" lang="en-US" sz="2100" b="0" i="0" u="none" strike="noStrike" cap="none" normalizeH="0" baseline="0" dirty="0" smtClean="0">
                <a:ln>
                  <a:noFill/>
                </a:ln>
                <a:solidFill>
                  <a:srgbClr val="202124"/>
                </a:solidFill>
                <a:effectLst/>
                <a:latin typeface="inherit"/>
              </a:rPr>
              <a:t>neurosis; </a:t>
            </a:r>
            <a:endParaRPr kumimoji="0" lang="ro-RO" sz="2100" b="0" i="0" u="none" strike="noStrike" cap="none" normalizeH="0" baseline="0" dirty="0" smtClean="0">
              <a:ln>
                <a:noFill/>
              </a:ln>
              <a:solidFill>
                <a:srgbClr val="202124"/>
              </a:solidFill>
              <a:effectLst/>
              <a:latin typeface="inherit"/>
            </a:endParaRPr>
          </a:p>
          <a:p>
            <a:pPr marR="0" lvl="0" algn="l" defTabSz="914400" rtl="0" eaLnBrk="0" fontAlgn="base" latinLnBrk="0" hangingPunct="0">
              <a:lnSpc>
                <a:spcPct val="100000"/>
              </a:lnSpc>
              <a:spcBef>
                <a:spcPct val="0"/>
              </a:spcBef>
              <a:spcAft>
                <a:spcPct val="0"/>
              </a:spcAft>
              <a:buClrTx/>
              <a:buSzTx/>
              <a:buFontTx/>
              <a:buChar char="-"/>
              <a:tabLst/>
            </a:pPr>
            <a:r>
              <a:rPr kumimoji="0" lang="en-US" sz="2100" b="0" i="0" u="none" strike="noStrike" cap="none" normalizeH="0" baseline="0" dirty="0" smtClean="0">
                <a:ln>
                  <a:noFill/>
                </a:ln>
                <a:solidFill>
                  <a:srgbClr val="202124"/>
                </a:solidFill>
                <a:effectLst/>
                <a:latin typeface="inherit"/>
              </a:rPr>
              <a:t>rheumatism; </a:t>
            </a:r>
            <a:endParaRPr kumimoji="0" lang="ro-RO" sz="2100" b="0" i="0" u="none" strike="noStrike" cap="none" normalizeH="0" baseline="0" dirty="0" smtClean="0">
              <a:ln>
                <a:noFill/>
              </a:ln>
              <a:solidFill>
                <a:srgbClr val="202124"/>
              </a:solidFill>
              <a:effectLst/>
              <a:latin typeface="inherit"/>
            </a:endParaRPr>
          </a:p>
          <a:p>
            <a:pPr marR="0" lvl="0" algn="l" defTabSz="914400" rtl="0" eaLnBrk="0" fontAlgn="base" latinLnBrk="0" hangingPunct="0">
              <a:lnSpc>
                <a:spcPct val="100000"/>
              </a:lnSpc>
              <a:spcBef>
                <a:spcPct val="0"/>
              </a:spcBef>
              <a:spcAft>
                <a:spcPct val="0"/>
              </a:spcAft>
              <a:buClrTx/>
              <a:buSzTx/>
              <a:buFontTx/>
              <a:buChar char="-"/>
              <a:tabLst/>
            </a:pPr>
            <a:r>
              <a:rPr kumimoji="0" lang="en-US" sz="2100" b="0" i="0" u="none" strike="noStrike" cap="none" normalizeH="0" baseline="0" dirty="0" err="1" smtClean="0">
                <a:ln>
                  <a:noFill/>
                </a:ln>
                <a:solidFill>
                  <a:srgbClr val="202124"/>
                </a:solidFill>
                <a:effectLst/>
                <a:latin typeface="inherit"/>
              </a:rPr>
              <a:t>dermatoses</a:t>
            </a:r>
            <a:r>
              <a:rPr kumimoji="0" lang="en-US" sz="2100" b="0" i="0" u="none" strike="noStrike" cap="none" normalizeH="0" baseline="0" dirty="0" smtClean="0">
                <a:ln>
                  <a:noFill/>
                </a:ln>
                <a:solidFill>
                  <a:srgbClr val="202124"/>
                </a:solidFill>
                <a:effectLst/>
                <a:latin typeface="inherit"/>
              </a:rPr>
              <a:t>; </a:t>
            </a:r>
            <a:endParaRPr kumimoji="0" lang="ro-RO" sz="2100" b="0" i="0" u="none" strike="noStrike" cap="none" normalizeH="0" baseline="0" dirty="0" smtClean="0">
              <a:ln>
                <a:noFill/>
              </a:ln>
              <a:solidFill>
                <a:srgbClr val="202124"/>
              </a:solidFill>
              <a:effectLst/>
              <a:latin typeface="inherit"/>
            </a:endParaRPr>
          </a:p>
          <a:p>
            <a:pPr marR="0" lvl="0" algn="l" defTabSz="914400" rtl="0" eaLnBrk="0" fontAlgn="base" latinLnBrk="0" hangingPunct="0">
              <a:lnSpc>
                <a:spcPct val="100000"/>
              </a:lnSpc>
              <a:spcBef>
                <a:spcPct val="0"/>
              </a:spcBef>
              <a:spcAft>
                <a:spcPct val="0"/>
              </a:spcAft>
              <a:buClrTx/>
              <a:buSzTx/>
              <a:buFontTx/>
              <a:buChar char="-"/>
              <a:tabLst/>
            </a:pPr>
            <a:r>
              <a:rPr kumimoji="0" lang="en-US" sz="2100" b="0" i="0" u="none" strike="noStrike" cap="none" normalizeH="0" baseline="0" dirty="0" smtClean="0">
                <a:ln>
                  <a:noFill/>
                </a:ln>
                <a:solidFill>
                  <a:srgbClr val="202124"/>
                </a:solidFill>
                <a:effectLst/>
                <a:latin typeface="inherit"/>
              </a:rPr>
              <a:t>thrombophlebitis;  </a:t>
            </a:r>
            <a:endParaRPr kumimoji="0" lang="ro-RO" sz="2100" b="0" i="0" u="none" strike="noStrike" cap="none" normalizeH="0" baseline="0" dirty="0" smtClean="0">
              <a:ln>
                <a:noFill/>
              </a:ln>
              <a:solidFill>
                <a:srgbClr val="202124"/>
              </a:solidFill>
              <a:effectLst/>
              <a:latin typeface="inherit"/>
            </a:endParaRPr>
          </a:p>
          <a:p>
            <a:pPr marR="0" lvl="0" algn="l" defTabSz="914400" rtl="0" eaLnBrk="0" fontAlgn="base" latinLnBrk="0" hangingPunct="0">
              <a:lnSpc>
                <a:spcPct val="100000"/>
              </a:lnSpc>
              <a:spcBef>
                <a:spcPct val="0"/>
              </a:spcBef>
              <a:spcAft>
                <a:spcPct val="0"/>
              </a:spcAft>
              <a:buClrTx/>
              <a:buSzTx/>
              <a:buFontTx/>
              <a:buChar char="-"/>
              <a:tabLst/>
            </a:pPr>
            <a:r>
              <a:rPr kumimoji="0" lang="en-US" sz="2100" b="0" i="0" u="none" strike="noStrike" cap="none" normalizeH="0" baseline="0" dirty="0" smtClean="0">
                <a:ln>
                  <a:noFill/>
                </a:ln>
                <a:solidFill>
                  <a:srgbClr val="202124"/>
                </a:solidFill>
                <a:effectLst/>
                <a:latin typeface="inherit"/>
              </a:rPr>
              <a:t>diseases a gynecologist, o respiratory:</a:t>
            </a:r>
            <a:endParaRPr kumimoji="0" lang="ro-RO" sz="2100" b="0" i="0" u="none" strike="noStrike" cap="none" normalizeH="0" baseline="0" dirty="0" smtClean="0">
              <a:ln>
                <a:noFill/>
              </a:ln>
              <a:solidFill>
                <a:srgbClr val="202124"/>
              </a:solidFill>
              <a:effectLst/>
              <a:latin typeface="inherit"/>
            </a:endParaRPr>
          </a:p>
          <a:p>
            <a:pPr marL="0" marR="0" lvl="0" indent="0" algn="l" defTabSz="914400" rtl="0" eaLnBrk="0" fontAlgn="base" latinLnBrk="0" hangingPunct="0">
              <a:lnSpc>
                <a:spcPct val="100000"/>
              </a:lnSpc>
              <a:spcBef>
                <a:spcPct val="0"/>
              </a:spcBef>
              <a:spcAft>
                <a:spcPct val="0"/>
              </a:spcAft>
              <a:buClrTx/>
              <a:buSzTx/>
              <a:buNone/>
              <a:tabLst/>
            </a:pPr>
            <a:r>
              <a:rPr kumimoji="0" lang="en-US" sz="2100" b="0" i="0" u="none" strike="noStrike" cap="none" normalizeH="0" baseline="0" dirty="0" smtClean="0">
                <a:ln>
                  <a:noFill/>
                </a:ln>
                <a:solidFill>
                  <a:srgbClr val="202124"/>
                </a:solidFill>
                <a:effectLst/>
                <a:latin typeface="inherit"/>
              </a:rPr>
              <a:t> Silicosis, </a:t>
            </a:r>
            <a:endParaRPr kumimoji="0" lang="ro-RO" sz="2100" b="0" i="0" u="none" strike="noStrike" cap="none" normalizeH="0" baseline="0" dirty="0" smtClean="0">
              <a:ln>
                <a:noFill/>
              </a:ln>
              <a:solidFill>
                <a:srgbClr val="202124"/>
              </a:solidFill>
              <a:effectLst/>
              <a:latin typeface="inherit"/>
            </a:endParaRPr>
          </a:p>
          <a:p>
            <a:pPr marL="0" marR="0" lvl="0" indent="0" algn="l" defTabSz="914400" rtl="0" eaLnBrk="0" fontAlgn="base" latinLnBrk="0" hangingPunct="0">
              <a:lnSpc>
                <a:spcPct val="100000"/>
              </a:lnSpc>
              <a:spcBef>
                <a:spcPct val="0"/>
              </a:spcBef>
              <a:spcAft>
                <a:spcPct val="0"/>
              </a:spcAft>
              <a:buClrTx/>
              <a:buSzTx/>
              <a:buNone/>
              <a:tabLst/>
            </a:pPr>
            <a:r>
              <a:rPr kumimoji="0" lang="en-US" sz="2100" b="0" i="0" u="none" strike="noStrike" cap="none" normalizeH="0" baseline="0" dirty="0" smtClean="0">
                <a:ln>
                  <a:noFill/>
                </a:ln>
                <a:solidFill>
                  <a:srgbClr val="202124"/>
                </a:solidFill>
                <a:effectLst/>
                <a:latin typeface="inherit"/>
              </a:rPr>
              <a:t> Pulmonary fibrosis; </a:t>
            </a:r>
            <a:endParaRPr kumimoji="0" lang="ro-RO" sz="2100" b="0" i="0" u="none" strike="noStrike" cap="none" normalizeH="0" baseline="0" dirty="0" smtClean="0">
              <a:ln>
                <a:noFill/>
              </a:ln>
              <a:solidFill>
                <a:srgbClr val="202124"/>
              </a:solidFill>
              <a:effectLst/>
              <a:latin typeface="inherit"/>
            </a:endParaRPr>
          </a:p>
          <a:p>
            <a:pPr marR="0" lvl="0" algn="l" defTabSz="914400" rtl="0" eaLnBrk="0" fontAlgn="base" latinLnBrk="0" hangingPunct="0">
              <a:lnSpc>
                <a:spcPct val="100000"/>
              </a:lnSpc>
              <a:spcBef>
                <a:spcPct val="0"/>
              </a:spcBef>
              <a:spcAft>
                <a:spcPct val="0"/>
              </a:spcAft>
              <a:buClrTx/>
              <a:buSzTx/>
              <a:buFontTx/>
              <a:buChar char="-"/>
              <a:tabLst/>
            </a:pPr>
            <a:r>
              <a:rPr kumimoji="0" lang="en-US" sz="2100" b="0" i="0" u="none" strike="noStrike" cap="none" normalizeH="0" baseline="0" dirty="0" smtClean="0">
                <a:ln>
                  <a:noFill/>
                </a:ln>
                <a:solidFill>
                  <a:srgbClr val="202124"/>
                </a:solidFill>
                <a:effectLst/>
                <a:latin typeface="inherit"/>
              </a:rPr>
              <a:t>o of the musculoskeletal system.</a:t>
            </a:r>
            <a:r>
              <a:rPr kumimoji="0" lang="en-US" sz="1100" b="0" i="0" u="none" strike="noStrike" cap="none" normalizeH="0" baseline="0" dirty="0" smtClean="0">
                <a:ln>
                  <a:noFill/>
                </a:ln>
                <a:solidFill>
                  <a:schemeClr val="tx1"/>
                </a:solidFill>
                <a:effectLst/>
              </a:rPr>
              <a:t> </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pic>
        <p:nvPicPr>
          <p:cNvPr id="3075" name="Picture 3" descr="SOVEJA, un loc scăldat de istorie şi legendă | Revista Fer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4931" y="2308302"/>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958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1154954" y="3405949"/>
            <a:ext cx="9813392" cy="181140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02124"/>
                </a:solidFill>
                <a:effectLst/>
                <a:latin typeface="inherit"/>
              </a:rPr>
              <a:t>The resort of </a:t>
            </a:r>
            <a:r>
              <a:rPr kumimoji="0" lang="en-US" sz="2400" b="0" i="0" u="none" strike="noStrike" cap="none" normalizeH="0" baseline="0" dirty="0" err="1" smtClean="0">
                <a:ln>
                  <a:noFill/>
                </a:ln>
                <a:solidFill>
                  <a:srgbClr val="202124"/>
                </a:solidFill>
                <a:effectLst/>
                <a:latin typeface="inherit"/>
              </a:rPr>
              <a:t>Soveja</a:t>
            </a:r>
            <a:r>
              <a:rPr kumimoji="0" lang="en-US" sz="2400" b="0" i="0" u="none" strike="noStrike" cap="none" normalizeH="0" baseline="0" dirty="0" smtClean="0">
                <a:ln>
                  <a:noFill/>
                </a:ln>
                <a:solidFill>
                  <a:srgbClr val="202124"/>
                </a:solidFill>
                <a:effectLst/>
                <a:latin typeface="inherit"/>
              </a:rPr>
              <a:t>, once called the Pearl of </a:t>
            </a:r>
            <a:r>
              <a:rPr kumimoji="0" lang="en-US" sz="2400" b="0" i="0" u="none" strike="noStrike" cap="none" normalizeH="0" baseline="0" dirty="0" err="1" smtClean="0">
                <a:ln>
                  <a:noFill/>
                </a:ln>
                <a:solidFill>
                  <a:srgbClr val="202124"/>
                </a:solidFill>
                <a:effectLst/>
                <a:latin typeface="inherit"/>
              </a:rPr>
              <a:t>Vrancea</a:t>
            </a:r>
            <a:r>
              <a:rPr kumimoji="0" lang="en-US" sz="2400" b="0" i="0" u="none" strike="noStrike" cap="none" normalizeH="0" baseline="0" dirty="0" smtClean="0">
                <a:ln>
                  <a:noFill/>
                </a:ln>
                <a:solidFill>
                  <a:srgbClr val="202124"/>
                </a:solidFill>
                <a:effectLst/>
                <a:latin typeface="inherit"/>
              </a:rPr>
              <a:t>, was abandoned </a:t>
            </a:r>
            <a:endParaRPr kumimoji="0" lang="ro-RO" sz="2400" b="0" i="0" u="none" strike="noStrike" cap="none" normalizeH="0" baseline="0" dirty="0" smtClean="0">
              <a:ln>
                <a:noFill/>
              </a:ln>
              <a:solidFill>
                <a:srgbClr val="202124"/>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02124"/>
                </a:solidFill>
                <a:effectLst/>
                <a:latin typeface="inherit"/>
              </a:rPr>
              <a:t>after the communist era and deteriorated markedly. </a:t>
            </a:r>
            <a:endParaRPr kumimoji="0" lang="ro-RO" sz="2400" b="0" i="0" u="none" strike="noStrike" cap="none" normalizeH="0" baseline="0" dirty="0" smtClean="0">
              <a:ln>
                <a:noFill/>
              </a:ln>
              <a:solidFill>
                <a:srgbClr val="202124"/>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02124"/>
                </a:solidFill>
                <a:effectLst/>
                <a:latin typeface="inherit"/>
              </a:rPr>
              <a:t>Its therapeutic capital can be exploited, given the lack of economic </a:t>
            </a:r>
            <a:endParaRPr kumimoji="0" lang="ro-RO" sz="2400" b="0" i="0" u="none" strike="noStrike" cap="none" normalizeH="0" baseline="0" dirty="0" smtClean="0">
              <a:ln>
                <a:noFill/>
              </a:ln>
              <a:solidFill>
                <a:srgbClr val="202124"/>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02124"/>
                </a:solidFill>
                <a:effectLst/>
                <a:latin typeface="inherit"/>
              </a:rPr>
              <a:t>investment in the development of the area.</a:t>
            </a:r>
            <a:endParaRPr kumimoji="0" lang="ro-RO" sz="2400" b="0" i="0" u="none" strike="noStrike" cap="none" normalizeH="0" baseline="0" dirty="0" smtClean="0">
              <a:ln>
                <a:noFill/>
              </a:ln>
              <a:solidFill>
                <a:srgbClr val="202124"/>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02124"/>
                </a:solidFill>
                <a:effectLst/>
                <a:latin typeface="inherit"/>
              </a:rPr>
              <a:t> Local mayors have started projects to bring the resort back to life.</a:t>
            </a:r>
            <a:r>
              <a:rPr kumimoji="0" lang="en-US" sz="2400" b="0" i="0" u="none" strike="noStrike" cap="none" normalizeH="0" baseline="0" dirty="0" smtClean="0">
                <a:ln>
                  <a:noFill/>
                </a:ln>
                <a:solidFill>
                  <a:schemeClr val="tx1"/>
                </a:solidFill>
                <a:effectLst/>
              </a:rPr>
              <a:t> </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831378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18</TotalTime>
  <Words>351</Words>
  <Application>Microsoft Office PowerPoint</Application>
  <PresentationFormat>Widescreen</PresentationFormat>
  <Paragraphs>37</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Century Gothic</vt:lpstr>
      <vt:lpstr>inherit</vt:lpstr>
      <vt:lpstr>Wingdings 3</vt:lpstr>
      <vt:lpstr>Ion Boardroom</vt:lpstr>
      <vt:lpstr>SOVEJA- MEDICAL HYSTORY AND BALNEOTHERAPY Oana Nicole Stoican,  Facultatea de Medicină, Universitatea Transilvania din Brașov, Prof. dr. ec. Mirela Stoican,  CNEAB, Braşov Prof. dr. Daniela Vărvăruc, Liceul Tehnologic de Servicii Sf. Andrei, Ploiesti </vt:lpstr>
      <vt:lpstr>Historical data</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SOVEJA- MEDICAL HYSTORY AND BALNEOTHERAPY Oana Nicole Stoican,  Facultatea de Medicină, Universitatea Transilvania din Brașov, Prof. dr. ec. Mirela Stoican,  CNEAB, Braşov Prof. dr. Daniela Vărvăruc, Liceul Tehnologic de Servicii Sf. Andrei, Ploiesti</dc:title>
  <dc:creator>Dana</dc:creator>
  <cp:lastModifiedBy>Dana</cp:lastModifiedBy>
  <cp:revision>3</cp:revision>
  <dcterms:created xsi:type="dcterms:W3CDTF">2021-05-31T09:15:57Z</dcterms:created>
  <dcterms:modified xsi:type="dcterms:W3CDTF">2021-05-31T09:34:20Z</dcterms:modified>
</cp:coreProperties>
</file>