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429" r:id="rId3"/>
    <p:sldId id="431" r:id="rId4"/>
    <p:sldId id="375" r:id="rId5"/>
    <p:sldId id="364" r:id="rId6"/>
    <p:sldId id="432" r:id="rId7"/>
    <p:sldId id="361" r:id="rId8"/>
    <p:sldId id="391" r:id="rId9"/>
    <p:sldId id="427" r:id="rId10"/>
    <p:sldId id="426" r:id="rId11"/>
    <p:sldId id="405" r:id="rId12"/>
  </p:sldIdLst>
  <p:sldSz cx="9906000" cy="6858000" type="A4"/>
  <p:notesSz cx="6797675" cy="9926638"/>
  <p:defaultTextStyle>
    <a:defPPr>
      <a:defRPr lang="de-A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9C32"/>
    <a:srgbClr val="4D4D4D"/>
    <a:srgbClr val="C0C0C0"/>
    <a:srgbClr val="CC00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93" autoAdjust="0"/>
    <p:restoredTop sz="99227" autoAdjust="0"/>
  </p:normalViewPr>
  <p:slideViewPr>
    <p:cSldViewPr>
      <p:cViewPr varScale="1">
        <p:scale>
          <a:sx n="131" d="100"/>
          <a:sy n="131" d="100"/>
        </p:scale>
        <p:origin x="972" y="114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37" d="100"/>
          <a:sy n="37" d="100"/>
        </p:scale>
        <p:origin x="-1680" y="-7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0ED3A518-3BFD-4FD8-892D-14B76251193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4813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27" tIns="45814" rIns="91627" bIns="45814" numCol="1" anchor="t" anchorCtr="0" compatLnSpc="1">
            <a:prstTxWarp prst="textNoShape">
              <a:avLst/>
            </a:prstTxWarp>
          </a:bodyPr>
          <a:lstStyle>
            <a:lvl1pPr defTabSz="91641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103AE606-7BE1-4D3E-9E67-920519E506E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6" y="0"/>
            <a:ext cx="2944813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27" tIns="45814" rIns="91627" bIns="45814" numCol="1" anchor="t" anchorCtr="0" compatLnSpc="1">
            <a:prstTxWarp prst="textNoShape">
              <a:avLst/>
            </a:prstTxWarp>
          </a:bodyPr>
          <a:lstStyle>
            <a:lvl1pPr algn="r" defTabSz="91641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0596" name="Rectangle 4">
            <a:extLst>
              <a:ext uri="{FF2B5EF4-FFF2-40B4-BE49-F238E27FC236}">
                <a16:creationId xmlns:a16="http://schemas.microsoft.com/office/drawing/2014/main" id="{F11A26FF-9969-4E1E-A947-7BC247502CB9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28242"/>
            <a:ext cx="2944813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27" tIns="45814" rIns="91627" bIns="45814" numCol="1" anchor="b" anchorCtr="0" compatLnSpc="1">
            <a:prstTxWarp prst="textNoShape">
              <a:avLst/>
            </a:prstTxWarp>
          </a:bodyPr>
          <a:lstStyle>
            <a:lvl1pPr defTabSz="91641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0597" name="Rectangle 5">
            <a:extLst>
              <a:ext uri="{FF2B5EF4-FFF2-40B4-BE49-F238E27FC236}">
                <a16:creationId xmlns:a16="http://schemas.microsoft.com/office/drawing/2014/main" id="{98D3DC3F-34B7-4BA6-9CC7-CD2412AB0E2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6" y="9428242"/>
            <a:ext cx="2944813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27" tIns="45814" rIns="91627" bIns="45814" numCol="1" anchor="b" anchorCtr="0" compatLnSpc="1">
            <a:prstTxWarp prst="textNoShape">
              <a:avLst/>
            </a:prstTxWarp>
          </a:bodyPr>
          <a:lstStyle>
            <a:lvl1pPr algn="r" defTabSz="915988" eaLnBrk="1" hangingPunct="1">
              <a:defRPr sz="1200" smtClean="0"/>
            </a:lvl1pPr>
          </a:lstStyle>
          <a:p>
            <a:pPr>
              <a:defRPr/>
            </a:pPr>
            <a:fld id="{9524D3AA-948C-477B-AC61-D54D5F92855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E756CE28-3E1B-40EE-9D9D-0879D7B405A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4813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27" tIns="45814" rIns="91627" bIns="45814" numCol="1" anchor="t" anchorCtr="0" compatLnSpc="1">
            <a:prstTxWarp prst="textNoShape">
              <a:avLst/>
            </a:prstTxWarp>
          </a:bodyPr>
          <a:lstStyle>
            <a:lvl1pPr defTabSz="91641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08FBF9A3-D1E7-45AA-87D4-53CA8D71DB2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6" y="0"/>
            <a:ext cx="2944813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27" tIns="45814" rIns="91627" bIns="45814" numCol="1" anchor="t" anchorCtr="0" compatLnSpc="1">
            <a:prstTxWarp prst="textNoShape">
              <a:avLst/>
            </a:prstTxWarp>
          </a:bodyPr>
          <a:lstStyle>
            <a:lvl1pPr algn="r" defTabSz="91641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BFDCA207-0098-4940-8B8B-FD18E7C0A91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08025" y="742950"/>
            <a:ext cx="5381625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1EBAD4BD-8BC2-4433-899B-B92702DD1E1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5709"/>
            <a:ext cx="5438775" cy="4468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27" tIns="45814" rIns="91627" bIns="458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noProof="0"/>
              <a:t>Textmasterformate durch Klicken bearbeiten</a:t>
            </a:r>
          </a:p>
          <a:p>
            <a:pPr lvl="1"/>
            <a:r>
              <a:rPr lang="de-AT" noProof="0"/>
              <a:t>Zweite Ebene</a:t>
            </a:r>
          </a:p>
          <a:p>
            <a:pPr lvl="2"/>
            <a:r>
              <a:rPr lang="de-AT" noProof="0"/>
              <a:t>Dritte Ebene</a:t>
            </a:r>
          </a:p>
          <a:p>
            <a:pPr lvl="3"/>
            <a:r>
              <a:rPr lang="de-AT" noProof="0"/>
              <a:t>Vierte Ebene</a:t>
            </a:r>
          </a:p>
          <a:p>
            <a:pPr lvl="4"/>
            <a:r>
              <a:rPr lang="de-AT" noProof="0"/>
              <a:t>Fünfte Ebene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CF4FC567-AB11-4FB7-8F13-6115284551C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8242"/>
            <a:ext cx="2944813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27" tIns="45814" rIns="91627" bIns="45814" numCol="1" anchor="b" anchorCtr="0" compatLnSpc="1">
            <a:prstTxWarp prst="textNoShape">
              <a:avLst/>
            </a:prstTxWarp>
          </a:bodyPr>
          <a:lstStyle>
            <a:lvl1pPr defTabSz="91641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1A5AB7CE-9C65-45DE-96D8-1C3E095FF7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6" y="9428242"/>
            <a:ext cx="2944813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27" tIns="45814" rIns="91627" bIns="45814" numCol="1" anchor="b" anchorCtr="0" compatLnSpc="1">
            <a:prstTxWarp prst="textNoShape">
              <a:avLst/>
            </a:prstTxWarp>
          </a:bodyPr>
          <a:lstStyle>
            <a:lvl1pPr algn="r" defTabSz="915988" eaLnBrk="1" hangingPunct="1">
              <a:defRPr sz="1200" smtClean="0"/>
            </a:lvl1pPr>
          </a:lstStyle>
          <a:p>
            <a:pPr>
              <a:defRPr/>
            </a:pPr>
            <a:fld id="{CA935950-892A-41B4-B6E7-198A00E726F8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olienbildplatzhalter 1">
            <a:extLst>
              <a:ext uri="{FF2B5EF4-FFF2-40B4-BE49-F238E27FC236}">
                <a16:creationId xmlns:a16="http://schemas.microsoft.com/office/drawing/2014/main" id="{3547D443-EE82-4AD6-BDCC-515317E061E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708025" y="742950"/>
            <a:ext cx="5381625" cy="3725863"/>
          </a:xfrm>
          <a:ln/>
        </p:spPr>
      </p:sp>
      <p:sp>
        <p:nvSpPr>
          <p:cNvPr id="10243" name="Notizenplatzhalter 2">
            <a:extLst>
              <a:ext uri="{FF2B5EF4-FFF2-40B4-BE49-F238E27FC236}">
                <a16:creationId xmlns:a16="http://schemas.microsoft.com/office/drawing/2014/main" id="{F45A203B-5AAC-4623-86C3-EB08FAAB6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10244" name="Foliennummernplatzhalter 3">
            <a:extLst>
              <a:ext uri="{FF2B5EF4-FFF2-40B4-BE49-F238E27FC236}">
                <a16:creationId xmlns:a16="http://schemas.microsoft.com/office/drawing/2014/main" id="{1B796F25-9763-4658-9FAD-F194E882A9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4588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1788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8988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6188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3388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0588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7788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0"/>
              </a:spcBef>
            </a:pPr>
            <a:fld id="{1A1045CA-82A4-45D2-A1DB-7F40F865DB6C}" type="slidenum">
              <a:rPr lang="de-AT" altLang="de-DE"/>
              <a:pPr defTabSz="914400">
                <a:spcBef>
                  <a:spcPct val="0"/>
                </a:spcBef>
              </a:pPr>
              <a:t>7</a:t>
            </a:fld>
            <a:endParaRPr lang="de-AT" alt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olienbildplatzhalter 1">
            <a:extLst>
              <a:ext uri="{FF2B5EF4-FFF2-40B4-BE49-F238E27FC236}">
                <a16:creationId xmlns:a16="http://schemas.microsoft.com/office/drawing/2014/main" id="{3547D443-EE82-4AD6-BDCC-515317E061E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708025" y="742950"/>
            <a:ext cx="5381625" cy="3725863"/>
          </a:xfrm>
          <a:ln/>
        </p:spPr>
      </p:sp>
      <p:sp>
        <p:nvSpPr>
          <p:cNvPr id="10243" name="Notizenplatzhalter 2">
            <a:extLst>
              <a:ext uri="{FF2B5EF4-FFF2-40B4-BE49-F238E27FC236}">
                <a16:creationId xmlns:a16="http://schemas.microsoft.com/office/drawing/2014/main" id="{F45A203B-5AAC-4623-86C3-EB08FAAB6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10244" name="Foliennummernplatzhalter 3">
            <a:extLst>
              <a:ext uri="{FF2B5EF4-FFF2-40B4-BE49-F238E27FC236}">
                <a16:creationId xmlns:a16="http://schemas.microsoft.com/office/drawing/2014/main" id="{1B796F25-9763-4658-9FAD-F194E882A9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4588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1788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8988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6188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3388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0588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7788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0"/>
              </a:spcBef>
            </a:pPr>
            <a:fld id="{1A1045CA-82A4-45D2-A1DB-7F40F865DB6C}" type="slidenum">
              <a:rPr lang="de-AT" altLang="de-DE"/>
              <a:pPr defTabSz="914400">
                <a:spcBef>
                  <a:spcPct val="0"/>
                </a:spcBef>
              </a:pPr>
              <a:t>9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3870733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olienbildplatzhalter 1">
            <a:extLst>
              <a:ext uri="{FF2B5EF4-FFF2-40B4-BE49-F238E27FC236}">
                <a16:creationId xmlns:a16="http://schemas.microsoft.com/office/drawing/2014/main" id="{3547D443-EE82-4AD6-BDCC-515317E061E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708025" y="742950"/>
            <a:ext cx="5381625" cy="3725863"/>
          </a:xfrm>
          <a:ln/>
        </p:spPr>
      </p:sp>
      <p:sp>
        <p:nvSpPr>
          <p:cNvPr id="10243" name="Notizenplatzhalter 2">
            <a:extLst>
              <a:ext uri="{FF2B5EF4-FFF2-40B4-BE49-F238E27FC236}">
                <a16:creationId xmlns:a16="http://schemas.microsoft.com/office/drawing/2014/main" id="{F45A203B-5AAC-4623-86C3-EB08FAAB6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10244" name="Foliennummernplatzhalter 3">
            <a:extLst>
              <a:ext uri="{FF2B5EF4-FFF2-40B4-BE49-F238E27FC236}">
                <a16:creationId xmlns:a16="http://schemas.microsoft.com/office/drawing/2014/main" id="{1B796F25-9763-4658-9FAD-F194E882A9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4588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1788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8988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6188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3388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0588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7788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0"/>
              </a:spcBef>
            </a:pPr>
            <a:fld id="{1A1045CA-82A4-45D2-A1DB-7F40F865DB6C}" type="slidenum">
              <a:rPr lang="de-AT" altLang="de-DE"/>
              <a:pPr defTabSz="914400">
                <a:spcBef>
                  <a:spcPct val="0"/>
                </a:spcBef>
              </a:pPr>
              <a:t>10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125601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 44">
            <a:extLst>
              <a:ext uri="{FF2B5EF4-FFF2-40B4-BE49-F238E27FC236}">
                <a16:creationId xmlns:a16="http://schemas.microsoft.com/office/drawing/2014/main" id="{0736A7F6-F07B-4B61-8403-F3A33A1D1150}"/>
              </a:ext>
            </a:extLst>
          </p:cNvPr>
          <p:cNvSpPr/>
          <p:nvPr userDrawn="1"/>
        </p:nvSpPr>
        <p:spPr>
          <a:xfrm flipH="1" flipV="1">
            <a:off x="5241032" y="-86491"/>
            <a:ext cx="4741048" cy="7030981"/>
          </a:xfrm>
          <a:custGeom>
            <a:avLst/>
            <a:gdLst>
              <a:gd name="connsiteX0" fmla="*/ 0 w 3980180"/>
              <a:gd name="connsiteY0" fmla="*/ 4537075 h 4537075"/>
              <a:gd name="connsiteX1" fmla="*/ 995045 w 3980180"/>
              <a:gd name="connsiteY1" fmla="*/ 0 h 4537075"/>
              <a:gd name="connsiteX2" fmla="*/ 2985135 w 3980180"/>
              <a:gd name="connsiteY2" fmla="*/ 0 h 4537075"/>
              <a:gd name="connsiteX3" fmla="*/ 3980180 w 3980180"/>
              <a:gd name="connsiteY3" fmla="*/ 4537075 h 4537075"/>
              <a:gd name="connsiteX4" fmla="*/ 0 w 3980180"/>
              <a:gd name="connsiteY4" fmla="*/ 4537075 h 4537075"/>
              <a:gd name="connsiteX0" fmla="*/ 0 w 3980180"/>
              <a:gd name="connsiteY0" fmla="*/ 4537075 h 4537075"/>
              <a:gd name="connsiteX1" fmla="*/ 694103 w 3980180"/>
              <a:gd name="connsiteY1" fmla="*/ 0 h 4537075"/>
              <a:gd name="connsiteX2" fmla="*/ 2985135 w 3980180"/>
              <a:gd name="connsiteY2" fmla="*/ 0 h 4537075"/>
              <a:gd name="connsiteX3" fmla="*/ 3980180 w 3980180"/>
              <a:gd name="connsiteY3" fmla="*/ 4537075 h 4537075"/>
              <a:gd name="connsiteX4" fmla="*/ 0 w 3980180"/>
              <a:gd name="connsiteY4" fmla="*/ 4537075 h 4537075"/>
              <a:gd name="connsiteX0" fmla="*/ 0 w 8164428"/>
              <a:gd name="connsiteY0" fmla="*/ 4537075 h 8952817"/>
              <a:gd name="connsiteX1" fmla="*/ 694103 w 8164428"/>
              <a:gd name="connsiteY1" fmla="*/ 0 h 8952817"/>
              <a:gd name="connsiteX2" fmla="*/ 2985135 w 8164428"/>
              <a:gd name="connsiteY2" fmla="*/ 0 h 8952817"/>
              <a:gd name="connsiteX3" fmla="*/ 8164428 w 8164428"/>
              <a:gd name="connsiteY3" fmla="*/ 8952817 h 8952817"/>
              <a:gd name="connsiteX4" fmla="*/ 0 w 8164428"/>
              <a:gd name="connsiteY4" fmla="*/ 4537075 h 8952817"/>
              <a:gd name="connsiteX0" fmla="*/ 0 w 8986191"/>
              <a:gd name="connsiteY0" fmla="*/ 4537075 h 10359133"/>
              <a:gd name="connsiteX1" fmla="*/ 694103 w 8986191"/>
              <a:gd name="connsiteY1" fmla="*/ 0 h 10359133"/>
              <a:gd name="connsiteX2" fmla="*/ 2985135 w 8986191"/>
              <a:gd name="connsiteY2" fmla="*/ 0 h 10359133"/>
              <a:gd name="connsiteX3" fmla="*/ 8986191 w 8986191"/>
              <a:gd name="connsiteY3" fmla="*/ 10359133 h 10359133"/>
              <a:gd name="connsiteX4" fmla="*/ 0 w 8986191"/>
              <a:gd name="connsiteY4" fmla="*/ 4537075 h 10359133"/>
              <a:gd name="connsiteX0" fmla="*/ 23501 w 8292088"/>
              <a:gd name="connsiteY0" fmla="*/ 7314931 h 10359133"/>
              <a:gd name="connsiteX1" fmla="*/ 0 w 8292088"/>
              <a:gd name="connsiteY1" fmla="*/ 0 h 10359133"/>
              <a:gd name="connsiteX2" fmla="*/ 2291032 w 8292088"/>
              <a:gd name="connsiteY2" fmla="*/ 0 h 10359133"/>
              <a:gd name="connsiteX3" fmla="*/ 8292088 w 8292088"/>
              <a:gd name="connsiteY3" fmla="*/ 10359133 h 10359133"/>
              <a:gd name="connsiteX4" fmla="*/ 23501 w 8292088"/>
              <a:gd name="connsiteY4" fmla="*/ 7314931 h 10359133"/>
              <a:gd name="connsiteX0" fmla="*/ 230 w 8471365"/>
              <a:gd name="connsiteY0" fmla="*/ 10306913 h 10359133"/>
              <a:gd name="connsiteX1" fmla="*/ 179277 w 8471365"/>
              <a:gd name="connsiteY1" fmla="*/ 0 h 10359133"/>
              <a:gd name="connsiteX2" fmla="*/ 2470309 w 8471365"/>
              <a:gd name="connsiteY2" fmla="*/ 0 h 10359133"/>
              <a:gd name="connsiteX3" fmla="*/ 8471365 w 8471365"/>
              <a:gd name="connsiteY3" fmla="*/ 10359133 h 10359133"/>
              <a:gd name="connsiteX4" fmla="*/ 230 w 8471365"/>
              <a:gd name="connsiteY4" fmla="*/ 10306913 h 10359133"/>
              <a:gd name="connsiteX0" fmla="*/ 29277 w 8500412"/>
              <a:gd name="connsiteY0" fmla="*/ 10845122 h 10897342"/>
              <a:gd name="connsiteX1" fmla="*/ 0 w 8500412"/>
              <a:gd name="connsiteY1" fmla="*/ 0 h 10897342"/>
              <a:gd name="connsiteX2" fmla="*/ 2499356 w 8500412"/>
              <a:gd name="connsiteY2" fmla="*/ 538209 h 10897342"/>
              <a:gd name="connsiteX3" fmla="*/ 8500412 w 8500412"/>
              <a:gd name="connsiteY3" fmla="*/ 10897342 h 10897342"/>
              <a:gd name="connsiteX4" fmla="*/ 29277 w 8500412"/>
              <a:gd name="connsiteY4" fmla="*/ 10845122 h 10897342"/>
              <a:gd name="connsiteX0" fmla="*/ 29277 w 8500412"/>
              <a:gd name="connsiteY0" fmla="*/ 10845122 h 10897342"/>
              <a:gd name="connsiteX1" fmla="*/ 0 w 8500412"/>
              <a:gd name="connsiteY1" fmla="*/ 0 h 10897342"/>
              <a:gd name="connsiteX2" fmla="*/ 2186852 w 8500412"/>
              <a:gd name="connsiteY2" fmla="*/ 0 h 10897342"/>
              <a:gd name="connsiteX3" fmla="*/ 8500412 w 8500412"/>
              <a:gd name="connsiteY3" fmla="*/ 10897342 h 10897342"/>
              <a:gd name="connsiteX4" fmla="*/ 29277 w 8500412"/>
              <a:gd name="connsiteY4" fmla="*/ 10845122 h 10897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0412" h="10897342">
                <a:moveTo>
                  <a:pt x="29277" y="10845122"/>
                </a:moveTo>
                <a:cubicBezTo>
                  <a:pt x="21443" y="8406812"/>
                  <a:pt x="7834" y="2438310"/>
                  <a:pt x="0" y="0"/>
                </a:cubicBezTo>
                <a:lnTo>
                  <a:pt x="2186852" y="0"/>
                </a:lnTo>
                <a:lnTo>
                  <a:pt x="8500412" y="10897342"/>
                </a:lnTo>
                <a:lnTo>
                  <a:pt x="29277" y="10845122"/>
                </a:lnTo>
                <a:close/>
              </a:path>
            </a:pathLst>
          </a:custGeom>
          <a:solidFill>
            <a:srgbClr val="D99C32">
              <a:alpha val="28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8C09BFA-2749-480C-8754-7CF63096C9AC}"/>
              </a:ext>
            </a:extLst>
          </p:cNvPr>
          <p:cNvSpPr txBox="1"/>
          <p:nvPr userDrawn="1"/>
        </p:nvSpPr>
        <p:spPr>
          <a:xfrm>
            <a:off x="6321152" y="87015"/>
            <a:ext cx="35283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A </a:t>
            </a:r>
            <a:r>
              <a:rPr kumimoji="0" lang="de-A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research</a:t>
            </a: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</a:t>
            </a:r>
            <a:r>
              <a:rPr kumimoji="0" lang="de-A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unit</a:t>
            </a: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</a:t>
            </a:r>
            <a:r>
              <a:rPr kumimoji="0" lang="de-A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of</a:t>
            </a:r>
            <a:b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</a:b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Federal  Ministry </a:t>
            </a:r>
            <a:r>
              <a:rPr kumimoji="0" lang="de-A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of</a:t>
            </a: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</a:t>
            </a:r>
            <a:r>
              <a:rPr kumimoji="0" lang="de-A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Agriculture</a:t>
            </a: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, </a:t>
            </a:r>
            <a:r>
              <a:rPr kumimoji="0" lang="de-A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Regions</a:t>
            </a: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and </a:t>
            </a:r>
            <a:r>
              <a:rPr kumimoji="0" lang="de-A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Tourism</a:t>
            </a: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(BMLRT)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D6D0B79-F515-4A66-86BB-47053DE0AD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1" y="0"/>
            <a:ext cx="2947399" cy="97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455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9712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A0E98A43-6D64-4A84-BB49-8FA362D283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264" y="116632"/>
            <a:ext cx="2449288" cy="8100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0" r:id="rId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D4D4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D4D4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D4D4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D4D4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D4D4D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4D4D4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4D4D4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4D4D4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4D4D4D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thomas.dax@bab.gv.at" TargetMode="Externa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hyperlink" Target="mailto:oliver.tamme@bab.gv.at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10">
            <a:extLst>
              <a:ext uri="{FF2B5EF4-FFF2-40B4-BE49-F238E27FC236}">
                <a16:creationId xmlns:a16="http://schemas.microsoft.com/office/drawing/2014/main" id="{318B9D70-A4D2-451A-B38E-C9B31D7C68E9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1497014" y="981075"/>
            <a:ext cx="8027987" cy="94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br>
              <a:rPr lang="de-DE" altLang="de-DE" sz="3000"/>
            </a:br>
            <a:endParaRPr lang="de-DE" altLang="de-DE" sz="260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DE3BB82-914D-4E7D-944C-9CC667C70F37}"/>
              </a:ext>
            </a:extLst>
          </p:cNvPr>
          <p:cNvSpPr/>
          <p:nvPr/>
        </p:nvSpPr>
        <p:spPr>
          <a:xfrm>
            <a:off x="0" y="2486322"/>
            <a:ext cx="9905999" cy="2139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4000" b="1" dirty="0">
                <a:solidFill>
                  <a:srgbClr val="D99C32"/>
                </a:solidFill>
                <a:latin typeface="Corbel" panose="020B0503020204020204" pitchFamily="34" charset="0"/>
                <a:ea typeface="Times New Roman"/>
                <a:cs typeface="Calibri"/>
              </a:rPr>
              <a:t>Sustainable mountain tourism in the Alps:</a:t>
            </a:r>
            <a:endParaRPr lang="en-US" sz="4800" b="1" dirty="0">
              <a:solidFill>
                <a:srgbClr val="D99C32"/>
              </a:solidFill>
              <a:latin typeface="Corbel" panose="020B0503020204020204" pitchFamily="34" charset="0"/>
              <a:ea typeface="Times New Roman"/>
              <a:cs typeface="Calibri"/>
            </a:endParaRPr>
          </a:p>
          <a:p>
            <a:pPr algn="ctr" eaLnBrk="1" hangingPunct="1"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2400" dirty="0">
                <a:latin typeface="Corbel" panose="020B0503020204020204" pitchFamily="34" charset="0"/>
                <a:ea typeface="Times New Roman"/>
                <a:cs typeface="Times New Roman"/>
              </a:rPr>
              <a:t>The ‘Mountaineering Villages’ concept: a local model for sustainable mountain tourism in the Alps</a:t>
            </a:r>
          </a:p>
          <a:p>
            <a:pPr algn="ctr" eaLnBrk="1" hangingPunct="1"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1400" dirty="0">
                <a:latin typeface="Corbel" panose="020B0503020204020204" pitchFamily="34" charset="0"/>
                <a:ea typeface="Times New Roman"/>
                <a:cs typeface="Times New Roman"/>
              </a:rPr>
              <a:t>27 May 2022 (online), Romanian Academy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CAAF2497-B07A-49C8-A655-1B4CA37E14CD}"/>
              </a:ext>
            </a:extLst>
          </p:cNvPr>
          <p:cNvSpPr txBox="1">
            <a:spLocks/>
          </p:cNvSpPr>
          <p:nvPr/>
        </p:nvSpPr>
        <p:spPr>
          <a:xfrm>
            <a:off x="416496" y="5589240"/>
            <a:ext cx="6766148" cy="936104"/>
          </a:xfrm>
          <a:prstGeom prst="rect">
            <a:avLst/>
          </a:prstGeom>
        </p:spPr>
        <p:txBody>
          <a:bodyPr/>
          <a:lstStyle>
            <a:defPPr>
              <a:defRPr lang="de-A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de-DE" sz="1200" dirty="0"/>
              <a:t>Thomas Dax and Oliver </a:t>
            </a:r>
            <a:r>
              <a:rPr lang="de-DE" sz="1200" dirty="0" err="1"/>
              <a:t>Tamme</a:t>
            </a:r>
            <a:r>
              <a:rPr lang="de-DE" sz="1200" dirty="0"/>
              <a:t>,</a:t>
            </a:r>
          </a:p>
          <a:p>
            <a:r>
              <a:rPr lang="de-DE" sz="1200" dirty="0"/>
              <a:t>Federal Institute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Agricultural</a:t>
            </a:r>
            <a:r>
              <a:rPr lang="de-DE" sz="1200" dirty="0"/>
              <a:t> Economics, Rural and Mountain Research (BAB)</a:t>
            </a:r>
          </a:p>
          <a:p>
            <a:r>
              <a:rPr lang="de-DE" sz="1200" dirty="0"/>
              <a:t>Vienna, Austria</a:t>
            </a:r>
          </a:p>
          <a:p>
            <a:r>
              <a:rPr lang="de-DE" sz="1200" dirty="0">
                <a:hlinkClick r:id="rId3"/>
              </a:rPr>
              <a:t>thomas.dax@bab.gv.at</a:t>
            </a:r>
            <a:r>
              <a:rPr lang="de-DE" sz="1200" dirty="0"/>
              <a:t> and </a:t>
            </a:r>
            <a:r>
              <a:rPr lang="de-DE" sz="1200" dirty="0">
                <a:hlinkClick r:id="rId4"/>
              </a:rPr>
              <a:t>oliver.tamme@bab.gv.at</a:t>
            </a:r>
            <a:r>
              <a:rPr lang="de-DE" sz="1200" dirty="0"/>
              <a:t>   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0C30B7D-31D9-4338-9E39-17130BAE6D69}"/>
              </a:ext>
            </a:extLst>
          </p:cNvPr>
          <p:cNvSpPr txBox="1"/>
          <p:nvPr/>
        </p:nvSpPr>
        <p:spPr>
          <a:xfrm>
            <a:off x="920552" y="1268760"/>
            <a:ext cx="82809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24</a:t>
            </a:r>
            <a:r>
              <a:rPr lang="de-DE" sz="1400" baseline="30000" dirty="0"/>
              <a:t>th</a:t>
            </a:r>
            <a:r>
              <a:rPr lang="de-DE" sz="1400" dirty="0"/>
              <a:t> Academic Conference on </a:t>
            </a:r>
            <a:br>
              <a:rPr lang="de-DE" dirty="0"/>
            </a:br>
            <a:r>
              <a:rPr lang="de-DE" sz="2000" dirty="0" err="1"/>
              <a:t>Tourism</a:t>
            </a:r>
            <a:r>
              <a:rPr lang="de-DE" sz="2000" dirty="0"/>
              <a:t> and Rural Space in National and International </a:t>
            </a:r>
            <a:r>
              <a:rPr lang="de-DE" sz="2000" dirty="0" err="1"/>
              <a:t>Context</a:t>
            </a:r>
            <a:r>
              <a:rPr lang="de-DE" sz="2000" dirty="0"/>
              <a:t> (TARS)</a:t>
            </a:r>
            <a:endParaRPr lang="de-AT" sz="200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105B0E3C-2D1C-45C0-BBC9-90F128B3EA6C}"/>
              </a:ext>
            </a:extLst>
          </p:cNvPr>
          <p:cNvSpPr/>
          <p:nvPr/>
        </p:nvSpPr>
        <p:spPr>
          <a:xfrm>
            <a:off x="369846" y="1052736"/>
            <a:ext cx="6223985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altLang="de-DE" sz="2000" dirty="0">
                <a:latin typeface="Corbel" panose="020B0503020204020204" pitchFamily="34" charset="0"/>
              </a:rPr>
              <a:t>Initiative </a:t>
            </a:r>
            <a:r>
              <a:rPr lang="en-US" altLang="de-DE" sz="2000" dirty="0">
                <a:solidFill>
                  <a:srgbClr val="FF0000"/>
                </a:solidFill>
                <a:latin typeface="Corbel" panose="020B0503020204020204" pitchFamily="34" charset="0"/>
              </a:rPr>
              <a:t>dominated by tourism </a:t>
            </a:r>
            <a:r>
              <a:rPr lang="en-US" altLang="de-DE" sz="2000" dirty="0">
                <a:latin typeface="Corbel" panose="020B0503020204020204" pitchFamily="34" charset="0"/>
              </a:rPr>
              <a:t>strategies (despite reference to local development objectives)</a:t>
            </a: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altLang="de-DE" sz="2000" dirty="0">
                <a:latin typeface="Corbel" panose="020B0503020204020204" pitchFamily="34" charset="0"/>
              </a:rPr>
              <a:t>Limited </a:t>
            </a:r>
            <a:r>
              <a:rPr lang="en-US" altLang="de-DE" sz="2000" dirty="0">
                <a:solidFill>
                  <a:srgbClr val="FF0000"/>
                </a:solidFill>
                <a:latin typeface="Corbel" panose="020B0503020204020204" pitchFamily="34" charset="0"/>
              </a:rPr>
              <a:t>involvement of local </a:t>
            </a:r>
            <a:r>
              <a:rPr lang="en-US" altLang="de-DE" sz="2000" dirty="0">
                <a:latin typeface="Corbel" panose="020B0503020204020204" pitchFamily="34" charset="0"/>
              </a:rPr>
              <a:t>population, farm structures, recognition of resources </a:t>
            </a: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altLang="de-DE" sz="2000" dirty="0">
                <a:latin typeface="Corbel" panose="020B0503020204020204" pitchFamily="34" charset="0"/>
              </a:rPr>
              <a:t>Label only partially contributing to awareness and tourism performance: potential to improve </a:t>
            </a:r>
            <a:r>
              <a:rPr lang="en-US" altLang="de-DE" sz="2000" dirty="0">
                <a:solidFill>
                  <a:srgbClr val="FF0000"/>
                </a:solidFill>
                <a:latin typeface="Corbel" panose="020B0503020204020204" pitchFamily="34" charset="0"/>
              </a:rPr>
              <a:t>professional</a:t>
            </a:r>
            <a:r>
              <a:rPr lang="en-US" altLang="de-DE" sz="2000" dirty="0">
                <a:latin typeface="Corbel" panose="020B0503020204020204" pitchFamily="34" charset="0"/>
              </a:rPr>
              <a:t> organization of label implementation </a:t>
            </a: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altLang="de-DE" sz="2000" dirty="0">
                <a:latin typeface="Corbel" panose="020B0503020204020204" pitchFamily="34" charset="0"/>
              </a:rPr>
              <a:t>Further potential: close cooperation with different types of protection areas (according to geographical specificities),</a:t>
            </a:r>
            <a:br>
              <a:rPr lang="en-US" altLang="de-DE" sz="2000" dirty="0">
                <a:latin typeface="Corbel" panose="020B0503020204020204" pitchFamily="34" charset="0"/>
              </a:rPr>
            </a:br>
            <a:r>
              <a:rPr lang="en-US" altLang="de-DE" sz="2000" dirty="0">
                <a:latin typeface="Corbel" panose="020B0503020204020204" pitchFamily="34" charset="0"/>
              </a:rPr>
              <a:t>enhance </a:t>
            </a:r>
            <a:r>
              <a:rPr lang="en-US" altLang="de-DE" sz="2000" dirty="0">
                <a:solidFill>
                  <a:srgbClr val="FF0000"/>
                </a:solidFill>
                <a:latin typeface="Corbel" panose="020B0503020204020204" pitchFamily="34" charset="0"/>
              </a:rPr>
              <a:t>credibility</a:t>
            </a:r>
            <a:r>
              <a:rPr lang="en-US" altLang="de-DE" sz="2000" dirty="0">
                <a:latin typeface="Corbel" panose="020B0503020204020204" pitchFamily="34" charset="0"/>
              </a:rPr>
              <a:t> (vs flexibility) of criteria,</a:t>
            </a:r>
            <a:br>
              <a:rPr lang="en-US" altLang="de-DE" sz="2000" dirty="0">
                <a:latin typeface="Corbel" panose="020B0503020204020204" pitchFamily="34" charset="0"/>
              </a:rPr>
            </a:br>
            <a:r>
              <a:rPr lang="en-US" altLang="de-DE" sz="2000" dirty="0">
                <a:latin typeface="Corbel" panose="020B0503020204020204" pitchFamily="34" charset="0"/>
              </a:rPr>
              <a:t>increase inter-municipal </a:t>
            </a:r>
            <a:r>
              <a:rPr lang="en-US" altLang="de-DE" sz="2000" dirty="0">
                <a:solidFill>
                  <a:srgbClr val="FF0000"/>
                </a:solidFill>
                <a:latin typeface="Corbel" panose="020B0503020204020204" pitchFamily="34" charset="0"/>
              </a:rPr>
              <a:t>cooperation</a:t>
            </a:r>
            <a:r>
              <a:rPr lang="en-US" altLang="de-DE" sz="2000" dirty="0">
                <a:latin typeface="Corbel" panose="020B0503020204020204" pitchFamily="34" charset="0"/>
              </a:rPr>
              <a:t> and nurture creation of adapted strategies and </a:t>
            </a:r>
            <a:r>
              <a:rPr lang="en-US" altLang="de-DE" sz="2000" dirty="0">
                <a:solidFill>
                  <a:srgbClr val="FF0000"/>
                </a:solidFill>
                <a:latin typeface="Corbel" panose="020B0503020204020204" pitchFamily="34" charset="0"/>
              </a:rPr>
              <a:t>innovative ideas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7392755-EC29-4FE2-9558-03AAA25F3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569" y="936550"/>
            <a:ext cx="2736304" cy="256490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4BE1465C-011D-4D42-B3E5-4D87A748BA01}"/>
              </a:ext>
            </a:extLst>
          </p:cNvPr>
          <p:cNvSpPr txBox="1"/>
          <p:nvPr/>
        </p:nvSpPr>
        <p:spPr>
          <a:xfrm>
            <a:off x="6897216" y="3465519"/>
            <a:ext cx="27363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Ebrima" panose="02000000000000000000" pitchFamily="2" charset="0"/>
              </a:rPr>
              <a:t>Helgas Alm, Vals </a:t>
            </a:r>
            <a:r>
              <a:rPr lang="de-DE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Ebrima" panose="02000000000000000000" pitchFamily="2" charset="0"/>
              </a:rPr>
              <a:t>©</a:t>
            </a:r>
            <a:r>
              <a:rPr lang="de-DE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Ebrima" panose="02000000000000000000" pitchFamily="2" charset="0"/>
              </a:rPr>
              <a:t> Werner Kräutler</a:t>
            </a:r>
            <a:endParaRPr lang="en-GB" sz="11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Ebrima" panose="02000000000000000000" pitchFamily="2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E8813D1-5015-477F-84A9-8D15B63F2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662" y="3874740"/>
            <a:ext cx="3054086" cy="2290564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7387C95F-5773-4A01-8EC4-57E061CCA89E}"/>
              </a:ext>
            </a:extLst>
          </p:cNvPr>
          <p:cNvSpPr txBox="1"/>
          <p:nvPr/>
        </p:nvSpPr>
        <p:spPr>
          <a:xfrm>
            <a:off x="6609184" y="6144323"/>
            <a:ext cx="3054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Ebrima" panose="02000000000000000000" pitchFamily="2" charset="0"/>
              </a:rPr>
              <a:t>Schule der Alm, Vals</a:t>
            </a:r>
            <a:r>
              <a:rPr lang="de-DE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Ebrima" panose="02000000000000000000" pitchFamily="2" charset="0"/>
              </a:rPr>
              <a:t> ©</a:t>
            </a:r>
            <a:r>
              <a:rPr lang="de-DE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Ebrima" panose="02000000000000000000" pitchFamily="2" charset="0"/>
              </a:rPr>
              <a:t> Werner Kräutler </a:t>
            </a:r>
            <a:endParaRPr lang="en-GB" sz="11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Ebrima" panose="02000000000000000000" pitchFamily="2" charset="0"/>
            </a:endParaRP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87C7C746-2CB1-495D-8BD1-659CBB6EB0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87" y="290436"/>
            <a:ext cx="20297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AT" altLang="de-DE" sz="2400" b="1" dirty="0" err="1">
                <a:solidFill>
                  <a:srgbClr val="D99C32"/>
                </a:solidFill>
              </a:rPr>
              <a:t>Conclusions</a:t>
            </a:r>
            <a:endParaRPr lang="de-AT" altLang="de-DE" sz="2400" b="1" dirty="0">
              <a:solidFill>
                <a:srgbClr val="D99C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94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5BB6122-D15C-45B7-9896-2CF2BFDC7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9252520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EF2B325-B7FB-4343-9747-D79FF2F90467}"/>
              </a:ext>
            </a:extLst>
          </p:cNvPr>
          <p:cNvSpPr txBox="1"/>
          <p:nvPr/>
        </p:nvSpPr>
        <p:spPr>
          <a:xfrm>
            <a:off x="5889104" y="4005064"/>
            <a:ext cx="39601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err="1">
                <a:solidFill>
                  <a:schemeClr val="bg1"/>
                </a:solidFill>
                <a:latin typeface="Corbel" panose="020B0503020204020204" pitchFamily="34" charset="0"/>
              </a:rPr>
              <a:t>Thank</a:t>
            </a:r>
            <a:r>
              <a:rPr lang="de-DE" sz="2800" b="1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de-DE" sz="2800" b="1" dirty="0" err="1">
                <a:solidFill>
                  <a:schemeClr val="bg1"/>
                </a:solidFill>
                <a:latin typeface="Corbel" panose="020B0503020204020204" pitchFamily="34" charset="0"/>
              </a:rPr>
              <a:t>you</a:t>
            </a:r>
            <a:r>
              <a:rPr lang="de-DE" sz="2800" b="1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de-DE" sz="2800" b="1" dirty="0" err="1">
                <a:solidFill>
                  <a:schemeClr val="bg1"/>
                </a:solidFill>
                <a:latin typeface="Corbel" panose="020B0503020204020204" pitchFamily="34" charset="0"/>
              </a:rPr>
              <a:t>for</a:t>
            </a:r>
            <a:r>
              <a:rPr lang="de-DE" sz="2800" b="1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de-DE" sz="2800" b="1" dirty="0" err="1">
                <a:solidFill>
                  <a:schemeClr val="bg1"/>
                </a:solidFill>
                <a:latin typeface="Corbel" panose="020B0503020204020204" pitchFamily="34" charset="0"/>
              </a:rPr>
              <a:t>your</a:t>
            </a:r>
            <a:r>
              <a:rPr lang="de-DE" sz="2800" b="1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de-DE" sz="2800" b="1" dirty="0" err="1">
                <a:solidFill>
                  <a:schemeClr val="bg1"/>
                </a:solidFill>
                <a:latin typeface="Corbel" panose="020B0503020204020204" pitchFamily="34" charset="0"/>
              </a:rPr>
              <a:t>attention</a:t>
            </a:r>
            <a:endParaRPr lang="de-DE" sz="2800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feld 1">
            <a:extLst>
              <a:ext uri="{FF2B5EF4-FFF2-40B4-BE49-F238E27FC236}">
                <a16:creationId xmlns:a16="http://schemas.microsoft.com/office/drawing/2014/main" id="{9EB51B19-1A14-4E04-9187-C8971C302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87" y="290436"/>
            <a:ext cx="45929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AT" altLang="de-DE" sz="2400" b="1" dirty="0">
                <a:solidFill>
                  <a:srgbClr val="D99C32"/>
                </a:solidFill>
              </a:rPr>
              <a:t>Sustainable </a:t>
            </a:r>
            <a:r>
              <a:rPr lang="de-AT" altLang="de-DE" sz="2400" b="1" dirty="0" err="1">
                <a:solidFill>
                  <a:srgbClr val="D99C32"/>
                </a:solidFill>
              </a:rPr>
              <a:t>mountain</a:t>
            </a:r>
            <a:r>
              <a:rPr lang="de-AT" altLang="de-DE" sz="2400" b="1" dirty="0">
                <a:solidFill>
                  <a:srgbClr val="D99C32"/>
                </a:solidFill>
              </a:rPr>
              <a:t> </a:t>
            </a:r>
            <a:r>
              <a:rPr lang="de-AT" altLang="de-DE" sz="2400" b="1" dirty="0" err="1">
                <a:solidFill>
                  <a:srgbClr val="D99C32"/>
                </a:solidFill>
              </a:rPr>
              <a:t>tourism</a:t>
            </a:r>
            <a:endParaRPr lang="de-AT" altLang="de-DE" sz="2400" b="1" dirty="0">
              <a:solidFill>
                <a:srgbClr val="D99C32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25BA80D-7417-4302-8AEF-14B8D20FB5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"/>
          <a:stretch/>
        </p:blipFill>
        <p:spPr>
          <a:xfrm>
            <a:off x="6249144" y="1368152"/>
            <a:ext cx="3312368" cy="3284984"/>
          </a:xfrm>
          <a:prstGeom prst="rect">
            <a:avLst/>
          </a:prstGeom>
        </p:spPr>
      </p:pic>
      <p:sp>
        <p:nvSpPr>
          <p:cNvPr id="7171" name="Textfeld 2">
            <a:extLst>
              <a:ext uri="{FF2B5EF4-FFF2-40B4-BE49-F238E27FC236}">
                <a16:creationId xmlns:a16="http://schemas.microsoft.com/office/drawing/2014/main" id="{6A85060D-9F48-4795-9D6F-74D651018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86" y="1188472"/>
            <a:ext cx="6336505" cy="5863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AT" altLang="de-DE" sz="2000" dirty="0" err="1">
                <a:latin typeface="Corbel" panose="020B0503020204020204" pitchFamily="34" charset="0"/>
              </a:rPr>
              <a:t>Challenges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of</a:t>
            </a:r>
            <a:r>
              <a:rPr lang="de-AT" altLang="de-DE" sz="2000" dirty="0">
                <a:latin typeface="Corbel" panose="020B0503020204020204" pitchFamily="34" charset="0"/>
              </a:rPr>
              <a:t> strong </a:t>
            </a:r>
            <a:r>
              <a:rPr lang="de-AT" altLang="de-DE" sz="2000" dirty="0" err="1">
                <a:latin typeface="Corbel" panose="020B0503020204020204" pitchFamily="34" charset="0"/>
              </a:rPr>
              <a:t>concentration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of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tourism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trends</a:t>
            </a:r>
            <a:r>
              <a:rPr lang="de-AT" altLang="de-DE" sz="2000" dirty="0">
                <a:latin typeface="Corbel" panose="020B0503020204020204" pitchFamily="34" charset="0"/>
              </a:rPr>
              <a:t> on </a:t>
            </a:r>
            <a:r>
              <a:rPr lang="de-AT" altLang="de-DE" sz="2000" dirty="0" err="1">
                <a:latin typeface="Corbel" panose="020B0503020204020204" pitchFamily="34" charset="0"/>
              </a:rPr>
              <a:t>mountain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regions</a:t>
            </a:r>
            <a:r>
              <a:rPr lang="de-AT" altLang="de-DE" sz="2000" dirty="0">
                <a:latin typeface="Corbel" panose="020B0503020204020204" pitchFamily="34" charset="0"/>
              </a:rPr>
              <a:t> (85% </a:t>
            </a:r>
            <a:r>
              <a:rPr lang="de-AT" altLang="de-DE" sz="2000" dirty="0" err="1">
                <a:latin typeface="Corbel" panose="020B0503020204020204" pitchFamily="34" charset="0"/>
              </a:rPr>
              <a:t>of</a:t>
            </a:r>
            <a:r>
              <a:rPr lang="de-AT" altLang="de-DE" sz="2000" dirty="0">
                <a:latin typeface="Corbel" panose="020B0503020204020204" pitchFamily="34" charset="0"/>
              </a:rPr>
              <a:t> national </a:t>
            </a:r>
            <a:r>
              <a:rPr lang="de-AT" altLang="de-DE" sz="2000" dirty="0" err="1">
                <a:latin typeface="Corbel" panose="020B0503020204020204" pitchFamily="34" charset="0"/>
              </a:rPr>
              <a:t>tourism</a:t>
            </a:r>
            <a:r>
              <a:rPr lang="de-AT" altLang="de-DE" sz="2000" dirty="0">
                <a:latin typeface="Corbel" panose="020B0503020204020204" pitchFamily="34" charset="0"/>
              </a:rPr>
              <a:t> in AT),</a:t>
            </a:r>
            <a:br>
              <a:rPr lang="de-AT" altLang="de-DE" sz="2000" dirty="0">
                <a:latin typeface="Corbel" panose="020B0503020204020204" pitchFamily="34" charset="0"/>
              </a:rPr>
            </a:br>
            <a:r>
              <a:rPr lang="de-AT" altLang="de-DE" sz="2000" dirty="0" err="1">
                <a:latin typeface="Corbel" panose="020B0503020204020204" pitchFamily="34" charset="0"/>
              </a:rPr>
              <a:t>leading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to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engagement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of</a:t>
            </a:r>
            <a:r>
              <a:rPr lang="de-AT" altLang="de-DE" sz="2000" dirty="0">
                <a:latin typeface="Corbel" panose="020B0503020204020204" pitchFamily="34" charset="0"/>
              </a:rPr>
              <a:t> CIPRA (1952), </a:t>
            </a:r>
            <a:r>
              <a:rPr lang="de-AT" altLang="de-DE" sz="2000" dirty="0" err="1">
                <a:latin typeface="Corbel" panose="020B0503020204020204" pitchFamily="34" charset="0"/>
              </a:rPr>
              <a:t>the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agreement</a:t>
            </a:r>
            <a:r>
              <a:rPr lang="de-AT" altLang="de-DE" sz="2000" dirty="0">
                <a:latin typeface="Corbel" panose="020B0503020204020204" pitchFamily="34" charset="0"/>
              </a:rPr>
              <a:t> on </a:t>
            </a:r>
            <a:r>
              <a:rPr lang="de-AT" altLang="de-DE" sz="2000" dirty="0" err="1">
                <a:latin typeface="Corbel" panose="020B0503020204020204" pitchFamily="34" charset="0"/>
              </a:rPr>
              <a:t>the</a:t>
            </a:r>
            <a:r>
              <a:rPr lang="de-AT" altLang="de-DE" sz="2000" dirty="0">
                <a:latin typeface="Corbel" panose="020B0503020204020204" pitchFamily="34" charset="0"/>
              </a:rPr>
              <a:t> Alpine Convention (1991), </a:t>
            </a:r>
            <a:r>
              <a:rPr lang="de-AT" altLang="de-DE" sz="2000" dirty="0" err="1">
                <a:latin typeface="Corbel" panose="020B0503020204020204" pitchFamily="34" charset="0"/>
              </a:rPr>
              <a:t>with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other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mountain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ranges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following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the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approach</a:t>
            </a:r>
            <a:r>
              <a:rPr lang="de-AT" altLang="de-DE" sz="2000" dirty="0">
                <a:latin typeface="Corbel" panose="020B0503020204020204" pitchFamily="34" charset="0"/>
              </a:rPr>
              <a:t> (e.g. </a:t>
            </a:r>
            <a:r>
              <a:rPr lang="de-AT" altLang="de-DE" sz="2000" dirty="0" err="1">
                <a:latin typeface="Corbel" panose="020B0503020204020204" pitchFamily="34" charset="0"/>
              </a:rPr>
              <a:t>Carpathian</a:t>
            </a:r>
            <a:r>
              <a:rPr lang="de-AT" altLang="de-DE" sz="2000" dirty="0">
                <a:latin typeface="Corbel" panose="020B0503020204020204" pitchFamily="34" charset="0"/>
              </a:rPr>
              <a:t> Convention, </a:t>
            </a:r>
            <a:r>
              <a:rPr lang="de-AT" altLang="de-DE" sz="2000" dirty="0" err="1">
                <a:latin typeface="Corbel" panose="020B0503020204020204" pitchFamily="34" charset="0"/>
              </a:rPr>
              <a:t>Pyrenees</a:t>
            </a:r>
            <a:r>
              <a:rPr lang="de-AT" altLang="de-DE" sz="2000" dirty="0">
                <a:latin typeface="Corbel" panose="020B0503020204020204" pitchFamily="34" charset="0"/>
              </a:rPr>
              <a:t>, </a:t>
            </a:r>
            <a:r>
              <a:rPr lang="de-AT" altLang="de-DE" sz="2000" dirty="0" err="1">
                <a:latin typeface="Corbel" panose="020B0503020204020204" pitchFamily="34" charset="0"/>
              </a:rPr>
              <a:t>Appenine</a:t>
            </a:r>
            <a:r>
              <a:rPr lang="de-AT" altLang="de-DE" sz="2000" dirty="0">
                <a:latin typeface="Corbel" panose="020B0503020204020204" pitchFamily="34" charset="0"/>
              </a:rPr>
              <a:t>, ICIMOD, </a:t>
            </a:r>
            <a:r>
              <a:rPr lang="de-AT" altLang="de-DE" sz="2000" dirty="0" err="1">
                <a:latin typeface="Corbel" panose="020B0503020204020204" pitchFamily="34" charset="0"/>
              </a:rPr>
              <a:t>Caucasus</a:t>
            </a:r>
            <a:r>
              <a:rPr lang="de-AT" altLang="de-DE" sz="2000" dirty="0">
                <a:latin typeface="Corbel" panose="020B0503020204020204" pitchFamily="34" charset="0"/>
              </a:rPr>
              <a:t>; </a:t>
            </a:r>
            <a:r>
              <a:rPr lang="de-AT" altLang="de-DE" sz="2000" dirty="0" err="1">
                <a:latin typeface="Corbel" panose="020B0503020204020204" pitchFamily="34" charset="0"/>
              </a:rPr>
              <a:t>Andean</a:t>
            </a:r>
            <a:r>
              <a:rPr lang="de-AT" altLang="de-DE" sz="2000" dirty="0">
                <a:latin typeface="Corbel" panose="020B0503020204020204" pitchFamily="34" charset="0"/>
              </a:rPr>
              <a:t> initiative) 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AT" altLang="de-DE" sz="2000" dirty="0" err="1">
                <a:latin typeface="Corbel" panose="020B0503020204020204" pitchFamily="34" charset="0"/>
              </a:rPr>
              <a:t>Considerable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diversity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of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tourism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intensity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across</a:t>
            </a:r>
            <a:r>
              <a:rPr lang="de-AT" altLang="de-DE" sz="2000" dirty="0">
                <a:latin typeface="Corbel" panose="020B0503020204020204" pitchFamily="34" charset="0"/>
              </a:rPr>
              <a:t> Austrian </a:t>
            </a:r>
            <a:r>
              <a:rPr lang="de-AT" altLang="de-DE" sz="2000" dirty="0" err="1">
                <a:latin typeface="Corbel" panose="020B0503020204020204" pitchFamily="34" charset="0"/>
              </a:rPr>
              <a:t>mountain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areas</a:t>
            </a:r>
            <a:br>
              <a:rPr lang="de-AT" altLang="de-DE" sz="2000" dirty="0">
                <a:latin typeface="Corbel" panose="020B0503020204020204" pitchFamily="34" charset="0"/>
              </a:rPr>
            </a:br>
            <a:r>
              <a:rPr lang="de-AT" altLang="de-DE" sz="2000" dirty="0">
                <a:latin typeface="Corbel" panose="020B0503020204020204" pitchFamily="34" charset="0"/>
              </a:rPr>
              <a:t>               Mountain support </a:t>
            </a:r>
            <a:r>
              <a:rPr lang="de-AT" altLang="de-DE" sz="2000" dirty="0" err="1">
                <a:latin typeface="Corbel" panose="020B0503020204020204" pitchFamily="34" charset="0"/>
              </a:rPr>
              <a:t>program</a:t>
            </a:r>
            <a:r>
              <a:rPr lang="de-AT" altLang="de-DE" sz="2000" dirty="0">
                <a:latin typeface="Corbel" panose="020B0503020204020204" pitchFamily="34" charset="0"/>
              </a:rPr>
              <a:t> (</a:t>
            </a:r>
            <a:r>
              <a:rPr lang="de-AT" altLang="de-DE" sz="2000" dirty="0" err="1">
                <a:latin typeface="Corbel" panose="020B0503020204020204" pitchFamily="34" charset="0"/>
              </a:rPr>
              <a:t>since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early</a:t>
            </a:r>
            <a:r>
              <a:rPr lang="de-AT" altLang="de-DE" sz="2000" dirty="0">
                <a:latin typeface="Corbel" panose="020B0503020204020204" pitchFamily="34" charset="0"/>
              </a:rPr>
              <a:t> 1980s, </a:t>
            </a:r>
            <a:br>
              <a:rPr lang="de-AT" altLang="de-DE" sz="2000" dirty="0">
                <a:latin typeface="Corbel" panose="020B0503020204020204" pitchFamily="34" charset="0"/>
              </a:rPr>
            </a:br>
            <a:r>
              <a:rPr lang="de-AT" altLang="de-DE" sz="2000" dirty="0" err="1">
                <a:latin typeface="Corbel" panose="020B0503020204020204" pitchFamily="34" charset="0"/>
              </a:rPr>
              <a:t>with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focus</a:t>
            </a:r>
            <a:r>
              <a:rPr lang="de-AT" altLang="de-DE" sz="2000" dirty="0">
                <a:latin typeface="Corbel" panose="020B0503020204020204" pitchFamily="34" charset="0"/>
              </a:rPr>
              <a:t> on </a:t>
            </a:r>
            <a:r>
              <a:rPr lang="de-AT" altLang="de-DE" sz="2000" dirty="0" err="1">
                <a:latin typeface="Corbel" panose="020B0503020204020204" pitchFamily="34" charset="0"/>
              </a:rPr>
              <a:t>most</a:t>
            </a:r>
            <a:r>
              <a:rPr lang="de-AT" altLang="de-DE" sz="2000" dirty="0">
                <a:latin typeface="Corbel" panose="020B0503020204020204" pitchFamily="34" charset="0"/>
              </a:rPr>
              <a:t> remote/</a:t>
            </a:r>
            <a:r>
              <a:rPr lang="de-AT" altLang="de-DE" sz="2000" dirty="0" err="1">
                <a:latin typeface="Corbel" panose="020B0503020204020204" pitchFamily="34" charset="0"/>
              </a:rPr>
              <a:t>less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developed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tourist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br>
              <a:rPr lang="de-AT" altLang="de-DE" sz="2000" dirty="0">
                <a:latin typeface="Corbel" panose="020B0503020204020204" pitchFamily="34" charset="0"/>
              </a:rPr>
            </a:br>
            <a:r>
              <a:rPr lang="de-AT" altLang="de-DE" sz="2000" dirty="0" err="1">
                <a:latin typeface="Corbel" panose="020B0503020204020204" pitchFamily="34" charset="0"/>
              </a:rPr>
              <a:t>areas</a:t>
            </a:r>
            <a:r>
              <a:rPr lang="de-AT" altLang="de-DE" sz="2000" dirty="0">
                <a:latin typeface="Corbel" panose="020B0503020204020204" pitchFamily="34" charset="0"/>
              </a:rPr>
              <a:t> in Austria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altLang="de-DE" sz="2000" dirty="0" err="1">
                <a:solidFill>
                  <a:srgbClr val="FF0000"/>
                </a:solidFill>
                <a:latin typeface="Corbel" panose="020B0503020204020204" pitchFamily="34" charset="0"/>
              </a:rPr>
              <a:t>Dichotomy</a:t>
            </a:r>
            <a:r>
              <a:rPr lang="de-DE" altLang="de-DE" sz="2000" dirty="0">
                <a:solidFill>
                  <a:srgbClr val="FF0000"/>
                </a:solidFill>
                <a:latin typeface="Corbel" panose="020B0503020204020204" pitchFamily="34" charset="0"/>
              </a:rPr>
              <a:t> </a:t>
            </a:r>
            <a:r>
              <a:rPr lang="de-DE" altLang="de-DE" sz="2000" dirty="0" err="1">
                <a:solidFill>
                  <a:srgbClr val="FF0000"/>
                </a:solidFill>
                <a:latin typeface="Corbel" panose="020B0503020204020204" pitchFamily="34" charset="0"/>
              </a:rPr>
              <a:t>of</a:t>
            </a:r>
            <a:r>
              <a:rPr lang="de-DE" altLang="de-DE" sz="2000" dirty="0">
                <a:solidFill>
                  <a:srgbClr val="FF0000"/>
                </a:solidFill>
                <a:latin typeface="Corbel" panose="020B0503020204020204" pitchFamily="34" charset="0"/>
              </a:rPr>
              <a:t> </a:t>
            </a:r>
            <a:r>
              <a:rPr lang="de-DE" altLang="de-DE" sz="2000" dirty="0" err="1">
                <a:solidFill>
                  <a:srgbClr val="FF0000"/>
                </a:solidFill>
                <a:latin typeface="Corbel" panose="020B0503020204020204" pitchFamily="34" charset="0"/>
              </a:rPr>
              <a:t>development</a:t>
            </a:r>
            <a:r>
              <a:rPr lang="de-DE" altLang="de-DE" sz="2000" dirty="0">
                <a:solidFill>
                  <a:srgbClr val="FF0000"/>
                </a:solidFill>
                <a:latin typeface="Corbel" panose="020B0503020204020204" pitchFamily="34" charset="0"/>
              </a:rPr>
              <a:t> </a:t>
            </a:r>
            <a:r>
              <a:rPr lang="de-DE" altLang="de-DE" sz="2000" dirty="0" err="1">
                <a:solidFill>
                  <a:srgbClr val="FF0000"/>
                </a:solidFill>
                <a:latin typeface="Corbel" panose="020B0503020204020204" pitchFamily="34" charset="0"/>
              </a:rPr>
              <a:t>trends</a:t>
            </a:r>
            <a:r>
              <a:rPr lang="de-DE" altLang="de-DE" sz="2000" dirty="0">
                <a:latin typeface="Corbel" panose="020B0503020204020204" pitchFamily="34" charset="0"/>
              </a:rPr>
              <a:t>: strong </a:t>
            </a:r>
            <a:r>
              <a:rPr lang="de-DE" altLang="de-DE" sz="2000" dirty="0" err="1">
                <a:latin typeface="Corbel" panose="020B0503020204020204" pitchFamily="34" charset="0"/>
              </a:rPr>
              <a:t>concentration</a:t>
            </a:r>
            <a:r>
              <a:rPr lang="de-DE" altLang="de-DE" sz="2000" dirty="0">
                <a:latin typeface="Corbel" panose="020B0503020204020204" pitchFamily="34" charset="0"/>
              </a:rPr>
              <a:t> in </a:t>
            </a:r>
            <a:r>
              <a:rPr lang="de-DE" altLang="de-DE" sz="2000" dirty="0" err="1">
                <a:latin typeface="Corbel" panose="020B0503020204020204" pitchFamily="34" charset="0"/>
              </a:rPr>
              <a:t>few</a:t>
            </a:r>
            <a:r>
              <a:rPr lang="de-DE" altLang="de-DE" sz="2000" dirty="0">
                <a:latin typeface="Corbel" panose="020B0503020204020204" pitchFamily="34" charset="0"/>
              </a:rPr>
              <a:t> „</a:t>
            </a:r>
            <a:r>
              <a:rPr lang="de-DE" altLang="de-DE" sz="2000" dirty="0" err="1">
                <a:latin typeface="Corbel" panose="020B0503020204020204" pitchFamily="34" charset="0"/>
              </a:rPr>
              <a:t>hotspots</a:t>
            </a:r>
            <a:r>
              <a:rPr lang="de-DE" altLang="de-DE" sz="2000" dirty="0">
                <a:latin typeface="Corbel" panose="020B0503020204020204" pitchFamily="34" charset="0"/>
              </a:rPr>
              <a:t>“ (</a:t>
            </a:r>
            <a:r>
              <a:rPr lang="de-DE" altLang="de-DE" sz="2000" dirty="0" err="1">
                <a:latin typeface="Corbel" panose="020B0503020204020204" pitchFamily="34" charset="0"/>
              </a:rPr>
              <a:t>threat</a:t>
            </a:r>
            <a:r>
              <a:rPr lang="de-DE" altLang="de-DE" sz="2000" dirty="0">
                <a:latin typeface="Corbel" panose="020B0503020204020204" pitchFamily="34" charset="0"/>
              </a:rPr>
              <a:t> </a:t>
            </a:r>
            <a:r>
              <a:rPr lang="de-DE" altLang="de-DE" sz="2000" dirty="0" err="1">
                <a:latin typeface="Corbel" panose="020B0503020204020204" pitchFamily="34" charset="0"/>
              </a:rPr>
              <a:t>of</a:t>
            </a:r>
            <a:r>
              <a:rPr lang="de-DE" altLang="de-DE" sz="2000" dirty="0">
                <a:latin typeface="Corbel" panose="020B0503020204020204" pitchFamily="34" charset="0"/>
              </a:rPr>
              <a:t> </a:t>
            </a:r>
            <a:r>
              <a:rPr lang="de-DE" altLang="de-DE" sz="2000" dirty="0" err="1">
                <a:latin typeface="Corbel" panose="020B0503020204020204" pitchFamily="34" charset="0"/>
              </a:rPr>
              <a:t>overtourism</a:t>
            </a:r>
            <a:r>
              <a:rPr lang="de-DE" altLang="de-DE" sz="2000" dirty="0">
                <a:latin typeface="Corbel" panose="020B0503020204020204" pitchFamily="34" charset="0"/>
              </a:rPr>
              <a:t>) and </a:t>
            </a:r>
            <a:r>
              <a:rPr lang="de-DE" altLang="de-DE" sz="2000" dirty="0" err="1">
                <a:latin typeface="Corbel" panose="020B0503020204020204" pitchFamily="34" charset="0"/>
              </a:rPr>
              <a:t>various</a:t>
            </a:r>
            <a:r>
              <a:rPr lang="de-DE" altLang="de-DE" sz="2000" dirty="0">
                <a:latin typeface="Corbel" panose="020B0503020204020204" pitchFamily="34" charset="0"/>
              </a:rPr>
              <a:t> </a:t>
            </a:r>
            <a:r>
              <a:rPr lang="de-DE" altLang="de-DE" sz="2000" dirty="0" err="1">
                <a:latin typeface="Corbel" panose="020B0503020204020204" pitchFamily="34" charset="0"/>
              </a:rPr>
              <a:t>approaches</a:t>
            </a:r>
            <a:r>
              <a:rPr lang="de-DE" altLang="de-DE" sz="2000" dirty="0">
                <a:latin typeface="Corbel" panose="020B0503020204020204" pitchFamily="34" charset="0"/>
              </a:rPr>
              <a:t> </a:t>
            </a:r>
            <a:r>
              <a:rPr lang="de-DE" altLang="de-DE" sz="2000" dirty="0" err="1">
                <a:latin typeface="Corbel" panose="020B0503020204020204" pitchFamily="34" charset="0"/>
              </a:rPr>
              <a:t>of</a:t>
            </a:r>
            <a:r>
              <a:rPr lang="de-DE" altLang="de-DE" sz="2000" dirty="0">
                <a:latin typeface="Corbel" panose="020B0503020204020204" pitchFamily="34" charset="0"/>
              </a:rPr>
              <a:t> „slow </a:t>
            </a:r>
            <a:r>
              <a:rPr lang="de-DE" altLang="de-DE" sz="2000" dirty="0" err="1">
                <a:latin typeface="Corbel" panose="020B0503020204020204" pitchFamily="34" charset="0"/>
              </a:rPr>
              <a:t>trends</a:t>
            </a:r>
            <a:r>
              <a:rPr lang="de-DE" altLang="de-DE" sz="2000" dirty="0">
                <a:latin typeface="Corbel" panose="020B0503020204020204" pitchFamily="34" charset="0"/>
              </a:rPr>
              <a:t>“.              </a:t>
            </a:r>
            <a:endParaRPr lang="de-AT" altLang="de-DE" sz="2000" dirty="0">
              <a:latin typeface="Corbel" panose="020B0503020204020204" pitchFamily="34" charset="0"/>
            </a:endParaRPr>
          </a:p>
          <a:p>
            <a:pPr marL="0" indent="0" eaLnBrk="1" hangingPunct="1">
              <a:spcAft>
                <a:spcPts val="600"/>
              </a:spcAft>
            </a:pPr>
            <a:br>
              <a:rPr lang="de-AT" altLang="de-DE" sz="2000" dirty="0">
                <a:latin typeface="Corbel" panose="020B0503020204020204" pitchFamily="34" charset="0"/>
              </a:rPr>
            </a:br>
            <a:endParaRPr lang="de-AT" altLang="de-DE" sz="2000" dirty="0">
              <a:latin typeface="Corbel" panose="020B0503020204020204" pitchFamily="34" charset="0"/>
            </a:endParaRPr>
          </a:p>
        </p:txBody>
      </p:sp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16739BFE-2F2F-4B43-9376-459DDC98E4CF}"/>
              </a:ext>
            </a:extLst>
          </p:cNvPr>
          <p:cNvSpPr/>
          <p:nvPr/>
        </p:nvSpPr>
        <p:spPr>
          <a:xfrm>
            <a:off x="776536" y="4149080"/>
            <a:ext cx="504056" cy="432048"/>
          </a:xfrm>
          <a:prstGeom prst="rightArrow">
            <a:avLst>
              <a:gd name="adj1" fmla="val 33069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85488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feld 1">
            <a:extLst>
              <a:ext uri="{FF2B5EF4-FFF2-40B4-BE49-F238E27FC236}">
                <a16:creationId xmlns:a16="http://schemas.microsoft.com/office/drawing/2014/main" id="{9EB51B19-1A14-4E04-9187-C8971C302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87" y="290436"/>
            <a:ext cx="601978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AT" altLang="de-DE" sz="2000" b="1" dirty="0" err="1">
                <a:solidFill>
                  <a:srgbClr val="D99C32"/>
                </a:solidFill>
              </a:rPr>
              <a:t>Map</a:t>
            </a:r>
            <a:r>
              <a:rPr lang="de-AT" altLang="de-DE" sz="2000" b="1" dirty="0">
                <a:solidFill>
                  <a:srgbClr val="D99C32"/>
                </a:solidFill>
              </a:rPr>
              <a:t>: Population </a:t>
            </a:r>
            <a:r>
              <a:rPr lang="de-AT" altLang="de-DE" sz="2000" b="1" dirty="0" err="1">
                <a:solidFill>
                  <a:srgbClr val="D99C32"/>
                </a:solidFill>
              </a:rPr>
              <a:t>based</a:t>
            </a:r>
            <a:r>
              <a:rPr lang="de-AT" altLang="de-DE" sz="2000" b="1" dirty="0">
                <a:solidFill>
                  <a:srgbClr val="D99C32"/>
                </a:solidFill>
              </a:rPr>
              <a:t> </a:t>
            </a:r>
            <a:r>
              <a:rPr lang="de-AT" altLang="de-DE" sz="2000" b="1" dirty="0" err="1">
                <a:solidFill>
                  <a:srgbClr val="D99C32"/>
                </a:solidFill>
              </a:rPr>
              <a:t>Tourism</a:t>
            </a:r>
            <a:r>
              <a:rPr lang="de-AT" altLang="de-DE" sz="2000" b="1" dirty="0">
                <a:solidFill>
                  <a:srgbClr val="D99C32"/>
                </a:solidFill>
              </a:rPr>
              <a:t> </a:t>
            </a:r>
            <a:r>
              <a:rPr lang="de-AT" altLang="de-DE" sz="2000" b="1" dirty="0" err="1">
                <a:solidFill>
                  <a:srgbClr val="D99C32"/>
                </a:solidFill>
              </a:rPr>
              <a:t>Function</a:t>
            </a:r>
            <a:r>
              <a:rPr lang="de-AT" altLang="de-DE" sz="2000" b="1" dirty="0">
                <a:solidFill>
                  <a:srgbClr val="D99C32"/>
                </a:solidFill>
              </a:rPr>
              <a:t> Index </a:t>
            </a:r>
            <a:br>
              <a:rPr lang="de-AT" altLang="de-DE" sz="2000" b="1" dirty="0">
                <a:solidFill>
                  <a:srgbClr val="D99C32"/>
                </a:solidFill>
              </a:rPr>
            </a:br>
            <a:r>
              <a:rPr lang="de-AT" altLang="de-DE" sz="2000" b="1" dirty="0">
                <a:solidFill>
                  <a:srgbClr val="D99C32"/>
                </a:solidFill>
              </a:rPr>
              <a:t>(</a:t>
            </a:r>
            <a:r>
              <a:rPr lang="de-AT" altLang="de-DE" sz="2000" b="1" dirty="0" err="1">
                <a:solidFill>
                  <a:srgbClr val="D99C32"/>
                </a:solidFill>
              </a:rPr>
              <a:t>overnight</a:t>
            </a:r>
            <a:r>
              <a:rPr lang="de-AT" altLang="de-DE" sz="2000" b="1" dirty="0">
                <a:solidFill>
                  <a:srgbClr val="D99C32"/>
                </a:solidFill>
              </a:rPr>
              <a:t> </a:t>
            </a:r>
            <a:r>
              <a:rPr lang="de-AT" altLang="de-DE" sz="2000" b="1" dirty="0" err="1">
                <a:solidFill>
                  <a:srgbClr val="D99C32"/>
                </a:solidFill>
              </a:rPr>
              <a:t>stays</a:t>
            </a:r>
            <a:r>
              <a:rPr lang="de-AT" altLang="de-DE" sz="2000" b="1" dirty="0">
                <a:solidFill>
                  <a:srgbClr val="D99C32"/>
                </a:solidFill>
              </a:rPr>
              <a:t>) 2010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21A3222-114D-4E00-AF45-40D5BF7EE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575" y="908720"/>
            <a:ext cx="8089139" cy="558937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CE1EAB8-4062-4DC6-AA8C-FB78662E8D85}"/>
              </a:ext>
            </a:extLst>
          </p:cNvPr>
          <p:cNvSpPr txBox="1"/>
          <p:nvPr/>
        </p:nvSpPr>
        <p:spPr>
          <a:xfrm>
            <a:off x="1064568" y="6453336"/>
            <a:ext cx="4248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Source: Alpine Convention 2013, 63</a:t>
            </a:r>
            <a:endParaRPr lang="de-AT" sz="1400" dirty="0"/>
          </a:p>
        </p:txBody>
      </p:sp>
    </p:spTree>
    <p:extLst>
      <p:ext uri="{BB962C8B-B14F-4D97-AF65-F5344CB8AC3E}">
        <p14:creationId xmlns:p14="http://schemas.microsoft.com/office/powerpoint/2010/main" val="1243756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feld 1">
            <a:extLst>
              <a:ext uri="{FF2B5EF4-FFF2-40B4-BE49-F238E27FC236}">
                <a16:creationId xmlns:a16="http://schemas.microsoft.com/office/drawing/2014/main" id="{9EB51B19-1A14-4E04-9187-C8971C302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87" y="290436"/>
            <a:ext cx="34131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AT" altLang="de-DE" sz="2400" b="1" dirty="0">
                <a:solidFill>
                  <a:srgbClr val="D99C32"/>
                </a:solidFill>
              </a:rPr>
              <a:t>Origin and </a:t>
            </a:r>
            <a:r>
              <a:rPr lang="de-AT" altLang="de-DE" sz="2400" b="1" dirty="0" err="1">
                <a:solidFill>
                  <a:srgbClr val="D99C32"/>
                </a:solidFill>
              </a:rPr>
              <a:t>objectives</a:t>
            </a:r>
            <a:endParaRPr lang="de-AT" altLang="de-DE" sz="2400" b="1" dirty="0">
              <a:solidFill>
                <a:srgbClr val="D99C32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25BA80D-7417-4302-8AEF-14B8D20FB5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"/>
          <a:stretch/>
        </p:blipFill>
        <p:spPr>
          <a:xfrm>
            <a:off x="6249144" y="1368152"/>
            <a:ext cx="3312368" cy="3284984"/>
          </a:xfrm>
          <a:prstGeom prst="rect">
            <a:avLst/>
          </a:prstGeom>
        </p:spPr>
      </p:pic>
      <p:sp>
        <p:nvSpPr>
          <p:cNvPr id="7171" name="Textfeld 2">
            <a:extLst>
              <a:ext uri="{FF2B5EF4-FFF2-40B4-BE49-F238E27FC236}">
                <a16:creationId xmlns:a16="http://schemas.microsoft.com/office/drawing/2014/main" id="{6A85060D-9F48-4795-9D6F-74D651018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87" y="836712"/>
            <a:ext cx="6120680" cy="4224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AT" altLang="de-DE" sz="2000" dirty="0" err="1">
                <a:latin typeface="Corbel" panose="020B0503020204020204" pitchFamily="34" charset="0"/>
              </a:rPr>
              <a:t>Elaborated</a:t>
            </a:r>
            <a:r>
              <a:rPr lang="de-AT" altLang="de-DE" sz="2000" dirty="0">
                <a:latin typeface="Corbel" panose="020B0503020204020204" pitchFamily="34" charset="0"/>
              </a:rPr>
              <a:t> on initiative </a:t>
            </a:r>
            <a:r>
              <a:rPr lang="de-AT" altLang="de-DE" sz="2000" dirty="0" err="1">
                <a:latin typeface="Corbel" panose="020B0503020204020204" pitchFamily="34" charset="0"/>
              </a:rPr>
              <a:t>of</a:t>
            </a:r>
            <a:r>
              <a:rPr lang="de-AT" altLang="de-DE" sz="2000" dirty="0">
                <a:latin typeface="Corbel" panose="020B0503020204020204" pitchFamily="34" charset="0"/>
              </a:rPr>
              <a:t> Austrian Alpine Club (</a:t>
            </a:r>
            <a:r>
              <a:rPr lang="de-AT" altLang="de-DE" sz="2000" dirty="0" err="1">
                <a:latin typeface="Corbel" panose="020B0503020204020204" pitchFamily="34" charset="0"/>
              </a:rPr>
              <a:t>OeAV</a:t>
            </a:r>
            <a:r>
              <a:rPr lang="de-AT" altLang="de-DE" sz="2000" dirty="0">
                <a:latin typeface="Corbel" panose="020B0503020204020204" pitchFamily="34" charset="0"/>
              </a:rPr>
              <a:t>/Abt. Raumplanung), </a:t>
            </a:r>
            <a:br>
              <a:rPr lang="de-AT" altLang="de-DE" sz="2000" dirty="0">
                <a:latin typeface="Corbel" panose="020B0503020204020204" pitchFamily="34" charset="0"/>
              </a:rPr>
            </a:br>
            <a:r>
              <a:rPr lang="de-AT" altLang="de-DE" sz="2000" dirty="0">
                <a:latin typeface="Corbel" panose="020B0503020204020204" pitchFamily="34" charset="0"/>
              </a:rPr>
              <a:t>16 </a:t>
            </a:r>
            <a:r>
              <a:rPr lang="de-AT" altLang="de-DE" sz="2000" dirty="0" err="1">
                <a:latin typeface="Corbel" panose="020B0503020204020204" pitchFamily="34" charset="0"/>
              </a:rPr>
              <a:t>founding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villages</a:t>
            </a:r>
            <a:r>
              <a:rPr lang="de-AT" altLang="de-DE" sz="2000" dirty="0">
                <a:latin typeface="Corbel" panose="020B0503020204020204" pitchFamily="34" charset="0"/>
              </a:rPr>
              <a:t>/</a:t>
            </a:r>
            <a:r>
              <a:rPr lang="de-AT" altLang="de-DE" sz="2000" dirty="0" err="1">
                <a:latin typeface="Corbel" panose="020B0503020204020204" pitchFamily="34" charset="0"/>
              </a:rPr>
              <a:t>small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regions</a:t>
            </a:r>
            <a:r>
              <a:rPr lang="de-AT" altLang="de-DE" sz="2000" dirty="0">
                <a:latin typeface="Corbel" panose="020B0503020204020204" pitchFamily="34" charset="0"/>
              </a:rPr>
              <a:t> (2008) </a:t>
            </a:r>
          </a:p>
          <a:p>
            <a:pPr eaLnBrk="1" hangingPunct="1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de-AT" altLang="de-DE" sz="2000" dirty="0">
                <a:latin typeface="Corbel" panose="020B0503020204020204" pitchFamily="34" charset="0"/>
              </a:rPr>
              <a:t>Main </a:t>
            </a:r>
            <a:r>
              <a:rPr lang="de-AT" altLang="de-DE" sz="2000" dirty="0" err="1">
                <a:latin typeface="Corbel" panose="020B0503020204020204" pitchFamily="34" charset="0"/>
              </a:rPr>
              <a:t>targets</a:t>
            </a:r>
            <a:r>
              <a:rPr lang="de-AT" altLang="de-DE" sz="2000" dirty="0">
                <a:latin typeface="Corbel" panose="020B0503020204020204" pitchFamily="34" charset="0"/>
              </a:rPr>
              <a:t>: </a:t>
            </a:r>
            <a:r>
              <a:rPr lang="de-AT" altLang="de-DE" sz="2000" dirty="0" err="1">
                <a:latin typeface="Corbel" panose="020B0503020204020204" pitchFamily="34" charset="0"/>
              </a:rPr>
              <a:t>Realization</a:t>
            </a:r>
            <a:r>
              <a:rPr lang="de-AT" altLang="de-DE" sz="2000" dirty="0">
                <a:latin typeface="Corbel" panose="020B0503020204020204" pitchFamily="34" charset="0"/>
              </a:rPr>
              <a:t> and support </a:t>
            </a:r>
            <a:r>
              <a:rPr lang="de-AT" altLang="de-DE" sz="2000" dirty="0" err="1">
                <a:latin typeface="Corbel" panose="020B0503020204020204" pitchFamily="34" charset="0"/>
              </a:rPr>
              <a:t>of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sustainable</a:t>
            </a:r>
            <a:r>
              <a:rPr lang="de-AT" altLang="de-DE" sz="2000" dirty="0">
                <a:latin typeface="Corbel" panose="020B0503020204020204" pitchFamily="34" charset="0"/>
              </a:rPr>
              <a:t>, </a:t>
            </a:r>
            <a:r>
              <a:rPr lang="de-AT" altLang="de-DE" sz="2000" dirty="0" err="1">
                <a:latin typeface="Corbel" panose="020B0503020204020204" pitchFamily="34" charset="0"/>
              </a:rPr>
              <a:t>ecological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tourism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offer</a:t>
            </a:r>
            <a:r>
              <a:rPr lang="de-AT" altLang="de-DE" sz="2000" dirty="0">
                <a:latin typeface="Corbel" panose="020B0503020204020204" pitchFamily="34" charset="0"/>
              </a:rPr>
              <a:t> – </a:t>
            </a:r>
            <a:r>
              <a:rPr lang="de-AT" altLang="de-DE" sz="2000" dirty="0" err="1">
                <a:latin typeface="Corbel" panose="020B0503020204020204" pitchFamily="34" charset="0"/>
              </a:rPr>
              <a:t>oriented</a:t>
            </a:r>
            <a:r>
              <a:rPr lang="de-AT" altLang="de-DE" sz="2000" dirty="0">
                <a:latin typeface="Corbel" panose="020B0503020204020204" pitchFamily="34" charset="0"/>
              </a:rPr>
              <a:t> at </a:t>
            </a:r>
            <a:r>
              <a:rPr lang="de-AT" altLang="de-DE" sz="2000" dirty="0" err="1">
                <a:latin typeface="Corbel" panose="020B0503020204020204" pitchFamily="34" charset="0"/>
              </a:rPr>
              <a:t>specificity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of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mountaineering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community</a:t>
            </a:r>
            <a:endParaRPr lang="de-AT" altLang="de-DE" sz="2000" dirty="0">
              <a:latin typeface="Corbel" panose="020B0503020204020204" pitchFamily="34" charset="0"/>
            </a:endParaRPr>
          </a:p>
          <a:p>
            <a:pPr eaLnBrk="1" hangingPunct="1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de-AT" altLang="de-DE" sz="2000" dirty="0" err="1">
                <a:latin typeface="Corbel" panose="020B0503020204020204" pitchFamily="34" charset="0"/>
              </a:rPr>
              <a:t>Contribute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to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development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of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economically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weak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mountain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municipalities</a:t>
            </a:r>
            <a:r>
              <a:rPr lang="de-AT" altLang="de-DE" sz="2000" dirty="0">
                <a:latin typeface="Corbel" panose="020B0503020204020204" pitchFamily="34" charset="0"/>
              </a:rPr>
              <a:t> in remote </a:t>
            </a:r>
            <a:r>
              <a:rPr lang="de-AT" altLang="de-DE" sz="2000" dirty="0" err="1">
                <a:latin typeface="Corbel" panose="020B0503020204020204" pitchFamily="34" charset="0"/>
              </a:rPr>
              <a:t>location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</a:p>
          <a:p>
            <a:pPr eaLnBrk="1" hangingPunct="1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de-AT" altLang="de-DE" sz="2000" dirty="0" err="1">
                <a:latin typeface="Corbel" panose="020B0503020204020204" pitchFamily="34" charset="0"/>
              </a:rPr>
              <a:t>Implementing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project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of</a:t>
            </a:r>
            <a:r>
              <a:rPr lang="de-AT" altLang="de-DE" sz="2000" dirty="0">
                <a:latin typeface="Corbel" panose="020B0503020204020204" pitchFamily="34" charset="0"/>
              </a:rPr>
              <a:t> Alpine Convention  </a:t>
            </a:r>
            <a:br>
              <a:rPr lang="de-AT" altLang="de-DE" sz="2000" dirty="0">
                <a:latin typeface="Corbel" panose="020B0503020204020204" pitchFamily="34" charset="0"/>
              </a:rPr>
            </a:br>
            <a:r>
              <a:rPr lang="de-AT" altLang="de-DE" sz="1600" dirty="0">
                <a:latin typeface="Corbel" panose="020B0503020204020204" pitchFamily="34" charset="0"/>
              </a:rPr>
              <a:t>(</a:t>
            </a:r>
            <a:r>
              <a:rPr lang="de-AT" altLang="de-DE" sz="1600" dirty="0" err="1">
                <a:latin typeface="Corbel" panose="020B0503020204020204" pitchFamily="34" charset="0"/>
              </a:rPr>
              <a:t>according</a:t>
            </a:r>
            <a:r>
              <a:rPr lang="de-AT" altLang="de-DE" sz="1600" dirty="0">
                <a:latin typeface="Corbel" panose="020B0503020204020204" pitchFamily="34" charset="0"/>
              </a:rPr>
              <a:t> </a:t>
            </a:r>
            <a:r>
              <a:rPr lang="de-AT" altLang="de-DE" sz="1600" dirty="0" err="1">
                <a:latin typeface="Corbel" panose="020B0503020204020204" pitchFamily="34" charset="0"/>
              </a:rPr>
              <a:t>protocols</a:t>
            </a:r>
            <a:r>
              <a:rPr lang="de-AT" altLang="de-DE" sz="1600" dirty="0">
                <a:latin typeface="Corbel" panose="020B0503020204020204" pitchFamily="34" charset="0"/>
              </a:rPr>
              <a:t> </a:t>
            </a:r>
            <a:r>
              <a:rPr lang="de-AT" altLang="de-DE" sz="1600" dirty="0" err="1">
                <a:latin typeface="Corbel" panose="020B0503020204020204" pitchFamily="34" charset="0"/>
              </a:rPr>
              <a:t>of</a:t>
            </a:r>
            <a:r>
              <a:rPr lang="de-AT" altLang="de-DE" sz="1600" dirty="0">
                <a:latin typeface="Corbel" panose="020B0503020204020204" pitchFamily="34" charset="0"/>
              </a:rPr>
              <a:t> </a:t>
            </a:r>
            <a:r>
              <a:rPr lang="de-AT" altLang="de-DE" sz="1600" dirty="0" err="1">
                <a:latin typeface="Corbel" panose="020B0503020204020204" pitchFamily="34" charset="0"/>
              </a:rPr>
              <a:t>tourism</a:t>
            </a:r>
            <a:r>
              <a:rPr lang="de-AT" altLang="de-DE" sz="1600" dirty="0">
                <a:latin typeface="Corbel" panose="020B0503020204020204" pitchFamily="34" charset="0"/>
              </a:rPr>
              <a:t>, </a:t>
            </a:r>
            <a:r>
              <a:rPr lang="de-AT" altLang="de-DE" sz="1600" dirty="0" err="1">
                <a:latin typeface="Corbel" panose="020B0503020204020204" pitchFamily="34" charset="0"/>
              </a:rPr>
              <a:t>spatial</a:t>
            </a:r>
            <a:r>
              <a:rPr lang="de-AT" altLang="de-DE" sz="1600" dirty="0">
                <a:latin typeface="Corbel" panose="020B0503020204020204" pitchFamily="34" charset="0"/>
              </a:rPr>
              <a:t> </a:t>
            </a:r>
            <a:r>
              <a:rPr lang="de-AT" altLang="de-DE" sz="1600" dirty="0" err="1">
                <a:latin typeface="Corbel" panose="020B0503020204020204" pitchFamily="34" charset="0"/>
              </a:rPr>
              <a:t>planning</a:t>
            </a:r>
            <a:r>
              <a:rPr lang="de-AT" altLang="de-DE" sz="1600" dirty="0">
                <a:latin typeface="Corbel" panose="020B0503020204020204" pitchFamily="34" charset="0"/>
              </a:rPr>
              <a:t>, </a:t>
            </a:r>
            <a:r>
              <a:rPr lang="de-AT" altLang="de-DE" sz="1600" dirty="0" err="1">
                <a:latin typeface="Corbel" panose="020B0503020204020204" pitchFamily="34" charset="0"/>
              </a:rPr>
              <a:t>transport</a:t>
            </a:r>
            <a:r>
              <a:rPr lang="de-AT" altLang="de-DE" sz="1600" dirty="0">
                <a:latin typeface="Corbel" panose="020B0503020204020204" pitchFamily="34" charset="0"/>
              </a:rPr>
              <a:t> etc.)</a:t>
            </a:r>
          </a:p>
          <a:p>
            <a:pPr eaLnBrk="1" hangingPunct="1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de-AT" altLang="de-DE" sz="2000" dirty="0">
                <a:latin typeface="Corbel" panose="020B0503020204020204" pitchFamily="34" charset="0"/>
              </a:rPr>
              <a:t>Extension </a:t>
            </a:r>
            <a:r>
              <a:rPr lang="de-AT" altLang="de-DE" sz="2000" dirty="0" err="1">
                <a:latin typeface="Corbel" panose="020B0503020204020204" pitchFamily="34" charset="0"/>
              </a:rPr>
              <a:t>of</a:t>
            </a:r>
            <a:r>
              <a:rPr lang="de-AT" altLang="de-DE" sz="2000" dirty="0">
                <a:latin typeface="Corbel" panose="020B0503020204020204" pitchFamily="34" charset="0"/>
              </a:rPr>
              <a:t> initiative </a:t>
            </a:r>
            <a:r>
              <a:rPr lang="de-AT" altLang="de-DE" sz="2000" dirty="0" err="1">
                <a:latin typeface="Corbel" panose="020B0503020204020204" pitchFamily="34" charset="0"/>
              </a:rPr>
              <a:t>to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other</a:t>
            </a:r>
            <a:r>
              <a:rPr lang="de-AT" altLang="de-DE" sz="2000" dirty="0">
                <a:latin typeface="Corbel" panose="020B0503020204020204" pitchFamily="34" charset="0"/>
              </a:rPr>
              <a:t> Alpine countries, </a:t>
            </a:r>
            <a:r>
              <a:rPr lang="de-AT" altLang="de-DE" sz="2000" dirty="0" err="1">
                <a:latin typeface="Corbel" panose="020B0503020204020204" pitchFamily="34" charset="0"/>
              </a:rPr>
              <a:t>beyond</a:t>
            </a:r>
            <a:r>
              <a:rPr lang="de-AT" altLang="de-DE" sz="2000" dirty="0">
                <a:latin typeface="Corbel" panose="020B0503020204020204" pitchFamily="34" charset="0"/>
              </a:rPr>
              <a:t> Austria (D, CH, I, SLO) </a:t>
            </a:r>
            <a:br>
              <a:rPr lang="de-AT" altLang="de-DE" sz="2000" dirty="0">
                <a:latin typeface="Corbel" panose="020B0503020204020204" pitchFamily="34" charset="0"/>
              </a:rPr>
            </a:br>
            <a:r>
              <a:rPr lang="de-AT" altLang="de-DE" sz="2000" dirty="0">
                <a:latin typeface="Corbel" panose="020B0503020204020204" pitchFamily="34" charset="0"/>
              </a:rPr>
              <a:t>36 Dörfer (2022) davon 22 (A)</a:t>
            </a:r>
            <a:endParaRPr lang="de-AT" altLang="de-DE" sz="1600" dirty="0">
              <a:latin typeface="Corbel" panose="020B050302020402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A1295FB-6B72-4CCA-A1A2-A2593D7A1522}"/>
              </a:ext>
            </a:extLst>
          </p:cNvPr>
          <p:cNvSpPr txBox="1"/>
          <p:nvPr/>
        </p:nvSpPr>
        <p:spPr>
          <a:xfrm>
            <a:off x="625506" y="5061083"/>
            <a:ext cx="928883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700" i="1" dirty="0">
                <a:latin typeface="Corbel" panose="020B0503020204020204" pitchFamily="34" charset="0"/>
              </a:rPr>
              <a:t>„</a:t>
            </a:r>
            <a:r>
              <a:rPr lang="de-DE" sz="1700" i="1" dirty="0" err="1">
                <a:solidFill>
                  <a:srgbClr val="0070C0"/>
                </a:solidFill>
                <a:latin typeface="Corbel" panose="020B0503020204020204" pitchFamily="34" charset="0"/>
              </a:rPr>
              <a:t>To</a:t>
            </a:r>
            <a:r>
              <a:rPr lang="de-DE" sz="1700" i="1" dirty="0">
                <a:solidFill>
                  <a:srgbClr val="0070C0"/>
                </a:solidFill>
                <a:latin typeface="Corbel" panose="020B0503020204020204" pitchFamily="34" charset="0"/>
              </a:rPr>
              <a:t> </a:t>
            </a:r>
            <a:r>
              <a:rPr lang="de-DE" sz="1700" i="1" dirty="0" err="1">
                <a:solidFill>
                  <a:srgbClr val="0070C0"/>
                </a:solidFill>
                <a:latin typeface="Corbel" panose="020B0503020204020204" pitchFamily="34" charset="0"/>
              </a:rPr>
              <a:t>provide</a:t>
            </a:r>
            <a:r>
              <a:rPr lang="de-DE" sz="1700" i="1" dirty="0">
                <a:solidFill>
                  <a:srgbClr val="0070C0"/>
                </a:solidFill>
                <a:latin typeface="Corbel" panose="020B0503020204020204" pitchFamily="34" charset="0"/>
              </a:rPr>
              <a:t> an alternative </a:t>
            </a:r>
            <a:r>
              <a:rPr lang="de-DE" sz="1700" i="1" dirty="0" err="1">
                <a:solidFill>
                  <a:srgbClr val="0070C0"/>
                </a:solidFill>
                <a:latin typeface="Corbel" panose="020B0503020204020204" pitchFamily="34" charset="0"/>
              </a:rPr>
              <a:t>to</a:t>
            </a:r>
            <a:r>
              <a:rPr lang="de-DE" sz="1700" i="1" dirty="0">
                <a:solidFill>
                  <a:srgbClr val="0070C0"/>
                </a:solidFill>
                <a:latin typeface="Corbel" panose="020B0503020204020204" pitchFamily="34" charset="0"/>
              </a:rPr>
              <a:t> </a:t>
            </a:r>
            <a:r>
              <a:rPr lang="de-DE" sz="1700" i="1" dirty="0" err="1">
                <a:solidFill>
                  <a:srgbClr val="0070C0"/>
                </a:solidFill>
                <a:latin typeface="Corbel" panose="020B0503020204020204" pitchFamily="34" charset="0"/>
              </a:rPr>
              <a:t>technologically</a:t>
            </a:r>
            <a:r>
              <a:rPr lang="de-DE" sz="1700" i="1" dirty="0">
                <a:solidFill>
                  <a:srgbClr val="0070C0"/>
                </a:solidFill>
                <a:latin typeface="Corbel" panose="020B0503020204020204" pitchFamily="34" charset="0"/>
              </a:rPr>
              <a:t> </a:t>
            </a:r>
            <a:r>
              <a:rPr lang="de-DE" sz="1700" i="1" dirty="0" err="1">
                <a:solidFill>
                  <a:srgbClr val="0070C0"/>
                </a:solidFill>
                <a:latin typeface="Corbel" panose="020B0503020204020204" pitchFamily="34" charset="0"/>
              </a:rPr>
              <a:t>advanced</a:t>
            </a:r>
            <a:r>
              <a:rPr lang="de-DE" sz="1700" i="1" dirty="0">
                <a:solidFill>
                  <a:srgbClr val="0070C0"/>
                </a:solidFill>
                <a:latin typeface="Corbel" panose="020B0503020204020204" pitchFamily="34" charset="0"/>
              </a:rPr>
              <a:t> </a:t>
            </a:r>
            <a:r>
              <a:rPr lang="de-DE" sz="1700" i="1" dirty="0" err="1">
                <a:solidFill>
                  <a:srgbClr val="0070C0"/>
                </a:solidFill>
                <a:latin typeface="Corbel" panose="020B0503020204020204" pitchFamily="34" charset="0"/>
              </a:rPr>
              <a:t>tourism</a:t>
            </a:r>
            <a:r>
              <a:rPr lang="de-DE" sz="1700" i="1" dirty="0">
                <a:solidFill>
                  <a:srgbClr val="0070C0"/>
                </a:solidFill>
                <a:latin typeface="Corbel" panose="020B0503020204020204" pitchFamily="34" charset="0"/>
              </a:rPr>
              <a:t>, …, </a:t>
            </a:r>
            <a:r>
              <a:rPr lang="de-DE" sz="1700" i="1" dirty="0" err="1">
                <a:solidFill>
                  <a:srgbClr val="0070C0"/>
                </a:solidFill>
                <a:latin typeface="Corbel" panose="020B0503020204020204" pitchFamily="34" charset="0"/>
              </a:rPr>
              <a:t>avoids</a:t>
            </a:r>
            <a:r>
              <a:rPr lang="de-DE" sz="1700" i="1" dirty="0">
                <a:solidFill>
                  <a:srgbClr val="0070C0"/>
                </a:solidFill>
                <a:latin typeface="Corbel" panose="020B0503020204020204" pitchFamily="34" charset="0"/>
              </a:rPr>
              <a:t> </a:t>
            </a:r>
            <a:r>
              <a:rPr lang="de-DE" sz="1700" i="1" dirty="0" err="1">
                <a:solidFill>
                  <a:srgbClr val="0070C0"/>
                </a:solidFill>
                <a:latin typeface="Corbel" panose="020B0503020204020204" pitchFamily="34" charset="0"/>
              </a:rPr>
              <a:t>the</a:t>
            </a:r>
            <a:r>
              <a:rPr lang="de-DE" sz="1700" i="1" dirty="0">
                <a:solidFill>
                  <a:srgbClr val="0070C0"/>
                </a:solidFill>
                <a:latin typeface="Corbel" panose="020B0503020204020204" pitchFamily="34" charset="0"/>
              </a:rPr>
              <a:t> </a:t>
            </a:r>
            <a:r>
              <a:rPr lang="de-DE" sz="1700" i="1" dirty="0" err="1">
                <a:solidFill>
                  <a:srgbClr val="0070C0"/>
                </a:solidFill>
                <a:latin typeface="Corbel" panose="020B0503020204020204" pitchFamily="34" charset="0"/>
              </a:rPr>
              <a:t>threatening</a:t>
            </a:r>
            <a:r>
              <a:rPr lang="de-DE" sz="1700" i="1" dirty="0">
                <a:solidFill>
                  <a:srgbClr val="0070C0"/>
                </a:solidFill>
                <a:latin typeface="Corbel" panose="020B0503020204020204" pitchFamily="34" charset="0"/>
              </a:rPr>
              <a:t> </a:t>
            </a:r>
            <a:r>
              <a:rPr lang="de-DE" sz="1700" i="1" dirty="0" err="1">
                <a:solidFill>
                  <a:srgbClr val="0070C0"/>
                </a:solidFill>
                <a:latin typeface="Corbel" panose="020B0503020204020204" pitchFamily="34" charset="0"/>
              </a:rPr>
              <a:t>growth</a:t>
            </a:r>
            <a:r>
              <a:rPr lang="de-DE" sz="1700" i="1" dirty="0">
                <a:solidFill>
                  <a:srgbClr val="0070C0"/>
                </a:solidFill>
                <a:latin typeface="Corbel" panose="020B0503020204020204" pitchFamily="34" charset="0"/>
              </a:rPr>
              <a:t> </a:t>
            </a:r>
            <a:r>
              <a:rPr lang="de-DE" sz="1700" i="1" dirty="0" err="1">
                <a:solidFill>
                  <a:srgbClr val="0070C0"/>
                </a:solidFill>
                <a:latin typeface="Corbel" panose="020B0503020204020204" pitchFamily="34" charset="0"/>
              </a:rPr>
              <a:t>constraint</a:t>
            </a:r>
            <a:r>
              <a:rPr lang="de-DE" sz="1700" i="1" dirty="0">
                <a:solidFill>
                  <a:srgbClr val="0070C0"/>
                </a:solidFill>
                <a:latin typeface="Corbel" panose="020B0503020204020204" pitchFamily="34" charset="0"/>
              </a:rPr>
              <a:t> </a:t>
            </a:r>
            <a:r>
              <a:rPr lang="de-DE" sz="1700" i="1" dirty="0" err="1">
                <a:solidFill>
                  <a:srgbClr val="0070C0"/>
                </a:solidFill>
                <a:latin typeface="Corbel" panose="020B0503020204020204" pitchFamily="34" charset="0"/>
              </a:rPr>
              <a:t>of</a:t>
            </a:r>
            <a:r>
              <a:rPr lang="de-DE" sz="1700" i="1" dirty="0">
                <a:solidFill>
                  <a:srgbClr val="0070C0"/>
                </a:solidFill>
                <a:latin typeface="Corbel" panose="020B0503020204020204" pitchFamily="34" charset="0"/>
              </a:rPr>
              <a:t> </a:t>
            </a:r>
            <a:r>
              <a:rPr lang="de-DE" sz="1700" i="1" dirty="0" err="1">
                <a:solidFill>
                  <a:srgbClr val="0070C0"/>
                </a:solidFill>
                <a:latin typeface="Corbel" panose="020B0503020204020204" pitchFamily="34" charset="0"/>
              </a:rPr>
              <a:t>touristic</a:t>
            </a:r>
            <a:r>
              <a:rPr lang="de-DE" sz="1700" i="1" dirty="0">
                <a:solidFill>
                  <a:srgbClr val="0070C0"/>
                </a:solidFill>
                <a:latin typeface="Corbel" panose="020B0503020204020204" pitchFamily="34" charset="0"/>
              </a:rPr>
              <a:t> </a:t>
            </a:r>
            <a:r>
              <a:rPr lang="de-DE" sz="1700" i="1" dirty="0" err="1">
                <a:solidFill>
                  <a:srgbClr val="0070C0"/>
                </a:solidFill>
                <a:latin typeface="Corbel" panose="020B0503020204020204" pitchFamily="34" charset="0"/>
              </a:rPr>
              <a:t>infrastructure</a:t>
            </a:r>
            <a:r>
              <a:rPr lang="de-DE" sz="1700" i="1" dirty="0">
                <a:solidFill>
                  <a:srgbClr val="0070C0"/>
                </a:solidFill>
                <a:latin typeface="Corbel" panose="020B0503020204020204" pitchFamily="34" charset="0"/>
              </a:rPr>
              <a:t>, … an </a:t>
            </a:r>
            <a:r>
              <a:rPr lang="de-DE" sz="1700" i="1" dirty="0" err="1">
                <a:solidFill>
                  <a:srgbClr val="0070C0"/>
                </a:solidFill>
                <a:latin typeface="Corbel" panose="020B0503020204020204" pitchFamily="34" charset="0"/>
              </a:rPr>
              <a:t>example</a:t>
            </a:r>
            <a:r>
              <a:rPr lang="de-DE" sz="1700" i="1" dirty="0">
                <a:solidFill>
                  <a:srgbClr val="0070C0"/>
                </a:solidFill>
                <a:latin typeface="Corbel" panose="020B0503020204020204" pitchFamily="34" charset="0"/>
              </a:rPr>
              <a:t> </a:t>
            </a:r>
            <a:r>
              <a:rPr lang="de-DE" sz="1700" i="1" dirty="0" err="1">
                <a:solidFill>
                  <a:srgbClr val="0070C0"/>
                </a:solidFill>
                <a:latin typeface="Corbel" panose="020B0503020204020204" pitchFamily="34" charset="0"/>
              </a:rPr>
              <a:t>to</a:t>
            </a:r>
            <a:r>
              <a:rPr lang="de-DE" sz="1700" i="1" dirty="0">
                <a:solidFill>
                  <a:srgbClr val="0070C0"/>
                </a:solidFill>
                <a:latin typeface="Corbel" panose="020B0503020204020204" pitchFamily="34" charset="0"/>
              </a:rPr>
              <a:t> </a:t>
            </a:r>
            <a:r>
              <a:rPr lang="de-DE" sz="1700" i="1" dirty="0" err="1">
                <a:solidFill>
                  <a:srgbClr val="0070C0"/>
                </a:solidFill>
                <a:latin typeface="Corbel" panose="020B0503020204020204" pitchFamily="34" charset="0"/>
              </a:rPr>
              <a:t>agree</a:t>
            </a:r>
            <a:r>
              <a:rPr lang="de-DE" sz="1700" i="1" dirty="0">
                <a:solidFill>
                  <a:srgbClr val="0070C0"/>
                </a:solidFill>
                <a:latin typeface="Corbel" panose="020B0503020204020204" pitchFamily="34" charset="0"/>
              </a:rPr>
              <a:t> on </a:t>
            </a:r>
            <a:r>
              <a:rPr lang="de-DE" sz="1700" i="1" dirty="0" err="1">
                <a:solidFill>
                  <a:srgbClr val="0070C0"/>
                </a:solidFill>
                <a:latin typeface="Corbel" panose="020B0503020204020204" pitchFamily="34" charset="0"/>
              </a:rPr>
              <a:t>limits</a:t>
            </a:r>
            <a:r>
              <a:rPr lang="de-DE" sz="1700" i="1" dirty="0">
                <a:solidFill>
                  <a:srgbClr val="0070C0"/>
                </a:solidFill>
                <a:latin typeface="Corbel" panose="020B0503020204020204" pitchFamily="34" charset="0"/>
              </a:rPr>
              <a:t> </a:t>
            </a:r>
            <a:r>
              <a:rPr lang="de-DE" sz="1700" i="1" dirty="0" err="1">
                <a:solidFill>
                  <a:srgbClr val="0070C0"/>
                </a:solidFill>
                <a:latin typeface="Corbel" panose="020B0503020204020204" pitchFamily="34" charset="0"/>
              </a:rPr>
              <a:t>for</a:t>
            </a:r>
            <a:r>
              <a:rPr lang="de-DE" sz="1700" i="1" dirty="0">
                <a:solidFill>
                  <a:srgbClr val="0070C0"/>
                </a:solidFill>
                <a:latin typeface="Corbel" panose="020B0503020204020204" pitchFamily="34" charset="0"/>
              </a:rPr>
              <a:t> </a:t>
            </a:r>
            <a:r>
              <a:rPr lang="de-DE" sz="1700" i="1" dirty="0" err="1">
                <a:solidFill>
                  <a:srgbClr val="0070C0"/>
                </a:solidFill>
                <a:latin typeface="Corbel" panose="020B0503020204020204" pitchFamily="34" charset="0"/>
              </a:rPr>
              <a:t>development</a:t>
            </a:r>
            <a:r>
              <a:rPr lang="de-DE" sz="1700" i="1" dirty="0">
                <a:solidFill>
                  <a:srgbClr val="0070C0"/>
                </a:solidFill>
                <a:latin typeface="Corbel" panose="020B0503020204020204" pitchFamily="34" charset="0"/>
              </a:rPr>
              <a:t>, … </a:t>
            </a:r>
            <a:r>
              <a:rPr lang="de-DE" sz="1700" i="1" dirty="0" err="1">
                <a:solidFill>
                  <a:srgbClr val="0070C0"/>
                </a:solidFill>
                <a:latin typeface="Corbel" panose="020B0503020204020204" pitchFamily="34" charset="0"/>
              </a:rPr>
              <a:t>instrument</a:t>
            </a:r>
            <a:r>
              <a:rPr lang="de-DE" sz="1700" i="1" dirty="0">
                <a:solidFill>
                  <a:srgbClr val="0070C0"/>
                </a:solidFill>
                <a:latin typeface="Corbel" panose="020B0503020204020204" pitchFamily="34" charset="0"/>
              </a:rPr>
              <a:t> </a:t>
            </a:r>
            <a:r>
              <a:rPr lang="de-DE" sz="1700" i="1" dirty="0" err="1">
                <a:solidFill>
                  <a:srgbClr val="0070C0"/>
                </a:solidFill>
                <a:latin typeface="Corbel" panose="020B0503020204020204" pitchFamily="34" charset="0"/>
              </a:rPr>
              <a:t>to</a:t>
            </a:r>
            <a:r>
              <a:rPr lang="de-DE" sz="1700" i="1" dirty="0">
                <a:solidFill>
                  <a:srgbClr val="0070C0"/>
                </a:solidFill>
                <a:latin typeface="Corbel" panose="020B0503020204020204" pitchFamily="34" charset="0"/>
              </a:rPr>
              <a:t> </a:t>
            </a:r>
            <a:r>
              <a:rPr lang="de-DE" sz="1700" i="1" dirty="0" err="1">
                <a:solidFill>
                  <a:srgbClr val="0070C0"/>
                </a:solidFill>
                <a:latin typeface="Corbel" panose="020B0503020204020204" pitchFamily="34" charset="0"/>
              </a:rPr>
              <a:t>preserve</a:t>
            </a:r>
            <a:r>
              <a:rPr lang="de-DE" sz="1700" i="1" dirty="0">
                <a:solidFill>
                  <a:srgbClr val="0070C0"/>
                </a:solidFill>
                <a:latin typeface="Corbel" panose="020B0503020204020204" pitchFamily="34" charset="0"/>
              </a:rPr>
              <a:t> large-</a:t>
            </a:r>
            <a:r>
              <a:rPr lang="de-DE" sz="1700" i="1" dirty="0" err="1">
                <a:solidFill>
                  <a:srgbClr val="0070C0"/>
                </a:solidFill>
                <a:latin typeface="Corbel" panose="020B0503020204020204" pitchFamily="34" charset="0"/>
              </a:rPr>
              <a:t>scale</a:t>
            </a:r>
            <a:r>
              <a:rPr lang="de-DE" sz="1700" i="1" dirty="0">
                <a:solidFill>
                  <a:srgbClr val="0070C0"/>
                </a:solidFill>
                <a:latin typeface="Corbel" panose="020B0503020204020204" pitchFamily="34" charset="0"/>
              </a:rPr>
              <a:t>, </a:t>
            </a:r>
            <a:r>
              <a:rPr lang="de-DE" sz="1700" i="1" dirty="0" err="1">
                <a:solidFill>
                  <a:srgbClr val="0070C0"/>
                </a:solidFill>
                <a:latin typeface="Corbel" panose="020B0503020204020204" pitchFamily="34" charset="0"/>
              </a:rPr>
              <a:t>close-to-nature</a:t>
            </a:r>
            <a:r>
              <a:rPr lang="de-DE" sz="1700" i="1" dirty="0">
                <a:solidFill>
                  <a:srgbClr val="0070C0"/>
                </a:solidFill>
                <a:latin typeface="Corbel" panose="020B0503020204020204" pitchFamily="34" charset="0"/>
              </a:rPr>
              <a:t> </a:t>
            </a:r>
            <a:r>
              <a:rPr lang="de-DE" sz="1700" i="1" dirty="0" err="1">
                <a:solidFill>
                  <a:srgbClr val="0070C0"/>
                </a:solidFill>
                <a:latin typeface="Corbel" panose="020B0503020204020204" pitchFamily="34" charset="0"/>
              </a:rPr>
              <a:t>spaces</a:t>
            </a:r>
            <a:r>
              <a:rPr lang="de-DE" sz="1700" i="1" dirty="0">
                <a:solidFill>
                  <a:srgbClr val="0070C0"/>
                </a:solidFill>
                <a:latin typeface="Corbel" panose="020B0503020204020204" pitchFamily="34" charset="0"/>
              </a:rPr>
              <a:t> </a:t>
            </a:r>
            <a:r>
              <a:rPr lang="de-DE" sz="1700" i="1" dirty="0" err="1">
                <a:solidFill>
                  <a:srgbClr val="0070C0"/>
                </a:solidFill>
                <a:latin typeface="Corbel" panose="020B0503020204020204" pitchFamily="34" charset="0"/>
              </a:rPr>
              <a:t>as</a:t>
            </a:r>
            <a:r>
              <a:rPr lang="de-DE" sz="1700" i="1" dirty="0">
                <a:solidFill>
                  <a:srgbClr val="0070C0"/>
                </a:solidFill>
                <a:latin typeface="Corbel" panose="020B0503020204020204" pitchFamily="34" charset="0"/>
              </a:rPr>
              <a:t> a </a:t>
            </a:r>
            <a:r>
              <a:rPr lang="de-DE" sz="1700" i="1" dirty="0" err="1">
                <a:solidFill>
                  <a:srgbClr val="0070C0"/>
                </a:solidFill>
                <a:latin typeface="Corbel" panose="020B0503020204020204" pitchFamily="34" charset="0"/>
              </a:rPr>
              <a:t>supplement</a:t>
            </a:r>
            <a:r>
              <a:rPr lang="de-DE" sz="1700" i="1" dirty="0">
                <a:solidFill>
                  <a:srgbClr val="0070C0"/>
                </a:solidFill>
                <a:latin typeface="Corbel" panose="020B0503020204020204" pitchFamily="34" charset="0"/>
              </a:rPr>
              <a:t> </a:t>
            </a:r>
            <a:r>
              <a:rPr lang="de-DE" sz="1700" i="1" dirty="0" err="1">
                <a:solidFill>
                  <a:srgbClr val="0070C0"/>
                </a:solidFill>
                <a:latin typeface="Corbel" panose="020B0503020204020204" pitchFamily="34" charset="0"/>
              </a:rPr>
              <a:t>to</a:t>
            </a:r>
            <a:r>
              <a:rPr lang="de-DE" sz="1700" i="1" dirty="0">
                <a:solidFill>
                  <a:srgbClr val="0070C0"/>
                </a:solidFill>
                <a:latin typeface="Corbel" panose="020B0503020204020204" pitchFamily="34" charset="0"/>
              </a:rPr>
              <a:t> </a:t>
            </a:r>
            <a:r>
              <a:rPr lang="de-DE" sz="1700" i="1" dirty="0" err="1">
                <a:solidFill>
                  <a:srgbClr val="0070C0"/>
                </a:solidFill>
                <a:latin typeface="Corbel" panose="020B0503020204020204" pitchFamily="34" charset="0"/>
              </a:rPr>
              <a:t>intensively</a:t>
            </a:r>
            <a:r>
              <a:rPr lang="de-DE" sz="1700" i="1" dirty="0">
                <a:solidFill>
                  <a:srgbClr val="0070C0"/>
                </a:solidFill>
                <a:latin typeface="Corbel" panose="020B0503020204020204" pitchFamily="34" charset="0"/>
              </a:rPr>
              <a:t> </a:t>
            </a:r>
            <a:r>
              <a:rPr lang="de-DE" sz="1700" i="1" dirty="0" err="1">
                <a:solidFill>
                  <a:srgbClr val="0070C0"/>
                </a:solidFill>
                <a:latin typeface="Corbel" panose="020B0503020204020204" pitchFamily="34" charset="0"/>
              </a:rPr>
              <a:t>used</a:t>
            </a:r>
            <a:r>
              <a:rPr lang="de-DE" sz="1700" i="1" dirty="0">
                <a:solidFill>
                  <a:srgbClr val="0070C0"/>
                </a:solidFill>
                <a:latin typeface="Corbel" panose="020B0503020204020204" pitchFamily="34" charset="0"/>
              </a:rPr>
              <a:t> </a:t>
            </a:r>
            <a:r>
              <a:rPr lang="de-DE" sz="1700" i="1" dirty="0" err="1">
                <a:solidFill>
                  <a:srgbClr val="0070C0"/>
                </a:solidFill>
                <a:latin typeface="Corbel" panose="020B0503020204020204" pitchFamily="34" charset="0"/>
              </a:rPr>
              <a:t>economic</a:t>
            </a:r>
            <a:r>
              <a:rPr lang="de-DE" sz="1700" i="1" dirty="0">
                <a:solidFill>
                  <a:srgbClr val="0070C0"/>
                </a:solidFill>
                <a:latin typeface="Corbel" panose="020B0503020204020204" pitchFamily="34" charset="0"/>
              </a:rPr>
              <a:t> and </a:t>
            </a:r>
            <a:r>
              <a:rPr lang="de-DE" sz="1700" i="1" dirty="0" err="1">
                <a:solidFill>
                  <a:srgbClr val="0070C0"/>
                </a:solidFill>
                <a:latin typeface="Corbel" panose="020B0503020204020204" pitchFamily="34" charset="0"/>
              </a:rPr>
              <a:t>tourism</a:t>
            </a:r>
            <a:r>
              <a:rPr lang="de-DE" sz="1700" i="1" dirty="0">
                <a:solidFill>
                  <a:srgbClr val="0070C0"/>
                </a:solidFill>
                <a:latin typeface="Corbel" panose="020B0503020204020204" pitchFamily="34" charset="0"/>
              </a:rPr>
              <a:t> </a:t>
            </a:r>
            <a:r>
              <a:rPr lang="de-DE" sz="1700" i="1" dirty="0" err="1">
                <a:solidFill>
                  <a:srgbClr val="0070C0"/>
                </a:solidFill>
                <a:latin typeface="Corbel" panose="020B0503020204020204" pitchFamily="34" charset="0"/>
              </a:rPr>
              <a:t>regions</a:t>
            </a:r>
            <a:r>
              <a:rPr lang="de-DE" sz="1700" i="1" dirty="0">
                <a:latin typeface="Corbel" panose="020B0503020204020204" pitchFamily="34" charset="0"/>
              </a:rPr>
              <a:t>“ </a:t>
            </a:r>
            <a:r>
              <a:rPr lang="de-DE" sz="1400" i="1" dirty="0">
                <a:latin typeface="Corbel" panose="020B0503020204020204" pitchFamily="34" charset="0"/>
              </a:rPr>
              <a:t>(</a:t>
            </a:r>
            <a:r>
              <a:rPr lang="de-DE" sz="1400" i="1" dirty="0" err="1">
                <a:latin typeface="Corbel" panose="020B0503020204020204" pitchFamily="34" charset="0"/>
              </a:rPr>
              <a:t>Haßlacher</a:t>
            </a:r>
            <a:r>
              <a:rPr lang="de-DE" sz="1400" i="1" dirty="0">
                <a:latin typeface="Corbel" panose="020B0503020204020204" pitchFamily="34" charset="0"/>
              </a:rPr>
              <a:t> 2013; </a:t>
            </a:r>
            <a:r>
              <a:rPr lang="de-DE" sz="1400" i="1" dirty="0" err="1">
                <a:latin typeface="Corbel" panose="020B0503020204020204" pitchFamily="34" charset="0"/>
              </a:rPr>
              <a:t>translated</a:t>
            </a:r>
            <a:r>
              <a:rPr lang="de-DE" sz="1400" i="1" dirty="0">
                <a:latin typeface="Corbel" panose="020B0503020204020204" pitchFamily="34" charset="0"/>
              </a:rPr>
              <a:t> </a:t>
            </a:r>
            <a:r>
              <a:rPr lang="de-DE" sz="1400" i="1" dirty="0" err="1">
                <a:latin typeface="Corbel" panose="020B0503020204020204" pitchFamily="34" charset="0"/>
              </a:rPr>
              <a:t>by</a:t>
            </a:r>
            <a:r>
              <a:rPr lang="de-DE" sz="1400" i="1" dirty="0">
                <a:latin typeface="Corbel" panose="020B0503020204020204" pitchFamily="34" charset="0"/>
              </a:rPr>
              <a:t> </a:t>
            </a:r>
            <a:r>
              <a:rPr lang="de-DE" sz="1400" i="1" dirty="0" err="1">
                <a:latin typeface="Corbel" panose="020B0503020204020204" pitchFamily="34" charset="0"/>
              </a:rPr>
              <a:t>authors</a:t>
            </a:r>
            <a:r>
              <a:rPr lang="de-DE" sz="1400" i="1" dirty="0">
                <a:latin typeface="Corbel" panose="020B0503020204020204" pitchFamily="34" charset="0"/>
              </a:rPr>
              <a:t>)</a:t>
            </a:r>
            <a:endParaRPr lang="en-GB" sz="1400" i="1" dirty="0">
              <a:latin typeface="Corbel" panose="020B0503020204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47A3701-5052-495E-A3B7-9BD20C2D9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232" y="3429000"/>
            <a:ext cx="2652776" cy="314924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8194" name="Rechteck 1">
            <a:extLst>
              <a:ext uri="{FF2B5EF4-FFF2-40B4-BE49-F238E27FC236}">
                <a16:creationId xmlns:a16="http://schemas.microsoft.com/office/drawing/2014/main" id="{48F69922-E714-43DD-A4CC-AB06531A1B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480" y="295482"/>
            <a:ext cx="51090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sz="2400" b="1" dirty="0">
                <a:solidFill>
                  <a:srgbClr val="D99C32"/>
                </a:solidFill>
              </a:rPr>
              <a:t>Basic criteria and implementation</a:t>
            </a:r>
          </a:p>
        </p:txBody>
      </p:sp>
      <p:sp>
        <p:nvSpPr>
          <p:cNvPr id="8195" name="Textfeld 1">
            <a:extLst>
              <a:ext uri="{FF2B5EF4-FFF2-40B4-BE49-F238E27FC236}">
                <a16:creationId xmlns:a16="http://schemas.microsoft.com/office/drawing/2014/main" id="{4C338D32-50D7-4F52-A8B7-DBAC2C5D1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480" y="931361"/>
            <a:ext cx="6552728" cy="458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 eaLnBrk="1" hangingPunct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altLang="de-DE" sz="2000" dirty="0">
                <a:latin typeface="Corbel" panose="020B0503020204020204" pitchFamily="34" charset="0"/>
              </a:rPr>
              <a:t>Elaboration process (first selection of potential </a:t>
            </a:r>
            <a:br>
              <a:rPr lang="en-US" altLang="de-DE" sz="2000" dirty="0">
                <a:latin typeface="Corbel" panose="020B0503020204020204" pitchFamily="34" charset="0"/>
              </a:rPr>
            </a:br>
            <a:r>
              <a:rPr lang="en-US" altLang="de-DE" sz="2000" dirty="0">
                <a:latin typeface="Corbel" panose="020B0503020204020204" pitchFamily="34" charset="0"/>
              </a:rPr>
              <a:t>villages, local engagement), new applications</a:t>
            </a:r>
          </a:p>
          <a:p>
            <a:pPr marL="285750" indent="-285750" eaLnBrk="1" hangingPunct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altLang="de-DE" sz="2000" dirty="0">
                <a:latin typeface="Corbel" panose="020B0503020204020204" pitchFamily="34" charset="0"/>
              </a:rPr>
              <a:t>Criteria for approving ‘Mountaineering villages’: </a:t>
            </a:r>
            <a:br>
              <a:rPr lang="en-US" altLang="de-DE" sz="2000" dirty="0">
                <a:latin typeface="Corbel" panose="020B0503020204020204" pitchFamily="34" charset="0"/>
              </a:rPr>
            </a:br>
            <a:r>
              <a:rPr lang="en-US" altLang="de-DE" sz="2000" dirty="0">
                <a:solidFill>
                  <a:srgbClr val="FF0000"/>
                </a:solidFill>
                <a:latin typeface="Corbel" panose="020B0503020204020204" pitchFamily="34" charset="0"/>
              </a:rPr>
              <a:t>Exclusion criteria </a:t>
            </a:r>
            <a:r>
              <a:rPr lang="en-US" altLang="de-DE" sz="1200" dirty="0">
                <a:latin typeface="Corbel" panose="020B0503020204020204" pitchFamily="34" charset="0"/>
              </a:rPr>
              <a:t>(lack of tourism infrastructure, little mountain specificities,</a:t>
            </a:r>
            <a:br>
              <a:rPr lang="en-US" altLang="de-DE" sz="1200" dirty="0">
                <a:latin typeface="Corbel" panose="020B0503020204020204" pitchFamily="34" charset="0"/>
              </a:rPr>
            </a:br>
            <a:r>
              <a:rPr lang="en-US" altLang="de-DE" sz="1200" dirty="0">
                <a:latin typeface="Corbel" panose="020B0503020204020204" pitchFamily="34" charset="0"/>
              </a:rPr>
              <a:t> lack of village character, high impact from traffic routes);</a:t>
            </a:r>
            <a:br>
              <a:rPr lang="en-US" altLang="de-DE" sz="1200" dirty="0">
                <a:latin typeface="Corbel" panose="020B0503020204020204" pitchFamily="34" charset="0"/>
              </a:rPr>
            </a:br>
            <a:r>
              <a:rPr lang="en-US" altLang="de-DE" sz="2000" dirty="0">
                <a:solidFill>
                  <a:srgbClr val="FF0000"/>
                </a:solidFill>
                <a:latin typeface="Corbel" panose="020B0503020204020204" pitchFamily="34" charset="0"/>
              </a:rPr>
              <a:t>Mandatory criteria </a:t>
            </a:r>
            <a:r>
              <a:rPr lang="en-US" altLang="de-DE" sz="1200" dirty="0">
                <a:latin typeface="Corbel" panose="020B0503020204020204" pitchFamily="34" charset="0"/>
              </a:rPr>
              <a:t>(tourism quality, Alpine competence, quality of </a:t>
            </a:r>
            <a:br>
              <a:rPr lang="en-US" altLang="de-DE" sz="1200" dirty="0">
                <a:latin typeface="Corbel" panose="020B0503020204020204" pitchFamily="34" charset="0"/>
              </a:rPr>
            </a:br>
            <a:r>
              <a:rPr lang="en-US" altLang="de-DE" sz="1200" dirty="0">
                <a:latin typeface="Corbel" panose="020B0503020204020204" pitchFamily="34" charset="0"/>
              </a:rPr>
              <a:t>appearance of locality, landscape quality, mobility quality, cooperation quality);</a:t>
            </a:r>
            <a:br>
              <a:rPr lang="en-US" altLang="de-DE" sz="1200" dirty="0">
                <a:latin typeface="Corbel" panose="020B0503020204020204" pitchFamily="34" charset="0"/>
              </a:rPr>
            </a:br>
            <a:r>
              <a:rPr lang="en-US" altLang="de-DE" sz="2000" dirty="0">
                <a:solidFill>
                  <a:srgbClr val="FF0000"/>
                </a:solidFill>
                <a:latin typeface="Corbel" panose="020B0503020204020204" pitchFamily="34" charset="0"/>
              </a:rPr>
              <a:t>Target criteria </a:t>
            </a:r>
            <a:r>
              <a:rPr lang="en-US" altLang="de-DE" sz="1200" dirty="0">
                <a:latin typeface="Corbel" panose="020B0503020204020204" pitchFamily="34" charset="0"/>
              </a:rPr>
              <a:t>(tourist quality, cultural and regional specific features, Alpine competence re. support information, landscape quality re. relevant service offer)</a:t>
            </a:r>
          </a:p>
          <a:p>
            <a:pPr marL="285750" indent="-285750" eaLnBrk="1" hangingPunct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altLang="de-DE" sz="2000" dirty="0">
                <a:latin typeface="Corbel" panose="020B0503020204020204" pitchFamily="34" charset="0"/>
              </a:rPr>
              <a:t>Supported by </a:t>
            </a:r>
            <a:r>
              <a:rPr lang="en-US" altLang="de-DE" sz="2000" dirty="0" err="1">
                <a:latin typeface="Corbel" panose="020B0503020204020204" pitchFamily="34" charset="0"/>
              </a:rPr>
              <a:t>OeAV</a:t>
            </a:r>
            <a:r>
              <a:rPr lang="en-US" altLang="de-DE" sz="2000" dirty="0">
                <a:latin typeface="Corbel" panose="020B0503020204020204" pitchFamily="34" charset="0"/>
              </a:rPr>
              <a:t> marketing platform </a:t>
            </a:r>
            <a:br>
              <a:rPr lang="en-US" altLang="de-DE" sz="2000" dirty="0">
                <a:latin typeface="Corbel" panose="020B0503020204020204" pitchFamily="34" charset="0"/>
              </a:rPr>
            </a:br>
            <a:r>
              <a:rPr lang="en-US" altLang="de-DE" sz="1200" dirty="0">
                <a:latin typeface="Corbel" panose="020B0503020204020204" pitchFamily="34" charset="0"/>
              </a:rPr>
              <a:t>(website, printed products, members of </a:t>
            </a:r>
            <a:r>
              <a:rPr lang="en-US" altLang="de-DE" sz="1200" dirty="0" err="1">
                <a:latin typeface="Corbel" panose="020B0503020204020204" pitchFamily="34" charset="0"/>
              </a:rPr>
              <a:t>OeAV</a:t>
            </a:r>
            <a:r>
              <a:rPr lang="en-US" altLang="de-DE" sz="1200" dirty="0">
                <a:latin typeface="Corbel" panose="020B0503020204020204" pitchFamily="34" charset="0"/>
              </a:rPr>
              <a:t>) </a:t>
            </a:r>
          </a:p>
          <a:p>
            <a:pPr marL="285750" indent="-285750" eaLnBrk="1" hangingPunct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altLang="de-DE" sz="2000" dirty="0">
                <a:latin typeface="Corbel" panose="020B0503020204020204" pitchFamily="34" charset="0"/>
              </a:rPr>
              <a:t>Cooperation with partner units: </a:t>
            </a:r>
            <a:br>
              <a:rPr lang="en-US" altLang="de-DE" sz="2000" dirty="0">
                <a:latin typeface="Corbel" panose="020B0503020204020204" pitchFamily="34" charset="0"/>
              </a:rPr>
            </a:br>
            <a:r>
              <a:rPr lang="en-US" altLang="de-DE" sz="1200" dirty="0">
                <a:latin typeface="Corbel" panose="020B0503020204020204" pitchFamily="34" charset="0"/>
              </a:rPr>
              <a:t>networking with municipalities, tourism boards, partner enterprises, administration units of protected areas</a:t>
            </a:r>
          </a:p>
          <a:p>
            <a:pPr marL="285750" indent="-285750" eaLnBrk="1" hangingPunct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altLang="de-DE" sz="2000" dirty="0">
                <a:latin typeface="Corbel" panose="020B0503020204020204" pitchFamily="34" charset="0"/>
              </a:rPr>
              <a:t>Some support through Rural Development Program </a:t>
            </a:r>
            <a:r>
              <a:rPr lang="en-US" altLang="de-DE" sz="1200" dirty="0">
                <a:latin typeface="Corbel" panose="020B0503020204020204" pitchFamily="34" charset="0"/>
              </a:rPr>
              <a:t>(implementation in initial phase)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BE7E3CB-714B-4791-8CC8-A62128C97064}"/>
              </a:ext>
            </a:extLst>
          </p:cNvPr>
          <p:cNvSpPr txBox="1"/>
          <p:nvPr/>
        </p:nvSpPr>
        <p:spPr>
          <a:xfrm>
            <a:off x="92460" y="5530694"/>
            <a:ext cx="6912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orbel" panose="020B0503020204020204" pitchFamily="34" charset="0"/>
              </a:rPr>
              <a:t>„</a:t>
            </a:r>
            <a:r>
              <a:rPr lang="de-DE" i="1" dirty="0">
                <a:solidFill>
                  <a:srgbClr val="0070C0"/>
                </a:solidFill>
                <a:latin typeface="Corbel" panose="020B0503020204020204" pitchFamily="34" charset="0"/>
              </a:rPr>
              <a:t>Fit</a:t>
            </a:r>
            <a:r>
              <a:rPr lang="de-DE" sz="1700" i="1" dirty="0">
                <a:solidFill>
                  <a:srgbClr val="0070C0"/>
                </a:solidFill>
                <a:latin typeface="Corbel" panose="020B0503020204020204" pitchFamily="34" charset="0"/>
              </a:rPr>
              <a:t> </a:t>
            </a:r>
            <a:r>
              <a:rPr lang="de-DE" sz="1700" i="1" dirty="0" err="1">
                <a:solidFill>
                  <a:srgbClr val="0070C0"/>
                </a:solidFill>
                <a:latin typeface="Corbel" panose="020B0503020204020204" pitchFamily="34" charset="0"/>
              </a:rPr>
              <a:t>for</a:t>
            </a:r>
            <a:r>
              <a:rPr lang="de-DE" sz="1700" i="1" dirty="0">
                <a:solidFill>
                  <a:srgbClr val="0070C0"/>
                </a:solidFill>
                <a:latin typeface="Corbel" panose="020B0503020204020204" pitchFamily="34" charset="0"/>
              </a:rPr>
              <a:t> </a:t>
            </a:r>
            <a:r>
              <a:rPr lang="de-DE" sz="1700" i="1" dirty="0" err="1">
                <a:solidFill>
                  <a:srgbClr val="0070C0"/>
                </a:solidFill>
                <a:latin typeface="Corbel" panose="020B0503020204020204" pitchFamily="34" charset="0"/>
              </a:rPr>
              <a:t>municipalities</a:t>
            </a:r>
            <a:r>
              <a:rPr lang="de-DE" sz="1700" i="1" dirty="0">
                <a:solidFill>
                  <a:srgbClr val="0070C0"/>
                </a:solidFill>
                <a:latin typeface="Corbel" panose="020B0503020204020204" pitchFamily="34" charset="0"/>
              </a:rPr>
              <a:t> </a:t>
            </a:r>
            <a:r>
              <a:rPr lang="de-DE" sz="1700" i="1" dirty="0" err="1">
                <a:solidFill>
                  <a:srgbClr val="0070C0"/>
                </a:solidFill>
                <a:latin typeface="Corbel" panose="020B0503020204020204" pitchFamily="34" charset="0"/>
              </a:rPr>
              <a:t>which</a:t>
            </a:r>
            <a:r>
              <a:rPr lang="de-DE" sz="1700" i="1" dirty="0">
                <a:solidFill>
                  <a:srgbClr val="0070C0"/>
                </a:solidFill>
                <a:latin typeface="Corbel" panose="020B0503020204020204" pitchFamily="34" charset="0"/>
              </a:rPr>
              <a:t> </a:t>
            </a:r>
            <a:r>
              <a:rPr lang="de-DE" sz="1700" i="1" dirty="0" err="1">
                <a:solidFill>
                  <a:srgbClr val="0070C0"/>
                </a:solidFill>
                <a:latin typeface="Corbel" panose="020B0503020204020204" pitchFamily="34" charset="0"/>
              </a:rPr>
              <a:t>were</a:t>
            </a:r>
            <a:r>
              <a:rPr lang="de-DE" sz="1700" i="1" dirty="0">
                <a:solidFill>
                  <a:srgbClr val="0070C0"/>
                </a:solidFill>
                <a:latin typeface="Corbel" panose="020B0503020204020204" pitchFamily="34" charset="0"/>
              </a:rPr>
              <a:t> not </a:t>
            </a:r>
            <a:r>
              <a:rPr lang="de-DE" sz="1700" i="1" dirty="0" err="1">
                <a:solidFill>
                  <a:srgbClr val="0070C0"/>
                </a:solidFill>
                <a:latin typeface="Corbel" panose="020B0503020204020204" pitchFamily="34" charset="0"/>
              </a:rPr>
              <a:t>included</a:t>
            </a:r>
            <a:r>
              <a:rPr lang="de-DE" sz="1700" i="1" dirty="0">
                <a:solidFill>
                  <a:srgbClr val="0070C0"/>
                </a:solidFill>
                <a:latin typeface="Corbel" panose="020B0503020204020204" pitchFamily="34" charset="0"/>
              </a:rPr>
              <a:t> in </a:t>
            </a:r>
            <a:r>
              <a:rPr lang="de-DE" sz="1700" i="1" dirty="0" err="1">
                <a:solidFill>
                  <a:srgbClr val="0070C0"/>
                </a:solidFill>
                <a:latin typeface="Corbel" panose="020B0503020204020204" pitchFamily="34" charset="0"/>
              </a:rPr>
              <a:t>cable</a:t>
            </a:r>
            <a:r>
              <a:rPr lang="de-DE" sz="1700" i="1" dirty="0">
                <a:solidFill>
                  <a:srgbClr val="0070C0"/>
                </a:solidFill>
                <a:latin typeface="Corbel" panose="020B0503020204020204" pitchFamily="34" charset="0"/>
              </a:rPr>
              <a:t> </a:t>
            </a:r>
            <a:r>
              <a:rPr lang="de-DE" sz="1700" i="1" dirty="0" err="1">
                <a:solidFill>
                  <a:srgbClr val="0070C0"/>
                </a:solidFill>
                <a:latin typeface="Corbel" panose="020B0503020204020204" pitchFamily="34" charset="0"/>
              </a:rPr>
              <a:t>car</a:t>
            </a:r>
            <a:r>
              <a:rPr lang="de-DE" sz="1700" i="1" dirty="0">
                <a:solidFill>
                  <a:srgbClr val="0070C0"/>
                </a:solidFill>
                <a:latin typeface="Corbel" panose="020B0503020204020204" pitchFamily="34" charset="0"/>
              </a:rPr>
              <a:t> </a:t>
            </a:r>
            <a:r>
              <a:rPr lang="de-DE" sz="1700" i="1" dirty="0" err="1">
                <a:solidFill>
                  <a:srgbClr val="0070C0"/>
                </a:solidFill>
                <a:latin typeface="Corbel" panose="020B0503020204020204" pitchFamily="34" charset="0"/>
              </a:rPr>
              <a:t>improvement</a:t>
            </a:r>
            <a:r>
              <a:rPr lang="de-DE" sz="1700" i="1" dirty="0">
                <a:solidFill>
                  <a:srgbClr val="0070C0"/>
                </a:solidFill>
                <a:latin typeface="Corbel" panose="020B0503020204020204" pitchFamily="34" charset="0"/>
              </a:rPr>
              <a:t>, and </a:t>
            </a:r>
            <a:r>
              <a:rPr lang="de-DE" sz="1700" i="1" dirty="0" err="1">
                <a:solidFill>
                  <a:srgbClr val="0070C0"/>
                </a:solidFill>
                <a:latin typeface="Corbel" panose="020B0503020204020204" pitchFamily="34" charset="0"/>
              </a:rPr>
              <a:t>which</a:t>
            </a:r>
            <a:r>
              <a:rPr lang="de-DE" sz="1700" i="1" dirty="0">
                <a:solidFill>
                  <a:srgbClr val="0070C0"/>
                </a:solidFill>
                <a:latin typeface="Corbel" panose="020B0503020204020204" pitchFamily="34" charset="0"/>
              </a:rPr>
              <a:t> </a:t>
            </a:r>
            <a:r>
              <a:rPr lang="de-DE" sz="1700" i="1" dirty="0" err="1">
                <a:solidFill>
                  <a:srgbClr val="0070C0"/>
                </a:solidFill>
                <a:latin typeface="Corbel" panose="020B0503020204020204" pitchFamily="34" charset="0"/>
              </a:rPr>
              <a:t>are</a:t>
            </a:r>
            <a:r>
              <a:rPr lang="de-DE" sz="1700" i="1" dirty="0">
                <a:solidFill>
                  <a:srgbClr val="0070C0"/>
                </a:solidFill>
                <a:latin typeface="Corbel" panose="020B0503020204020204" pitchFamily="34" charset="0"/>
              </a:rPr>
              <a:t> not </a:t>
            </a:r>
            <a:r>
              <a:rPr lang="de-DE" sz="1700" i="1" dirty="0" err="1">
                <a:solidFill>
                  <a:srgbClr val="0070C0"/>
                </a:solidFill>
                <a:latin typeface="Corbel" panose="020B0503020204020204" pitchFamily="34" charset="0"/>
              </a:rPr>
              <a:t>eager</a:t>
            </a:r>
            <a:r>
              <a:rPr lang="de-DE" sz="1700" i="1" dirty="0">
                <a:solidFill>
                  <a:srgbClr val="0070C0"/>
                </a:solidFill>
                <a:latin typeface="Corbel" panose="020B0503020204020204" pitchFamily="34" charset="0"/>
              </a:rPr>
              <a:t> </a:t>
            </a:r>
            <a:r>
              <a:rPr lang="de-DE" sz="1700" i="1" dirty="0" err="1">
                <a:solidFill>
                  <a:srgbClr val="0070C0"/>
                </a:solidFill>
                <a:latin typeface="Corbel" panose="020B0503020204020204" pitchFamily="34" charset="0"/>
              </a:rPr>
              <a:t>to</a:t>
            </a:r>
            <a:r>
              <a:rPr lang="de-DE" sz="1700" i="1" dirty="0">
                <a:solidFill>
                  <a:srgbClr val="0070C0"/>
                </a:solidFill>
                <a:latin typeface="Corbel" panose="020B0503020204020204" pitchFamily="34" charset="0"/>
              </a:rPr>
              <a:t> </a:t>
            </a:r>
            <a:r>
              <a:rPr lang="de-DE" sz="1700" i="1" dirty="0" err="1">
                <a:solidFill>
                  <a:srgbClr val="0070C0"/>
                </a:solidFill>
                <a:latin typeface="Corbel" panose="020B0503020204020204" pitchFamily="34" charset="0"/>
              </a:rPr>
              <a:t>be</a:t>
            </a:r>
            <a:r>
              <a:rPr lang="de-DE" sz="1700" i="1" dirty="0">
                <a:solidFill>
                  <a:srgbClr val="0070C0"/>
                </a:solidFill>
                <a:latin typeface="Corbel" panose="020B0503020204020204" pitchFamily="34" charset="0"/>
              </a:rPr>
              <a:t> </a:t>
            </a:r>
            <a:r>
              <a:rPr lang="de-DE" sz="1700" i="1" dirty="0" err="1">
                <a:solidFill>
                  <a:srgbClr val="0070C0"/>
                </a:solidFill>
                <a:latin typeface="Corbel" panose="020B0503020204020204" pitchFamily="34" charset="0"/>
              </a:rPr>
              <a:t>included</a:t>
            </a:r>
            <a:r>
              <a:rPr lang="de-DE" sz="1700" i="1" dirty="0">
                <a:solidFill>
                  <a:srgbClr val="0070C0"/>
                </a:solidFill>
                <a:latin typeface="Corbel" panose="020B0503020204020204" pitchFamily="34" charset="0"/>
              </a:rPr>
              <a:t>. An </a:t>
            </a:r>
            <a:r>
              <a:rPr lang="de-DE" sz="1700" i="1" dirty="0" err="1">
                <a:solidFill>
                  <a:srgbClr val="0070C0"/>
                </a:solidFill>
                <a:latin typeface="Corbel" panose="020B0503020204020204" pitchFamily="34" charset="0"/>
              </a:rPr>
              <a:t>antithesis</a:t>
            </a:r>
            <a:r>
              <a:rPr lang="de-DE" sz="1700" i="1" dirty="0">
                <a:solidFill>
                  <a:srgbClr val="0070C0"/>
                </a:solidFill>
                <a:latin typeface="Corbel" panose="020B0503020204020204" pitchFamily="34" charset="0"/>
              </a:rPr>
              <a:t> </a:t>
            </a:r>
            <a:r>
              <a:rPr lang="de-DE" sz="1700" i="1" dirty="0" err="1">
                <a:solidFill>
                  <a:srgbClr val="0070C0"/>
                </a:solidFill>
                <a:latin typeface="Corbel" panose="020B0503020204020204" pitchFamily="34" charset="0"/>
              </a:rPr>
              <a:t>to</a:t>
            </a:r>
            <a:r>
              <a:rPr lang="de-DE" sz="1700" i="1" dirty="0">
                <a:solidFill>
                  <a:srgbClr val="0070C0"/>
                </a:solidFill>
                <a:latin typeface="Corbel" panose="020B0503020204020204" pitchFamily="34" charset="0"/>
              </a:rPr>
              <a:t> </a:t>
            </a:r>
            <a:r>
              <a:rPr lang="de-DE" sz="1700" i="1" dirty="0" err="1">
                <a:solidFill>
                  <a:srgbClr val="0070C0"/>
                </a:solidFill>
                <a:latin typeface="Corbel" panose="020B0503020204020204" pitchFamily="34" charset="0"/>
              </a:rPr>
              <a:t>gigantism</a:t>
            </a:r>
            <a:r>
              <a:rPr lang="de-DE" sz="1700" i="1" dirty="0">
                <a:solidFill>
                  <a:srgbClr val="0070C0"/>
                </a:solidFill>
                <a:latin typeface="Corbel" panose="020B0503020204020204" pitchFamily="34" charset="0"/>
              </a:rPr>
              <a:t> and </a:t>
            </a:r>
            <a:r>
              <a:rPr lang="de-DE" sz="1700" i="1" dirty="0" err="1">
                <a:solidFill>
                  <a:srgbClr val="0070C0"/>
                </a:solidFill>
                <a:latin typeface="Corbel" panose="020B0503020204020204" pitchFamily="34" charset="0"/>
              </a:rPr>
              <a:t>anonymity</a:t>
            </a:r>
            <a:r>
              <a:rPr lang="de-DE" sz="1700" i="1" dirty="0">
                <a:solidFill>
                  <a:srgbClr val="0070C0"/>
                </a:solidFill>
                <a:latin typeface="Corbel" panose="020B0503020204020204" pitchFamily="34" charset="0"/>
              </a:rPr>
              <a:t> in </a:t>
            </a:r>
            <a:r>
              <a:rPr lang="de-DE" sz="1700" i="1" dirty="0" err="1">
                <a:solidFill>
                  <a:srgbClr val="0070C0"/>
                </a:solidFill>
                <a:latin typeface="Corbel" panose="020B0503020204020204" pitchFamily="34" charset="0"/>
              </a:rPr>
              <a:t>mainstream</a:t>
            </a:r>
            <a:r>
              <a:rPr lang="de-DE" sz="1700" i="1" dirty="0">
                <a:solidFill>
                  <a:srgbClr val="0070C0"/>
                </a:solidFill>
                <a:latin typeface="Corbel" panose="020B0503020204020204" pitchFamily="34" charset="0"/>
              </a:rPr>
              <a:t> </a:t>
            </a:r>
            <a:r>
              <a:rPr lang="de-DE" sz="1700" i="1" dirty="0" err="1">
                <a:solidFill>
                  <a:srgbClr val="0070C0"/>
                </a:solidFill>
                <a:latin typeface="Corbel" panose="020B0503020204020204" pitchFamily="34" charset="0"/>
              </a:rPr>
              <a:t>tourism</a:t>
            </a:r>
            <a:r>
              <a:rPr lang="de-DE" i="1" dirty="0">
                <a:latin typeface="Corbel" panose="020B0503020204020204" pitchFamily="34" charset="0"/>
              </a:rPr>
              <a:t>“ </a:t>
            </a:r>
            <a:r>
              <a:rPr lang="de-DE" sz="1400" i="1" dirty="0">
                <a:latin typeface="Corbel" panose="020B0503020204020204" pitchFamily="34" charset="0"/>
              </a:rPr>
              <a:t>(</a:t>
            </a:r>
            <a:r>
              <a:rPr lang="de-DE" sz="1400" i="1" dirty="0" err="1">
                <a:latin typeface="Corbel" panose="020B0503020204020204" pitchFamily="34" charset="0"/>
              </a:rPr>
              <a:t>Haßlacher</a:t>
            </a:r>
            <a:r>
              <a:rPr lang="de-DE" sz="1400" i="1" dirty="0">
                <a:latin typeface="Corbel" panose="020B0503020204020204" pitchFamily="34" charset="0"/>
              </a:rPr>
              <a:t> 2008, </a:t>
            </a:r>
            <a:r>
              <a:rPr lang="de-DE" sz="1400" i="1" dirty="0" err="1">
                <a:latin typeface="Corbel" panose="020B0503020204020204" pitchFamily="34" charset="0"/>
              </a:rPr>
              <a:t>translated</a:t>
            </a:r>
            <a:r>
              <a:rPr lang="de-DE" sz="1400" i="1" dirty="0">
                <a:latin typeface="Corbel" panose="020B0503020204020204" pitchFamily="34" charset="0"/>
              </a:rPr>
              <a:t> </a:t>
            </a:r>
            <a:r>
              <a:rPr lang="de-DE" sz="1400" i="1" dirty="0" err="1">
                <a:latin typeface="Corbel" panose="020B0503020204020204" pitchFamily="34" charset="0"/>
              </a:rPr>
              <a:t>by</a:t>
            </a:r>
            <a:r>
              <a:rPr lang="de-DE" sz="1400" i="1" dirty="0">
                <a:latin typeface="Corbel" panose="020B0503020204020204" pitchFamily="34" charset="0"/>
              </a:rPr>
              <a:t> </a:t>
            </a:r>
            <a:r>
              <a:rPr lang="de-DE" sz="1400" i="1" dirty="0" err="1">
                <a:latin typeface="Corbel" panose="020B0503020204020204" pitchFamily="34" charset="0"/>
              </a:rPr>
              <a:t>authors</a:t>
            </a:r>
            <a:r>
              <a:rPr lang="de-DE" sz="1400" i="1" dirty="0">
                <a:latin typeface="Corbel" panose="020B0503020204020204" pitchFamily="34" charset="0"/>
              </a:rPr>
              <a:t>)</a:t>
            </a:r>
            <a:endParaRPr lang="en-GB" sz="1400" i="1" dirty="0">
              <a:latin typeface="Corbel" panose="020B050302020402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C84FDCD-E1B9-4270-916B-F120281937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" r="13070"/>
          <a:stretch/>
        </p:blipFill>
        <p:spPr>
          <a:xfrm>
            <a:off x="6214799" y="1210502"/>
            <a:ext cx="3460501" cy="207448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feld 1">
            <a:extLst>
              <a:ext uri="{FF2B5EF4-FFF2-40B4-BE49-F238E27FC236}">
                <a16:creationId xmlns:a16="http://schemas.microsoft.com/office/drawing/2014/main" id="{9EB51B19-1A14-4E04-9187-C8971C302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87" y="290436"/>
            <a:ext cx="61141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AT" altLang="de-DE" sz="2400" b="1" dirty="0" err="1">
                <a:solidFill>
                  <a:srgbClr val="D99C32"/>
                </a:solidFill>
              </a:rPr>
              <a:t>Organization</a:t>
            </a:r>
            <a:r>
              <a:rPr lang="de-AT" altLang="de-DE" sz="2400" b="1" dirty="0">
                <a:solidFill>
                  <a:srgbClr val="D99C32"/>
                </a:solidFill>
              </a:rPr>
              <a:t> and </a:t>
            </a:r>
            <a:r>
              <a:rPr lang="de-AT" altLang="de-DE" sz="2400" b="1" dirty="0" err="1">
                <a:solidFill>
                  <a:srgbClr val="D99C32"/>
                </a:solidFill>
              </a:rPr>
              <a:t>certification</a:t>
            </a:r>
            <a:r>
              <a:rPr lang="de-AT" altLang="de-DE" sz="2400" b="1" dirty="0">
                <a:solidFill>
                  <a:srgbClr val="D99C32"/>
                </a:solidFill>
              </a:rPr>
              <a:t> </a:t>
            </a:r>
            <a:r>
              <a:rPr lang="de-AT" altLang="de-DE" sz="2400" b="1" dirty="0" err="1">
                <a:solidFill>
                  <a:srgbClr val="D99C32"/>
                </a:solidFill>
              </a:rPr>
              <a:t>procedure</a:t>
            </a:r>
            <a:endParaRPr lang="de-AT" altLang="de-DE" sz="2400" b="1" dirty="0">
              <a:solidFill>
                <a:srgbClr val="D99C32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B7E7297-BA3B-45CE-A322-4160097B5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552" y="794862"/>
            <a:ext cx="7367309" cy="544245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9E4E086-C9AA-455D-95F1-73FF9D464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687" y="6237312"/>
            <a:ext cx="9416374" cy="42801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331DE38-AE52-42AB-9328-10306A579445}"/>
              </a:ext>
            </a:extLst>
          </p:cNvPr>
          <p:cNvSpPr txBox="1"/>
          <p:nvPr/>
        </p:nvSpPr>
        <p:spPr>
          <a:xfrm>
            <a:off x="344488" y="6597352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Source: </a:t>
            </a:r>
            <a:r>
              <a:rPr lang="de-DE" sz="1200" dirty="0" err="1"/>
              <a:t>Gulde</a:t>
            </a:r>
            <a:r>
              <a:rPr lang="de-DE" sz="1200" dirty="0"/>
              <a:t> 2021, 60</a:t>
            </a:r>
            <a:endParaRPr lang="de-AT" sz="1200" dirty="0"/>
          </a:p>
        </p:txBody>
      </p:sp>
    </p:spTree>
    <p:extLst>
      <p:ext uri="{BB962C8B-B14F-4D97-AF65-F5344CB8AC3E}">
        <p14:creationId xmlns:p14="http://schemas.microsoft.com/office/powerpoint/2010/main" val="3732142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hteck 3">
            <a:extLst>
              <a:ext uri="{FF2B5EF4-FFF2-40B4-BE49-F238E27FC236}">
                <a16:creationId xmlns:a16="http://schemas.microsoft.com/office/drawing/2014/main" id="{293D834C-BEE3-4993-9AA3-F39730A0E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192" y="1038971"/>
            <a:ext cx="6485076" cy="5555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eaLnBrk="1" hangingPunct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altLang="de-DE" sz="2000" dirty="0">
                <a:latin typeface="Corbel" panose="020B0503020204020204" pitchFamily="34" charset="0"/>
              </a:rPr>
              <a:t>Establishing the label ‘mountaineering villages’, to raise </a:t>
            </a:r>
            <a:r>
              <a:rPr lang="en-US" altLang="de-DE" sz="2000" dirty="0">
                <a:solidFill>
                  <a:srgbClr val="FF0000"/>
                </a:solidFill>
                <a:latin typeface="Corbel" panose="020B0503020204020204" pitchFamily="34" charset="0"/>
              </a:rPr>
              <a:t>awareness</a:t>
            </a:r>
            <a:r>
              <a:rPr lang="en-US" altLang="de-DE" sz="2000" dirty="0">
                <a:latin typeface="Corbel" panose="020B0503020204020204" pitchFamily="34" charset="0"/>
              </a:rPr>
              <a:t>, unique selling proposition (USP), and destination marketing</a:t>
            </a:r>
          </a:p>
          <a:p>
            <a:pPr marL="342900" indent="-342900" eaLnBrk="1" hangingPunct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altLang="de-DE" sz="2000" dirty="0">
                <a:solidFill>
                  <a:srgbClr val="FF0000"/>
                </a:solidFill>
                <a:latin typeface="Corbel" panose="020B0503020204020204" pitchFamily="34" charset="0"/>
              </a:rPr>
              <a:t>Stabilization</a:t>
            </a:r>
            <a:r>
              <a:rPr lang="en-US" altLang="de-DE" sz="2000" dirty="0">
                <a:latin typeface="Corbel" panose="020B0503020204020204" pitchFamily="34" charset="0"/>
              </a:rPr>
              <a:t> and (slight) increase of overnight stays and visits to villages, reduce seasonality dependency  </a:t>
            </a:r>
          </a:p>
          <a:p>
            <a:pPr marL="342900" indent="-342900" eaLnBrk="1" hangingPunct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altLang="de-DE" sz="2000" dirty="0">
                <a:latin typeface="Corbel" panose="020B0503020204020204" pitchFamily="34" charset="0"/>
              </a:rPr>
              <a:t>Improvement of partner enterprises in </a:t>
            </a:r>
            <a:r>
              <a:rPr lang="en-US" altLang="de-DE" sz="2000" dirty="0">
                <a:solidFill>
                  <a:srgbClr val="FF0000"/>
                </a:solidFill>
                <a:latin typeface="Corbel" panose="020B0503020204020204" pitchFamily="34" charset="0"/>
              </a:rPr>
              <a:t>quality of offer</a:t>
            </a:r>
          </a:p>
          <a:p>
            <a:pPr marL="342900" indent="-342900" eaLnBrk="1" hangingPunct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altLang="de-DE" sz="2000" dirty="0">
                <a:latin typeface="Corbel" panose="020B0503020204020204" pitchFamily="34" charset="0"/>
              </a:rPr>
              <a:t>Achieve enhanced value-added</a:t>
            </a:r>
          </a:p>
          <a:p>
            <a:pPr marL="342900" indent="-342900" eaLnBrk="1" hangingPunct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altLang="de-DE" sz="2000" dirty="0">
                <a:solidFill>
                  <a:srgbClr val="FF0000"/>
                </a:solidFill>
                <a:latin typeface="Corbel" panose="020B0503020204020204" pitchFamily="34" charset="0"/>
              </a:rPr>
              <a:t>Networking</a:t>
            </a:r>
            <a:r>
              <a:rPr lang="en-US" altLang="de-DE" sz="2000" dirty="0">
                <a:latin typeface="Corbel" panose="020B0503020204020204" pitchFamily="34" charset="0"/>
              </a:rPr>
              <a:t> of communities and cooperation of local Alpine Club sections</a:t>
            </a:r>
          </a:p>
          <a:p>
            <a:pPr marL="342900" indent="-342900" eaLnBrk="1" hangingPunct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altLang="de-DE" sz="2000" dirty="0">
                <a:latin typeface="Corbel" panose="020B0503020204020204" pitchFamily="34" charset="0"/>
              </a:rPr>
              <a:t>Utilizing existing infrastructure to secure “living villages” and achieve sustainable local development</a:t>
            </a:r>
          </a:p>
          <a:p>
            <a:pPr marL="342900" indent="-342900" eaLnBrk="1" hangingPunct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altLang="de-DE" sz="2000" dirty="0">
                <a:latin typeface="Corbel" panose="020B0503020204020204" pitchFamily="34" charset="0"/>
              </a:rPr>
              <a:t>Realize </a:t>
            </a:r>
            <a:r>
              <a:rPr lang="en-US" altLang="de-DE" sz="2000" dirty="0">
                <a:solidFill>
                  <a:srgbClr val="FF0000"/>
                </a:solidFill>
                <a:latin typeface="Corbel" panose="020B0503020204020204" pitchFamily="34" charset="0"/>
              </a:rPr>
              <a:t>alternative transport </a:t>
            </a:r>
            <a:r>
              <a:rPr lang="en-US" altLang="de-DE" sz="2000" dirty="0">
                <a:latin typeface="Corbel" panose="020B0503020204020204" pitchFamily="34" charset="0"/>
              </a:rPr>
              <a:t>organization and routing (enhance accessibility and reduce negative ecological effects)</a:t>
            </a:r>
          </a:p>
          <a:p>
            <a:pPr marL="342900" indent="-342900" eaLnBrk="1" hangingPunct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altLang="de-DE" sz="2000" dirty="0">
                <a:latin typeface="Corbel" panose="020B0503020204020204" pitchFamily="34" charset="0"/>
              </a:rPr>
              <a:t>Common promotion design (platform, coordinate offer and provision of packages) </a:t>
            </a:r>
            <a:endParaRPr lang="de-AT" altLang="de-DE" sz="2000" dirty="0">
              <a:latin typeface="Corbel" panose="020B0503020204020204" pitchFamily="34" charset="0"/>
            </a:endParaRPr>
          </a:p>
        </p:txBody>
      </p:sp>
      <p:pic>
        <p:nvPicPr>
          <p:cNvPr id="4" name="Grafik 3" descr="Active on the mountain in Mountaineering Villages in the alps - Mozilla Firefox">
            <a:extLst>
              <a:ext uri="{FF2B5EF4-FFF2-40B4-BE49-F238E27FC236}">
                <a16:creationId xmlns:a16="http://schemas.microsoft.com/office/drawing/2014/main" id="{46BBE361-2040-40CC-9CA7-AA49379595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50" t="28701" r="16926" b="39977"/>
          <a:stretch/>
        </p:blipFill>
        <p:spPr>
          <a:xfrm>
            <a:off x="6762901" y="1232833"/>
            <a:ext cx="2897118" cy="2414265"/>
          </a:xfrm>
          <a:prstGeom prst="rect">
            <a:avLst/>
          </a:prstGeom>
        </p:spPr>
      </p:pic>
      <p:pic>
        <p:nvPicPr>
          <p:cNvPr id="6" name="Grafik 5" descr="Active on the mountain in Mountaineering Villages in the alps - Mozilla Firefox">
            <a:extLst>
              <a:ext uri="{FF2B5EF4-FFF2-40B4-BE49-F238E27FC236}">
                <a16:creationId xmlns:a16="http://schemas.microsoft.com/office/drawing/2014/main" id="{1256EE27-D9BC-4038-8595-0C6554F91A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50" t="44988" r="16924" b="22437"/>
          <a:stretch/>
        </p:blipFill>
        <p:spPr>
          <a:xfrm>
            <a:off x="6757298" y="3816655"/>
            <a:ext cx="2914007" cy="2525473"/>
          </a:xfrm>
          <a:prstGeom prst="rect">
            <a:avLst/>
          </a:prstGeom>
        </p:spPr>
      </p:pic>
      <p:sp>
        <p:nvSpPr>
          <p:cNvPr id="7" name="Textfeld 1">
            <a:extLst>
              <a:ext uri="{FF2B5EF4-FFF2-40B4-BE49-F238E27FC236}">
                <a16:creationId xmlns:a16="http://schemas.microsoft.com/office/drawing/2014/main" id="{450074DE-4202-4965-AD61-0825C104F7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87" y="290436"/>
            <a:ext cx="44246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AT" altLang="de-DE" sz="2400" b="1" dirty="0" err="1">
                <a:solidFill>
                  <a:srgbClr val="D99C32"/>
                </a:solidFill>
              </a:rPr>
              <a:t>Challenges</a:t>
            </a:r>
            <a:r>
              <a:rPr lang="de-AT" altLang="de-DE" sz="2400" b="1" dirty="0">
                <a:solidFill>
                  <a:srgbClr val="D99C32"/>
                </a:solidFill>
              </a:rPr>
              <a:t> and </a:t>
            </a:r>
            <a:r>
              <a:rPr lang="de-AT" altLang="de-DE" sz="2400" b="1" dirty="0" err="1">
                <a:solidFill>
                  <a:srgbClr val="D99C32"/>
                </a:solidFill>
              </a:rPr>
              <a:t>expectations</a:t>
            </a:r>
            <a:endParaRPr lang="de-AT" altLang="de-DE" sz="2400" b="1" dirty="0">
              <a:solidFill>
                <a:srgbClr val="D99C32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feld 1">
            <a:extLst>
              <a:ext uri="{FF2B5EF4-FFF2-40B4-BE49-F238E27FC236}">
                <a16:creationId xmlns:a16="http://schemas.microsoft.com/office/drawing/2014/main" id="{A2EB7ECE-3615-4152-AC1D-CB636B5E66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86" y="1024855"/>
            <a:ext cx="6048473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 eaLnBrk="1" hangingPunct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AT" altLang="de-DE" sz="2000" dirty="0" err="1">
                <a:latin typeface="Corbel" panose="020B0503020204020204" pitchFamily="34" charset="0"/>
              </a:rPr>
              <a:t>Heterogeneity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of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villages</a:t>
            </a:r>
            <a:r>
              <a:rPr lang="de-AT" altLang="de-DE" sz="2000" dirty="0">
                <a:latin typeface="Corbel" panose="020B0503020204020204" pitchFamily="34" charset="0"/>
              </a:rPr>
              <a:t>, and diverse </a:t>
            </a:r>
            <a:r>
              <a:rPr lang="de-AT" altLang="de-DE" sz="2000" dirty="0" err="1">
                <a:latin typeface="Corbel" panose="020B0503020204020204" pitchFamily="34" charset="0"/>
              </a:rPr>
              <a:t>awareness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level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of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label</a:t>
            </a:r>
            <a:r>
              <a:rPr lang="de-AT" altLang="de-DE" sz="2000" dirty="0">
                <a:latin typeface="Corbel" panose="020B0503020204020204" pitchFamily="34" charset="0"/>
              </a:rPr>
              <a:t> „</a:t>
            </a:r>
            <a:r>
              <a:rPr lang="de-AT" altLang="de-DE" sz="2000" dirty="0" err="1">
                <a:latin typeface="Corbel" panose="020B0503020204020204" pitchFamily="34" charset="0"/>
              </a:rPr>
              <a:t>Mountaineering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Villages</a:t>
            </a:r>
            <a:r>
              <a:rPr lang="de-AT" altLang="de-DE" sz="2000" dirty="0">
                <a:latin typeface="Corbel" panose="020B0503020204020204" pitchFamily="34" charset="0"/>
              </a:rPr>
              <a:t>“ </a:t>
            </a:r>
          </a:p>
          <a:p>
            <a:pPr marL="285750" indent="-285750" eaLnBrk="1" hangingPunct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AT" altLang="de-DE" sz="2000" dirty="0" err="1">
                <a:latin typeface="Corbel" panose="020B0503020204020204" pitchFamily="34" charset="0"/>
              </a:rPr>
              <a:t>Some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contribution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to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local</a:t>
            </a:r>
            <a:r>
              <a:rPr lang="de-AT" altLang="de-DE" sz="2000" dirty="0">
                <a:latin typeface="Corbel" panose="020B0503020204020204" pitchFamily="34" charset="0"/>
              </a:rPr>
              <a:t> and regional </a:t>
            </a:r>
            <a:r>
              <a:rPr lang="de-AT" altLang="de-DE" sz="2000" dirty="0" err="1">
                <a:latin typeface="Corbel" panose="020B0503020204020204" pitchFamily="34" charset="0"/>
              </a:rPr>
              <a:t>development</a:t>
            </a:r>
            <a:r>
              <a:rPr lang="de-AT" altLang="de-DE" sz="2000" dirty="0">
                <a:latin typeface="Corbel" panose="020B0503020204020204" pitchFamily="34" charset="0"/>
              </a:rPr>
              <a:t> Punktuell Beitrag zur Regionalentwicklung</a:t>
            </a:r>
          </a:p>
          <a:p>
            <a:pPr marL="285750" indent="-285750" eaLnBrk="1" hangingPunct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AT" altLang="de-DE" sz="2000" dirty="0" err="1">
                <a:latin typeface="Corbel" panose="020B0503020204020204" pitchFamily="34" charset="0"/>
              </a:rPr>
              <a:t>Tourism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trends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since</a:t>
            </a:r>
            <a:r>
              <a:rPr lang="de-AT" altLang="de-DE" sz="2000" dirty="0">
                <a:latin typeface="Corbel" panose="020B0503020204020204" pitchFamily="34" charset="0"/>
              </a:rPr>
              <a:t> 2008: </a:t>
            </a:r>
            <a:r>
              <a:rPr lang="de-AT" altLang="de-DE" sz="2000" dirty="0" err="1">
                <a:latin typeface="Corbel" panose="020B0503020204020204" pitchFamily="34" charset="0"/>
              </a:rPr>
              <a:t>for</a:t>
            </a:r>
            <a:r>
              <a:rPr lang="de-AT" altLang="de-DE" sz="2000" dirty="0">
                <a:latin typeface="Corbel" panose="020B0503020204020204" pitchFamily="34" charset="0"/>
              </a:rPr>
              <a:t> 2/3 </a:t>
            </a:r>
            <a:r>
              <a:rPr lang="de-AT" altLang="de-DE" sz="2000" dirty="0" err="1">
                <a:latin typeface="Corbel" panose="020B0503020204020204" pitchFamily="34" charset="0"/>
              </a:rPr>
              <a:t>of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villages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slightly</a:t>
            </a:r>
            <a:r>
              <a:rPr lang="de-AT" altLang="de-DE" sz="2000" dirty="0">
                <a:latin typeface="Corbel" panose="020B0503020204020204" pitchFamily="34" charset="0"/>
              </a:rPr>
              <a:t> positive </a:t>
            </a:r>
            <a:r>
              <a:rPr lang="de-AT" altLang="de-DE" sz="2000" dirty="0" err="1">
                <a:latin typeface="Corbel" panose="020B0503020204020204" pitchFamily="34" charset="0"/>
              </a:rPr>
              <a:t>or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stable</a:t>
            </a:r>
            <a:r>
              <a:rPr lang="de-AT" altLang="de-DE" sz="2000" dirty="0">
                <a:latin typeface="Corbel" panose="020B0503020204020204" pitchFamily="34" charset="0"/>
              </a:rPr>
              <a:t> (1.6 </a:t>
            </a:r>
            <a:r>
              <a:rPr lang="de-AT" altLang="de-DE" sz="2000" dirty="0" err="1">
                <a:latin typeface="Corbel" panose="020B0503020204020204" pitchFamily="34" charset="0"/>
              </a:rPr>
              <a:t>mio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overnight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stays</a:t>
            </a:r>
            <a:r>
              <a:rPr lang="de-AT" altLang="de-DE" sz="2000" dirty="0">
                <a:latin typeface="Corbel" panose="020B0503020204020204" pitchFamily="34" charset="0"/>
              </a:rPr>
              <a:t>)</a:t>
            </a:r>
          </a:p>
          <a:p>
            <a:pPr marL="285750" indent="-285750" eaLnBrk="1" hangingPunct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AT" altLang="de-DE" sz="2000" dirty="0" err="1">
                <a:latin typeface="Corbel" panose="020B0503020204020204" pitchFamily="34" charset="0"/>
              </a:rPr>
              <a:t>Typical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pathways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focus</a:t>
            </a:r>
            <a:r>
              <a:rPr lang="de-AT" altLang="de-DE" sz="2000" dirty="0">
                <a:latin typeface="Corbel" panose="020B0503020204020204" pitchFamily="34" charset="0"/>
              </a:rPr>
              <a:t> on </a:t>
            </a:r>
            <a:r>
              <a:rPr lang="de-AT" altLang="de-DE" sz="2000" dirty="0">
                <a:solidFill>
                  <a:srgbClr val="FF0000"/>
                </a:solidFill>
                <a:latin typeface="Corbel" panose="020B0503020204020204" pitchFamily="34" charset="0"/>
              </a:rPr>
              <a:t>„soft </a:t>
            </a:r>
            <a:r>
              <a:rPr lang="de-AT" altLang="de-DE" sz="2000" dirty="0" err="1">
                <a:solidFill>
                  <a:srgbClr val="FF0000"/>
                </a:solidFill>
                <a:latin typeface="Corbel" panose="020B0503020204020204" pitchFamily="34" charset="0"/>
              </a:rPr>
              <a:t>tourism</a:t>
            </a:r>
            <a:r>
              <a:rPr lang="de-AT" altLang="de-DE" sz="2000" dirty="0">
                <a:solidFill>
                  <a:srgbClr val="FF0000"/>
                </a:solidFill>
                <a:latin typeface="Corbel" panose="020B0503020204020204" pitchFamily="34" charset="0"/>
              </a:rPr>
              <a:t>“, </a:t>
            </a:r>
            <a:r>
              <a:rPr lang="de-AT" altLang="de-DE" sz="2000" dirty="0" err="1">
                <a:latin typeface="Corbel" panose="020B0503020204020204" pitchFamily="34" charset="0"/>
              </a:rPr>
              <a:t>as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part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of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strategies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for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protection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areas</a:t>
            </a:r>
            <a:r>
              <a:rPr lang="de-AT" altLang="de-DE" sz="2000" dirty="0">
                <a:latin typeface="Corbel" panose="020B0503020204020204" pitchFamily="34" charset="0"/>
              </a:rPr>
              <a:t> in </a:t>
            </a:r>
            <a:r>
              <a:rPr lang="de-AT" altLang="de-DE" sz="2000" dirty="0" err="1">
                <a:latin typeface="Corbel" panose="020B0503020204020204" pitchFamily="34" charset="0"/>
              </a:rPr>
              <a:t>mountains</a:t>
            </a:r>
            <a:r>
              <a:rPr lang="de-AT" altLang="de-DE" sz="2000" dirty="0">
                <a:latin typeface="Corbel" panose="020B0503020204020204" pitchFamily="34" charset="0"/>
              </a:rPr>
              <a:t>, in </a:t>
            </a:r>
            <a:r>
              <a:rPr lang="de-AT" altLang="de-DE" sz="2000" dirty="0" err="1">
                <a:latin typeface="Corbel" panose="020B0503020204020204" pitchFamily="34" charset="0"/>
              </a:rPr>
              <a:t>contrast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to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tourism</a:t>
            </a:r>
            <a:r>
              <a:rPr lang="de-AT" altLang="de-DE" sz="2000" dirty="0">
                <a:latin typeface="Corbel" panose="020B0503020204020204" pitchFamily="34" charset="0"/>
              </a:rPr>
              <a:t> „</a:t>
            </a:r>
            <a:r>
              <a:rPr lang="de-AT" altLang="de-DE" sz="2000" dirty="0" err="1">
                <a:latin typeface="Corbel" panose="020B0503020204020204" pitchFamily="34" charset="0"/>
              </a:rPr>
              <a:t>hotspots</a:t>
            </a:r>
            <a:r>
              <a:rPr lang="de-AT" altLang="de-DE" sz="2000" dirty="0">
                <a:latin typeface="Corbel" panose="020B0503020204020204" pitchFamily="34" charset="0"/>
              </a:rPr>
              <a:t>“, </a:t>
            </a:r>
            <a:r>
              <a:rPr lang="de-AT" altLang="de-DE" sz="2000" dirty="0" err="1">
                <a:latin typeface="Corbel" panose="020B0503020204020204" pitchFamily="34" charset="0"/>
              </a:rPr>
              <a:t>no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big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investments</a:t>
            </a:r>
            <a:r>
              <a:rPr lang="de-AT" altLang="de-DE" sz="2000" dirty="0">
                <a:latin typeface="Corbel" panose="020B0503020204020204" pitchFamily="34" charset="0"/>
              </a:rPr>
              <a:t> and </a:t>
            </a:r>
            <a:r>
              <a:rPr lang="de-AT" altLang="de-DE" sz="2000" dirty="0" err="1">
                <a:latin typeface="Corbel" panose="020B0503020204020204" pitchFamily="34" charset="0"/>
              </a:rPr>
              <a:t>local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opposition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to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infrastructure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projects</a:t>
            </a:r>
            <a:r>
              <a:rPr lang="de-AT" altLang="de-DE" sz="2000" dirty="0">
                <a:latin typeface="Corbel" panose="020B0503020204020204" pitchFamily="34" charset="0"/>
              </a:rPr>
              <a:t> (</a:t>
            </a:r>
            <a:r>
              <a:rPr lang="de-AT" altLang="de-DE" sz="2000" dirty="0" err="1">
                <a:latin typeface="Corbel" panose="020B0503020204020204" pitchFamily="34" charset="0"/>
              </a:rPr>
              <a:t>transport</a:t>
            </a:r>
            <a:r>
              <a:rPr lang="de-AT" altLang="de-DE" sz="2000" dirty="0">
                <a:latin typeface="Corbel" panose="020B0503020204020204" pitchFamily="34" charset="0"/>
              </a:rPr>
              <a:t>, </a:t>
            </a:r>
            <a:r>
              <a:rPr lang="de-AT" altLang="de-DE" sz="2000" dirty="0" err="1">
                <a:latin typeface="Corbel" panose="020B0503020204020204" pitchFamily="34" charset="0"/>
              </a:rPr>
              <a:t>energy</a:t>
            </a:r>
            <a:r>
              <a:rPr lang="de-AT" altLang="de-DE" sz="2000" dirty="0">
                <a:latin typeface="Corbel" panose="020B0503020204020204" pitchFamily="34" charset="0"/>
              </a:rPr>
              <a:t>, </a:t>
            </a:r>
            <a:r>
              <a:rPr lang="de-AT" altLang="de-DE" sz="2000" dirty="0" err="1">
                <a:latin typeface="Corbel" panose="020B0503020204020204" pitchFamily="34" charset="0"/>
              </a:rPr>
              <a:t>big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tourism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investments</a:t>
            </a:r>
            <a:r>
              <a:rPr lang="de-AT" altLang="de-DE" sz="2000" dirty="0">
                <a:latin typeface="Corbel" panose="020B0503020204020204" pitchFamily="34" charset="0"/>
              </a:rPr>
              <a:t>) </a:t>
            </a:r>
          </a:p>
          <a:p>
            <a:pPr marL="285750" indent="-285750" eaLnBrk="1" hangingPunct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AT" altLang="de-DE" sz="2000" dirty="0" err="1">
                <a:solidFill>
                  <a:srgbClr val="FF0000"/>
                </a:solidFill>
                <a:latin typeface="Corbel" panose="020B0503020204020204" pitchFamily="34" charset="0"/>
              </a:rPr>
              <a:t>Exclusionary</a:t>
            </a:r>
            <a:r>
              <a:rPr lang="de-AT" altLang="de-DE" sz="2000" dirty="0">
                <a:solidFill>
                  <a:srgbClr val="FF0000"/>
                </a:solidFill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solidFill>
                  <a:srgbClr val="FF0000"/>
                </a:solidFill>
                <a:latin typeface="Corbel" panose="020B0503020204020204" pitchFamily="34" charset="0"/>
              </a:rPr>
              <a:t>strategy</a:t>
            </a:r>
            <a:r>
              <a:rPr lang="de-AT" altLang="de-DE" sz="2000" dirty="0">
                <a:solidFill>
                  <a:srgbClr val="FF0000"/>
                </a:solidFill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for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niche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tourism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development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of</a:t>
            </a:r>
            <a:r>
              <a:rPr lang="de-AT" altLang="de-DE" sz="2000" dirty="0">
                <a:latin typeface="Corbel" panose="020B0503020204020204" pitchFamily="34" charset="0"/>
              </a:rPr>
              <a:t> high-quality, </a:t>
            </a:r>
            <a:r>
              <a:rPr lang="de-AT" altLang="de-DE" sz="2000" dirty="0" err="1">
                <a:latin typeface="Corbel" panose="020B0503020204020204" pitchFamily="34" charset="0"/>
              </a:rPr>
              <a:t>preserving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characteristics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of</a:t>
            </a:r>
            <a:r>
              <a:rPr lang="de-AT" altLang="de-DE" sz="2000" dirty="0">
                <a:latin typeface="Corbel" panose="020B0503020204020204" pitchFamily="34" charset="0"/>
              </a:rPr>
              <a:t> „</a:t>
            </a:r>
            <a:r>
              <a:rPr lang="de-AT" altLang="de-DE" sz="2000" dirty="0" err="1">
                <a:latin typeface="Corbel" panose="020B0503020204020204" pitchFamily="34" charset="0"/>
              </a:rPr>
              <a:t>pristine</a:t>
            </a:r>
            <a:r>
              <a:rPr lang="de-AT" altLang="de-DE" sz="2000" dirty="0">
                <a:latin typeface="Corbel" panose="020B0503020204020204" pitchFamily="34" charset="0"/>
              </a:rPr>
              <a:t>“ </a:t>
            </a:r>
            <a:r>
              <a:rPr lang="de-AT" altLang="de-DE" sz="2000" dirty="0" err="1">
                <a:latin typeface="Corbel" panose="020B0503020204020204" pitchFamily="34" charset="0"/>
              </a:rPr>
              <a:t>nature</a:t>
            </a:r>
            <a:r>
              <a:rPr lang="de-AT" altLang="de-DE" sz="2000" dirty="0">
                <a:latin typeface="Corbel" panose="020B0503020204020204" pitchFamily="34" charset="0"/>
              </a:rPr>
              <a:t> and </a:t>
            </a:r>
            <a:r>
              <a:rPr lang="de-AT" altLang="de-DE" sz="2000" dirty="0" err="1">
                <a:latin typeface="Corbel" panose="020B0503020204020204" pitchFamily="34" charset="0"/>
              </a:rPr>
              <a:t>mountaineering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r>
              <a:rPr lang="de-AT" altLang="de-DE" sz="2000" dirty="0" err="1">
                <a:latin typeface="Corbel" panose="020B0503020204020204" pitchFamily="34" charset="0"/>
              </a:rPr>
              <a:t>appeal</a:t>
            </a:r>
            <a:r>
              <a:rPr lang="de-AT" altLang="de-DE" sz="2000" dirty="0">
                <a:latin typeface="Corbel" panose="020B0503020204020204" pitchFamily="34" charset="0"/>
              </a:rPr>
              <a:t> </a:t>
            </a:r>
            <a:br>
              <a:rPr lang="de-AT" altLang="de-DE" sz="2000" dirty="0">
                <a:latin typeface="Corbel" panose="020B0503020204020204" pitchFamily="34" charset="0"/>
              </a:rPr>
            </a:br>
            <a:r>
              <a:rPr lang="de-AT" altLang="de-DE" sz="1400" dirty="0">
                <a:latin typeface="Corbel" panose="020B0503020204020204" pitchFamily="34" charset="0"/>
              </a:rPr>
              <a:t>(</a:t>
            </a:r>
            <a:r>
              <a:rPr lang="de-AT" altLang="de-DE" sz="1400" dirty="0" err="1">
                <a:latin typeface="Corbel" panose="020B0503020204020204" pitchFamily="34" charset="0"/>
              </a:rPr>
              <a:t>two</a:t>
            </a:r>
            <a:r>
              <a:rPr lang="de-AT" altLang="de-DE" sz="1400" dirty="0">
                <a:latin typeface="Corbel" panose="020B0503020204020204" pitchFamily="34" charset="0"/>
              </a:rPr>
              <a:t> </a:t>
            </a:r>
            <a:r>
              <a:rPr lang="de-AT" altLang="de-DE" sz="1400" dirty="0" err="1">
                <a:latin typeface="Corbel" panose="020B0503020204020204" pitchFamily="34" charset="0"/>
              </a:rPr>
              <a:t>villages</a:t>
            </a:r>
            <a:r>
              <a:rPr lang="de-AT" altLang="de-DE" sz="1400" dirty="0">
                <a:latin typeface="Corbel" panose="020B0503020204020204" pitchFamily="34" charset="0"/>
              </a:rPr>
              <a:t>, Klas and </a:t>
            </a:r>
            <a:r>
              <a:rPr lang="en-US" altLang="de-DE" sz="1400" dirty="0" err="1">
                <a:latin typeface="Corbel" panose="020B0503020204020204" pitchFamily="34" charset="0"/>
              </a:rPr>
              <a:t>Reichenau</a:t>
            </a:r>
            <a:r>
              <a:rPr lang="en-US" altLang="de-DE" sz="1400" dirty="0">
                <a:latin typeface="Corbel" panose="020B0503020204020204" pitchFamily="34" charset="0"/>
              </a:rPr>
              <a:t>/</a:t>
            </a:r>
            <a:r>
              <a:rPr lang="en-US" altLang="de-DE" sz="1400" dirty="0" err="1">
                <a:latin typeface="Corbel" panose="020B0503020204020204" pitchFamily="34" charset="0"/>
              </a:rPr>
              <a:t>Rax</a:t>
            </a:r>
            <a:r>
              <a:rPr lang="en-US" altLang="de-DE" sz="1400" dirty="0">
                <a:latin typeface="Corbel" panose="020B0503020204020204" pitchFamily="34" charset="0"/>
              </a:rPr>
              <a:t> had to quit the initiative)</a:t>
            </a:r>
            <a:endParaRPr lang="de-AT" altLang="de-DE" sz="1400" dirty="0">
              <a:latin typeface="Corbel" panose="020B050302020402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E6483B7-0D94-4CBA-98A0-F16547434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717" y="3477850"/>
            <a:ext cx="2376264" cy="303047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D3F51F7-2D44-4F10-BB40-742332546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033" y="980729"/>
            <a:ext cx="3089158" cy="2625291"/>
          </a:xfrm>
          <a:prstGeom prst="rect">
            <a:avLst/>
          </a:prstGeom>
        </p:spPr>
      </p:pic>
      <p:sp>
        <p:nvSpPr>
          <p:cNvPr id="6" name="Textfeld 1">
            <a:extLst>
              <a:ext uri="{FF2B5EF4-FFF2-40B4-BE49-F238E27FC236}">
                <a16:creationId xmlns:a16="http://schemas.microsoft.com/office/drawing/2014/main" id="{F2FDC3E6-90BC-4F2B-8D4A-B5DBB4A8A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87" y="290436"/>
            <a:ext cx="47211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AT" altLang="de-DE" sz="2400" b="1" dirty="0">
                <a:solidFill>
                  <a:srgbClr val="D99C32"/>
                </a:solidFill>
              </a:rPr>
              <a:t>Performance and </a:t>
            </a:r>
            <a:r>
              <a:rPr lang="de-AT" altLang="de-DE" sz="2400" b="1" dirty="0" err="1">
                <a:solidFill>
                  <a:srgbClr val="D99C32"/>
                </a:solidFill>
              </a:rPr>
              <a:t>assessment</a:t>
            </a:r>
            <a:endParaRPr lang="de-AT" altLang="de-DE" sz="2400" b="1" dirty="0">
              <a:solidFill>
                <a:srgbClr val="D99C3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hteck 3">
            <a:extLst>
              <a:ext uri="{FF2B5EF4-FFF2-40B4-BE49-F238E27FC236}">
                <a16:creationId xmlns:a16="http://schemas.microsoft.com/office/drawing/2014/main" id="{293D834C-BEE3-4993-9AA3-F39730A0E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17" y="980728"/>
            <a:ext cx="6253144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altLang="de-DE" sz="2000" dirty="0">
                <a:latin typeface="Corbel" panose="020B0503020204020204" pitchFamily="34" charset="0"/>
              </a:rPr>
              <a:t>Villages: </a:t>
            </a:r>
            <a:r>
              <a:rPr lang="en-US" altLang="de-DE" sz="2000" dirty="0" err="1">
                <a:latin typeface="Corbel" panose="020B0503020204020204" pitchFamily="34" charset="0"/>
              </a:rPr>
              <a:t>Johnsbach</a:t>
            </a:r>
            <a:r>
              <a:rPr lang="en-US" altLang="de-DE" sz="2000" dirty="0">
                <a:latin typeface="Corbel" panose="020B0503020204020204" pitchFamily="34" charset="0"/>
              </a:rPr>
              <a:t> (</a:t>
            </a:r>
            <a:r>
              <a:rPr lang="en-US" altLang="de-DE" sz="2000" dirty="0" err="1">
                <a:latin typeface="Corbel" panose="020B0503020204020204" pitchFamily="34" charset="0"/>
              </a:rPr>
              <a:t>Stmk</a:t>
            </a:r>
            <a:r>
              <a:rPr lang="en-US" altLang="de-DE" sz="2000" dirty="0">
                <a:latin typeface="Corbel" panose="020B0503020204020204" pitchFamily="34" charset="0"/>
              </a:rPr>
              <a:t>), </a:t>
            </a:r>
            <a:r>
              <a:rPr lang="en-US" altLang="de-DE" sz="2000" dirty="0" err="1">
                <a:latin typeface="Corbel" panose="020B0503020204020204" pitchFamily="34" charset="0"/>
              </a:rPr>
              <a:t>St.Jodok</a:t>
            </a:r>
            <a:r>
              <a:rPr lang="en-US" altLang="de-DE" sz="2000" dirty="0">
                <a:latin typeface="Corbel" panose="020B0503020204020204" pitchFamily="34" charset="0"/>
              </a:rPr>
              <a:t>/</a:t>
            </a:r>
            <a:r>
              <a:rPr lang="en-US" altLang="de-DE" sz="2000" dirty="0" err="1">
                <a:latin typeface="Corbel" panose="020B0503020204020204" pitchFamily="34" charset="0"/>
              </a:rPr>
              <a:t>Schmirn</a:t>
            </a:r>
            <a:r>
              <a:rPr lang="en-US" altLang="de-DE" sz="2000" dirty="0">
                <a:latin typeface="Corbel" panose="020B0503020204020204" pitchFamily="34" charset="0"/>
              </a:rPr>
              <a:t>/</a:t>
            </a:r>
            <a:r>
              <a:rPr lang="en-US" altLang="de-DE" sz="2000" dirty="0" err="1">
                <a:latin typeface="Corbel" panose="020B0503020204020204" pitchFamily="34" charset="0"/>
              </a:rPr>
              <a:t>Vals</a:t>
            </a:r>
            <a:r>
              <a:rPr lang="en-US" altLang="de-DE" sz="2000" dirty="0">
                <a:latin typeface="Corbel" panose="020B0503020204020204" pitchFamily="34" charset="0"/>
              </a:rPr>
              <a:t> (T), </a:t>
            </a:r>
            <a:br>
              <a:rPr lang="en-US" altLang="de-DE" sz="2000" dirty="0">
                <a:latin typeface="Corbel" panose="020B0503020204020204" pitchFamily="34" charset="0"/>
              </a:rPr>
            </a:br>
            <a:r>
              <a:rPr lang="en-US" altLang="de-DE" sz="2000" dirty="0" err="1">
                <a:latin typeface="Corbel" panose="020B0503020204020204" pitchFamily="34" charset="0"/>
              </a:rPr>
              <a:t>Mauthen</a:t>
            </a:r>
            <a:r>
              <a:rPr lang="en-US" altLang="de-DE" sz="2000" dirty="0">
                <a:latin typeface="Corbel" panose="020B0503020204020204" pitchFamily="34" charset="0"/>
              </a:rPr>
              <a:t> (</a:t>
            </a:r>
            <a:r>
              <a:rPr lang="en-US" altLang="de-DE" sz="2000" dirty="0" err="1">
                <a:latin typeface="Corbel" panose="020B0503020204020204" pitchFamily="34" charset="0"/>
              </a:rPr>
              <a:t>Ktn</a:t>
            </a:r>
            <a:r>
              <a:rPr lang="en-US" altLang="de-DE" sz="2000" dirty="0">
                <a:latin typeface="Corbel" panose="020B0503020204020204" pitchFamily="34" charset="0"/>
              </a:rPr>
              <a:t>)</a:t>
            </a: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altLang="de-DE" sz="2000" dirty="0">
                <a:latin typeface="Corbel" panose="020B0503020204020204" pitchFamily="34" charset="0"/>
              </a:rPr>
              <a:t>qualitative interviews with stakeholders und local experts (∑23 interviews): </a:t>
            </a:r>
            <a:br>
              <a:rPr lang="en-US" altLang="de-DE" sz="2000" dirty="0">
                <a:latin typeface="Corbel" panose="020B0503020204020204" pitchFamily="34" charset="0"/>
              </a:rPr>
            </a:br>
            <a:r>
              <a:rPr lang="en-US" altLang="de-DE" sz="2000" dirty="0">
                <a:latin typeface="Corbel" panose="020B0503020204020204" pitchFamily="34" charset="0"/>
              </a:rPr>
              <a:t>involving main local promotors, tourism board, local administration, partner enterprises, local sections of Alpine Club, managers of protection areas, and top-down guidance by AAC</a:t>
            </a: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altLang="de-DE" sz="2000" dirty="0">
                <a:latin typeface="Corbel" panose="020B0503020204020204" pitchFamily="34" charset="0"/>
              </a:rPr>
              <a:t>Performance of implementation dependent on commitment of these actors, institutions and networking</a:t>
            </a:r>
            <a:endParaRPr lang="en-US" altLang="de-DE" sz="2000" b="1" dirty="0">
              <a:latin typeface="Corbel" panose="020B0503020204020204" pitchFamily="34" charset="0"/>
            </a:endParaRP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altLang="de-DE" sz="2000" dirty="0">
                <a:latin typeface="Corbel" panose="020B0503020204020204" pitchFamily="34" charset="0"/>
              </a:rPr>
              <a:t>Confirming niche product characteristic, target orientation (family tourism, pasture and “hybrid” guest structure)</a:t>
            </a: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altLang="de-DE" sz="2000" dirty="0">
                <a:latin typeface="Corbel" panose="020B0503020204020204" pitchFamily="34" charset="0"/>
              </a:rPr>
              <a:t>Strong contrast to “</a:t>
            </a:r>
            <a:r>
              <a:rPr lang="en-US" altLang="de-DE" sz="2000" dirty="0" err="1">
                <a:latin typeface="Corbel" panose="020B0503020204020204" pitchFamily="34" charset="0"/>
              </a:rPr>
              <a:t>overtourism</a:t>
            </a:r>
            <a:r>
              <a:rPr lang="en-US" altLang="de-DE" sz="2000" dirty="0">
                <a:latin typeface="Corbel" panose="020B0503020204020204" pitchFamily="34" charset="0"/>
              </a:rPr>
              <a:t>” in some </a:t>
            </a:r>
            <a:r>
              <a:rPr lang="en-US" altLang="de-DE" sz="2000" dirty="0" err="1">
                <a:latin typeface="Corbel" panose="020B0503020204020204" pitchFamily="34" charset="0"/>
              </a:rPr>
              <a:t>neighbouring</a:t>
            </a:r>
            <a:r>
              <a:rPr lang="en-US" altLang="de-DE" sz="2000" dirty="0">
                <a:latin typeface="Corbel" panose="020B0503020204020204" pitchFamily="34" charset="0"/>
              </a:rPr>
              <a:t> mountain contexts</a:t>
            </a:r>
            <a:endParaRPr lang="de-AT" altLang="de-DE" sz="2000" dirty="0">
              <a:latin typeface="Corbel" panose="020B0503020204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ABDB34C-1601-4DE4-91AC-D4C40E42FB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676" y="1180932"/>
            <a:ext cx="3232316" cy="258133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A8875D2-096B-4A69-A5B3-F65F9A030F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861" y="3845229"/>
            <a:ext cx="3016292" cy="2320075"/>
          </a:xfrm>
          <a:prstGeom prst="rect">
            <a:avLst/>
          </a:prstGeom>
        </p:spPr>
      </p:pic>
      <p:sp>
        <p:nvSpPr>
          <p:cNvPr id="6" name="Textfeld 1">
            <a:extLst>
              <a:ext uri="{FF2B5EF4-FFF2-40B4-BE49-F238E27FC236}">
                <a16:creationId xmlns:a16="http://schemas.microsoft.com/office/drawing/2014/main" id="{72F2ED98-FCC5-4049-9538-3D2C3C849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87" y="290436"/>
            <a:ext cx="48494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AT" altLang="de-DE" sz="2400" b="1" dirty="0" err="1">
                <a:solidFill>
                  <a:srgbClr val="D99C32"/>
                </a:solidFill>
              </a:rPr>
              <a:t>Findings</a:t>
            </a:r>
            <a:r>
              <a:rPr lang="de-AT" altLang="de-DE" sz="2400" b="1" dirty="0">
                <a:solidFill>
                  <a:srgbClr val="D99C32"/>
                </a:solidFill>
              </a:rPr>
              <a:t> in </a:t>
            </a:r>
            <a:r>
              <a:rPr lang="de-AT" altLang="de-DE" sz="2400" b="1" dirty="0" err="1">
                <a:solidFill>
                  <a:srgbClr val="D99C32"/>
                </a:solidFill>
              </a:rPr>
              <a:t>three</a:t>
            </a:r>
            <a:r>
              <a:rPr lang="de-AT" altLang="de-DE" sz="2400" b="1" dirty="0">
                <a:solidFill>
                  <a:srgbClr val="D99C32"/>
                </a:solidFill>
              </a:rPr>
              <a:t> </a:t>
            </a:r>
            <a:r>
              <a:rPr lang="de-AT" altLang="de-DE" sz="2400" b="1" dirty="0" err="1">
                <a:solidFill>
                  <a:srgbClr val="D99C32"/>
                </a:solidFill>
              </a:rPr>
              <a:t>case</a:t>
            </a:r>
            <a:r>
              <a:rPr lang="de-AT" altLang="de-DE" sz="2400" b="1" dirty="0">
                <a:solidFill>
                  <a:srgbClr val="D99C32"/>
                </a:solidFill>
              </a:rPr>
              <a:t> </a:t>
            </a:r>
            <a:r>
              <a:rPr lang="de-AT" altLang="de-DE" sz="2400" b="1" dirty="0" err="1">
                <a:solidFill>
                  <a:srgbClr val="D99C32"/>
                </a:solidFill>
              </a:rPr>
              <a:t>studies</a:t>
            </a:r>
            <a:r>
              <a:rPr lang="de-AT" altLang="de-DE" sz="2400" b="1" dirty="0">
                <a:solidFill>
                  <a:srgbClr val="D99C3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54737135"/>
      </p:ext>
    </p:extLst>
  </p:cSld>
  <p:clrMapOvr>
    <a:masterClrMapping/>
  </p:clrMapOvr>
</p:sld>
</file>

<file path=ppt/theme/theme1.xml><?xml version="1.0" encoding="utf-8"?>
<a:theme xmlns:a="http://schemas.openxmlformats.org/drawingml/2006/main" name="Präsentation_v2005_herbst">
  <a:themeElements>
    <a:clrScheme name="Präsentation_v2005_herbst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Präsentation_v2005_herbs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äsentation_v2005_herbs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2005_herbs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2005_herbs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2005_herbs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2005_herbs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2005_herbs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2005_herbs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2005_herbs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2005_herbs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2005_herbs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2005_herbs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2005_herbs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2005_herbst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FF99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AFFCA"/>
        </a:accent5>
        <a:accent6>
          <a:srgbClr val="B90000"/>
        </a:accent6>
        <a:hlink>
          <a:srgbClr val="006600"/>
        </a:hlink>
        <a:folHlink>
          <a:srgbClr val="66FF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räsentation_v2005_herbst 2">
    <a:dk1>
      <a:srgbClr val="000000"/>
    </a:dk1>
    <a:lt1>
      <a:srgbClr val="FFFFFF"/>
    </a:lt1>
    <a:dk2>
      <a:srgbClr val="000000"/>
    </a:dk2>
    <a:lt2>
      <a:srgbClr val="969696"/>
    </a:lt2>
    <a:accent1>
      <a:srgbClr val="FBDF53"/>
    </a:accent1>
    <a:accent2>
      <a:srgbClr val="FF9966"/>
    </a:accent2>
    <a:accent3>
      <a:srgbClr val="FFFFFF"/>
    </a:accent3>
    <a:accent4>
      <a:srgbClr val="000000"/>
    </a:accent4>
    <a:accent5>
      <a:srgbClr val="FDECB3"/>
    </a:accent5>
    <a:accent6>
      <a:srgbClr val="E78A5C"/>
    </a:accent6>
    <a:hlink>
      <a:srgbClr val="CC3300"/>
    </a:hlink>
    <a:folHlink>
      <a:srgbClr val="9966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Präsentation_v2005_herbst</Template>
  <TotalTime>0</TotalTime>
  <Words>1050</Words>
  <Application>Microsoft Office PowerPoint</Application>
  <PresentationFormat>A4-Papier (210 x 297 mm)</PresentationFormat>
  <Paragraphs>64</Paragraphs>
  <Slides>11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9" baseType="lpstr">
      <vt:lpstr>Arial</vt:lpstr>
      <vt:lpstr>Calibri</vt:lpstr>
      <vt:lpstr>Corbel</vt:lpstr>
      <vt:lpstr>Courier New</vt:lpstr>
      <vt:lpstr>Ebrima</vt:lpstr>
      <vt:lpstr>Times New Roman</vt:lpstr>
      <vt:lpstr>Verdana</vt:lpstr>
      <vt:lpstr>Präsentation_v2005_herbst</vt:lpstr>
      <vt:lpstr>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toedl-wieser</dc:creator>
  <cp:lastModifiedBy>thomas.dax</cp:lastModifiedBy>
  <cp:revision>653</cp:revision>
  <cp:lastPrinted>2022-03-17T08:34:59Z</cp:lastPrinted>
  <dcterms:created xsi:type="dcterms:W3CDTF">2005-11-03T06:54:26Z</dcterms:created>
  <dcterms:modified xsi:type="dcterms:W3CDTF">2022-05-25T11:59:35Z</dcterms:modified>
</cp:coreProperties>
</file>