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83800" cy="7562850"/>
  <p:notesSz cx="100838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6E6E6"/>
                </a:solidFill>
                <a:latin typeface="Bahnschrift Light"/>
                <a:cs typeface="Bahnschrift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6E6E6"/>
                </a:solidFill>
                <a:latin typeface="Bahnschrift Light"/>
                <a:cs typeface="Bahnschrift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6E6E6"/>
                </a:solidFill>
                <a:latin typeface="Bahnschrift Light"/>
                <a:cs typeface="Bahnschrift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3900" y="7077709"/>
            <a:ext cx="9356090" cy="95250"/>
          </a:xfrm>
          <a:custGeom>
            <a:avLst/>
            <a:gdLst/>
            <a:ahLst/>
            <a:cxnLst/>
            <a:rect l="l" t="t" r="r" b="b"/>
            <a:pathLst>
              <a:path w="9356090" h="95250">
                <a:moveTo>
                  <a:pt x="9355836" y="0"/>
                </a:moveTo>
                <a:lnTo>
                  <a:pt x="0" y="0"/>
                </a:lnTo>
                <a:lnTo>
                  <a:pt x="0" y="1270"/>
                </a:lnTo>
                <a:lnTo>
                  <a:pt x="0" y="95250"/>
                </a:lnTo>
                <a:lnTo>
                  <a:pt x="9355836" y="95250"/>
                </a:lnTo>
                <a:lnTo>
                  <a:pt x="9355836" y="1270"/>
                </a:lnTo>
                <a:lnTo>
                  <a:pt x="9355836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987296" y="7289800"/>
            <a:ext cx="8094345" cy="96520"/>
          </a:xfrm>
          <a:custGeom>
            <a:avLst/>
            <a:gdLst/>
            <a:ahLst/>
            <a:cxnLst/>
            <a:rect l="l" t="t" r="r" b="b"/>
            <a:pathLst>
              <a:path w="8094345" h="96520">
                <a:moveTo>
                  <a:pt x="8093964" y="0"/>
                </a:moveTo>
                <a:lnTo>
                  <a:pt x="0" y="0"/>
                </a:lnTo>
                <a:lnTo>
                  <a:pt x="0" y="1270"/>
                </a:lnTo>
                <a:lnTo>
                  <a:pt x="0" y="96520"/>
                </a:lnTo>
                <a:lnTo>
                  <a:pt x="8093964" y="96520"/>
                </a:lnTo>
                <a:lnTo>
                  <a:pt x="8093964" y="1270"/>
                </a:lnTo>
                <a:lnTo>
                  <a:pt x="8093964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157" y="333501"/>
            <a:ext cx="9441484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E6E6E6"/>
                </a:solidFill>
                <a:latin typeface="Bahnschrift Light"/>
                <a:cs typeface="Bahnschrift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378966"/>
            <a:ext cx="9423400" cy="498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lumi.panait@gmail.com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3900" y="7077709"/>
            <a:ext cx="9356090" cy="95250"/>
          </a:xfrm>
          <a:custGeom>
            <a:avLst/>
            <a:gdLst/>
            <a:ahLst/>
            <a:cxnLst/>
            <a:rect l="l" t="t" r="r" b="b"/>
            <a:pathLst>
              <a:path w="9356090" h="95250">
                <a:moveTo>
                  <a:pt x="9355836" y="0"/>
                </a:moveTo>
                <a:lnTo>
                  <a:pt x="0" y="0"/>
                </a:lnTo>
                <a:lnTo>
                  <a:pt x="0" y="1270"/>
                </a:lnTo>
                <a:lnTo>
                  <a:pt x="0" y="95250"/>
                </a:lnTo>
                <a:lnTo>
                  <a:pt x="9355836" y="95250"/>
                </a:lnTo>
                <a:lnTo>
                  <a:pt x="9355836" y="1270"/>
                </a:lnTo>
                <a:lnTo>
                  <a:pt x="9355836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87296" y="7289800"/>
            <a:ext cx="8094345" cy="96520"/>
          </a:xfrm>
          <a:custGeom>
            <a:avLst/>
            <a:gdLst/>
            <a:ahLst/>
            <a:cxnLst/>
            <a:rect l="l" t="t" r="r" b="b"/>
            <a:pathLst>
              <a:path w="8094345" h="96520">
                <a:moveTo>
                  <a:pt x="8093964" y="0"/>
                </a:moveTo>
                <a:lnTo>
                  <a:pt x="0" y="0"/>
                </a:lnTo>
                <a:lnTo>
                  <a:pt x="0" y="1270"/>
                </a:lnTo>
                <a:lnTo>
                  <a:pt x="0" y="96520"/>
                </a:lnTo>
                <a:lnTo>
                  <a:pt x="8093964" y="96520"/>
                </a:lnTo>
                <a:lnTo>
                  <a:pt x="8093964" y="1270"/>
                </a:lnTo>
                <a:lnTo>
                  <a:pt x="8093964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60322" y="481076"/>
            <a:ext cx="6972300" cy="160718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556385" marR="1548765">
              <a:lnSpc>
                <a:spcPts val="2450"/>
              </a:lnSpc>
              <a:spcBef>
                <a:spcPts val="335"/>
              </a:spcBef>
            </a:pP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CEA DE A 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XXVI-A CONFERINȚĂ </a:t>
            </a:r>
            <a:r>
              <a:rPr dirty="0" sz="2200" spc="-58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INTERNAȚIONALĂ</a:t>
            </a:r>
            <a:endParaRPr sz="2200">
              <a:latin typeface="Bahnschrift SemiBold"/>
              <a:cs typeface="Bahnschrift SemiBold"/>
            </a:endParaRPr>
          </a:p>
          <a:p>
            <a:pPr algn="ctr">
              <a:lnSpc>
                <a:spcPts val="2320"/>
              </a:lnSpc>
            </a:pP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„TURISM</a:t>
            </a:r>
            <a:r>
              <a:rPr dirty="0" sz="2200" spc="1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ȘI</a:t>
            </a:r>
            <a:r>
              <a:rPr dirty="0" sz="2200" spc="-2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SPAŢIU</a:t>
            </a:r>
            <a:r>
              <a:rPr dirty="0" sz="220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RURAL</a:t>
            </a:r>
            <a:r>
              <a:rPr dirty="0" sz="2200" spc="3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ÎN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 CONTEXTUL</a:t>
            </a:r>
            <a:r>
              <a:rPr dirty="0" sz="2200" spc="3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NAȚIONAL</a:t>
            </a:r>
            <a:r>
              <a:rPr dirty="0" sz="2200" spc="3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ȘI</a:t>
            </a:r>
            <a:endParaRPr sz="2200">
              <a:latin typeface="Bahnschrift SemiBold"/>
              <a:cs typeface="Bahnschrift SemiBold"/>
            </a:endParaRPr>
          </a:p>
          <a:p>
            <a:pPr algn="ctr">
              <a:lnSpc>
                <a:spcPts val="2455"/>
              </a:lnSpc>
            </a:pP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INTERNAȚIONAL”,</a:t>
            </a:r>
            <a:endParaRPr sz="2200">
              <a:latin typeface="Bahnschrift SemiBold"/>
              <a:cs typeface="Bahnschrift SemiBold"/>
            </a:endParaRPr>
          </a:p>
          <a:p>
            <a:pPr algn="ctr" marL="635">
              <a:lnSpc>
                <a:spcPts val="2545"/>
              </a:lnSpc>
            </a:pP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24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–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26</a:t>
            </a:r>
            <a:r>
              <a:rPr dirty="0" sz="2200" spc="-15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MAI </a:t>
            </a:r>
            <a:r>
              <a:rPr dirty="0" sz="2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2024, 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VATRA</a:t>
            </a:r>
            <a:r>
              <a:rPr dirty="0" sz="2200" spc="15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2200" spc="-10" b="1">
                <a:solidFill>
                  <a:srgbClr val="ADCF00"/>
                </a:solidFill>
                <a:latin typeface="Bahnschrift SemiBold"/>
                <a:cs typeface="Bahnschrift SemiBold"/>
              </a:rPr>
              <a:t>DORNEI</a:t>
            </a:r>
            <a:endParaRPr sz="2200">
              <a:latin typeface="Bahnschrift SemiBold"/>
              <a:cs typeface="Bahnschrif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152" y="3529329"/>
            <a:ext cx="844042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Turismul</a:t>
            </a:r>
            <a:r>
              <a:rPr dirty="0" sz="3200" spc="-7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3200" spc="5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Rural</a:t>
            </a:r>
            <a:r>
              <a:rPr dirty="0" sz="3200" spc="-8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3200" spc="13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în</a:t>
            </a:r>
            <a:r>
              <a:rPr dirty="0" sz="3200" spc="-20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3200" spc="4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România,</a:t>
            </a:r>
            <a:r>
              <a:rPr dirty="0" sz="3200" spc="-7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3200" spc="31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o</a:t>
            </a:r>
            <a:r>
              <a:rPr dirty="0" sz="3200" spc="-24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3200" spc="-409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alternativă...captivantă!</a:t>
            </a:r>
            <a:endParaRPr sz="3200">
              <a:latin typeface="Bahnschrift SemiBold SemiCondensed"/>
              <a:cs typeface="Bahnschrift SemiBold Semi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5634" y="5116195"/>
            <a:ext cx="32492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24840">
              <a:lnSpc>
                <a:spcPct val="100000"/>
              </a:lnSpc>
              <a:spcBef>
                <a:spcPts val="100"/>
              </a:spcBef>
            </a:pPr>
            <a:r>
              <a:rPr dirty="0" sz="2400" spc="3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Luminiţa </a:t>
            </a:r>
            <a:r>
              <a:rPr dirty="0" sz="2400" spc="6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PANAIT </a:t>
            </a:r>
            <a:r>
              <a:rPr dirty="0" sz="2400" spc="7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2400" spc="5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E</a:t>
            </a:r>
            <a:r>
              <a:rPr dirty="0" sz="240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x</a:t>
            </a:r>
            <a:r>
              <a:rPr dirty="0" sz="2400" spc="2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p</a:t>
            </a:r>
            <a:r>
              <a:rPr dirty="0" sz="2400" spc="2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e</a:t>
            </a:r>
            <a:r>
              <a:rPr dirty="0" sz="2400" spc="1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r</a:t>
            </a:r>
            <a:r>
              <a:rPr dirty="0" sz="2400" spc="8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t</a:t>
            </a:r>
            <a:r>
              <a:rPr dirty="0" sz="2400" spc="-8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240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t</a:t>
            </a:r>
            <a:r>
              <a:rPr dirty="0" sz="2400" spc="1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u</a:t>
            </a:r>
            <a:r>
              <a:rPr dirty="0" sz="2400" spc="1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r</a:t>
            </a:r>
            <a:r>
              <a:rPr dirty="0" sz="2400" spc="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i</a:t>
            </a:r>
            <a:r>
              <a:rPr dirty="0" sz="2400" spc="8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s</a:t>
            </a:r>
            <a:r>
              <a:rPr dirty="0" sz="2400" spc="31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m</a:t>
            </a:r>
            <a:r>
              <a:rPr dirty="0" sz="2400" spc="-27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 </a:t>
            </a:r>
            <a:r>
              <a:rPr dirty="0" sz="2400" spc="-33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i</a:t>
            </a:r>
            <a:r>
              <a:rPr dirty="0" sz="2400" spc="-31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n</a:t>
            </a:r>
            <a:r>
              <a:rPr dirty="0" sz="2400" spc="-33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t</a:t>
            </a:r>
            <a:r>
              <a:rPr dirty="0" sz="2400" spc="-31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e</a:t>
            </a:r>
            <a:r>
              <a:rPr dirty="0" sz="2400" spc="-32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r</a:t>
            </a:r>
            <a:r>
              <a:rPr dirty="0" sz="2400" spc="-31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n</a:t>
            </a:r>
            <a:r>
              <a:rPr dirty="0" sz="2400" spc="-32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a</a:t>
            </a:r>
            <a:r>
              <a:rPr dirty="0" sz="2400" spc="-34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ţi</a:t>
            </a:r>
            <a:r>
              <a:rPr dirty="0" sz="2400" spc="-30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o</a:t>
            </a:r>
            <a:r>
              <a:rPr dirty="0" sz="2400" spc="-325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na</a:t>
            </a:r>
            <a:r>
              <a:rPr dirty="0" sz="2400" spc="-260" b="1">
                <a:solidFill>
                  <a:srgbClr val="CCCCCC"/>
                </a:solidFill>
                <a:latin typeface="Bahnschrift SemiBold SemiCondensed"/>
                <a:cs typeface="Bahnschrift SemiBold SemiCondensed"/>
              </a:rPr>
              <a:t>l</a:t>
            </a:r>
            <a:endParaRPr sz="2400">
              <a:latin typeface="Bahnschrift SemiBold SemiCondensed"/>
              <a:cs typeface="Bahnschrift SemiBold Semi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902" y="471677"/>
            <a:ext cx="8455660" cy="639191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 indent="138430">
              <a:lnSpc>
                <a:spcPct val="95000"/>
              </a:lnSpc>
              <a:spcBef>
                <a:spcPts val="22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Astfel,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necesar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să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fie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elaborat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un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document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nivel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guvernamental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să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cuprindă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importante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prevederi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 durabilă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României, un loc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important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cadrul acestuia fiind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alocat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domeniului turismului. Acest document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Strategia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pentru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Dezvoltarea Durabila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Romaniei 2030, document deosebit 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important,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fiind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adoptat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prin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HG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nr.877/9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noiembrie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2018,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coordonat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Departamentul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Dezvoltare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Durabilă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cadrul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Guvernului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României, ale cărui principale atribute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constat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avizarea propunerilor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aferente setului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măsuri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dezvoltare durabilă,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urmărind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abordare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intergrată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multitudinea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acestora,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precum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racordarea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Strategiei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Naționale la obiectivele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 durabilă stabilite la nivelul UE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si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ONU.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478155">
              <a:lnSpc>
                <a:spcPct val="9510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necesară intensificarea eforturilor autorităților din România, atât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nivel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național,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atongerea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celor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17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obiective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dezvoltare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durabilă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cadrul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acestei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strategii.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546735">
              <a:lnSpc>
                <a:spcPct val="9500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asemenea,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trebuie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să amintim că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seria preocupărilor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nivel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guvernamental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înscrie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Parteneriatul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European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Inovare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privind productivitatea și durabilitatea agriculturii (PEI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AGRI)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cărui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scop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de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sprijini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obiectivele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rurale,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incurajând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inovația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agricultură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comunitățile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locale.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00" y="994028"/>
            <a:ext cx="8455025" cy="552259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342900">
              <a:lnSpc>
                <a:spcPts val="2280"/>
              </a:lnSpc>
              <a:spcBef>
                <a:spcPts val="28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Ar mai trebui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asemenea, să menționăm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elaborarea Strategiei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Naționale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României pentru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Dezvoltarea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Turismului 2023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2035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Planul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Strategic al Politicii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Agricole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Comune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(PAC)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2023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–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2027.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PAC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o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politica</a:t>
            </a:r>
            <a:r>
              <a:rPr dirty="0" sz="2000" spc="1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comună</a:t>
            </a:r>
            <a:r>
              <a:rPr dirty="0" sz="2000" spc="1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1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toate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țările</a:t>
            </a:r>
            <a:r>
              <a:rPr dirty="0" sz="2000" spc="1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11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UE.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Ea</a:t>
            </a:r>
            <a:r>
              <a:rPr dirty="0" sz="2000" spc="11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spc="11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gestionată</a:t>
            </a:r>
            <a:r>
              <a:rPr dirty="0" sz="2000" spc="1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finanțată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nivel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european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resursele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bugetului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Uniunii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Europene.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342900">
              <a:lnSpc>
                <a:spcPts val="2280"/>
              </a:lnSpc>
            </a:pP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1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România,</a:t>
            </a:r>
            <a:r>
              <a:rPr dirty="0" sz="2000" spc="1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tot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</a:t>
            </a:r>
            <a:r>
              <a:rPr dirty="0" sz="2000" spc="1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populară</a:t>
            </a:r>
            <a:r>
              <a:rPr dirty="0" sz="2000" spc="1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1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devenit</a:t>
            </a:r>
            <a:r>
              <a:rPr dirty="0" sz="2000" spc="1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alegerea</a:t>
            </a:r>
            <a:r>
              <a:rPr dirty="0" sz="2000" spc="1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1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călătorilor,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dornici să exploreze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frumusețea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autenticitatea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satelor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pitorești.</a:t>
            </a:r>
            <a:endParaRPr sz="2000">
              <a:latin typeface="Bahnschrift Light"/>
              <a:cs typeface="Bahnschrift Light"/>
            </a:endParaRPr>
          </a:p>
          <a:p>
            <a:pPr algn="just" marL="12700" marR="5080" indent="342900">
              <a:lnSpc>
                <a:spcPct val="95000"/>
              </a:lnSpc>
              <a:spcBef>
                <a:spcPts val="2145"/>
              </a:spcBef>
            </a:pP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2000" spc="5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 oferă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alternativă captivantă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pentru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 doresc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evadeze din cotidian. Acest tip 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pune accentul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pe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interacțiunea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comunitățile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descoperirea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tradițiior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obiceiurilor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acestora. Lumea din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face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parte țăranul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român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fost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ditotdeauna</a:t>
            </a:r>
            <a:r>
              <a:rPr dirty="0" sz="2000" spc="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bogată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1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obiceiuri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1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tradiții.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Acestea</a:t>
            </a:r>
            <a:r>
              <a:rPr dirty="0" sz="2000" spc="1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par</a:t>
            </a:r>
            <a:r>
              <a:rPr dirty="0" sz="2000" spc="11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fi</a:t>
            </a:r>
            <a:r>
              <a:rPr dirty="0" sz="2000" spc="1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1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cei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privesc din exterior manifestări folclorice fabuloase. Pentru cei care 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le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cunosc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însemnatatea,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știu că aceste obiceiuri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tradiții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ascund înțelesuri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profunde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despre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relațiile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interumane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despre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relațiile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oamenilor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natura.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6251" y="502920"/>
            <a:ext cx="6120384" cy="61203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9475" y="6733438"/>
            <a:ext cx="881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Căluşarii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339293"/>
            <a:ext cx="9189720" cy="66725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715" indent="138430">
              <a:lnSpc>
                <a:spcPct val="95000"/>
              </a:lnSpc>
              <a:spcBef>
                <a:spcPts val="22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Peisajele naturale deosebite, posibilitățile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savura bunătăți din bucatăria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tradițională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românească,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participarea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diverse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evenimente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festivaluri,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excursii</a:t>
            </a:r>
            <a:r>
              <a:rPr dirty="0" sz="2000" spc="17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1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zone</a:t>
            </a:r>
            <a:r>
              <a:rPr dirty="0" sz="2000" spc="1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spc="1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peisaje</a:t>
            </a:r>
            <a:r>
              <a:rPr dirty="0" sz="2000" spc="1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naturale</a:t>
            </a:r>
            <a:r>
              <a:rPr dirty="0" sz="2000" spc="16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deosebite,</a:t>
            </a:r>
            <a:r>
              <a:rPr dirty="0" sz="2000" spc="17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vizitarea</a:t>
            </a:r>
            <a:r>
              <a:rPr dirty="0" sz="2000" spc="18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unor</a:t>
            </a:r>
            <a:r>
              <a:rPr dirty="0" sz="2000" spc="17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frumoase</a:t>
            </a:r>
            <a:r>
              <a:rPr dirty="0" sz="2000" spc="1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biserici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mănăstiri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multe dintre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ele unice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lume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toate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acestea, dar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multe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altele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constituie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atracții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minunate,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necontestat.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România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promovează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sustine dezvoltarea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durabilă.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Accentul acestei forme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pus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conservarea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mediului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înconjurator,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protejarea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patrimoniului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cultural,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dar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îmbunătătirea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calității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vieții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comunităților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rurale.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274320">
              <a:lnSpc>
                <a:spcPct val="9500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Satul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românesc merită din plin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aiba muzee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sunt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dedicate. Aș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menționa frumoasa declarație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Președintelului Muzeului Astra din Sibiu (Iosif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Sterca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Sulutiu)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cu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ocazia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deschiderii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acestuia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la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19.08.1905: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„Muzeul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arsenalul cel mai puternic cu care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 popor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își apără originea, identitatea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tot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mostenit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străbuni”.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715" indent="411480">
              <a:lnSpc>
                <a:spcPct val="9500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Existența unei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Zile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Satului Românesc, care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sărbătorește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fiecare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an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ultima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duminică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luna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septembrie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(conform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Legii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nr.44/2020)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este</a:t>
            </a:r>
            <a:r>
              <a:rPr dirty="0" sz="2000" spc="5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adevarată sărbătoare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națională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valorilor perene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ale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României. Cu acest prilej,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organizează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expoziții,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târguri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tematice,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conferințe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seminarii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tema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conservării,</a:t>
            </a:r>
            <a:r>
              <a:rPr dirty="0" sz="2000" spc="-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promovării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dezvoltării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străbunelor</a:t>
            </a:r>
            <a:r>
              <a:rPr dirty="0" sz="2000" spc="-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noastre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așezări</a:t>
            </a:r>
            <a:r>
              <a:rPr dirty="0" sz="2000" spc="-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rurale.</a:t>
            </a:r>
            <a:endParaRPr sz="2000">
              <a:latin typeface="Bahnschrift Light"/>
              <a:cs typeface="Bahnschrift Light"/>
            </a:endParaRPr>
          </a:p>
          <a:p>
            <a:pPr marL="218440">
              <a:lnSpc>
                <a:spcPts val="2340"/>
              </a:lnSpc>
              <a:spcBef>
                <a:spcPts val="209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Sărbatorirea</a:t>
            </a:r>
            <a:r>
              <a:rPr dirty="0" sz="2000" spc="1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Zilei</a:t>
            </a:r>
            <a:r>
              <a:rPr dirty="0" sz="2000" spc="1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Satului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Românesc</a:t>
            </a:r>
            <a:r>
              <a:rPr dirty="0" sz="2000" spc="1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ar</a:t>
            </a:r>
            <a:r>
              <a:rPr dirty="0" sz="2000" spc="1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putea</a:t>
            </a:r>
            <a:r>
              <a:rPr dirty="0" sz="2000" spc="1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fi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inscrisă</a:t>
            </a:r>
            <a:r>
              <a:rPr dirty="0" sz="2000" spc="1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spc="1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succes</a:t>
            </a:r>
            <a:r>
              <a:rPr dirty="0" sz="2000" spc="1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</a:t>
            </a:r>
            <a:r>
              <a:rPr dirty="0" sz="2000" spc="1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Agenda</a:t>
            </a:r>
            <a:endParaRPr sz="2000">
              <a:latin typeface="Bahnschrift Light"/>
              <a:cs typeface="Bahnschrift Light"/>
            </a:endParaRPr>
          </a:p>
          <a:p>
            <a:pPr algn="just" marL="12700">
              <a:lnSpc>
                <a:spcPts val="234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evenimentelor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organizate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responsabili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ai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dezvoltarii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turismului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8583168" cy="4824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716280"/>
            <a:ext cx="8279892" cy="57683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5687" y="6723075"/>
            <a:ext cx="32327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Sărbătoarea</a:t>
            </a:r>
            <a:r>
              <a:rPr dirty="0" sz="1600" spc="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5" b="1" i="1">
                <a:solidFill>
                  <a:srgbClr val="FF9966"/>
                </a:solidFill>
                <a:latin typeface="Arial"/>
                <a:cs typeface="Arial"/>
              </a:rPr>
              <a:t>Junilor,</a:t>
            </a:r>
            <a:r>
              <a:rPr dirty="0" sz="1600" spc="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Braşov</a:t>
            </a:r>
            <a:r>
              <a:rPr dirty="0" sz="160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827" y="470153"/>
            <a:ext cx="9331960" cy="63912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715" indent="69850">
              <a:lnSpc>
                <a:spcPts val="2280"/>
              </a:lnSpc>
              <a:spcBef>
                <a:spcPts val="28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Aș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dori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să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menționez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asemenea,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Ziua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Portului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Tradițional,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sărbătorește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fiecare an, începând din anul 2015 (Legea nr.102/2015)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doua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duminică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lunii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mai.</a:t>
            </a:r>
            <a:endParaRPr sz="2000">
              <a:latin typeface="Bahnschrift Light"/>
              <a:cs typeface="Bahnschrift Light"/>
            </a:endParaRPr>
          </a:p>
          <a:p>
            <a:pPr algn="just" marL="12700" marR="5080" indent="342900">
              <a:lnSpc>
                <a:spcPct val="95000"/>
              </a:lnSpc>
              <a:spcBef>
                <a:spcPts val="214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dovadă concretă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importanței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pe care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Organizația Mondială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Turismului,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precum 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organismele internationale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regionale de profil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acordă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rural –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important segment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industriei turistice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 este si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înscrierea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Agenda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reuniunilor acestora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dinamicii dezvoltării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 rural.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Sub patronajul sau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in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colaborare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institutiile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guvernamentale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,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respectiv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Ministerul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Economiei,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Antreprenoriatului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Ministerul Agriculturii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Dezvoltării Regionale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si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Ministerul Culturii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serie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evenimente dedicate dezvoltarii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rural,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mediului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afaceri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mediul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rural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stransă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concordanță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recomandările</a:t>
            </a:r>
            <a:r>
              <a:rPr dirty="0" sz="2000" spc="-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legislația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UE.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274320">
              <a:lnSpc>
                <a:spcPct val="9500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lângă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evenimentele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specifice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dezvoltarii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mediului,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au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loc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serie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evenimente conexe, cum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ar fi 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cel dedicat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„Zilelor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Europene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 Patrimoniului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2024”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(ZEP)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aflat anul acesta la cea 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XXXII-a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ediție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care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va avea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loc 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data de 21 septembre. Tema pentru anul acesta, aleasă de Consiliul Europei,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„Rute, contacte și conexiuni”. Cu acest prilej, participanților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ZEP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oferă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posibilitatea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să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descopere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numai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monumente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istorice,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dar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patrimoniul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</a:t>
            </a:r>
            <a:r>
              <a:rPr dirty="0" sz="2000" spc="3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</a:t>
            </a:r>
            <a:r>
              <a:rPr dirty="0" sz="2000" spc="3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putin</a:t>
            </a:r>
            <a:r>
              <a:rPr dirty="0" sz="2000" spc="3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cunsocut,</a:t>
            </a:r>
            <a:r>
              <a:rPr dirty="0" sz="2000" spc="3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spc="3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3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mod</a:t>
            </a:r>
            <a:r>
              <a:rPr dirty="0" sz="2000" spc="3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obișnuit</a:t>
            </a:r>
            <a:r>
              <a:rPr dirty="0" sz="2000" spc="3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nu</a:t>
            </a:r>
            <a:r>
              <a:rPr dirty="0" sz="2000" spc="3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sunt</a:t>
            </a:r>
            <a:r>
              <a:rPr dirty="0" sz="2000" spc="3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accesibile</a:t>
            </a:r>
            <a:r>
              <a:rPr dirty="0" sz="2000" spc="3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publicului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larg.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720852"/>
            <a:ext cx="8500872" cy="56723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4377" y="6733438"/>
            <a:ext cx="2439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Costume</a:t>
            </a:r>
            <a:r>
              <a:rPr dirty="0" sz="160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săseşti,</a:t>
            </a:r>
            <a:r>
              <a:rPr dirty="0" sz="1600" spc="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Reghin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849630"/>
            <a:ext cx="9118600" cy="551370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715" indent="342900">
              <a:lnSpc>
                <a:spcPts val="2280"/>
              </a:lnSpc>
              <a:spcBef>
                <a:spcPts val="280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 că tot am abordat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partea culturală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dezvoltării turismului rural,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poate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 nu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lipsit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interes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ne oprim și asupra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 cultural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strânsei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legături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acestuia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turismul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rural.</a:t>
            </a:r>
            <a:endParaRPr sz="2000">
              <a:latin typeface="Bahnschrift Light"/>
              <a:cs typeface="Bahnschrift Light"/>
            </a:endParaRPr>
          </a:p>
          <a:p>
            <a:pPr algn="just" marL="12700" marR="5715" indent="205740">
              <a:lnSpc>
                <a:spcPct val="95000"/>
              </a:lnSpc>
              <a:spcBef>
                <a:spcPts val="214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 cultural definit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 OMT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 următorul „Sunt excursiile al căror scop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secundar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vizitarea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siturlor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evenimente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căror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valoare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culturală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istorică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le-a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făcut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parte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moștenirii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unei comunități”.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6350" indent="205740">
              <a:lnSpc>
                <a:spcPct val="9500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Componenta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principală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aceasta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definiție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este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conceptul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„moștenire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culturală”,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 include moștenirea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tangibilă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intangibilă ca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un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valori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care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sunt purtătoare de memorie istorică, identitate națională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au o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valoare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științifică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culturală”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(Legea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Mostenirii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Legea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nr.182/2000).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205740">
              <a:lnSpc>
                <a:spcPct val="9500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 cultural include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lângă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vizitarea locurilor istorice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asigurarea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oportunități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admira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realizări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umane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trecute.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un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instrument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favorabl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economic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duce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la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creștere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economică prin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atragerea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vizitatorlor din exteriorul comunității gazde.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astfel de călătorie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concentrează pe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aprofundarea mediului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cultural,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cum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ar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fi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peisajele,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artele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vizuale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teatrele,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traditiile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evenimentele.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792480"/>
            <a:ext cx="8567928" cy="5711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1200" y="6723989"/>
            <a:ext cx="37979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Târgul</a:t>
            </a:r>
            <a:r>
              <a:rPr dirty="0" sz="1600" spc="1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de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Crăciun</a:t>
            </a:r>
            <a:r>
              <a:rPr dirty="0" sz="1600" spc="1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din</a:t>
            </a:r>
            <a:r>
              <a:rPr dirty="0" sz="160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Piaţa</a:t>
            </a:r>
            <a:r>
              <a:rPr dirty="0" sz="1600" spc="1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Mare,</a:t>
            </a:r>
            <a:r>
              <a:rPr dirty="0" sz="1600" spc="2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Sibiu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26" y="654177"/>
            <a:ext cx="2149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Introducere</a:t>
            </a:r>
            <a:endParaRPr sz="3200">
              <a:latin typeface="Bahnschrift SemiBold"/>
              <a:cs typeface="Bahnschrift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78966"/>
            <a:ext cx="9332595" cy="49866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00965" marR="6985" indent="476884">
              <a:lnSpc>
                <a:spcPct val="102000"/>
              </a:lnSpc>
              <a:spcBef>
                <a:spcPts val="55"/>
              </a:spcBef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Turismul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rural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este una dintre temele înscrise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pe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Agenda evenimentului 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la 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care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participăm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astăzi.</a:t>
            </a:r>
            <a:endParaRPr sz="20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</a:pPr>
            <a:endParaRPr sz="1900">
              <a:latin typeface="Bahnschrift SemiBold"/>
              <a:cs typeface="Bahnschrift SemiBold"/>
            </a:endParaRPr>
          </a:p>
          <a:p>
            <a:pPr algn="just" marL="12700" marR="5080" indent="546735">
              <a:lnSpc>
                <a:spcPct val="9500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Turismul rural cuprinde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toate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activitățile turistice derulate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în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mediul rural,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incluzând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o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paletă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largă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de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modalităti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de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cazare,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activitati,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evenimente,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festivaluri,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activități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sportive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și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distractive.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Principalul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scop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al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acestora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este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valorificarea</a:t>
            </a:r>
            <a:r>
              <a:rPr dirty="0" sz="2000" spc="-4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potențialului</a:t>
            </a:r>
            <a:r>
              <a:rPr dirty="0" sz="2000" spc="-3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național</a:t>
            </a:r>
            <a:r>
              <a:rPr dirty="0" sz="2000" spc="-3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și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uman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al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satelor.</a:t>
            </a:r>
            <a:endParaRPr sz="2000">
              <a:latin typeface="Bahnschrift SemiBold"/>
              <a:cs typeface="Bahnschrift SemiBold"/>
            </a:endParaRPr>
          </a:p>
          <a:p>
            <a:pPr algn="just" marL="12700" marR="6985" indent="478155">
              <a:lnSpc>
                <a:spcPts val="2280"/>
              </a:lnSpc>
              <a:spcBef>
                <a:spcPts val="55"/>
              </a:spcBef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Turismul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rural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este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o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componentă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importantă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industriei turistice,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domeniu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care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cunoscut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un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amplu ritm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dezvoltare</a:t>
            </a:r>
            <a:r>
              <a:rPr dirty="0" sz="2000" spc="-3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în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ultimii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25-30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de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ani.</a:t>
            </a:r>
            <a:endParaRPr sz="2000">
              <a:latin typeface="Bahnschrift SemiBold"/>
              <a:cs typeface="Bahnschrift SemiBold"/>
            </a:endParaRPr>
          </a:p>
          <a:p>
            <a:pPr marL="80645">
              <a:lnSpc>
                <a:spcPts val="2145"/>
              </a:lnSpc>
              <a:tabLst>
                <a:tab pos="1000125" algn="l"/>
                <a:tab pos="2261870" algn="l"/>
                <a:tab pos="3707129" algn="l"/>
                <a:tab pos="4194810" algn="l"/>
                <a:tab pos="4862195" algn="l"/>
                <a:tab pos="5350510" algn="l"/>
                <a:tab pos="5779770" algn="l"/>
                <a:tab pos="7183755" algn="l"/>
                <a:tab pos="7610475" algn="l"/>
                <a:tab pos="9044940" algn="l"/>
              </a:tabLst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Di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n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t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r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d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fini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ți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ile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45" i="1">
                <a:solidFill>
                  <a:srgbClr val="E6E6E6"/>
                </a:solidFill>
                <a:latin typeface="Arial"/>
                <a:cs typeface="Arial"/>
              </a:rPr>
              <a:t>T</a:t>
            </a:r>
            <a:r>
              <a:rPr dirty="0" sz="2000" spc="-10" i="1">
                <a:solidFill>
                  <a:srgbClr val="E6E6E6"/>
                </a:solidFill>
                <a:latin typeface="Arial"/>
                <a:cs typeface="Arial"/>
              </a:rPr>
              <a:t>u</a:t>
            </a:r>
            <a:r>
              <a:rPr dirty="0" sz="2000" i="1">
                <a:solidFill>
                  <a:srgbClr val="E6E6E6"/>
                </a:solidFill>
                <a:latin typeface="Arial"/>
                <a:cs typeface="Arial"/>
              </a:rPr>
              <a:t>ri</a:t>
            </a:r>
            <a:r>
              <a:rPr dirty="0" sz="2000" spc="5" i="1">
                <a:solidFill>
                  <a:srgbClr val="E6E6E6"/>
                </a:solidFill>
                <a:latin typeface="Arial"/>
                <a:cs typeface="Arial"/>
              </a:rPr>
              <a:t>s</a:t>
            </a:r>
            <a:r>
              <a:rPr dirty="0" sz="2000" spc="-15" i="1">
                <a:solidFill>
                  <a:srgbClr val="E6E6E6"/>
                </a:solidFill>
                <a:latin typeface="Arial"/>
                <a:cs typeface="Arial"/>
              </a:rPr>
              <a:t>m</a:t>
            </a:r>
            <a:r>
              <a:rPr dirty="0" sz="2000" i="1">
                <a:solidFill>
                  <a:srgbClr val="E6E6E6"/>
                </a:solidFill>
                <a:latin typeface="Arial"/>
                <a:cs typeface="Arial"/>
              </a:rPr>
              <a:t>ului,</a:t>
            </a:r>
            <a:r>
              <a:rPr dirty="0" sz="2000" i="1">
                <a:solidFill>
                  <a:srgbClr val="E6E6E6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aș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dor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s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ă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l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m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en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ți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on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z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în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co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n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t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in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u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ar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pe</a:t>
            </a:r>
            <a:endParaRPr sz="2000">
              <a:latin typeface="Bahnschrift SemiBold"/>
              <a:cs typeface="Bahnschrift SemiBold"/>
            </a:endParaRPr>
          </a:p>
          <a:p>
            <a:pPr marL="12700">
              <a:lnSpc>
                <a:spcPts val="230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următoarele,</a:t>
            </a:r>
            <a:r>
              <a:rPr dirty="0" sz="2000" spc="2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(există</a:t>
            </a:r>
            <a:r>
              <a:rPr dirty="0" sz="2000" spc="2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numeroase</a:t>
            </a:r>
            <a:r>
              <a:rPr dirty="0" sz="2000" spc="2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definiții</a:t>
            </a:r>
            <a:r>
              <a:rPr dirty="0" sz="2000" spc="2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ale</a:t>
            </a:r>
            <a:r>
              <a:rPr dirty="0" sz="2000" spc="229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turismului)</a:t>
            </a:r>
            <a:r>
              <a:rPr dirty="0" sz="2000" spc="2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care</a:t>
            </a:r>
            <a:r>
              <a:rPr dirty="0" sz="2000" spc="2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mi</a:t>
            </a:r>
            <a:r>
              <a:rPr dirty="0" sz="2000" spc="2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s-au</a:t>
            </a:r>
            <a:r>
              <a:rPr dirty="0" sz="2000" spc="2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parut</a:t>
            </a:r>
            <a:r>
              <a:rPr dirty="0" sz="2000" spc="2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cele</a:t>
            </a:r>
            <a:endParaRPr sz="2000">
              <a:latin typeface="Bahnschrift SemiBold"/>
              <a:cs typeface="Bahnschrift SemiBold"/>
            </a:endParaRPr>
          </a:p>
          <a:p>
            <a:pPr marL="12700">
              <a:lnSpc>
                <a:spcPts val="228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mai</a:t>
            </a:r>
            <a:r>
              <a:rPr dirty="0" sz="2000" spc="-3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elocvente:</a:t>
            </a:r>
            <a:endParaRPr sz="2000">
              <a:latin typeface="Bahnschrift SemiBold"/>
              <a:cs typeface="Bahnschrift SemiBold"/>
            </a:endParaRPr>
          </a:p>
          <a:p>
            <a:pPr marL="424180">
              <a:lnSpc>
                <a:spcPts val="2280"/>
              </a:lnSpc>
              <a:tabLst>
                <a:tab pos="1654175" algn="l"/>
                <a:tab pos="2294255" algn="l"/>
                <a:tab pos="3443604" algn="l"/>
                <a:tab pos="4587875" algn="l"/>
                <a:tab pos="4944745" algn="l"/>
                <a:tab pos="5845810" algn="l"/>
                <a:tab pos="7042150" algn="l"/>
                <a:tab pos="8014334" algn="l"/>
                <a:tab pos="8573770" algn="l"/>
              </a:tabLst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„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T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u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r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s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mu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l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s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t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că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l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ăto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ri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r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a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l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z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at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ă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în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sc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o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p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u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l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rec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r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r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ii,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o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dih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n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i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s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u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	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p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en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tr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u</a:t>
            </a:r>
            <a:endParaRPr sz="2000">
              <a:latin typeface="Bahnschrift SemiBold"/>
              <a:cs typeface="Bahnschrift SemiBold"/>
            </a:endParaRPr>
          </a:p>
          <a:p>
            <a:pPr marL="12700">
              <a:lnSpc>
                <a:spcPts val="228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afaceri”.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(Organizația</a:t>
            </a:r>
            <a:r>
              <a:rPr dirty="0" sz="2000" spc="-4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Mondială</a:t>
            </a:r>
            <a:r>
              <a:rPr dirty="0" sz="2000" spc="-1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Turismului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–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OMT).</a:t>
            </a:r>
            <a:endParaRPr sz="2000">
              <a:latin typeface="Bahnschrift SemiBold"/>
              <a:cs typeface="Bahnschrift SemiBold"/>
            </a:endParaRPr>
          </a:p>
          <a:p>
            <a:pPr marL="695325">
              <a:lnSpc>
                <a:spcPts val="228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„Turismul</a:t>
            </a:r>
            <a:r>
              <a:rPr dirty="0" sz="2000" spc="-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: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Gustul</a:t>
            </a:r>
            <a:r>
              <a:rPr dirty="0" sz="2000" spc="-3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de</a:t>
            </a:r>
            <a:r>
              <a:rPr dirty="0" sz="2000" spc="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călătorii.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Turismul</a:t>
            </a:r>
            <a:r>
              <a:rPr dirty="0" sz="2000" spc="-3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este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astăzi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foarte</a:t>
            </a:r>
            <a:endParaRPr sz="2000">
              <a:latin typeface="Bahnschrift SemiBold"/>
              <a:cs typeface="Bahnschrift SemiBold"/>
            </a:endParaRPr>
          </a:p>
          <a:p>
            <a:pPr marL="12700">
              <a:lnSpc>
                <a:spcPts val="228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răspândit.”(Dicționarul</a:t>
            </a:r>
            <a:r>
              <a:rPr dirty="0" sz="2000" spc="-5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Universal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al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 Limbei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Române,</a:t>
            </a:r>
            <a:r>
              <a:rPr dirty="0" sz="2000" spc="-3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Lazar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Șeineanu,1929).</a:t>
            </a:r>
            <a:endParaRPr sz="2000">
              <a:latin typeface="Bahnschrift SemiBold"/>
              <a:cs typeface="Bahnschrift SemiBold"/>
            </a:endParaRPr>
          </a:p>
          <a:p>
            <a:pPr marL="353695">
              <a:lnSpc>
                <a:spcPts val="2340"/>
              </a:lnSpc>
            </a:pP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„Turismul: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Gustul</a:t>
            </a:r>
            <a:r>
              <a:rPr dirty="0" sz="2000" spc="-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a face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calatorii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spc="-5" b="1">
                <a:solidFill>
                  <a:srgbClr val="E6E6E6"/>
                </a:solidFill>
                <a:latin typeface="Bahnschrift SemiBold"/>
                <a:cs typeface="Bahnschrift SemiBold"/>
              </a:rPr>
              <a:t>de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 plăcere”.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(Lauer</a:t>
            </a:r>
            <a:r>
              <a:rPr dirty="0" sz="2000" spc="-1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Gellner,</a:t>
            </a:r>
            <a:r>
              <a:rPr dirty="0" sz="2000" spc="-25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filolog,</a:t>
            </a:r>
            <a:r>
              <a:rPr dirty="0" sz="2000" spc="-20" b="1">
                <a:solidFill>
                  <a:srgbClr val="E6E6E6"/>
                </a:solidFill>
                <a:latin typeface="Bahnschrift SemiBold"/>
                <a:cs typeface="Bahnschrift SemiBold"/>
              </a:rPr>
              <a:t> </a:t>
            </a:r>
            <a:r>
              <a:rPr dirty="0" sz="2000" b="1">
                <a:solidFill>
                  <a:srgbClr val="E6E6E6"/>
                </a:solidFill>
                <a:latin typeface="Bahnschrift SemiBold"/>
                <a:cs typeface="Bahnschrift SemiBold"/>
              </a:rPr>
              <a:t>1939).</a:t>
            </a:r>
            <a:endParaRPr sz="2000">
              <a:latin typeface="Bahnschrift SemiBold"/>
              <a:cs typeface="Bahnschrif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1660">
              <a:lnSpc>
                <a:spcPct val="100000"/>
              </a:lnSpc>
              <a:spcBef>
                <a:spcPts val="100"/>
              </a:spcBef>
            </a:pPr>
            <a:r>
              <a:rPr dirty="0"/>
              <a:t>Parte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turismului</a:t>
            </a:r>
            <a:r>
              <a:rPr dirty="0" spc="-35"/>
              <a:t> </a:t>
            </a:r>
            <a:r>
              <a:rPr dirty="0" spc="-5"/>
              <a:t>cultural</a:t>
            </a:r>
            <a:r>
              <a:rPr dirty="0" spc="-15"/>
              <a:t> </a:t>
            </a:r>
            <a:r>
              <a:rPr dirty="0"/>
              <a:t>sunt</a:t>
            </a:r>
            <a:r>
              <a:rPr dirty="0" spc="-15"/>
              <a:t> </a:t>
            </a:r>
            <a:r>
              <a:rPr dirty="0"/>
              <a:t>și</a:t>
            </a:r>
            <a:r>
              <a:rPr dirty="0" spc="-10"/>
              <a:t> </a:t>
            </a:r>
            <a:r>
              <a:rPr dirty="0" spc="-5"/>
              <a:t>călătorile</a:t>
            </a:r>
            <a:r>
              <a:rPr dirty="0" spc="-30"/>
              <a:t> </a:t>
            </a:r>
            <a:r>
              <a:rPr dirty="0"/>
              <a:t>religioase,</a:t>
            </a:r>
            <a:r>
              <a:rPr dirty="0" spc="-45"/>
              <a:t> </a:t>
            </a:r>
            <a:r>
              <a:rPr dirty="0"/>
              <a:t>în</a:t>
            </a:r>
            <a:r>
              <a:rPr dirty="0" spc="-15"/>
              <a:t> </a:t>
            </a:r>
            <a:r>
              <a:rPr dirty="0"/>
              <a:t>special</a:t>
            </a:r>
            <a:r>
              <a:rPr dirty="0" spc="-25"/>
              <a:t> </a:t>
            </a:r>
            <a:r>
              <a:rPr dirty="0"/>
              <a:t>pelerinajele.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626" y="901953"/>
            <a:ext cx="9188450" cy="571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>
              <a:lnSpc>
                <a:spcPct val="100000"/>
              </a:lnSpc>
              <a:spcBef>
                <a:spcPts val="10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Tot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turismului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îi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aparțin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şi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:</a:t>
            </a:r>
            <a:endParaRPr sz="2000">
              <a:latin typeface="Bahnschrift Light"/>
              <a:cs typeface="Bahnschrift Light"/>
            </a:endParaRPr>
          </a:p>
          <a:p>
            <a:pPr marL="330835">
              <a:lnSpc>
                <a:spcPct val="100000"/>
              </a:lnSpc>
              <a:spcBef>
                <a:spcPts val="2110"/>
              </a:spcBef>
            </a:pP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15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15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patrimoniu</a:t>
            </a:r>
            <a:endParaRPr sz="1500">
              <a:latin typeface="Bahnschrift Light"/>
              <a:cs typeface="Bahnschrift Light"/>
            </a:endParaRPr>
          </a:p>
          <a:p>
            <a:pPr marL="281940" marR="6833234" indent="48260">
              <a:lnSpc>
                <a:spcPct val="217300"/>
              </a:lnSpc>
              <a:spcBef>
                <a:spcPts val="5"/>
              </a:spcBef>
            </a:pP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 cultural urban </a:t>
            </a:r>
            <a:r>
              <a:rPr dirty="0" sz="1500" spc="-3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 artistc </a:t>
            </a:r>
            <a:r>
              <a:rPr dirty="0" sz="15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15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 rural</a:t>
            </a:r>
            <a:endParaRPr sz="1500">
              <a:latin typeface="Bahnschrift Light"/>
              <a:cs typeface="Bahnschrift Light"/>
            </a:endParaRPr>
          </a:p>
          <a:p>
            <a:pPr marL="281940">
              <a:lnSpc>
                <a:spcPct val="100000"/>
              </a:lnSpc>
              <a:spcBef>
                <a:spcPts val="910"/>
              </a:spcBef>
            </a:pP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15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creativ</a:t>
            </a:r>
            <a:endParaRPr sz="1500">
              <a:latin typeface="Bahnschrift Light"/>
              <a:cs typeface="Bahnschrift Light"/>
            </a:endParaRPr>
          </a:p>
          <a:p>
            <a:pPr marL="281940" marR="6254750">
              <a:lnSpc>
                <a:spcPct val="190000"/>
              </a:lnSpc>
              <a:spcBef>
                <a:spcPts val="5"/>
              </a:spcBef>
            </a:pP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Turisnul</a:t>
            </a:r>
            <a:r>
              <a:rPr dirty="0" sz="15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</a:t>
            </a:r>
            <a:r>
              <a:rPr dirty="0" sz="1500" spc="3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local </a:t>
            </a:r>
            <a:r>
              <a:rPr dirty="0" sz="15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15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</a:t>
            </a:r>
            <a:r>
              <a:rPr dirty="0" sz="15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1500" spc="-5" b="0">
                <a:solidFill>
                  <a:srgbClr val="E6E6E6"/>
                </a:solidFill>
                <a:latin typeface="Bahnschrift Light"/>
                <a:cs typeface="Bahnschrift Light"/>
              </a:rPr>
              <a:t>contemporan</a:t>
            </a:r>
            <a:endParaRPr sz="1500">
              <a:latin typeface="Bahnschrift Light"/>
              <a:cs typeface="Bahnschrift Light"/>
            </a:endParaRPr>
          </a:p>
          <a:p>
            <a:pPr algn="just" marL="12700" marR="5080" indent="274320">
              <a:lnSpc>
                <a:spcPct val="95000"/>
              </a:lnSpc>
              <a:spcBef>
                <a:spcPts val="119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am putea să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ne oprim și asupra turismului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cultural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durabil. Turismul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durabil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oferă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nouă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perspectivă,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plasând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patrimoniul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comunitațile locale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centrul proceselor decizionale. Implicarea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comunităților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locale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altor părți interesate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procesele decizionale este esențial pentru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aduce beneficii atât patrimoniului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cultural,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cât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populației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locale.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Obiectivul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turismului cultural durabil este acela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asigura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bune practici 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conservare,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alăuri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interpretare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autentică care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să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sprijine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economia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locală.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1007364"/>
            <a:ext cx="8567928" cy="5113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2477" y="6625538"/>
            <a:ext cx="43808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Timişoara</a:t>
            </a:r>
            <a:r>
              <a:rPr dirty="0" sz="1600" spc="2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Capitală</a:t>
            </a:r>
            <a:r>
              <a:rPr dirty="0" sz="1600" spc="3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Culturală</a:t>
            </a:r>
            <a:r>
              <a:rPr dirty="0" sz="1600" spc="2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Europeană</a:t>
            </a:r>
            <a:r>
              <a:rPr dirty="0" sz="1600" spc="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502920"/>
            <a:ext cx="8378952" cy="59862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7049" y="6733438"/>
            <a:ext cx="1901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Mănăstirea</a:t>
            </a:r>
            <a:r>
              <a:rPr dirty="0" sz="1600" spc="-3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5" b="1" i="1">
                <a:solidFill>
                  <a:srgbClr val="FF9966"/>
                </a:solidFill>
                <a:latin typeface="Arial"/>
                <a:cs typeface="Arial"/>
              </a:rPr>
              <a:t>Voroneţ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151" y="6741972"/>
            <a:ext cx="42627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9966"/>
                </a:solidFill>
                <a:latin typeface="Bahnschrift SemiBold"/>
                <a:cs typeface="Bahnschrift SemiBold"/>
              </a:rPr>
              <a:t>Sat</a:t>
            </a:r>
            <a:r>
              <a:rPr dirty="0" sz="1500" spc="-10" b="1">
                <a:solidFill>
                  <a:srgbClr val="FF9966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5" b="1">
                <a:solidFill>
                  <a:srgbClr val="FF9966"/>
                </a:solidFill>
                <a:latin typeface="Bahnschrift SemiBold"/>
                <a:cs typeface="Bahnschrift SemiBold"/>
              </a:rPr>
              <a:t>Runcu</a:t>
            </a:r>
            <a:r>
              <a:rPr dirty="0" sz="1500" b="1">
                <a:solidFill>
                  <a:srgbClr val="FF9966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5" b="1">
                <a:solidFill>
                  <a:srgbClr val="FF9966"/>
                </a:solidFill>
                <a:latin typeface="Bahnschrift SemiBold"/>
                <a:cs typeface="Bahnschrift SemiBold"/>
              </a:rPr>
              <a:t>Salvei,</a:t>
            </a:r>
            <a:r>
              <a:rPr dirty="0" sz="1500" spc="-25" b="1">
                <a:solidFill>
                  <a:srgbClr val="FF9966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FF9966"/>
                </a:solidFill>
                <a:latin typeface="Bahnschrift SemiBold"/>
                <a:cs typeface="Bahnschrift SemiBold"/>
              </a:rPr>
              <a:t>sursă</a:t>
            </a:r>
            <a:r>
              <a:rPr dirty="0" sz="1500" spc="-15" b="1">
                <a:solidFill>
                  <a:srgbClr val="FF9966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FF9966"/>
                </a:solidFill>
                <a:latin typeface="Bahnschrift SemiBold"/>
                <a:cs typeface="Bahnschrift SemiBold"/>
              </a:rPr>
              <a:t>foto:</a:t>
            </a:r>
            <a:r>
              <a:rPr dirty="0" sz="1500" spc="-25" b="1">
                <a:solidFill>
                  <a:srgbClr val="FF9966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5" b="1">
                <a:solidFill>
                  <a:srgbClr val="FF9966"/>
                </a:solidFill>
                <a:latin typeface="Bahnschrift SemiBold"/>
                <a:cs typeface="Bahnschrift SemiBold"/>
              </a:rPr>
              <a:t>calatoriinbascheti.ro</a:t>
            </a:r>
            <a:endParaRPr sz="1500">
              <a:latin typeface="Bahnschrift SemiBold"/>
              <a:cs typeface="Bahnschrift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502920"/>
            <a:ext cx="9072372" cy="60700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17702"/>
            <a:ext cx="9406255" cy="637222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715" indent="138430">
              <a:lnSpc>
                <a:spcPct val="95000"/>
              </a:lnSpc>
              <a:spcBef>
                <a:spcPts val="22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Codul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Global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Etică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constituit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dintr-un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ansamblu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principii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bază, având ca obiectiv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major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dezvoltarea turismului și crearea unui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cadru</a:t>
            </a:r>
            <a:r>
              <a:rPr dirty="0" sz="2000" spc="38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3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referință</a:t>
            </a:r>
            <a:r>
              <a:rPr dirty="0" sz="2000" spc="3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3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actorii</a:t>
            </a:r>
            <a:r>
              <a:rPr dirty="0" sz="2000" spc="3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sectorului</a:t>
            </a:r>
            <a:r>
              <a:rPr dirty="0" sz="2000" spc="3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turistic.</a:t>
            </a:r>
            <a:r>
              <a:rPr dirty="0" sz="2000" spc="3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Scopul</a:t>
            </a:r>
            <a:r>
              <a:rPr dirty="0" sz="2000" spc="38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principal</a:t>
            </a:r>
            <a:r>
              <a:rPr dirty="0" sz="2000" spc="3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al</a:t>
            </a:r>
            <a:r>
              <a:rPr dirty="0" sz="2000" spc="38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Codului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reducerea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cât posibil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efectelor negative ale turismului asupra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mediului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înconjurător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patrimoniului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stimulând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acelasi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timp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durabilă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responsabilă,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atenuarea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saraciei.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6350" indent="69850">
              <a:lnSpc>
                <a:spcPct val="95000"/>
              </a:lnSpc>
              <a:spcBef>
                <a:spcPts val="5"/>
              </a:spcBef>
            </a:pP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Cele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zece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sale,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acoperind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componentele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economice,</a:t>
            </a:r>
            <a:r>
              <a:rPr dirty="0" sz="2000" spc="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sociale,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culturale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mediului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înconjurător,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ar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putea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contribui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mod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favorabil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sprijinirea maximizării beneficiior sectorului, minimalizând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același timp orice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impacturi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potențial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negative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era globalizării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digitalizării.</a:t>
            </a:r>
            <a:endParaRPr sz="2000">
              <a:latin typeface="Bahnschrift Light"/>
              <a:cs typeface="Bahnschrift Light"/>
            </a:endParaRPr>
          </a:p>
          <a:p>
            <a:pPr marL="285115">
              <a:lnSpc>
                <a:spcPct val="100000"/>
              </a:lnSpc>
              <a:spcBef>
                <a:spcPts val="2075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România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află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rândul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statelor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membre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OMT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–</a:t>
            </a:r>
            <a:r>
              <a:rPr dirty="0" sz="2000" spc="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semnatare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Codului.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12700" marR="5080" indent="274320">
              <a:lnSpc>
                <a:spcPct val="9500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data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3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iulie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2013,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reprezentanții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Patronatului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Asociatiei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Naționale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Agențiilor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de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(ANAT)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alături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organizațiile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industria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turistică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semnat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aderarea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 Codul Global de Etică pentru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 ocazia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Conferinței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organizată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Autoritatea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Națională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pentru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Palatul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Parlamentului,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sub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înaltul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patronaj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OMT.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Bahnschrift Light"/>
              <a:cs typeface="Bahnschrift Light"/>
            </a:endParaRPr>
          </a:p>
          <a:p>
            <a:pPr algn="just" marL="12700" marR="5080" indent="205740">
              <a:lnSpc>
                <a:spcPts val="2280"/>
              </a:lnSpc>
              <a:spcBef>
                <a:spcPts val="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Codul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instrument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juridic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coercitiv, adeziunea facandu-se voluntar,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aspect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căruia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OMT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acordă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importanță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deosebită.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144524"/>
            <a:ext cx="8769096" cy="47594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4001" y="6734962"/>
            <a:ext cx="2426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Pensiune</a:t>
            </a:r>
            <a:r>
              <a:rPr dirty="0" sz="1600" spc="-2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din</a:t>
            </a:r>
            <a:r>
              <a:rPr dirty="0" sz="1600" spc="-1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9966"/>
                </a:solidFill>
                <a:latin typeface="Arial"/>
                <a:cs typeface="Arial"/>
              </a:rPr>
              <a:t>Maramureş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273176"/>
            <a:ext cx="9546590" cy="65195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80645" marR="5080" indent="137160">
              <a:lnSpc>
                <a:spcPct val="95000"/>
              </a:lnSpc>
              <a:spcBef>
                <a:spcPts val="225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2004,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cinci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adoptarea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Codului,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OMT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prin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organismul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său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specializat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–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Comitetul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Mondial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Etică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–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decis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efectuarea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cercetări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rândul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membrilor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săi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afla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măsură acesta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aplică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pentru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identifica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strategia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acest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sens.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Concluziile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au evidențiat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cea mai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mare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țărilor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integrat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principiile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Codului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legile,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reglementările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planurile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dezvoltare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turismului.</a:t>
            </a:r>
            <a:endParaRPr sz="2000">
              <a:latin typeface="Bahnschrift Light"/>
              <a:cs typeface="Bahnschrift Light"/>
            </a:endParaRPr>
          </a:p>
          <a:p>
            <a:pPr algn="ctr" marR="267335">
              <a:lnSpc>
                <a:spcPct val="100000"/>
              </a:lnSpc>
              <a:spcBef>
                <a:spcPts val="2075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*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Bahnschrift Light"/>
              <a:cs typeface="Bahnschrift Light"/>
            </a:endParaRPr>
          </a:p>
          <a:p>
            <a:pPr algn="just" marL="80645" marR="5715" indent="205740">
              <a:lnSpc>
                <a:spcPct val="9500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 că frumusețile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bogățiile României</a:t>
            </a:r>
            <a:r>
              <a:rPr dirty="0" sz="2000" spc="10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mereu   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sufletul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mintea marilor noștri poeți și scriitori,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fiind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evocate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cu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mult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talent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patos, aș dori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închei această Prezentare cu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citat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 poemul „Cântarea României”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Alecu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Russo, publicat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in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1850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in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revista „Romania literară”. Poemul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 o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adevărata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capodopera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literară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scrisă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limba franceză de autor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tradus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limba română 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Nicolae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Bălcescu.</a:t>
            </a:r>
            <a:endParaRPr sz="2000">
              <a:latin typeface="Bahnschrift Light"/>
              <a:cs typeface="Bahnschrift Light"/>
            </a:endParaRPr>
          </a:p>
          <a:p>
            <a:pPr marL="80645" marR="5715" indent="-68580">
              <a:lnSpc>
                <a:spcPts val="2280"/>
              </a:lnSpc>
              <a:spcBef>
                <a:spcPts val="1065"/>
              </a:spcBef>
              <a:tabLst>
                <a:tab pos="2568575" algn="l"/>
              </a:tabLst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„...Care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mai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mandră	decât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tine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între toate țările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semănate 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Domnul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 pământ,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spc="2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alta</a:t>
            </a:r>
            <a:r>
              <a:rPr dirty="0" sz="2000" spc="2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</a:t>
            </a:r>
            <a:r>
              <a:rPr dirty="0" sz="2000" spc="2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împodobește</a:t>
            </a:r>
            <a:r>
              <a:rPr dirty="0" sz="2000" spc="2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zilele</a:t>
            </a:r>
            <a:r>
              <a:rPr dirty="0" sz="2000" spc="2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2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vară,</a:t>
            </a:r>
            <a:r>
              <a:rPr dirty="0" sz="2000" spc="229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flori</a:t>
            </a:r>
            <a:r>
              <a:rPr dirty="0" sz="2000" spc="2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</a:t>
            </a:r>
            <a:r>
              <a:rPr dirty="0" sz="2000" spc="2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frumoase,</a:t>
            </a:r>
            <a:r>
              <a:rPr dirty="0" sz="2000" spc="2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spc="2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grâne</a:t>
            </a:r>
            <a:r>
              <a:rPr dirty="0" sz="2000" spc="2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bogate?</a:t>
            </a:r>
            <a:endParaRPr sz="2000">
              <a:latin typeface="Bahnschrift Light"/>
              <a:cs typeface="Bahnschrift Light"/>
            </a:endParaRPr>
          </a:p>
          <a:p>
            <a:pPr marL="80645" marR="6350" indent="1270">
              <a:lnSpc>
                <a:spcPts val="228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Verzi</a:t>
            </a:r>
            <a:r>
              <a:rPr dirty="0" sz="2000" spc="1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sunt</a:t>
            </a:r>
            <a:r>
              <a:rPr dirty="0" sz="2000" spc="1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dealurile</a:t>
            </a:r>
            <a:r>
              <a:rPr dirty="0" sz="2000" spc="16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tale,</a:t>
            </a:r>
            <a:r>
              <a:rPr dirty="0" sz="2000" spc="17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frumoase</a:t>
            </a:r>
            <a:r>
              <a:rPr dirty="0" sz="2000" spc="1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pădurile</a:t>
            </a:r>
            <a:r>
              <a:rPr dirty="0" sz="2000" spc="17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1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dumbrăvile</a:t>
            </a:r>
            <a:r>
              <a:rPr dirty="0" sz="2000" spc="1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spânzurate</a:t>
            </a:r>
            <a:r>
              <a:rPr dirty="0" sz="2000" spc="16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1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coastele </a:t>
            </a:r>
            <a:r>
              <a:rPr dirty="0" sz="2000" spc="-5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dealurilor,</a:t>
            </a:r>
            <a:endParaRPr sz="2000">
              <a:latin typeface="Bahnschrift Light"/>
              <a:cs typeface="Bahnschrift Light"/>
            </a:endParaRPr>
          </a:p>
          <a:p>
            <a:pPr marL="287020">
              <a:lnSpc>
                <a:spcPts val="2165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Limpede</a:t>
            </a:r>
            <a:r>
              <a:rPr dirty="0" sz="2000" spc="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senin</a:t>
            </a:r>
            <a:r>
              <a:rPr dirty="0" sz="2000" spc="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cerul</a:t>
            </a:r>
            <a:r>
              <a:rPr dirty="0" sz="2000" spc="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tău;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munții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înalță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trufași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văzduh;</a:t>
            </a:r>
            <a:r>
              <a:rPr dirty="0" sz="2000" spc="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râurile,</a:t>
            </a:r>
            <a:r>
              <a:rPr dirty="0" sz="2000" spc="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cu</a:t>
            </a:r>
            <a:r>
              <a:rPr dirty="0" sz="2000" spc="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pâraie</a:t>
            </a:r>
            <a:endParaRPr sz="2000">
              <a:latin typeface="Bahnschrift Light"/>
              <a:cs typeface="Bahnschrift Light"/>
            </a:endParaRPr>
          </a:p>
          <a:p>
            <a:pPr marL="80645">
              <a:lnSpc>
                <a:spcPts val="234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pestrițe,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ocolesc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câmpurile;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nopțile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încântă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auzul,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ziua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farmecă vazduhul...”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878" y="1325702"/>
            <a:ext cx="5389880" cy="2898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ADCF00"/>
                </a:solidFill>
                <a:latin typeface="Bahnschrift SemiBold"/>
                <a:cs typeface="Bahnschrift SemiBold"/>
              </a:rPr>
              <a:t>Vă</a:t>
            </a:r>
            <a:r>
              <a:rPr dirty="0" sz="3200" spc="-25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3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mulţumesc</a:t>
            </a:r>
            <a:r>
              <a:rPr dirty="0" sz="3200" spc="-25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3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pentru</a:t>
            </a:r>
            <a:r>
              <a:rPr dirty="0" sz="3200" spc="-35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3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atenţie!</a:t>
            </a:r>
            <a:endParaRPr sz="32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</a:pPr>
            <a:endParaRPr sz="3800">
              <a:latin typeface="Bahnschrift SemiBold"/>
              <a:cs typeface="Bahnschrift SemiBold"/>
            </a:endParaRPr>
          </a:p>
          <a:p>
            <a:pPr marL="15240">
              <a:lnSpc>
                <a:spcPct val="100000"/>
              </a:lnSpc>
              <a:spcBef>
                <a:spcPts val="3080"/>
              </a:spcBef>
            </a:pPr>
            <a:r>
              <a:rPr dirty="0" sz="3200" spc="-5" b="1">
                <a:solidFill>
                  <a:srgbClr val="ADCF00"/>
                </a:solidFill>
                <a:latin typeface="Bahnschrift SemiBold"/>
                <a:cs typeface="Bahnschrift SemiBold"/>
              </a:rPr>
              <a:t>Luminiţa</a:t>
            </a:r>
            <a:r>
              <a:rPr dirty="0" sz="3200" spc="-50" b="1">
                <a:solidFill>
                  <a:srgbClr val="ADCF00"/>
                </a:solidFill>
                <a:latin typeface="Bahnschrift SemiBold"/>
                <a:cs typeface="Bahnschrift SemiBold"/>
              </a:rPr>
              <a:t> </a:t>
            </a:r>
            <a:r>
              <a:rPr dirty="0" sz="3200" b="1">
                <a:solidFill>
                  <a:srgbClr val="ADCF00"/>
                </a:solidFill>
                <a:latin typeface="Bahnschrift SemiBold"/>
                <a:cs typeface="Bahnschrift SemiBold"/>
              </a:rPr>
              <a:t>Panait</a:t>
            </a:r>
            <a:endParaRPr sz="32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Bahnschrift SemiBold"/>
              <a:cs typeface="Bahnschrift SemiBold"/>
            </a:endParaRPr>
          </a:p>
          <a:p>
            <a:pPr marL="15240">
              <a:lnSpc>
                <a:spcPct val="100000"/>
              </a:lnSpc>
            </a:pPr>
            <a:r>
              <a:rPr dirty="0" sz="3200" spc="-5" b="1">
                <a:solidFill>
                  <a:srgbClr val="ADCF00"/>
                </a:solidFill>
                <a:latin typeface="Bahnschrift SemiBold"/>
                <a:cs typeface="Bahnschrift SemiBold"/>
                <a:hlinkClick r:id="rId2"/>
              </a:rPr>
              <a:t>lumi.panait@gmail.com</a:t>
            </a:r>
            <a:endParaRPr sz="3200">
              <a:latin typeface="Bahnschrift SemiBold"/>
              <a:cs typeface="Bahnschrift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9735" cy="7559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788" y="6781901"/>
            <a:ext cx="9156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Jurilovca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4" y="745236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1040638"/>
            <a:ext cx="9253855" cy="467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180">
              <a:lnSpc>
                <a:spcPts val="2340"/>
              </a:lnSpc>
              <a:spcBef>
                <a:spcPts val="100"/>
              </a:spcBef>
              <a:tabLst>
                <a:tab pos="798830" algn="l"/>
                <a:tab pos="1887220" algn="l"/>
                <a:tab pos="3010535" algn="l"/>
                <a:tab pos="4348480" algn="l"/>
                <a:tab pos="5010150" algn="l"/>
                <a:tab pos="5840730" algn="l"/>
                <a:tab pos="6479540" algn="l"/>
                <a:tab pos="7058659" algn="l"/>
                <a:tab pos="8242934" algn="l"/>
              </a:tabLst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prezent,	turismul	reprezintă	unul	dintre	cele	mai	dinamice	sectoare</a:t>
            </a:r>
            <a:endParaRPr sz="2000">
              <a:latin typeface="Bahnschrift Light"/>
              <a:cs typeface="Bahnschrift Light"/>
            </a:endParaRPr>
          </a:p>
          <a:p>
            <a:pPr marL="149225">
              <a:lnSpc>
                <a:spcPts val="228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economice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ts val="228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înregistreaza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schimbări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permanente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evoluție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ascendentă.</a:t>
            </a:r>
            <a:endParaRPr sz="2000">
              <a:latin typeface="Bahnschrift Light"/>
              <a:cs typeface="Bahnschrift Light"/>
            </a:endParaRPr>
          </a:p>
          <a:p>
            <a:pPr algn="just" marL="149225" marR="5080" indent="274320">
              <a:lnSpc>
                <a:spcPts val="2280"/>
              </a:lnSpc>
              <a:spcBef>
                <a:spcPts val="12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Importanța</a:t>
            </a:r>
            <a:r>
              <a:rPr dirty="0" sz="2000" spc="1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care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</a:t>
            </a:r>
            <a:r>
              <a:rPr dirty="0" sz="2000" spc="1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reprezintă</a:t>
            </a:r>
            <a:r>
              <a:rPr dirty="0" sz="2000" spc="2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</a:t>
            </a:r>
            <a:r>
              <a:rPr dirty="0" sz="2000" spc="19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nivel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mondial</a:t>
            </a:r>
            <a:r>
              <a:rPr dirty="0" sz="2000" spc="1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este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dată</a:t>
            </a:r>
            <a:r>
              <a:rPr dirty="0" sz="2000" spc="19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hotărârea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OMT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alege tematica pentru Ziua Mondiala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 în anul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2020:</a:t>
            </a:r>
            <a:endParaRPr sz="2000">
              <a:latin typeface="Bahnschrift Light"/>
              <a:cs typeface="Bahnschrift Light"/>
            </a:endParaRPr>
          </a:p>
          <a:p>
            <a:pPr algn="just" marL="149225" marR="6350" indent="-67310">
              <a:lnSpc>
                <a:spcPts val="228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„Turismul și dezvoltarea rurală”. (Ziua Mondiala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 sărbătorește din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1979,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fiecare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data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27</a:t>
            </a:r>
            <a:r>
              <a:rPr dirty="0" sz="2000" spc="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septembrie)</a:t>
            </a:r>
            <a:endParaRPr sz="2000">
              <a:latin typeface="Bahnschrift Light"/>
              <a:cs typeface="Bahnschrift Light"/>
            </a:endParaRPr>
          </a:p>
          <a:p>
            <a:pPr algn="r" marR="6985">
              <a:lnSpc>
                <a:spcPts val="2165"/>
              </a:lnSpc>
              <a:tabLst>
                <a:tab pos="344170" algn="l"/>
                <a:tab pos="1531620" algn="l"/>
                <a:tab pos="3104515" algn="l"/>
                <a:tab pos="3712845" algn="l"/>
                <a:tab pos="4869815" algn="l"/>
                <a:tab pos="5139690" algn="l"/>
                <a:tab pos="6475730" algn="l"/>
                <a:tab pos="6814820" algn="l"/>
                <a:tab pos="7361555" algn="l"/>
                <a:tab pos="8038465" algn="l"/>
                <a:tab pos="8449945" algn="l"/>
              </a:tabLst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România,	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organizatorii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Zilei	Mondiale	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	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Turismului	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anil	2020	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au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</a:t>
            </a:r>
            <a:endParaRPr sz="2000">
              <a:latin typeface="Bahnschrift Light"/>
              <a:cs typeface="Bahnschrift Light"/>
            </a:endParaRPr>
          </a:p>
          <a:p>
            <a:pPr algn="r" marR="5715">
              <a:lnSpc>
                <a:spcPts val="2280"/>
              </a:lnSpc>
              <a:tabLst>
                <a:tab pos="1226820" algn="l"/>
                <a:tab pos="2489835" algn="l"/>
                <a:tab pos="3423285" algn="l"/>
                <a:tab pos="4391025" algn="l"/>
                <a:tab pos="5255260" algn="l"/>
                <a:tab pos="6393815" algn="l"/>
                <a:tab pos="6774815" algn="l"/>
                <a:tab pos="7868920" algn="l"/>
                <a:tab pos="8248650" algn="l"/>
              </a:tabLst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Asociația	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Națională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	Turism	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Rural,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Ecologic	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	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Cultural	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	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Revista</a:t>
            </a:r>
            <a:endParaRPr sz="2000">
              <a:latin typeface="Bahnschrift Light"/>
              <a:cs typeface="Bahnschrift Light"/>
            </a:endParaRPr>
          </a:p>
          <a:p>
            <a:pPr algn="just" marL="149225" marR="6350">
              <a:lnSpc>
                <a:spcPts val="2280"/>
              </a:lnSpc>
              <a:spcBef>
                <a:spcPts val="114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„Vacanţe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țară”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iar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gazdă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Muzeul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Național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al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Satului,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precis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Gospodăria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Șura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Bancu,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un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spațiu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ideal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o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reuniune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aer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liber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susținătorilor</a:t>
            </a:r>
            <a:r>
              <a:rPr dirty="0" sz="2000" spc="-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promotorilor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turismului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românesc.</a:t>
            </a:r>
            <a:endParaRPr sz="2000">
              <a:latin typeface="Bahnschrift Light"/>
              <a:cs typeface="Bahnschrift Light"/>
            </a:endParaRPr>
          </a:p>
          <a:p>
            <a:pPr algn="just" marL="149225" marR="5080" indent="205740">
              <a:lnSpc>
                <a:spcPts val="228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Fără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 regională adecvată nu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poate practica un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rural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durabil, fapt susținut de semnarea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1992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Cartei Verde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Dezvoltării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Regionale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statelor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spațiul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european.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626" y="402463"/>
            <a:ext cx="9116695" cy="64128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137160">
              <a:lnSpc>
                <a:spcPts val="2280"/>
              </a:lnSpc>
              <a:spcBef>
                <a:spcPts val="280"/>
              </a:spcBef>
            </a:pP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Fără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dezvoltare regională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adecvată nu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poate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practica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rural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durabil, fapt susținut de semnarea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1992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Cartei Verde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Dezvoltării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Regionale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statelor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spațiul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european.</a:t>
            </a:r>
            <a:endParaRPr sz="2000">
              <a:latin typeface="Bahnschrift Light"/>
              <a:cs typeface="Bahnschrift Light"/>
            </a:endParaRPr>
          </a:p>
          <a:p>
            <a:pPr algn="just" marL="12700" marR="5080" indent="138430">
              <a:lnSpc>
                <a:spcPts val="2280"/>
              </a:lnSpc>
            </a:pP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Uniunea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Europeană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Guvernul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României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au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inițiat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cadrul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Programului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PHARE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program</a:t>
            </a:r>
            <a:r>
              <a:rPr dirty="0" sz="2000" spc="2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2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Politica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</a:t>
            </a:r>
            <a:r>
              <a:rPr dirty="0" sz="2000" spc="2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regională,</a:t>
            </a:r>
            <a:r>
              <a:rPr dirty="0" sz="2000" spc="20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spc="2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cărui</a:t>
            </a:r>
            <a:r>
              <a:rPr dirty="0" sz="2000" spc="2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activități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demarat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1.02.1996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s-au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încheiat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ianuarie 1998. Programul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Phare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unul dintre cele trei instrumente de pre-aderare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finanțate 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către UE pentru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asista</a:t>
            </a:r>
            <a:r>
              <a:rPr dirty="0" sz="2000" spc="2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țările</a:t>
            </a:r>
            <a:r>
              <a:rPr dirty="0" sz="2000" spc="2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candidate</a:t>
            </a:r>
            <a:r>
              <a:rPr dirty="0" sz="2000" spc="2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229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Europea</a:t>
            </a:r>
            <a:r>
              <a:rPr dirty="0" sz="2000" spc="229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Centrală</a:t>
            </a:r>
            <a:r>
              <a:rPr dirty="0" sz="2000" spc="229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2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25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Est,</a:t>
            </a:r>
            <a:r>
              <a:rPr dirty="0" sz="2000" spc="2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2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aderarea</a:t>
            </a:r>
            <a:r>
              <a:rPr dirty="0" sz="2000" spc="2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2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Uniunea</a:t>
            </a:r>
            <a:endParaRPr sz="2000">
              <a:latin typeface="Bahnschrift Light"/>
              <a:cs typeface="Bahnschrift Light"/>
            </a:endParaRPr>
          </a:p>
          <a:p>
            <a:pPr algn="just" marL="12700" marR="5080">
              <a:lnSpc>
                <a:spcPts val="2280"/>
              </a:lnSpc>
              <a:spcBef>
                <a:spcPts val="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Europeană.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Creat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inițial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1989, pentru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asista Polonia și Ungaria, programul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Phare 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acoperit zece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țări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R.Ceha, Estonia,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Ungaria,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Letonia, Lituania, Polonia,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Slovenia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Slovacia,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precum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Bulgaria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si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într-o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perioadă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restructurare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schimbări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politice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majore.</a:t>
            </a:r>
            <a:endParaRPr sz="2000">
              <a:latin typeface="Bahnschrift Light"/>
              <a:cs typeface="Bahnschrift Light"/>
            </a:endParaRPr>
          </a:p>
          <a:p>
            <a:pPr algn="just" marL="217804">
              <a:lnSpc>
                <a:spcPts val="2165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Carta</a:t>
            </a:r>
            <a:r>
              <a:rPr dirty="0" sz="2000" spc="46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Verde</a:t>
            </a:r>
            <a:r>
              <a:rPr dirty="0" sz="2000" spc="4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cuprinde</a:t>
            </a:r>
            <a:r>
              <a:rPr dirty="0" sz="2000" spc="484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un</a:t>
            </a:r>
            <a:r>
              <a:rPr dirty="0" sz="2000" spc="4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set</a:t>
            </a:r>
            <a:r>
              <a:rPr dirty="0" sz="2000" spc="4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47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principii</a:t>
            </a:r>
            <a:r>
              <a:rPr dirty="0" sz="2000" spc="48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fundamentale</a:t>
            </a:r>
            <a:r>
              <a:rPr dirty="0" sz="2000" spc="46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</a:t>
            </a:r>
            <a:r>
              <a:rPr dirty="0" sz="2000" spc="47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dezvoltarea</a:t>
            </a:r>
            <a:endParaRPr sz="2000">
              <a:latin typeface="Bahnschrift Light"/>
              <a:cs typeface="Bahnschrift Light"/>
            </a:endParaRPr>
          </a:p>
          <a:p>
            <a:pPr algn="just" marL="12700" marR="6350">
              <a:lnSpc>
                <a:spcPct val="95000"/>
              </a:lnSpc>
              <a:spcBef>
                <a:spcPts val="60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Politicii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Regionale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România,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incluzând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propunerile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Grupului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lucru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interministerial,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destinate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implementării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PolIticii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dezvoltare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regională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către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Guvernul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României.Obiectivele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Politicii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propuse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sunt:</a:t>
            </a:r>
            <a:endParaRPr sz="2000">
              <a:latin typeface="Bahnschrift Light"/>
              <a:cs typeface="Bahnschrift Light"/>
            </a:endParaRPr>
          </a:p>
          <a:p>
            <a:pPr marL="12700" marR="516255" indent="476884">
              <a:lnSpc>
                <a:spcPts val="2280"/>
              </a:lnSpc>
              <a:spcBef>
                <a:spcPts val="55"/>
              </a:spcBef>
              <a:buChar char="&gt;"/>
              <a:tabLst>
                <a:tab pos="667385" algn="l"/>
              </a:tabLst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Pregătirea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pentru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integrarea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Uniunea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Europeană și pentru a deveni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eligibilă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vederea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acordării unor ajutoare din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fondurile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structurale 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acesteia:</a:t>
            </a:r>
            <a:endParaRPr sz="2000">
              <a:latin typeface="Bahnschrift Light"/>
              <a:cs typeface="Bahnschrift Light"/>
            </a:endParaRPr>
          </a:p>
          <a:p>
            <a:pPr marL="666750" indent="-177800">
              <a:lnSpc>
                <a:spcPts val="2165"/>
              </a:lnSpc>
              <a:buChar char="&gt;"/>
              <a:tabLst>
                <a:tab pos="667385" algn="l"/>
              </a:tabLst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Reducerea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disparităților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regionale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dintre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diferitele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regiuni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României;</a:t>
            </a:r>
            <a:endParaRPr sz="2000">
              <a:latin typeface="Bahnschrift Light"/>
              <a:cs typeface="Bahnschrift Light"/>
            </a:endParaRPr>
          </a:p>
          <a:p>
            <a:pPr marL="666750" indent="-177800">
              <a:lnSpc>
                <a:spcPts val="2280"/>
              </a:lnSpc>
              <a:buChar char="&gt;"/>
              <a:tabLst>
                <a:tab pos="667385" algn="l"/>
              </a:tabLst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Integrarea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activităților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sectorul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public,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pentrua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realiza</a:t>
            </a:r>
            <a:r>
              <a:rPr dirty="0" sz="2000" spc="-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nivel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ts val="2340"/>
              </a:lnSpc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superior</a:t>
            </a:r>
            <a:r>
              <a:rPr dirty="0" sz="2000" spc="-4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dezvoltare</a:t>
            </a:r>
            <a:r>
              <a:rPr dirty="0" sz="2000" spc="-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regiunilor.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778" y="957453"/>
            <a:ext cx="9046210" cy="51174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 indent="274320">
              <a:lnSpc>
                <a:spcPts val="2280"/>
              </a:lnSpc>
              <a:spcBef>
                <a:spcPts val="280"/>
              </a:spcBef>
              <a:tabLst>
                <a:tab pos="1274445" algn="l"/>
                <a:tab pos="2546985" algn="l"/>
                <a:tab pos="3984625" algn="l"/>
                <a:tab pos="5395595" algn="l"/>
                <a:tab pos="6779895" algn="l"/>
                <a:tab pos="7566025" algn="l"/>
                <a:tab pos="8893810" algn="l"/>
              </a:tabLst>
            </a:pP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Pent</a:t>
            </a:r>
            <a:r>
              <a:rPr dirty="0" sz="2000" spc="-20" b="0">
                <a:solidFill>
                  <a:srgbClr val="E6E6E6"/>
                </a:solidFill>
                <a:latin typeface="Bahnschrift SemiLight"/>
                <a:cs typeface="Bahnschrift SemiLight"/>
              </a:rPr>
              <a:t>r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u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R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o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mâ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n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i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a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,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amp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l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oa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r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a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zvo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l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tă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ri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spc="-20" b="0">
                <a:solidFill>
                  <a:srgbClr val="E6E6E6"/>
                </a:solidFill>
                <a:latin typeface="Bahnschrift SemiLight"/>
                <a:cs typeface="Bahnschrift SemiLight"/>
              </a:rPr>
              <a:t>t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uri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s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mul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u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r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u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ral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co</a:t>
            </a:r>
            <a:r>
              <a:rPr dirty="0" sz="2000" spc="-20" b="0">
                <a:solidFill>
                  <a:srgbClr val="E6E6E6"/>
                </a:solidFill>
                <a:latin typeface="Bahnschrift SemiLight"/>
                <a:cs typeface="Bahnschrift SemiLight"/>
              </a:rPr>
              <a:t>n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stit</a:t>
            </a:r>
            <a:r>
              <a:rPr dirty="0" sz="2000" spc="-20" b="0">
                <a:solidFill>
                  <a:srgbClr val="E6E6E6"/>
                </a:solidFill>
                <a:latin typeface="Bahnschrift SemiLight"/>
                <a:cs typeface="Bahnschrift SemiLight"/>
              </a:rPr>
              <a:t>u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	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o 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importanta</a:t>
            </a:r>
            <a:r>
              <a:rPr dirty="0" sz="2000" spc="-4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preocupare,</a:t>
            </a:r>
            <a:r>
              <a:rPr dirty="0" sz="2000" spc="-3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atât</a:t>
            </a:r>
            <a:r>
              <a:rPr dirty="0" sz="2000" spc="-2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la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nivel</a:t>
            </a:r>
            <a:r>
              <a:rPr dirty="0" sz="2000" spc="-2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guvernamental,</a:t>
            </a:r>
            <a:r>
              <a:rPr dirty="0" sz="2000" spc="-3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cât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local.</a:t>
            </a:r>
            <a:endParaRPr sz="2000">
              <a:latin typeface="Bahnschrift SemiLight"/>
              <a:cs typeface="Bahnschrift SemiLight"/>
            </a:endParaRPr>
          </a:p>
          <a:p>
            <a:pPr>
              <a:lnSpc>
                <a:spcPct val="100000"/>
              </a:lnSpc>
            </a:pPr>
            <a:endParaRPr sz="1850">
              <a:latin typeface="Bahnschrift SemiLight"/>
              <a:cs typeface="Bahnschrift SemiLight"/>
            </a:endParaRPr>
          </a:p>
          <a:p>
            <a:pPr algn="just" marL="12700" marR="5080" indent="478155">
              <a:lnSpc>
                <a:spcPct val="95000"/>
              </a:lnSpc>
            </a:pP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zona turismului rural, România poate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intra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cu succes în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competiție cu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orice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țară europeană. Turismul rural este, probabil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cea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mai specială formă 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turism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România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ultimilor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25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ani.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Turismul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rural</a:t>
            </a:r>
            <a:r>
              <a:rPr dirty="0" sz="2000" spc="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reprezintă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una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din </a:t>
            </a:r>
            <a:r>
              <a:rPr dirty="0" sz="2000" spc="-52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formele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de turism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cu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care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putem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fi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comparație cu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orice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țară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dezvoltată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turistic.</a:t>
            </a:r>
            <a:endParaRPr sz="2000">
              <a:latin typeface="Bahnschrift SemiLight"/>
              <a:cs typeface="Bahnschrift SemiLight"/>
            </a:endParaRPr>
          </a:p>
          <a:p>
            <a:pPr algn="just" marL="12700" marR="5080" indent="478155">
              <a:lnSpc>
                <a:spcPct val="95000"/>
              </a:lnSpc>
              <a:spcBef>
                <a:spcPts val="1200"/>
              </a:spcBef>
            </a:pP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România se poziționează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foarte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bine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la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nivel internațional din punct 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vedere al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agroturismului și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al turismului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rural.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Aflată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UE de aproape 20 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de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ani, România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situează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top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10 al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țărilor cu agroturism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turism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rural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 dezvoltat alături de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Franța,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Austria, Spania,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Italia,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Grecia sau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pe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plan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mondial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alături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California,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Brazilia,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Filipine.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”Numărul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din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 ce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mai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mare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de </a:t>
            </a:r>
            <a:r>
              <a:rPr dirty="0" sz="2000" spc="-52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pensiuni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agroturistice,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cadrul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natural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 deosebit,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tradițiile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și</a:t>
            </a:r>
            <a:r>
              <a:rPr dirty="0" sz="2000" spc="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obiceiurile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bine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păstrate, sunt atuuri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favoarea turismului rural si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a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agroturismului din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țara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 noastră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- a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declarat nu demult 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Traian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Badulescu, consultant ANAT (Asociația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Națională</a:t>
            </a:r>
            <a:r>
              <a:rPr dirty="0" sz="2000" spc="-3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SemiLight"/>
                <a:cs typeface="Bahnschrift SemiLight"/>
              </a:rPr>
              <a:t>a</a:t>
            </a:r>
            <a:r>
              <a:rPr dirty="0" sz="2000" spc="-10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Agențiilor</a:t>
            </a:r>
            <a:r>
              <a:rPr dirty="0" sz="2000" spc="-15" b="0">
                <a:solidFill>
                  <a:srgbClr val="E6E6E6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SemiLight"/>
                <a:cs typeface="Bahnschrift SemiLight"/>
              </a:rPr>
              <a:t>de Turism).</a:t>
            </a:r>
            <a:endParaRPr sz="2000">
              <a:latin typeface="Bahnschrift SemiLight"/>
              <a:cs typeface="Bahnschrift Semi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526" y="325627"/>
            <a:ext cx="8796655" cy="660082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353695" marR="5080" indent="-341630">
              <a:lnSpc>
                <a:spcPts val="2280"/>
              </a:lnSpc>
              <a:spcBef>
                <a:spcPts val="280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Este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menționat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faptul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 primele sate de interes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turistic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 declarate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16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iulie 1973,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prin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Ordinul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Ministrului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Turismului nr744/1073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au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fost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următoarele: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Lerești</a:t>
            </a:r>
            <a:r>
              <a:rPr dirty="0" sz="2000" spc="-5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(Argeș)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Fundata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Șirnea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(Brasov)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Murighiol,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Crișan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Sf.Gheorghe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(Tulcea)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Bogdan</a:t>
            </a:r>
            <a:r>
              <a:rPr dirty="0" sz="2000" spc="-6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Vodă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(Maramureș)</a:t>
            </a:r>
            <a:endParaRPr sz="2000">
              <a:latin typeface="Bahnschrift Light"/>
              <a:cs typeface="Bahnschrift Light"/>
            </a:endParaRPr>
          </a:p>
          <a:p>
            <a:pPr marL="12700" marR="6815455">
              <a:lnSpc>
                <a:spcPts val="4490"/>
              </a:lnSpc>
              <a:spcBef>
                <a:spcPts val="489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Vaideeni</a:t>
            </a:r>
            <a:r>
              <a:rPr dirty="0" sz="2000" spc="-8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(Vâlcea) </a:t>
            </a:r>
            <a:r>
              <a:rPr dirty="0" sz="2000" spc="-5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Sibiel</a:t>
            </a:r>
            <a:r>
              <a:rPr dirty="0" sz="2000" spc="-4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(Sibiu)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Tismana</a:t>
            </a:r>
            <a:r>
              <a:rPr dirty="0" sz="2000" spc="-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(Gorj)</a:t>
            </a:r>
            <a:endParaRPr sz="2000">
              <a:latin typeface="Bahnschrift Light"/>
              <a:cs typeface="Bahnschrift Light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Racoș</a:t>
            </a:r>
            <a:r>
              <a:rPr dirty="0" sz="2000" spc="-5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(Timiș)</a:t>
            </a:r>
            <a:endParaRPr sz="2000">
              <a:latin typeface="Bahnschrift Light"/>
              <a:cs typeface="Bahnschrift Light"/>
            </a:endParaRPr>
          </a:p>
          <a:p>
            <a:pPr marL="12700" marR="5737860">
              <a:lnSpc>
                <a:spcPct val="186600"/>
              </a:lnSpc>
              <a:spcBef>
                <a:spcPts val="1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Vatra Moldoviței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(Suceava) </a:t>
            </a:r>
            <a:r>
              <a:rPr dirty="0" sz="2000" spc="-53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Poiana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Sărata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(Bacău)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101" y="338074"/>
            <a:ext cx="8830310" cy="639191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 indent="205740">
              <a:lnSpc>
                <a:spcPct val="95000"/>
              </a:lnSpc>
              <a:spcBef>
                <a:spcPts val="225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păcate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următor,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Decretul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225/1974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s-a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interzis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cazarea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turiștilor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străini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locațiile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particulare,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satele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devenind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astfel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nefuncționale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pentru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 internațional.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Această situație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rămas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fel 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până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in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1989,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cu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foarte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putine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excepții.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Abia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1990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s-a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dezvoltat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interesul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pentru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turismul rural.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Cea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mai puternică asociație de profil este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A.N.T.R.E.C,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-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Asociația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Națională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pentru Turism Rural, Ecologic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Cultural,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care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aniversează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anul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acesta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30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ani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 la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înființare.</a:t>
            </a:r>
            <a:endParaRPr sz="2000">
              <a:latin typeface="Bahnschrift Light"/>
              <a:cs typeface="Bahnschrift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Bahnschrift Light"/>
              <a:cs typeface="Bahnschrift Light"/>
            </a:endParaRPr>
          </a:p>
          <a:p>
            <a:pPr algn="just" marL="12700" marR="5715" indent="409575">
              <a:lnSpc>
                <a:spcPts val="2280"/>
              </a:lnSpc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România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situează între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țările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membre ale UE cu cel mai mare procent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din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proprietăți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zonele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rurale,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alături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Polonia,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Danemarca,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Croația,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Letonia,</a:t>
            </a:r>
            <a:r>
              <a:rPr dirty="0" sz="2000" spc="-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Ungaria,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Slovenia,</a:t>
            </a:r>
            <a:r>
              <a:rPr dirty="0" sz="2000" spc="-3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Luxemburg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Lituania.</a:t>
            </a:r>
            <a:endParaRPr sz="2000">
              <a:latin typeface="Bahnschrift Light"/>
              <a:cs typeface="Bahnschrift Light"/>
            </a:endParaRPr>
          </a:p>
          <a:p>
            <a:pPr algn="just" marL="12700" marR="5080" indent="411480">
              <a:lnSpc>
                <a:spcPct val="95000"/>
              </a:lnSpc>
              <a:spcBef>
                <a:spcPts val="2140"/>
              </a:spcBef>
            </a:pP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Acest aspect poate genera provocări ecconomice și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sociale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importante,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atât la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nivel național,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cât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regional,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special dacă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ținem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cont că</a:t>
            </a:r>
            <a:r>
              <a:rPr dirty="0" sz="2000" spc="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zona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rurală din România nu este una foarte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dezvoltată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comparație cu zonele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rurale din statele membre ale UE mai sus menționae. Ar mai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trebui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amintit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faptul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că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zona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rurală din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România se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confruntă cu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provocare importantă,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determinată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în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principal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de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emigrarea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masivă.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Fenomentul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este</a:t>
            </a:r>
            <a:r>
              <a:rPr dirty="0" sz="2000" spc="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fără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precedent, migrația externaă exercitând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o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mare presiune asupra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dezvoltîrii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economice sociale, demografice etc., consecințele importante ale acesteia,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 fiind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resimțite,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ataâ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la</a:t>
            </a:r>
            <a:r>
              <a:rPr dirty="0" sz="2000" spc="5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nivel național, cât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regional,</a:t>
            </a:r>
            <a:r>
              <a:rPr dirty="0" sz="2000" spc="5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atât </a:t>
            </a:r>
            <a:r>
              <a:rPr dirty="0" sz="2000" spc="-10" b="0">
                <a:solidFill>
                  <a:srgbClr val="E6E6E6"/>
                </a:solidFill>
                <a:latin typeface="Bahnschrift Light"/>
                <a:cs typeface="Bahnschrift Light"/>
              </a:rPr>
              <a:t>în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mediul rural, cât </a:t>
            </a:r>
            <a:r>
              <a:rPr dirty="0" sz="2000" spc="-52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și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b="0">
                <a:solidFill>
                  <a:srgbClr val="E6E6E6"/>
                </a:solidFill>
                <a:latin typeface="Bahnschrift Light"/>
                <a:cs typeface="Bahnschrift Light"/>
              </a:rPr>
              <a:t>în</a:t>
            </a:r>
            <a:r>
              <a:rPr dirty="0" sz="2000" spc="-15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mediul</a:t>
            </a:r>
            <a:r>
              <a:rPr dirty="0" sz="2000" spc="-20" b="0">
                <a:solidFill>
                  <a:srgbClr val="E6E6E6"/>
                </a:solidFill>
                <a:latin typeface="Bahnschrift Light"/>
                <a:cs typeface="Bahnschrift Light"/>
              </a:rPr>
              <a:t> </a:t>
            </a:r>
            <a:r>
              <a:rPr dirty="0" sz="2000" spc="-5" b="0">
                <a:solidFill>
                  <a:srgbClr val="E6E6E6"/>
                </a:solidFill>
                <a:latin typeface="Bahnschrift Light"/>
                <a:cs typeface="Bahnschrift Light"/>
              </a:rPr>
              <a:t>urban.</a:t>
            </a:r>
            <a:endParaRPr sz="2000">
              <a:latin typeface="Bahnschrift Light"/>
              <a:cs typeface="Bahnschrif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911352"/>
            <a:ext cx="8898635" cy="49926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953" y="6662115"/>
            <a:ext cx="2954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Muzeul</a:t>
            </a:r>
            <a:r>
              <a:rPr dirty="0" sz="1600" spc="1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Etnogratic</a:t>
            </a:r>
            <a:r>
              <a:rPr dirty="0" sz="1600" spc="-45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Astra,</a:t>
            </a:r>
            <a:r>
              <a:rPr dirty="0" sz="1600" b="1" i="1">
                <a:solidFill>
                  <a:srgbClr val="FF9966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FF9966"/>
                </a:solidFill>
                <a:latin typeface="Arial"/>
                <a:cs typeface="Arial"/>
              </a:rPr>
              <a:t>Sibiu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DC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 of a Strategy</dc:title>
  <dcterms:created xsi:type="dcterms:W3CDTF">2024-06-07T17:36:59Z</dcterms:created>
  <dcterms:modified xsi:type="dcterms:W3CDTF">2024-06-07T17:36:59Z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2024-06-07T00:00:00Z</vt:filetime>
  </property>
</Properties>
</file>