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14"/>
  </p:notesMasterIdLst>
  <p:handoutMasterIdLst>
    <p:handoutMasterId r:id="rId15"/>
  </p:handoutMasterIdLst>
  <p:sldIdLst>
    <p:sldId id="256" r:id="rId2"/>
    <p:sldId id="257" r:id="rId3"/>
    <p:sldId id="258" r:id="rId4"/>
    <p:sldId id="259" r:id="rId5"/>
    <p:sldId id="260" r:id="rId6"/>
    <p:sldId id="261" r:id="rId7"/>
    <p:sldId id="262" r:id="rId8"/>
    <p:sldId id="263" r:id="rId9"/>
    <p:sldId id="264" r:id="rId10"/>
    <p:sldId id="266" r:id="rId11"/>
    <p:sldId id="267" r:id="rId12"/>
    <p:sldId id="265" r:id="rId13"/>
  </p:sldIdLst>
  <p:sldSz cx="12192000" cy="6858000"/>
  <p:notesSz cx="6858000" cy="9144000"/>
  <p:custShowLst>
    <p:custShow name="Произвольный показ 1" id="0">
      <p:sldLst>
        <p:sld r:id="rId2"/>
        <p:sld r:id="rId3"/>
        <p:sld r:id="rId4"/>
        <p:sld r:id="rId5"/>
        <p:sld r:id="rId6"/>
        <p:sld r:id="rId7"/>
        <p:sld r:id="rId8"/>
        <p:sld r:id="rId9"/>
        <p:sld r:id="rId10"/>
        <p:sld r:id="rId13"/>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ciumas Aurelia" initials="BA" lastIdx="3" clrIdx="0">
    <p:extLst>
      <p:ext uri="{19B8F6BF-5375-455C-9EA6-DF929625EA0E}">
        <p15:presenceInfo xmlns:p15="http://schemas.microsoft.com/office/powerpoint/2012/main" userId="bfb0067dd1ef007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67"/>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2938"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B9DC56-F38D-4D9E-9CFB-33AE3950C18A}" type="datetimeFigureOut">
              <a:rPr lang="en-US" smtClean="0"/>
              <a:t>9/29/2020</a:t>
            </a:fld>
            <a:endParaRPr lang="en-US"/>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48588D-7FA6-4673-959A-83E187062215}" type="slidenum">
              <a:rPr lang="en-US" smtClean="0"/>
              <a:t>‹#›</a:t>
            </a:fld>
            <a:endParaRPr lang="en-US"/>
          </a:p>
        </p:txBody>
      </p:sp>
    </p:spTree>
    <p:extLst>
      <p:ext uri="{BB962C8B-B14F-4D97-AF65-F5344CB8AC3E}">
        <p14:creationId xmlns:p14="http://schemas.microsoft.com/office/powerpoint/2010/main" val="2727368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BBD15-46FB-46CF-9D3C-C469F0344A75}" type="datetimeFigureOut">
              <a:rPr lang="en-US" smtClean="0"/>
              <a:t>9/29/2020</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51606-D9FA-4498-9010-150F14955B7A}" type="slidenum">
              <a:rPr lang="en-US" smtClean="0"/>
              <a:t>‹#›</a:t>
            </a:fld>
            <a:endParaRPr lang="en-US"/>
          </a:p>
        </p:txBody>
      </p:sp>
    </p:spTree>
    <p:extLst>
      <p:ext uri="{BB962C8B-B14F-4D97-AF65-F5344CB8AC3E}">
        <p14:creationId xmlns:p14="http://schemas.microsoft.com/office/powerpoint/2010/main" val="223101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2BC51606-D9FA-4498-9010-150F14955B7A}" type="slidenum">
              <a:rPr lang="en-US" smtClean="0"/>
              <a:t>6</a:t>
            </a:fld>
            <a:endParaRPr lang="en-US"/>
          </a:p>
        </p:txBody>
      </p:sp>
    </p:spTree>
    <p:extLst>
      <p:ext uri="{BB962C8B-B14F-4D97-AF65-F5344CB8AC3E}">
        <p14:creationId xmlns:p14="http://schemas.microsoft.com/office/powerpoint/2010/main" val="3832878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D221A953-3ED6-45D9-B92A-0635828D54C6}" type="datetimeFigureOut">
              <a:rPr lang="en-US" smtClean="0"/>
              <a:t>9/29/2020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231542250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D221A953-3ED6-45D9-B92A-0635828D54C6}" type="datetimeFigureOut">
              <a:rPr lang="en-US" smtClean="0"/>
              <a:t>9/29/2020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4694496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D221A953-3ED6-45D9-B92A-0635828D54C6}" type="datetimeFigureOut">
              <a:rPr lang="en-US" smtClean="0"/>
              <a:t>9/29/2020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403493938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D221A953-3ED6-45D9-B92A-0635828D54C6}" type="datetimeFigureOut">
              <a:rPr lang="en-US" smtClean="0"/>
              <a:t>9/29/2020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38974571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221A953-3ED6-45D9-B92A-0635828D54C6}" type="datetimeFigureOut">
              <a:rPr lang="en-US" smtClean="0"/>
              <a:t>9/29/2020</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21188187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D221A953-3ED6-45D9-B92A-0635828D54C6}" type="datetimeFigureOut">
              <a:rPr lang="en-US" smtClean="0"/>
              <a:t>9/29/2020</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28193992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D221A953-3ED6-45D9-B92A-0635828D54C6}" type="datetimeFigureOut">
              <a:rPr lang="en-US" smtClean="0"/>
              <a:t>9/29/2020</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35823329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D221A953-3ED6-45D9-B92A-0635828D54C6}" type="datetimeFigureOut">
              <a:rPr lang="en-US" smtClean="0"/>
              <a:t>9/29/2020</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168255802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221A953-3ED6-45D9-B92A-0635828D54C6}" type="datetimeFigureOut">
              <a:rPr lang="en-US" smtClean="0"/>
              <a:t>9/29/2020</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376581615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221A953-3ED6-45D9-B92A-0635828D54C6}" type="datetimeFigureOut">
              <a:rPr lang="en-US" smtClean="0"/>
              <a:t>9/29/2020</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284462645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221A953-3ED6-45D9-B92A-0635828D54C6}" type="datetimeFigureOut">
              <a:rPr lang="en-US" smtClean="0"/>
              <a:t>9/29/2020</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86F8B293-3E29-4BC6-9846-A6AC14A3AB97}" type="slidenum">
              <a:rPr lang="en-US" smtClean="0"/>
              <a:t>‹#›</a:t>
            </a:fld>
            <a:endParaRPr lang="en-US"/>
          </a:p>
        </p:txBody>
      </p:sp>
    </p:spTree>
    <p:extLst>
      <p:ext uri="{BB962C8B-B14F-4D97-AF65-F5344CB8AC3E}">
        <p14:creationId xmlns:p14="http://schemas.microsoft.com/office/powerpoint/2010/main" val="124517022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1A953-3ED6-45D9-B92A-0635828D54C6}" type="datetimeFigureOut">
              <a:rPr lang="en-US" smtClean="0"/>
              <a:t>9/29/2020</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8B293-3E29-4BC6-9846-A6AC14A3AB97}" type="slidenum">
              <a:rPr lang="en-US" smtClean="0"/>
              <a:t>‹#›</a:t>
            </a:fld>
            <a:endParaRPr lang="en-US"/>
          </a:p>
        </p:txBody>
      </p:sp>
    </p:spTree>
    <p:extLst>
      <p:ext uri="{BB962C8B-B14F-4D97-AF65-F5344CB8AC3E}">
        <p14:creationId xmlns:p14="http://schemas.microsoft.com/office/powerpoint/2010/main" val="83403256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files.asd.md/legislatie/siguranta%20rutiera.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6.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2136" y="365125"/>
            <a:ext cx="8961664" cy="1014641"/>
          </a:xfrm>
        </p:spPr>
        <p:txBody>
          <a:bodyPr>
            <a:normAutofit fontScale="90000"/>
          </a:bodyPr>
          <a:lstStyle/>
          <a:p>
            <a:pPr algn="ctr"/>
            <a:r>
              <a:rPr lang="ro-MD" sz="2400" dirty="0">
                <a:solidFill>
                  <a:schemeClr val="accent5">
                    <a:lumMod val="75000"/>
                  </a:schemeClr>
                </a:solidFill>
                <a:latin typeface="Times New Roman" panose="02020603050405020304" pitchFamily="18" charset="0"/>
                <a:cs typeface="Times New Roman" panose="02020603050405020304" pitchFamily="18" charset="0"/>
              </a:rPr>
              <a:t>International Conference</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br>
              <a:rPr lang="ro-MD" sz="2400" dirty="0">
                <a:solidFill>
                  <a:schemeClr val="accent5">
                    <a:lumMod val="75000"/>
                  </a:schemeClr>
                </a:solidFill>
                <a:latin typeface="Times New Roman" panose="02020603050405020304" pitchFamily="18" charset="0"/>
                <a:cs typeface="Times New Roman" panose="02020603050405020304" pitchFamily="18" charset="0"/>
              </a:rPr>
            </a:br>
            <a:r>
              <a:rPr lang="en-US" sz="2400" b="1" i="1" dirty="0">
                <a:solidFill>
                  <a:schemeClr val="accent5">
                    <a:lumMod val="75000"/>
                  </a:schemeClr>
                </a:solidFill>
                <a:latin typeface="Times New Roman" panose="02020603050405020304" pitchFamily="18" charset="0"/>
                <a:cs typeface="Times New Roman" panose="02020603050405020304" pitchFamily="18" charset="0"/>
              </a:rPr>
              <a:t>Romanian Rural Tourism in International Context. Present </a:t>
            </a:r>
            <a:r>
              <a:rPr lang="en-US" sz="2400" b="1" i="1">
                <a:solidFill>
                  <a:schemeClr val="accent5">
                    <a:lumMod val="75000"/>
                  </a:schemeClr>
                </a:solidFill>
                <a:latin typeface="Times New Roman" panose="02020603050405020304" pitchFamily="18" charset="0"/>
                <a:cs typeface="Times New Roman" panose="02020603050405020304" pitchFamily="18" charset="0"/>
              </a:rPr>
              <a:t>and Prospects</a:t>
            </a:r>
            <a:endParaRPr lang="en-US" sz="24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sz="half" idx="1"/>
          </p:nvPr>
        </p:nvSpPr>
        <p:spPr>
          <a:xfrm>
            <a:off x="342901" y="1458232"/>
            <a:ext cx="11234056" cy="4206298"/>
          </a:xfrm>
        </p:spPr>
        <p:txBody>
          <a:bodyPr>
            <a:normAutofit fontScale="92500" lnSpcReduction="10000"/>
          </a:bodyPr>
          <a:lstStyle/>
          <a:p>
            <a:pPr marL="0" indent="0" algn="ctr">
              <a:buNone/>
            </a:pPr>
            <a:endParaRPr lang="ro-MD" sz="4000" b="1"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ctr">
              <a:buNone/>
            </a:pPr>
            <a:r>
              <a:rPr lang="en-US" sz="3200" b="1" dirty="0">
                <a:solidFill>
                  <a:srgbClr val="FF0000"/>
                </a:solidFill>
                <a:latin typeface="Times New Roman" panose="02020603050405020304" pitchFamily="18" charset="0"/>
                <a:cs typeface="Times New Roman" panose="02020603050405020304" pitchFamily="18" charset="0"/>
              </a:rPr>
              <a:t>INCREASING TRANSPORT QUALITY </a:t>
            </a:r>
            <a:r>
              <a:rPr lang="ro-RO" sz="3200" b="1" dirty="0">
                <a:solidFill>
                  <a:srgbClr val="FF0000"/>
                </a:solidFill>
                <a:latin typeface="Times New Roman" panose="02020603050405020304" pitchFamily="18" charset="0"/>
                <a:cs typeface="Times New Roman" panose="02020603050405020304" pitchFamily="18" charset="0"/>
              </a:rPr>
              <a:t>IN THE REPUBLIC OF MOLDOVA BY USING </a:t>
            </a:r>
            <a:r>
              <a:rPr lang="en-US" sz="3200" b="1" dirty="0">
                <a:solidFill>
                  <a:srgbClr val="FF0000"/>
                </a:solidFill>
                <a:latin typeface="Times New Roman" panose="02020603050405020304" pitchFamily="18" charset="0"/>
                <a:cs typeface="Times New Roman" panose="02020603050405020304" pitchFamily="18" charset="0"/>
              </a:rPr>
              <a:t>AN INTELLIGENT </a:t>
            </a:r>
            <a:r>
              <a:rPr lang="ro-RO" sz="3200" b="1" dirty="0">
                <a:solidFill>
                  <a:srgbClr val="FF0000"/>
                </a:solidFill>
                <a:latin typeface="Times New Roman" panose="02020603050405020304" pitchFamily="18" charset="0"/>
                <a:cs typeface="Times New Roman" panose="02020603050405020304" pitchFamily="18" charset="0"/>
              </a:rPr>
              <a:t>ROAD </a:t>
            </a:r>
            <a:r>
              <a:rPr lang="en-US" sz="3200" b="1" dirty="0">
                <a:solidFill>
                  <a:srgbClr val="FF0000"/>
                </a:solidFill>
                <a:latin typeface="Times New Roman" panose="02020603050405020304" pitchFamily="18" charset="0"/>
                <a:cs typeface="Times New Roman" panose="02020603050405020304" pitchFamily="18" charset="0"/>
              </a:rPr>
              <a:t>TRAFFIC MONITORING SYSTEM</a:t>
            </a:r>
            <a:endParaRPr lang="ro-RO" sz="3200" b="1" dirty="0">
              <a:solidFill>
                <a:srgbClr val="FF0000"/>
              </a:solidFill>
              <a:latin typeface="Times New Roman" panose="02020603050405020304" pitchFamily="18" charset="0"/>
              <a:cs typeface="Times New Roman" panose="02020603050405020304" pitchFamily="18" charset="0"/>
            </a:endParaRPr>
          </a:p>
          <a:p>
            <a:pPr marL="0" indent="0">
              <a:buNone/>
            </a:pPr>
            <a:endParaRPr lang="ro-RO" sz="3200" b="1" dirty="0">
              <a:solidFill>
                <a:schemeClr val="accent5">
                  <a:lumMod val="75000"/>
                </a:schemeClr>
              </a:solidFill>
              <a:latin typeface="Times New Roman" panose="02020603050405020304" pitchFamily="18" charset="0"/>
              <a:cs typeface="Times New Roman" panose="02020603050405020304" pitchFamily="18" charset="0"/>
            </a:endParaRPr>
          </a:p>
          <a:p>
            <a:pPr marL="0" indent="0">
              <a:buNone/>
            </a:pPr>
            <a:endParaRPr lang="ro-RO" sz="3200" b="1" dirty="0">
              <a:solidFill>
                <a:schemeClr val="accent5">
                  <a:lumMod val="75000"/>
                </a:schemeClr>
              </a:solidFill>
              <a:latin typeface="Times New Roman" panose="02020603050405020304" pitchFamily="18" charset="0"/>
              <a:cs typeface="Times New Roman" panose="02020603050405020304" pitchFamily="18" charset="0"/>
            </a:endParaRPr>
          </a:p>
          <a:p>
            <a:pPr marL="0" indent="0">
              <a:buNone/>
            </a:pPr>
            <a:r>
              <a:rPr lang="ro-MD" sz="2600" b="1" dirty="0">
                <a:solidFill>
                  <a:schemeClr val="accent5">
                    <a:lumMod val="75000"/>
                  </a:schemeClr>
                </a:solidFill>
                <a:latin typeface="Times New Roman" panose="02020603050405020304" pitchFamily="18" charset="0"/>
                <a:cs typeface="Times New Roman" panose="02020603050405020304" pitchFamily="18" charset="0"/>
              </a:rPr>
              <a:t>Authors: </a:t>
            </a:r>
            <a:r>
              <a:rPr lang="en-US" sz="2600" b="1" dirty="0">
                <a:solidFill>
                  <a:schemeClr val="accent5">
                    <a:lumMod val="75000"/>
                  </a:schemeClr>
                </a:solidFill>
                <a:latin typeface="Times New Roman" panose="02020603050405020304" pitchFamily="18" charset="0"/>
                <a:cs typeface="Times New Roman" panose="02020603050405020304" pitchFamily="18" charset="0"/>
              </a:rPr>
              <a:t>Svetlana GOROBIEVSCHI</a:t>
            </a:r>
            <a:r>
              <a:rPr lang="ro-MD"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dirty="0">
                <a:solidFill>
                  <a:schemeClr val="accent5">
                    <a:lumMod val="75000"/>
                  </a:schemeClr>
                </a:solidFill>
                <a:latin typeface="Times New Roman" panose="02020603050405020304" pitchFamily="18" charset="0"/>
                <a:cs typeface="Times New Roman" panose="02020603050405020304" pitchFamily="18" charset="0"/>
              </a:rPr>
              <a:t>dr. </a:t>
            </a:r>
            <a:r>
              <a:rPr lang="ro-MD" sz="2600" dirty="0">
                <a:solidFill>
                  <a:schemeClr val="accent5">
                    <a:lumMod val="75000"/>
                  </a:schemeClr>
                </a:solidFill>
                <a:latin typeface="Times New Roman" panose="02020603050405020304" pitchFamily="18" charset="0"/>
                <a:cs typeface="Times New Roman" panose="02020603050405020304" pitchFamily="18" charset="0"/>
              </a:rPr>
              <a:t>qualified</a:t>
            </a:r>
            <a:r>
              <a:rPr lang="en-US" sz="2600" dirty="0">
                <a:solidFill>
                  <a:schemeClr val="accent5">
                    <a:lumMod val="75000"/>
                  </a:schemeClr>
                </a:solidFill>
                <a:latin typeface="Times New Roman" panose="02020603050405020304" pitchFamily="18" charset="0"/>
                <a:cs typeface="Times New Roman" panose="02020603050405020304" pitchFamily="18" charset="0"/>
              </a:rPr>
              <a:t> Technical University of Moldova</a:t>
            </a:r>
            <a:r>
              <a:rPr lang="ro-RO" sz="2600" dirty="0">
                <a:solidFill>
                  <a:schemeClr val="accent5">
                    <a:lumMod val="75000"/>
                  </a:schemeClr>
                </a:solidFill>
                <a:latin typeface="Times New Roman" panose="02020603050405020304" pitchFamily="18" charset="0"/>
                <a:cs typeface="Times New Roman" panose="02020603050405020304" pitchFamily="18" charset="0"/>
              </a:rPr>
              <a:t>, svetlana.gorobievschi @ imi.utm.md</a:t>
            </a:r>
            <a:endParaRPr lang="ro-MD" sz="2600" dirty="0">
              <a:solidFill>
                <a:schemeClr val="accent5">
                  <a:lumMod val="75000"/>
                </a:schemeClr>
              </a:solidFill>
              <a:latin typeface="Times New Roman" panose="02020603050405020304" pitchFamily="18" charset="0"/>
              <a:cs typeface="Times New Roman" panose="02020603050405020304" pitchFamily="18" charset="0"/>
            </a:endParaRPr>
          </a:p>
          <a:p>
            <a:pPr marL="0" indent="0">
              <a:buNone/>
            </a:pPr>
            <a:r>
              <a:rPr lang="en-US" sz="2600" b="1" dirty="0">
                <a:solidFill>
                  <a:schemeClr val="accent5">
                    <a:lumMod val="75000"/>
                  </a:schemeClr>
                </a:solidFill>
                <a:latin typeface="Times New Roman" panose="02020603050405020304" pitchFamily="18" charset="0"/>
                <a:cs typeface="Times New Roman" panose="02020603050405020304" pitchFamily="18" charset="0"/>
              </a:rPr>
              <a:t>Diana MUNTEANU</a:t>
            </a:r>
            <a:r>
              <a:rPr lang="en-US" sz="2600" dirty="0">
                <a:solidFill>
                  <a:schemeClr val="accent5">
                    <a:lumMod val="75000"/>
                  </a:schemeClr>
                </a:solidFill>
                <a:latin typeface="Times New Roman" panose="02020603050405020304" pitchFamily="18" charset="0"/>
                <a:cs typeface="Times New Roman" panose="02020603050405020304" pitchFamily="18" charset="0"/>
              </a:rPr>
              <a:t>, </a:t>
            </a:r>
            <a:r>
              <a:rPr lang="ro-MD" sz="2600" dirty="0">
                <a:solidFill>
                  <a:schemeClr val="accent5">
                    <a:lumMod val="75000"/>
                  </a:schemeClr>
                </a:solidFill>
                <a:latin typeface="Times New Roman" panose="02020603050405020304" pitchFamily="18" charset="0"/>
                <a:cs typeface="Times New Roman" panose="02020603050405020304" pitchFamily="18" charset="0"/>
              </a:rPr>
              <a:t>email: buciumasdiana@yahoo.com</a:t>
            </a:r>
          </a:p>
          <a:p>
            <a:pPr marL="0" indent="0" algn="ctr">
              <a:buNone/>
            </a:pP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5" name="Объект 4"/>
          <p:cNvSpPr>
            <a:spLocks noGrp="1"/>
          </p:cNvSpPr>
          <p:nvPr>
            <p:ph sz="half" idx="2"/>
          </p:nvPr>
        </p:nvSpPr>
        <p:spPr>
          <a:xfrm>
            <a:off x="669471" y="5569526"/>
            <a:ext cx="11522529" cy="868919"/>
          </a:xfrm>
        </p:spPr>
        <p:txBody>
          <a:bodyPr>
            <a:normAutofit fontScale="92500" lnSpcReduction="10000"/>
          </a:bodyPr>
          <a:lstStyle/>
          <a:p>
            <a:pPr marL="0" indent="0">
              <a:buNone/>
            </a:pPr>
            <a:endParaRPr lang="ro-RO"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ctr">
              <a:buNone/>
            </a:pPr>
            <a:r>
              <a:rPr lang="ro-RO">
                <a:solidFill>
                  <a:schemeClr val="accent5">
                    <a:lumMod val="75000"/>
                  </a:schemeClr>
                </a:solidFill>
                <a:latin typeface="Times New Roman" panose="02020603050405020304" pitchFamily="18" charset="0"/>
                <a:cs typeface="Times New Roman" panose="02020603050405020304" pitchFamily="18" charset="0"/>
              </a:rPr>
              <a:t>September </a:t>
            </a:r>
            <a:r>
              <a:rPr lang="ro-RO" dirty="0">
                <a:solidFill>
                  <a:schemeClr val="accent5">
                    <a:lumMod val="75000"/>
                  </a:schemeClr>
                </a:solidFill>
                <a:latin typeface="Times New Roman" panose="02020603050405020304" pitchFamily="18" charset="0"/>
                <a:cs typeface="Times New Roman" panose="02020603050405020304" pitchFamily="18" charset="0"/>
              </a:rPr>
              <a:t>2020</a:t>
            </a: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endParaRPr lang="en-US" dirty="0"/>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952" y="244930"/>
            <a:ext cx="1494063" cy="1134836"/>
          </a:xfrm>
          <a:prstGeom prst="rect">
            <a:avLst/>
          </a:prstGeom>
        </p:spPr>
      </p:pic>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77120678"/>
      </p:ext>
    </p:extLst>
  </p:cSld>
  <p:clrMapOvr>
    <a:masterClrMapping/>
  </p:clrMapOvr>
  <mc:AlternateContent xmlns:mc="http://schemas.openxmlformats.org/markup-compatibility/2006" xmlns:p14="http://schemas.microsoft.com/office/powerpoint/2010/main">
    <mc:Choice Requires="p14">
      <p:transition spd="slow" p14:dur="2000" advTm="47183"/>
    </mc:Choice>
    <mc:Fallback xmlns="">
      <p:transition spd="slow" advTm="47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041072" cy="1787979"/>
          </a:xfrm>
          <a:prstGeom prst="rect">
            <a:avLst/>
          </a:prstGeom>
        </p:spPr>
      </p:pic>
      <p:sp>
        <p:nvSpPr>
          <p:cNvPr id="2" name="Заголовок 1"/>
          <p:cNvSpPr>
            <a:spLocks noGrp="1"/>
          </p:cNvSpPr>
          <p:nvPr>
            <p:ph type="ctrTitle"/>
          </p:nvPr>
        </p:nvSpPr>
        <p:spPr>
          <a:xfrm>
            <a:off x="1638300" y="155121"/>
            <a:ext cx="9144000" cy="1085850"/>
          </a:xfrm>
        </p:spPr>
        <p:txBody>
          <a:bodyPr/>
          <a:lstStyle/>
          <a:p>
            <a:r>
              <a:rPr lang="ro-MD" dirty="0">
                <a:solidFill>
                  <a:srgbClr val="FF0000"/>
                </a:solidFill>
              </a:rPr>
              <a:t>Conclusion (II)</a:t>
            </a:r>
            <a:endParaRPr lang="en-US" dirty="0">
              <a:solidFill>
                <a:srgbClr val="FF0000"/>
              </a:solidFill>
            </a:endParaRPr>
          </a:p>
        </p:txBody>
      </p:sp>
      <p:sp>
        <p:nvSpPr>
          <p:cNvPr id="3" name="Подзаголовок 2"/>
          <p:cNvSpPr>
            <a:spLocks noGrp="1"/>
          </p:cNvSpPr>
          <p:nvPr>
            <p:ph type="subTitle" idx="1"/>
          </p:nvPr>
        </p:nvSpPr>
        <p:spPr>
          <a:xfrm>
            <a:off x="816429" y="1681843"/>
            <a:ext cx="9859735" cy="4784271"/>
          </a:xfrm>
        </p:spPr>
        <p:txBody>
          <a:bodyPr>
            <a:normAutofit lnSpcReduction="10000"/>
          </a:bodyPr>
          <a:lstStyle/>
          <a:p>
            <a:pPr algn="just"/>
            <a:r>
              <a:rPr lang="ro-MD" dirty="0"/>
              <a:t>       </a:t>
            </a:r>
            <a:r>
              <a:rPr lang="en-US" dirty="0"/>
              <a:t>Permanent monitoring of road traffic throughout the Republic of Moldova is a key step towards increasing the quality of national transport. The benefits of this system were affirmed after the first years of implementation, being that as mentioned above, it allows the identification of the most obvious problems facing national transport, this being a first step towards solving urban congestion, while being a trigger for road accident issues.</a:t>
            </a:r>
          </a:p>
          <a:p>
            <a:pPr algn="just"/>
            <a:r>
              <a:rPr lang="ro-MD" dirty="0"/>
              <a:t>       </a:t>
            </a:r>
            <a:r>
              <a:rPr lang="en-US" dirty="0"/>
              <a:t>The normal functioning of the mechanism of the national economy - ensuring the good technical and material supply of each branch, sub-branch, enterprise or administrative-territorial unit, carrying out foreign trade tasks, organizing the sale of products, meeting the needs of consumer goods - depends largely measure of the management and operation of the transport network. Thus, special attention is paid to the development and modernization of transport, as well as to increasing the economic efficiency of activities in this field, in which both the interests of individuals and institutions and those of society as a whole are involved.</a:t>
            </a:r>
          </a:p>
        </p:txBody>
      </p:sp>
    </p:spTree>
    <p:extLst>
      <p:ext uri="{BB962C8B-B14F-4D97-AF65-F5344CB8AC3E}">
        <p14:creationId xmlns:p14="http://schemas.microsoft.com/office/powerpoint/2010/main" val="374798979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3189"/>
          </a:xfrm>
        </p:spPr>
        <p:txBody>
          <a:bodyPr/>
          <a:lstStyle/>
          <a:p>
            <a:pPr algn="ctr"/>
            <a:r>
              <a:rPr lang="en-US" dirty="0">
                <a:solidFill>
                  <a:srgbClr val="FF0000"/>
                </a:solidFill>
              </a:rPr>
              <a:t>Bibliography</a:t>
            </a:r>
          </a:p>
        </p:txBody>
      </p:sp>
      <p:sp>
        <p:nvSpPr>
          <p:cNvPr id="3" name="Объект 2"/>
          <p:cNvSpPr>
            <a:spLocks noGrp="1"/>
          </p:cNvSpPr>
          <p:nvPr>
            <p:ph idx="1"/>
          </p:nvPr>
        </p:nvSpPr>
        <p:spPr>
          <a:xfrm>
            <a:off x="277586" y="1265464"/>
            <a:ext cx="11076214" cy="5592536"/>
          </a:xfrm>
        </p:spPr>
        <p:txBody>
          <a:bodyPr>
            <a:normAutofit fontScale="55000" lnSpcReduction="20000"/>
          </a:bodyPr>
          <a:lstStyle/>
          <a:p>
            <a:pPr marL="0" indent="0" algn="just">
              <a:lnSpc>
                <a:spcPct val="120000"/>
              </a:lnSpc>
              <a:buNone/>
            </a:pPr>
            <a:r>
              <a:rPr lang="en-US" dirty="0"/>
              <a:t>1. Law no. 1194 of 21.05.1997 on transport available on:</a:t>
            </a:r>
          </a:p>
          <a:p>
            <a:pPr marL="0" indent="0" algn="just">
              <a:lnSpc>
                <a:spcPct val="120000"/>
              </a:lnSpc>
              <a:buNone/>
            </a:pPr>
            <a:r>
              <a:rPr lang="ro-MD" dirty="0"/>
              <a:t>   </a:t>
            </a:r>
            <a:r>
              <a:rPr lang="en-US" dirty="0"/>
              <a:t>http://www.law-moldova.com/laws/rom/transporte-ro.txt</a:t>
            </a:r>
          </a:p>
          <a:p>
            <a:pPr marL="0" indent="0" algn="just">
              <a:lnSpc>
                <a:spcPct val="120000"/>
              </a:lnSpc>
              <a:buNone/>
            </a:pPr>
            <a:r>
              <a:rPr lang="en-US" dirty="0"/>
              <a:t>2. Government Decision no. 965 of 17.11.2014 for the approval of the Regulation on the operation of the Automated Road Traffic Monitoring System “Traffic Control” and the modification of the Concept of the Automated Road Traffic Monitoring System “Traffic Control” available on:</a:t>
            </a:r>
          </a:p>
          <a:p>
            <a:pPr marL="0" indent="0" algn="just">
              <a:lnSpc>
                <a:spcPct val="120000"/>
              </a:lnSpc>
              <a:buNone/>
            </a:pPr>
            <a:r>
              <a:rPr lang="ro-MD" dirty="0"/>
              <a:t>   </a:t>
            </a:r>
            <a:r>
              <a:rPr lang="en-US" dirty="0"/>
              <a:t>https://www.legis.md/cautare/getResults?doc_id=113618&amp;lang=ro</a:t>
            </a:r>
          </a:p>
          <a:p>
            <a:pPr marL="0" indent="0" algn="just">
              <a:lnSpc>
                <a:spcPct val="120000"/>
              </a:lnSpc>
              <a:buNone/>
            </a:pPr>
            <a:r>
              <a:rPr lang="en-US" dirty="0"/>
              <a:t>3. National strategy for road safety 2011-2020 available on: </a:t>
            </a:r>
            <a:r>
              <a:rPr lang="en-US" dirty="0">
                <a:hlinkClick r:id="rId2"/>
              </a:rPr>
              <a:t>http://files.asd.md/legislatie/siguranta%20rutiera.pdf</a:t>
            </a:r>
            <a:endParaRPr lang="ro-MD" dirty="0"/>
          </a:p>
          <a:p>
            <a:pPr marL="0" indent="0" algn="just">
              <a:lnSpc>
                <a:spcPct val="120000"/>
              </a:lnSpc>
              <a:buNone/>
            </a:pPr>
            <a:r>
              <a:rPr lang="en-US" dirty="0"/>
              <a:t>4. Automated information system Road accident register managed by the Information Technology Service of the Ministry of Internal Affairs available on: https://stisc.gov.md/ro/content/sistemul-automatizat-de-supraveghere-circulatiei-rutiere-controlul-traficului</a:t>
            </a:r>
          </a:p>
          <a:p>
            <a:pPr marL="0" indent="0" algn="just">
              <a:lnSpc>
                <a:spcPct val="120000"/>
              </a:lnSpc>
              <a:buNone/>
            </a:pPr>
            <a:r>
              <a:rPr lang="en-US" dirty="0"/>
              <a:t>5. Law no. 85 of 07.07.2011 for the amendment and completion of the Road Law no. 509-XIII of June 22, 1995 available on the website / link:</a:t>
            </a:r>
          </a:p>
          <a:p>
            <a:pPr marL="0" indent="0" algn="just">
              <a:lnSpc>
                <a:spcPct val="120000"/>
              </a:lnSpc>
              <a:buNone/>
            </a:pPr>
            <a:r>
              <a:rPr lang="en-US" dirty="0"/>
              <a:t>http://www.justice.gov.md/file/Centrul%20de%20armonizare%20a%20legislatiei/Baza%20de%20date/Materiale%202010/Acte/L%2085%2007.07.2011.pdf</a:t>
            </a:r>
          </a:p>
          <a:p>
            <a:pPr marL="0" indent="0" algn="just">
              <a:lnSpc>
                <a:spcPct val="120000"/>
              </a:lnSpc>
              <a:buNone/>
            </a:pPr>
            <a:r>
              <a:rPr lang="en-US" dirty="0"/>
              <a:t>6. </a:t>
            </a:r>
            <a:r>
              <a:rPr lang="en-US" dirty="0" err="1"/>
              <a:t>Stancu</a:t>
            </a:r>
            <a:r>
              <a:rPr lang="en-US" dirty="0"/>
              <a:t> </a:t>
            </a:r>
            <a:r>
              <a:rPr lang="en-US" dirty="0" err="1"/>
              <a:t>Gh</a:t>
            </a:r>
            <a:r>
              <a:rPr lang="en-US" dirty="0"/>
              <a:t>. Transport law course, Bucharest: Lumina Lex, 2007, p.98</a:t>
            </a:r>
          </a:p>
          <a:p>
            <a:pPr marL="0" indent="0" algn="just">
              <a:lnSpc>
                <a:spcPct val="120000"/>
              </a:lnSpc>
              <a:buNone/>
            </a:pPr>
            <a:r>
              <a:rPr lang="en-US" dirty="0"/>
              <a:t>7. Dungan P., Analysis of the content of crimes against traffic safety on public roads through the prism of the New Criminal Code, </a:t>
            </a:r>
            <a:r>
              <a:rPr lang="en-US" dirty="0" err="1"/>
              <a:t>Revista</a:t>
            </a:r>
            <a:r>
              <a:rPr lang="en-US" dirty="0"/>
              <a:t> </a:t>
            </a:r>
            <a:r>
              <a:rPr lang="en-US" dirty="0" err="1"/>
              <a:t>Dreptul</a:t>
            </a:r>
            <a:r>
              <a:rPr lang="en-US" dirty="0"/>
              <a:t>, no.3 / 2011, p. 142</a:t>
            </a:r>
          </a:p>
          <a:p>
            <a:pPr marL="0" indent="0" algn="just">
              <a:lnSpc>
                <a:spcPct val="120000"/>
              </a:lnSpc>
              <a:buNone/>
            </a:pPr>
            <a:r>
              <a:rPr lang="en-US" dirty="0"/>
              <a:t>8. https://biblioteca.regielive.ro/cursuri/transporturi/managementul-traficului-rutier-si-telematica-2-155392.html</a:t>
            </a:r>
          </a:p>
          <a:p>
            <a:pPr marL="0" indent="0" algn="just">
              <a:lnSpc>
                <a:spcPct val="120000"/>
              </a:lnSpc>
              <a:buNone/>
            </a:pPr>
            <a:r>
              <a:rPr lang="en-US" dirty="0"/>
              <a:t>9. https://www.creeaza.com/tehnologie/auto/MODELAREA-TRAFICULUI-RUTIER-UR517.php</a:t>
            </a:r>
          </a:p>
        </p:txBody>
      </p:sp>
    </p:spTree>
    <p:extLst>
      <p:ext uri="{BB962C8B-B14F-4D97-AF65-F5344CB8AC3E}">
        <p14:creationId xmlns:p14="http://schemas.microsoft.com/office/powerpoint/2010/main" val="34884177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57150"/>
            <a:ext cx="12192000" cy="6800850"/>
          </a:xfrm>
        </p:spPr>
      </p:pic>
      <p:sp>
        <p:nvSpPr>
          <p:cNvPr id="2" name="Заголовок 1"/>
          <p:cNvSpPr>
            <a:spLocks noGrp="1"/>
          </p:cNvSpPr>
          <p:nvPr>
            <p:ph type="title"/>
          </p:nvPr>
        </p:nvSpPr>
        <p:spPr>
          <a:xfrm>
            <a:off x="545873" y="3298371"/>
            <a:ext cx="10230983" cy="1600200"/>
          </a:xfrm>
        </p:spPr>
        <p:txBody>
          <a:bodyPr/>
          <a:lstStyle/>
          <a:p>
            <a:pPr algn="ctr"/>
            <a:r>
              <a:rPr lang="en-US" b="1" dirty="0">
                <a:latin typeface="Times New Roman" panose="02020603050405020304" pitchFamily="18" charset="0"/>
                <a:cs typeface="Times New Roman" panose="02020603050405020304" pitchFamily="18" charset="0"/>
              </a:rPr>
              <a:t>We are moving towards a Moldova with good roads</a:t>
            </a:r>
            <a:r>
              <a:rPr lang="ro-MD" b="1" dirty="0">
                <a:latin typeface="Times New Roman" panose="02020603050405020304" pitchFamily="18" charset="0"/>
                <a:cs typeface="Times New Roman" panose="02020603050405020304" pitchFamily="18" charset="0"/>
              </a:rPr>
              <a:t>, high economy and more</a:t>
            </a:r>
            <a:r>
              <a:rPr lang="en-US" b="1" dirty="0">
                <a:latin typeface="Times New Roman" panose="02020603050405020304" pitchFamily="18" charset="0"/>
                <a:cs typeface="Times New Roman" panose="02020603050405020304" pitchFamily="18" charset="0"/>
              </a:rPr>
              <a:t> lives </a:t>
            </a:r>
            <a:r>
              <a:rPr lang="en-US" b="1">
                <a:latin typeface="Times New Roman" panose="02020603050405020304" pitchFamily="18" charset="0"/>
                <a:cs typeface="Times New Roman" panose="02020603050405020304" pitchFamily="18" charset="0"/>
              </a:rPr>
              <a:t>saved !</a:t>
            </a:r>
            <a:endParaRPr lang="en-US" b="1" dirty="0">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81034335"/>
      </p:ext>
    </p:extLst>
  </p:cSld>
  <p:clrMapOvr>
    <a:masterClrMapping/>
  </p:clrMapOvr>
  <mc:AlternateContent xmlns:mc="http://schemas.openxmlformats.org/markup-compatibility/2006" xmlns:p14="http://schemas.microsoft.com/office/powerpoint/2010/main">
    <mc:Choice Requires="p14">
      <p:transition spd="slow" p14:dur="2000" advTm="16868"/>
    </mc:Choice>
    <mc:Fallback xmlns="">
      <p:transition spd="slow" advTm="1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629" y="0"/>
            <a:ext cx="7173913" cy="800100"/>
          </a:xfrm>
        </p:spPr>
        <p:txBody>
          <a:bodyPr/>
          <a:lstStyle/>
          <a:p>
            <a:pPr algn="ctr"/>
            <a:r>
              <a:rPr lang="ro-MD" b="1" dirty="0">
                <a:solidFill>
                  <a:srgbClr val="FF0000"/>
                </a:solidFill>
                <a:latin typeface="Times New Roman" panose="02020603050405020304" pitchFamily="18" charset="0"/>
                <a:cs typeface="Times New Roman" panose="02020603050405020304" pitchFamily="18" charset="0"/>
              </a:rPr>
              <a:t>W</a:t>
            </a:r>
            <a:r>
              <a:rPr lang="en-US" b="1" dirty="0">
                <a:solidFill>
                  <a:srgbClr val="FF0000"/>
                </a:solidFill>
                <a:latin typeface="Times New Roman" panose="02020603050405020304" pitchFamily="18" charset="0"/>
                <a:cs typeface="Times New Roman" panose="02020603050405020304" pitchFamily="18" charset="0"/>
              </a:rPr>
              <a:t>hat will we research?</a:t>
            </a:r>
          </a:p>
        </p:txBody>
      </p:sp>
      <p:pic>
        <p:nvPicPr>
          <p:cNvPr id="5" name="Объект 4"/>
          <p:cNvPicPr>
            <a:picLocks noGrp="1" noChangeAspect="1"/>
          </p:cNvPicPr>
          <p:nvPr>
            <p:ph type="pic" idx="1"/>
          </p:nvPr>
        </p:nvPicPr>
        <p:blipFill>
          <a:blip r:embed="rId4">
            <a:extLst>
              <a:ext uri="{28A0092B-C50C-407E-A947-70E740481C1C}">
                <a14:useLocalDpi xmlns:a14="http://schemas.microsoft.com/office/drawing/2010/main" val="0"/>
              </a:ext>
            </a:extLst>
          </a:blip>
          <a:srcRect l="12615" r="12615"/>
          <a:stretch>
            <a:fillRect/>
          </a:stretch>
        </p:blipFill>
        <p:spPr>
          <a:xfrm>
            <a:off x="7293542" y="182789"/>
            <a:ext cx="4732338" cy="3368675"/>
          </a:xfrm>
        </p:spPr>
      </p:pic>
      <p:sp>
        <p:nvSpPr>
          <p:cNvPr id="7" name="Текст 6"/>
          <p:cNvSpPr>
            <a:spLocks noGrp="1"/>
          </p:cNvSpPr>
          <p:nvPr>
            <p:ph type="body" sz="half" idx="2"/>
          </p:nvPr>
        </p:nvSpPr>
        <p:spPr>
          <a:xfrm>
            <a:off x="119629" y="996043"/>
            <a:ext cx="6287633" cy="5110843"/>
          </a:xfrm>
        </p:spPr>
        <p:txBody>
          <a:bodyPr>
            <a:normAutofit/>
          </a:bodyPr>
          <a:lstStyle/>
          <a:p>
            <a:pPr marL="285750" indent="-285750">
              <a:buFont typeface="Wingdings" panose="05000000000000000000" pitchFamily="2" charset="2"/>
              <a:buChar char="Ø"/>
            </a:pPr>
            <a:r>
              <a:rPr lang="en-US" sz="2200" i="1" dirty="0">
                <a:latin typeface="Times New Roman" panose="02020603050405020304" pitchFamily="18" charset="0"/>
                <a:cs typeface="Times New Roman" panose="02020603050405020304" pitchFamily="18" charset="0"/>
              </a:rPr>
              <a:t>transport</a:t>
            </a:r>
            <a:r>
              <a:rPr lang="ro-MD" sz="2200" i="1"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US" sz="2200" i="1" dirty="0">
                <a:latin typeface="Times New Roman" panose="02020603050405020304" pitchFamily="18" charset="0"/>
                <a:cs typeface="Times New Roman" panose="02020603050405020304" pitchFamily="18" charset="0"/>
              </a:rPr>
              <a:t>economic activities</a:t>
            </a:r>
            <a:r>
              <a:rPr lang="ro-MD" sz="2200" i="1"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US" sz="2200" i="1" dirty="0">
                <a:latin typeface="Times New Roman" panose="02020603050405020304" pitchFamily="18" charset="0"/>
                <a:cs typeface="Times New Roman" panose="02020603050405020304" pitchFamily="18" charset="0"/>
              </a:rPr>
              <a:t>monitoring system </a:t>
            </a:r>
            <a:r>
              <a:rPr lang="ro-MD" sz="2200" i="1"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US" sz="2200" i="1" dirty="0">
                <a:latin typeface="Times New Roman" panose="02020603050405020304" pitchFamily="18" charset="0"/>
                <a:cs typeface="Times New Roman" panose="02020603050405020304" pitchFamily="18" charset="0"/>
              </a:rPr>
              <a:t>road traffic</a:t>
            </a:r>
            <a:r>
              <a:rPr lang="ro-MD" sz="2200" i="1"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US" sz="2200" i="1" dirty="0">
                <a:latin typeface="Times New Roman" panose="02020603050405020304" pitchFamily="18" charset="0"/>
                <a:cs typeface="Times New Roman" panose="02020603050405020304" pitchFamily="18" charset="0"/>
              </a:rPr>
              <a:t>road management</a:t>
            </a:r>
            <a:r>
              <a:rPr lang="ro-MD" sz="2200" i="1"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US" sz="2200" i="1" dirty="0">
                <a:latin typeface="Times New Roman" panose="02020603050405020304" pitchFamily="18" charset="0"/>
                <a:cs typeface="Times New Roman" panose="02020603050405020304" pitchFamily="18" charset="0"/>
              </a:rPr>
              <a:t>the quality of road transport.</a:t>
            </a:r>
            <a:endParaRPr lang="en-US" sz="2200" dirty="0">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7459663" y="3486150"/>
            <a:ext cx="4732337" cy="3184525"/>
          </a:xfr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0055" y="731587"/>
            <a:ext cx="5200535" cy="3101545"/>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76" y="3594539"/>
            <a:ext cx="5678906" cy="3075683"/>
          </a:xfrm>
          <a:prstGeom prst="rect">
            <a:avLst/>
          </a:prstGeom>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2121453"/>
      </p:ext>
    </p:extLst>
  </p:cSld>
  <p:clrMapOvr>
    <a:masterClrMapping/>
  </p:clrMapOvr>
  <mc:AlternateContent xmlns:mc="http://schemas.openxmlformats.org/markup-compatibility/2006" xmlns:p14="http://schemas.microsoft.com/office/powerpoint/2010/main">
    <mc:Choice Requires="p14">
      <p:transition spd="slow" p14:dur="2000" advTm="23888"/>
    </mc:Choice>
    <mc:Fallback xmlns="">
      <p:transition spd="slow" advTm="23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151" y="2220687"/>
            <a:ext cx="12134849" cy="4637313"/>
          </a:xfrm>
        </p:spPr>
      </p:pic>
      <p:sp>
        <p:nvSpPr>
          <p:cNvPr id="4" name="Текст 3"/>
          <p:cNvSpPr>
            <a:spLocks noGrp="1"/>
          </p:cNvSpPr>
          <p:nvPr>
            <p:ph type="body" sz="half" idx="2"/>
          </p:nvPr>
        </p:nvSpPr>
        <p:spPr>
          <a:xfrm>
            <a:off x="0" y="0"/>
            <a:ext cx="11815987" cy="4849586"/>
          </a:xfrm>
        </p:spPr>
        <p:txBody>
          <a:bodyPr>
            <a:normAutofit/>
          </a:bodyPr>
          <a:lstStyle/>
          <a:p>
            <a:pPr algn="ctr"/>
            <a:r>
              <a:rPr lang="ro-RO" sz="2200" i="1" dirty="0">
                <a:latin typeface="Times New Roman" panose="02020603050405020304" pitchFamily="18" charset="0"/>
                <a:cs typeface="Times New Roman" panose="02020603050405020304" pitchFamily="18" charset="0"/>
              </a:rPr>
              <a:t>	</a:t>
            </a:r>
            <a:r>
              <a:rPr lang="ro-RO" sz="2800" b="1" i="1" dirty="0">
                <a:solidFill>
                  <a:srgbClr val="FF0000"/>
                </a:solidFill>
                <a:latin typeface="Times New Roman" panose="02020603050405020304" pitchFamily="18" charset="0"/>
                <a:cs typeface="Times New Roman" panose="02020603050405020304" pitchFamily="18" charset="0"/>
              </a:rPr>
              <a:t>Absract</a:t>
            </a:r>
          </a:p>
          <a:p>
            <a:pPr algn="just"/>
            <a:r>
              <a:rPr lang="ro-RO" sz="2200" b="1" i="1" dirty="0">
                <a:latin typeface="Times New Roman" panose="02020603050405020304" pitchFamily="18" charset="0"/>
                <a:cs typeface="Times New Roman" panose="02020603050405020304" pitchFamily="18" charset="0"/>
              </a:rPr>
              <a:t>	Economic developments are closely linked to the possibilities of transporting the products of economic activities and the formation of ever closer relations between different economic entities at different stages of economic cycles.</a:t>
            </a:r>
          </a:p>
          <a:p>
            <a:pPr algn="just"/>
            <a:r>
              <a:rPr lang="ro-RO" sz="2200" b="1" i="1" dirty="0">
                <a:latin typeface="Times New Roman" panose="02020603050405020304" pitchFamily="18" charset="0"/>
                <a:cs typeface="Times New Roman" panose="02020603050405020304" pitchFamily="18" charset="0"/>
              </a:rPr>
              <a:t>	The authors of the article examine the need for continuous improvement of means of transport and the creation of new transport networks by implementing and using an intelligent road traffic monitoring system, which is a specific process for developing national and international economic relations.</a:t>
            </a:r>
            <a:endParaRPr lang="en-US" sz="2200" b="1" dirty="0">
              <a:latin typeface="Times New Roman" panose="02020603050405020304" pitchFamily="18" charset="0"/>
              <a:cs typeface="Times New Roman" panose="02020603050405020304" pitchFamily="18" charset="0"/>
            </a:endParaRPr>
          </a:p>
          <a:p>
            <a:pPr algn="just"/>
            <a:r>
              <a:rPr lang="ro-RO" sz="2200" b="1" i="1" dirty="0">
                <a:latin typeface="Times New Roman" panose="02020603050405020304" pitchFamily="18" charset="0"/>
                <a:cs typeface="Times New Roman" panose="02020603050405020304" pitchFamily="18" charset="0"/>
              </a:rPr>
              <a:t>	The implementation of the new road management system at national level is to be achieved through the prism of appropriate European policies and strategies and through </a:t>
            </a:r>
            <a:r>
              <a:rPr lang="en-US" sz="2200" b="1" i="1" dirty="0">
                <a:latin typeface="Times New Roman" panose="02020603050405020304" pitchFamily="18" charset="0"/>
                <a:cs typeface="Times New Roman" panose="02020603050405020304" pitchFamily="18" charset="0"/>
              </a:rPr>
              <a:t>through the prism of appropriate European policies and certain strategies, as well as concrete action plans, so the research in the field comes to support this desideratum.</a:t>
            </a:r>
            <a:endParaRPr lang="en-US" sz="2200" b="1" dirty="0">
              <a:latin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cs typeface="Times New Roman" panose="02020603050405020304" pitchFamily="18" charset="0"/>
            </a:endParaRPr>
          </a:p>
          <a:p>
            <a:endParaRPr lang="en-US"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0584630"/>
      </p:ext>
    </p:extLst>
  </p:cSld>
  <p:clrMapOvr>
    <a:masterClrMapping/>
  </p:clrMapOvr>
  <mc:AlternateContent xmlns:mc="http://schemas.openxmlformats.org/markup-compatibility/2006" xmlns:p14="http://schemas.microsoft.com/office/powerpoint/2010/main">
    <mc:Choice Requires="p14">
      <p:transition spd="slow" p14:dur="2000" advTm="39165"/>
    </mc:Choice>
    <mc:Fallback xmlns="">
      <p:transition spd="slow" advTm="3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435515" cy="1588168"/>
          </a:xfrm>
        </p:spPr>
        <p:txBody>
          <a:bodyPr>
            <a:normAutofit/>
          </a:bodyPr>
          <a:lstStyle/>
          <a:p>
            <a:pPr algn="ctr"/>
            <a:r>
              <a:rPr lang="en-US" sz="4200" dirty="0">
                <a:solidFill>
                  <a:srgbClr val="FF0000"/>
                </a:solidFill>
                <a:latin typeface="Times New Roman" panose="02020603050405020304" pitchFamily="18" charset="0"/>
                <a:cs typeface="Times New Roman" panose="02020603050405020304" pitchFamily="18" charset="0"/>
              </a:rPr>
              <a:t>Overcrowding and congestion during peak hours</a:t>
            </a:r>
          </a:p>
        </p:txBody>
      </p:sp>
      <p:pic>
        <p:nvPicPr>
          <p:cNvPr id="5" name="Объект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3559629"/>
            <a:ext cx="5012871" cy="3298371"/>
          </a:xfrm>
        </p:spPr>
      </p:pic>
      <p:sp>
        <p:nvSpPr>
          <p:cNvPr id="4" name="Текст 3"/>
          <p:cNvSpPr>
            <a:spLocks noGrp="1"/>
          </p:cNvSpPr>
          <p:nvPr>
            <p:ph type="body" sz="half" idx="2"/>
          </p:nvPr>
        </p:nvSpPr>
        <p:spPr>
          <a:xfrm>
            <a:off x="587829" y="1604329"/>
            <a:ext cx="11438164" cy="5157775"/>
          </a:xfrm>
        </p:spPr>
        <p:txBody>
          <a:bodyPr>
            <a:normAutofit/>
          </a:bodyPr>
          <a:lstStyle/>
          <a:p>
            <a:r>
              <a:rPr lang="en-US" sz="1700" b="1" dirty="0">
                <a:latin typeface="Times New Roman" panose="02020603050405020304" pitchFamily="18" charset="0"/>
                <a:cs typeface="Times New Roman" panose="02020603050405020304" pitchFamily="18" charset="0"/>
              </a:rPr>
              <a:t>Road category</a:t>
            </a:r>
            <a:r>
              <a:rPr lang="ro-MD" sz="1700" b="1" dirty="0">
                <a:latin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m</a:t>
            </a:r>
            <a:r>
              <a:rPr lang="ro-MD" sz="1700" b="1" dirty="0">
                <a:latin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 </a:t>
            </a:r>
            <a:r>
              <a:rPr lang="ro-MD" sz="1700" b="1" dirty="0">
                <a:latin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Width of the protection zone </a:t>
            </a:r>
          </a:p>
          <a:p>
            <a:r>
              <a:rPr lang="en-US" sz="1700" dirty="0">
                <a:latin typeface="Times New Roman" panose="02020603050405020304" pitchFamily="18" charset="0"/>
                <a:cs typeface="Times New Roman" panose="02020603050405020304" pitchFamily="18" charset="0"/>
              </a:rPr>
              <a:t>Express roads </a:t>
            </a:r>
            <a:r>
              <a:rPr lang="ro-MD"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15.0</a:t>
            </a:r>
          </a:p>
          <a:p>
            <a:r>
              <a:rPr lang="en-US" sz="1700" dirty="0">
                <a:latin typeface="Times New Roman" panose="02020603050405020304" pitchFamily="18" charset="0"/>
                <a:cs typeface="Times New Roman" panose="02020603050405020304" pitchFamily="18" charset="0"/>
              </a:rPr>
              <a:t>Republican and regional roads </a:t>
            </a:r>
            <a:r>
              <a:rPr lang="ro-MD"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10.0</a:t>
            </a:r>
          </a:p>
          <a:p>
            <a:r>
              <a:rPr lang="en-US" sz="1700" dirty="0">
                <a:latin typeface="Times New Roman" panose="02020603050405020304" pitchFamily="18" charset="0"/>
                <a:cs typeface="Times New Roman" panose="02020603050405020304" pitchFamily="18" charset="0"/>
              </a:rPr>
              <a:t>Local roads </a:t>
            </a:r>
            <a:r>
              <a:rPr lang="ro-MD"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5.0</a:t>
            </a:r>
            <a:endParaRPr lang="ro-MD" sz="1700" dirty="0">
              <a:latin typeface="Times New Roman" panose="02020603050405020304" pitchFamily="18" charset="0"/>
              <a:cs typeface="Times New Roman" panose="02020603050405020304" pitchFamily="18" charset="0"/>
            </a:endParaRPr>
          </a:p>
          <a:p>
            <a:endParaRPr lang="ro-MD" sz="1700" dirty="0">
              <a:latin typeface="Times New Roman" panose="02020603050405020304" pitchFamily="18" charset="0"/>
              <a:cs typeface="Times New Roman" panose="02020603050405020304" pitchFamily="18" charset="0"/>
            </a:endParaRPr>
          </a:p>
          <a:p>
            <a:pPr algn="just"/>
            <a:r>
              <a:rPr lang="ro-MD" sz="2000"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The solution of the approached problem also </a:t>
            </a:r>
            <a:r>
              <a:rPr lang="ro-MD"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provides an extension of at least urban roads, </a:t>
            </a:r>
            <a:r>
              <a:rPr lang="ro-MD"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because according to the statistics in 2019 in our </a:t>
            </a:r>
            <a:r>
              <a:rPr lang="ro-MD"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country were registered total sales / registrations </a:t>
            </a:r>
            <a:r>
              <a:rPr lang="ro-MD"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of 6,843 cars. The figure is 8.7% higher than that </a:t>
            </a:r>
            <a:r>
              <a:rPr lang="ro-MD"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reached in 2018 (6,293 cars) and just 22.5% higher </a:t>
            </a:r>
            <a:r>
              <a:rPr lang="ro-MD"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than in 2017 (5,584 cars). Thus, we can see that the </a:t>
            </a:r>
            <a:r>
              <a:rPr lang="ro-MD"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pace of sales is upward, only in a period of two </a:t>
            </a:r>
            <a:r>
              <a:rPr lang="ro-MD"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rPr>
              <a:t>years the number becoming almost 1/4 higher</a:t>
            </a:r>
            <a:r>
              <a:rPr lang="en-US" sz="2500" b="1" dirty="0">
                <a:solidFill>
                  <a:schemeClr val="accent5">
                    <a:lumMod val="50000"/>
                  </a:schemeClr>
                </a:solidFill>
                <a:latin typeface="Times New Roman" panose="02020603050405020304" pitchFamily="18" charset="0"/>
                <a:cs typeface="Times New Roman" panose="02020603050405020304" pitchFamily="18" charset="0"/>
              </a:rPr>
              <a:t>.</a:t>
            </a:r>
            <a:endParaRPr lang="ro-MD" sz="25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587" y="0"/>
            <a:ext cx="4934595" cy="3432773"/>
          </a:xfrm>
          <a:prstGeom prst="rect">
            <a:avLst/>
          </a:prstGeom>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5004265"/>
      </p:ext>
    </p:extLst>
  </p:cSld>
  <p:clrMapOvr>
    <a:masterClrMapping/>
  </p:clrMapOvr>
  <mc:AlternateContent xmlns:mc="http://schemas.openxmlformats.org/markup-compatibility/2006" xmlns:p14="http://schemas.microsoft.com/office/powerpoint/2010/main">
    <mc:Choice Requires="p14">
      <p:transition spd="slow" p14:dur="2000" advTm="54142"/>
    </mc:Choice>
    <mc:Fallback xmlns="">
      <p:transition spd="slow" advTm="5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33608" y="155121"/>
            <a:ext cx="4558392" cy="6637566"/>
          </a:xfrm>
        </p:spPr>
      </p:pic>
      <p:sp>
        <p:nvSpPr>
          <p:cNvPr id="2" name="Заголовок 1"/>
          <p:cNvSpPr>
            <a:spLocks noGrp="1"/>
          </p:cNvSpPr>
          <p:nvPr>
            <p:ph type="title"/>
          </p:nvPr>
        </p:nvSpPr>
        <p:spPr>
          <a:xfrm>
            <a:off x="65315" y="0"/>
            <a:ext cx="11732078" cy="1240971"/>
          </a:xfrm>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Analysis of the current situation of road traffic in the Republic of Moldova</a:t>
            </a:r>
          </a:p>
        </p:txBody>
      </p:sp>
      <p:sp>
        <p:nvSpPr>
          <p:cNvPr id="4" name="Текст 3"/>
          <p:cNvSpPr>
            <a:spLocks noGrp="1"/>
          </p:cNvSpPr>
          <p:nvPr>
            <p:ph type="body" sz="half" idx="2"/>
          </p:nvPr>
        </p:nvSpPr>
        <p:spPr>
          <a:xfrm>
            <a:off x="285750" y="1134836"/>
            <a:ext cx="12091307" cy="6139544"/>
          </a:xfrm>
        </p:spPr>
        <p:txBody>
          <a:bodyPr/>
          <a:lstStyle/>
          <a:p>
            <a:pPr algn="l"/>
            <a:r>
              <a:rPr lang="en-US" sz="1400" dirty="0">
                <a:latin typeface="Times New Roman" panose="02020603050405020304" pitchFamily="18" charset="0"/>
                <a:cs typeface="Times New Roman" panose="02020603050405020304" pitchFamily="18" charset="0"/>
              </a:rPr>
              <a:t>The main elements of a road traffic system can be conventionally grouped into three components: </a:t>
            </a: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road infrastructure (road, streets, highways);</a:t>
            </a: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road vehicles (all means of transport);</a:t>
            </a: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users (people).</a:t>
            </a: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endParaRPr lang="ro-MD" sz="14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v"/>
            </a:pPr>
            <a:endParaRPr lang="ro-MD" sz="1400" dirty="0">
              <a:latin typeface="Times New Roman" panose="02020603050405020304" pitchFamily="18" charset="0"/>
              <a:cs typeface="Times New Roman" panose="02020603050405020304" pitchFamily="18" charset="0"/>
            </a:endParaRPr>
          </a:p>
          <a:p>
            <a:pPr algn="l"/>
            <a:endParaRPr lang="ro-MD" sz="1400" dirty="0">
              <a:latin typeface="Times New Roman" panose="02020603050405020304" pitchFamily="18" charset="0"/>
              <a:cs typeface="Times New Roman" panose="02020603050405020304" pitchFamily="18" charset="0"/>
            </a:endParaRPr>
          </a:p>
          <a:p>
            <a:pPr algn="l"/>
            <a:endParaRPr lang="ro-MD" sz="1400" b="1" dirty="0">
              <a:latin typeface="Times New Roman" panose="02020603050405020304" pitchFamily="18" charset="0"/>
              <a:cs typeface="Times New Roman" panose="02020603050405020304" pitchFamily="18" charset="0"/>
            </a:endParaRPr>
          </a:p>
          <a:p>
            <a:pPr algn="l"/>
            <a:r>
              <a:rPr lang="en-US" sz="1400" b="1" dirty="0">
                <a:latin typeface="Times New Roman" panose="02020603050405020304" pitchFamily="18" charset="0"/>
                <a:cs typeface="Times New Roman" panose="02020603050405020304" pitchFamily="18" charset="0"/>
              </a:rPr>
              <a:t>Figure 1. Frequency of accidents for the period 01.01.2018-31.12.2018.</a:t>
            </a:r>
            <a:endParaRPr lang="ro-MD" sz="1400" b="1" dirty="0">
              <a:latin typeface="Times New Roman" panose="02020603050405020304" pitchFamily="18" charset="0"/>
              <a:cs typeface="Times New Roman" panose="02020603050405020304" pitchFamily="18" charset="0"/>
            </a:endParaRPr>
          </a:p>
          <a:p>
            <a:r>
              <a:rPr lang="ro-MD"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It is essential to create a regulatory basis in this area, which would ensure the safe conduct of road traffic. Law of the Republic of Moldova no. 131 of 07.06.2007 on road traffic safety regulates the legal and social relations in the field of road traffic, establishes the rights, obligations and responsibilities of the relevant authorities and traffic participants. At the same time, for the permanent monitoring of road traffic and the implementation of possibilities to reduce traffic jams, the video system for monitoring road traffic is to be fully used.</a:t>
            </a:r>
            <a:endParaRPr lang="ro-MD" b="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5"/>
          <a:stretch>
            <a:fillRect/>
          </a:stretch>
        </p:blipFill>
        <p:spPr>
          <a:xfrm>
            <a:off x="571501" y="2230961"/>
            <a:ext cx="8135151" cy="2933786"/>
          </a:xfrm>
          <a:prstGeom prst="rect">
            <a:avLst/>
          </a:prstGeom>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32702777"/>
      </p:ext>
    </p:extLst>
  </p:cSld>
  <p:clrMapOvr>
    <a:masterClrMapping/>
  </p:clrMapOvr>
  <mc:AlternateContent xmlns:mc="http://schemas.openxmlformats.org/markup-compatibility/2006" xmlns:p14="http://schemas.microsoft.com/office/powerpoint/2010/main">
    <mc:Choice Requires="p14">
      <p:transition spd="slow" p14:dur="2000" advTm="76803"/>
    </mc:Choice>
    <mc:Fallback xmlns="">
      <p:transition spd="slow" advTm="7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0" y="6153605"/>
            <a:ext cx="11995484" cy="632242"/>
          </a:xfrm>
        </p:spPr>
        <p:txBody>
          <a:bodyPr>
            <a:normAutofit/>
          </a:bodyPr>
          <a:lstStyle/>
          <a:p>
            <a:pPr algn="ctr"/>
            <a:r>
              <a:rPr lang="en-US" b="1" dirty="0">
                <a:latin typeface="Times New Roman" panose="02020603050405020304" pitchFamily="18" charset="0"/>
                <a:cs typeface="Times New Roman" panose="02020603050405020304" pitchFamily="18" charset="0"/>
              </a:rPr>
              <a:t>Figure 2. Monthly dynamics of road accidents</a:t>
            </a:r>
          </a:p>
        </p:txBody>
      </p:sp>
      <p:pic>
        <p:nvPicPr>
          <p:cNvPr id="7" name="Рисунок 6"/>
          <p:cNvPicPr>
            <a:picLocks noChangeAspect="1"/>
          </p:cNvPicPr>
          <p:nvPr/>
        </p:nvPicPr>
        <p:blipFill>
          <a:blip r:embed="rId5"/>
          <a:stretch>
            <a:fillRect/>
          </a:stretch>
        </p:blipFill>
        <p:spPr>
          <a:xfrm>
            <a:off x="0" y="1910443"/>
            <a:ext cx="12103768" cy="4243728"/>
          </a:xfrm>
          <a:prstGeom prst="rect">
            <a:avLst/>
          </a:prstGeom>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
        <p:nvSpPr>
          <p:cNvPr id="3" name="TextBox 2"/>
          <p:cNvSpPr txBox="1"/>
          <p:nvPr/>
        </p:nvSpPr>
        <p:spPr>
          <a:xfrm>
            <a:off x="1" y="0"/>
            <a:ext cx="12192000" cy="1600438"/>
          </a:xfrm>
          <a:prstGeom prst="rect">
            <a:avLst/>
          </a:prstGeom>
          <a:noFill/>
        </p:spPr>
        <p:txBody>
          <a:bodyPr wrap="square" rtlCol="0">
            <a:spAutoFit/>
          </a:bodyPr>
          <a:lstStyle/>
          <a:p>
            <a:pPr algn="ctr"/>
            <a:endParaRPr lang="ro-MD" sz="2200" b="1" dirty="0">
              <a:solidFill>
                <a:srgbClr val="FF0000"/>
              </a:solidFill>
              <a:latin typeface="Times New Roman" panose="02020603050405020304" pitchFamily="18" charset="0"/>
              <a:cs typeface="Times New Roman" panose="02020603050405020304" pitchFamily="18" charset="0"/>
            </a:endParaRPr>
          </a:p>
          <a:p>
            <a:pPr algn="ctr"/>
            <a:r>
              <a:rPr lang="en-US" sz="2200" b="1" dirty="0">
                <a:solidFill>
                  <a:srgbClr val="FF0000"/>
                </a:solidFill>
                <a:latin typeface="Times New Roman" panose="02020603050405020304" pitchFamily="18" charset="0"/>
                <a:cs typeface="Times New Roman" panose="02020603050405020304" pitchFamily="18" charset="0"/>
              </a:rPr>
              <a:t>Analysis of the current situation of road traffic in the Republic of Moldova</a:t>
            </a:r>
            <a:endParaRPr lang="ro-MD" sz="2200" b="1" dirty="0">
              <a:solidFill>
                <a:srgbClr val="FF0000"/>
              </a:solidFill>
              <a:latin typeface="Times New Roman" panose="02020603050405020304" pitchFamily="18" charset="0"/>
              <a:cs typeface="Times New Roman" panose="02020603050405020304" pitchFamily="18" charset="0"/>
            </a:endParaRPr>
          </a:p>
          <a:p>
            <a:r>
              <a:rPr lang="ro-MD"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According to the information from the Automated Information System Road Accident Register managed by the Information Technology Service of the Ministry of Internal Affairs of the Republic of Moldova, in 2019 there were 2572 road traffic accidents, in which 274 people died and another 3001 people were traumatized.</a:t>
            </a:r>
          </a:p>
        </p:txBody>
      </p:sp>
    </p:spTree>
    <p:extLst>
      <p:ext uri="{BB962C8B-B14F-4D97-AF65-F5344CB8AC3E}">
        <p14:creationId xmlns:p14="http://schemas.microsoft.com/office/powerpoint/2010/main" val="2372170776"/>
      </p:ext>
    </p:extLst>
  </p:cSld>
  <p:clrMapOvr>
    <a:masterClrMapping/>
  </p:clrMapOvr>
  <mc:AlternateContent xmlns:mc="http://schemas.openxmlformats.org/markup-compatibility/2006" xmlns:p14="http://schemas.microsoft.com/office/powerpoint/2010/main">
    <mc:Choice Requires="p14">
      <p:transition spd="slow" p14:dur="2000" advTm="10781"/>
    </mc:Choice>
    <mc:Fallback xmlns="">
      <p:transition spd="slow" advTm="10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pic>
        <p:nvPicPr>
          <p:cNvPr id="5" name="Объект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3286" y="73477"/>
            <a:ext cx="12355286" cy="6841673"/>
          </a:xfrm>
        </p:spPr>
      </p:pic>
      <p:sp>
        <p:nvSpPr>
          <p:cNvPr id="4" name="Текст 3"/>
          <p:cNvSpPr>
            <a:spLocks noGrp="1"/>
          </p:cNvSpPr>
          <p:nvPr>
            <p:ph type="body" sz="half" idx="2"/>
          </p:nvPr>
        </p:nvSpPr>
        <p:spPr>
          <a:xfrm>
            <a:off x="1208314" y="179614"/>
            <a:ext cx="9829799" cy="555171"/>
          </a:xfrm>
        </p:spPr>
        <p:txBody>
          <a:bodyPr>
            <a:normAutofit/>
          </a:bodyPr>
          <a:lstStyle/>
          <a:p>
            <a:pPr algn="ctr"/>
            <a:r>
              <a:rPr lang="en-US" sz="2300" b="1" dirty="0">
                <a:solidFill>
                  <a:srgbClr val="FF0000"/>
                </a:solidFill>
                <a:latin typeface="Times New Roman" panose="02020603050405020304" pitchFamily="18" charset="0"/>
                <a:cs typeface="Times New Roman" panose="02020603050405020304" pitchFamily="18" charset="0"/>
              </a:rPr>
              <a:t>Causes of accidents in the listed districts</a:t>
            </a:r>
          </a:p>
        </p:txBody>
      </p:sp>
      <p:pic>
        <p:nvPicPr>
          <p:cNvPr id="6" name="Рисунок 5"/>
          <p:cNvPicPr>
            <a:picLocks noChangeAspect="1"/>
          </p:cNvPicPr>
          <p:nvPr/>
        </p:nvPicPr>
        <p:blipFill>
          <a:blip r:embed="rId5"/>
          <a:stretch>
            <a:fillRect/>
          </a:stretch>
        </p:blipFill>
        <p:spPr>
          <a:xfrm>
            <a:off x="81643" y="857250"/>
            <a:ext cx="9609364" cy="3780065"/>
          </a:xfrm>
          <a:prstGeom prst="rect">
            <a:avLst/>
          </a:prstGeom>
        </p:spPr>
      </p:pic>
      <p:sp>
        <p:nvSpPr>
          <p:cNvPr id="7" name="Прямоугольник 6"/>
          <p:cNvSpPr/>
          <p:nvPr/>
        </p:nvSpPr>
        <p:spPr>
          <a:xfrm>
            <a:off x="6036129" y="3094174"/>
            <a:ext cx="3981450" cy="1477328"/>
          </a:xfrm>
          <a:prstGeom prst="rect">
            <a:avLst/>
          </a:prstGeom>
        </p:spPr>
        <p:txBody>
          <a:bodyPr wrap="square">
            <a:spAutoFit/>
          </a:bodyPr>
          <a:lstStyle/>
          <a:p>
            <a:pPr marL="285750" indent="-285750">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non-priority</a:t>
            </a:r>
          </a:p>
          <a:p>
            <a:pPr marL="285750" indent="-285750">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exceeding the set speed</a:t>
            </a:r>
          </a:p>
          <a:p>
            <a:pPr marL="285750" indent="-285750">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failure to change direction</a:t>
            </a:r>
          </a:p>
          <a:p>
            <a:pPr marL="285750" indent="-285750">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speed inappropriate to the conditions</a:t>
            </a: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
        <p:nvSpPr>
          <p:cNvPr id="8" name="TextBox 7"/>
          <p:cNvSpPr txBox="1"/>
          <p:nvPr/>
        </p:nvSpPr>
        <p:spPr>
          <a:xfrm>
            <a:off x="81643" y="4759780"/>
            <a:ext cx="9511393" cy="1477328"/>
          </a:xfrm>
          <a:prstGeom prst="rect">
            <a:avLst/>
          </a:prstGeom>
          <a:noFill/>
        </p:spPr>
        <p:txBody>
          <a:bodyPr wrap="square" rtlCol="0">
            <a:spAutoFit/>
          </a:bodyPr>
          <a:lstStyle/>
          <a:p>
            <a:r>
              <a:rPr lang="ro-MD"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problem of ensuring the safety of road traffic is becoming more acute, having a major social importance with the intensification of road traffic and increasing its role in the national economy. In the context of the desideratum of the Republic of Moldova, regarding the accession to the European Union, an important role belongs to the modernization of the transport sector, especially in terms of increasing the security of road traffic.</a:t>
            </a:r>
          </a:p>
        </p:txBody>
      </p:sp>
    </p:spTree>
    <p:extLst>
      <p:ext uri="{BB962C8B-B14F-4D97-AF65-F5344CB8AC3E}">
        <p14:creationId xmlns:p14="http://schemas.microsoft.com/office/powerpoint/2010/main" val="1246285406"/>
      </p:ext>
    </p:extLst>
  </p:cSld>
  <p:clrMapOvr>
    <a:masterClrMapping/>
  </p:clrMapOvr>
  <mc:AlternateContent xmlns:mc="http://schemas.openxmlformats.org/markup-compatibility/2006" xmlns:p14="http://schemas.microsoft.com/office/powerpoint/2010/main">
    <mc:Choice Requires="p14">
      <p:transition spd="slow" p14:dur="2000" advTm="47594"/>
    </mc:Choice>
    <mc:Fallback xmlns="">
      <p:transition spd="slow" advTm="4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4854" y="0"/>
            <a:ext cx="11480704" cy="1070812"/>
          </a:xfrm>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The main causes that lead to road accidents on a republican level</a:t>
            </a:r>
            <a:r>
              <a:rPr lang="ro-MD"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56411" y="3140243"/>
            <a:ext cx="12035589" cy="3140241"/>
          </a:xfrm>
        </p:spPr>
        <p:txBody>
          <a:bodyPr>
            <a:normAutofit lnSpcReduction="10000"/>
          </a:bodyPr>
          <a:lstStyle/>
          <a:p>
            <a:endParaRPr lang="ro-MD" sz="2500" b="1" dirty="0">
              <a:latin typeface="Times New Roman" panose="02020603050405020304" pitchFamily="18" charset="0"/>
              <a:cs typeface="Times New Roman" panose="02020603050405020304" pitchFamily="18" charset="0"/>
            </a:endParaRPr>
          </a:p>
          <a:p>
            <a:pPr marL="0" indent="0" algn="just">
              <a:buNone/>
            </a:pPr>
            <a:r>
              <a:rPr lang="en-US" sz="3000" b="1" dirty="0">
                <a:latin typeface="Times New Roman" panose="02020603050405020304" pitchFamily="18" charset="0"/>
                <a:cs typeface="Times New Roman" panose="02020603050405020304" pitchFamily="18" charset="0"/>
              </a:rPr>
              <a:t>Globally, there are also victims of road accidents. At this stage of transport development, road transport is perceived as a killing machine, which is also an important factor beyond the efforts to change this mode of transport. About 47,000 people are killed annually on the roads of the European Union, 1,700,000 are injured, of which 150,000 remain permanently disabled. In the European Union, the economic costs of accidents are estimated at EUR 50 billion per year.</a:t>
            </a:r>
          </a:p>
        </p:txBody>
      </p:sp>
      <p:sp>
        <p:nvSpPr>
          <p:cNvPr id="4" name="Текст 3"/>
          <p:cNvSpPr>
            <a:spLocks noGrp="1"/>
          </p:cNvSpPr>
          <p:nvPr>
            <p:ph type="body" sz="half" idx="2"/>
          </p:nvPr>
        </p:nvSpPr>
        <p:spPr>
          <a:xfrm>
            <a:off x="839788" y="1179096"/>
            <a:ext cx="10734591" cy="2045367"/>
          </a:xfrm>
        </p:spPr>
        <p:txBody>
          <a:bodyPr>
            <a:normAutofit/>
          </a:bodyPr>
          <a:lstStyle/>
          <a:p>
            <a:pPr marL="342900" indent="-342900">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non-compliance with the distance between vehicles</a:t>
            </a:r>
          </a:p>
          <a:p>
            <a:pPr marL="342900" indent="-342900">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alcoholic and psychotropic intoxication</a:t>
            </a:r>
          </a:p>
          <a:p>
            <a:pPr marL="342900" indent="-342900">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irregular crossing of the road by pedestrians</a:t>
            </a:r>
          </a:p>
          <a:p>
            <a:pPr marL="342900" indent="-342900">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not giving priority to other vehicles</a:t>
            </a:r>
          </a:p>
          <a:p>
            <a:pPr marL="342900" indent="-342900">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inappropriate speed</a:t>
            </a:r>
            <a:r>
              <a:rPr lang="ro-MD"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0229442"/>
      </p:ext>
    </p:extLst>
  </p:cSld>
  <p:clrMapOvr>
    <a:masterClrMapping/>
  </p:clrMapOvr>
  <mc:AlternateContent xmlns:mc="http://schemas.openxmlformats.org/markup-compatibility/2006" xmlns:p14="http://schemas.microsoft.com/office/powerpoint/2010/main">
    <mc:Choice Requires="p14">
      <p:transition spd="slow" p14:dur="2000" advTm="55435"/>
    </mc:Choice>
    <mc:Fallback xmlns="">
      <p:transition spd="slow" advTm="55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0" y="4543881"/>
            <a:ext cx="3314700" cy="2361972"/>
          </a:xfrm>
          <a:prstGeom prst="rect">
            <a:avLst/>
          </a:prstGeom>
        </p:spPr>
      </p:pic>
      <p:sp>
        <p:nvSpPr>
          <p:cNvPr id="2" name="Заголовок 1"/>
          <p:cNvSpPr>
            <a:spLocks noGrp="1"/>
          </p:cNvSpPr>
          <p:nvPr>
            <p:ph type="title"/>
          </p:nvPr>
        </p:nvSpPr>
        <p:spPr/>
        <p:txBody>
          <a:bodyPr/>
          <a:lstStyle/>
          <a:p>
            <a:endParaRPr lang="en-US"/>
          </a:p>
        </p:txBody>
      </p:sp>
      <p:pic>
        <p:nvPicPr>
          <p:cNvPr id="5" name="Объект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6172200" cy="4624006"/>
          </a:xfrm>
        </p:spPr>
      </p:pic>
      <p:sp>
        <p:nvSpPr>
          <p:cNvPr id="4" name="Текст 3"/>
          <p:cNvSpPr>
            <a:spLocks noGrp="1"/>
          </p:cNvSpPr>
          <p:nvPr>
            <p:ph type="body" sz="half" idx="2"/>
          </p:nvPr>
        </p:nvSpPr>
        <p:spPr>
          <a:xfrm>
            <a:off x="6172200" y="0"/>
            <a:ext cx="5959929" cy="4505553"/>
          </a:xfrm>
        </p:spPr>
        <p:txBody>
          <a:bodyPr>
            <a:noAutofit/>
          </a:bodyPr>
          <a:lstStyle/>
          <a:p>
            <a:pPr algn="ctr"/>
            <a:r>
              <a:rPr lang="ro-MD" sz="2000" dirty="0">
                <a:solidFill>
                  <a:srgbClr val="FF0000"/>
                </a:solidFill>
                <a:latin typeface="Times New Roman" panose="02020603050405020304" pitchFamily="18" charset="0"/>
                <a:cs typeface="Times New Roman" panose="02020603050405020304" pitchFamily="18" charset="0"/>
              </a:rPr>
              <a:t>CONCLUSION (I)</a:t>
            </a:r>
          </a:p>
          <a:p>
            <a:pPr algn="just"/>
            <a:r>
              <a:rPr lang="ro-MD"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Starting from the gravity of the problems faced by the Republic of Moldova in this regard, the Government, by Government Decision no. 1214 of December 27, 2010 (Official Gazette of the Republic of Moldova, 2011, no. 43-45, art. 186) for road safety, establishes as a priority objective the establishment of a basis for an efficient and sustainable road safety policy, which includes the organization of the road safety field from a strategic and institutional point of view, the creation of an efficient management system in the field of road safety, as well as raising awareness road safety at national level.</a:t>
            </a:r>
            <a:endParaRPr lang="ro-MD" sz="2000" dirty="0">
              <a:latin typeface="Times New Roman" panose="02020603050405020304" pitchFamily="18" charset="0"/>
              <a:cs typeface="Times New Roman" panose="02020603050405020304" pitchFamily="18" charset="0"/>
            </a:endParaRPr>
          </a:p>
          <a:p>
            <a:pPr algn="just"/>
            <a:r>
              <a:rPr lang="ro-MD" sz="2000" dirty="0">
                <a:latin typeface="Times New Roman" panose="02020603050405020304" pitchFamily="18" charset="0"/>
                <a:cs typeface="Times New Roman" panose="02020603050405020304" pitchFamily="18" charset="0"/>
              </a:rPr>
              <a:t>      T</a:t>
            </a:r>
            <a:r>
              <a:rPr lang="en-US" sz="2000" dirty="0">
                <a:latin typeface="Times New Roman" panose="02020603050405020304" pitchFamily="18" charset="0"/>
                <a:cs typeface="Times New Roman" panose="02020603050405020304" pitchFamily="18" charset="0"/>
              </a:rPr>
              <a:t>he implementation of the video monitoring system as well as the directing, its continuous development is an essential contribution on improving the quality of road management. The nominated system used in the necessary directions, allows the identification of persons who favor the commission of road accidents, the location by permanent monitoring of overcrowded regions, the reporting of these places through the means of connection between police officers. Once identified, traffic jams and congestion are most common in urban areas and can be directed by patrol officers.</a:t>
            </a:r>
            <a:endParaRPr lang="ro-MD"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96028"/>
            <a:ext cx="2939143" cy="2361972"/>
          </a:xfrm>
          <a:prstGeom prst="rect">
            <a:avLst/>
          </a:prstGeom>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17443794"/>
      </p:ext>
    </p:extLst>
  </p:cSld>
  <p:clrMapOvr>
    <a:masterClrMapping/>
  </p:clrMapOvr>
  <mc:AlternateContent xmlns:mc="http://schemas.openxmlformats.org/markup-compatibility/2006" xmlns:p14="http://schemas.microsoft.com/office/powerpoint/2010/main">
    <mc:Choice Requires="p14">
      <p:transition spd="slow" p14:dur="2000" advTm="71266"/>
    </mc:Choice>
    <mc:Fallback xmlns="">
      <p:transition spd="slow" advTm="71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940</TotalTime>
  <Words>1612</Words>
  <Application>Microsoft Office PowerPoint</Application>
  <PresentationFormat>Widescreen</PresentationFormat>
  <Paragraphs>82</Paragraphs>
  <Slides>12</Slides>
  <Notes>1</Notes>
  <HiddenSlides>0</HiddenSlides>
  <MMClips>10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12</vt:i4>
      </vt:variant>
      <vt:variant>
        <vt:lpstr>Custom Shows</vt:lpstr>
      </vt:variant>
      <vt:variant>
        <vt:i4>1</vt:i4>
      </vt:variant>
    </vt:vector>
  </HeadingPairs>
  <TitlesOfParts>
    <vt:vector size="19" baseType="lpstr">
      <vt:lpstr>Arial</vt:lpstr>
      <vt:lpstr>Calibri</vt:lpstr>
      <vt:lpstr>Calibri Light</vt:lpstr>
      <vt:lpstr>Times New Roman</vt:lpstr>
      <vt:lpstr>Wingdings</vt:lpstr>
      <vt:lpstr>Тема Office</vt:lpstr>
      <vt:lpstr>International Conference  Romanian Rural Tourism in International Context. Present and Prospects</vt:lpstr>
      <vt:lpstr>What will we research?</vt:lpstr>
      <vt:lpstr>PowerPoint Presentation</vt:lpstr>
      <vt:lpstr>Overcrowding and congestion during peak hours</vt:lpstr>
      <vt:lpstr>Analysis of the current situation of road traffic in the Republic of Moldova</vt:lpstr>
      <vt:lpstr>PowerPoint Presentation</vt:lpstr>
      <vt:lpstr>PowerPoint Presentation</vt:lpstr>
      <vt:lpstr>The main causes that lead to road accidents on a republican level:</vt:lpstr>
      <vt:lpstr>PowerPoint Presentation</vt:lpstr>
      <vt:lpstr>Conclusion (II)</vt:lpstr>
      <vt:lpstr>Bibliography</vt:lpstr>
      <vt:lpstr>We are moving towards a Moldova with good roads, high economy and more lives saved !</vt:lpstr>
      <vt:lpstr>Произвольный показ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Buciumas Aurelia</dc:creator>
  <cp:lastModifiedBy>Tacu</cp:lastModifiedBy>
  <cp:revision>55</cp:revision>
  <dcterms:created xsi:type="dcterms:W3CDTF">2020-09-11T19:09:41Z</dcterms:created>
  <dcterms:modified xsi:type="dcterms:W3CDTF">2020-09-29T14:57:22Z</dcterms:modified>
</cp:coreProperties>
</file>