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0083800" cy="7556500"/>
  <p:notesSz cx="100838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DCE00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DCE00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8720" cy="7556500"/>
          </a:xfrm>
          <a:custGeom>
            <a:avLst/>
            <a:gdLst/>
            <a:ahLst/>
            <a:cxnLst/>
            <a:rect l="l" t="t" r="r" b="b"/>
            <a:pathLst>
              <a:path w="10078720" h="7556500">
                <a:moveTo>
                  <a:pt x="10078720" y="0"/>
                </a:moveTo>
                <a:lnTo>
                  <a:pt x="0" y="0"/>
                </a:lnTo>
                <a:lnTo>
                  <a:pt x="0" y="7556500"/>
                </a:lnTo>
                <a:lnTo>
                  <a:pt x="10078719" y="7556500"/>
                </a:lnTo>
                <a:lnTo>
                  <a:pt x="1007872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3900" y="7076440"/>
            <a:ext cx="9354820" cy="97790"/>
          </a:xfrm>
          <a:custGeom>
            <a:avLst/>
            <a:gdLst/>
            <a:ahLst/>
            <a:cxnLst/>
            <a:rect l="l" t="t" r="r" b="b"/>
            <a:pathLst>
              <a:path w="9354820" h="97790">
                <a:moveTo>
                  <a:pt x="9354820" y="0"/>
                </a:moveTo>
                <a:lnTo>
                  <a:pt x="635" y="0"/>
                </a:lnTo>
                <a:lnTo>
                  <a:pt x="635" y="1270"/>
                </a:lnTo>
                <a:lnTo>
                  <a:pt x="0" y="1270"/>
                </a:lnTo>
                <a:lnTo>
                  <a:pt x="0" y="96520"/>
                </a:lnTo>
                <a:lnTo>
                  <a:pt x="635" y="96520"/>
                </a:lnTo>
                <a:lnTo>
                  <a:pt x="635" y="97790"/>
                </a:lnTo>
                <a:lnTo>
                  <a:pt x="9354820" y="97790"/>
                </a:lnTo>
                <a:lnTo>
                  <a:pt x="9354820" y="96520"/>
                </a:lnTo>
                <a:lnTo>
                  <a:pt x="9354820" y="1270"/>
                </a:lnTo>
                <a:lnTo>
                  <a:pt x="935482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987550" y="7289800"/>
            <a:ext cx="8092440" cy="96520"/>
          </a:xfrm>
          <a:custGeom>
            <a:avLst/>
            <a:gdLst/>
            <a:ahLst/>
            <a:cxnLst/>
            <a:rect l="l" t="t" r="r" b="b"/>
            <a:pathLst>
              <a:path w="8092440" h="96520">
                <a:moveTo>
                  <a:pt x="8092440" y="0"/>
                </a:moveTo>
                <a:lnTo>
                  <a:pt x="0" y="0"/>
                </a:lnTo>
                <a:lnTo>
                  <a:pt x="0" y="96520"/>
                </a:lnTo>
                <a:lnTo>
                  <a:pt x="8092440" y="96520"/>
                </a:lnTo>
                <a:lnTo>
                  <a:pt x="809244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DCE00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8720" cy="7556500"/>
          </a:xfrm>
          <a:custGeom>
            <a:avLst/>
            <a:gdLst/>
            <a:ahLst/>
            <a:cxnLst/>
            <a:rect l="l" t="t" r="r" b="b"/>
            <a:pathLst>
              <a:path w="10078720" h="7556500">
                <a:moveTo>
                  <a:pt x="10078720" y="0"/>
                </a:moveTo>
                <a:lnTo>
                  <a:pt x="0" y="0"/>
                </a:lnTo>
                <a:lnTo>
                  <a:pt x="0" y="7556500"/>
                </a:lnTo>
                <a:lnTo>
                  <a:pt x="10078719" y="7556500"/>
                </a:lnTo>
                <a:lnTo>
                  <a:pt x="1007872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3900" y="7076440"/>
            <a:ext cx="9354820" cy="97790"/>
          </a:xfrm>
          <a:custGeom>
            <a:avLst/>
            <a:gdLst/>
            <a:ahLst/>
            <a:cxnLst/>
            <a:rect l="l" t="t" r="r" b="b"/>
            <a:pathLst>
              <a:path w="9354820" h="97790">
                <a:moveTo>
                  <a:pt x="9354820" y="0"/>
                </a:moveTo>
                <a:lnTo>
                  <a:pt x="635" y="0"/>
                </a:lnTo>
                <a:lnTo>
                  <a:pt x="635" y="1270"/>
                </a:lnTo>
                <a:lnTo>
                  <a:pt x="0" y="1270"/>
                </a:lnTo>
                <a:lnTo>
                  <a:pt x="0" y="96520"/>
                </a:lnTo>
                <a:lnTo>
                  <a:pt x="635" y="96520"/>
                </a:lnTo>
                <a:lnTo>
                  <a:pt x="635" y="97790"/>
                </a:lnTo>
                <a:lnTo>
                  <a:pt x="9354820" y="97790"/>
                </a:lnTo>
                <a:lnTo>
                  <a:pt x="9354820" y="96520"/>
                </a:lnTo>
                <a:lnTo>
                  <a:pt x="9354820" y="1270"/>
                </a:lnTo>
                <a:lnTo>
                  <a:pt x="935482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987550" y="7289800"/>
            <a:ext cx="8092440" cy="96520"/>
          </a:xfrm>
          <a:custGeom>
            <a:avLst/>
            <a:gdLst/>
            <a:ahLst/>
            <a:cxnLst/>
            <a:rect l="l" t="t" r="r" b="b"/>
            <a:pathLst>
              <a:path w="8092440" h="96520">
                <a:moveTo>
                  <a:pt x="8092440" y="0"/>
                </a:moveTo>
                <a:lnTo>
                  <a:pt x="0" y="0"/>
                </a:lnTo>
                <a:lnTo>
                  <a:pt x="0" y="96520"/>
                </a:lnTo>
                <a:lnTo>
                  <a:pt x="8092440" y="96520"/>
                </a:lnTo>
                <a:lnTo>
                  <a:pt x="809244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750" y="414019"/>
            <a:ext cx="8496300" cy="99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DCE00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709" y="2294890"/>
            <a:ext cx="913638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lumi.panait@gmail.com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539" y="755650"/>
            <a:ext cx="8296909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Conferinţa Internaţională „Turism şi Spaţiu Rural </a:t>
            </a:r>
            <a:r>
              <a:rPr dirty="0" sz="3000" spc="-795"/>
              <a:t> </a:t>
            </a:r>
            <a:r>
              <a:rPr dirty="0" sz="3000" spc="-5"/>
              <a:t>în Context</a:t>
            </a:r>
            <a:r>
              <a:rPr dirty="0" sz="3000"/>
              <a:t> </a:t>
            </a:r>
            <a:r>
              <a:rPr dirty="0" sz="3000" spc="-5"/>
              <a:t>Naţional</a:t>
            </a:r>
            <a:r>
              <a:rPr dirty="0" sz="3000" spc="-15"/>
              <a:t> </a:t>
            </a:r>
            <a:r>
              <a:rPr dirty="0" sz="3000"/>
              <a:t>şi</a:t>
            </a:r>
            <a:r>
              <a:rPr dirty="0" sz="3000" spc="-5"/>
              <a:t> Internaţional”,</a:t>
            </a:r>
            <a:endParaRPr sz="3000"/>
          </a:p>
          <a:p>
            <a:pPr algn="ctr">
              <a:lnSpc>
                <a:spcPct val="100000"/>
              </a:lnSpc>
            </a:pPr>
            <a:r>
              <a:rPr dirty="0" sz="3000"/>
              <a:t>a</a:t>
            </a:r>
            <a:r>
              <a:rPr dirty="0" sz="3000" spc="-15"/>
              <a:t> </a:t>
            </a:r>
            <a:r>
              <a:rPr dirty="0" sz="3000" spc="-5"/>
              <a:t>XXV-a</a:t>
            </a:r>
            <a:r>
              <a:rPr dirty="0" sz="3000" spc="-20"/>
              <a:t> </a:t>
            </a:r>
            <a:r>
              <a:rPr dirty="0" sz="3000" spc="-5"/>
              <a:t>ediţie, 25-27</a:t>
            </a:r>
            <a:r>
              <a:rPr dirty="0" sz="3000" spc="-10"/>
              <a:t> </a:t>
            </a:r>
            <a:r>
              <a:rPr dirty="0" sz="3000" spc="-5"/>
              <a:t>mai 2023,</a:t>
            </a:r>
            <a:r>
              <a:rPr dirty="0" sz="3000" spc="-15"/>
              <a:t> </a:t>
            </a:r>
            <a:r>
              <a:rPr dirty="0" sz="3000" spc="-5"/>
              <a:t>Vatra</a:t>
            </a:r>
            <a:r>
              <a:rPr dirty="0" sz="3000" spc="-15"/>
              <a:t> </a:t>
            </a:r>
            <a:r>
              <a:rPr dirty="0" sz="3000" spc="-5"/>
              <a:t>Dornei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270715" y="2956453"/>
            <a:ext cx="6047740" cy="15627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899"/>
              </a:lnSpc>
              <a:spcBef>
                <a:spcPts val="60"/>
              </a:spcBef>
            </a:pPr>
            <a:r>
              <a:rPr dirty="0" baseline="1736" sz="4800" spc="-82">
                <a:solidFill>
                  <a:srgbClr val="CCCCCC"/>
                </a:solidFill>
                <a:latin typeface="Bahnschrift"/>
                <a:cs typeface="Bahnschrift"/>
              </a:rPr>
              <a:t>F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AR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M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EC</a:t>
            </a:r>
            <a:r>
              <a:rPr dirty="0" baseline="-1736" sz="4800" spc="-82">
                <a:solidFill>
                  <a:srgbClr val="CCCCCC"/>
                </a:solidFill>
                <a:latin typeface="Bahnschrift"/>
                <a:cs typeface="Bahnschrift"/>
              </a:rPr>
              <a:t>U</a:t>
            </a:r>
            <a:r>
              <a:rPr dirty="0" baseline="-2604" sz="4800" spc="-82">
                <a:solidFill>
                  <a:srgbClr val="CCCCCC"/>
                </a:solidFill>
                <a:latin typeface="Bahnschrift"/>
                <a:cs typeface="Bahnschrift"/>
              </a:rPr>
              <a:t>L S</a:t>
            </a:r>
            <a:r>
              <a:rPr dirty="0" baseline="-3472" sz="4800" spc="-82">
                <a:solidFill>
                  <a:srgbClr val="CCCCCC"/>
                </a:solidFill>
                <a:latin typeface="Bahnschrift"/>
                <a:cs typeface="Bahnschrift"/>
              </a:rPr>
              <a:t>A</a:t>
            </a:r>
            <a:r>
              <a:rPr dirty="0" baseline="-4340" sz="4800" spc="-82">
                <a:solidFill>
                  <a:srgbClr val="CCCCCC"/>
                </a:solidFill>
                <a:latin typeface="Bahnschrift"/>
                <a:cs typeface="Bahnschrift"/>
              </a:rPr>
              <a:t>TU</a:t>
            </a:r>
            <a:r>
              <a:rPr dirty="0" baseline="-5208" sz="4800" spc="-82">
                <a:solidFill>
                  <a:srgbClr val="CCCCCC"/>
                </a:solidFill>
                <a:latin typeface="Bahnschrift"/>
                <a:cs typeface="Bahnschrift"/>
              </a:rPr>
              <a:t>LU</a:t>
            </a:r>
            <a:r>
              <a:rPr dirty="0" baseline="-6076" sz="4800" spc="-82">
                <a:solidFill>
                  <a:srgbClr val="CCCCCC"/>
                </a:solidFill>
                <a:latin typeface="Bahnschrift"/>
                <a:cs typeface="Bahnschrift"/>
              </a:rPr>
              <a:t>I </a:t>
            </a:r>
            <a:r>
              <a:rPr dirty="0" baseline="-6944" sz="4800" spc="-82">
                <a:solidFill>
                  <a:srgbClr val="CCCCCC"/>
                </a:solidFill>
                <a:latin typeface="Bahnschrift"/>
                <a:cs typeface="Bahnschrift"/>
              </a:rPr>
              <a:t>RO</a:t>
            </a:r>
            <a:r>
              <a:rPr dirty="0" baseline="-7812" sz="4800" spc="-82">
                <a:solidFill>
                  <a:srgbClr val="CCCCCC"/>
                </a:solidFill>
                <a:latin typeface="Bahnschrift"/>
                <a:cs typeface="Bahnschrift"/>
              </a:rPr>
              <a:t>M</a:t>
            </a:r>
            <a:r>
              <a:rPr dirty="0" baseline="-8680" sz="4800" spc="-82">
                <a:solidFill>
                  <a:srgbClr val="CCCCCC"/>
                </a:solidFill>
                <a:latin typeface="Bahnschrift"/>
                <a:cs typeface="Bahnschrift"/>
              </a:rPr>
              <a:t>ÂN</a:t>
            </a:r>
            <a:r>
              <a:rPr dirty="0" baseline="-9548" sz="4800" spc="-82">
                <a:solidFill>
                  <a:srgbClr val="CCCCCC"/>
                </a:solidFill>
                <a:latin typeface="Bahnschrift"/>
                <a:cs typeface="Bahnschrift"/>
              </a:rPr>
              <a:t>E</a:t>
            </a:r>
            <a:r>
              <a:rPr dirty="0" baseline="-10416" sz="4800" spc="-82">
                <a:solidFill>
                  <a:srgbClr val="CCCCCC"/>
                </a:solidFill>
                <a:latin typeface="Bahnschrift"/>
                <a:cs typeface="Bahnschrift"/>
              </a:rPr>
              <a:t>SC </a:t>
            </a:r>
            <a:r>
              <a:rPr dirty="0" baseline="-10416" sz="4800" spc="-75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1736" sz="4800" spc="-60">
                <a:solidFill>
                  <a:srgbClr val="CCCCCC"/>
                </a:solidFill>
                <a:latin typeface="Bahnschrift"/>
                <a:cs typeface="Bahnschrift"/>
              </a:rPr>
              <a:t>Ş</a:t>
            </a:r>
            <a:r>
              <a:rPr dirty="0" sz="3200" spc="-40">
                <a:solidFill>
                  <a:srgbClr val="CCCCCC"/>
                </a:solidFill>
                <a:latin typeface="Bahnschrift"/>
                <a:cs typeface="Bahnschrift"/>
              </a:rPr>
              <a:t>I</a:t>
            </a:r>
            <a:r>
              <a:rPr dirty="0" sz="3200" spc="-60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P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E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RI</a:t>
            </a:r>
            <a:r>
              <a:rPr dirty="0" baseline="-1736" sz="4800" spc="-82">
                <a:solidFill>
                  <a:srgbClr val="CCCCCC"/>
                </a:solidFill>
                <a:latin typeface="Bahnschrift"/>
                <a:cs typeface="Bahnschrift"/>
              </a:rPr>
              <a:t>CO</a:t>
            </a:r>
            <a:r>
              <a:rPr dirty="0" baseline="-2604" sz="4800" spc="-82">
                <a:solidFill>
                  <a:srgbClr val="CCCCCC"/>
                </a:solidFill>
                <a:latin typeface="Bahnschrift"/>
                <a:cs typeface="Bahnschrift"/>
              </a:rPr>
              <a:t>LU</a:t>
            </a:r>
            <a:r>
              <a:rPr dirty="0" baseline="-3472" sz="4800" spc="-82">
                <a:solidFill>
                  <a:srgbClr val="CCCCCC"/>
                </a:solidFill>
                <a:latin typeface="Bahnschrift"/>
                <a:cs typeface="Bahnschrift"/>
              </a:rPr>
              <a:t>L</a:t>
            </a:r>
            <a:r>
              <a:rPr dirty="0" baseline="-3472" sz="4800" spc="-89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-4340" sz="4800" spc="-75">
                <a:solidFill>
                  <a:srgbClr val="CCCCCC"/>
                </a:solidFill>
                <a:latin typeface="Bahnschrift"/>
                <a:cs typeface="Bahnschrift"/>
              </a:rPr>
              <a:t>IM</a:t>
            </a:r>
            <a:r>
              <a:rPr dirty="0" baseline="-5208" sz="4800" spc="-75">
                <a:solidFill>
                  <a:srgbClr val="CCCCCC"/>
                </a:solidFill>
                <a:latin typeface="Bahnschrift"/>
                <a:cs typeface="Bahnschrift"/>
              </a:rPr>
              <a:t>IN</a:t>
            </a:r>
            <a:r>
              <a:rPr dirty="0" baseline="-6076" sz="4800" spc="-75">
                <a:solidFill>
                  <a:srgbClr val="CCCCCC"/>
                </a:solidFill>
                <a:latin typeface="Bahnschrift"/>
                <a:cs typeface="Bahnschrift"/>
              </a:rPr>
              <a:t>E</a:t>
            </a:r>
            <a:r>
              <a:rPr dirty="0" baseline="-6944" sz="4800" spc="-75">
                <a:solidFill>
                  <a:srgbClr val="CCCCCC"/>
                </a:solidFill>
                <a:latin typeface="Bahnschrift"/>
                <a:cs typeface="Bahnschrift"/>
              </a:rPr>
              <a:t>NT</a:t>
            </a:r>
            <a:endParaRPr baseline="-6944" sz="4800">
              <a:latin typeface="Bahnschrift"/>
              <a:cs typeface="Bahnschrift"/>
            </a:endParaRPr>
          </a:p>
          <a:p>
            <a:pPr algn="ctr" marL="74930">
              <a:lnSpc>
                <a:spcPct val="100000"/>
              </a:lnSpc>
              <a:spcBef>
                <a:spcPts val="259"/>
              </a:spcBef>
            </a:pPr>
            <a:r>
              <a:rPr dirty="0" baseline="4340" sz="4800" spc="-52">
                <a:solidFill>
                  <a:srgbClr val="CCCCCC"/>
                </a:solidFill>
                <a:latin typeface="Bahnschrift"/>
                <a:cs typeface="Bahnschrift"/>
              </a:rPr>
              <a:t>D</a:t>
            </a:r>
            <a:r>
              <a:rPr dirty="0" baseline="3472" sz="4800" spc="-52">
                <a:solidFill>
                  <a:srgbClr val="CCCCCC"/>
                </a:solidFill>
                <a:latin typeface="Bahnschrift"/>
                <a:cs typeface="Bahnschrift"/>
              </a:rPr>
              <a:t>E</a:t>
            </a:r>
            <a:r>
              <a:rPr dirty="0" baseline="3472" sz="4800" spc="-97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3472" sz="4800">
                <a:solidFill>
                  <a:srgbClr val="CCCCCC"/>
                </a:solidFill>
                <a:latin typeface="Bahnschrift"/>
                <a:cs typeface="Bahnschrift"/>
              </a:rPr>
              <a:t>A</a:t>
            </a:r>
            <a:r>
              <a:rPr dirty="0" baseline="3472" sz="4800" spc="-104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2604" sz="4800" spc="-44">
                <a:solidFill>
                  <a:srgbClr val="CCCCCC"/>
                </a:solidFill>
                <a:latin typeface="Bahnschrift"/>
                <a:cs typeface="Bahnschrift"/>
              </a:rPr>
              <a:t>F</a:t>
            </a:r>
            <a:r>
              <a:rPr dirty="0" baseline="1736" sz="4800" spc="-44">
                <a:solidFill>
                  <a:srgbClr val="CCCCCC"/>
                </a:solidFill>
                <a:latin typeface="Bahnschrift"/>
                <a:cs typeface="Bahnschrift"/>
              </a:rPr>
              <a:t>I</a:t>
            </a:r>
            <a:r>
              <a:rPr dirty="0" baseline="1736" sz="4800" spc="-104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1736" sz="4800" spc="-82">
                <a:solidFill>
                  <a:srgbClr val="CCCCCC"/>
                </a:solidFill>
                <a:latin typeface="Bahnschrift"/>
                <a:cs typeface="Bahnschrift"/>
              </a:rPr>
              <a:t>P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IE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R</a:t>
            </a:r>
            <a:r>
              <a:rPr dirty="0" sz="3200" spc="-55">
                <a:solidFill>
                  <a:srgbClr val="CCCCCC"/>
                </a:solidFill>
                <a:latin typeface="Bahnschrift"/>
                <a:cs typeface="Bahnschrift"/>
              </a:rPr>
              <a:t>DU</a:t>
            </a:r>
            <a:r>
              <a:rPr dirty="0" baseline="-1736" sz="4800" spc="-82">
                <a:solidFill>
                  <a:srgbClr val="CCCCCC"/>
                </a:solidFill>
                <a:latin typeface="Bahnschrift"/>
                <a:cs typeface="Bahnschrift"/>
              </a:rPr>
              <a:t>T</a:t>
            </a:r>
            <a:endParaRPr baseline="-1736" sz="48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0714" y="5547915"/>
            <a:ext cx="3717925" cy="80327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 indent="701040">
              <a:lnSpc>
                <a:spcPts val="2770"/>
              </a:lnSpc>
              <a:spcBef>
                <a:spcPts val="420"/>
              </a:spcBef>
            </a:pPr>
            <a:r>
              <a:rPr dirty="0" baseline="3472" sz="3600" spc="-67">
                <a:solidFill>
                  <a:srgbClr val="CCCCCC"/>
                </a:solidFill>
                <a:latin typeface="Bahnschrift"/>
                <a:cs typeface="Bahnschrift"/>
              </a:rPr>
              <a:t>Lu</a:t>
            </a:r>
            <a:r>
              <a:rPr dirty="0" baseline="2314" sz="3600" spc="-67">
                <a:solidFill>
                  <a:srgbClr val="CCCCCC"/>
                </a:solidFill>
                <a:latin typeface="Bahnschrift"/>
                <a:cs typeface="Bahnschrift"/>
              </a:rPr>
              <a:t>mi</a:t>
            </a:r>
            <a:r>
              <a:rPr dirty="0" baseline="1157" sz="3600" spc="-67">
                <a:solidFill>
                  <a:srgbClr val="CCCCCC"/>
                </a:solidFill>
                <a:latin typeface="Bahnschrift"/>
                <a:cs typeface="Bahnschrift"/>
              </a:rPr>
              <a:t>niţa </a:t>
            </a:r>
            <a:r>
              <a:rPr dirty="0" sz="2400" spc="-45">
                <a:solidFill>
                  <a:srgbClr val="CCCCCC"/>
                </a:solidFill>
                <a:latin typeface="Bahnschrift"/>
                <a:cs typeface="Bahnschrift"/>
              </a:rPr>
              <a:t>P</a:t>
            </a:r>
            <a:r>
              <a:rPr dirty="0" baseline="-1157" sz="3600" spc="-67">
                <a:solidFill>
                  <a:srgbClr val="CCCCCC"/>
                </a:solidFill>
                <a:latin typeface="Bahnschrift"/>
                <a:cs typeface="Bahnschrift"/>
              </a:rPr>
              <a:t>AN</a:t>
            </a:r>
            <a:r>
              <a:rPr dirty="0" baseline="-2314" sz="3600" spc="-67">
                <a:solidFill>
                  <a:srgbClr val="CCCCCC"/>
                </a:solidFill>
                <a:latin typeface="Bahnschrift"/>
                <a:cs typeface="Bahnschrift"/>
              </a:rPr>
              <a:t>AIT </a:t>
            </a:r>
            <a:r>
              <a:rPr dirty="0" baseline="-2314" sz="3600" spc="-60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3472" sz="3600" spc="-67">
                <a:solidFill>
                  <a:srgbClr val="CCCCCC"/>
                </a:solidFill>
                <a:latin typeface="Bahnschrift"/>
                <a:cs typeface="Bahnschrift"/>
              </a:rPr>
              <a:t>E</a:t>
            </a:r>
            <a:r>
              <a:rPr dirty="0" baseline="2314" sz="3600" spc="-67">
                <a:solidFill>
                  <a:srgbClr val="CCCCCC"/>
                </a:solidFill>
                <a:latin typeface="Bahnschrift"/>
                <a:cs typeface="Bahnschrift"/>
              </a:rPr>
              <a:t>xp</a:t>
            </a:r>
            <a:r>
              <a:rPr dirty="0" baseline="1157" sz="3600" spc="-67">
                <a:solidFill>
                  <a:srgbClr val="CCCCCC"/>
                </a:solidFill>
                <a:latin typeface="Bahnschrift"/>
                <a:cs typeface="Bahnschrift"/>
              </a:rPr>
              <a:t>ert</a:t>
            </a:r>
            <a:r>
              <a:rPr dirty="0" baseline="1157" sz="3600" spc="-89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sz="2400" spc="-35">
                <a:solidFill>
                  <a:srgbClr val="CCCCCC"/>
                </a:solidFill>
                <a:latin typeface="Bahnschrift"/>
                <a:cs typeface="Bahnschrift"/>
              </a:rPr>
              <a:t>tur</a:t>
            </a:r>
            <a:r>
              <a:rPr dirty="0" baseline="-1157" sz="3600" spc="-52">
                <a:solidFill>
                  <a:srgbClr val="CCCCCC"/>
                </a:solidFill>
                <a:latin typeface="Bahnschrift"/>
                <a:cs typeface="Bahnschrift"/>
              </a:rPr>
              <a:t>ism</a:t>
            </a:r>
            <a:r>
              <a:rPr dirty="0" baseline="-1157" sz="3600" spc="-67">
                <a:solidFill>
                  <a:srgbClr val="CCCCCC"/>
                </a:solidFill>
                <a:latin typeface="Bahnschrift"/>
                <a:cs typeface="Bahnschrift"/>
              </a:rPr>
              <a:t> </a:t>
            </a:r>
            <a:r>
              <a:rPr dirty="0" baseline="-2314" sz="3600" spc="-75">
                <a:solidFill>
                  <a:srgbClr val="CCCCCC"/>
                </a:solidFill>
                <a:latin typeface="Bahnschrift"/>
                <a:cs typeface="Bahnschrift"/>
              </a:rPr>
              <a:t>in</a:t>
            </a:r>
            <a:r>
              <a:rPr dirty="0" baseline="-3472" sz="3600" spc="-75">
                <a:solidFill>
                  <a:srgbClr val="CCCCCC"/>
                </a:solidFill>
                <a:latin typeface="Bahnschrift"/>
                <a:cs typeface="Bahnschrift"/>
              </a:rPr>
              <a:t>ter</a:t>
            </a:r>
            <a:r>
              <a:rPr dirty="0" baseline="-4629" sz="3600" spc="-75">
                <a:solidFill>
                  <a:srgbClr val="CCCCCC"/>
                </a:solidFill>
                <a:latin typeface="Bahnschrift"/>
                <a:cs typeface="Bahnschrift"/>
              </a:rPr>
              <a:t>na</a:t>
            </a:r>
            <a:r>
              <a:rPr dirty="0" baseline="-5787" sz="3600" spc="-75">
                <a:solidFill>
                  <a:srgbClr val="CCCCCC"/>
                </a:solidFill>
                <a:latin typeface="Bahnschrift"/>
                <a:cs typeface="Bahnschrift"/>
              </a:rPr>
              <a:t>ţion</a:t>
            </a:r>
            <a:r>
              <a:rPr dirty="0" baseline="-6944" sz="3600" spc="-75">
                <a:solidFill>
                  <a:srgbClr val="CCCCCC"/>
                </a:solidFill>
                <a:latin typeface="Bahnschrift"/>
                <a:cs typeface="Bahnschrift"/>
              </a:rPr>
              <a:t>al</a:t>
            </a:r>
            <a:endParaRPr baseline="-6944" sz="36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" y="6723380"/>
            <a:ext cx="3273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Sat Râmetea,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 foto:</a:t>
            </a: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Libertatea.ro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530" y="529590"/>
            <a:ext cx="8747760" cy="6022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80" y="657859"/>
            <a:ext cx="82181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-20"/>
              <a:t> </a:t>
            </a:r>
            <a:r>
              <a:rPr dirty="0" spc="-5"/>
              <a:t>Lista Celor</a:t>
            </a:r>
            <a:r>
              <a:rPr dirty="0" spc="-15"/>
              <a:t> </a:t>
            </a:r>
            <a:r>
              <a:rPr dirty="0"/>
              <a:t>mai</a:t>
            </a:r>
            <a:r>
              <a:rPr dirty="0" spc="-5"/>
              <a:t> frumoase</a:t>
            </a:r>
            <a:r>
              <a:rPr dirty="0" spc="-10"/>
              <a:t> </a:t>
            </a:r>
            <a:r>
              <a:rPr dirty="0" spc="-5"/>
              <a:t>sate</a:t>
            </a:r>
            <a:r>
              <a:rPr dirty="0" spc="-15"/>
              <a:t> </a:t>
            </a:r>
            <a:r>
              <a:rPr dirty="0"/>
              <a:t>din</a:t>
            </a:r>
            <a:r>
              <a:rPr dirty="0" spc="-10"/>
              <a:t> </a:t>
            </a:r>
            <a:r>
              <a:rPr dirty="0" spc="-5"/>
              <a:t>Romania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5179" y="2211070"/>
            <a:ext cx="3964304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Râmetea,</a:t>
            </a:r>
            <a:r>
              <a:rPr dirty="0" sz="2400" spc="-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jud.Alba</a:t>
            </a:r>
            <a:endParaRPr sz="2400">
              <a:latin typeface="Bahnschrift"/>
              <a:cs typeface="Bahnschrift"/>
            </a:endParaRPr>
          </a:p>
          <a:p>
            <a:pPr algn="ctr" marL="453390" marR="447675" indent="635">
              <a:lnSpc>
                <a:spcPct val="200000"/>
              </a:lnSpc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Şirnea, jud.Brașov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Breb,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jud.Maramureș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Jurilovca, jud.Tulcea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Botiza,</a:t>
            </a:r>
            <a:r>
              <a:rPr dirty="0" sz="2400" spc="-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jud.Maramureș</a:t>
            </a:r>
            <a:endParaRPr sz="2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Bahnschrift"/>
              <a:cs typeface="Bahnschrif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Pleşa,</a:t>
            </a:r>
            <a:r>
              <a:rPr dirty="0" sz="2400" spc="-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Bucovina,</a:t>
            </a:r>
            <a:r>
              <a:rPr dirty="0" sz="2400" spc="-2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jud.Suceava</a:t>
            </a:r>
            <a:endParaRPr sz="2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6723380"/>
            <a:ext cx="30568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Sat</a:t>
            </a:r>
            <a:r>
              <a:rPr dirty="0" sz="1500" spc="-1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Jurilovca,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</a:t>
            </a:r>
            <a:r>
              <a:rPr dirty="0" sz="1500" spc="-1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Facebook.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80" y="52705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57120" marR="5080" indent="-234442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Lista celor </a:t>
            </a:r>
            <a:r>
              <a:rPr dirty="0"/>
              <a:t>mai </a:t>
            </a:r>
            <a:r>
              <a:rPr dirty="0" spc="-5"/>
              <a:t>frumoase sate </a:t>
            </a:r>
            <a:r>
              <a:rPr dirty="0"/>
              <a:t>din </a:t>
            </a:r>
            <a:r>
              <a:rPr dirty="0" spc="-5"/>
              <a:t>Romania </a:t>
            </a:r>
            <a:r>
              <a:rPr dirty="0" spc="-10"/>
              <a:t>din </a:t>
            </a:r>
            <a:r>
              <a:rPr dirty="0" spc="-844"/>
              <a:t> </a:t>
            </a:r>
            <a:r>
              <a:rPr dirty="0" spc="-5"/>
              <a:t>Patrimoniul</a:t>
            </a:r>
            <a:r>
              <a:rPr dirty="0" spc="-10"/>
              <a:t> </a:t>
            </a:r>
            <a:r>
              <a:rPr dirty="0" spc="-5"/>
              <a:t>UNESCO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4770" y="1786890"/>
            <a:ext cx="2884170" cy="478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Câlnic,</a:t>
            </a:r>
            <a:r>
              <a:rPr dirty="0" sz="2400" spc="-4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jud.Alba</a:t>
            </a:r>
            <a:endParaRPr sz="2400">
              <a:latin typeface="Bahnschrift"/>
              <a:cs typeface="Bahnschrift"/>
            </a:endParaRPr>
          </a:p>
          <a:p>
            <a:pPr algn="ctr" marL="12700" marR="5080">
              <a:lnSpc>
                <a:spcPct val="200000"/>
              </a:lnSpc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Prejmer, jud.Brașov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Viscri, jud.Brașov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Dârjiu,jud.Harghita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Saschiz, jud.Mureș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Biertan, jud.Sibiu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Valea</a:t>
            </a:r>
            <a:r>
              <a:rPr dirty="0" sz="2400" spc="-4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Viilor,</a:t>
            </a:r>
            <a:r>
              <a:rPr dirty="0" sz="2400" spc="-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jud.Sibiu</a:t>
            </a:r>
            <a:endParaRPr sz="2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6758940"/>
            <a:ext cx="31756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Sat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Saschiz,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 Libertatea.ro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575309"/>
            <a:ext cx="9056370" cy="6047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885190"/>
            <a:ext cx="9032240" cy="1315720"/>
          </a:xfrm>
          <a:prstGeom prst="rect"/>
        </p:spPr>
        <p:txBody>
          <a:bodyPr wrap="square" lIns="0" tIns="29844" rIns="0" bIns="0" rtlCol="0" vert="horz">
            <a:spAutoFit/>
          </a:bodyPr>
          <a:lstStyle/>
          <a:p>
            <a:pPr algn="just" marL="12700" marR="5080" indent="542290">
              <a:lnSpc>
                <a:spcPct val="94900"/>
              </a:lnSpc>
              <a:spcBef>
                <a:spcPts val="234"/>
              </a:spcBef>
            </a:pPr>
            <a:r>
              <a:rPr dirty="0" sz="2200" spc="-5">
                <a:solidFill>
                  <a:srgbClr val="E5E5E5"/>
                </a:solidFill>
              </a:rPr>
              <a:t>Și pentru </a:t>
            </a:r>
            <a:r>
              <a:rPr dirty="0" sz="2200">
                <a:solidFill>
                  <a:srgbClr val="E5E5E5"/>
                </a:solidFill>
              </a:rPr>
              <a:t>a </a:t>
            </a:r>
            <a:r>
              <a:rPr dirty="0" sz="2200" spc="-5">
                <a:solidFill>
                  <a:srgbClr val="E5E5E5"/>
                </a:solidFill>
              </a:rPr>
              <a:t>nu părăsi </a:t>
            </a:r>
            <a:r>
              <a:rPr dirty="0" sz="2200" spc="-10">
                <a:solidFill>
                  <a:srgbClr val="E5E5E5"/>
                </a:solidFill>
              </a:rPr>
              <a:t>acest atât </a:t>
            </a:r>
            <a:r>
              <a:rPr dirty="0" sz="2200" spc="-5">
                <a:solidFill>
                  <a:srgbClr val="E5E5E5"/>
                </a:solidFill>
              </a:rPr>
              <a:t>de </a:t>
            </a:r>
            <a:r>
              <a:rPr dirty="0" sz="2200" spc="-10">
                <a:solidFill>
                  <a:srgbClr val="E5E5E5"/>
                </a:solidFill>
              </a:rPr>
              <a:t>actual </a:t>
            </a:r>
            <a:r>
              <a:rPr dirty="0" sz="2200" spc="-5">
                <a:solidFill>
                  <a:srgbClr val="E5E5E5"/>
                </a:solidFill>
              </a:rPr>
              <a:t>capitol </a:t>
            </a:r>
            <a:r>
              <a:rPr dirty="0" sz="2200" spc="-10">
                <a:solidFill>
                  <a:srgbClr val="E5E5E5"/>
                </a:solidFill>
              </a:rPr>
              <a:t>"the </a:t>
            </a:r>
            <a:r>
              <a:rPr dirty="0" sz="2200" spc="-5">
                <a:solidFill>
                  <a:srgbClr val="E5E5E5"/>
                </a:solidFill>
              </a:rPr>
              <a:t>best of" poate 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10">
                <a:solidFill>
                  <a:srgbClr val="E5E5E5"/>
                </a:solidFill>
              </a:rPr>
              <a:t>ar </a:t>
            </a:r>
            <a:r>
              <a:rPr dirty="0" sz="2200">
                <a:solidFill>
                  <a:srgbClr val="E5E5E5"/>
                </a:solidFill>
              </a:rPr>
              <a:t>fi </a:t>
            </a:r>
            <a:r>
              <a:rPr dirty="0" sz="2200" spc="-5">
                <a:solidFill>
                  <a:srgbClr val="E5E5E5"/>
                </a:solidFill>
              </a:rPr>
              <a:t>bine să </a:t>
            </a:r>
            <a:r>
              <a:rPr dirty="0" sz="2200" spc="-10">
                <a:solidFill>
                  <a:srgbClr val="E5E5E5"/>
                </a:solidFill>
              </a:rPr>
              <a:t>amintesc </a:t>
            </a:r>
            <a:r>
              <a:rPr dirty="0" sz="2200" spc="-5">
                <a:solidFill>
                  <a:srgbClr val="E5E5E5"/>
                </a:solidFill>
              </a:rPr>
              <a:t>și faptul că satul Râmetea din jud.Alba </a:t>
            </a:r>
            <a:r>
              <a:rPr dirty="0" sz="2200">
                <a:solidFill>
                  <a:srgbClr val="E5E5E5"/>
                </a:solidFill>
              </a:rPr>
              <a:t>a </a:t>
            </a:r>
            <a:r>
              <a:rPr dirty="0" sz="2200" spc="-5">
                <a:solidFill>
                  <a:srgbClr val="E5E5E5"/>
                </a:solidFill>
              </a:rPr>
              <a:t>primit în 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10">
                <a:solidFill>
                  <a:srgbClr val="E5E5E5"/>
                </a:solidFill>
              </a:rPr>
              <a:t>anul</a:t>
            </a:r>
            <a:r>
              <a:rPr dirty="0" sz="2200" spc="-5">
                <a:solidFill>
                  <a:srgbClr val="E5E5E5"/>
                </a:solidFill>
              </a:rPr>
              <a:t> 1999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5">
                <a:solidFill>
                  <a:srgbClr val="E5E5E5"/>
                </a:solidFill>
              </a:rPr>
              <a:t>Premiul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10">
                <a:solidFill>
                  <a:srgbClr val="E5E5E5"/>
                </a:solidFill>
              </a:rPr>
              <a:t>„Europa</a:t>
            </a:r>
            <a:r>
              <a:rPr dirty="0" sz="2200" spc="-5">
                <a:solidFill>
                  <a:srgbClr val="E5E5E5"/>
                </a:solidFill>
              </a:rPr>
              <a:t> </a:t>
            </a:r>
            <a:r>
              <a:rPr dirty="0" sz="2200" spc="-10">
                <a:solidFill>
                  <a:srgbClr val="E5E5E5"/>
                </a:solidFill>
              </a:rPr>
              <a:t>Nostra”</a:t>
            </a:r>
            <a:r>
              <a:rPr dirty="0" sz="2200" spc="-5">
                <a:solidFill>
                  <a:srgbClr val="E5E5E5"/>
                </a:solidFill>
              </a:rPr>
              <a:t> </a:t>
            </a:r>
            <a:r>
              <a:rPr dirty="0" sz="2200" spc="-10">
                <a:solidFill>
                  <a:srgbClr val="E5E5E5"/>
                </a:solidFill>
              </a:rPr>
              <a:t>al</a:t>
            </a:r>
            <a:r>
              <a:rPr dirty="0" sz="2200" spc="-5">
                <a:solidFill>
                  <a:srgbClr val="E5E5E5"/>
                </a:solidFill>
              </a:rPr>
              <a:t> Comisiei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5">
                <a:solidFill>
                  <a:srgbClr val="E5E5E5"/>
                </a:solidFill>
              </a:rPr>
              <a:t>Europene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5">
                <a:solidFill>
                  <a:srgbClr val="E5E5E5"/>
                </a:solidFill>
              </a:rPr>
              <a:t>pentru </a:t>
            </a:r>
            <a:r>
              <a:rPr dirty="0" sz="2200">
                <a:solidFill>
                  <a:srgbClr val="E5E5E5"/>
                </a:solidFill>
              </a:rPr>
              <a:t> </a:t>
            </a:r>
            <a:r>
              <a:rPr dirty="0" sz="2200" spc="-10">
                <a:solidFill>
                  <a:srgbClr val="E5E5E5"/>
                </a:solidFill>
              </a:rPr>
              <a:t>conservarea</a:t>
            </a:r>
            <a:r>
              <a:rPr dirty="0" sz="2200" spc="-20">
                <a:solidFill>
                  <a:srgbClr val="E5E5E5"/>
                </a:solidFill>
              </a:rPr>
              <a:t> </a:t>
            </a:r>
            <a:r>
              <a:rPr dirty="0" sz="2200" spc="-5">
                <a:solidFill>
                  <a:srgbClr val="E5E5E5"/>
                </a:solidFill>
              </a:rPr>
              <a:t>patrimoniului cultural.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46100" y="2795270"/>
            <a:ext cx="9035415" cy="3860800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just" marL="12700" marR="5080" indent="965200">
              <a:lnSpc>
                <a:spcPct val="94900"/>
              </a:lnSpc>
              <a:spcBef>
                <a:spcPts val="234"/>
              </a:spcBef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Comuna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Rãșinari,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jud.Sibiu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primit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oficial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anul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2022 titlul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BEST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TOURISM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VILLAGES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la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Organizația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Mondiala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a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Turismului,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selectatã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dintre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130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candidaturi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venite din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57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state.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Decernarea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premiului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avut</a:t>
            </a:r>
            <a:r>
              <a:rPr dirty="0" sz="2200" spc="29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loc</a:t>
            </a:r>
            <a:r>
              <a:rPr dirty="0" sz="2200" spc="26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anul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acesta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la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13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martie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cadrul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unei</a:t>
            </a:r>
            <a:r>
              <a:rPr dirty="0" sz="2200" spc="2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ceremonii </a:t>
            </a:r>
            <a:r>
              <a:rPr dirty="0" sz="2200" spc="-57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200" spc="2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orașul</a:t>
            </a:r>
            <a:r>
              <a:rPr dirty="0" sz="2200" spc="22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Alula,</a:t>
            </a:r>
            <a:r>
              <a:rPr dirty="0" sz="2200" spc="22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în</a:t>
            </a:r>
            <a:r>
              <a:rPr dirty="0" sz="2200" spc="22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Arabia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Sauditã</a:t>
            </a:r>
            <a:r>
              <a:rPr dirty="0" sz="2200" spc="2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–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</a:t>
            </a:r>
            <a:r>
              <a:rPr dirty="0" sz="2200" spc="2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cadrul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evenimentului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sub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tema</a:t>
            </a:r>
            <a:endParaRPr sz="2200">
              <a:latin typeface="Bahnschrift"/>
              <a:cs typeface="Bahnschrift"/>
            </a:endParaRPr>
          </a:p>
          <a:p>
            <a:pPr algn="just" marL="12700" marR="6985">
              <a:lnSpc>
                <a:spcPct val="94900"/>
              </a:lnSpc>
              <a:spcBef>
                <a:spcPts val="5"/>
              </a:spcBef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„Turismul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schimbã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vieți”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care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a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reunit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participarea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unor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delelegaþi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din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întreaga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lume,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inclusiv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reprezentanți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autoritãților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naționale, ambasadori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autoritãți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în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turism.</a:t>
            </a:r>
            <a:endParaRPr sz="2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Bahnschrift"/>
              <a:cs typeface="Bahnschrift"/>
            </a:endParaRPr>
          </a:p>
          <a:p>
            <a:pPr algn="just" marL="12700" marR="8255" indent="501650">
              <a:lnSpc>
                <a:spcPct val="94900"/>
              </a:lnSpc>
            </a:pP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siguranță că multe alte sate din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Romania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vor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dori să figureze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pe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astfel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liste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iar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comunitățile și autoritățile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acestora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vor lua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exemple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pentru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reuși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să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obțină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astfel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locuri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top.</a:t>
            </a:r>
            <a:endParaRPr sz="2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6741159"/>
            <a:ext cx="42691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Sat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 Runcu</a:t>
            </a: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Salvei,</a:t>
            </a: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</a:t>
            </a:r>
            <a:r>
              <a:rPr dirty="0" sz="1500" spc="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 calatoriinbascheti.ro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90" y="504190"/>
            <a:ext cx="9071610" cy="60680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704850"/>
            <a:ext cx="8449945" cy="60896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just" marL="12700" marR="11430" indent="403860">
              <a:lnSpc>
                <a:spcPts val="2510"/>
              </a:lnSpc>
              <a:spcBef>
                <a:spcPts val="290"/>
              </a:spcBef>
            </a:pP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Fară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îndoială lumea satului nu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vă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putea fi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înțeleasă, apreciată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iubita fară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ne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gândi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la obiceiurile și tradițiile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o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îmbogățesc și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o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fac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să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fie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mereu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deosebită.</a:t>
            </a:r>
            <a:endParaRPr sz="2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Bahnschrift"/>
              <a:cs typeface="Bahnschrift"/>
            </a:endParaRPr>
          </a:p>
          <a:p>
            <a:pPr algn="just" marL="12700" marR="8890" indent="283845">
              <a:lnSpc>
                <a:spcPct val="94900"/>
              </a:lnSpc>
              <a:spcBef>
                <a:spcPts val="5"/>
              </a:spcBef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„Lumea din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face parte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țăranul român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fost dintotdeauna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bogată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obiceiuri și tradiții.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Acestea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par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fi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pentru cei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le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privesc din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exterior,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manifestări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folclorice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fabuloase.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Pentru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cei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le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cunosc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însemnătatea,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stiu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că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aceste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obieiuri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tradiții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ascund înțelesuri profunde, despre relațiile interumane și despre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relațiile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oamenilor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natura.</a:t>
            </a:r>
            <a:endParaRPr sz="2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Bahnschrift"/>
              <a:cs typeface="Bahnschrift"/>
            </a:endParaRPr>
          </a:p>
          <a:p>
            <a:pPr algn="just" marL="12700" marR="5080" indent="777240">
              <a:lnSpc>
                <a:spcPct val="94900"/>
              </a:lnSpc>
            </a:pP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Transformarea societății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rurale într-o societate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consum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asemănătoare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celei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urbane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schimbările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demorgrafice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fac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ca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obiceiurile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să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piardă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sau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să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nu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mai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practice.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Multe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din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obiceiurile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tradiționale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romanești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le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mai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putem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întâlni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doar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spectacole sau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festivități. Populația rurală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actuală trece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printr-o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emancipare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care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află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la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o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răscruce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drumuri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poate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semnifica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pierderea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identității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a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patrimoniuui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tradițional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românesc.</a:t>
            </a:r>
            <a:endParaRPr sz="2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6758940"/>
            <a:ext cx="34956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Sat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 Aiţa,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 foto: calatoriinbascheti.ro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09" y="755650"/>
            <a:ext cx="9287510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609" y="704850"/>
            <a:ext cx="8891905" cy="60896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just" marL="12700" marR="6350" indent="603250">
              <a:lnSpc>
                <a:spcPts val="2510"/>
              </a:lnSpc>
              <a:spcBef>
                <a:spcPts val="290"/>
              </a:spcBef>
            </a:pP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Se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fac eforturi considerabile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către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persoane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dedicate acestor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cauze de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păstrare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portului, dansurilor,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arhitecturii,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obiectelor și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tot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înseamnă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tradiție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populară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românească</a:t>
            </a:r>
            <a:r>
              <a:rPr dirty="0" sz="2200" spc="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(travelguideromania.com).</a:t>
            </a:r>
            <a:endParaRPr sz="2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Bahnschrift"/>
              <a:cs typeface="Bahnschrift"/>
            </a:endParaRPr>
          </a:p>
          <a:p>
            <a:pPr algn="just" marL="12700" marR="6985" indent="487680">
              <a:lnSpc>
                <a:spcPct val="94900"/>
              </a:lnSpc>
              <a:spcBef>
                <a:spcPts val="5"/>
              </a:spcBef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Satul multietnic merită din plin să aibă muzee care îi sunt dedicate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numai și pentru simplul fapt dacă am dori să ne amintim frumoasa și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valoroasa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declarație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Presedintelului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ASTRA,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Iosif Sterca Sulutiu din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Cuvântul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deschidere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al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Muzeului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Astra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Sibiu,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la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19 august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1905:</a:t>
            </a:r>
            <a:endParaRPr sz="2200">
              <a:latin typeface="Bahnschrift"/>
              <a:cs typeface="Bahnschrift"/>
            </a:endParaRPr>
          </a:p>
          <a:p>
            <a:pPr algn="just" marL="12700" marR="8255" indent="501650">
              <a:lnSpc>
                <a:spcPts val="2510"/>
              </a:lnSpc>
              <a:spcBef>
                <a:spcPts val="50"/>
              </a:spcBef>
            </a:pP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„Muzeul este </a:t>
            </a:r>
            <a:r>
              <a:rPr dirty="0" sz="2200" spc="-10">
                <a:solidFill>
                  <a:srgbClr val="ADCE00"/>
                </a:solidFill>
                <a:latin typeface="Bahnschrift"/>
                <a:cs typeface="Bahnschrift"/>
              </a:rPr>
              <a:t>arsenalul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cel mai puternic </a:t>
            </a:r>
            <a:r>
              <a:rPr dirty="0" sz="2200">
                <a:solidFill>
                  <a:srgbClr val="ADCE00"/>
                </a:solidFill>
                <a:latin typeface="Bahnschrift"/>
                <a:cs typeface="Bahnschrift"/>
              </a:rPr>
              <a:t>cu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care </a:t>
            </a:r>
            <a:r>
              <a:rPr dirty="0" sz="2200">
                <a:solidFill>
                  <a:srgbClr val="ADCE00"/>
                </a:solidFill>
                <a:latin typeface="Bahnschrift"/>
                <a:cs typeface="Bahnschrift"/>
              </a:rPr>
              <a:t>un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popor își </a:t>
            </a:r>
            <a:r>
              <a:rPr dirty="0" sz="2200" spc="-10">
                <a:solidFill>
                  <a:srgbClr val="ADCE00"/>
                </a:solidFill>
                <a:latin typeface="Bahnschrift"/>
                <a:cs typeface="Bahnschrift"/>
              </a:rPr>
              <a:t>apară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ADCE00"/>
                </a:solidFill>
                <a:latin typeface="Bahnschrift"/>
                <a:cs typeface="Bahnschrift"/>
              </a:rPr>
              <a:t>originea,</a:t>
            </a:r>
            <a:r>
              <a:rPr dirty="0" sz="2200" spc="-2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identitatea</a:t>
            </a:r>
            <a:r>
              <a:rPr dirty="0" sz="2200" spc="-1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și tot</a:t>
            </a:r>
            <a:r>
              <a:rPr dirty="0" sz="2200" spc="-1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ce</a:t>
            </a:r>
            <a:r>
              <a:rPr dirty="0" sz="2200" spc="-1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ADCE00"/>
                </a:solidFill>
                <a:latin typeface="Bahnschrift"/>
                <a:cs typeface="Bahnschrift"/>
              </a:rPr>
              <a:t>a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 moștenit</a:t>
            </a:r>
            <a:r>
              <a:rPr dirty="0" sz="2200" spc="-1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ADCE00"/>
                </a:solidFill>
                <a:latin typeface="Bahnschrift"/>
                <a:cs typeface="Bahnschrift"/>
              </a:rPr>
              <a:t>de</a:t>
            </a:r>
            <a:r>
              <a:rPr dirty="0" sz="2200" spc="-1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ADCE00"/>
                </a:solidFill>
                <a:latin typeface="Bahnschrift"/>
                <a:cs typeface="Bahnschrift"/>
              </a:rPr>
              <a:t>la</a:t>
            </a:r>
            <a:r>
              <a:rPr dirty="0" sz="2200" spc="-1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ADCE00"/>
                </a:solidFill>
                <a:latin typeface="Bahnschrift"/>
                <a:cs typeface="Bahnschrift"/>
              </a:rPr>
              <a:t>străbuni”.</a:t>
            </a:r>
            <a:endParaRPr sz="2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Bahnschrift"/>
              <a:cs typeface="Bahnschrift"/>
            </a:endParaRPr>
          </a:p>
          <a:p>
            <a:pPr algn="just" marL="12700" marR="5080" indent="586740">
              <a:lnSpc>
                <a:spcPct val="94900"/>
              </a:lnSpc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Presupun că nu ar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fi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lipsit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interes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să menționez faptul că în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anii </a:t>
            </a:r>
            <a:r>
              <a:rPr dirty="0" sz="2200" spc="-5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30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ai sec.XX,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 Europa, existau doar două muzee în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aer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liber: Muzeul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Skansen din Stockholm (Suedia, 1891) și Muzeul Bigdoy din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Lillehamer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(Norvegia). În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țara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noastră,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la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vremea respectivă,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își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avea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deschise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porțile</a:t>
            </a:r>
            <a:r>
              <a:rPr dirty="0" sz="2200" spc="4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pentru</a:t>
            </a:r>
            <a:r>
              <a:rPr dirty="0" sz="2200" spc="5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public,</a:t>
            </a:r>
            <a:r>
              <a:rPr dirty="0" sz="2200" spc="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Muzeul</a:t>
            </a:r>
            <a:r>
              <a:rPr dirty="0" sz="2200" spc="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Etnografic</a:t>
            </a:r>
            <a:r>
              <a:rPr dirty="0" sz="2200" spc="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al</a:t>
            </a:r>
            <a:r>
              <a:rPr dirty="0" sz="2200" spc="5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Transilvaniei</a:t>
            </a:r>
            <a:r>
              <a:rPr dirty="0" sz="2200" spc="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200" spc="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Parcul</a:t>
            </a:r>
            <a:endParaRPr sz="2200">
              <a:latin typeface="Bahnschrift"/>
              <a:cs typeface="Bahnschrift"/>
            </a:endParaRPr>
          </a:p>
          <a:p>
            <a:pPr algn="just" marL="12700" marR="5080">
              <a:lnSpc>
                <a:spcPct val="94900"/>
              </a:lnSpc>
              <a:spcBef>
                <a:spcPts val="5"/>
              </a:spcBef>
            </a:pP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„Hoia”,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la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Cluj,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fondat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1929 de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către profesorul Romulus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Vuia,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specific</a:t>
            </a:r>
            <a:r>
              <a:rPr dirty="0" sz="2200" spc="2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regional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 spc="22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Muzeul</a:t>
            </a:r>
            <a:r>
              <a:rPr dirty="0" sz="2200" spc="2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Satului</a:t>
            </a:r>
            <a:r>
              <a:rPr dirty="0" sz="2200" spc="2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Românesc</a:t>
            </a:r>
            <a:r>
              <a:rPr dirty="0" sz="2200" spc="2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(astăzi</a:t>
            </a:r>
            <a:r>
              <a:rPr dirty="0" sz="2200" spc="2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Muzeul</a:t>
            </a:r>
            <a:r>
              <a:rPr dirty="0" sz="2200" spc="2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Național </a:t>
            </a:r>
            <a:r>
              <a:rPr dirty="0" sz="2200" spc="-5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al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Satului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„Dimitrie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Gusti”)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București,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1936,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caracter național.</a:t>
            </a:r>
            <a:endParaRPr sz="2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80" y="657859"/>
            <a:ext cx="21475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Introducere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100" y="1355090"/>
            <a:ext cx="9232900" cy="5388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572770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Tema înscrisă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pe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Agenda acestui important eveniment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-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Conferința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Internațională</a:t>
            </a:r>
            <a:r>
              <a:rPr dirty="0" sz="2200" spc="1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„Turism</a:t>
            </a:r>
            <a:r>
              <a:rPr dirty="0" sz="2200" spc="15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 spc="15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Spatiu</a:t>
            </a:r>
            <a:r>
              <a:rPr dirty="0" sz="2200" spc="15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Rural</a:t>
            </a:r>
            <a:r>
              <a:rPr dirty="0" sz="2200" spc="14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în</a:t>
            </a:r>
            <a:r>
              <a:rPr dirty="0" sz="2200" spc="1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context</a:t>
            </a:r>
            <a:r>
              <a:rPr dirty="0" sz="2200" spc="16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National</a:t>
            </a:r>
            <a:r>
              <a:rPr dirty="0" sz="2200" spc="1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 spc="14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International</a:t>
            </a:r>
            <a:endParaRPr sz="2200">
              <a:latin typeface="Bahnschrift"/>
              <a:cs typeface="Bahnschrift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-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participăm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astăzi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intitulată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„Satul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românesc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în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pericol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extincție”</a:t>
            </a:r>
            <a:r>
              <a:rPr dirty="0" sz="2200" spc="29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nu</a:t>
            </a:r>
            <a:r>
              <a:rPr dirty="0" sz="2200" spc="3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numai</a:t>
            </a:r>
            <a:r>
              <a:rPr dirty="0" sz="2200" spc="30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că</a:t>
            </a:r>
            <a:r>
              <a:rPr dirty="0" sz="2200" spc="29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este</a:t>
            </a:r>
            <a:r>
              <a:rPr dirty="0" sz="2200" spc="30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una</a:t>
            </a:r>
            <a:r>
              <a:rPr dirty="0" sz="2200" spc="30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foarte</a:t>
            </a:r>
            <a:r>
              <a:rPr dirty="0" sz="2200" spc="29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importantă</a:t>
            </a:r>
            <a:r>
              <a:rPr dirty="0" sz="2200" spc="29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 spc="29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cu</a:t>
            </a:r>
            <a:r>
              <a:rPr dirty="0" sz="2200" spc="29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multă</a:t>
            </a:r>
            <a:r>
              <a:rPr dirty="0" sz="2200" spc="29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greutate, </a:t>
            </a:r>
            <a:r>
              <a:rPr dirty="0" sz="2200" spc="-5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dar</a:t>
            </a:r>
            <a:r>
              <a:rPr dirty="0" sz="2200" spc="-2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mare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actualitate.</a:t>
            </a:r>
            <a:endParaRPr sz="2200">
              <a:latin typeface="Bahnschrift"/>
              <a:cs typeface="Bahnschrift"/>
            </a:endParaRPr>
          </a:p>
          <a:p>
            <a:pPr algn="just" marL="12700" marR="5715" indent="621030">
              <a:lnSpc>
                <a:spcPct val="99900"/>
              </a:lnSpc>
            </a:pP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Merită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a fi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nu numai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luată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seama,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dar cât se poate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urgent de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către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responsabilii direcți pentru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starea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în care se află Satul românesc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sec.XXI începând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cele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mai înalte foruri ale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acestei țări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 poate nu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ultimul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rând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comunitățile locale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– să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se preocupe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la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modul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cel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mai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serios </a:t>
            </a:r>
            <a:r>
              <a:rPr dirty="0" sz="2200" spc="-5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 cu implicare maximă totodată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la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ce încă se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mai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poată face ca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să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nu</a:t>
            </a:r>
            <a:r>
              <a:rPr dirty="0" sz="22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dispară.</a:t>
            </a:r>
            <a:endParaRPr sz="2200">
              <a:latin typeface="Bahnschrift"/>
              <a:cs typeface="Bahnschrift"/>
            </a:endParaRPr>
          </a:p>
          <a:p>
            <a:pPr algn="just" marL="12700" marR="5715" indent="379730">
              <a:lnSpc>
                <a:spcPct val="100000"/>
              </a:lnSpc>
            </a:pP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Organizarea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evenimentului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astăzi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aflat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la cea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de a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XXV-a ediție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este </a:t>
            </a:r>
            <a:r>
              <a:rPr dirty="0" sz="2200" spc="-5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o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dovada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elocventă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a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atenției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preocupării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pe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care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responsabilii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200" spc="-58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pregătirea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desfășurarea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acestei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conferințe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le-au</a:t>
            </a:r>
            <a:r>
              <a:rPr dirty="0" sz="2200" spc="58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acordat-o</a:t>
            </a:r>
            <a:r>
              <a:rPr dirty="0" sz="2200" spc="57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stabilirea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și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selectarea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temelor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de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pe</a:t>
            </a:r>
            <a:r>
              <a:rPr dirty="0" sz="22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Agenda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evenimentului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la</a:t>
            </a:r>
            <a:r>
              <a:rPr dirty="0" sz="22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200" spc="-10">
                <a:solidFill>
                  <a:srgbClr val="E5E5E5"/>
                </a:solidFill>
                <a:latin typeface="Bahnschrift"/>
                <a:cs typeface="Bahnschrift"/>
              </a:rPr>
              <a:t>care </a:t>
            </a:r>
            <a:r>
              <a:rPr dirty="0" sz="2200" spc="-5">
                <a:solidFill>
                  <a:srgbClr val="E5E5E5"/>
                </a:solidFill>
                <a:latin typeface="Bahnschrift"/>
                <a:cs typeface="Bahnschrift"/>
              </a:rPr>
              <a:t> participăm.</a:t>
            </a:r>
            <a:endParaRPr sz="2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830" y="6687819"/>
            <a:ext cx="28384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Sat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Măgura,</a:t>
            </a:r>
            <a:r>
              <a:rPr dirty="0" sz="1500" spc="-1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Dimindia.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492759"/>
            <a:ext cx="8820150" cy="59347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6723380"/>
            <a:ext cx="50196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Vedere</a:t>
            </a: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spre Munţii Făgăraş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dinspre Mândra, foto: Dimindia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689" y="434340"/>
            <a:ext cx="6912609" cy="61175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80" y="638809"/>
            <a:ext cx="16751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</a:t>
            </a:r>
            <a:r>
              <a:rPr dirty="0" spc="-10"/>
              <a:t>n</a:t>
            </a:r>
            <a:r>
              <a:rPr dirty="0"/>
              <a:t>c</a:t>
            </a:r>
            <a:r>
              <a:rPr dirty="0" spc="-10"/>
              <a:t>l</a:t>
            </a:r>
            <a:r>
              <a:rPr dirty="0" spc="-5"/>
              <a:t>uz</a:t>
            </a:r>
            <a:r>
              <a:rPr dirty="0" spc="5"/>
              <a:t>i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09" y="2294890"/>
            <a:ext cx="9044305" cy="24765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 indent="925830">
              <a:lnSpc>
                <a:spcPct val="95000"/>
              </a:lnSpc>
              <a:spcBef>
                <a:spcPts val="240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Aș dori să închei această Prezentare,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mențiunea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că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din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anul 2020 prin Legea nr.44, se sărbătorește în fiecare an în ultima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duminică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luna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septembrie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–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Ziua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Satului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Românesc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o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adevărată</a:t>
            </a:r>
            <a:r>
              <a:rPr dirty="0" sz="2400" spc="3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sărbătoare</a:t>
            </a:r>
            <a:r>
              <a:rPr dirty="0" sz="2400" spc="34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națională</a:t>
            </a:r>
            <a:r>
              <a:rPr dirty="0" sz="2400" spc="3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a</a:t>
            </a:r>
            <a:r>
              <a:rPr dirty="0" sz="2400" spc="3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valorilor</a:t>
            </a:r>
            <a:r>
              <a:rPr dirty="0" sz="2400" spc="34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perene</a:t>
            </a:r>
            <a:r>
              <a:rPr dirty="0" sz="2400" spc="3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ale</a:t>
            </a:r>
            <a:r>
              <a:rPr dirty="0" sz="2400" spc="3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României,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expoziții,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târguri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tematice,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conferințe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și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seminarii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pe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tema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conservării, promovării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și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dezvoltării străbunelor noastre așezări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rurale.</a:t>
            </a:r>
            <a:endParaRPr sz="2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980" y="1328420"/>
            <a:ext cx="5386705" cy="289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ADCE00"/>
                </a:solidFill>
                <a:latin typeface="Bahnschrift"/>
                <a:cs typeface="Bahnschrift"/>
              </a:rPr>
              <a:t>Vă</a:t>
            </a:r>
            <a:r>
              <a:rPr dirty="0" sz="3200" spc="-2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</a:rPr>
              <a:t>mulţumesc</a:t>
            </a:r>
            <a:r>
              <a:rPr dirty="0" sz="3200" spc="-2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</a:rPr>
              <a:t>pentru</a:t>
            </a:r>
            <a:r>
              <a:rPr dirty="0" sz="3200" spc="-2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</a:rPr>
              <a:t>atenţie!</a:t>
            </a:r>
            <a:endParaRPr sz="3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Bahnschrift"/>
              <a:cs typeface="Bahnschrift"/>
            </a:endParaRPr>
          </a:p>
          <a:p>
            <a:pPr marL="12700" marR="1139825">
              <a:lnSpc>
                <a:spcPct val="189800"/>
              </a:lnSpc>
            </a:pP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</a:rPr>
              <a:t>Luminiţa Panait </a:t>
            </a:r>
            <a:r>
              <a:rPr dirty="0" sz="320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3200" spc="-1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l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um</a:t>
            </a:r>
            <a:r>
              <a:rPr dirty="0" sz="3200" spc="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i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.p</a:t>
            </a:r>
            <a:r>
              <a:rPr dirty="0" sz="3200" spc="-1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a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n</a:t>
            </a:r>
            <a:r>
              <a:rPr dirty="0" sz="3200" spc="-1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a</a:t>
            </a:r>
            <a:r>
              <a:rPr dirty="0" sz="320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i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t</a:t>
            </a:r>
            <a:r>
              <a:rPr dirty="0" sz="3200" spc="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@</a:t>
            </a:r>
            <a:r>
              <a:rPr dirty="0" sz="320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g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m</a:t>
            </a:r>
            <a:r>
              <a:rPr dirty="0" sz="320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a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i</a:t>
            </a:r>
            <a:r>
              <a:rPr dirty="0" sz="3200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l</a:t>
            </a:r>
            <a:r>
              <a:rPr dirty="0" sz="3200" spc="-5">
                <a:solidFill>
                  <a:srgbClr val="ADCE00"/>
                </a:solidFill>
                <a:latin typeface="Bahnschrift"/>
                <a:cs typeface="Bahnschrift"/>
                <a:hlinkClick r:id="rId2"/>
              </a:rPr>
              <a:t>.com</a:t>
            </a:r>
            <a:endParaRPr sz="3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019" y="6758940"/>
            <a:ext cx="35159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Sat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 Fântânele,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Sibiu, sursă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 Dimindia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9379" y="504190"/>
            <a:ext cx="4900930" cy="60286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019" y="6758940"/>
            <a:ext cx="38665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Sat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Pleşa,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Bucovina,</a:t>
            </a: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</a:t>
            </a:r>
            <a:r>
              <a:rPr dirty="0" sz="150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Libertatea.ro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09" y="359409"/>
            <a:ext cx="9287510" cy="6336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80" y="657859"/>
            <a:ext cx="15938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dirty="0" spc="-5"/>
              <a:t>x</a:t>
            </a:r>
            <a:r>
              <a:rPr dirty="0"/>
              <a:t>t</a:t>
            </a:r>
            <a:r>
              <a:rPr dirty="0" spc="-5"/>
              <a:t>in</a:t>
            </a:r>
            <a:r>
              <a:rPr dirty="0" spc="-10"/>
              <a:t>c</a:t>
            </a:r>
            <a:r>
              <a:rPr dirty="0"/>
              <a:t>ţ</a:t>
            </a:r>
            <a:r>
              <a:rPr dirty="0" spc="-5"/>
              <a:t>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689" y="2211070"/>
            <a:ext cx="8451850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Dintre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toate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definițiile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pe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care le-am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găsit</a:t>
            </a:r>
            <a:r>
              <a:rPr dirty="0" sz="24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pentru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cuvântul</a:t>
            </a:r>
            <a:endParaRPr sz="2400">
              <a:latin typeface="Bahnschrift"/>
              <a:cs typeface="Bahnschrif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„extincție” din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formularea temei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„Satul românesc în pericol de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extincție” stingere, dispariție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–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mi s-au părut cele mai triste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și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poate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cel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mai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greu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a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fi acceptate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la modul real.</a:t>
            </a:r>
            <a:endParaRPr sz="2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Bahnschrift"/>
              <a:cs typeface="Bahnschrift"/>
            </a:endParaRPr>
          </a:p>
          <a:p>
            <a:pPr algn="just" marL="12700" marR="11176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Cum să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dispară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Satul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românesc?!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Ar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putea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fi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posibil așa ceva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oare?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Și noi poporul acestei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minunate țări</a:t>
            </a:r>
            <a:r>
              <a:rPr dirty="0" sz="24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ce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facem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fară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el?</a:t>
            </a:r>
            <a:endParaRPr sz="2400">
              <a:latin typeface="Bahnschrift"/>
              <a:cs typeface="Bahnschrift"/>
            </a:endParaRPr>
          </a:p>
          <a:p>
            <a:pPr algn="just" marL="12700" marR="60325">
              <a:lnSpc>
                <a:spcPct val="100000"/>
              </a:lnSpc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Doar cuvântul sat provine din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latinescul fossatum=fortificație!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Deci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pe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bună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dreptate trebuie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să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fie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apărată!</a:t>
            </a:r>
            <a:endParaRPr sz="2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830" y="6671309"/>
            <a:ext cx="53219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Sate</a:t>
            </a:r>
            <a:r>
              <a:rPr dirty="0" sz="1500" spc="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părăsite,</a:t>
            </a:r>
            <a:r>
              <a:rPr dirty="0" sz="1500" spc="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Hunedoara,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Cătunul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Țața</a:t>
            </a:r>
            <a:r>
              <a:rPr dirty="0" sz="1500" spc="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sursă</a:t>
            </a:r>
            <a:r>
              <a:rPr dirty="0" sz="1500" spc="2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foto: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Playtech.ro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350" y="494030"/>
            <a:ext cx="9257030" cy="5949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80" y="657859"/>
            <a:ext cx="33648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Veşnicia</a:t>
            </a:r>
            <a:r>
              <a:rPr dirty="0" spc="-40"/>
              <a:t> </a:t>
            </a:r>
            <a:r>
              <a:rPr dirty="0" spc="-5"/>
              <a:t>şi</a:t>
            </a:r>
            <a:r>
              <a:rPr dirty="0" spc="-30"/>
              <a:t> </a:t>
            </a:r>
            <a:r>
              <a:rPr dirty="0" spc="-5"/>
              <a:t>Averea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689" y="2211070"/>
            <a:ext cx="847407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52832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Oare marele nostru scriitor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și om de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cultura Lucian Blaga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în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Discursul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său</a:t>
            </a:r>
            <a:r>
              <a:rPr dirty="0" sz="2400" spc="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de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recepție în Academia Română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de la 5 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iunie 1937 când rostea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cea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mai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frumoasă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evocare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a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satului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românesc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nu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a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crezut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cu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tărie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că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„Veșnicia s-a</a:t>
            </a:r>
            <a:r>
              <a:rPr dirty="0" sz="240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născut</a:t>
            </a:r>
            <a:r>
              <a:rPr dirty="0" sz="2400" spc="63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ADCE00"/>
                </a:solidFill>
                <a:latin typeface="Bahnschrift"/>
                <a:cs typeface="Bahnschrift"/>
              </a:rPr>
              <a:t>la </a:t>
            </a:r>
            <a:r>
              <a:rPr dirty="0" sz="2400" spc="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sat.”?!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Da,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în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satul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românesc!</a:t>
            </a:r>
            <a:endParaRPr sz="2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Bahnschrift"/>
              <a:cs typeface="Bahnschrift"/>
            </a:endParaRPr>
          </a:p>
          <a:p>
            <a:pPr algn="just" marL="12700" marR="8255" indent="59944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Și cum bine spunea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atâta emoție, nu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mult timp în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urmă,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tot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despre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satul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românesc,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valorosul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nostru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actor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Mircea Diaconu: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„El, tot pământul </a:t>
            </a:r>
            <a:r>
              <a:rPr dirty="0" sz="2400">
                <a:solidFill>
                  <a:srgbClr val="ADCE00"/>
                </a:solidFill>
                <a:latin typeface="Bahnschrift"/>
                <a:cs typeface="Bahnschrift"/>
              </a:rPr>
              <a:t>de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sub el, cerul </a:t>
            </a:r>
            <a:r>
              <a:rPr dirty="0" sz="2400">
                <a:solidFill>
                  <a:srgbClr val="ADCE00"/>
                </a:solidFill>
                <a:latin typeface="Bahnschrift"/>
                <a:cs typeface="Bahnschrift"/>
              </a:rPr>
              <a:t>și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pădurile </a:t>
            </a:r>
            <a:r>
              <a:rPr dirty="0" sz="240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sunt toată averea</a:t>
            </a:r>
            <a:r>
              <a:rPr dirty="0" sz="2400" spc="-10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noastră. Fară </a:t>
            </a:r>
            <a:r>
              <a:rPr dirty="0" sz="2400" spc="-10">
                <a:solidFill>
                  <a:srgbClr val="ADCE00"/>
                </a:solidFill>
                <a:latin typeface="Bahnschrift"/>
                <a:cs typeface="Bahnschrift"/>
              </a:rPr>
              <a:t>ele</a:t>
            </a:r>
            <a:r>
              <a:rPr dirty="0" sz="2400" spc="5">
                <a:solidFill>
                  <a:srgbClr val="ADCE00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suntem nimeni!”</a:t>
            </a:r>
            <a:endParaRPr sz="2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6723380"/>
            <a:ext cx="36995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Troiţă,</a:t>
            </a:r>
            <a:r>
              <a:rPr dirty="0" sz="1500" spc="-1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pictură</a:t>
            </a:r>
            <a:r>
              <a:rPr dirty="0" sz="1500" spc="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de la</a:t>
            </a:r>
            <a:r>
              <a:rPr dirty="0" sz="1500" spc="5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câmp,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Ludovic</a:t>
            </a:r>
            <a:r>
              <a:rPr dirty="0" sz="1500" spc="-10">
                <a:solidFill>
                  <a:srgbClr val="FF9966"/>
                </a:solidFill>
                <a:latin typeface="Bahnschrift"/>
                <a:cs typeface="Bahnschrift"/>
              </a:rPr>
              <a:t> </a:t>
            </a:r>
            <a:r>
              <a:rPr dirty="0" sz="1500" spc="-5">
                <a:solidFill>
                  <a:srgbClr val="FF9966"/>
                </a:solidFill>
                <a:latin typeface="Bahnschrift"/>
                <a:cs typeface="Bahnschrift"/>
              </a:rPr>
              <a:t>Basarab</a:t>
            </a:r>
            <a:endParaRPr sz="15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800" y="359409"/>
            <a:ext cx="9144000" cy="6314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409" y="739140"/>
            <a:ext cx="9394190" cy="56680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980" y="650240"/>
            <a:ext cx="471678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Arial"/>
                <a:cs typeface="Arial"/>
              </a:rPr>
              <a:t>Cele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mai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Frumoase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Sate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689" y="2211070"/>
            <a:ext cx="850265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795" indent="7239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Și pentru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că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epoca în care trăim pare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a nu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fi lipstia de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dorință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noastră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a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nu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sta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departe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de</a:t>
            </a:r>
            <a:r>
              <a:rPr dirty="0" sz="2400" spc="6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statistici</a:t>
            </a:r>
            <a:r>
              <a:rPr dirty="0" sz="2400" spc="63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și 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clasamente,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în continuare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voi</a:t>
            </a:r>
            <a:r>
              <a:rPr dirty="0" sz="2400" spc="-1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proceda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și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eu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tot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așa.</a:t>
            </a:r>
            <a:endParaRPr sz="2400">
              <a:latin typeface="Bahnschrift"/>
              <a:cs typeface="Bahnschrift"/>
            </a:endParaRPr>
          </a:p>
          <a:p>
            <a:pPr algn="just" marL="12700" marR="5080" indent="604520">
              <a:lnSpc>
                <a:spcPct val="100000"/>
              </a:lnSpc>
            </a:pP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În Romania există un număr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de cca.</a:t>
            </a:r>
            <a:r>
              <a:rPr dirty="0" sz="2400">
                <a:solidFill>
                  <a:srgbClr val="ADCE00"/>
                </a:solidFill>
                <a:latin typeface="Bahnschrift"/>
                <a:cs typeface="Bahnschrift"/>
              </a:rPr>
              <a:t>14.000 </a:t>
            </a:r>
            <a:r>
              <a:rPr dirty="0" sz="2400" spc="-5">
                <a:solidFill>
                  <a:srgbClr val="ADCE00"/>
                </a:solidFill>
                <a:latin typeface="Bahnschrift"/>
                <a:cs typeface="Bahnschrift"/>
              </a:rPr>
              <a:t>sate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, după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cum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arăta ultimul recensământ din 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2022.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Iar pentru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că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„puterea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exemplului”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este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mereu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binevenită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și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românii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sunt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oameni </a:t>
            </a:r>
            <a:r>
              <a:rPr dirty="0" sz="2400" spc="-63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ambițioși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și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dornici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să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nu „le-o ia cineva înainte”,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voi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prezenta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mai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jos:</a:t>
            </a:r>
            <a:endParaRPr sz="2400">
              <a:latin typeface="Bahnschrift"/>
              <a:cs typeface="Bahnschrift"/>
            </a:endParaRPr>
          </a:p>
          <a:p>
            <a:pPr algn="just" marL="671195">
              <a:lnSpc>
                <a:spcPct val="100000"/>
              </a:lnSpc>
            </a:pP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+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 Lista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cu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Cele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mai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frumoase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sate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400" spc="-1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România</a:t>
            </a:r>
            <a:endParaRPr sz="2400">
              <a:latin typeface="Bahnschrift"/>
              <a:cs typeface="Bahnschrift"/>
            </a:endParaRPr>
          </a:p>
          <a:p>
            <a:pPr algn="just" marL="12700" marR="13335" indent="694690">
              <a:lnSpc>
                <a:spcPct val="100000"/>
              </a:lnSpc>
            </a:pP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+</a:t>
            </a:r>
            <a:r>
              <a:rPr dirty="0" sz="2400" spc="5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Lista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celor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mai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frumoase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sate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din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România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din 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Patrimoniul</a:t>
            </a:r>
            <a:r>
              <a:rPr dirty="0" sz="2400">
                <a:solidFill>
                  <a:srgbClr val="E5E5E5"/>
                </a:solidFill>
                <a:latin typeface="Bahnschrift"/>
                <a:cs typeface="Bahnschrift"/>
              </a:rPr>
              <a:t> </a:t>
            </a:r>
            <a:r>
              <a:rPr dirty="0" sz="2400" spc="-5">
                <a:solidFill>
                  <a:srgbClr val="E5E5E5"/>
                </a:solidFill>
                <a:latin typeface="Bahnschrift"/>
                <a:cs typeface="Bahnschrift"/>
              </a:rPr>
              <a:t>UNESCO</a:t>
            </a:r>
            <a:endParaRPr sz="2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DC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 of a Strategy</dc:title>
  <dcterms:created xsi:type="dcterms:W3CDTF">2023-03-29T15:02:44Z</dcterms:created>
  <dcterms:modified xsi:type="dcterms:W3CDTF">2023-03-29T15:02:44Z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Creator">
    <vt:lpwstr>Impress</vt:lpwstr>
  </property>
  <property fmtid="{D5CDD505-2E9C-101B-9397-08002B2CF9AE}" pid="4" name="LastSaved">
    <vt:filetime>2023-03-29T00:00:00Z</vt:filetime>
  </property>
</Properties>
</file>