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12192000" cy="6858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918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Modern No. 20"/>
                <a:cs typeface="Modern No. 20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 u="sng">
                <a:solidFill>
                  <a:srgbClr val="0462C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Modern No. 20"/>
                <a:cs typeface="Modern No. 20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Modern No. 20"/>
                <a:cs typeface="Modern No. 20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74828" y="247649"/>
            <a:ext cx="4458335" cy="6308090"/>
          </a:xfrm>
          <a:custGeom>
            <a:avLst/>
            <a:gdLst/>
            <a:ahLst/>
            <a:cxnLst/>
            <a:rect l="l" t="t" r="r" b="b"/>
            <a:pathLst>
              <a:path w="4458335" h="6308090">
                <a:moveTo>
                  <a:pt x="4394708" y="63246"/>
                </a:moveTo>
                <a:lnTo>
                  <a:pt x="63500" y="63246"/>
                </a:lnTo>
                <a:lnTo>
                  <a:pt x="63500" y="6244590"/>
                </a:lnTo>
                <a:lnTo>
                  <a:pt x="4394708" y="6244590"/>
                </a:lnTo>
                <a:lnTo>
                  <a:pt x="4394708" y="63246"/>
                </a:lnTo>
                <a:close/>
              </a:path>
              <a:path w="4458335" h="6308090">
                <a:moveTo>
                  <a:pt x="4458208" y="0"/>
                </a:moveTo>
                <a:lnTo>
                  <a:pt x="4432808" y="0"/>
                </a:lnTo>
                <a:lnTo>
                  <a:pt x="4432808" y="25400"/>
                </a:lnTo>
                <a:lnTo>
                  <a:pt x="4432808" y="6282690"/>
                </a:lnTo>
                <a:lnTo>
                  <a:pt x="25400" y="6282690"/>
                </a:lnTo>
                <a:lnTo>
                  <a:pt x="25400" y="25400"/>
                </a:lnTo>
                <a:lnTo>
                  <a:pt x="4432808" y="25400"/>
                </a:lnTo>
                <a:lnTo>
                  <a:pt x="4432808" y="0"/>
                </a:lnTo>
                <a:lnTo>
                  <a:pt x="0" y="0"/>
                </a:lnTo>
                <a:lnTo>
                  <a:pt x="0" y="25400"/>
                </a:lnTo>
                <a:lnTo>
                  <a:pt x="0" y="6282690"/>
                </a:lnTo>
                <a:lnTo>
                  <a:pt x="0" y="6308090"/>
                </a:lnTo>
                <a:lnTo>
                  <a:pt x="4458208" y="6308090"/>
                </a:lnTo>
                <a:lnTo>
                  <a:pt x="4458208" y="6282702"/>
                </a:lnTo>
                <a:lnTo>
                  <a:pt x="4458208" y="25400"/>
                </a:lnTo>
                <a:lnTo>
                  <a:pt x="4458208" y="25146"/>
                </a:lnTo>
                <a:lnTo>
                  <a:pt x="4458208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739" y="257301"/>
            <a:ext cx="4091304" cy="695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Modern No. 20"/>
                <a:cs typeface="Modern No. 20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24001" y="2558922"/>
            <a:ext cx="10857865" cy="3086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 u="sng">
                <a:solidFill>
                  <a:srgbClr val="0462C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hyperlink" Target="mailto:alekos@unive.it" TargetMode="External"/><Relationship Id="rId7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tudristioiu@central.ucv.ro" TargetMode="External"/><Relationship Id="rId5" Type="http://schemas.openxmlformats.org/officeDocument/2006/relationships/hyperlink" Target="mailto:silvia.puiu@edu.ucv.ro" TargetMode="External"/><Relationship Id="rId10" Type="http://schemas.openxmlformats.org/officeDocument/2006/relationships/image" Target="../media/image5.jpg"/><Relationship Id="rId4" Type="http://schemas.openxmlformats.org/officeDocument/2006/relationships/hyperlink" Target="mailto:anisoara.irimescu@meteoromania.ro" TargetMode="External"/><Relationship Id="rId9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pric.unive.it/projects/wecent/home" TargetMode="External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igerprints.clemson.edu/joe/vol50/iss2/48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sos.royalsocietypublishing.org/content/4/7/170170" TargetMode="External"/><Relationship Id="rId4" Type="http://schemas.openxmlformats.org/officeDocument/2006/relationships/hyperlink" Target="https://www.designsociety.org/download-publication/38812/TOWARD%2BA%2BCOMMON%2BPROCEDURE%2BUSING%2BLIKERT%2BAND%2BLIKERT-TYPE%2BSCALES%2BIN%2BSMALL%2BGROUPS%2BCOMPARATIVE%2BDESIGN%2BOBSERVATION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sse.ro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31645" y="1126312"/>
            <a:ext cx="8741410" cy="2331085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 marR="5080" indent="-10795" algn="ctr">
              <a:lnSpc>
                <a:spcPts val="5830"/>
              </a:lnSpc>
              <a:spcBef>
                <a:spcPts val="835"/>
              </a:spcBef>
            </a:pPr>
            <a:r>
              <a:rPr sz="5400" spc="-5" dirty="0">
                <a:latin typeface="Britannic Bold"/>
                <a:cs typeface="Britannic Bold"/>
              </a:rPr>
              <a:t>Environmental features</a:t>
            </a:r>
            <a:r>
              <a:rPr sz="5400" spc="10" dirty="0">
                <a:latin typeface="Britannic Bold"/>
                <a:cs typeface="Britannic Bold"/>
              </a:rPr>
              <a:t> </a:t>
            </a:r>
            <a:r>
              <a:rPr sz="5400" spc="-5" dirty="0">
                <a:latin typeface="Britannic Bold"/>
                <a:cs typeface="Britannic Bold"/>
              </a:rPr>
              <a:t>of </a:t>
            </a:r>
            <a:r>
              <a:rPr sz="5400" dirty="0">
                <a:latin typeface="Britannic Bold"/>
                <a:cs typeface="Britannic Bold"/>
              </a:rPr>
              <a:t> </a:t>
            </a:r>
            <a:r>
              <a:rPr sz="5400" spc="-5" dirty="0">
                <a:latin typeface="Britannic Bold"/>
                <a:cs typeface="Britannic Bold"/>
              </a:rPr>
              <a:t>interest </a:t>
            </a:r>
            <a:r>
              <a:rPr sz="5400" dirty="0">
                <a:latin typeface="Britannic Bold"/>
                <a:cs typeface="Britannic Bold"/>
              </a:rPr>
              <a:t>for tourism in </a:t>
            </a:r>
            <a:r>
              <a:rPr sz="5400" spc="5" dirty="0">
                <a:latin typeface="Britannic Bold"/>
                <a:cs typeface="Britannic Bold"/>
              </a:rPr>
              <a:t> </a:t>
            </a:r>
            <a:r>
              <a:rPr sz="5400" dirty="0">
                <a:latin typeface="Britannic Bold"/>
                <a:cs typeface="Britannic Bold"/>
              </a:rPr>
              <a:t>Romanian</a:t>
            </a:r>
            <a:r>
              <a:rPr sz="5400" spc="-30" dirty="0">
                <a:latin typeface="Britannic Bold"/>
                <a:cs typeface="Britannic Bold"/>
              </a:rPr>
              <a:t> </a:t>
            </a:r>
            <a:r>
              <a:rPr sz="5400" dirty="0">
                <a:latin typeface="Britannic Bold"/>
                <a:cs typeface="Britannic Bold"/>
              </a:rPr>
              <a:t>rural</a:t>
            </a:r>
            <a:r>
              <a:rPr sz="5400" spc="5" dirty="0">
                <a:latin typeface="Britannic Bold"/>
                <a:cs typeface="Britannic Bold"/>
              </a:rPr>
              <a:t> </a:t>
            </a:r>
            <a:r>
              <a:rPr sz="5400" spc="-5" dirty="0">
                <a:latin typeface="Britannic Bold"/>
                <a:cs typeface="Britannic Bold"/>
              </a:rPr>
              <a:t>destinations</a:t>
            </a:r>
            <a:endParaRPr sz="5400">
              <a:latin typeface="Britannic Bold"/>
              <a:cs typeface="Britannic 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87677" y="4832427"/>
            <a:ext cx="9046210" cy="1771650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1711325">
              <a:lnSpc>
                <a:spcPct val="100000"/>
              </a:lnSpc>
              <a:spcBef>
                <a:spcPts val="1115"/>
              </a:spcBef>
            </a:pPr>
            <a:r>
              <a:rPr sz="1800" b="1" dirty="0">
                <a:solidFill>
                  <a:srgbClr val="FFFF00"/>
                </a:solidFill>
                <a:latin typeface="Calibri"/>
                <a:cs typeface="Calibri"/>
              </a:rPr>
              <a:t>L.</a:t>
            </a:r>
            <a:r>
              <a:rPr sz="1800" b="1" spc="-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FFFF00"/>
                </a:solidFill>
                <a:latin typeface="Calibri"/>
                <a:cs typeface="Calibri"/>
              </a:rPr>
              <a:t>Velea</a:t>
            </a:r>
            <a:r>
              <a:rPr sz="1800" b="1" spc="-30" baseline="25462" dirty="0">
                <a:solidFill>
                  <a:srgbClr val="FFFF00"/>
                </a:solidFill>
                <a:latin typeface="Calibri"/>
                <a:cs typeface="Calibri"/>
              </a:rPr>
              <a:t>1,2</a:t>
            </a:r>
            <a:r>
              <a:rPr sz="1800" b="1" spc="-20" dirty="0">
                <a:solidFill>
                  <a:srgbClr val="FFFF00"/>
                </a:solidFill>
                <a:latin typeface="Calibri"/>
                <a:cs typeface="Calibri"/>
              </a:rPr>
              <a:t>,</a:t>
            </a:r>
            <a:r>
              <a:rPr sz="1800" b="1" spc="1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00"/>
                </a:solidFill>
                <a:latin typeface="Calibri"/>
                <a:cs typeface="Calibri"/>
              </a:rPr>
              <a:t>S.</a:t>
            </a:r>
            <a:r>
              <a:rPr sz="1800" b="1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00"/>
                </a:solidFill>
                <a:latin typeface="Calibri"/>
                <a:cs typeface="Calibri"/>
              </a:rPr>
              <a:t>Puiu</a:t>
            </a:r>
            <a:r>
              <a:rPr sz="1800" b="1" spc="-15" baseline="25462" dirty="0">
                <a:solidFill>
                  <a:srgbClr val="FFFF00"/>
                </a:solidFill>
                <a:latin typeface="Calibri"/>
                <a:cs typeface="Calibri"/>
              </a:rPr>
              <a:t>3</a:t>
            </a:r>
            <a:r>
              <a:rPr sz="1800" b="1" spc="-10" dirty="0">
                <a:solidFill>
                  <a:srgbClr val="FFFF00"/>
                </a:solidFill>
                <a:latin typeface="Calibri"/>
                <a:cs typeface="Calibri"/>
              </a:rPr>
              <a:t>,</a:t>
            </a:r>
            <a:r>
              <a:rPr sz="1800" b="1" spc="5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b="1" spc="-65" dirty="0">
                <a:solidFill>
                  <a:srgbClr val="FFFF00"/>
                </a:solidFill>
                <a:latin typeface="Calibri"/>
                <a:cs typeface="Calibri"/>
              </a:rPr>
              <a:t>M.T.</a:t>
            </a:r>
            <a:r>
              <a:rPr sz="1800" b="1" spc="-1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00"/>
                </a:solidFill>
                <a:latin typeface="Calibri"/>
                <a:cs typeface="Calibri"/>
              </a:rPr>
              <a:t>Udristioiu</a:t>
            </a:r>
            <a:r>
              <a:rPr sz="1800" b="1" spc="-15" baseline="25462" dirty="0">
                <a:solidFill>
                  <a:srgbClr val="FFFF00"/>
                </a:solidFill>
                <a:latin typeface="Calibri"/>
                <a:cs typeface="Calibri"/>
              </a:rPr>
              <a:t>4,5</a:t>
            </a:r>
            <a:r>
              <a:rPr sz="1800" b="1" spc="-10" dirty="0">
                <a:solidFill>
                  <a:srgbClr val="FFFF00"/>
                </a:solidFill>
                <a:latin typeface="Calibri"/>
                <a:cs typeface="Calibri"/>
              </a:rPr>
              <a:t>,</a:t>
            </a:r>
            <a:r>
              <a:rPr sz="1800" b="1" spc="4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b="1" spc="5" dirty="0">
                <a:solidFill>
                  <a:srgbClr val="FFFF00"/>
                </a:solidFill>
                <a:latin typeface="Calibri"/>
                <a:cs typeface="Calibri"/>
              </a:rPr>
              <a:t>A.</a:t>
            </a:r>
            <a:r>
              <a:rPr sz="1800" b="1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00"/>
                </a:solidFill>
                <a:latin typeface="Calibri"/>
                <a:cs typeface="Calibri"/>
              </a:rPr>
              <a:t>Irimescu</a:t>
            </a:r>
            <a:r>
              <a:rPr sz="1800" b="1" spc="-7" baseline="25462" dirty="0">
                <a:solidFill>
                  <a:srgbClr val="FFFF00"/>
                </a:solidFill>
                <a:latin typeface="Calibri"/>
                <a:cs typeface="Calibri"/>
              </a:rPr>
              <a:t>2</a:t>
            </a:r>
            <a:r>
              <a:rPr sz="1800" b="1" spc="-5" dirty="0">
                <a:solidFill>
                  <a:srgbClr val="FFFF00"/>
                </a:solidFill>
                <a:latin typeface="Calibri"/>
                <a:cs typeface="Calibri"/>
              </a:rPr>
              <a:t>,</a:t>
            </a:r>
            <a:r>
              <a:rPr sz="1800" b="1" spc="-1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b="1" spc="5" dirty="0">
                <a:solidFill>
                  <a:srgbClr val="FFFF00"/>
                </a:solidFill>
                <a:latin typeface="Calibri"/>
                <a:cs typeface="Calibri"/>
              </a:rPr>
              <a:t>A.</a:t>
            </a:r>
            <a:r>
              <a:rPr sz="1800" b="1" spc="-2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00"/>
                </a:solidFill>
                <a:latin typeface="Calibri"/>
                <a:cs typeface="Calibri"/>
              </a:rPr>
              <a:t>Gallo</a:t>
            </a:r>
            <a:r>
              <a:rPr sz="1800" b="1" spc="-15" baseline="25462" dirty="0">
                <a:solidFill>
                  <a:srgbClr val="FFFF00"/>
                </a:solidFill>
                <a:latin typeface="Calibri"/>
                <a:cs typeface="Calibri"/>
              </a:rPr>
              <a:t>1</a:t>
            </a:r>
            <a:endParaRPr sz="1800" baseline="25462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630"/>
              </a:spcBef>
            </a:pPr>
            <a:r>
              <a:rPr sz="1125" b="1" spc="-7" baseline="25925" dirty="0">
                <a:solidFill>
                  <a:srgbClr val="FFFF00"/>
                </a:solidFill>
                <a:latin typeface="Calibri"/>
                <a:cs typeface="Calibri"/>
              </a:rPr>
              <a:t>1</a:t>
            </a:r>
            <a:r>
              <a:rPr sz="1125" b="1" spc="-15" baseline="2592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FFFF00"/>
                </a:solidFill>
                <a:latin typeface="Calibri"/>
                <a:cs typeface="Calibri"/>
              </a:rPr>
              <a:t>Department</a:t>
            </a:r>
            <a:r>
              <a:rPr sz="1100" b="1" spc="1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FFFF00"/>
                </a:solidFill>
                <a:latin typeface="Calibri"/>
                <a:cs typeface="Calibri"/>
              </a:rPr>
              <a:t>of</a:t>
            </a:r>
            <a:r>
              <a:rPr sz="1100" b="1" spc="-1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FFFF00"/>
                </a:solidFill>
                <a:latin typeface="Calibri"/>
                <a:cs typeface="Calibri"/>
              </a:rPr>
              <a:t>Humanities,</a:t>
            </a:r>
            <a:r>
              <a:rPr sz="1100" b="1" spc="5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FFFF00"/>
                </a:solidFill>
                <a:latin typeface="Calibri"/>
                <a:cs typeface="Calibri"/>
              </a:rPr>
              <a:t>Ca’Foscari</a:t>
            </a:r>
            <a:r>
              <a:rPr sz="1100" b="1" spc="1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FFFF00"/>
                </a:solidFill>
                <a:latin typeface="Calibri"/>
                <a:cs typeface="Calibri"/>
              </a:rPr>
              <a:t>University</a:t>
            </a:r>
            <a:r>
              <a:rPr sz="1100" b="1" spc="1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FFFF00"/>
                </a:solidFill>
                <a:latin typeface="Calibri"/>
                <a:cs typeface="Calibri"/>
              </a:rPr>
              <a:t>of</a:t>
            </a:r>
            <a:r>
              <a:rPr sz="1100" b="1" spc="2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FFFF00"/>
                </a:solidFill>
                <a:latin typeface="Calibri"/>
                <a:cs typeface="Calibri"/>
              </a:rPr>
              <a:t>Venice,</a:t>
            </a:r>
            <a:r>
              <a:rPr sz="1100" b="1" spc="1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FFFF00"/>
                </a:solidFill>
                <a:latin typeface="Calibri"/>
                <a:cs typeface="Calibri"/>
              </a:rPr>
              <a:t>Italy;</a:t>
            </a:r>
            <a:r>
              <a:rPr sz="1100" b="1" spc="1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FFFF00"/>
                </a:solidFill>
                <a:latin typeface="Calibri"/>
                <a:cs typeface="Calibri"/>
              </a:rPr>
              <a:t>Liliana.velea@unive.it;</a:t>
            </a:r>
            <a:r>
              <a:rPr sz="1100" b="1" spc="4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FFFF00"/>
                </a:solidFill>
                <a:latin typeface="Calibri"/>
                <a:cs typeface="Calibri"/>
                <a:hlinkClick r:id="rId3"/>
              </a:rPr>
              <a:t>alekos@unive.it</a:t>
            </a:r>
            <a:endParaRPr sz="1100">
              <a:latin typeface="Calibri"/>
              <a:cs typeface="Calibri"/>
            </a:endParaRPr>
          </a:p>
          <a:p>
            <a:pPr marR="635" algn="ctr">
              <a:lnSpc>
                <a:spcPct val="100000"/>
              </a:lnSpc>
              <a:spcBef>
                <a:spcPts val="600"/>
              </a:spcBef>
            </a:pPr>
            <a:r>
              <a:rPr sz="1125" b="1" spc="-7" baseline="25925" dirty="0">
                <a:solidFill>
                  <a:srgbClr val="FFFF00"/>
                </a:solidFill>
                <a:latin typeface="Calibri"/>
                <a:cs typeface="Calibri"/>
              </a:rPr>
              <a:t>2 </a:t>
            </a:r>
            <a:r>
              <a:rPr sz="1100" b="1" dirty="0">
                <a:solidFill>
                  <a:srgbClr val="FFFF00"/>
                </a:solidFill>
                <a:latin typeface="Calibri"/>
                <a:cs typeface="Calibri"/>
              </a:rPr>
              <a:t>National</a:t>
            </a:r>
            <a:r>
              <a:rPr sz="1100" b="1" spc="1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FFFF00"/>
                </a:solidFill>
                <a:latin typeface="Calibri"/>
                <a:cs typeface="Calibri"/>
              </a:rPr>
              <a:t>Meteorological</a:t>
            </a:r>
            <a:r>
              <a:rPr sz="1100" b="1" spc="1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FFFF00"/>
                </a:solidFill>
                <a:latin typeface="Calibri"/>
                <a:cs typeface="Calibri"/>
              </a:rPr>
              <a:t>Administration,</a:t>
            </a:r>
            <a:r>
              <a:rPr sz="1100" b="1" spc="2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FFFF00"/>
                </a:solidFill>
                <a:latin typeface="Calibri"/>
                <a:cs typeface="Calibri"/>
              </a:rPr>
              <a:t>Bucharest,</a:t>
            </a:r>
            <a:r>
              <a:rPr sz="1100" b="1" dirty="0">
                <a:solidFill>
                  <a:srgbClr val="FFFF00"/>
                </a:solidFill>
                <a:latin typeface="Calibri"/>
                <a:cs typeface="Calibri"/>
              </a:rPr>
              <a:t> Romania;</a:t>
            </a:r>
            <a:r>
              <a:rPr sz="1100" b="1" spc="-2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FFFF00"/>
                </a:solidFill>
                <a:latin typeface="Calibri"/>
                <a:cs typeface="Calibri"/>
              </a:rPr>
              <a:t>Liliana.velea@meteoromania.ro;</a:t>
            </a:r>
            <a:r>
              <a:rPr sz="1100" b="1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FFFF00"/>
                </a:solidFill>
                <a:latin typeface="Calibri"/>
                <a:cs typeface="Calibri"/>
                <a:hlinkClick r:id="rId4"/>
              </a:rPr>
              <a:t>anisoara.irimescu@meteoromania.ro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00">
              <a:latin typeface="Calibri"/>
              <a:cs typeface="Calibri"/>
            </a:endParaRPr>
          </a:p>
          <a:p>
            <a:pPr marL="37465" marR="30480" algn="ctr">
              <a:lnSpc>
                <a:spcPct val="69100"/>
              </a:lnSpc>
              <a:spcBef>
                <a:spcPts val="5"/>
              </a:spcBef>
            </a:pPr>
            <a:r>
              <a:rPr sz="1125" b="1" spc="-7" baseline="25925" dirty="0">
                <a:solidFill>
                  <a:srgbClr val="FFFF00"/>
                </a:solidFill>
                <a:latin typeface="Calibri"/>
                <a:cs typeface="Calibri"/>
              </a:rPr>
              <a:t>3</a:t>
            </a:r>
            <a:r>
              <a:rPr sz="1125" b="1" baseline="2592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FFFF00"/>
                </a:solidFill>
                <a:latin typeface="Calibri"/>
                <a:cs typeface="Calibri"/>
              </a:rPr>
              <a:t>Department </a:t>
            </a:r>
            <a:r>
              <a:rPr sz="1100" b="1" dirty="0">
                <a:solidFill>
                  <a:srgbClr val="FFFF00"/>
                </a:solidFill>
                <a:latin typeface="Calibri"/>
                <a:cs typeface="Calibri"/>
              </a:rPr>
              <a:t>of Management, </a:t>
            </a:r>
            <a:r>
              <a:rPr sz="1100" b="1" spc="-5" dirty="0">
                <a:solidFill>
                  <a:srgbClr val="FFFF00"/>
                </a:solidFill>
                <a:latin typeface="Calibri"/>
                <a:cs typeface="Calibri"/>
              </a:rPr>
              <a:t>Marketing </a:t>
            </a:r>
            <a:r>
              <a:rPr sz="1100" b="1" spc="5" dirty="0">
                <a:solidFill>
                  <a:srgbClr val="FFFF00"/>
                </a:solidFill>
                <a:latin typeface="Calibri"/>
                <a:cs typeface="Calibri"/>
              </a:rPr>
              <a:t>and </a:t>
            </a:r>
            <a:r>
              <a:rPr sz="1100" b="1" spc="-5" dirty="0">
                <a:solidFill>
                  <a:srgbClr val="FFFF00"/>
                </a:solidFill>
                <a:latin typeface="Calibri"/>
                <a:cs typeface="Calibri"/>
              </a:rPr>
              <a:t>Business Administration, Faculty </a:t>
            </a:r>
            <a:r>
              <a:rPr sz="1100" b="1" dirty="0">
                <a:solidFill>
                  <a:srgbClr val="FFFF00"/>
                </a:solidFill>
                <a:latin typeface="Calibri"/>
                <a:cs typeface="Calibri"/>
              </a:rPr>
              <a:t>of </a:t>
            </a:r>
            <a:r>
              <a:rPr sz="1100" b="1" spc="-5" dirty="0">
                <a:solidFill>
                  <a:srgbClr val="FFFF00"/>
                </a:solidFill>
                <a:latin typeface="Calibri"/>
                <a:cs typeface="Calibri"/>
              </a:rPr>
              <a:t>Economics </a:t>
            </a:r>
            <a:r>
              <a:rPr sz="1100" b="1" spc="5" dirty="0">
                <a:solidFill>
                  <a:srgbClr val="FFFF00"/>
                </a:solidFill>
                <a:latin typeface="Calibri"/>
                <a:cs typeface="Calibri"/>
              </a:rPr>
              <a:t>and </a:t>
            </a:r>
            <a:r>
              <a:rPr sz="1100" b="1" spc="-5" dirty="0">
                <a:solidFill>
                  <a:srgbClr val="FFFF00"/>
                </a:solidFill>
                <a:latin typeface="Calibri"/>
                <a:cs typeface="Calibri"/>
              </a:rPr>
              <a:t>Business Administration, University</a:t>
            </a:r>
            <a:r>
              <a:rPr sz="1100" b="1" dirty="0">
                <a:solidFill>
                  <a:srgbClr val="FFFF00"/>
                </a:solidFill>
                <a:latin typeface="Calibri"/>
                <a:cs typeface="Calibri"/>
              </a:rPr>
              <a:t> of </a:t>
            </a:r>
            <a:r>
              <a:rPr sz="1100" b="1" spc="-5" dirty="0">
                <a:solidFill>
                  <a:srgbClr val="FFFF00"/>
                </a:solidFill>
                <a:latin typeface="Calibri"/>
                <a:cs typeface="Calibri"/>
              </a:rPr>
              <a:t>Craiova, </a:t>
            </a:r>
            <a:r>
              <a:rPr sz="1100" b="1" dirty="0">
                <a:solidFill>
                  <a:srgbClr val="FFFF00"/>
                </a:solidFill>
                <a:latin typeface="Calibri"/>
                <a:cs typeface="Calibri"/>
              </a:rPr>
              <a:t>Romania; </a:t>
            </a:r>
            <a:r>
              <a:rPr sz="1100" b="1" spc="-23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FFFF00"/>
                </a:solidFill>
                <a:latin typeface="Calibri"/>
                <a:cs typeface="Calibri"/>
                <a:hlinkClick r:id="rId5"/>
              </a:rPr>
              <a:t>silvia.puiu@edu.ucv.ro</a:t>
            </a:r>
            <a:endParaRPr sz="1100">
              <a:latin typeface="Calibri"/>
              <a:cs typeface="Calibri"/>
            </a:endParaRPr>
          </a:p>
          <a:p>
            <a:pPr marR="635" algn="ctr">
              <a:lnSpc>
                <a:spcPct val="100000"/>
              </a:lnSpc>
              <a:spcBef>
                <a:spcPts val="620"/>
              </a:spcBef>
            </a:pPr>
            <a:r>
              <a:rPr sz="1125" b="1" spc="-7" baseline="25925" dirty="0">
                <a:solidFill>
                  <a:srgbClr val="FFFF00"/>
                </a:solidFill>
                <a:latin typeface="Calibri"/>
                <a:cs typeface="Calibri"/>
              </a:rPr>
              <a:t>4</a:t>
            </a:r>
            <a:r>
              <a:rPr sz="1125" b="1" spc="127" baseline="2592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FFFF00"/>
                </a:solidFill>
                <a:latin typeface="Calibri"/>
                <a:cs typeface="Calibri"/>
              </a:rPr>
              <a:t>Department</a:t>
            </a:r>
            <a:r>
              <a:rPr sz="1100" b="1" spc="-2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FFFF00"/>
                </a:solidFill>
                <a:latin typeface="Calibri"/>
                <a:cs typeface="Calibri"/>
              </a:rPr>
              <a:t>of</a:t>
            </a:r>
            <a:r>
              <a:rPr sz="1100" b="1" spc="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FFFF00"/>
                </a:solidFill>
                <a:latin typeface="Calibri"/>
                <a:cs typeface="Calibri"/>
              </a:rPr>
              <a:t>Physics,</a:t>
            </a:r>
            <a:r>
              <a:rPr sz="1100" b="1" spc="2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FFFF00"/>
                </a:solidFill>
                <a:latin typeface="Calibri"/>
                <a:cs typeface="Calibri"/>
              </a:rPr>
              <a:t>Faculty</a:t>
            </a:r>
            <a:r>
              <a:rPr sz="1100" b="1" spc="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FFFF00"/>
                </a:solidFill>
                <a:latin typeface="Calibri"/>
                <a:cs typeface="Calibri"/>
              </a:rPr>
              <a:t>of</a:t>
            </a:r>
            <a:r>
              <a:rPr sz="1100" b="1" spc="-1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FFFF00"/>
                </a:solidFill>
                <a:latin typeface="Calibri"/>
                <a:cs typeface="Calibri"/>
              </a:rPr>
              <a:t>Science,</a:t>
            </a:r>
            <a:r>
              <a:rPr sz="1100" b="1" spc="2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FFFF00"/>
                </a:solidFill>
                <a:latin typeface="Calibri"/>
                <a:cs typeface="Calibri"/>
              </a:rPr>
              <a:t>University</a:t>
            </a:r>
            <a:r>
              <a:rPr sz="1100" b="1" spc="3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FFFF00"/>
                </a:solidFill>
                <a:latin typeface="Calibri"/>
                <a:cs typeface="Calibri"/>
              </a:rPr>
              <a:t>of</a:t>
            </a:r>
            <a:r>
              <a:rPr sz="1100" b="1" spc="-1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FFFF00"/>
                </a:solidFill>
                <a:latin typeface="Calibri"/>
                <a:cs typeface="Calibri"/>
              </a:rPr>
              <a:t>Craiova,</a:t>
            </a:r>
            <a:r>
              <a:rPr sz="1100" b="1" dirty="0">
                <a:solidFill>
                  <a:srgbClr val="FFFF00"/>
                </a:solidFill>
                <a:latin typeface="Calibri"/>
                <a:cs typeface="Calibri"/>
              </a:rPr>
              <a:t> Romania;</a:t>
            </a:r>
            <a:r>
              <a:rPr sz="1100" b="1" spc="-2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FFFF00"/>
                </a:solidFill>
                <a:latin typeface="Calibri"/>
                <a:cs typeface="Calibri"/>
                <a:hlinkClick r:id="rId6"/>
              </a:rPr>
              <a:t>mtudristioiu@central.ucv.ro</a:t>
            </a:r>
            <a:endParaRPr sz="1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605"/>
              </a:spcBef>
            </a:pPr>
            <a:r>
              <a:rPr sz="1125" b="1" spc="-7" baseline="25925" dirty="0">
                <a:solidFill>
                  <a:srgbClr val="FFFF00"/>
                </a:solidFill>
                <a:latin typeface="Calibri"/>
                <a:cs typeface="Calibri"/>
              </a:rPr>
              <a:t>5</a:t>
            </a:r>
            <a:r>
              <a:rPr sz="1125" b="1" spc="-22" baseline="2592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FFFF00"/>
                </a:solidFill>
                <a:latin typeface="Calibri"/>
                <a:cs typeface="Calibri"/>
              </a:rPr>
              <a:t>Georgia</a:t>
            </a:r>
            <a:r>
              <a:rPr sz="1100" b="1" dirty="0">
                <a:solidFill>
                  <a:srgbClr val="FFFF00"/>
                </a:solidFill>
                <a:latin typeface="Calibri"/>
                <a:cs typeface="Calibri"/>
              </a:rPr>
              <a:t> Southern</a:t>
            </a:r>
            <a:r>
              <a:rPr sz="1100" b="1" spc="-2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FFFF00"/>
                </a:solidFill>
                <a:latin typeface="Calibri"/>
                <a:cs typeface="Calibri"/>
              </a:rPr>
              <a:t>University,</a:t>
            </a:r>
            <a:r>
              <a:rPr sz="1100" b="1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FFFF00"/>
                </a:solidFill>
                <a:latin typeface="Calibri"/>
                <a:cs typeface="Calibri"/>
              </a:rPr>
              <a:t>Department</a:t>
            </a:r>
            <a:r>
              <a:rPr sz="1100" b="1" dirty="0">
                <a:solidFill>
                  <a:srgbClr val="FFFF00"/>
                </a:solidFill>
                <a:latin typeface="Calibri"/>
                <a:cs typeface="Calibri"/>
              </a:rPr>
              <a:t> of</a:t>
            </a:r>
            <a:r>
              <a:rPr sz="1100" b="1" spc="-2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FFFF00"/>
                </a:solidFill>
                <a:latin typeface="Calibri"/>
                <a:cs typeface="Calibri"/>
              </a:rPr>
              <a:t>Physics</a:t>
            </a:r>
            <a:r>
              <a:rPr sz="1100" b="1" spc="1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100" b="1" spc="5" dirty="0">
                <a:solidFill>
                  <a:srgbClr val="FFFF00"/>
                </a:solidFill>
                <a:latin typeface="Calibri"/>
                <a:cs typeface="Calibri"/>
              </a:rPr>
              <a:t>and</a:t>
            </a:r>
            <a:r>
              <a:rPr sz="1100" b="1" spc="-2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FFFF00"/>
                </a:solidFill>
                <a:latin typeface="Calibri"/>
                <a:cs typeface="Calibri"/>
              </a:rPr>
              <a:t>Astronomy,</a:t>
            </a:r>
            <a:r>
              <a:rPr sz="1100" b="1" spc="4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FFFF00"/>
                </a:solidFill>
                <a:latin typeface="Calibri"/>
                <a:cs typeface="Calibri"/>
              </a:rPr>
              <a:t>Stasboro,</a:t>
            </a:r>
            <a:r>
              <a:rPr sz="1100" b="1" spc="-5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FFFF00"/>
                </a:solidFill>
                <a:latin typeface="Calibri"/>
                <a:cs typeface="Calibri"/>
              </a:rPr>
              <a:t>Georgia,</a:t>
            </a:r>
            <a:r>
              <a:rPr sz="1100" b="1" dirty="0">
                <a:solidFill>
                  <a:srgbClr val="FFFF00"/>
                </a:solidFill>
                <a:latin typeface="Calibri"/>
                <a:cs typeface="Calibri"/>
              </a:rPr>
              <a:t> USA.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12088495" cy="771525"/>
            <a:chOff x="0" y="0"/>
            <a:chExt cx="12088495" cy="771525"/>
          </a:xfrm>
        </p:grpSpPr>
        <p:pic>
          <p:nvPicPr>
            <p:cNvPr id="6" name="object 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0"/>
              <a:ext cx="1389887" cy="77114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76560" y="0"/>
              <a:ext cx="1511807" cy="61874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53896" y="0"/>
              <a:ext cx="1072896" cy="75590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695943" y="0"/>
              <a:ext cx="1816607" cy="6156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5303" y="367995"/>
            <a:ext cx="262890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Discussions</a:t>
            </a:r>
          </a:p>
        </p:txBody>
      </p:sp>
      <p:sp>
        <p:nvSpPr>
          <p:cNvPr id="4" name="object 4"/>
          <p:cNvSpPr/>
          <p:nvPr/>
        </p:nvSpPr>
        <p:spPr>
          <a:xfrm>
            <a:off x="452627" y="1178052"/>
            <a:ext cx="11170920" cy="5316220"/>
          </a:xfrm>
          <a:custGeom>
            <a:avLst/>
            <a:gdLst/>
            <a:ahLst/>
            <a:cxnLst/>
            <a:rect l="l" t="t" r="r" b="b"/>
            <a:pathLst>
              <a:path w="11170920" h="5316220">
                <a:moveTo>
                  <a:pt x="0" y="5315712"/>
                </a:moveTo>
                <a:lnTo>
                  <a:pt x="11170920" y="5315712"/>
                </a:lnTo>
                <a:lnTo>
                  <a:pt x="11170920" y="0"/>
                </a:lnTo>
                <a:lnTo>
                  <a:pt x="0" y="0"/>
                </a:lnTo>
                <a:lnTo>
                  <a:pt x="0" y="5315712"/>
                </a:lnTo>
                <a:close/>
              </a:path>
            </a:pathLst>
          </a:custGeom>
          <a:ln w="15875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1063" y="1109377"/>
            <a:ext cx="11018520" cy="4945380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115"/>
              </a:spcBef>
            </a:pPr>
            <a:r>
              <a:rPr sz="2000" spc="-10" dirty="0">
                <a:latin typeface="Calibri"/>
                <a:cs typeface="Calibri"/>
              </a:rPr>
              <a:t>The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relevance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of</a:t>
            </a:r>
            <a:r>
              <a:rPr sz="2000" dirty="0">
                <a:latin typeface="Calibri"/>
                <a:cs typeface="Calibri"/>
              </a:rPr>
              <a:t> the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findings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limited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by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several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aspects:</a:t>
            </a:r>
            <a:endParaRPr sz="2000">
              <a:latin typeface="Calibri"/>
              <a:cs typeface="Calibri"/>
            </a:endParaRPr>
          </a:p>
          <a:p>
            <a:pPr marL="241300" indent="-228600" algn="just">
              <a:lnSpc>
                <a:spcPct val="100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000" b="1" spc="-5" dirty="0">
                <a:latin typeface="Calibri"/>
                <a:cs typeface="Calibri"/>
              </a:rPr>
              <a:t>The</a:t>
            </a:r>
            <a:r>
              <a:rPr sz="2000" b="1" spc="57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number</a:t>
            </a:r>
            <a:r>
              <a:rPr sz="2000" b="1" spc="58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of</a:t>
            </a:r>
            <a:r>
              <a:rPr sz="2000" b="1" spc="56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the</a:t>
            </a:r>
            <a:r>
              <a:rPr sz="2000" b="1" spc="57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answers</a:t>
            </a:r>
            <a:r>
              <a:rPr sz="2000" b="1" spc="57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-</a:t>
            </a:r>
            <a:r>
              <a:rPr sz="2000" spc="5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although</a:t>
            </a:r>
            <a:r>
              <a:rPr sz="2000" spc="58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assuring</a:t>
            </a:r>
            <a:r>
              <a:rPr sz="2000" spc="55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the </a:t>
            </a:r>
            <a:r>
              <a:rPr sz="2000" spc="12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statistical</a:t>
            </a:r>
            <a:r>
              <a:rPr sz="2000" spc="58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relevance</a:t>
            </a:r>
            <a:r>
              <a:rPr sz="2000" spc="5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of</a:t>
            </a:r>
            <a:r>
              <a:rPr sz="2000" spc="56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the</a:t>
            </a:r>
            <a:r>
              <a:rPr sz="2000" spc="58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results,</a:t>
            </a:r>
            <a:r>
              <a:rPr sz="2000" spc="60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may</a:t>
            </a:r>
            <a:r>
              <a:rPr sz="2000" spc="5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endParaRPr sz="2000">
              <a:latin typeface="Calibri"/>
              <a:cs typeface="Calibri"/>
            </a:endParaRPr>
          </a:p>
          <a:p>
            <a:pPr marL="241300" algn="just">
              <a:lnSpc>
                <a:spcPct val="100000"/>
              </a:lnSpc>
              <a:spcBef>
                <a:spcPts val="335"/>
              </a:spcBef>
            </a:pPr>
            <a:r>
              <a:rPr sz="2000" spc="-15" dirty="0">
                <a:latin typeface="Calibri"/>
                <a:cs typeface="Calibri"/>
              </a:rPr>
              <a:t>interpreted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as </a:t>
            </a:r>
            <a:r>
              <a:rPr sz="2000" spc="-15" dirty="0">
                <a:latin typeface="Calibri"/>
                <a:cs typeface="Calibri"/>
              </a:rPr>
              <a:t>too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low </a:t>
            </a:r>
            <a:r>
              <a:rPr sz="2000" spc="-15" dirty="0">
                <a:latin typeface="Calibri"/>
                <a:cs typeface="Calibri"/>
              </a:rPr>
              <a:t>to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be </a:t>
            </a:r>
            <a:r>
              <a:rPr sz="2000" spc="-15" dirty="0">
                <a:latin typeface="Calibri"/>
                <a:cs typeface="Calibri"/>
              </a:rPr>
              <a:t>relevant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large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scale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(e.g.,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national).</a:t>
            </a:r>
            <a:endParaRPr sz="2000">
              <a:latin typeface="Calibri"/>
              <a:cs typeface="Calibri"/>
            </a:endParaRPr>
          </a:p>
          <a:p>
            <a:pPr marL="241300" marR="8255" indent="-228600" algn="just">
              <a:lnSpc>
                <a:spcPct val="113999"/>
              </a:lnSpc>
              <a:spcBef>
                <a:spcPts val="605"/>
              </a:spcBef>
              <a:buFont typeface="Arial"/>
              <a:buChar char="•"/>
              <a:tabLst>
                <a:tab pos="241300" algn="l"/>
              </a:tabLst>
            </a:pPr>
            <a:r>
              <a:rPr sz="2000" spc="-10" dirty="0">
                <a:latin typeface="Calibri"/>
                <a:cs typeface="Calibri"/>
              </a:rPr>
              <a:t>As </a:t>
            </a:r>
            <a:r>
              <a:rPr sz="2000" spc="5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survey </a:t>
            </a:r>
            <a:r>
              <a:rPr sz="2000" spc="-5" dirty="0">
                <a:latin typeface="Calibri"/>
                <a:cs typeface="Calibri"/>
              </a:rPr>
              <a:t>has </a:t>
            </a:r>
            <a:r>
              <a:rPr sz="2000" dirty="0">
                <a:latin typeface="Calibri"/>
                <a:cs typeface="Calibri"/>
              </a:rPr>
              <a:t>been </a:t>
            </a:r>
            <a:r>
              <a:rPr sz="2000" b="1" spc="-5" dirty="0">
                <a:latin typeface="Calibri"/>
                <a:cs typeface="Calibri"/>
              </a:rPr>
              <a:t>disseminated </a:t>
            </a:r>
            <a:r>
              <a:rPr sz="2000" spc="-10" dirty="0">
                <a:latin typeface="Calibri"/>
                <a:cs typeface="Calibri"/>
              </a:rPr>
              <a:t>in </a:t>
            </a:r>
            <a:r>
              <a:rPr sz="2000" spc="-15" dirty="0">
                <a:latin typeface="Calibri"/>
                <a:cs typeface="Calibri"/>
              </a:rPr>
              <a:t>Romania </a:t>
            </a:r>
            <a:r>
              <a:rPr sz="2000" spc="-5" dirty="0">
                <a:latin typeface="Calibri"/>
                <a:cs typeface="Calibri"/>
              </a:rPr>
              <a:t>and </a:t>
            </a:r>
            <a:r>
              <a:rPr sz="2000" spc="-30" dirty="0">
                <a:latin typeface="Calibri"/>
                <a:cs typeface="Calibri"/>
              </a:rPr>
              <a:t>Italy, </a:t>
            </a:r>
            <a:r>
              <a:rPr sz="2000" spc="-5" dirty="0">
                <a:latin typeface="Calibri"/>
                <a:cs typeface="Calibri"/>
              </a:rPr>
              <a:t>only </a:t>
            </a:r>
            <a:r>
              <a:rPr sz="2000" spc="-10" dirty="0">
                <a:latin typeface="Calibri"/>
                <a:cs typeface="Calibri"/>
              </a:rPr>
              <a:t>in </a:t>
            </a:r>
            <a:r>
              <a:rPr sz="2000" b="1" spc="-10" dirty="0">
                <a:latin typeface="Calibri"/>
                <a:cs typeface="Calibri"/>
              </a:rPr>
              <a:t>English</a:t>
            </a:r>
            <a:r>
              <a:rPr sz="2000" spc="-10" dirty="0">
                <a:latin typeface="Calibri"/>
                <a:cs typeface="Calibri"/>
              </a:rPr>
              <a:t>, </a:t>
            </a:r>
            <a:r>
              <a:rPr sz="2000" spc="-5" dirty="0">
                <a:latin typeface="Calibri"/>
                <a:cs typeface="Calibri"/>
              </a:rPr>
              <a:t>the number of </a:t>
            </a:r>
            <a:r>
              <a:rPr sz="2000" spc="-15" dirty="0">
                <a:latin typeface="Calibri"/>
                <a:cs typeface="Calibri"/>
              </a:rPr>
              <a:t>answers </a:t>
            </a:r>
            <a:r>
              <a:rPr sz="2000" spc="-20" dirty="0">
                <a:latin typeface="Calibri"/>
                <a:cs typeface="Calibri"/>
              </a:rPr>
              <a:t>may 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have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been</a:t>
            </a:r>
            <a:r>
              <a:rPr sz="2000" spc="-5" dirty="0">
                <a:latin typeface="Calibri"/>
                <a:cs typeface="Calibri"/>
              </a:rPr>
              <a:t> limited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also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by </a:t>
            </a:r>
            <a:r>
              <a:rPr sz="2000" spc="-10" dirty="0">
                <a:latin typeface="Calibri"/>
                <a:cs typeface="Calibri"/>
              </a:rPr>
              <a:t>this </a:t>
            </a:r>
            <a:r>
              <a:rPr sz="2000" spc="-5" dirty="0">
                <a:latin typeface="Calibri"/>
                <a:cs typeface="Calibri"/>
              </a:rPr>
              <a:t>aspect,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as </a:t>
            </a:r>
            <a:r>
              <a:rPr sz="2000" spc="-15" dirty="0">
                <a:latin typeface="Calibri"/>
                <a:cs typeface="Calibri"/>
              </a:rPr>
              <a:t>from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all possibly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willing people </a:t>
            </a:r>
            <a:r>
              <a:rPr sz="2000" spc="-15" dirty="0">
                <a:latin typeface="Calibri"/>
                <a:cs typeface="Calibri"/>
              </a:rPr>
              <a:t>to</a:t>
            </a:r>
            <a:r>
              <a:rPr sz="2000" spc="-10" dirty="0">
                <a:latin typeface="Calibri"/>
                <a:cs typeface="Calibri"/>
              </a:rPr>
              <a:t> respond,</a:t>
            </a:r>
            <a:r>
              <a:rPr sz="2000" spc="4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only</a:t>
            </a:r>
            <a:r>
              <a:rPr sz="2000" spc="4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those with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good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English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knowledge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may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have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undertaken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this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effort.</a:t>
            </a:r>
            <a:endParaRPr sz="2000">
              <a:latin typeface="Calibri"/>
              <a:cs typeface="Calibri"/>
            </a:endParaRPr>
          </a:p>
          <a:p>
            <a:pPr marL="241300" marR="9525" indent="-228600" algn="just">
              <a:lnSpc>
                <a:spcPct val="113999"/>
              </a:lnSpc>
              <a:spcBef>
                <a:spcPts val="600"/>
              </a:spcBef>
              <a:buFont typeface="Arial"/>
              <a:buChar char="•"/>
              <a:tabLst>
                <a:tab pos="299720" algn="l"/>
              </a:tabLst>
            </a:pPr>
            <a:r>
              <a:rPr dirty="0"/>
              <a:t>	</a:t>
            </a:r>
            <a:r>
              <a:rPr sz="2000" b="1" spc="-5" dirty="0">
                <a:latin typeface="Calibri"/>
                <a:cs typeface="Calibri"/>
              </a:rPr>
              <a:t>Lack </a:t>
            </a:r>
            <a:r>
              <a:rPr sz="2000" b="1" dirty="0">
                <a:latin typeface="Calibri"/>
                <a:cs typeface="Calibri"/>
              </a:rPr>
              <a:t>of </a:t>
            </a:r>
            <a:r>
              <a:rPr sz="2000" b="1" spc="-10" dirty="0">
                <a:latin typeface="Calibri"/>
                <a:cs typeface="Calibri"/>
              </a:rPr>
              <a:t>information </a:t>
            </a:r>
            <a:r>
              <a:rPr sz="2000" b="1" spc="-5" dirty="0">
                <a:latin typeface="Calibri"/>
                <a:cs typeface="Calibri"/>
              </a:rPr>
              <a:t>on </a:t>
            </a:r>
            <a:r>
              <a:rPr sz="2000" b="1" spc="-10" dirty="0">
                <a:latin typeface="Calibri"/>
                <a:cs typeface="Calibri"/>
              </a:rPr>
              <a:t>personal </a:t>
            </a:r>
            <a:r>
              <a:rPr sz="2000" b="1" spc="-5" dirty="0">
                <a:latin typeface="Calibri"/>
                <a:cs typeface="Calibri"/>
              </a:rPr>
              <a:t>aspects </a:t>
            </a:r>
            <a:r>
              <a:rPr sz="2000" spc="-5" dirty="0">
                <a:latin typeface="Calibri"/>
                <a:cs typeface="Calibri"/>
              </a:rPr>
              <a:t>(e.g., </a:t>
            </a:r>
            <a:r>
              <a:rPr sz="2000" spc="-10" dirty="0">
                <a:latin typeface="Calibri"/>
                <a:cs typeface="Calibri"/>
              </a:rPr>
              <a:t>country/region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spc="-10" dirty="0">
                <a:latin typeface="Calibri"/>
                <a:cs typeface="Calibri"/>
              </a:rPr>
              <a:t>provenience, age, </a:t>
            </a:r>
            <a:r>
              <a:rPr sz="2000" spc="-5" dirty="0">
                <a:latin typeface="Calibri"/>
                <a:cs typeface="Calibri"/>
              </a:rPr>
              <a:t>social </a:t>
            </a:r>
            <a:r>
              <a:rPr sz="2000" spc="-15" dirty="0">
                <a:latin typeface="Calibri"/>
                <a:cs typeface="Calibri"/>
              </a:rPr>
              <a:t>status </a:t>
            </a:r>
            <a:r>
              <a:rPr sz="2000" dirty="0">
                <a:latin typeface="Calibri"/>
                <a:cs typeface="Calibri"/>
              </a:rPr>
              <a:t>etc.)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provides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another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limit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to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insights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offered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by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the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survey.</a:t>
            </a:r>
            <a:endParaRPr sz="2000">
              <a:latin typeface="Calibri"/>
              <a:cs typeface="Calibri"/>
            </a:endParaRPr>
          </a:p>
          <a:p>
            <a:pPr marL="241300" marR="8255" indent="-228600" algn="just">
              <a:lnSpc>
                <a:spcPct val="114100"/>
              </a:lnSpc>
              <a:spcBef>
                <a:spcPts val="600"/>
              </a:spcBef>
              <a:buFont typeface="Arial"/>
              <a:buChar char="•"/>
              <a:tabLst>
                <a:tab pos="299720" algn="l"/>
              </a:tabLst>
            </a:pPr>
            <a:r>
              <a:rPr dirty="0"/>
              <a:t>	</a:t>
            </a:r>
            <a:r>
              <a:rPr sz="2000" spc="-10" dirty="0">
                <a:latin typeface="Calibri"/>
                <a:cs typeface="Calibri"/>
              </a:rPr>
              <a:t>Furthermore, </a:t>
            </a:r>
            <a:r>
              <a:rPr sz="2000" spc="-5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later </a:t>
            </a:r>
            <a:r>
              <a:rPr sz="2000" spc="-5" dirty="0">
                <a:latin typeface="Calibri"/>
                <a:cs typeface="Calibri"/>
              </a:rPr>
              <a:t>analysis of the </a:t>
            </a:r>
            <a:r>
              <a:rPr sz="2000" spc="-10" dirty="0">
                <a:latin typeface="Calibri"/>
                <a:cs typeface="Calibri"/>
              </a:rPr>
              <a:t>relief </a:t>
            </a:r>
            <a:r>
              <a:rPr sz="2000" spc="-5" dirty="0">
                <a:latin typeface="Calibri"/>
                <a:cs typeface="Calibri"/>
              </a:rPr>
              <a:t>height </a:t>
            </a:r>
            <a:r>
              <a:rPr sz="2000" spc="-25" dirty="0">
                <a:latin typeface="Calibri"/>
                <a:cs typeface="Calibri"/>
              </a:rPr>
              <a:t>for </a:t>
            </a:r>
            <a:r>
              <a:rPr sz="2000" spc="-5" dirty="0">
                <a:latin typeface="Calibri"/>
                <a:cs typeface="Calibri"/>
              </a:rPr>
              <a:t>the surroundings of </a:t>
            </a:r>
            <a:r>
              <a:rPr sz="2000" spc="-15" dirty="0">
                <a:latin typeface="Calibri"/>
                <a:cs typeface="Calibri"/>
              </a:rPr>
              <a:t>Romanian </a:t>
            </a:r>
            <a:r>
              <a:rPr sz="2000" spc="-5" dirty="0">
                <a:latin typeface="Calibri"/>
                <a:cs typeface="Calibri"/>
              </a:rPr>
              <a:t>touristic destinations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indicated that </a:t>
            </a:r>
            <a:r>
              <a:rPr sz="2000" b="1" spc="-10" dirty="0">
                <a:latin typeface="Calibri"/>
                <a:cs typeface="Calibri"/>
              </a:rPr>
              <a:t>differences in relief height within </a:t>
            </a:r>
            <a:r>
              <a:rPr sz="2000" b="1" spc="-5" dirty="0">
                <a:latin typeface="Calibri"/>
                <a:cs typeface="Calibri"/>
              </a:rPr>
              <a:t>5 </a:t>
            </a:r>
            <a:r>
              <a:rPr sz="2000" b="1" spc="-10" dirty="0">
                <a:latin typeface="Calibri"/>
                <a:cs typeface="Calibri"/>
              </a:rPr>
              <a:t>km around </a:t>
            </a:r>
            <a:r>
              <a:rPr sz="2000" b="1" spc="-5" dirty="0">
                <a:latin typeface="Calibri"/>
                <a:cs typeface="Calibri"/>
              </a:rPr>
              <a:t>the </a:t>
            </a:r>
            <a:r>
              <a:rPr sz="2000" b="1" spc="-10" dirty="0">
                <a:latin typeface="Calibri"/>
                <a:cs typeface="Calibri"/>
              </a:rPr>
              <a:t>locality are </a:t>
            </a:r>
            <a:r>
              <a:rPr sz="2000" b="1" spc="-5" dirty="0">
                <a:latin typeface="Calibri"/>
                <a:cs typeface="Calibri"/>
              </a:rPr>
              <a:t>usually much </a:t>
            </a:r>
            <a:r>
              <a:rPr sz="2000" b="1" spc="-15" dirty="0">
                <a:latin typeface="Calibri"/>
                <a:cs typeface="Calibri"/>
              </a:rPr>
              <a:t>larger </a:t>
            </a:r>
            <a:r>
              <a:rPr sz="2000" b="1" spc="-5" dirty="0">
                <a:latin typeface="Calibri"/>
                <a:cs typeface="Calibri"/>
              </a:rPr>
              <a:t>than 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those </a:t>
            </a:r>
            <a:r>
              <a:rPr sz="2000" b="1" spc="-10" dirty="0">
                <a:latin typeface="Calibri"/>
                <a:cs typeface="Calibri"/>
              </a:rPr>
              <a:t>indicated in </a:t>
            </a:r>
            <a:r>
              <a:rPr sz="2000" b="1" dirty="0">
                <a:latin typeface="Calibri"/>
                <a:cs typeface="Calibri"/>
              </a:rPr>
              <a:t>the </a:t>
            </a:r>
            <a:r>
              <a:rPr sz="2000" b="1" spc="-10" dirty="0">
                <a:latin typeface="Calibri"/>
                <a:cs typeface="Calibri"/>
              </a:rPr>
              <a:t>survey </a:t>
            </a:r>
            <a:r>
              <a:rPr sz="2000" spc="-10" dirty="0">
                <a:latin typeface="Calibri"/>
                <a:cs typeface="Calibri"/>
              </a:rPr>
              <a:t>(i.e., </a:t>
            </a:r>
            <a:r>
              <a:rPr sz="2000" dirty="0">
                <a:latin typeface="Calibri"/>
                <a:cs typeface="Calibri"/>
              </a:rPr>
              <a:t>less </a:t>
            </a:r>
            <a:r>
              <a:rPr sz="2000" spc="-5" dirty="0">
                <a:latin typeface="Calibri"/>
                <a:cs typeface="Calibri"/>
              </a:rPr>
              <a:t>than </a:t>
            </a:r>
            <a:r>
              <a:rPr sz="2000" spc="-10" dirty="0">
                <a:latin typeface="Calibri"/>
                <a:cs typeface="Calibri"/>
              </a:rPr>
              <a:t>20m, 20-50m). </a:t>
            </a:r>
            <a:r>
              <a:rPr sz="2000" spc="-5" dirty="0">
                <a:latin typeface="Calibri"/>
                <a:cs typeface="Calibri"/>
              </a:rPr>
              <a:t>Nevertheless, this deficiency </a:t>
            </a:r>
            <a:r>
              <a:rPr sz="2000" spc="-10" dirty="0">
                <a:latin typeface="Calibri"/>
                <a:cs typeface="Calibri"/>
              </a:rPr>
              <a:t>in </a:t>
            </a:r>
            <a:r>
              <a:rPr sz="2000" spc="-5" dirty="0">
                <a:latin typeface="Calibri"/>
                <a:cs typeface="Calibri"/>
              </a:rPr>
              <a:t>the selecting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these </a:t>
            </a:r>
            <a:r>
              <a:rPr sz="2000" dirty="0">
                <a:latin typeface="Calibri"/>
                <a:cs typeface="Calibri"/>
              </a:rPr>
              <a:t>thresholds </a:t>
            </a:r>
            <a:r>
              <a:rPr sz="2000" spc="-10" dirty="0">
                <a:latin typeface="Calibri"/>
                <a:cs typeface="Calibri"/>
              </a:rPr>
              <a:t>in </a:t>
            </a:r>
            <a:r>
              <a:rPr sz="2000" spc="5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survey </a:t>
            </a:r>
            <a:r>
              <a:rPr sz="2000" spc="-15" dirty="0">
                <a:latin typeface="Calibri"/>
                <a:cs typeface="Calibri"/>
              </a:rPr>
              <a:t>are likely to have </a:t>
            </a:r>
            <a:r>
              <a:rPr sz="2000" spc="-5" dirty="0">
                <a:latin typeface="Calibri"/>
                <a:cs typeface="Calibri"/>
              </a:rPr>
              <a:t>been surpassed by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additional </a:t>
            </a:r>
            <a:r>
              <a:rPr sz="2000" spc="5" dirty="0">
                <a:latin typeface="Calibri"/>
                <a:cs typeface="Calibri"/>
              </a:rPr>
              <a:t>use </a:t>
            </a:r>
            <a:r>
              <a:rPr sz="2000" spc="-5" dirty="0">
                <a:latin typeface="Calibri"/>
                <a:cs typeface="Calibri"/>
              </a:rPr>
              <a:t>of the relief </a:t>
            </a:r>
            <a:r>
              <a:rPr sz="2000" dirty="0">
                <a:latin typeface="Calibri"/>
                <a:cs typeface="Calibri"/>
              </a:rPr>
              <a:t>units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examples: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’only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plain’,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‘small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hills’,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‘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high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hills,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mountain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walls’.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257301"/>
            <a:ext cx="2699385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10" dirty="0"/>
              <a:t>C</a:t>
            </a:r>
            <a:r>
              <a:rPr spc="15" dirty="0"/>
              <a:t>o</a:t>
            </a:r>
            <a:r>
              <a:rPr spc="5" dirty="0"/>
              <a:t>n</a:t>
            </a:r>
            <a:r>
              <a:rPr spc="-5" dirty="0"/>
              <a:t>c</a:t>
            </a:r>
            <a:r>
              <a:rPr spc="30" dirty="0"/>
              <a:t>l</a:t>
            </a:r>
            <a:r>
              <a:rPr spc="5" dirty="0"/>
              <a:t>u</a:t>
            </a:r>
            <a:r>
              <a:rPr spc="-5" dirty="0"/>
              <a:t>s</a:t>
            </a:r>
            <a:r>
              <a:rPr dirty="0"/>
              <a:t>i</a:t>
            </a:r>
            <a:r>
              <a:rPr spc="-5" dirty="0"/>
              <a:t>ons</a:t>
            </a:r>
          </a:p>
        </p:txBody>
      </p:sp>
      <p:sp>
        <p:nvSpPr>
          <p:cNvPr id="4" name="object 4"/>
          <p:cNvSpPr/>
          <p:nvPr/>
        </p:nvSpPr>
        <p:spPr>
          <a:xfrm>
            <a:off x="254508" y="1107947"/>
            <a:ext cx="11808460" cy="5474335"/>
          </a:xfrm>
          <a:custGeom>
            <a:avLst/>
            <a:gdLst/>
            <a:ahLst/>
            <a:cxnLst/>
            <a:rect l="l" t="t" r="r" b="b"/>
            <a:pathLst>
              <a:path w="11808460" h="5474334">
                <a:moveTo>
                  <a:pt x="0" y="5474208"/>
                </a:moveTo>
                <a:lnTo>
                  <a:pt x="11807952" y="5474208"/>
                </a:lnTo>
                <a:lnTo>
                  <a:pt x="11807952" y="0"/>
                </a:lnTo>
                <a:lnTo>
                  <a:pt x="0" y="0"/>
                </a:lnTo>
                <a:lnTo>
                  <a:pt x="0" y="5474208"/>
                </a:lnTo>
                <a:close/>
              </a:path>
            </a:pathLst>
          </a:custGeom>
          <a:ln w="158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32943" y="1122375"/>
            <a:ext cx="11652885" cy="53117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41300" indent="-228600" algn="just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241300" algn="l"/>
              </a:tabLst>
            </a:pPr>
            <a:r>
              <a:rPr sz="2200" dirty="0">
                <a:latin typeface="Calibri"/>
                <a:cs typeface="Calibri"/>
              </a:rPr>
              <a:t>The</a:t>
            </a:r>
            <a:r>
              <a:rPr sz="2200" spc="5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survey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provides</a:t>
            </a:r>
            <a:r>
              <a:rPr sz="2200" spc="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useful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information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10" dirty="0">
                <a:latin typeface="Calibri"/>
                <a:cs typeface="Calibri"/>
              </a:rPr>
              <a:t>on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hierarchy</a:t>
            </a:r>
            <a:r>
              <a:rPr sz="2200" spc="65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of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5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natural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features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appealing</a:t>
            </a:r>
            <a:r>
              <a:rPr sz="2200" spc="5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to</a:t>
            </a:r>
            <a:r>
              <a:rPr sz="2200" spc="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tourists</a:t>
            </a:r>
            <a:endParaRPr sz="2200">
              <a:latin typeface="Calibri"/>
              <a:cs typeface="Calibri"/>
            </a:endParaRPr>
          </a:p>
          <a:p>
            <a:pPr marL="241300" algn="just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latin typeface="Calibri"/>
                <a:cs typeface="Calibri"/>
              </a:rPr>
              <a:t>in </a:t>
            </a:r>
            <a:r>
              <a:rPr sz="2200" spc="-5" dirty="0">
                <a:latin typeface="Calibri"/>
                <a:cs typeface="Calibri"/>
              </a:rPr>
              <a:t>relation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to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rural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touristic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destination,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contributing</a:t>
            </a:r>
            <a:r>
              <a:rPr sz="2200" spc="-9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to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research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oriented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to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rural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tourism.</a:t>
            </a:r>
            <a:endParaRPr sz="2200">
              <a:latin typeface="Calibri"/>
              <a:cs typeface="Calibri"/>
            </a:endParaRPr>
          </a:p>
          <a:p>
            <a:pPr marL="241300" indent="-228600" algn="just">
              <a:lnSpc>
                <a:spcPct val="100000"/>
              </a:lnSpc>
              <a:spcBef>
                <a:spcPts val="1320"/>
              </a:spcBef>
              <a:buFont typeface="Arial"/>
              <a:buChar char="•"/>
              <a:tabLst>
                <a:tab pos="241300" algn="l"/>
              </a:tabLst>
            </a:pPr>
            <a:r>
              <a:rPr sz="2200" dirty="0">
                <a:latin typeface="Calibri"/>
                <a:cs typeface="Calibri"/>
              </a:rPr>
              <a:t>The</a:t>
            </a:r>
            <a:r>
              <a:rPr sz="2200" spc="34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green</a:t>
            </a:r>
            <a:r>
              <a:rPr sz="2200" b="1" spc="37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natural</a:t>
            </a:r>
            <a:r>
              <a:rPr sz="2200" b="1" spc="36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vegetation</a:t>
            </a:r>
            <a:r>
              <a:rPr sz="2200" b="1" spc="36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cover</a:t>
            </a:r>
            <a:r>
              <a:rPr sz="2200" b="1" spc="3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is</a:t>
            </a:r>
            <a:r>
              <a:rPr sz="2200" spc="3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3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the</a:t>
            </a:r>
            <a:r>
              <a:rPr sz="2200" spc="37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top</a:t>
            </a:r>
            <a:r>
              <a:rPr sz="2200" spc="340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of</a:t>
            </a:r>
            <a:r>
              <a:rPr sz="2200" spc="3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tourists’</a:t>
            </a:r>
            <a:r>
              <a:rPr sz="2200" spc="37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preferences</a:t>
            </a:r>
            <a:r>
              <a:rPr sz="2200" spc="36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for</a:t>
            </a:r>
            <a:r>
              <a:rPr sz="2200" spc="345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a</a:t>
            </a:r>
            <a:r>
              <a:rPr sz="2200" spc="3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rural</a:t>
            </a:r>
            <a:r>
              <a:rPr sz="2200" spc="3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destination,</a:t>
            </a:r>
            <a:endParaRPr sz="2200">
              <a:latin typeface="Calibri"/>
              <a:cs typeface="Calibri"/>
            </a:endParaRPr>
          </a:p>
          <a:p>
            <a:pPr marL="241300" algn="just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Calibri"/>
                <a:cs typeface="Calibri"/>
              </a:rPr>
              <a:t>which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support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the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development</a:t>
            </a:r>
            <a:r>
              <a:rPr sz="2200" b="1" spc="-2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of</a:t>
            </a:r>
            <a:r>
              <a:rPr sz="2200" b="1" spc="3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tourism-oriented</a:t>
            </a:r>
            <a:r>
              <a:rPr sz="2200" b="1" spc="-4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climate</a:t>
            </a:r>
            <a:r>
              <a:rPr sz="2200" b="1" spc="-3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products based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on</a:t>
            </a:r>
            <a:r>
              <a:rPr sz="2200" b="1" dirty="0">
                <a:latin typeface="Calibri"/>
                <a:cs typeface="Calibri"/>
              </a:rPr>
              <a:t> this</a:t>
            </a:r>
            <a:r>
              <a:rPr sz="2200" b="1" spc="-3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feature</a:t>
            </a:r>
            <a:r>
              <a:rPr sz="2200" spc="-15" dirty="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  <a:p>
            <a:pPr marL="241300" indent="-228600" algn="just">
              <a:lnSpc>
                <a:spcPct val="100000"/>
              </a:lnSpc>
              <a:spcBef>
                <a:spcPts val="1300"/>
              </a:spcBef>
              <a:buFont typeface="Arial"/>
              <a:buChar char="•"/>
              <a:tabLst>
                <a:tab pos="241300" algn="l"/>
              </a:tabLst>
            </a:pPr>
            <a:r>
              <a:rPr sz="2200" dirty="0">
                <a:latin typeface="Calibri"/>
                <a:cs typeface="Calibri"/>
              </a:rPr>
              <a:t>The</a:t>
            </a:r>
            <a:r>
              <a:rPr sz="2200" spc="20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presence</a:t>
            </a:r>
            <a:r>
              <a:rPr sz="2200" b="1" spc="20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of</a:t>
            </a:r>
            <a:r>
              <a:rPr sz="2200" b="1" spc="20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water</a:t>
            </a:r>
            <a:r>
              <a:rPr sz="2200" b="1" spc="18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surfaces</a:t>
            </a:r>
            <a:r>
              <a:rPr sz="2200" b="1" spc="2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and</a:t>
            </a:r>
            <a:r>
              <a:rPr sz="2200" spc="19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the</a:t>
            </a:r>
            <a:r>
              <a:rPr sz="2200" spc="17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vicinity</a:t>
            </a:r>
            <a:r>
              <a:rPr sz="2200" b="1" spc="18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of</a:t>
            </a:r>
            <a:r>
              <a:rPr sz="2200" b="1" spc="20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high</a:t>
            </a:r>
            <a:r>
              <a:rPr sz="2200" b="1" spc="17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relief</a:t>
            </a:r>
            <a:r>
              <a:rPr sz="2200" b="1" spc="19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are</a:t>
            </a:r>
            <a:r>
              <a:rPr sz="2200" spc="2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also</a:t>
            </a:r>
            <a:r>
              <a:rPr sz="2200" spc="18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important</a:t>
            </a:r>
            <a:r>
              <a:rPr sz="2200" spc="204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natural</a:t>
            </a:r>
            <a:r>
              <a:rPr sz="2200" spc="1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assets</a:t>
            </a:r>
            <a:r>
              <a:rPr sz="2200" spc="180" dirty="0">
                <a:latin typeface="Calibri"/>
                <a:cs typeface="Calibri"/>
              </a:rPr>
              <a:t> </a:t>
            </a:r>
            <a:r>
              <a:rPr sz="2200" spc="10" dirty="0">
                <a:latin typeface="Calibri"/>
                <a:cs typeface="Calibri"/>
              </a:rPr>
              <a:t>of</a:t>
            </a:r>
            <a:endParaRPr sz="2200">
              <a:latin typeface="Calibri"/>
              <a:cs typeface="Calibri"/>
            </a:endParaRPr>
          </a:p>
          <a:p>
            <a:pPr marL="241300" algn="just">
              <a:lnSpc>
                <a:spcPct val="100000"/>
              </a:lnSpc>
              <a:spcBef>
                <a:spcPts val="120"/>
              </a:spcBef>
            </a:pPr>
            <a:r>
              <a:rPr sz="2200" dirty="0">
                <a:latin typeface="Calibri"/>
                <a:cs typeface="Calibri"/>
              </a:rPr>
              <a:t>such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a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destination.</a:t>
            </a:r>
            <a:endParaRPr sz="2200">
              <a:latin typeface="Calibri"/>
              <a:cs typeface="Calibri"/>
            </a:endParaRPr>
          </a:p>
          <a:p>
            <a:pPr marL="241300" indent="-228600" algn="just">
              <a:lnSpc>
                <a:spcPct val="100000"/>
              </a:lnSpc>
              <a:spcBef>
                <a:spcPts val="1300"/>
              </a:spcBef>
              <a:buFont typeface="Arial"/>
              <a:buChar char="•"/>
              <a:tabLst>
                <a:tab pos="241300" algn="l"/>
              </a:tabLst>
            </a:pPr>
            <a:r>
              <a:rPr sz="2200" spc="-10" dirty="0">
                <a:latin typeface="Calibri"/>
                <a:cs typeface="Calibri"/>
              </a:rPr>
              <a:t>Overall,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2D75B6"/>
                </a:solidFill>
                <a:latin typeface="Calibri"/>
                <a:cs typeface="Calibri"/>
              </a:rPr>
              <a:t>natural</a:t>
            </a:r>
            <a:r>
              <a:rPr sz="2200" b="1" spc="2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2D75B6"/>
                </a:solidFill>
                <a:latin typeface="Calibri"/>
                <a:cs typeface="Calibri"/>
              </a:rPr>
              <a:t>features</a:t>
            </a:r>
            <a:r>
              <a:rPr sz="2200" b="1" spc="2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are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major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interest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for </a:t>
            </a:r>
            <a:r>
              <a:rPr sz="2200" b="1" spc="-5" dirty="0">
                <a:solidFill>
                  <a:srgbClr val="2D75B6"/>
                </a:solidFill>
                <a:latin typeface="Calibri"/>
                <a:cs typeface="Calibri"/>
              </a:rPr>
              <a:t>44%</a:t>
            </a:r>
            <a:r>
              <a:rPr sz="2200" b="1" spc="1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of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respondents,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while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BE9000"/>
                </a:solidFill>
                <a:latin typeface="Calibri"/>
                <a:cs typeface="Calibri"/>
              </a:rPr>
              <a:t>43%</a:t>
            </a:r>
            <a:r>
              <a:rPr sz="2200" b="1" spc="10" dirty="0">
                <a:solidFill>
                  <a:srgbClr val="BE9000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are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equally</a:t>
            </a:r>
            <a:endParaRPr sz="2200">
              <a:latin typeface="Calibri"/>
              <a:cs typeface="Calibri"/>
            </a:endParaRPr>
          </a:p>
          <a:p>
            <a:pPr marL="241300" algn="just">
              <a:lnSpc>
                <a:spcPct val="100000"/>
              </a:lnSpc>
              <a:spcBef>
                <a:spcPts val="120"/>
              </a:spcBef>
            </a:pPr>
            <a:r>
              <a:rPr sz="2200" spc="-10" dirty="0">
                <a:latin typeface="Calibri"/>
                <a:cs typeface="Calibri"/>
              </a:rPr>
              <a:t>attracted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by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BE9000"/>
                </a:solidFill>
                <a:latin typeface="Calibri"/>
                <a:cs typeface="Calibri"/>
              </a:rPr>
              <a:t>natural</a:t>
            </a:r>
            <a:r>
              <a:rPr sz="2200" b="1" spc="-10" dirty="0">
                <a:solidFill>
                  <a:srgbClr val="BE900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BE9000"/>
                </a:solidFill>
                <a:latin typeface="Calibri"/>
                <a:cs typeface="Calibri"/>
              </a:rPr>
              <a:t>and </a:t>
            </a:r>
            <a:r>
              <a:rPr sz="2200" b="1" dirty="0">
                <a:solidFill>
                  <a:srgbClr val="BE9000"/>
                </a:solidFill>
                <a:latin typeface="Calibri"/>
                <a:cs typeface="Calibri"/>
              </a:rPr>
              <a:t>built</a:t>
            </a:r>
            <a:r>
              <a:rPr sz="2200" b="1" spc="-40" dirty="0">
                <a:solidFill>
                  <a:srgbClr val="BE9000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BE9000"/>
                </a:solidFill>
                <a:latin typeface="Calibri"/>
                <a:cs typeface="Calibri"/>
              </a:rPr>
              <a:t>environment</a:t>
            </a:r>
            <a:r>
              <a:rPr sz="2200" b="1" spc="-30" dirty="0">
                <a:solidFill>
                  <a:srgbClr val="BE9000"/>
                </a:solidFill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a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rural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destination.</a:t>
            </a:r>
            <a:endParaRPr sz="2200">
              <a:latin typeface="Calibri"/>
              <a:cs typeface="Calibri"/>
            </a:endParaRPr>
          </a:p>
          <a:p>
            <a:pPr marL="241300" marR="5080" indent="-228600" algn="just">
              <a:lnSpc>
                <a:spcPct val="104099"/>
              </a:lnSpc>
              <a:spcBef>
                <a:spcPts val="1190"/>
              </a:spcBef>
              <a:buFont typeface="Arial"/>
              <a:buChar char="•"/>
              <a:tabLst>
                <a:tab pos="241300" algn="l"/>
              </a:tabLst>
            </a:pPr>
            <a:r>
              <a:rPr sz="2200" dirty="0">
                <a:latin typeface="Calibri"/>
                <a:cs typeface="Calibri"/>
              </a:rPr>
              <a:t>The </a:t>
            </a:r>
            <a:r>
              <a:rPr sz="2200" b="1" spc="-5" dirty="0">
                <a:latin typeface="Calibri"/>
                <a:cs typeface="Calibri"/>
              </a:rPr>
              <a:t>population density of </a:t>
            </a:r>
            <a:r>
              <a:rPr sz="2200" b="1" dirty="0">
                <a:latin typeface="Calibri"/>
                <a:cs typeface="Calibri"/>
              </a:rPr>
              <a:t>the </a:t>
            </a:r>
            <a:r>
              <a:rPr sz="2200" b="1" spc="-5" dirty="0">
                <a:latin typeface="Calibri"/>
                <a:cs typeface="Calibri"/>
              </a:rPr>
              <a:t>destination </a:t>
            </a:r>
            <a:r>
              <a:rPr sz="2200" spc="-20" dirty="0">
                <a:latin typeface="Calibri"/>
                <a:cs typeface="Calibri"/>
              </a:rPr>
              <a:t>may </a:t>
            </a:r>
            <a:r>
              <a:rPr sz="2200" spc="-5" dirty="0">
                <a:latin typeface="Calibri"/>
                <a:cs typeface="Calibri"/>
              </a:rPr>
              <a:t>also </a:t>
            </a:r>
            <a:r>
              <a:rPr sz="2200" spc="-15" dirty="0">
                <a:latin typeface="Calibri"/>
                <a:cs typeface="Calibri"/>
              </a:rPr>
              <a:t>play </a:t>
            </a:r>
            <a:r>
              <a:rPr sz="2200" dirty="0">
                <a:latin typeface="Calibri"/>
                <a:cs typeface="Calibri"/>
              </a:rPr>
              <a:t>a </a:t>
            </a:r>
            <a:r>
              <a:rPr sz="2200" spc="-10" dirty="0">
                <a:latin typeface="Calibri"/>
                <a:cs typeface="Calibri"/>
              </a:rPr>
              <a:t>role </a:t>
            </a:r>
            <a:r>
              <a:rPr sz="2200" dirty="0">
                <a:latin typeface="Calibri"/>
                <a:cs typeface="Calibri"/>
              </a:rPr>
              <a:t>in </a:t>
            </a:r>
            <a:r>
              <a:rPr sz="2200" spc="-10" dirty="0">
                <a:latin typeface="Calibri"/>
                <a:cs typeface="Calibri"/>
              </a:rPr>
              <a:t>tourists’ </a:t>
            </a:r>
            <a:r>
              <a:rPr sz="2200" spc="-5" dirty="0">
                <a:latin typeface="Calibri"/>
                <a:cs typeface="Calibri"/>
              </a:rPr>
              <a:t>decision </a:t>
            </a:r>
            <a:r>
              <a:rPr sz="2200" spc="-15" dirty="0">
                <a:latin typeface="Calibri"/>
                <a:cs typeface="Calibri"/>
              </a:rPr>
              <a:t>regarding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choice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of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a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particular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rural</a:t>
            </a:r>
            <a:r>
              <a:rPr sz="2200" spc="-10" dirty="0">
                <a:latin typeface="Calibri"/>
                <a:cs typeface="Calibri"/>
              </a:rPr>
              <a:t> destination,</a:t>
            </a:r>
            <a:r>
              <a:rPr sz="2200" spc="-5" dirty="0">
                <a:latin typeface="Calibri"/>
                <a:cs typeface="Calibri"/>
              </a:rPr>
              <a:t> with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538235"/>
                </a:solidFill>
                <a:latin typeface="Calibri"/>
                <a:cs typeface="Calibri"/>
              </a:rPr>
              <a:t>87%</a:t>
            </a:r>
            <a:r>
              <a:rPr sz="2200" b="1" spc="5" dirty="0">
                <a:solidFill>
                  <a:srgbClr val="538235"/>
                </a:solidFill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of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respondents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preferring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538235"/>
                </a:solidFill>
                <a:latin typeface="Calibri"/>
                <a:cs typeface="Calibri"/>
              </a:rPr>
              <a:t>middle-low </a:t>
            </a:r>
            <a:r>
              <a:rPr sz="2200" b="1" dirty="0">
                <a:solidFill>
                  <a:srgbClr val="538235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538235"/>
                </a:solidFill>
                <a:latin typeface="Calibri"/>
                <a:cs typeface="Calibri"/>
              </a:rPr>
              <a:t>populated </a:t>
            </a:r>
            <a:r>
              <a:rPr sz="2200" b="1" dirty="0">
                <a:solidFill>
                  <a:srgbClr val="538235"/>
                </a:solidFill>
                <a:latin typeface="Calibri"/>
                <a:cs typeface="Calibri"/>
              </a:rPr>
              <a:t>localities</a:t>
            </a:r>
            <a:r>
              <a:rPr sz="2200" b="1" dirty="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  <a:p>
            <a:pPr marL="241300" indent="-228600" algn="just">
              <a:lnSpc>
                <a:spcPct val="100000"/>
              </a:lnSpc>
              <a:spcBef>
                <a:spcPts val="1295"/>
              </a:spcBef>
              <a:buFont typeface="Arial"/>
              <a:buChar char="•"/>
              <a:tabLst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These</a:t>
            </a:r>
            <a:r>
              <a:rPr sz="2200" spc="18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findings</a:t>
            </a:r>
            <a:r>
              <a:rPr sz="2200" spc="15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may</a:t>
            </a:r>
            <a:r>
              <a:rPr sz="2200" spc="19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contribute</a:t>
            </a:r>
            <a:r>
              <a:rPr sz="2200" spc="19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to</a:t>
            </a:r>
            <a:r>
              <a:rPr sz="2200" spc="1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explain,</a:t>
            </a:r>
            <a:r>
              <a:rPr sz="2200" spc="15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even</a:t>
            </a:r>
            <a:r>
              <a:rPr sz="2200" spc="18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partially,</a:t>
            </a:r>
            <a:r>
              <a:rPr sz="2200" spc="18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18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relatively</a:t>
            </a:r>
            <a:r>
              <a:rPr sz="2200" spc="19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higher</a:t>
            </a:r>
            <a:r>
              <a:rPr sz="2200" spc="15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tourism</a:t>
            </a:r>
            <a:r>
              <a:rPr sz="2200" spc="19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flow</a:t>
            </a:r>
            <a:r>
              <a:rPr sz="2200" spc="1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1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some</a:t>
            </a:r>
            <a:endParaRPr sz="2200">
              <a:latin typeface="Calibri"/>
              <a:cs typeface="Calibri"/>
            </a:endParaRPr>
          </a:p>
          <a:p>
            <a:pPr marL="241300" algn="just">
              <a:lnSpc>
                <a:spcPct val="100000"/>
              </a:lnSpc>
              <a:spcBef>
                <a:spcPts val="120"/>
              </a:spcBef>
            </a:pPr>
            <a:r>
              <a:rPr sz="2200" spc="-10" dirty="0">
                <a:latin typeface="Calibri"/>
                <a:cs typeface="Calibri"/>
              </a:rPr>
              <a:t>rural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touristic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areas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compared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to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others.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4038600" cy="6858000"/>
            <a:chOff x="0" y="0"/>
            <a:chExt cx="40386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0386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007810"/>
              <a:ext cx="3404533" cy="417993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88567" y="904697"/>
            <a:ext cx="2616200" cy="219964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 indent="93980" algn="r">
              <a:lnSpc>
                <a:spcPct val="90200"/>
              </a:lnSpc>
              <a:spcBef>
                <a:spcPts val="459"/>
              </a:spcBef>
            </a:pPr>
            <a:r>
              <a:rPr sz="3100" b="0" spc="-10" dirty="0">
                <a:solidFill>
                  <a:srgbClr val="FFFFFF"/>
                </a:solidFill>
                <a:latin typeface="Calibri Light"/>
                <a:cs typeface="Calibri Light"/>
              </a:rPr>
              <a:t>C</a:t>
            </a:r>
            <a:r>
              <a:rPr sz="3100" b="0" dirty="0">
                <a:solidFill>
                  <a:srgbClr val="FFFFFF"/>
                </a:solidFill>
                <a:latin typeface="Calibri Light"/>
                <a:cs typeface="Calibri Light"/>
              </a:rPr>
              <a:t>l</a:t>
            </a:r>
            <a:r>
              <a:rPr sz="3100" b="0" spc="5" dirty="0">
                <a:solidFill>
                  <a:srgbClr val="FFFFFF"/>
                </a:solidFill>
                <a:latin typeface="Calibri Light"/>
                <a:cs typeface="Calibri Light"/>
              </a:rPr>
              <a:t>i</a:t>
            </a:r>
            <a:r>
              <a:rPr sz="3100" b="0" spc="-55" dirty="0">
                <a:solidFill>
                  <a:srgbClr val="FFFFFF"/>
                </a:solidFill>
                <a:latin typeface="Calibri Light"/>
                <a:cs typeface="Calibri Light"/>
              </a:rPr>
              <a:t>m</a:t>
            </a:r>
            <a:r>
              <a:rPr sz="3100" b="0" spc="-50" dirty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3100" b="0" spc="-65" dirty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3100" b="0" spc="-5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3100" b="0" spc="-12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100" b="0" spc="-5" dirty="0">
                <a:solidFill>
                  <a:srgbClr val="FFFFFF"/>
                </a:solidFill>
                <a:latin typeface="Calibri Light"/>
                <a:cs typeface="Calibri Light"/>
              </a:rPr>
              <a:t>p</a:t>
            </a:r>
            <a:r>
              <a:rPr sz="3100" b="0" spc="-70" dirty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3100" b="0" spc="-10" dirty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3100" b="0" spc="-45" dirty="0">
                <a:solidFill>
                  <a:srgbClr val="FFFFFF"/>
                </a:solidFill>
                <a:latin typeface="Calibri Light"/>
                <a:cs typeface="Calibri Light"/>
              </a:rPr>
              <a:t>d</a:t>
            </a:r>
            <a:r>
              <a:rPr sz="3100" b="0" spc="-60" dirty="0">
                <a:solidFill>
                  <a:srgbClr val="FFFFFF"/>
                </a:solidFill>
                <a:latin typeface="Calibri Light"/>
                <a:cs typeface="Calibri Light"/>
              </a:rPr>
              <a:t>u</a:t>
            </a:r>
            <a:r>
              <a:rPr sz="3100" b="0" spc="-30" dirty="0">
                <a:solidFill>
                  <a:srgbClr val="FFFFFF"/>
                </a:solidFill>
                <a:latin typeface="Calibri Light"/>
                <a:cs typeface="Calibri Light"/>
              </a:rPr>
              <a:t>c</a:t>
            </a:r>
            <a:r>
              <a:rPr sz="3100" b="0" spc="-5" dirty="0">
                <a:solidFill>
                  <a:srgbClr val="FFFFFF"/>
                </a:solidFill>
                <a:latin typeface="Calibri Light"/>
                <a:cs typeface="Calibri Light"/>
              </a:rPr>
              <a:t>t  </a:t>
            </a:r>
            <a:r>
              <a:rPr sz="3100" b="0" spc="-30" dirty="0">
                <a:solidFill>
                  <a:srgbClr val="FFFFFF"/>
                </a:solidFill>
                <a:latin typeface="Calibri Light"/>
                <a:cs typeface="Calibri Light"/>
              </a:rPr>
              <a:t>related </a:t>
            </a:r>
            <a:r>
              <a:rPr sz="3100" b="0" spc="-5" dirty="0">
                <a:solidFill>
                  <a:srgbClr val="FFFFFF"/>
                </a:solidFill>
                <a:latin typeface="Calibri Light"/>
                <a:cs typeface="Calibri Light"/>
              </a:rPr>
              <a:t>to </a:t>
            </a:r>
            <a:r>
              <a:rPr sz="3100" b="0" dirty="0">
                <a:solidFill>
                  <a:srgbClr val="FFFFFF"/>
                </a:solidFill>
                <a:latin typeface="Calibri Light"/>
                <a:cs typeface="Calibri Light"/>
              </a:rPr>
              <a:t>the </a:t>
            </a:r>
            <a:r>
              <a:rPr sz="3100" b="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100" b="0" spc="-25" dirty="0">
                <a:solidFill>
                  <a:srgbClr val="FFFFFF"/>
                </a:solidFill>
                <a:latin typeface="Calibri Light"/>
                <a:cs typeface="Calibri Light"/>
              </a:rPr>
              <a:t>degree </a:t>
            </a:r>
            <a:r>
              <a:rPr sz="3100" b="0" spc="-5" dirty="0">
                <a:solidFill>
                  <a:srgbClr val="FFFFFF"/>
                </a:solidFill>
                <a:latin typeface="Calibri Light"/>
                <a:cs typeface="Calibri Light"/>
              </a:rPr>
              <a:t>of </a:t>
            </a:r>
            <a:r>
              <a:rPr sz="3100" b="0" spc="-20" dirty="0">
                <a:solidFill>
                  <a:srgbClr val="FFFFFF"/>
                </a:solidFill>
                <a:latin typeface="Calibri Light"/>
                <a:cs typeface="Calibri Light"/>
              </a:rPr>
              <a:t>green </a:t>
            </a:r>
            <a:r>
              <a:rPr sz="3100" b="0" spc="-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100" b="0" spc="-25" dirty="0">
                <a:solidFill>
                  <a:srgbClr val="FFFFFF"/>
                </a:solidFill>
                <a:latin typeface="Calibri Light"/>
                <a:cs typeface="Calibri Light"/>
              </a:rPr>
              <a:t>ve</a:t>
            </a:r>
            <a:r>
              <a:rPr sz="3100" b="0" spc="-45" dirty="0">
                <a:solidFill>
                  <a:srgbClr val="FFFFFF"/>
                </a:solidFill>
                <a:latin typeface="Calibri Light"/>
                <a:cs typeface="Calibri Light"/>
              </a:rPr>
              <a:t>g</a:t>
            </a:r>
            <a:r>
              <a:rPr sz="3100" b="0" spc="-50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3100" b="0" spc="-65" dirty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3100" b="0" spc="-50" dirty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3100" b="0" spc="-40" dirty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3100" b="0" spc="-20" dirty="0">
                <a:solidFill>
                  <a:srgbClr val="FFFFFF"/>
                </a:solidFill>
                <a:latin typeface="Calibri Light"/>
                <a:cs typeface="Calibri Light"/>
              </a:rPr>
              <a:t>i</a:t>
            </a:r>
            <a:r>
              <a:rPr sz="3100" b="0" spc="-35" dirty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3100" b="0" spc="-5" dirty="0">
                <a:solidFill>
                  <a:srgbClr val="FFFFFF"/>
                </a:solidFill>
                <a:latin typeface="Calibri Light"/>
                <a:cs typeface="Calibri Light"/>
              </a:rPr>
              <a:t>n</a:t>
            </a:r>
            <a:r>
              <a:rPr sz="3100" b="0" spc="-10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100" b="0" spc="-25" dirty="0">
                <a:solidFill>
                  <a:srgbClr val="FFFFFF"/>
                </a:solidFill>
                <a:latin typeface="Calibri Light"/>
                <a:cs typeface="Calibri Light"/>
              </a:rPr>
              <a:t>c</a:t>
            </a:r>
            <a:r>
              <a:rPr sz="3100" b="0" spc="-35" dirty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3100" b="0" spc="-50" dirty="0">
                <a:solidFill>
                  <a:srgbClr val="FFFFFF"/>
                </a:solidFill>
                <a:latin typeface="Calibri Light"/>
                <a:cs typeface="Calibri Light"/>
              </a:rPr>
              <a:t>v</a:t>
            </a:r>
            <a:r>
              <a:rPr sz="3100" b="0" spc="-25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3100" b="0" spc="-5" dirty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endParaRPr sz="3100">
              <a:latin typeface="Calibri Light"/>
              <a:cs typeface="Calibri Light"/>
            </a:endParaRPr>
          </a:p>
          <a:p>
            <a:pPr marR="10160" algn="r">
              <a:lnSpc>
                <a:spcPts val="3335"/>
              </a:lnSpc>
            </a:pPr>
            <a:r>
              <a:rPr sz="3100" b="0" spc="-25" dirty="0">
                <a:solidFill>
                  <a:srgbClr val="FFFFFF"/>
                </a:solidFill>
                <a:latin typeface="Calibri Light"/>
                <a:cs typeface="Calibri Light"/>
              </a:rPr>
              <a:t>for</a:t>
            </a:r>
            <a:r>
              <a:rPr sz="3100" b="0" spc="-13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100" b="0" spc="-10" dirty="0">
                <a:solidFill>
                  <a:srgbClr val="FFFFFF"/>
                </a:solidFill>
                <a:latin typeface="Calibri Light"/>
                <a:cs typeface="Calibri Light"/>
              </a:rPr>
              <a:t>10</a:t>
            </a:r>
            <a:r>
              <a:rPr sz="3100" b="0" spc="-1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100" b="0" spc="-20" dirty="0">
                <a:solidFill>
                  <a:srgbClr val="FFFFFF"/>
                </a:solidFill>
                <a:latin typeface="Calibri Light"/>
                <a:cs typeface="Calibri Light"/>
              </a:rPr>
              <a:t>rural</a:t>
            </a:r>
            <a:endParaRPr sz="310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9591" y="3033217"/>
            <a:ext cx="2801620" cy="922019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12700" marR="5080" indent="502920">
              <a:lnSpc>
                <a:spcPts val="3340"/>
              </a:lnSpc>
              <a:spcBef>
                <a:spcPts val="525"/>
              </a:spcBef>
            </a:pPr>
            <a:r>
              <a:rPr sz="3100" b="0" spc="-5" dirty="0">
                <a:solidFill>
                  <a:srgbClr val="FFFFFF"/>
                </a:solidFill>
                <a:latin typeface="Calibri Light"/>
                <a:cs typeface="Calibri Light"/>
              </a:rPr>
              <a:t>de</a:t>
            </a:r>
            <a:r>
              <a:rPr sz="3100" b="0" spc="-70" dirty="0">
                <a:solidFill>
                  <a:srgbClr val="FFFFFF"/>
                </a:solidFill>
                <a:latin typeface="Calibri Light"/>
                <a:cs typeface="Calibri Light"/>
              </a:rPr>
              <a:t>s</a:t>
            </a:r>
            <a:r>
              <a:rPr sz="3100" b="0" spc="-20" dirty="0">
                <a:solidFill>
                  <a:srgbClr val="FFFFFF"/>
                </a:solidFill>
                <a:latin typeface="Calibri Light"/>
                <a:cs typeface="Calibri Light"/>
              </a:rPr>
              <a:t>ti</a:t>
            </a:r>
            <a:r>
              <a:rPr sz="3100" b="0" spc="-35" dirty="0">
                <a:solidFill>
                  <a:srgbClr val="FFFFFF"/>
                </a:solidFill>
                <a:latin typeface="Calibri Light"/>
                <a:cs typeface="Calibri Light"/>
              </a:rPr>
              <a:t>n</a:t>
            </a:r>
            <a:r>
              <a:rPr sz="3100" b="0" spc="-50" dirty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3100" b="0" spc="-40" dirty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3100" b="0" spc="-20" dirty="0">
                <a:solidFill>
                  <a:srgbClr val="FFFFFF"/>
                </a:solidFill>
                <a:latin typeface="Calibri Light"/>
                <a:cs typeface="Calibri Light"/>
              </a:rPr>
              <a:t>i</a:t>
            </a:r>
            <a:r>
              <a:rPr sz="3100" b="0" spc="-40" dirty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3100" b="0" spc="-35" dirty="0">
                <a:solidFill>
                  <a:srgbClr val="FFFFFF"/>
                </a:solidFill>
                <a:latin typeface="Calibri Light"/>
                <a:cs typeface="Calibri Light"/>
              </a:rPr>
              <a:t>n</a:t>
            </a:r>
            <a:r>
              <a:rPr sz="3100" b="0" spc="-5" dirty="0">
                <a:solidFill>
                  <a:srgbClr val="FFFFFF"/>
                </a:solidFill>
                <a:latin typeface="Calibri Light"/>
                <a:cs typeface="Calibri Light"/>
              </a:rPr>
              <a:t>s</a:t>
            </a:r>
            <a:r>
              <a:rPr sz="3100" b="0" spc="-10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100" b="0" spc="5" dirty="0">
                <a:solidFill>
                  <a:srgbClr val="FFFFFF"/>
                </a:solidFill>
                <a:latin typeface="Calibri Light"/>
                <a:cs typeface="Calibri Light"/>
              </a:rPr>
              <a:t>i</a:t>
            </a:r>
            <a:r>
              <a:rPr sz="3100" b="0" spc="-5" dirty="0">
                <a:solidFill>
                  <a:srgbClr val="FFFFFF"/>
                </a:solidFill>
                <a:latin typeface="Calibri Light"/>
                <a:cs typeface="Calibri Light"/>
              </a:rPr>
              <a:t>n  </a:t>
            </a:r>
            <a:r>
              <a:rPr sz="3100" b="0" spc="-70" dirty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3100" b="0" spc="-10" dirty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3100" b="0" spc="-40" dirty="0">
                <a:solidFill>
                  <a:srgbClr val="FFFFFF"/>
                </a:solidFill>
                <a:latin typeface="Calibri Light"/>
                <a:cs typeface="Calibri Light"/>
              </a:rPr>
              <a:t>m</a:t>
            </a:r>
            <a:r>
              <a:rPr sz="3100" b="0" spc="-25" dirty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3100" b="0" spc="-30" dirty="0">
                <a:solidFill>
                  <a:srgbClr val="FFFFFF"/>
                </a:solidFill>
                <a:latin typeface="Calibri Light"/>
                <a:cs typeface="Calibri Light"/>
              </a:rPr>
              <a:t>n</a:t>
            </a:r>
            <a:r>
              <a:rPr sz="3100" b="0" spc="-20" dirty="0">
                <a:solidFill>
                  <a:srgbClr val="FFFFFF"/>
                </a:solidFill>
                <a:latin typeface="Calibri Light"/>
                <a:cs typeface="Calibri Light"/>
              </a:rPr>
              <a:t>i</a:t>
            </a:r>
            <a:r>
              <a:rPr sz="3100" b="0" spc="-5" dirty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3100" b="0" spc="-12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100" b="0" spc="-5" dirty="0">
                <a:solidFill>
                  <a:srgbClr val="FFFFFF"/>
                </a:solidFill>
                <a:latin typeface="Calibri Light"/>
                <a:cs typeface="Calibri Light"/>
              </a:rPr>
              <a:t>and</a:t>
            </a:r>
            <a:r>
              <a:rPr sz="3100" b="0" spc="-10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100" b="0" dirty="0">
                <a:solidFill>
                  <a:srgbClr val="FFFFFF"/>
                </a:solidFill>
                <a:latin typeface="Calibri Light"/>
                <a:cs typeface="Calibri Light"/>
              </a:rPr>
              <a:t>I</a:t>
            </a:r>
            <a:r>
              <a:rPr sz="3100" b="0" spc="-40" dirty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3100" b="0" spc="-25" dirty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3100" b="0" spc="-20" dirty="0">
                <a:solidFill>
                  <a:srgbClr val="FFFFFF"/>
                </a:solidFill>
                <a:latin typeface="Calibri Light"/>
                <a:cs typeface="Calibri Light"/>
              </a:rPr>
              <a:t>l</a:t>
            </a:r>
            <a:r>
              <a:rPr sz="3100" b="0" spc="-5" dirty="0">
                <a:solidFill>
                  <a:srgbClr val="FFFFFF"/>
                </a:solidFill>
                <a:latin typeface="Calibri Light"/>
                <a:cs typeface="Calibri Light"/>
              </a:rPr>
              <a:t>y</a:t>
            </a:r>
            <a:endParaRPr sz="3100">
              <a:latin typeface="Calibri Light"/>
              <a:cs typeface="Calibri Light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022080" y="847396"/>
            <a:ext cx="2819306" cy="169158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43271" y="3285797"/>
            <a:ext cx="2858990" cy="1719018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4349051" y="276923"/>
            <a:ext cx="4560570" cy="2548890"/>
            <a:chOff x="4349051" y="276923"/>
            <a:chExt cx="4560570" cy="2548890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58640" y="286560"/>
              <a:ext cx="4541455" cy="252979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353814" y="281686"/>
              <a:ext cx="4551045" cy="2539365"/>
            </a:xfrm>
            <a:custGeom>
              <a:avLst/>
              <a:gdLst/>
              <a:ahLst/>
              <a:cxnLst/>
              <a:rect l="l" t="t" r="r" b="b"/>
              <a:pathLst>
                <a:path w="4551045" h="2539365">
                  <a:moveTo>
                    <a:pt x="0" y="2539364"/>
                  </a:moveTo>
                  <a:lnTo>
                    <a:pt x="4551045" y="2539364"/>
                  </a:lnTo>
                  <a:lnTo>
                    <a:pt x="4551045" y="0"/>
                  </a:lnTo>
                  <a:lnTo>
                    <a:pt x="0" y="0"/>
                  </a:lnTo>
                  <a:lnTo>
                    <a:pt x="0" y="253936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7768907" y="2950019"/>
            <a:ext cx="4350385" cy="2250440"/>
            <a:chOff x="7768907" y="2950019"/>
            <a:chExt cx="4350385" cy="2250440"/>
          </a:xfrm>
        </p:grpSpPr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78495" y="2959677"/>
              <a:ext cx="4322469" cy="223106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773669" y="2954782"/>
              <a:ext cx="4340860" cy="2240915"/>
            </a:xfrm>
            <a:custGeom>
              <a:avLst/>
              <a:gdLst/>
              <a:ahLst/>
              <a:cxnLst/>
              <a:rect l="l" t="t" r="r" b="b"/>
              <a:pathLst>
                <a:path w="4340859" h="2240915">
                  <a:moveTo>
                    <a:pt x="0" y="2240661"/>
                  </a:moveTo>
                  <a:lnTo>
                    <a:pt x="4340733" y="2240661"/>
                  </a:lnTo>
                  <a:lnTo>
                    <a:pt x="4340733" y="0"/>
                  </a:lnTo>
                  <a:lnTo>
                    <a:pt x="0" y="0"/>
                  </a:lnTo>
                  <a:lnTo>
                    <a:pt x="0" y="224066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985130" y="5328615"/>
            <a:ext cx="6292215" cy="87820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33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15" dirty="0">
                <a:latin typeface="Calibri"/>
                <a:cs typeface="Calibri"/>
              </a:rPr>
              <a:t>Freely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available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from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the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WeCENT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project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website </a:t>
            </a:r>
            <a:r>
              <a:rPr sz="2000" spc="-15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20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8"/>
              </a:rPr>
              <a:t>https://pric.unive.it/projects/wecent/home</a:t>
            </a:r>
            <a:r>
              <a:rPr sz="2000" spc="155" dirty="0">
                <a:solidFill>
                  <a:srgbClr val="0462C1"/>
                </a:solidFill>
                <a:latin typeface="Calibri"/>
                <a:cs typeface="Calibri"/>
                <a:hlinkClick r:id="rId8"/>
              </a:rPr>
              <a:t> </a:t>
            </a:r>
            <a:r>
              <a:rPr sz="2000" spc="-5" dirty="0">
                <a:latin typeface="Calibri"/>
                <a:cs typeface="Calibri"/>
              </a:rPr>
              <a:t>along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with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other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climate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products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257301"/>
            <a:ext cx="2447290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5" dirty="0"/>
              <a:t>References</a:t>
            </a:r>
          </a:p>
        </p:txBody>
      </p:sp>
      <p:sp>
        <p:nvSpPr>
          <p:cNvPr id="4" name="object 4"/>
          <p:cNvSpPr/>
          <p:nvPr/>
        </p:nvSpPr>
        <p:spPr>
          <a:xfrm>
            <a:off x="647700" y="1165860"/>
            <a:ext cx="11006455" cy="4718685"/>
          </a:xfrm>
          <a:custGeom>
            <a:avLst/>
            <a:gdLst/>
            <a:ahLst/>
            <a:cxnLst/>
            <a:rect l="l" t="t" r="r" b="b"/>
            <a:pathLst>
              <a:path w="11006455" h="4718685">
                <a:moveTo>
                  <a:pt x="0" y="4718304"/>
                </a:moveTo>
                <a:lnTo>
                  <a:pt x="11006328" y="4718304"/>
                </a:lnTo>
                <a:lnTo>
                  <a:pt x="11006328" y="0"/>
                </a:lnTo>
                <a:lnTo>
                  <a:pt x="0" y="0"/>
                </a:lnTo>
                <a:lnTo>
                  <a:pt x="0" y="4718304"/>
                </a:lnTo>
                <a:close/>
              </a:path>
            </a:pathLst>
          </a:custGeom>
          <a:ln w="9525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24001" y="1170229"/>
            <a:ext cx="10859135" cy="114744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360"/>
              </a:spcBef>
              <a:buChar char="•"/>
              <a:tabLst>
                <a:tab pos="356870" algn="l"/>
                <a:tab pos="357505" algn="l"/>
                <a:tab pos="10460355" algn="l"/>
              </a:tabLst>
            </a:pPr>
            <a:r>
              <a:rPr sz="1500" spc="5" dirty="0">
                <a:latin typeface="Arial"/>
                <a:cs typeface="Arial"/>
              </a:rPr>
              <a:t>Boon</a:t>
            </a:r>
            <a:r>
              <a:rPr sz="1500" spc="-25" dirty="0">
                <a:latin typeface="Arial"/>
                <a:cs typeface="Arial"/>
              </a:rPr>
              <a:t>e</a:t>
            </a:r>
            <a:r>
              <a:rPr sz="1500" dirty="0">
                <a:latin typeface="Arial"/>
                <a:cs typeface="Arial"/>
              </a:rPr>
              <a:t>, </a:t>
            </a:r>
            <a:r>
              <a:rPr sz="1500" spc="-200" dirty="0">
                <a:latin typeface="Arial"/>
                <a:cs typeface="Arial"/>
              </a:rPr>
              <a:t> </a:t>
            </a:r>
            <a:r>
              <a:rPr sz="1500" spc="-35" dirty="0">
                <a:latin typeface="Arial"/>
                <a:cs typeface="Arial"/>
              </a:rPr>
              <a:t>H</a:t>
            </a:r>
            <a:r>
              <a:rPr sz="1500" dirty="0">
                <a:latin typeface="Arial"/>
                <a:cs typeface="Arial"/>
              </a:rPr>
              <a:t>. </a:t>
            </a:r>
            <a:r>
              <a:rPr sz="1500" spc="-200" dirty="0">
                <a:latin typeface="Arial"/>
                <a:cs typeface="Arial"/>
              </a:rPr>
              <a:t> </a:t>
            </a:r>
            <a:r>
              <a:rPr sz="1500" spc="-35" dirty="0">
                <a:latin typeface="Arial"/>
                <a:cs typeface="Arial"/>
              </a:rPr>
              <a:t>N</a:t>
            </a:r>
            <a:r>
              <a:rPr sz="1500" spc="10" dirty="0">
                <a:latin typeface="Arial"/>
                <a:cs typeface="Arial"/>
              </a:rPr>
              <a:t>.</a:t>
            </a:r>
            <a:r>
              <a:rPr sz="1500" dirty="0">
                <a:latin typeface="Arial"/>
                <a:cs typeface="Arial"/>
              </a:rPr>
              <a:t>,</a:t>
            </a:r>
            <a:r>
              <a:rPr sz="1500" spc="195" dirty="0">
                <a:latin typeface="Arial"/>
                <a:cs typeface="Arial"/>
              </a:rPr>
              <a:t> </a:t>
            </a:r>
            <a:r>
              <a:rPr sz="1500" spc="5" dirty="0">
                <a:latin typeface="Arial"/>
                <a:cs typeface="Arial"/>
              </a:rPr>
              <a:t>&amp;</a:t>
            </a:r>
            <a:r>
              <a:rPr sz="1500" spc="180" dirty="0">
                <a:latin typeface="Arial"/>
                <a:cs typeface="Arial"/>
              </a:rPr>
              <a:t> </a:t>
            </a:r>
            <a:r>
              <a:rPr sz="1500" spc="5" dirty="0">
                <a:latin typeface="Arial"/>
                <a:cs typeface="Arial"/>
              </a:rPr>
              <a:t>Bo</a:t>
            </a:r>
            <a:r>
              <a:rPr sz="1500" spc="-25" dirty="0">
                <a:latin typeface="Arial"/>
                <a:cs typeface="Arial"/>
              </a:rPr>
              <a:t>o</a:t>
            </a:r>
            <a:r>
              <a:rPr sz="1500" spc="5" dirty="0">
                <a:latin typeface="Arial"/>
                <a:cs typeface="Arial"/>
              </a:rPr>
              <a:t>n</a:t>
            </a:r>
            <a:r>
              <a:rPr sz="1500" spc="-25" dirty="0">
                <a:latin typeface="Arial"/>
                <a:cs typeface="Arial"/>
              </a:rPr>
              <a:t>e</a:t>
            </a:r>
            <a:r>
              <a:rPr sz="1500" dirty="0">
                <a:latin typeface="Arial"/>
                <a:cs typeface="Arial"/>
              </a:rPr>
              <a:t>, </a:t>
            </a:r>
            <a:r>
              <a:rPr sz="1500" spc="-200" dirty="0">
                <a:latin typeface="Arial"/>
                <a:cs typeface="Arial"/>
              </a:rPr>
              <a:t> </a:t>
            </a:r>
            <a:r>
              <a:rPr sz="1500" spc="-35" dirty="0">
                <a:latin typeface="Arial"/>
                <a:cs typeface="Arial"/>
              </a:rPr>
              <a:t>D</a:t>
            </a:r>
            <a:r>
              <a:rPr sz="1500" dirty="0">
                <a:latin typeface="Arial"/>
                <a:cs typeface="Arial"/>
              </a:rPr>
              <a:t>. </a:t>
            </a:r>
            <a:r>
              <a:rPr sz="1500" spc="-200" dirty="0">
                <a:latin typeface="Arial"/>
                <a:cs typeface="Arial"/>
              </a:rPr>
              <a:t> </a:t>
            </a:r>
            <a:r>
              <a:rPr sz="1500" spc="-20" dirty="0">
                <a:latin typeface="Arial"/>
                <a:cs typeface="Arial"/>
              </a:rPr>
              <a:t>A</a:t>
            </a:r>
            <a:r>
              <a:rPr sz="1500" dirty="0">
                <a:latin typeface="Arial"/>
                <a:cs typeface="Arial"/>
              </a:rPr>
              <a:t>.</a:t>
            </a:r>
            <a:r>
              <a:rPr sz="1500" spc="19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(</a:t>
            </a:r>
            <a:r>
              <a:rPr sz="1500" spc="5" dirty="0">
                <a:latin typeface="Arial"/>
                <a:cs typeface="Arial"/>
              </a:rPr>
              <a:t>20</a:t>
            </a:r>
            <a:r>
              <a:rPr sz="1500" spc="-25" dirty="0">
                <a:latin typeface="Arial"/>
                <a:cs typeface="Arial"/>
              </a:rPr>
              <a:t>1</a:t>
            </a:r>
            <a:r>
              <a:rPr sz="1500" dirty="0">
                <a:latin typeface="Arial"/>
                <a:cs typeface="Arial"/>
              </a:rPr>
              <a:t>2).</a:t>
            </a:r>
            <a:r>
              <a:rPr sz="1500" spc="190" dirty="0">
                <a:latin typeface="Arial"/>
                <a:cs typeface="Arial"/>
              </a:rPr>
              <a:t> </a:t>
            </a:r>
            <a:r>
              <a:rPr sz="1500" spc="5" dirty="0">
                <a:latin typeface="Arial"/>
                <a:cs typeface="Arial"/>
              </a:rPr>
              <a:t>Anal</a:t>
            </a:r>
            <a:r>
              <a:rPr sz="1500" spc="-10" dirty="0">
                <a:latin typeface="Arial"/>
                <a:cs typeface="Arial"/>
              </a:rPr>
              <a:t>y</a:t>
            </a:r>
            <a:r>
              <a:rPr sz="1500" spc="-35" dirty="0">
                <a:latin typeface="Arial"/>
                <a:cs typeface="Arial"/>
              </a:rPr>
              <a:t>z</a:t>
            </a:r>
            <a:r>
              <a:rPr sz="1500" spc="5" dirty="0">
                <a:latin typeface="Arial"/>
                <a:cs typeface="Arial"/>
              </a:rPr>
              <a:t>ing</a:t>
            </a:r>
            <a:r>
              <a:rPr sz="1500" dirty="0">
                <a:latin typeface="Arial"/>
                <a:cs typeface="Arial"/>
              </a:rPr>
              <a:t> </a:t>
            </a:r>
            <a:r>
              <a:rPr sz="1500" spc="-21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Li</a:t>
            </a:r>
            <a:r>
              <a:rPr sz="1500" spc="15" dirty="0">
                <a:latin typeface="Arial"/>
                <a:cs typeface="Arial"/>
              </a:rPr>
              <a:t>k</a:t>
            </a:r>
            <a:r>
              <a:rPr sz="1500" spc="5" dirty="0">
                <a:latin typeface="Arial"/>
                <a:cs typeface="Arial"/>
              </a:rPr>
              <a:t>e</a:t>
            </a:r>
            <a:r>
              <a:rPr sz="1500" spc="-25" dirty="0">
                <a:latin typeface="Arial"/>
                <a:cs typeface="Arial"/>
              </a:rPr>
              <a:t>r</a:t>
            </a:r>
            <a:r>
              <a:rPr sz="1500" dirty="0">
                <a:latin typeface="Arial"/>
                <a:cs typeface="Arial"/>
              </a:rPr>
              <a:t>t</a:t>
            </a:r>
            <a:r>
              <a:rPr sz="1500" spc="19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D</a:t>
            </a:r>
            <a:r>
              <a:rPr sz="1500" spc="5" dirty="0">
                <a:latin typeface="Arial"/>
                <a:cs typeface="Arial"/>
              </a:rPr>
              <a:t>at</a:t>
            </a:r>
            <a:r>
              <a:rPr sz="1500" spc="-15" dirty="0">
                <a:latin typeface="Arial"/>
                <a:cs typeface="Arial"/>
              </a:rPr>
              <a:t>a</a:t>
            </a:r>
            <a:r>
              <a:rPr sz="1500" dirty="0">
                <a:latin typeface="Arial"/>
                <a:cs typeface="Arial"/>
              </a:rPr>
              <a:t>.</a:t>
            </a:r>
            <a:r>
              <a:rPr sz="1500" spc="190" dirty="0">
                <a:latin typeface="Arial"/>
                <a:cs typeface="Arial"/>
              </a:rPr>
              <a:t> </a:t>
            </a:r>
            <a:r>
              <a:rPr sz="1500" i="1" spc="-10" dirty="0">
                <a:latin typeface="Arial"/>
                <a:cs typeface="Arial"/>
              </a:rPr>
              <a:t>T</a:t>
            </a:r>
            <a:r>
              <a:rPr sz="1500" i="1" spc="5" dirty="0">
                <a:latin typeface="Arial"/>
                <a:cs typeface="Arial"/>
              </a:rPr>
              <a:t>he</a:t>
            </a:r>
            <a:r>
              <a:rPr sz="1500" i="1" spc="180" dirty="0">
                <a:latin typeface="Arial"/>
                <a:cs typeface="Arial"/>
              </a:rPr>
              <a:t> </a:t>
            </a:r>
            <a:r>
              <a:rPr sz="1500" i="1" spc="15" dirty="0">
                <a:latin typeface="Arial"/>
                <a:cs typeface="Arial"/>
              </a:rPr>
              <a:t>J</a:t>
            </a:r>
            <a:r>
              <a:rPr sz="1500" i="1" spc="-20" dirty="0">
                <a:latin typeface="Arial"/>
                <a:cs typeface="Arial"/>
              </a:rPr>
              <a:t>o</a:t>
            </a:r>
            <a:r>
              <a:rPr sz="1500" i="1" spc="5" dirty="0">
                <a:latin typeface="Arial"/>
                <a:cs typeface="Arial"/>
              </a:rPr>
              <a:t>u</a:t>
            </a:r>
            <a:r>
              <a:rPr sz="1500" i="1" spc="-25" dirty="0">
                <a:latin typeface="Arial"/>
                <a:cs typeface="Arial"/>
              </a:rPr>
              <a:t>r</a:t>
            </a:r>
            <a:r>
              <a:rPr sz="1500" i="1" spc="5" dirty="0">
                <a:latin typeface="Arial"/>
                <a:cs typeface="Arial"/>
              </a:rPr>
              <a:t>nal</a:t>
            </a:r>
            <a:r>
              <a:rPr sz="1500" i="1" dirty="0">
                <a:latin typeface="Arial"/>
                <a:cs typeface="Arial"/>
              </a:rPr>
              <a:t> </a:t>
            </a:r>
            <a:r>
              <a:rPr sz="1500" i="1" spc="-210" dirty="0">
                <a:latin typeface="Arial"/>
                <a:cs typeface="Arial"/>
              </a:rPr>
              <a:t> </a:t>
            </a:r>
            <a:r>
              <a:rPr sz="1500" i="1" spc="-20" dirty="0">
                <a:latin typeface="Arial"/>
                <a:cs typeface="Arial"/>
              </a:rPr>
              <a:t>o</a:t>
            </a:r>
            <a:r>
              <a:rPr sz="1500" i="1" dirty="0">
                <a:latin typeface="Arial"/>
                <a:cs typeface="Arial"/>
              </a:rPr>
              <a:t>f</a:t>
            </a:r>
            <a:r>
              <a:rPr sz="1500" i="1" spc="190" dirty="0">
                <a:latin typeface="Arial"/>
                <a:cs typeface="Arial"/>
              </a:rPr>
              <a:t> </a:t>
            </a:r>
            <a:r>
              <a:rPr sz="1500" i="1" spc="5" dirty="0">
                <a:latin typeface="Arial"/>
                <a:cs typeface="Arial"/>
              </a:rPr>
              <a:t>E</a:t>
            </a:r>
            <a:r>
              <a:rPr sz="1500" i="1" spc="-10" dirty="0">
                <a:latin typeface="Arial"/>
                <a:cs typeface="Arial"/>
              </a:rPr>
              <a:t>x</a:t>
            </a:r>
            <a:r>
              <a:rPr sz="1500" i="1" spc="10" dirty="0">
                <a:latin typeface="Arial"/>
                <a:cs typeface="Arial"/>
              </a:rPr>
              <a:t>t</a:t>
            </a:r>
            <a:r>
              <a:rPr sz="1500" i="1" spc="5" dirty="0">
                <a:latin typeface="Arial"/>
                <a:cs typeface="Arial"/>
              </a:rPr>
              <a:t>e</a:t>
            </a:r>
            <a:r>
              <a:rPr sz="1500" i="1" spc="-25" dirty="0">
                <a:latin typeface="Arial"/>
                <a:cs typeface="Arial"/>
              </a:rPr>
              <a:t>n</a:t>
            </a:r>
            <a:r>
              <a:rPr sz="1500" i="1" spc="15" dirty="0">
                <a:latin typeface="Arial"/>
                <a:cs typeface="Arial"/>
              </a:rPr>
              <a:t>s</a:t>
            </a:r>
            <a:r>
              <a:rPr sz="1500" i="1" dirty="0">
                <a:latin typeface="Arial"/>
                <a:cs typeface="Arial"/>
              </a:rPr>
              <a:t>io</a:t>
            </a:r>
            <a:r>
              <a:rPr sz="1500" i="1" spc="-20" dirty="0">
                <a:latin typeface="Arial"/>
                <a:cs typeface="Arial"/>
              </a:rPr>
              <a:t>n</a:t>
            </a:r>
            <a:r>
              <a:rPr sz="1500" dirty="0">
                <a:latin typeface="Arial"/>
                <a:cs typeface="Arial"/>
              </a:rPr>
              <a:t>,</a:t>
            </a:r>
            <a:r>
              <a:rPr sz="1500" spc="190" dirty="0">
                <a:latin typeface="Arial"/>
                <a:cs typeface="Arial"/>
              </a:rPr>
              <a:t> </a:t>
            </a:r>
            <a:r>
              <a:rPr sz="1500" spc="5" dirty="0">
                <a:latin typeface="Arial"/>
                <a:cs typeface="Arial"/>
              </a:rPr>
              <a:t>5</a:t>
            </a:r>
            <a:r>
              <a:rPr sz="1500" dirty="0">
                <a:latin typeface="Arial"/>
                <a:cs typeface="Arial"/>
              </a:rPr>
              <a:t>0(2</a:t>
            </a:r>
            <a:r>
              <a:rPr sz="1500" spc="-25" dirty="0">
                <a:latin typeface="Arial"/>
                <a:cs typeface="Arial"/>
              </a:rPr>
              <a:t>)</a:t>
            </a:r>
            <a:r>
              <a:rPr sz="1500" dirty="0">
                <a:latin typeface="Arial"/>
                <a:cs typeface="Arial"/>
              </a:rPr>
              <a:t>,</a:t>
            </a:r>
            <a:r>
              <a:rPr sz="1500" spc="190" dirty="0">
                <a:latin typeface="Arial"/>
                <a:cs typeface="Arial"/>
              </a:rPr>
              <a:t> </a:t>
            </a:r>
            <a:r>
              <a:rPr sz="1500" spc="5" dirty="0">
                <a:latin typeface="Arial"/>
                <a:cs typeface="Arial"/>
              </a:rPr>
              <a:t>A</a:t>
            </a:r>
            <a:r>
              <a:rPr sz="1500" spc="-25" dirty="0">
                <a:latin typeface="Arial"/>
                <a:cs typeface="Arial"/>
              </a:rPr>
              <a:t>r</a:t>
            </a:r>
            <a:r>
              <a:rPr sz="1500" spc="10" dirty="0">
                <a:latin typeface="Arial"/>
                <a:cs typeface="Arial"/>
              </a:rPr>
              <a:t>t</a:t>
            </a:r>
            <a:r>
              <a:rPr sz="1500" spc="-25" dirty="0">
                <a:latin typeface="Arial"/>
                <a:cs typeface="Arial"/>
              </a:rPr>
              <a:t>i</a:t>
            </a:r>
            <a:r>
              <a:rPr sz="1500" spc="15" dirty="0">
                <a:latin typeface="Arial"/>
                <a:cs typeface="Arial"/>
              </a:rPr>
              <a:t>c</a:t>
            </a:r>
            <a:r>
              <a:rPr sz="1500" dirty="0">
                <a:latin typeface="Arial"/>
                <a:cs typeface="Arial"/>
              </a:rPr>
              <a:t>le </a:t>
            </a:r>
            <a:r>
              <a:rPr sz="1500" spc="-21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4</a:t>
            </a:r>
            <a:r>
              <a:rPr sz="1500" spc="-20" dirty="0">
                <a:latin typeface="Arial"/>
                <a:cs typeface="Arial"/>
              </a:rPr>
              <a:t>8</a:t>
            </a:r>
            <a:r>
              <a:rPr sz="1500" dirty="0">
                <a:latin typeface="Arial"/>
                <a:cs typeface="Arial"/>
              </a:rPr>
              <a:t>.</a:t>
            </a:r>
            <a:r>
              <a:rPr sz="1500" spc="170" dirty="0">
                <a:latin typeface="Arial"/>
                <a:cs typeface="Arial"/>
              </a:rPr>
              <a:t> </a:t>
            </a:r>
            <a:r>
              <a:rPr sz="1500" i="1" spc="5" dirty="0">
                <a:latin typeface="Arial"/>
                <a:cs typeface="Arial"/>
              </a:rPr>
              <a:t>a</a:t>
            </a:r>
            <a:r>
              <a:rPr sz="1500" i="1" spc="10" dirty="0">
                <a:latin typeface="Arial"/>
                <a:cs typeface="Arial"/>
              </a:rPr>
              <a:t>v</a:t>
            </a:r>
            <a:r>
              <a:rPr sz="1500" i="1" dirty="0">
                <a:latin typeface="Arial"/>
                <a:cs typeface="Arial"/>
              </a:rPr>
              <a:t>ailable	</a:t>
            </a:r>
            <a:r>
              <a:rPr sz="1500" i="1" spc="10" dirty="0">
                <a:latin typeface="Arial"/>
                <a:cs typeface="Arial"/>
              </a:rPr>
              <a:t>f</a:t>
            </a:r>
            <a:r>
              <a:rPr sz="1500" i="1" spc="5" dirty="0">
                <a:latin typeface="Arial"/>
                <a:cs typeface="Arial"/>
              </a:rPr>
              <a:t>rom</a:t>
            </a:r>
            <a:endParaRPr sz="1500">
              <a:latin typeface="Arial"/>
              <a:cs typeface="Arial"/>
            </a:endParaRPr>
          </a:p>
          <a:p>
            <a:pPr marL="356870">
              <a:lnSpc>
                <a:spcPct val="100000"/>
              </a:lnSpc>
              <a:spcBef>
                <a:spcPts val="265"/>
              </a:spcBef>
            </a:pPr>
            <a:r>
              <a:rPr sz="15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https://tigerprints.clemson.edu/joe/vol50/iss2/48</a:t>
            </a:r>
            <a:endParaRPr sz="1500">
              <a:latin typeface="Arial"/>
              <a:cs typeface="Arial"/>
            </a:endParaRPr>
          </a:p>
          <a:p>
            <a:pPr marL="356870" marR="6350" indent="-344805">
              <a:lnSpc>
                <a:spcPct val="114700"/>
              </a:lnSpc>
              <a:spcBef>
                <a:spcPts val="575"/>
              </a:spcBef>
              <a:buChar char="•"/>
              <a:tabLst>
                <a:tab pos="356870" algn="l"/>
                <a:tab pos="357505" algn="l"/>
              </a:tabLst>
            </a:pPr>
            <a:r>
              <a:rPr sz="1500" dirty="0">
                <a:latin typeface="Arial"/>
                <a:cs typeface="Arial"/>
              </a:rPr>
              <a:t>Guerra,</a:t>
            </a:r>
            <a:r>
              <a:rPr sz="1500" spc="17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A.</a:t>
            </a:r>
            <a:r>
              <a:rPr sz="1500" spc="17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L.,</a:t>
            </a:r>
            <a:r>
              <a:rPr sz="1500" spc="17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Gidel,</a:t>
            </a:r>
            <a:r>
              <a:rPr sz="1500" spc="175" dirty="0">
                <a:latin typeface="Arial"/>
                <a:cs typeface="Arial"/>
              </a:rPr>
              <a:t> </a:t>
            </a:r>
            <a:r>
              <a:rPr sz="1500" spc="-100" dirty="0">
                <a:latin typeface="Arial"/>
                <a:cs typeface="Arial"/>
              </a:rPr>
              <a:t>T.</a:t>
            </a:r>
            <a:r>
              <a:rPr sz="1500" spc="18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and</a:t>
            </a:r>
            <a:r>
              <a:rPr sz="1500" spc="13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Vezzetti,</a:t>
            </a:r>
            <a:r>
              <a:rPr sz="1500" spc="17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E.</a:t>
            </a:r>
            <a:r>
              <a:rPr sz="1500" spc="17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(2016):</a:t>
            </a:r>
            <a:r>
              <a:rPr sz="1500" spc="175" dirty="0">
                <a:latin typeface="Arial"/>
                <a:cs typeface="Arial"/>
              </a:rPr>
              <a:t> </a:t>
            </a:r>
            <a:r>
              <a:rPr sz="1500" spc="-35" dirty="0">
                <a:latin typeface="Arial"/>
                <a:cs typeface="Arial"/>
              </a:rPr>
              <a:t>Toward</a:t>
            </a:r>
            <a:r>
              <a:rPr sz="1500" spc="190" dirty="0">
                <a:latin typeface="Arial"/>
                <a:cs typeface="Arial"/>
              </a:rPr>
              <a:t> </a:t>
            </a:r>
            <a:r>
              <a:rPr sz="1500" spc="5" dirty="0">
                <a:latin typeface="Arial"/>
                <a:cs typeface="Arial"/>
              </a:rPr>
              <a:t>a</a:t>
            </a:r>
            <a:r>
              <a:rPr sz="1500" spc="160" dirty="0">
                <a:latin typeface="Arial"/>
                <a:cs typeface="Arial"/>
              </a:rPr>
              <a:t> </a:t>
            </a:r>
            <a:r>
              <a:rPr sz="1500" spc="5" dirty="0">
                <a:latin typeface="Arial"/>
                <a:cs typeface="Arial"/>
              </a:rPr>
              <a:t>common</a:t>
            </a:r>
            <a:r>
              <a:rPr sz="1500" spc="16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procedure</a:t>
            </a:r>
            <a:r>
              <a:rPr sz="1500" spc="16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using</a:t>
            </a:r>
            <a:r>
              <a:rPr sz="1500" spc="16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Likert</a:t>
            </a:r>
            <a:r>
              <a:rPr sz="1500" spc="18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and</a:t>
            </a:r>
            <a:r>
              <a:rPr sz="1500" spc="16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Likert-type</a:t>
            </a:r>
            <a:r>
              <a:rPr sz="1500" spc="14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scales</a:t>
            </a:r>
            <a:r>
              <a:rPr sz="1500" spc="17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in</a:t>
            </a:r>
            <a:r>
              <a:rPr sz="1500" spc="16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small </a:t>
            </a:r>
            <a:r>
              <a:rPr sz="1500" spc="-400" dirty="0">
                <a:latin typeface="Arial"/>
                <a:cs typeface="Arial"/>
              </a:rPr>
              <a:t> </a:t>
            </a:r>
            <a:r>
              <a:rPr sz="1500" spc="5" dirty="0">
                <a:latin typeface="Arial"/>
                <a:cs typeface="Arial"/>
              </a:rPr>
              <a:t>groups</a:t>
            </a:r>
            <a:r>
              <a:rPr sz="1500" spc="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comparative</a:t>
            </a:r>
            <a:r>
              <a:rPr sz="1500" spc="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design</a:t>
            </a:r>
            <a:r>
              <a:rPr sz="1500" spc="6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observations,</a:t>
            </a:r>
            <a:r>
              <a:rPr sz="1500" spc="65" dirty="0">
                <a:latin typeface="Arial"/>
                <a:cs typeface="Arial"/>
              </a:rPr>
              <a:t> </a:t>
            </a:r>
            <a:r>
              <a:rPr sz="1500" i="1" spc="-10" dirty="0">
                <a:latin typeface="Arial"/>
                <a:cs typeface="Arial"/>
              </a:rPr>
              <a:t>INTERNATIONAL</a:t>
            </a:r>
            <a:r>
              <a:rPr sz="1500" i="1" spc="50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DESIGN</a:t>
            </a:r>
            <a:r>
              <a:rPr sz="1500" i="1" spc="45" dirty="0">
                <a:latin typeface="Arial"/>
                <a:cs typeface="Arial"/>
              </a:rPr>
              <a:t> </a:t>
            </a:r>
            <a:r>
              <a:rPr sz="1500" i="1" spc="-5" dirty="0">
                <a:latin typeface="Arial"/>
                <a:cs typeface="Arial"/>
              </a:rPr>
              <a:t>CONFERENCE</a:t>
            </a:r>
            <a:r>
              <a:rPr sz="1500" i="1" spc="100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-</a:t>
            </a:r>
            <a:r>
              <a:rPr sz="1500" i="1" spc="70" dirty="0">
                <a:latin typeface="Arial"/>
                <a:cs typeface="Arial"/>
              </a:rPr>
              <a:t> </a:t>
            </a:r>
            <a:r>
              <a:rPr sz="1500" i="1" spc="-5" dirty="0">
                <a:latin typeface="Arial"/>
                <a:cs typeface="Arial"/>
              </a:rPr>
              <a:t>DESIGN</a:t>
            </a:r>
            <a:r>
              <a:rPr sz="1500" i="1" spc="55" dirty="0">
                <a:latin typeface="Arial"/>
                <a:cs typeface="Arial"/>
              </a:rPr>
              <a:t> </a:t>
            </a:r>
            <a:r>
              <a:rPr sz="1500" i="1" spc="-5" dirty="0">
                <a:latin typeface="Arial"/>
                <a:cs typeface="Arial"/>
              </a:rPr>
              <a:t>2016</a:t>
            </a:r>
            <a:r>
              <a:rPr sz="1500" spc="-5" dirty="0">
                <a:latin typeface="Arial"/>
                <a:cs typeface="Arial"/>
              </a:rPr>
              <a:t>,</a:t>
            </a:r>
            <a:r>
              <a:rPr sz="1500" spc="8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Dubrovnik</a:t>
            </a:r>
            <a:r>
              <a:rPr sz="1500" spc="8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-</a:t>
            </a:r>
            <a:r>
              <a:rPr sz="1500" spc="6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Croatia,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68730" y="2320493"/>
            <a:ext cx="7030084" cy="2565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  <a:tabLst>
                <a:tab pos="1122045" algn="l"/>
                <a:tab pos="2082164" algn="l"/>
                <a:tab pos="2896235" algn="l"/>
                <a:tab pos="3905250" algn="l"/>
                <a:tab pos="5130800" algn="l"/>
                <a:tab pos="6631305" algn="l"/>
              </a:tabLst>
            </a:pPr>
            <a:r>
              <a:rPr sz="1500" spc="15" dirty="0">
                <a:latin typeface="Arial"/>
                <a:cs typeface="Arial"/>
              </a:rPr>
              <a:t>M</a:t>
            </a:r>
            <a:r>
              <a:rPr sz="1500" spc="5" dirty="0">
                <a:latin typeface="Arial"/>
                <a:cs typeface="Arial"/>
              </a:rPr>
              <a:t>ay</a:t>
            </a:r>
            <a:r>
              <a:rPr sz="1500" dirty="0">
                <a:latin typeface="Arial"/>
                <a:cs typeface="Arial"/>
              </a:rPr>
              <a:t>	1</a:t>
            </a:r>
            <a:r>
              <a:rPr sz="1500" spc="5" dirty="0">
                <a:latin typeface="Arial"/>
                <a:cs typeface="Arial"/>
              </a:rPr>
              <a:t>6</a:t>
            </a:r>
            <a:r>
              <a:rPr sz="1500" dirty="0">
                <a:latin typeface="Arial"/>
                <a:cs typeface="Arial"/>
              </a:rPr>
              <a:t>	-	</a:t>
            </a:r>
            <a:r>
              <a:rPr sz="1500" spc="-25" dirty="0">
                <a:latin typeface="Arial"/>
                <a:cs typeface="Arial"/>
              </a:rPr>
              <a:t>19</a:t>
            </a:r>
            <a:r>
              <a:rPr sz="1500" dirty="0">
                <a:latin typeface="Arial"/>
                <a:cs typeface="Arial"/>
              </a:rPr>
              <a:t>,	201</a:t>
            </a:r>
            <a:r>
              <a:rPr sz="1500" spc="-25" dirty="0">
                <a:latin typeface="Arial"/>
                <a:cs typeface="Arial"/>
              </a:rPr>
              <a:t>6</a:t>
            </a:r>
            <a:r>
              <a:rPr sz="1500" dirty="0">
                <a:latin typeface="Arial"/>
                <a:cs typeface="Arial"/>
              </a:rPr>
              <a:t>.	</a:t>
            </a:r>
            <a:r>
              <a:rPr sz="1500" i="1" spc="5" dirty="0">
                <a:latin typeface="Arial"/>
                <a:cs typeface="Arial"/>
              </a:rPr>
              <a:t>a</a:t>
            </a:r>
            <a:r>
              <a:rPr sz="1500" i="1" spc="15" dirty="0">
                <a:latin typeface="Arial"/>
                <a:cs typeface="Arial"/>
              </a:rPr>
              <a:t>v</a:t>
            </a:r>
            <a:r>
              <a:rPr sz="1500" i="1" dirty="0">
                <a:latin typeface="Arial"/>
                <a:cs typeface="Arial"/>
              </a:rPr>
              <a:t>ail</a:t>
            </a:r>
            <a:r>
              <a:rPr sz="1500" i="1" spc="-20" dirty="0">
                <a:latin typeface="Arial"/>
                <a:cs typeface="Arial"/>
              </a:rPr>
              <a:t>a</a:t>
            </a:r>
            <a:r>
              <a:rPr sz="1500" i="1" spc="5" dirty="0">
                <a:latin typeface="Arial"/>
                <a:cs typeface="Arial"/>
              </a:rPr>
              <a:t>ble</a:t>
            </a:r>
            <a:r>
              <a:rPr sz="1500" i="1" dirty="0">
                <a:latin typeface="Arial"/>
                <a:cs typeface="Arial"/>
              </a:rPr>
              <a:t>	</a:t>
            </a:r>
            <a:r>
              <a:rPr sz="1500" i="1" spc="5" dirty="0">
                <a:latin typeface="Arial"/>
                <a:cs typeface="Arial"/>
              </a:rPr>
              <a:t>from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18626" y="2360116"/>
            <a:ext cx="27590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https://www.designsociety.org/download-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4277360">
              <a:lnSpc>
                <a:spcPct val="113300"/>
              </a:lnSpc>
              <a:spcBef>
                <a:spcPts val="100"/>
              </a:spcBef>
            </a:pPr>
            <a:r>
              <a:rPr spc="-10" dirty="0">
                <a:hlinkClick r:id="rId4"/>
              </a:rPr>
              <a:t>publication/38812/TOWARD+A+COMMON+PROCEDURE+USING+LIKERT+AND+LIKERT- </a:t>
            </a:r>
            <a:r>
              <a:rPr u="none" spc="-5" dirty="0"/>
              <a:t> </a:t>
            </a:r>
            <a:r>
              <a:rPr spc="-15" dirty="0">
                <a:hlinkClick r:id="rId4"/>
              </a:rPr>
              <a:t>TYPE+SCALES+IN+SMALL+GROUPS+COMPARATIVE+DESIGN+OBSERVATIONS</a:t>
            </a:r>
          </a:p>
          <a:p>
            <a:pPr marL="356870" marR="5080" indent="-344805" algn="just">
              <a:lnSpc>
                <a:spcPct val="114100"/>
              </a:lnSpc>
              <a:spcBef>
                <a:spcPts val="550"/>
              </a:spcBef>
              <a:buChar char="•"/>
              <a:tabLst>
                <a:tab pos="357505" algn="l"/>
              </a:tabLst>
            </a:pPr>
            <a:r>
              <a:rPr sz="1500" u="none" dirty="0">
                <a:solidFill>
                  <a:srgbClr val="000000"/>
                </a:solidFill>
              </a:rPr>
              <a:t>Lund, </a:t>
            </a:r>
            <a:r>
              <a:rPr sz="1500" u="none" spc="-10" dirty="0">
                <a:solidFill>
                  <a:srgbClr val="000000"/>
                </a:solidFill>
              </a:rPr>
              <a:t>B. </a:t>
            </a:r>
            <a:r>
              <a:rPr sz="1500" u="none" spc="-5" dirty="0">
                <a:solidFill>
                  <a:srgbClr val="000000"/>
                </a:solidFill>
              </a:rPr>
              <a:t>(2021). </a:t>
            </a:r>
            <a:r>
              <a:rPr sz="1500" u="none" dirty="0">
                <a:solidFill>
                  <a:srgbClr val="000000"/>
                </a:solidFill>
              </a:rPr>
              <a:t>The questionnaire method in </a:t>
            </a:r>
            <a:r>
              <a:rPr sz="1500" u="none" spc="-5" dirty="0">
                <a:solidFill>
                  <a:srgbClr val="000000"/>
                </a:solidFill>
              </a:rPr>
              <a:t>systems research: </a:t>
            </a:r>
            <a:r>
              <a:rPr sz="1500" u="none" spc="5" dirty="0">
                <a:solidFill>
                  <a:srgbClr val="000000"/>
                </a:solidFill>
              </a:rPr>
              <a:t>an </a:t>
            </a:r>
            <a:r>
              <a:rPr sz="1500" u="none" dirty="0">
                <a:solidFill>
                  <a:srgbClr val="000000"/>
                </a:solidFill>
              </a:rPr>
              <a:t>overview of sample sizes, </a:t>
            </a:r>
            <a:r>
              <a:rPr sz="1500" u="none" spc="-5" dirty="0">
                <a:solidFill>
                  <a:srgbClr val="000000"/>
                </a:solidFill>
              </a:rPr>
              <a:t>response rates </a:t>
            </a:r>
            <a:r>
              <a:rPr sz="1500" u="none" dirty="0">
                <a:solidFill>
                  <a:srgbClr val="000000"/>
                </a:solidFill>
              </a:rPr>
              <a:t>and </a:t>
            </a:r>
            <a:r>
              <a:rPr sz="1500" u="none" spc="-5" dirty="0">
                <a:solidFill>
                  <a:srgbClr val="000000"/>
                </a:solidFill>
              </a:rPr>
              <a:t>statistical </a:t>
            </a:r>
            <a:r>
              <a:rPr sz="1500" u="none" dirty="0">
                <a:solidFill>
                  <a:srgbClr val="000000"/>
                </a:solidFill>
              </a:rPr>
              <a:t> approaches </a:t>
            </a:r>
            <a:r>
              <a:rPr sz="1500" u="none" spc="-5" dirty="0">
                <a:solidFill>
                  <a:srgbClr val="000000"/>
                </a:solidFill>
              </a:rPr>
              <a:t>utilized </a:t>
            </a:r>
            <a:r>
              <a:rPr sz="1500" u="none" dirty="0">
                <a:solidFill>
                  <a:srgbClr val="000000"/>
                </a:solidFill>
              </a:rPr>
              <a:t>in studies, </a:t>
            </a:r>
            <a:r>
              <a:rPr sz="1500" i="1" u="none" spc="-5" dirty="0">
                <a:solidFill>
                  <a:srgbClr val="000000"/>
                </a:solidFill>
                <a:latin typeface="Arial"/>
                <a:cs typeface="Arial"/>
              </a:rPr>
              <a:t>VINE </a:t>
            </a:r>
            <a:r>
              <a:rPr sz="1500" i="1" u="none" dirty="0">
                <a:solidFill>
                  <a:srgbClr val="000000"/>
                </a:solidFill>
                <a:latin typeface="Arial"/>
                <a:cs typeface="Arial"/>
              </a:rPr>
              <a:t>Journal </a:t>
            </a:r>
            <a:r>
              <a:rPr sz="1500" i="1" u="none" spc="5" dirty="0">
                <a:solidFill>
                  <a:srgbClr val="000000"/>
                </a:solidFill>
                <a:latin typeface="Arial"/>
                <a:cs typeface="Arial"/>
              </a:rPr>
              <a:t>of </a:t>
            </a:r>
            <a:r>
              <a:rPr sz="1500" i="1" u="none" dirty="0">
                <a:solidFill>
                  <a:srgbClr val="000000"/>
                </a:solidFill>
                <a:latin typeface="Arial"/>
                <a:cs typeface="Arial"/>
              </a:rPr>
              <a:t>Information and Knowledge Management </a:t>
            </a:r>
            <a:r>
              <a:rPr sz="1500" i="1" u="none" spc="-5" dirty="0">
                <a:solidFill>
                  <a:srgbClr val="000000"/>
                </a:solidFill>
                <a:latin typeface="Arial"/>
                <a:cs typeface="Arial"/>
              </a:rPr>
              <a:t>Systems</a:t>
            </a:r>
            <a:r>
              <a:rPr sz="1500" u="none" spc="-5" dirty="0">
                <a:solidFill>
                  <a:srgbClr val="000000"/>
                </a:solidFill>
              </a:rPr>
              <a:t>, </a:t>
            </a:r>
            <a:r>
              <a:rPr sz="1500" u="none" spc="-10" dirty="0">
                <a:solidFill>
                  <a:srgbClr val="000000"/>
                </a:solidFill>
              </a:rPr>
              <a:t>doi:10.1108/VJIKMS-08- </a:t>
            </a:r>
            <a:r>
              <a:rPr sz="1500" u="none" spc="-5" dirty="0">
                <a:solidFill>
                  <a:srgbClr val="000000"/>
                </a:solidFill>
              </a:rPr>
              <a:t> </a:t>
            </a:r>
            <a:r>
              <a:rPr sz="1500" u="none" dirty="0">
                <a:solidFill>
                  <a:srgbClr val="000000"/>
                </a:solidFill>
              </a:rPr>
              <a:t>2020-0156</a:t>
            </a:r>
            <a:endParaRPr sz="1500">
              <a:latin typeface="Arial"/>
              <a:cs typeface="Arial"/>
            </a:endParaRPr>
          </a:p>
          <a:p>
            <a:pPr marL="356870" marR="6985" indent="-344805" algn="just">
              <a:lnSpc>
                <a:spcPct val="113300"/>
              </a:lnSpc>
              <a:spcBef>
                <a:spcPts val="625"/>
              </a:spcBef>
              <a:buChar char="•"/>
              <a:tabLst>
                <a:tab pos="357505" algn="l"/>
              </a:tabLst>
            </a:pPr>
            <a:r>
              <a:rPr sz="1500" u="none" dirty="0">
                <a:solidFill>
                  <a:srgbClr val="000000"/>
                </a:solidFill>
              </a:rPr>
              <a:t>Seresinhe, </a:t>
            </a:r>
            <a:r>
              <a:rPr sz="1500" u="none" spc="-15" dirty="0">
                <a:solidFill>
                  <a:srgbClr val="000000"/>
                </a:solidFill>
              </a:rPr>
              <a:t>C. </a:t>
            </a:r>
            <a:r>
              <a:rPr sz="1500" u="none" spc="-5" dirty="0">
                <a:solidFill>
                  <a:srgbClr val="000000"/>
                </a:solidFill>
              </a:rPr>
              <a:t>I., Preis, </a:t>
            </a:r>
            <a:r>
              <a:rPr sz="1500" u="none" spc="-70" dirty="0">
                <a:solidFill>
                  <a:srgbClr val="000000"/>
                </a:solidFill>
              </a:rPr>
              <a:t>T., </a:t>
            </a:r>
            <a:r>
              <a:rPr sz="1500" u="none" spc="5" dirty="0">
                <a:solidFill>
                  <a:srgbClr val="000000"/>
                </a:solidFill>
              </a:rPr>
              <a:t>&amp; </a:t>
            </a:r>
            <a:r>
              <a:rPr sz="1500" u="none" spc="-5" dirty="0">
                <a:solidFill>
                  <a:srgbClr val="000000"/>
                </a:solidFill>
              </a:rPr>
              <a:t>Moat, </a:t>
            </a:r>
            <a:r>
              <a:rPr sz="1500" u="none" spc="-15" dirty="0">
                <a:solidFill>
                  <a:srgbClr val="000000"/>
                </a:solidFill>
              </a:rPr>
              <a:t>H. </a:t>
            </a:r>
            <a:r>
              <a:rPr sz="1500" u="none" spc="-10" dirty="0">
                <a:solidFill>
                  <a:srgbClr val="000000"/>
                </a:solidFill>
              </a:rPr>
              <a:t>S. </a:t>
            </a:r>
            <a:r>
              <a:rPr sz="1500" u="none" spc="-5" dirty="0">
                <a:solidFill>
                  <a:srgbClr val="000000"/>
                </a:solidFill>
              </a:rPr>
              <a:t>(2017). </a:t>
            </a:r>
            <a:r>
              <a:rPr sz="1500" u="none" dirty="0">
                <a:solidFill>
                  <a:srgbClr val="000000"/>
                </a:solidFill>
              </a:rPr>
              <a:t>Using deep learning </a:t>
            </a:r>
            <a:r>
              <a:rPr sz="1500" u="none" spc="10" dirty="0">
                <a:solidFill>
                  <a:srgbClr val="000000"/>
                </a:solidFill>
              </a:rPr>
              <a:t>to </a:t>
            </a:r>
            <a:r>
              <a:rPr sz="1500" u="none" dirty="0">
                <a:solidFill>
                  <a:srgbClr val="000000"/>
                </a:solidFill>
              </a:rPr>
              <a:t>quantify </a:t>
            </a:r>
            <a:r>
              <a:rPr sz="1500" u="none" spc="5" dirty="0">
                <a:solidFill>
                  <a:srgbClr val="000000"/>
                </a:solidFill>
              </a:rPr>
              <a:t>the </a:t>
            </a:r>
            <a:r>
              <a:rPr sz="1500" u="none" dirty="0">
                <a:solidFill>
                  <a:srgbClr val="000000"/>
                </a:solidFill>
              </a:rPr>
              <a:t>beauty </a:t>
            </a:r>
            <a:r>
              <a:rPr sz="1500" u="none" spc="-10" dirty="0">
                <a:solidFill>
                  <a:srgbClr val="000000"/>
                </a:solidFill>
              </a:rPr>
              <a:t>of </a:t>
            </a:r>
            <a:r>
              <a:rPr sz="1500" u="none" spc="-5" dirty="0">
                <a:solidFill>
                  <a:srgbClr val="000000"/>
                </a:solidFill>
              </a:rPr>
              <a:t>outdoor </a:t>
            </a:r>
            <a:r>
              <a:rPr sz="1500" u="none" dirty="0">
                <a:solidFill>
                  <a:srgbClr val="000000"/>
                </a:solidFill>
              </a:rPr>
              <a:t>places. </a:t>
            </a:r>
            <a:r>
              <a:rPr sz="1500" i="1" u="none" dirty="0">
                <a:solidFill>
                  <a:srgbClr val="000000"/>
                </a:solidFill>
                <a:latin typeface="Arial"/>
                <a:cs typeface="Arial"/>
              </a:rPr>
              <a:t>Royal </a:t>
            </a:r>
            <a:r>
              <a:rPr sz="1500" i="1" u="none" spc="-5" dirty="0">
                <a:solidFill>
                  <a:srgbClr val="000000"/>
                </a:solidFill>
                <a:latin typeface="Arial"/>
                <a:cs typeface="Arial"/>
              </a:rPr>
              <a:t>Society </a:t>
            </a:r>
            <a:r>
              <a:rPr sz="1500" i="1" u="none" dirty="0">
                <a:solidFill>
                  <a:srgbClr val="000000"/>
                </a:solidFill>
                <a:latin typeface="Arial"/>
                <a:cs typeface="Arial"/>
              </a:rPr>
              <a:t> Open</a:t>
            </a:r>
            <a:r>
              <a:rPr sz="1500" i="1" u="none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i="1" u="none" spc="5" dirty="0">
                <a:solidFill>
                  <a:srgbClr val="000000"/>
                </a:solidFill>
                <a:latin typeface="Arial"/>
                <a:cs typeface="Arial"/>
              </a:rPr>
              <a:t>Science</a:t>
            </a:r>
            <a:r>
              <a:rPr sz="1500" u="none" spc="5" dirty="0">
                <a:solidFill>
                  <a:srgbClr val="000000"/>
                </a:solidFill>
              </a:rPr>
              <a:t>,</a:t>
            </a:r>
            <a:r>
              <a:rPr sz="1500" u="none" spc="-45" dirty="0">
                <a:solidFill>
                  <a:srgbClr val="000000"/>
                </a:solidFill>
              </a:rPr>
              <a:t> </a:t>
            </a:r>
            <a:r>
              <a:rPr sz="1500" u="none" dirty="0">
                <a:solidFill>
                  <a:srgbClr val="000000"/>
                </a:solidFill>
              </a:rPr>
              <a:t>4,</a:t>
            </a:r>
            <a:r>
              <a:rPr sz="1500" u="none" spc="-25" dirty="0">
                <a:solidFill>
                  <a:srgbClr val="000000"/>
                </a:solidFill>
              </a:rPr>
              <a:t> </a:t>
            </a:r>
            <a:r>
              <a:rPr sz="1500" u="none" dirty="0">
                <a:solidFill>
                  <a:srgbClr val="000000"/>
                </a:solidFill>
              </a:rPr>
              <a:t>170170.,</a:t>
            </a:r>
            <a:r>
              <a:rPr sz="1500" u="none" spc="-50" dirty="0">
                <a:solidFill>
                  <a:srgbClr val="000000"/>
                </a:solidFill>
              </a:rPr>
              <a:t> </a:t>
            </a:r>
            <a:r>
              <a:rPr sz="1500" i="1" u="none" spc="5" dirty="0">
                <a:solidFill>
                  <a:srgbClr val="000000"/>
                </a:solidFill>
                <a:latin typeface="Arial"/>
                <a:cs typeface="Arial"/>
              </a:rPr>
              <a:t>available</a:t>
            </a:r>
            <a:r>
              <a:rPr sz="1500" i="1" u="none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i="1" u="none" dirty="0">
                <a:solidFill>
                  <a:srgbClr val="000000"/>
                </a:solidFill>
                <a:latin typeface="Arial"/>
                <a:cs typeface="Arial"/>
              </a:rPr>
              <a:t>at</a:t>
            </a:r>
            <a:r>
              <a:rPr sz="1500" i="1" u="none" spc="-25" dirty="0">
                <a:latin typeface="Arial"/>
                <a:cs typeface="Arial"/>
              </a:rPr>
              <a:t> </a:t>
            </a:r>
            <a:r>
              <a:rPr sz="1500" dirty="0">
                <a:hlinkClick r:id="rId5"/>
              </a:rPr>
              <a:t>https://rsos.royalsocietypublishing.org/content/4/7/170170</a:t>
            </a:r>
            <a:endParaRPr sz="1500">
              <a:latin typeface="Arial"/>
              <a:cs typeface="Arial"/>
            </a:endParaRPr>
          </a:p>
          <a:p>
            <a:pPr marL="356870" indent="-344805" algn="just">
              <a:lnSpc>
                <a:spcPct val="100000"/>
              </a:lnSpc>
              <a:spcBef>
                <a:spcPts val="865"/>
              </a:spcBef>
              <a:buChar char="•"/>
              <a:tabLst>
                <a:tab pos="357505" algn="l"/>
              </a:tabLst>
            </a:pPr>
            <a:r>
              <a:rPr sz="1500" u="none" spc="-15" dirty="0">
                <a:solidFill>
                  <a:srgbClr val="000000"/>
                </a:solidFill>
              </a:rPr>
              <a:t>Velea,</a:t>
            </a:r>
            <a:r>
              <a:rPr sz="1500" u="none" spc="30" dirty="0">
                <a:solidFill>
                  <a:srgbClr val="000000"/>
                </a:solidFill>
              </a:rPr>
              <a:t> </a:t>
            </a:r>
            <a:r>
              <a:rPr sz="1500" u="none" spc="-5" dirty="0">
                <a:solidFill>
                  <a:srgbClr val="000000"/>
                </a:solidFill>
              </a:rPr>
              <a:t>L.,</a:t>
            </a:r>
            <a:r>
              <a:rPr sz="1500" u="none" spc="5" dirty="0">
                <a:solidFill>
                  <a:srgbClr val="000000"/>
                </a:solidFill>
              </a:rPr>
              <a:t> </a:t>
            </a:r>
            <a:r>
              <a:rPr sz="1500" u="none" dirty="0">
                <a:solidFill>
                  <a:srgbClr val="000000"/>
                </a:solidFill>
              </a:rPr>
              <a:t>Gallo,</a:t>
            </a:r>
            <a:r>
              <a:rPr sz="1500" u="none" spc="30" dirty="0">
                <a:solidFill>
                  <a:srgbClr val="000000"/>
                </a:solidFill>
              </a:rPr>
              <a:t> </a:t>
            </a:r>
            <a:r>
              <a:rPr sz="1500" u="none" spc="-5" dirty="0">
                <a:solidFill>
                  <a:srgbClr val="000000"/>
                </a:solidFill>
              </a:rPr>
              <a:t>A.,</a:t>
            </a:r>
            <a:r>
              <a:rPr sz="1500" u="none" spc="470" dirty="0">
                <a:solidFill>
                  <a:srgbClr val="000000"/>
                </a:solidFill>
              </a:rPr>
              <a:t> </a:t>
            </a:r>
            <a:r>
              <a:rPr sz="1500" u="none" dirty="0">
                <a:solidFill>
                  <a:srgbClr val="000000"/>
                </a:solidFill>
              </a:rPr>
              <a:t>Bojariu,</a:t>
            </a:r>
            <a:r>
              <a:rPr sz="1500" u="none" spc="30" dirty="0">
                <a:solidFill>
                  <a:srgbClr val="000000"/>
                </a:solidFill>
              </a:rPr>
              <a:t> </a:t>
            </a:r>
            <a:r>
              <a:rPr sz="1500" u="none" spc="-5" dirty="0">
                <a:solidFill>
                  <a:srgbClr val="000000"/>
                </a:solidFill>
              </a:rPr>
              <a:t>R.,</a:t>
            </a:r>
            <a:r>
              <a:rPr sz="1500" u="none" spc="445" dirty="0">
                <a:solidFill>
                  <a:srgbClr val="000000"/>
                </a:solidFill>
              </a:rPr>
              <a:t> </a:t>
            </a:r>
            <a:r>
              <a:rPr sz="1500" u="none" dirty="0">
                <a:solidFill>
                  <a:srgbClr val="000000"/>
                </a:solidFill>
              </a:rPr>
              <a:t>Irimescu,</a:t>
            </a:r>
            <a:r>
              <a:rPr sz="1500" u="none" spc="5" dirty="0">
                <a:solidFill>
                  <a:srgbClr val="000000"/>
                </a:solidFill>
              </a:rPr>
              <a:t> </a:t>
            </a:r>
            <a:r>
              <a:rPr sz="1500" u="none" spc="-5" dirty="0">
                <a:solidFill>
                  <a:srgbClr val="000000"/>
                </a:solidFill>
              </a:rPr>
              <a:t>A.,</a:t>
            </a:r>
            <a:r>
              <a:rPr sz="1500" u="none" spc="30" dirty="0">
                <a:solidFill>
                  <a:srgbClr val="000000"/>
                </a:solidFill>
              </a:rPr>
              <a:t> </a:t>
            </a:r>
            <a:r>
              <a:rPr sz="1500" u="none" spc="-5" dirty="0">
                <a:solidFill>
                  <a:srgbClr val="000000"/>
                </a:solidFill>
              </a:rPr>
              <a:t>Craciunescu,</a:t>
            </a:r>
            <a:r>
              <a:rPr sz="1500" u="none" spc="30" dirty="0">
                <a:solidFill>
                  <a:srgbClr val="000000"/>
                </a:solidFill>
              </a:rPr>
              <a:t> </a:t>
            </a:r>
            <a:r>
              <a:rPr sz="1500" u="none" spc="-60" dirty="0">
                <a:solidFill>
                  <a:srgbClr val="000000"/>
                </a:solidFill>
              </a:rPr>
              <a:t>V.,</a:t>
            </a:r>
            <a:r>
              <a:rPr sz="1500" u="none" spc="470" dirty="0">
                <a:solidFill>
                  <a:srgbClr val="000000"/>
                </a:solidFill>
              </a:rPr>
              <a:t> </a:t>
            </a:r>
            <a:r>
              <a:rPr sz="1500" u="none" dirty="0">
                <a:solidFill>
                  <a:srgbClr val="000000"/>
                </a:solidFill>
              </a:rPr>
              <a:t>Puiu,</a:t>
            </a:r>
            <a:r>
              <a:rPr sz="1500" u="none" spc="5" dirty="0">
                <a:solidFill>
                  <a:srgbClr val="000000"/>
                </a:solidFill>
              </a:rPr>
              <a:t> S </a:t>
            </a:r>
            <a:r>
              <a:rPr sz="1500" u="none" spc="30" dirty="0">
                <a:solidFill>
                  <a:srgbClr val="000000"/>
                </a:solidFill>
              </a:rPr>
              <a:t> </a:t>
            </a:r>
            <a:r>
              <a:rPr sz="1500" u="none" dirty="0">
                <a:solidFill>
                  <a:srgbClr val="000000"/>
                </a:solidFill>
              </a:rPr>
              <a:t>(2022):</a:t>
            </a:r>
            <a:r>
              <a:rPr sz="1500" u="none" spc="30" dirty="0">
                <a:solidFill>
                  <a:srgbClr val="000000"/>
                </a:solidFill>
              </a:rPr>
              <a:t> </a:t>
            </a:r>
            <a:r>
              <a:rPr sz="1500" u="none" dirty="0">
                <a:solidFill>
                  <a:srgbClr val="000000"/>
                </a:solidFill>
              </a:rPr>
              <a:t>Holiday</a:t>
            </a:r>
            <a:r>
              <a:rPr sz="1500" u="none" spc="35" dirty="0">
                <a:solidFill>
                  <a:srgbClr val="000000"/>
                </a:solidFill>
              </a:rPr>
              <a:t> </a:t>
            </a:r>
            <a:r>
              <a:rPr sz="1500" u="none" spc="-5" dirty="0">
                <a:solidFill>
                  <a:srgbClr val="000000"/>
                </a:solidFill>
              </a:rPr>
              <a:t>Climate</a:t>
            </a:r>
            <a:r>
              <a:rPr sz="1500" u="none" spc="20" dirty="0">
                <a:solidFill>
                  <a:srgbClr val="000000"/>
                </a:solidFill>
              </a:rPr>
              <a:t> </a:t>
            </a:r>
            <a:r>
              <a:rPr sz="1500" u="none" dirty="0">
                <a:solidFill>
                  <a:srgbClr val="000000"/>
                </a:solidFill>
              </a:rPr>
              <a:t>Index:Urban</a:t>
            </a:r>
            <a:r>
              <a:rPr sz="1500" u="none" spc="40" dirty="0">
                <a:solidFill>
                  <a:srgbClr val="000000"/>
                </a:solidFill>
              </a:rPr>
              <a:t> </a:t>
            </a:r>
            <a:r>
              <a:rPr sz="1500" u="none" spc="10" dirty="0">
                <a:solidFill>
                  <a:srgbClr val="000000"/>
                </a:solidFill>
              </a:rPr>
              <a:t>—</a:t>
            </a:r>
            <a:r>
              <a:rPr sz="1500" u="none" spc="15" dirty="0">
                <a:solidFill>
                  <a:srgbClr val="000000"/>
                </a:solidFill>
              </a:rPr>
              <a:t> </a:t>
            </a:r>
            <a:r>
              <a:rPr sz="1500" u="none" dirty="0">
                <a:solidFill>
                  <a:srgbClr val="000000"/>
                </a:solidFill>
              </a:rPr>
              <a:t>Application</a:t>
            </a:r>
            <a:endParaRPr sz="1500"/>
          </a:p>
          <a:p>
            <a:pPr marL="356870" algn="just">
              <a:lnSpc>
                <a:spcPct val="100000"/>
              </a:lnSpc>
              <a:spcBef>
                <a:spcPts val="244"/>
              </a:spcBef>
            </a:pPr>
            <a:r>
              <a:rPr sz="1500" u="none" spc="5" dirty="0">
                <a:solidFill>
                  <a:srgbClr val="000000"/>
                </a:solidFill>
              </a:rPr>
              <a:t>for</a:t>
            </a:r>
            <a:r>
              <a:rPr sz="1500" u="none" spc="-30" dirty="0">
                <a:solidFill>
                  <a:srgbClr val="000000"/>
                </a:solidFill>
              </a:rPr>
              <a:t> </a:t>
            </a:r>
            <a:r>
              <a:rPr sz="1500" u="none" dirty="0">
                <a:solidFill>
                  <a:srgbClr val="000000"/>
                </a:solidFill>
              </a:rPr>
              <a:t>Urban</a:t>
            </a:r>
            <a:r>
              <a:rPr sz="1500" u="none" spc="-5" dirty="0">
                <a:solidFill>
                  <a:srgbClr val="000000"/>
                </a:solidFill>
              </a:rPr>
              <a:t> </a:t>
            </a:r>
            <a:r>
              <a:rPr sz="1500" u="none" dirty="0">
                <a:solidFill>
                  <a:srgbClr val="000000"/>
                </a:solidFill>
              </a:rPr>
              <a:t>and Rural</a:t>
            </a:r>
            <a:r>
              <a:rPr sz="1500" u="none" spc="-80" dirty="0">
                <a:solidFill>
                  <a:srgbClr val="000000"/>
                </a:solidFill>
              </a:rPr>
              <a:t> </a:t>
            </a:r>
            <a:r>
              <a:rPr sz="1500" u="none" spc="5" dirty="0">
                <a:solidFill>
                  <a:srgbClr val="000000"/>
                </a:solidFill>
              </a:rPr>
              <a:t>Areas</a:t>
            </a:r>
            <a:r>
              <a:rPr sz="1500" u="none" spc="-45" dirty="0">
                <a:solidFill>
                  <a:srgbClr val="000000"/>
                </a:solidFill>
              </a:rPr>
              <a:t> </a:t>
            </a:r>
            <a:r>
              <a:rPr sz="1500" u="none" dirty="0">
                <a:solidFill>
                  <a:srgbClr val="000000"/>
                </a:solidFill>
              </a:rPr>
              <a:t>in</a:t>
            </a:r>
            <a:r>
              <a:rPr sz="1500" u="none" spc="15" dirty="0">
                <a:solidFill>
                  <a:srgbClr val="000000"/>
                </a:solidFill>
              </a:rPr>
              <a:t> </a:t>
            </a:r>
            <a:r>
              <a:rPr sz="1500" u="none" spc="5" dirty="0">
                <a:solidFill>
                  <a:srgbClr val="000000"/>
                </a:solidFill>
              </a:rPr>
              <a:t>Romania,</a:t>
            </a:r>
            <a:r>
              <a:rPr sz="1500" u="none" spc="-50" dirty="0">
                <a:solidFill>
                  <a:srgbClr val="000000"/>
                </a:solidFill>
              </a:rPr>
              <a:t> </a:t>
            </a:r>
            <a:r>
              <a:rPr sz="1500" i="1" u="none" spc="5" dirty="0">
                <a:solidFill>
                  <a:srgbClr val="000000"/>
                </a:solidFill>
                <a:latin typeface="Arial"/>
                <a:cs typeface="Arial"/>
              </a:rPr>
              <a:t>Atmosphere</a:t>
            </a:r>
            <a:r>
              <a:rPr sz="1500" u="none" spc="5" dirty="0">
                <a:solidFill>
                  <a:srgbClr val="000000"/>
                </a:solidFill>
              </a:rPr>
              <a:t>,</a:t>
            </a:r>
            <a:r>
              <a:rPr sz="1500" u="none" spc="-65" dirty="0">
                <a:solidFill>
                  <a:srgbClr val="000000"/>
                </a:solidFill>
              </a:rPr>
              <a:t> </a:t>
            </a:r>
            <a:r>
              <a:rPr sz="1500" u="none" spc="10" dirty="0">
                <a:solidFill>
                  <a:srgbClr val="000000"/>
                </a:solidFill>
              </a:rPr>
              <a:t>vol.</a:t>
            </a:r>
            <a:r>
              <a:rPr sz="1500" u="none" spc="-65" dirty="0">
                <a:solidFill>
                  <a:srgbClr val="000000"/>
                </a:solidFill>
              </a:rPr>
              <a:t> </a:t>
            </a:r>
            <a:r>
              <a:rPr sz="1500" u="none" dirty="0">
                <a:solidFill>
                  <a:srgbClr val="000000"/>
                </a:solidFill>
              </a:rPr>
              <a:t>13,</a:t>
            </a:r>
            <a:r>
              <a:rPr sz="1500" u="none" spc="15" dirty="0">
                <a:solidFill>
                  <a:srgbClr val="000000"/>
                </a:solidFill>
              </a:rPr>
              <a:t> </a:t>
            </a:r>
            <a:r>
              <a:rPr sz="1500" u="none" dirty="0">
                <a:solidFill>
                  <a:srgbClr val="000000"/>
                </a:solidFill>
              </a:rPr>
              <a:t>pp.</a:t>
            </a:r>
            <a:r>
              <a:rPr sz="1500" u="none" spc="-20" dirty="0">
                <a:solidFill>
                  <a:srgbClr val="000000"/>
                </a:solidFill>
              </a:rPr>
              <a:t> </a:t>
            </a:r>
            <a:r>
              <a:rPr sz="1500" u="none" dirty="0">
                <a:solidFill>
                  <a:srgbClr val="000000"/>
                </a:solidFill>
              </a:rPr>
              <a:t>1519,</a:t>
            </a:r>
            <a:r>
              <a:rPr sz="1500" u="none" spc="-20" dirty="0">
                <a:solidFill>
                  <a:srgbClr val="000000"/>
                </a:solidFill>
              </a:rPr>
              <a:t> </a:t>
            </a:r>
            <a:r>
              <a:rPr sz="1500" u="none" dirty="0">
                <a:solidFill>
                  <a:srgbClr val="000000"/>
                </a:solidFill>
              </a:rPr>
              <a:t>https://doi.org/10.3390/atmos13091519</a:t>
            </a:r>
            <a:endParaRPr sz="1500">
              <a:latin typeface="Arial"/>
              <a:cs typeface="Arial"/>
            </a:endParaRPr>
          </a:p>
          <a:p>
            <a:pPr marL="356870" indent="-344805" algn="just">
              <a:lnSpc>
                <a:spcPct val="100000"/>
              </a:lnSpc>
              <a:spcBef>
                <a:spcPts val="860"/>
              </a:spcBef>
              <a:buChar char="•"/>
              <a:tabLst>
                <a:tab pos="357505" algn="l"/>
              </a:tabLst>
            </a:pPr>
            <a:r>
              <a:rPr sz="1500" u="none" spc="-10" dirty="0">
                <a:solidFill>
                  <a:srgbClr val="000000"/>
                </a:solidFill>
              </a:rPr>
              <a:t>Wartmann,</a:t>
            </a:r>
            <a:r>
              <a:rPr sz="1500" u="none" spc="55" dirty="0">
                <a:solidFill>
                  <a:srgbClr val="000000"/>
                </a:solidFill>
              </a:rPr>
              <a:t> </a:t>
            </a:r>
            <a:r>
              <a:rPr sz="1500" u="none" spc="-50" dirty="0">
                <a:solidFill>
                  <a:srgbClr val="000000"/>
                </a:solidFill>
              </a:rPr>
              <a:t>F.M.</a:t>
            </a:r>
            <a:r>
              <a:rPr sz="1500" u="none" spc="55" dirty="0">
                <a:solidFill>
                  <a:srgbClr val="000000"/>
                </a:solidFill>
              </a:rPr>
              <a:t> </a:t>
            </a:r>
            <a:r>
              <a:rPr sz="1500" u="none" spc="-5" dirty="0">
                <a:solidFill>
                  <a:srgbClr val="000000"/>
                </a:solidFill>
              </a:rPr>
              <a:t>and</a:t>
            </a:r>
            <a:r>
              <a:rPr sz="1500" u="none" spc="15" dirty="0">
                <a:solidFill>
                  <a:srgbClr val="000000"/>
                </a:solidFill>
              </a:rPr>
              <a:t> </a:t>
            </a:r>
            <a:r>
              <a:rPr sz="1500" u="none" dirty="0">
                <a:solidFill>
                  <a:srgbClr val="000000"/>
                </a:solidFill>
              </a:rPr>
              <a:t>Mackaness,</a:t>
            </a:r>
            <a:r>
              <a:rPr sz="1500" u="none" spc="5" dirty="0">
                <a:solidFill>
                  <a:srgbClr val="000000"/>
                </a:solidFill>
              </a:rPr>
              <a:t> </a:t>
            </a:r>
            <a:r>
              <a:rPr sz="1500" u="none" spc="-20" dirty="0">
                <a:solidFill>
                  <a:srgbClr val="000000"/>
                </a:solidFill>
              </a:rPr>
              <a:t>W.A.</a:t>
            </a:r>
            <a:r>
              <a:rPr sz="1500" u="none" spc="55" dirty="0">
                <a:solidFill>
                  <a:srgbClr val="000000"/>
                </a:solidFill>
              </a:rPr>
              <a:t> </a:t>
            </a:r>
            <a:r>
              <a:rPr sz="1500" u="none" spc="-5" dirty="0">
                <a:solidFill>
                  <a:srgbClr val="000000"/>
                </a:solidFill>
              </a:rPr>
              <a:t>(2020):</a:t>
            </a:r>
            <a:r>
              <a:rPr sz="1500" u="none" spc="60" dirty="0">
                <a:solidFill>
                  <a:srgbClr val="000000"/>
                </a:solidFill>
              </a:rPr>
              <a:t> </a:t>
            </a:r>
            <a:r>
              <a:rPr sz="1500" u="none" dirty="0">
                <a:solidFill>
                  <a:srgbClr val="000000"/>
                </a:solidFill>
              </a:rPr>
              <a:t>Describing</a:t>
            </a:r>
            <a:r>
              <a:rPr sz="1500" u="none" spc="40" dirty="0">
                <a:solidFill>
                  <a:srgbClr val="000000"/>
                </a:solidFill>
              </a:rPr>
              <a:t> </a:t>
            </a:r>
            <a:r>
              <a:rPr sz="1500" u="none" dirty="0">
                <a:solidFill>
                  <a:srgbClr val="000000"/>
                </a:solidFill>
              </a:rPr>
              <a:t>and</a:t>
            </a:r>
            <a:r>
              <a:rPr sz="1500" u="none" spc="20" dirty="0">
                <a:solidFill>
                  <a:srgbClr val="000000"/>
                </a:solidFill>
              </a:rPr>
              <a:t> </a:t>
            </a:r>
            <a:r>
              <a:rPr sz="1500" u="none" dirty="0">
                <a:solidFill>
                  <a:srgbClr val="000000"/>
                </a:solidFill>
              </a:rPr>
              <a:t>mapping</a:t>
            </a:r>
            <a:r>
              <a:rPr sz="1500" u="none" spc="10" dirty="0">
                <a:solidFill>
                  <a:srgbClr val="000000"/>
                </a:solidFill>
              </a:rPr>
              <a:t> </a:t>
            </a:r>
            <a:r>
              <a:rPr sz="1500" u="none" spc="-5" dirty="0">
                <a:solidFill>
                  <a:srgbClr val="000000"/>
                </a:solidFill>
              </a:rPr>
              <a:t>where</a:t>
            </a:r>
            <a:r>
              <a:rPr sz="1500" u="none" spc="60" dirty="0">
                <a:solidFill>
                  <a:srgbClr val="000000"/>
                </a:solidFill>
              </a:rPr>
              <a:t> </a:t>
            </a:r>
            <a:r>
              <a:rPr sz="1500" u="none" spc="5" dirty="0">
                <a:solidFill>
                  <a:srgbClr val="000000"/>
                </a:solidFill>
              </a:rPr>
              <a:t>people</a:t>
            </a:r>
            <a:r>
              <a:rPr sz="1500" u="none" spc="45" dirty="0">
                <a:solidFill>
                  <a:srgbClr val="000000"/>
                </a:solidFill>
              </a:rPr>
              <a:t> </a:t>
            </a:r>
            <a:r>
              <a:rPr sz="1500" u="none" dirty="0">
                <a:solidFill>
                  <a:srgbClr val="000000"/>
                </a:solidFill>
              </a:rPr>
              <a:t>experience</a:t>
            </a:r>
            <a:r>
              <a:rPr sz="1500" u="none" spc="20" dirty="0">
                <a:solidFill>
                  <a:srgbClr val="000000"/>
                </a:solidFill>
              </a:rPr>
              <a:t> </a:t>
            </a:r>
            <a:r>
              <a:rPr sz="1500" u="none" spc="-10" dirty="0">
                <a:solidFill>
                  <a:srgbClr val="000000"/>
                </a:solidFill>
              </a:rPr>
              <a:t>tranquillity.</a:t>
            </a:r>
            <a:r>
              <a:rPr sz="1500" u="none" spc="55" dirty="0">
                <a:solidFill>
                  <a:srgbClr val="000000"/>
                </a:solidFill>
              </a:rPr>
              <a:t> </a:t>
            </a:r>
            <a:r>
              <a:rPr sz="1500" u="none" spc="-10" dirty="0">
                <a:solidFill>
                  <a:srgbClr val="000000"/>
                </a:solidFill>
              </a:rPr>
              <a:t>An</a:t>
            </a:r>
            <a:r>
              <a:rPr sz="1500" u="none" spc="40" dirty="0">
                <a:solidFill>
                  <a:srgbClr val="000000"/>
                </a:solidFill>
              </a:rPr>
              <a:t> </a:t>
            </a:r>
            <a:r>
              <a:rPr sz="1500" u="none" dirty="0">
                <a:solidFill>
                  <a:srgbClr val="000000"/>
                </a:solidFill>
              </a:rPr>
              <a:t>exploration</a:t>
            </a:r>
            <a:endParaRPr sz="1500"/>
          </a:p>
          <a:p>
            <a:pPr marL="356870" algn="just">
              <a:lnSpc>
                <a:spcPct val="100000"/>
              </a:lnSpc>
              <a:spcBef>
                <a:spcPts val="245"/>
              </a:spcBef>
            </a:pPr>
            <a:r>
              <a:rPr sz="1500" u="none" spc="5" dirty="0">
                <a:solidFill>
                  <a:srgbClr val="000000"/>
                </a:solidFill>
              </a:rPr>
              <a:t>based</a:t>
            </a:r>
            <a:r>
              <a:rPr sz="1500" u="none" spc="-25" dirty="0">
                <a:solidFill>
                  <a:srgbClr val="000000"/>
                </a:solidFill>
              </a:rPr>
              <a:t> </a:t>
            </a:r>
            <a:r>
              <a:rPr sz="1500" u="none" dirty="0">
                <a:solidFill>
                  <a:srgbClr val="000000"/>
                </a:solidFill>
              </a:rPr>
              <a:t>on interviews</a:t>
            </a:r>
            <a:r>
              <a:rPr sz="1500" u="none" spc="-5" dirty="0">
                <a:solidFill>
                  <a:srgbClr val="000000"/>
                </a:solidFill>
              </a:rPr>
              <a:t> </a:t>
            </a:r>
            <a:r>
              <a:rPr sz="1500" u="none" dirty="0">
                <a:solidFill>
                  <a:srgbClr val="000000"/>
                </a:solidFill>
              </a:rPr>
              <a:t>and </a:t>
            </a:r>
            <a:r>
              <a:rPr sz="1500" u="none" spc="5" dirty="0">
                <a:solidFill>
                  <a:srgbClr val="000000"/>
                </a:solidFill>
              </a:rPr>
              <a:t>Flickr</a:t>
            </a:r>
            <a:r>
              <a:rPr sz="1500" u="none" spc="-40" dirty="0">
                <a:solidFill>
                  <a:srgbClr val="000000"/>
                </a:solidFill>
              </a:rPr>
              <a:t> </a:t>
            </a:r>
            <a:r>
              <a:rPr sz="1500" u="none" spc="5" dirty="0">
                <a:solidFill>
                  <a:srgbClr val="000000"/>
                </a:solidFill>
              </a:rPr>
              <a:t>photographs,</a:t>
            </a:r>
            <a:r>
              <a:rPr sz="1500" u="none" spc="-65" dirty="0">
                <a:solidFill>
                  <a:srgbClr val="000000"/>
                </a:solidFill>
              </a:rPr>
              <a:t> </a:t>
            </a:r>
            <a:r>
              <a:rPr sz="1500" i="1" u="none" spc="5" dirty="0">
                <a:solidFill>
                  <a:srgbClr val="000000"/>
                </a:solidFill>
                <a:latin typeface="Arial"/>
                <a:cs typeface="Arial"/>
              </a:rPr>
              <a:t>Landscape</a:t>
            </a:r>
            <a:r>
              <a:rPr sz="1500" i="1" u="none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i="1" u="none" spc="5" dirty="0">
                <a:solidFill>
                  <a:srgbClr val="000000"/>
                </a:solidFill>
                <a:latin typeface="Arial"/>
                <a:cs typeface="Arial"/>
              </a:rPr>
              <a:t>Research</a:t>
            </a:r>
            <a:r>
              <a:rPr sz="1500" u="none" spc="5" dirty="0">
                <a:solidFill>
                  <a:srgbClr val="000000"/>
                </a:solidFill>
              </a:rPr>
              <a:t>,</a:t>
            </a:r>
            <a:r>
              <a:rPr sz="1500" u="none" spc="-40" dirty="0">
                <a:solidFill>
                  <a:srgbClr val="000000"/>
                </a:solidFill>
              </a:rPr>
              <a:t> </a:t>
            </a:r>
            <a:r>
              <a:rPr sz="1500" u="none" dirty="0">
                <a:solidFill>
                  <a:srgbClr val="000000"/>
                </a:solidFill>
              </a:rPr>
              <a:t>45:5,</a:t>
            </a:r>
            <a:r>
              <a:rPr sz="1500" u="none" spc="-35" dirty="0">
                <a:solidFill>
                  <a:srgbClr val="000000"/>
                </a:solidFill>
              </a:rPr>
              <a:t> </a:t>
            </a:r>
            <a:r>
              <a:rPr sz="1500" u="none" dirty="0">
                <a:solidFill>
                  <a:srgbClr val="000000"/>
                </a:solidFill>
              </a:rPr>
              <a:t>662-681.</a:t>
            </a:r>
            <a:r>
              <a:rPr sz="1500" u="none" spc="-15" dirty="0">
                <a:solidFill>
                  <a:srgbClr val="000000"/>
                </a:solidFill>
              </a:rPr>
              <a:t> </a:t>
            </a:r>
            <a:r>
              <a:rPr sz="1500" u="none" dirty="0">
                <a:solidFill>
                  <a:srgbClr val="000000"/>
                </a:solidFill>
              </a:rPr>
              <a:t>doi:</a:t>
            </a:r>
            <a:r>
              <a:rPr sz="1500" u="none" spc="-15" dirty="0">
                <a:solidFill>
                  <a:srgbClr val="000000"/>
                </a:solidFill>
              </a:rPr>
              <a:t> </a:t>
            </a:r>
            <a:r>
              <a:rPr sz="1500" u="none" dirty="0">
                <a:solidFill>
                  <a:srgbClr val="000000"/>
                </a:solidFill>
              </a:rPr>
              <a:t>10.1080/01426397.2020.1749250</a:t>
            </a:r>
            <a:endParaRPr sz="1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37844" y="6286500"/>
            <a:ext cx="9991725" cy="368935"/>
          </a:xfrm>
          <a:prstGeom prst="rect">
            <a:avLst/>
          </a:prstGeom>
          <a:ln w="9525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380"/>
              </a:lnSpc>
            </a:pPr>
            <a:r>
              <a:rPr sz="1400" b="1" spc="-10" dirty="0">
                <a:latin typeface="Calibri"/>
                <a:cs typeface="Calibri"/>
              </a:rPr>
              <a:t>This</a:t>
            </a:r>
            <a:r>
              <a:rPr sz="1400" b="1" spc="1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project</a:t>
            </a:r>
            <a:r>
              <a:rPr sz="1400" b="1" spc="4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has </a:t>
            </a:r>
            <a:r>
              <a:rPr sz="1400" b="1" spc="-20" dirty="0">
                <a:latin typeface="Calibri"/>
                <a:cs typeface="Calibri"/>
              </a:rPr>
              <a:t>received</a:t>
            </a:r>
            <a:r>
              <a:rPr sz="1400" b="1" spc="7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funding</a:t>
            </a:r>
            <a:r>
              <a:rPr sz="1400" b="1" spc="55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from</a:t>
            </a:r>
            <a:r>
              <a:rPr sz="1400" b="1" spc="2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the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European</a:t>
            </a:r>
            <a:r>
              <a:rPr sz="1400" b="1" spc="40" dirty="0">
                <a:latin typeface="Calibri"/>
                <a:cs typeface="Calibri"/>
              </a:rPr>
              <a:t> </a:t>
            </a:r>
            <a:r>
              <a:rPr sz="1400" b="1" spc="-20" dirty="0">
                <a:latin typeface="Calibri"/>
                <a:cs typeface="Calibri"/>
              </a:rPr>
              <a:t>Union’s</a:t>
            </a:r>
            <a:r>
              <a:rPr sz="1400" b="1" spc="4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Horizon</a:t>
            </a:r>
            <a:r>
              <a:rPr sz="1400" b="1" spc="15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2020</a:t>
            </a:r>
            <a:r>
              <a:rPr sz="1400" b="1" spc="60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research</a:t>
            </a:r>
            <a:r>
              <a:rPr sz="1400" b="1" spc="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and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innovation</a:t>
            </a:r>
            <a:r>
              <a:rPr sz="1400" b="1" spc="12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programme under</a:t>
            </a:r>
            <a:r>
              <a:rPr sz="1400" b="1" spc="3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the</a:t>
            </a:r>
            <a:r>
              <a:rPr sz="1400" b="1" spc="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Marie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ts val="1520"/>
              </a:lnSpc>
            </a:pPr>
            <a:r>
              <a:rPr sz="1400" b="1" spc="-10" dirty="0">
                <a:latin typeface="Calibri"/>
                <a:cs typeface="Calibri"/>
              </a:rPr>
              <a:t>Sklodowska-Curie</a:t>
            </a:r>
            <a:r>
              <a:rPr sz="1400" b="1" spc="6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grant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agreement</a:t>
            </a:r>
            <a:r>
              <a:rPr sz="1400" b="1" spc="3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No.</a:t>
            </a:r>
            <a:r>
              <a:rPr sz="1400" b="1" spc="20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887544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257301"/>
            <a:ext cx="2515870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10" dirty="0"/>
              <a:t>Mo</a:t>
            </a:r>
            <a:r>
              <a:rPr spc="25" dirty="0"/>
              <a:t>t</a:t>
            </a:r>
            <a:r>
              <a:rPr spc="-5" dirty="0"/>
              <a:t>i</a:t>
            </a:r>
            <a:r>
              <a:rPr spc="5" dirty="0"/>
              <a:t>v</a:t>
            </a:r>
            <a:r>
              <a:rPr spc="-5" dirty="0"/>
              <a:t>a</a:t>
            </a:r>
            <a:r>
              <a:rPr spc="5" dirty="0"/>
              <a:t>t</a:t>
            </a:r>
            <a:r>
              <a:rPr spc="-5" dirty="0"/>
              <a:t>ion</a:t>
            </a:r>
          </a:p>
        </p:txBody>
      </p:sp>
      <p:sp>
        <p:nvSpPr>
          <p:cNvPr id="4" name="object 4"/>
          <p:cNvSpPr/>
          <p:nvPr/>
        </p:nvSpPr>
        <p:spPr>
          <a:xfrm>
            <a:off x="839724" y="1827276"/>
            <a:ext cx="10515600" cy="3935095"/>
          </a:xfrm>
          <a:custGeom>
            <a:avLst/>
            <a:gdLst/>
            <a:ahLst/>
            <a:cxnLst/>
            <a:rect l="l" t="t" r="r" b="b"/>
            <a:pathLst>
              <a:path w="10515600" h="3935095">
                <a:moveTo>
                  <a:pt x="0" y="3934968"/>
                </a:moveTo>
                <a:lnTo>
                  <a:pt x="10515600" y="3934968"/>
                </a:lnTo>
                <a:lnTo>
                  <a:pt x="10515600" y="0"/>
                </a:lnTo>
                <a:lnTo>
                  <a:pt x="0" y="0"/>
                </a:lnTo>
                <a:lnTo>
                  <a:pt x="0" y="3934968"/>
                </a:lnTo>
                <a:close/>
              </a:path>
            </a:pathLst>
          </a:custGeom>
          <a:ln w="15875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7244" y="1820390"/>
            <a:ext cx="10363200" cy="36626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6985" indent="-228600" algn="just">
              <a:lnSpc>
                <a:spcPct val="1133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5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climate and </a:t>
            </a:r>
            <a:r>
              <a:rPr sz="2400" spc="-15" dirty="0">
                <a:latin typeface="Calibri"/>
                <a:cs typeface="Calibri"/>
              </a:rPr>
              <a:t>environmental features </a:t>
            </a:r>
            <a:r>
              <a:rPr sz="2400" dirty="0">
                <a:latin typeface="Calibri"/>
                <a:cs typeface="Calibri"/>
              </a:rPr>
              <a:t>of </a:t>
            </a:r>
            <a:r>
              <a:rPr sz="2400" spc="5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destination play </a:t>
            </a:r>
            <a:r>
              <a:rPr sz="2400" dirty="0">
                <a:latin typeface="Calibri"/>
                <a:cs typeface="Calibri"/>
              </a:rPr>
              <a:t>an </a:t>
            </a:r>
            <a:r>
              <a:rPr sz="2400" spc="-10" dirty="0">
                <a:latin typeface="Calibri"/>
                <a:cs typeface="Calibri"/>
              </a:rPr>
              <a:t>important </a:t>
            </a:r>
            <a:r>
              <a:rPr sz="2400" spc="-15" dirty="0">
                <a:latin typeface="Calibri"/>
                <a:cs typeface="Calibri"/>
              </a:rPr>
              <a:t>role 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tourism,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they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contribute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build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the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destination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image.</a:t>
            </a:r>
            <a:endParaRPr sz="2400">
              <a:latin typeface="Calibri"/>
              <a:cs typeface="Calibri"/>
            </a:endParaRPr>
          </a:p>
          <a:p>
            <a:pPr marL="241300" marR="5080" indent="-228600" algn="just">
              <a:lnSpc>
                <a:spcPct val="114199"/>
              </a:lnSpc>
              <a:spcBef>
                <a:spcPts val="1205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The </a:t>
            </a:r>
            <a:r>
              <a:rPr sz="2400" b="1" spc="-5" dirty="0">
                <a:latin typeface="Calibri"/>
                <a:cs typeface="Calibri"/>
              </a:rPr>
              <a:t>link </a:t>
            </a:r>
            <a:r>
              <a:rPr sz="2400" b="1" spc="-10" dirty="0">
                <a:latin typeface="Calibri"/>
                <a:cs typeface="Calibri"/>
              </a:rPr>
              <a:t>between </a:t>
            </a:r>
            <a:r>
              <a:rPr sz="2400" b="1" spc="-15" dirty="0">
                <a:latin typeface="Calibri"/>
                <a:cs typeface="Calibri"/>
              </a:rPr>
              <a:t>climate, </a:t>
            </a:r>
            <a:r>
              <a:rPr sz="2400" b="1" spc="-10" dirty="0">
                <a:latin typeface="Calibri"/>
                <a:cs typeface="Calibri"/>
              </a:rPr>
              <a:t>environment </a:t>
            </a:r>
            <a:r>
              <a:rPr sz="2400" b="1" spc="-5" dirty="0">
                <a:latin typeface="Calibri"/>
                <a:cs typeface="Calibri"/>
              </a:rPr>
              <a:t>and </a:t>
            </a:r>
            <a:r>
              <a:rPr sz="2400" b="1" spc="-10" dirty="0">
                <a:latin typeface="Calibri"/>
                <a:cs typeface="Calibri"/>
              </a:rPr>
              <a:t>tourism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10" dirty="0">
                <a:latin typeface="Calibri"/>
                <a:cs typeface="Calibri"/>
              </a:rPr>
              <a:t>well acknowledged, </a:t>
            </a:r>
            <a:r>
              <a:rPr sz="2400" dirty="0">
                <a:latin typeface="Calibri"/>
                <a:cs typeface="Calibri"/>
              </a:rPr>
              <a:t>as </a:t>
            </a:r>
            <a:r>
              <a:rPr sz="2400" spc="-10" dirty="0">
                <a:latin typeface="Calibri"/>
                <a:cs typeface="Calibri"/>
              </a:rPr>
              <a:t>for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example </a:t>
            </a:r>
            <a:r>
              <a:rPr sz="2400" spc="-10" dirty="0">
                <a:latin typeface="Calibri"/>
                <a:cs typeface="Calibri"/>
              </a:rPr>
              <a:t>that some </a:t>
            </a:r>
            <a:r>
              <a:rPr sz="2400" spc="-20" dirty="0">
                <a:latin typeface="Calibri"/>
                <a:cs typeface="Calibri"/>
              </a:rPr>
              <a:t>features </a:t>
            </a:r>
            <a:r>
              <a:rPr sz="2400" spc="-10" dirty="0">
                <a:latin typeface="Calibri"/>
                <a:cs typeface="Calibri"/>
              </a:rPr>
              <a:t>are common </a:t>
            </a:r>
            <a:r>
              <a:rPr sz="2400" spc="-20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all </a:t>
            </a:r>
            <a:r>
              <a:rPr sz="2400" spc="-10" dirty="0">
                <a:latin typeface="Calibri"/>
                <a:cs typeface="Calibri"/>
              </a:rPr>
              <a:t>destination </a:t>
            </a:r>
            <a:r>
              <a:rPr sz="2400" dirty="0">
                <a:latin typeface="Calibri"/>
                <a:cs typeface="Calibri"/>
              </a:rPr>
              <a:t>types (e.g., low </a:t>
            </a:r>
            <a:r>
              <a:rPr sz="2400" spc="-10" dirty="0">
                <a:latin typeface="Calibri"/>
                <a:cs typeface="Calibri"/>
              </a:rPr>
              <a:t>wind), </a:t>
            </a:r>
            <a:r>
              <a:rPr sz="2400" spc="-5" dirty="0">
                <a:latin typeface="Calibri"/>
                <a:cs typeface="Calibri"/>
              </a:rPr>
              <a:t> others</a:t>
            </a:r>
            <a:r>
              <a:rPr sz="2400" spc="3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are</a:t>
            </a:r>
            <a:r>
              <a:rPr sz="2400" spc="3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specific</a:t>
            </a:r>
            <a:r>
              <a:rPr sz="2400" spc="29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for</a:t>
            </a:r>
            <a:r>
              <a:rPr sz="2400" spc="3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each</a:t>
            </a:r>
            <a:r>
              <a:rPr sz="2400" spc="3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destination</a:t>
            </a:r>
            <a:r>
              <a:rPr sz="2400" spc="3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type</a:t>
            </a:r>
            <a:r>
              <a:rPr sz="2400" spc="3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(urban/rural/mountain/seaside)</a:t>
            </a:r>
            <a:r>
              <a:rPr sz="2400" spc="31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or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for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specific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tourism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activities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(e.g.,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trekking,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surf).</a:t>
            </a:r>
            <a:endParaRPr sz="2400">
              <a:latin typeface="Calibri"/>
              <a:cs typeface="Calibri"/>
            </a:endParaRPr>
          </a:p>
          <a:p>
            <a:pPr marL="241300" marR="12700" indent="-228600" algn="just">
              <a:lnSpc>
                <a:spcPct val="114199"/>
              </a:lnSpc>
              <a:spcBef>
                <a:spcPts val="1175"/>
              </a:spcBef>
              <a:buFont typeface="Arial"/>
              <a:buChar char="•"/>
              <a:tabLst>
                <a:tab pos="311785" algn="l"/>
              </a:tabLst>
            </a:pPr>
            <a:r>
              <a:rPr dirty="0"/>
              <a:t>	</a:t>
            </a:r>
            <a:r>
              <a:rPr sz="2400" spc="-10" dirty="0">
                <a:latin typeface="Calibri"/>
                <a:cs typeface="Calibri"/>
              </a:rPr>
              <a:t>Little </a:t>
            </a:r>
            <a:r>
              <a:rPr sz="2400" spc="-20" dirty="0">
                <a:latin typeface="Calibri"/>
                <a:cs typeface="Calibri"/>
              </a:rPr>
              <a:t>attention </a:t>
            </a:r>
            <a:r>
              <a:rPr sz="2400" spc="-5" dirty="0">
                <a:latin typeface="Calibri"/>
                <a:cs typeface="Calibri"/>
              </a:rPr>
              <a:t>has been </a:t>
            </a:r>
            <a:r>
              <a:rPr sz="2400" spc="-10" dirty="0">
                <a:latin typeface="Calibri"/>
                <a:cs typeface="Calibri"/>
              </a:rPr>
              <a:t>given to </a:t>
            </a: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identification of </a:t>
            </a:r>
            <a:r>
              <a:rPr sz="2400" spc="5" dirty="0">
                <a:latin typeface="Calibri"/>
                <a:cs typeface="Calibri"/>
              </a:rPr>
              <a:t>the </a:t>
            </a:r>
            <a:r>
              <a:rPr sz="2400" b="1" spc="-15" dirty="0">
                <a:latin typeface="Calibri"/>
                <a:cs typeface="Calibri"/>
              </a:rPr>
              <a:t>natural environmental 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features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 </a:t>
            </a:r>
            <a:r>
              <a:rPr sz="2400" spc="-5" dirty="0">
                <a:latin typeface="Calibri"/>
                <a:cs typeface="Calibri"/>
              </a:rPr>
              <a:t>most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interest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for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tourists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when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choosing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certain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rural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destination</a:t>
            </a:r>
            <a:r>
              <a:rPr sz="2400" spc="-5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4939" y="257301"/>
            <a:ext cx="2097405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5" dirty="0"/>
              <a:t>Objective</a:t>
            </a:r>
          </a:p>
        </p:txBody>
      </p:sp>
      <p:sp>
        <p:nvSpPr>
          <p:cNvPr id="4" name="object 4"/>
          <p:cNvSpPr/>
          <p:nvPr/>
        </p:nvSpPr>
        <p:spPr>
          <a:xfrm>
            <a:off x="839724" y="1181100"/>
            <a:ext cx="11058525" cy="5343525"/>
          </a:xfrm>
          <a:custGeom>
            <a:avLst/>
            <a:gdLst/>
            <a:ahLst/>
            <a:cxnLst/>
            <a:rect l="l" t="t" r="r" b="b"/>
            <a:pathLst>
              <a:path w="11058525" h="5343525">
                <a:moveTo>
                  <a:pt x="0" y="5343144"/>
                </a:moveTo>
                <a:lnTo>
                  <a:pt x="11058144" y="5343144"/>
                </a:lnTo>
                <a:lnTo>
                  <a:pt x="11058144" y="0"/>
                </a:lnTo>
                <a:lnTo>
                  <a:pt x="0" y="0"/>
                </a:lnTo>
                <a:lnTo>
                  <a:pt x="0" y="5343144"/>
                </a:lnTo>
                <a:close/>
              </a:path>
            </a:pathLst>
          </a:custGeom>
          <a:ln w="15875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7244" y="1194054"/>
            <a:ext cx="10908030" cy="4960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715" algn="just">
              <a:lnSpc>
                <a:spcPct val="104099"/>
              </a:lnSpc>
              <a:buChar char="•"/>
              <a:tabLst>
                <a:tab pos="241300" algn="l"/>
              </a:tabLst>
            </a:pPr>
            <a:r>
              <a:rPr sz="2200" spc="-5" dirty="0">
                <a:latin typeface="Arial"/>
                <a:cs typeface="Arial"/>
              </a:rPr>
              <a:t>Exploratory</a:t>
            </a:r>
            <a:r>
              <a:rPr sz="2200" dirty="0">
                <a:latin typeface="Arial"/>
                <a:cs typeface="Arial"/>
              </a:rPr>
              <a:t> approach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-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aiming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5" dirty="0">
                <a:latin typeface="Arial"/>
                <a:cs typeface="Arial"/>
              </a:rPr>
              <a:t>to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provide</a:t>
            </a:r>
            <a:r>
              <a:rPr sz="2200" dirty="0">
                <a:latin typeface="Arial"/>
                <a:cs typeface="Arial"/>
              </a:rPr>
              <a:t> an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answer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5" dirty="0">
                <a:latin typeface="Arial"/>
                <a:cs typeface="Arial"/>
              </a:rPr>
              <a:t>to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5" dirty="0">
                <a:latin typeface="Arial"/>
                <a:cs typeface="Arial"/>
              </a:rPr>
              <a:t>the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following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research </a:t>
            </a:r>
            <a:r>
              <a:rPr sz="2200" b="1" spc="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question</a:t>
            </a:r>
            <a:r>
              <a:rPr sz="2200" dirty="0">
                <a:latin typeface="Arial"/>
                <a:cs typeface="Arial"/>
              </a:rPr>
              <a:t>: </a:t>
            </a:r>
            <a:r>
              <a:rPr sz="2200" spc="-10" dirty="0">
                <a:solidFill>
                  <a:srgbClr val="2D75B6"/>
                </a:solidFill>
                <a:latin typeface="Arial"/>
                <a:cs typeface="Arial"/>
              </a:rPr>
              <a:t>which </a:t>
            </a:r>
            <a:r>
              <a:rPr sz="2200" spc="5" dirty="0">
                <a:solidFill>
                  <a:srgbClr val="2D75B6"/>
                </a:solidFill>
                <a:latin typeface="Arial"/>
                <a:cs typeface="Arial"/>
              </a:rPr>
              <a:t>are </a:t>
            </a:r>
            <a:r>
              <a:rPr sz="2200" spc="-5" dirty="0">
                <a:solidFill>
                  <a:srgbClr val="2D75B6"/>
                </a:solidFill>
                <a:latin typeface="Arial"/>
                <a:cs typeface="Arial"/>
              </a:rPr>
              <a:t>the most</a:t>
            </a:r>
            <a:r>
              <a:rPr sz="2200" spc="600" dirty="0">
                <a:solidFill>
                  <a:srgbClr val="2D75B6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2D75B6"/>
                </a:solidFill>
                <a:latin typeface="Arial"/>
                <a:cs typeface="Arial"/>
              </a:rPr>
              <a:t>appealing natural </a:t>
            </a:r>
            <a:r>
              <a:rPr sz="2200" spc="5" dirty="0">
                <a:solidFill>
                  <a:srgbClr val="2D75B6"/>
                </a:solidFill>
                <a:latin typeface="Arial"/>
                <a:cs typeface="Arial"/>
              </a:rPr>
              <a:t>features </a:t>
            </a:r>
            <a:r>
              <a:rPr sz="2200" dirty="0">
                <a:solidFill>
                  <a:srgbClr val="2D75B6"/>
                </a:solidFill>
                <a:latin typeface="Arial"/>
                <a:cs typeface="Arial"/>
              </a:rPr>
              <a:t>for tourists </a:t>
            </a:r>
            <a:r>
              <a:rPr sz="2200" spc="-15" dirty="0">
                <a:solidFill>
                  <a:srgbClr val="2D75B6"/>
                </a:solidFill>
                <a:latin typeface="Arial"/>
                <a:cs typeface="Arial"/>
              </a:rPr>
              <a:t>in</a:t>
            </a:r>
            <a:r>
              <a:rPr sz="2200" spc="580" dirty="0">
                <a:solidFill>
                  <a:srgbClr val="2D75B6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D75B6"/>
                </a:solidFill>
                <a:latin typeface="Arial"/>
                <a:cs typeface="Arial"/>
              </a:rPr>
              <a:t>relation </a:t>
            </a:r>
            <a:r>
              <a:rPr sz="2200" spc="5" dirty="0">
                <a:solidFill>
                  <a:srgbClr val="2D75B6"/>
                </a:solidFill>
                <a:latin typeface="Arial"/>
                <a:cs typeface="Arial"/>
              </a:rPr>
              <a:t>to a </a:t>
            </a:r>
            <a:r>
              <a:rPr sz="2200" spc="10" dirty="0">
                <a:solidFill>
                  <a:srgbClr val="2D75B6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2D75B6"/>
                </a:solidFill>
                <a:latin typeface="Arial"/>
                <a:cs typeface="Arial"/>
              </a:rPr>
              <a:t>rural</a:t>
            </a:r>
            <a:r>
              <a:rPr sz="2200" b="1" spc="-30" dirty="0">
                <a:solidFill>
                  <a:srgbClr val="2D75B6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2D75B6"/>
                </a:solidFill>
                <a:latin typeface="Arial"/>
                <a:cs typeface="Arial"/>
              </a:rPr>
              <a:t>destination</a:t>
            </a:r>
            <a:r>
              <a:rPr sz="2200" spc="-5" dirty="0">
                <a:latin typeface="Arial"/>
                <a:cs typeface="Arial"/>
              </a:rPr>
              <a:t>?</a:t>
            </a:r>
            <a:endParaRPr sz="2200">
              <a:latin typeface="Arial"/>
              <a:cs typeface="Arial"/>
            </a:endParaRPr>
          </a:p>
          <a:p>
            <a:pPr marL="241300" indent="-228600" algn="just">
              <a:lnSpc>
                <a:spcPct val="100000"/>
              </a:lnSpc>
              <a:spcBef>
                <a:spcPts val="1295"/>
              </a:spcBef>
              <a:buChar char="•"/>
              <a:tabLst>
                <a:tab pos="241300" algn="l"/>
              </a:tabLst>
            </a:pPr>
            <a:r>
              <a:rPr sz="2200" dirty="0">
                <a:latin typeface="Arial"/>
                <a:cs typeface="Arial"/>
              </a:rPr>
              <a:t>This</a:t>
            </a:r>
            <a:r>
              <a:rPr sz="2200" spc="10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issue</a:t>
            </a:r>
            <a:r>
              <a:rPr sz="2200" spc="12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has</a:t>
            </a:r>
            <a:r>
              <a:rPr sz="2200" spc="1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been</a:t>
            </a:r>
            <a:r>
              <a:rPr sz="2200" spc="12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addressed</a:t>
            </a:r>
            <a:r>
              <a:rPr sz="2200" spc="1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by</a:t>
            </a:r>
            <a:r>
              <a:rPr sz="2200" spc="8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using</a:t>
            </a:r>
            <a:r>
              <a:rPr sz="2200" spc="1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an</a:t>
            </a:r>
            <a:r>
              <a:rPr sz="2200" spc="105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online</a:t>
            </a:r>
            <a:r>
              <a:rPr sz="2200" b="1" spc="13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survey</a:t>
            </a:r>
            <a:r>
              <a:rPr sz="2200" b="1" spc="8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disseminated</a:t>
            </a:r>
            <a:r>
              <a:rPr sz="2200" spc="13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in</a:t>
            </a:r>
            <a:r>
              <a:rPr sz="2200" spc="10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Romania</a:t>
            </a:r>
            <a:endParaRPr sz="22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latin typeface="Arial"/>
                <a:cs typeface="Arial"/>
              </a:rPr>
              <a:t>during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January-February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2023.</a:t>
            </a:r>
            <a:endParaRPr sz="2200">
              <a:latin typeface="Arial"/>
              <a:cs typeface="Arial"/>
            </a:endParaRPr>
          </a:p>
          <a:p>
            <a:pPr marL="12700" marR="11430" algn="just">
              <a:lnSpc>
                <a:spcPct val="103600"/>
              </a:lnSpc>
              <a:spcBef>
                <a:spcPts val="1230"/>
              </a:spcBef>
              <a:buChar char="•"/>
              <a:tabLst>
                <a:tab pos="241300" algn="l"/>
              </a:tabLst>
            </a:pPr>
            <a:r>
              <a:rPr sz="2200" spc="5" dirty="0">
                <a:latin typeface="Arial"/>
                <a:cs typeface="Arial"/>
              </a:rPr>
              <a:t>The </a:t>
            </a:r>
            <a:r>
              <a:rPr sz="2200" b="1" dirty="0">
                <a:latin typeface="Arial"/>
                <a:cs typeface="Arial"/>
              </a:rPr>
              <a:t>definition of a </a:t>
            </a:r>
            <a:r>
              <a:rPr sz="2200" b="1" spc="-10" dirty="0">
                <a:latin typeface="Arial"/>
                <a:cs typeface="Arial"/>
              </a:rPr>
              <a:t>‘rural </a:t>
            </a:r>
            <a:r>
              <a:rPr sz="2200" b="1" spc="-5" dirty="0">
                <a:latin typeface="Arial"/>
                <a:cs typeface="Arial"/>
              </a:rPr>
              <a:t>touristic </a:t>
            </a:r>
            <a:r>
              <a:rPr sz="2200" b="1" dirty="0">
                <a:latin typeface="Arial"/>
                <a:cs typeface="Arial"/>
              </a:rPr>
              <a:t>destination</a:t>
            </a:r>
            <a:r>
              <a:rPr sz="2200" dirty="0">
                <a:latin typeface="Arial"/>
                <a:cs typeface="Arial"/>
              </a:rPr>
              <a:t>’ </a:t>
            </a:r>
            <a:r>
              <a:rPr sz="2200" spc="-5" dirty="0">
                <a:latin typeface="Arial"/>
                <a:cs typeface="Arial"/>
              </a:rPr>
              <a:t>is limited </a:t>
            </a:r>
            <a:r>
              <a:rPr sz="2200" spc="5" dirty="0">
                <a:latin typeface="Arial"/>
                <a:cs typeface="Arial"/>
              </a:rPr>
              <a:t>to the </a:t>
            </a:r>
            <a:r>
              <a:rPr sz="2200" spc="-5" dirty="0">
                <a:latin typeface="Arial"/>
                <a:cs typeface="Arial"/>
              </a:rPr>
              <a:t>following aspects, 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following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(Velea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et </a:t>
            </a:r>
            <a:r>
              <a:rPr sz="2200" spc="-5" dirty="0">
                <a:latin typeface="Arial"/>
                <a:cs typeface="Arial"/>
              </a:rPr>
              <a:t>al, </a:t>
            </a:r>
            <a:r>
              <a:rPr sz="2200" dirty="0">
                <a:latin typeface="Arial"/>
                <a:cs typeface="Arial"/>
              </a:rPr>
              <a:t>2022):</a:t>
            </a:r>
            <a:endParaRPr sz="2200">
              <a:latin typeface="Arial"/>
              <a:cs typeface="Arial"/>
            </a:endParaRPr>
          </a:p>
          <a:p>
            <a:pPr marL="795655" lvl="1" indent="-327025">
              <a:lnSpc>
                <a:spcPct val="100000"/>
              </a:lnSpc>
              <a:spcBef>
                <a:spcPts val="1320"/>
              </a:spcBef>
              <a:buAutoNum type="romanLcParenBoth"/>
              <a:tabLst>
                <a:tab pos="796290" algn="l"/>
              </a:tabLst>
            </a:pPr>
            <a:r>
              <a:rPr sz="2200" spc="5" dirty="0">
                <a:latin typeface="Arial"/>
                <a:cs typeface="Arial"/>
              </a:rPr>
              <a:t>to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have</a:t>
            </a:r>
            <a:r>
              <a:rPr sz="2200" spc="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an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independent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administrative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status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spc="5" dirty="0">
                <a:latin typeface="Arial"/>
                <a:cs typeface="Arial"/>
              </a:rPr>
              <a:t>(e.g.,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village,</a:t>
            </a:r>
            <a:r>
              <a:rPr sz="2200" spc="3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city);</a:t>
            </a:r>
            <a:endParaRPr sz="2200">
              <a:latin typeface="Arial"/>
              <a:cs typeface="Arial"/>
            </a:endParaRPr>
          </a:p>
          <a:p>
            <a:pPr marL="926465" lvl="1" indent="-457834">
              <a:lnSpc>
                <a:spcPct val="100000"/>
              </a:lnSpc>
              <a:spcBef>
                <a:spcPts val="1300"/>
              </a:spcBef>
              <a:buAutoNum type="romanLcParenBoth"/>
              <a:tabLst>
                <a:tab pos="926465" algn="l"/>
                <a:tab pos="927100" algn="l"/>
                <a:tab pos="1308100" algn="l"/>
                <a:tab pos="2058035" algn="l"/>
                <a:tab pos="2359660" algn="l"/>
                <a:tab pos="3792854" algn="l"/>
                <a:tab pos="4170679" algn="l"/>
                <a:tab pos="4999990" algn="l"/>
                <a:tab pos="5692140" algn="l"/>
                <a:tab pos="6692265" algn="l"/>
                <a:tab pos="8192134" algn="l"/>
                <a:tab pos="8475345" algn="l"/>
                <a:tab pos="9164320" algn="l"/>
              </a:tabLst>
            </a:pPr>
            <a:r>
              <a:rPr sz="2200" spc="5" dirty="0">
                <a:latin typeface="Arial"/>
                <a:cs typeface="Arial"/>
              </a:rPr>
              <a:t>to	</a:t>
            </a:r>
            <a:r>
              <a:rPr sz="2200" spc="-5" dirty="0">
                <a:latin typeface="Arial"/>
                <a:cs typeface="Arial"/>
              </a:rPr>
              <a:t>have	</a:t>
            </a:r>
            <a:r>
              <a:rPr sz="2200" spc="5" dirty="0">
                <a:latin typeface="Arial"/>
                <a:cs typeface="Arial"/>
              </a:rPr>
              <a:t>a	</a:t>
            </a:r>
            <a:r>
              <a:rPr sz="2200" spc="-5" dirty="0">
                <a:latin typeface="Arial"/>
                <a:cs typeface="Arial"/>
              </a:rPr>
              <a:t>population	</a:t>
            </a:r>
            <a:r>
              <a:rPr sz="2200" spc="-15" dirty="0">
                <a:latin typeface="Arial"/>
                <a:cs typeface="Arial"/>
              </a:rPr>
              <a:t>of	</a:t>
            </a:r>
            <a:r>
              <a:rPr sz="2200" spc="-5" dirty="0">
                <a:latin typeface="Arial"/>
                <a:cs typeface="Arial"/>
              </a:rPr>
              <a:t>fewer	</a:t>
            </a:r>
            <a:r>
              <a:rPr sz="2200" dirty="0">
                <a:latin typeface="Arial"/>
                <a:cs typeface="Arial"/>
              </a:rPr>
              <a:t>than	10,000	</a:t>
            </a:r>
            <a:r>
              <a:rPr sz="2200" spc="-5" dirty="0">
                <a:latin typeface="Arial"/>
                <a:cs typeface="Arial"/>
              </a:rPr>
              <a:t>inhabitants	</a:t>
            </a:r>
            <a:r>
              <a:rPr sz="2200" spc="-15" dirty="0">
                <a:latin typeface="Arial"/>
                <a:cs typeface="Arial"/>
              </a:rPr>
              <a:t>if	</a:t>
            </a:r>
            <a:r>
              <a:rPr sz="2200" spc="-5" dirty="0">
                <a:latin typeface="Arial"/>
                <a:cs typeface="Arial"/>
              </a:rPr>
              <a:t>their	administrative</a:t>
            </a:r>
            <a:endParaRPr sz="22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latin typeface="Arial"/>
                <a:cs typeface="Arial"/>
              </a:rPr>
              <a:t>status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was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‘city’;</a:t>
            </a:r>
            <a:endParaRPr sz="2200">
              <a:latin typeface="Arial"/>
              <a:cs typeface="Arial"/>
            </a:endParaRPr>
          </a:p>
          <a:p>
            <a:pPr marL="469265" marR="5080" lvl="1">
              <a:lnSpc>
                <a:spcPct val="103600"/>
              </a:lnSpc>
              <a:spcBef>
                <a:spcPts val="1230"/>
              </a:spcBef>
              <a:buAutoNum type="romanLcParenBoth" startAt="3"/>
              <a:tabLst>
                <a:tab pos="924560" algn="l"/>
              </a:tabLst>
            </a:pPr>
            <a:r>
              <a:rPr sz="2200" dirty="0">
                <a:latin typeface="Arial"/>
                <a:cs typeface="Arial"/>
              </a:rPr>
              <a:t>not</a:t>
            </a:r>
            <a:r>
              <a:rPr sz="2200" spc="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be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associated</a:t>
            </a:r>
            <a:r>
              <a:rPr sz="2200" spc="4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with</a:t>
            </a:r>
            <a:r>
              <a:rPr sz="2200" spc="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mountain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sports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facilities</a:t>
            </a:r>
            <a:r>
              <a:rPr sz="2200" spc="5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(i.e.,</a:t>
            </a:r>
            <a:r>
              <a:rPr sz="2200" spc="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ski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slopes)</a:t>
            </a:r>
            <a:r>
              <a:rPr sz="2200" spc="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or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spc="5" dirty="0">
                <a:latin typeface="Arial"/>
                <a:cs typeface="Arial"/>
              </a:rPr>
              <a:t>to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be</a:t>
            </a:r>
            <a:r>
              <a:rPr sz="2200" spc="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located </a:t>
            </a:r>
            <a:r>
              <a:rPr sz="2200" spc="-59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in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5" dirty="0">
                <a:latin typeface="Arial"/>
                <a:cs typeface="Arial"/>
              </a:rPr>
              <a:t>the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seaside.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257301"/>
            <a:ext cx="4091304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10" dirty="0"/>
              <a:t>Data</a:t>
            </a:r>
            <a:r>
              <a:rPr spc="-105" dirty="0"/>
              <a:t> </a:t>
            </a:r>
            <a:r>
              <a:rPr spc="5" dirty="0"/>
              <a:t>and</a:t>
            </a:r>
            <a:r>
              <a:rPr spc="-70" dirty="0"/>
              <a:t> </a:t>
            </a:r>
            <a:r>
              <a:rPr spc="10" dirty="0"/>
              <a:t>methods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53313" y="3798182"/>
            <a:ext cx="6149340" cy="276987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219"/>
              </a:spcBef>
            </a:pPr>
            <a:r>
              <a:rPr sz="2000" b="1" spc="-5" dirty="0">
                <a:solidFill>
                  <a:srgbClr val="2D75B6"/>
                </a:solidFill>
                <a:latin typeface="Calibri"/>
                <a:cs typeface="Calibri"/>
              </a:rPr>
              <a:t>Study</a:t>
            </a:r>
            <a:r>
              <a:rPr sz="2000" b="1" spc="-1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D75B6"/>
                </a:solidFill>
                <a:latin typeface="Calibri"/>
                <a:cs typeface="Calibri"/>
              </a:rPr>
              <a:t>design</a:t>
            </a:r>
            <a:r>
              <a:rPr sz="2000" b="1" spc="3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2D75B6"/>
                </a:solidFill>
                <a:latin typeface="Calibri"/>
                <a:cs typeface="Calibri"/>
              </a:rPr>
              <a:t>and</a:t>
            </a:r>
            <a:r>
              <a:rPr sz="2000" b="1" spc="-2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D75B6"/>
                </a:solidFill>
                <a:latin typeface="Calibri"/>
                <a:cs typeface="Calibri"/>
              </a:rPr>
              <a:t>population</a:t>
            </a:r>
            <a:endParaRPr sz="2000">
              <a:latin typeface="Calibri"/>
              <a:cs typeface="Calibri"/>
            </a:endParaRPr>
          </a:p>
          <a:p>
            <a:pPr marL="356870" indent="-229235" algn="just">
              <a:lnSpc>
                <a:spcPts val="2160"/>
              </a:lnSpc>
              <a:spcBef>
                <a:spcPts val="120"/>
              </a:spcBef>
              <a:buFont typeface="Arial"/>
              <a:buChar char="•"/>
              <a:tabLst>
                <a:tab pos="357505" algn="l"/>
              </a:tabLst>
            </a:pPr>
            <a:r>
              <a:rPr sz="2000" spc="-10" dirty="0">
                <a:latin typeface="Calibri"/>
                <a:cs typeface="Calibri"/>
              </a:rPr>
              <a:t>The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survey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was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conducted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during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January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2023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-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March</a:t>
            </a:r>
            <a:endParaRPr sz="2000">
              <a:latin typeface="Calibri"/>
              <a:cs typeface="Calibri"/>
            </a:endParaRPr>
          </a:p>
          <a:p>
            <a:pPr marL="356870" algn="just">
              <a:lnSpc>
                <a:spcPts val="2160"/>
              </a:lnSpc>
            </a:pPr>
            <a:r>
              <a:rPr sz="2000" spc="-10" dirty="0">
                <a:latin typeface="Calibri"/>
                <a:cs typeface="Calibri"/>
              </a:rPr>
              <a:t>2023,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online.</a:t>
            </a:r>
            <a:endParaRPr sz="2000">
              <a:latin typeface="Calibri"/>
              <a:cs typeface="Calibri"/>
            </a:endParaRPr>
          </a:p>
          <a:p>
            <a:pPr marL="356870" indent="-229235" algn="just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357505" algn="l"/>
              </a:tabLst>
            </a:pPr>
            <a:r>
              <a:rPr sz="2000" spc="-5" dirty="0">
                <a:latin typeface="Calibri"/>
                <a:cs typeface="Calibri"/>
              </a:rPr>
              <a:t>Eligible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participants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were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adults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(≥18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years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old).</a:t>
            </a:r>
            <a:endParaRPr sz="2000">
              <a:latin typeface="Calibri"/>
              <a:cs typeface="Calibri"/>
            </a:endParaRPr>
          </a:p>
          <a:p>
            <a:pPr marL="356870" marR="5080" indent="-228600" algn="just">
              <a:lnSpc>
                <a:spcPct val="80000"/>
              </a:lnSpc>
              <a:spcBef>
                <a:spcPts val="600"/>
              </a:spcBef>
              <a:buFont typeface="Arial"/>
              <a:buChar char="•"/>
              <a:tabLst>
                <a:tab pos="357505" algn="l"/>
              </a:tabLst>
            </a:pPr>
            <a:r>
              <a:rPr sz="2000" spc="-10" dirty="0">
                <a:latin typeface="Calibri"/>
                <a:cs typeface="Calibri"/>
              </a:rPr>
              <a:t>The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survey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was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available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English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and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it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was 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disseminated through social media (Facebook </a:t>
            </a:r>
            <a:r>
              <a:rPr sz="2000" spc="-15" dirty="0">
                <a:latin typeface="Calibri"/>
                <a:cs typeface="Calibri"/>
              </a:rPr>
              <a:t>groups) 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targeting </a:t>
            </a:r>
            <a:r>
              <a:rPr sz="2000" dirty="0">
                <a:latin typeface="Calibri"/>
                <a:cs typeface="Calibri"/>
              </a:rPr>
              <a:t>mainly </a:t>
            </a:r>
            <a:r>
              <a:rPr sz="2000" spc="-5" dirty="0">
                <a:latin typeface="Calibri"/>
                <a:cs typeface="Calibri"/>
              </a:rPr>
              <a:t>people associated with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b="1" spc="-10" dirty="0">
                <a:latin typeface="Calibri"/>
                <a:cs typeface="Calibri"/>
              </a:rPr>
              <a:t>University </a:t>
            </a:r>
            <a:r>
              <a:rPr sz="2000" b="1" spc="-5" dirty="0">
                <a:latin typeface="Calibri"/>
                <a:cs typeface="Calibri"/>
              </a:rPr>
              <a:t> of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Craiova,</a:t>
            </a:r>
            <a:r>
              <a:rPr sz="2000" b="1" spc="-10" dirty="0">
                <a:latin typeface="Calibri"/>
                <a:cs typeface="Calibri"/>
              </a:rPr>
              <a:t> Romania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and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Ca’Foscari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University</a:t>
            </a:r>
            <a:r>
              <a:rPr sz="2000" b="1" spc="434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of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Venice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(e.g.,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students,</a:t>
            </a:r>
            <a:r>
              <a:rPr sz="2000" spc="-5" dirty="0">
                <a:latin typeface="Calibri"/>
                <a:cs typeface="Calibri"/>
              </a:rPr>
              <a:t> academic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and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non-academic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staff).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005448" y="0"/>
            <a:ext cx="6186805" cy="6858000"/>
            <a:chOff x="6005448" y="0"/>
            <a:chExt cx="6186805" cy="6858000"/>
          </a:xfrm>
        </p:grpSpPr>
        <p:sp>
          <p:nvSpPr>
            <p:cNvPr id="6" name="object 6"/>
            <p:cNvSpPr/>
            <p:nvPr/>
          </p:nvSpPr>
          <p:spPr>
            <a:xfrm>
              <a:off x="10421111" y="1365503"/>
              <a:ext cx="948055" cy="920750"/>
            </a:xfrm>
            <a:custGeom>
              <a:avLst/>
              <a:gdLst/>
              <a:ahLst/>
              <a:cxnLst/>
              <a:rect l="l" t="t" r="r" b="b"/>
              <a:pathLst>
                <a:path w="948054" h="920750">
                  <a:moveTo>
                    <a:pt x="473964" y="0"/>
                  </a:moveTo>
                  <a:lnTo>
                    <a:pt x="425506" y="2376"/>
                  </a:lnTo>
                  <a:lnTo>
                    <a:pt x="378448" y="9353"/>
                  </a:lnTo>
                  <a:lnTo>
                    <a:pt x="333027" y="20697"/>
                  </a:lnTo>
                  <a:lnTo>
                    <a:pt x="289482" y="36177"/>
                  </a:lnTo>
                  <a:lnTo>
                    <a:pt x="248051" y="55561"/>
                  </a:lnTo>
                  <a:lnTo>
                    <a:pt x="208973" y="78619"/>
                  </a:lnTo>
                  <a:lnTo>
                    <a:pt x="172485" y="105117"/>
                  </a:lnTo>
                  <a:lnTo>
                    <a:pt x="138826" y="134826"/>
                  </a:lnTo>
                  <a:lnTo>
                    <a:pt x="108235" y="167512"/>
                  </a:lnTo>
                  <a:lnTo>
                    <a:pt x="80949" y="202945"/>
                  </a:lnTo>
                  <a:lnTo>
                    <a:pt x="57208" y="240893"/>
                  </a:lnTo>
                  <a:lnTo>
                    <a:pt x="37248" y="281124"/>
                  </a:lnTo>
                  <a:lnTo>
                    <a:pt x="21309" y="323406"/>
                  </a:lnTo>
                  <a:lnTo>
                    <a:pt x="9629" y="367509"/>
                  </a:lnTo>
                  <a:lnTo>
                    <a:pt x="2447" y="413200"/>
                  </a:lnTo>
                  <a:lnTo>
                    <a:pt x="0" y="460248"/>
                  </a:lnTo>
                  <a:lnTo>
                    <a:pt x="2447" y="507295"/>
                  </a:lnTo>
                  <a:lnTo>
                    <a:pt x="9629" y="552986"/>
                  </a:lnTo>
                  <a:lnTo>
                    <a:pt x="21309" y="597089"/>
                  </a:lnTo>
                  <a:lnTo>
                    <a:pt x="37248" y="639371"/>
                  </a:lnTo>
                  <a:lnTo>
                    <a:pt x="57208" y="679602"/>
                  </a:lnTo>
                  <a:lnTo>
                    <a:pt x="80949" y="717550"/>
                  </a:lnTo>
                  <a:lnTo>
                    <a:pt x="108235" y="752983"/>
                  </a:lnTo>
                  <a:lnTo>
                    <a:pt x="138826" y="785669"/>
                  </a:lnTo>
                  <a:lnTo>
                    <a:pt x="172485" y="815378"/>
                  </a:lnTo>
                  <a:lnTo>
                    <a:pt x="208973" y="841876"/>
                  </a:lnTo>
                  <a:lnTo>
                    <a:pt x="248051" y="864934"/>
                  </a:lnTo>
                  <a:lnTo>
                    <a:pt x="289482" y="884318"/>
                  </a:lnTo>
                  <a:lnTo>
                    <a:pt x="333027" y="899798"/>
                  </a:lnTo>
                  <a:lnTo>
                    <a:pt x="378448" y="911142"/>
                  </a:lnTo>
                  <a:lnTo>
                    <a:pt x="425506" y="918119"/>
                  </a:lnTo>
                  <a:lnTo>
                    <a:pt x="473964" y="920496"/>
                  </a:lnTo>
                  <a:lnTo>
                    <a:pt x="522421" y="918119"/>
                  </a:lnTo>
                  <a:lnTo>
                    <a:pt x="569479" y="911142"/>
                  </a:lnTo>
                  <a:lnTo>
                    <a:pt x="614900" y="899798"/>
                  </a:lnTo>
                  <a:lnTo>
                    <a:pt x="658445" y="884318"/>
                  </a:lnTo>
                  <a:lnTo>
                    <a:pt x="699876" y="864934"/>
                  </a:lnTo>
                  <a:lnTo>
                    <a:pt x="738954" y="841876"/>
                  </a:lnTo>
                  <a:lnTo>
                    <a:pt x="775442" y="815378"/>
                  </a:lnTo>
                  <a:lnTo>
                    <a:pt x="809101" y="785669"/>
                  </a:lnTo>
                  <a:lnTo>
                    <a:pt x="839692" y="752983"/>
                  </a:lnTo>
                  <a:lnTo>
                    <a:pt x="866978" y="717550"/>
                  </a:lnTo>
                  <a:lnTo>
                    <a:pt x="890719" y="679602"/>
                  </a:lnTo>
                  <a:lnTo>
                    <a:pt x="910679" y="639371"/>
                  </a:lnTo>
                  <a:lnTo>
                    <a:pt x="926618" y="597089"/>
                  </a:lnTo>
                  <a:lnTo>
                    <a:pt x="938298" y="552986"/>
                  </a:lnTo>
                  <a:lnTo>
                    <a:pt x="945480" y="507295"/>
                  </a:lnTo>
                  <a:lnTo>
                    <a:pt x="947928" y="460248"/>
                  </a:lnTo>
                  <a:lnTo>
                    <a:pt x="945480" y="413200"/>
                  </a:lnTo>
                  <a:lnTo>
                    <a:pt x="938298" y="367509"/>
                  </a:lnTo>
                  <a:lnTo>
                    <a:pt x="926618" y="323406"/>
                  </a:lnTo>
                  <a:lnTo>
                    <a:pt x="910679" y="281124"/>
                  </a:lnTo>
                  <a:lnTo>
                    <a:pt x="890719" y="240893"/>
                  </a:lnTo>
                  <a:lnTo>
                    <a:pt x="866978" y="202945"/>
                  </a:lnTo>
                  <a:lnTo>
                    <a:pt x="839692" y="167512"/>
                  </a:lnTo>
                  <a:lnTo>
                    <a:pt x="809101" y="134826"/>
                  </a:lnTo>
                  <a:lnTo>
                    <a:pt x="775442" y="105117"/>
                  </a:lnTo>
                  <a:lnTo>
                    <a:pt x="738954" y="78619"/>
                  </a:lnTo>
                  <a:lnTo>
                    <a:pt x="699876" y="55561"/>
                  </a:lnTo>
                  <a:lnTo>
                    <a:pt x="658445" y="36177"/>
                  </a:lnTo>
                  <a:lnTo>
                    <a:pt x="614900" y="20697"/>
                  </a:lnTo>
                  <a:lnTo>
                    <a:pt x="569479" y="9353"/>
                  </a:lnTo>
                  <a:lnTo>
                    <a:pt x="522421" y="2376"/>
                  </a:lnTo>
                  <a:lnTo>
                    <a:pt x="47396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00416" y="2727960"/>
              <a:ext cx="4291583" cy="413003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068948" y="1710182"/>
              <a:ext cx="1475105" cy="1574800"/>
            </a:xfrm>
            <a:custGeom>
              <a:avLst/>
              <a:gdLst/>
              <a:ahLst/>
              <a:cxnLst/>
              <a:rect l="l" t="t" r="r" b="b"/>
              <a:pathLst>
                <a:path w="1475104" h="1574800">
                  <a:moveTo>
                    <a:pt x="0" y="0"/>
                  </a:moveTo>
                  <a:lnTo>
                    <a:pt x="9814" y="48704"/>
                  </a:lnTo>
                  <a:lnTo>
                    <a:pt x="20783" y="96978"/>
                  </a:lnTo>
                  <a:lnTo>
                    <a:pt x="32890" y="144806"/>
                  </a:lnTo>
                  <a:lnTo>
                    <a:pt x="46123" y="192174"/>
                  </a:lnTo>
                  <a:lnTo>
                    <a:pt x="60465" y="239065"/>
                  </a:lnTo>
                  <a:lnTo>
                    <a:pt x="75904" y="285465"/>
                  </a:lnTo>
                  <a:lnTo>
                    <a:pt x="92424" y="331358"/>
                  </a:lnTo>
                  <a:lnTo>
                    <a:pt x="110012" y="376728"/>
                  </a:lnTo>
                  <a:lnTo>
                    <a:pt x="128652" y="421560"/>
                  </a:lnTo>
                  <a:lnTo>
                    <a:pt x="148330" y="465839"/>
                  </a:lnTo>
                  <a:lnTo>
                    <a:pt x="169033" y="509550"/>
                  </a:lnTo>
                  <a:lnTo>
                    <a:pt x="190745" y="552676"/>
                  </a:lnTo>
                  <a:lnTo>
                    <a:pt x="213452" y="595203"/>
                  </a:lnTo>
                  <a:lnTo>
                    <a:pt x="237140" y="637115"/>
                  </a:lnTo>
                  <a:lnTo>
                    <a:pt x="261794" y="678396"/>
                  </a:lnTo>
                  <a:lnTo>
                    <a:pt x="287400" y="719032"/>
                  </a:lnTo>
                  <a:lnTo>
                    <a:pt x="313944" y="759007"/>
                  </a:lnTo>
                  <a:lnTo>
                    <a:pt x="341410" y="798305"/>
                  </a:lnTo>
                  <a:lnTo>
                    <a:pt x="369785" y="836912"/>
                  </a:lnTo>
                  <a:lnTo>
                    <a:pt x="399055" y="874811"/>
                  </a:lnTo>
                  <a:lnTo>
                    <a:pt x="429204" y="911987"/>
                  </a:lnTo>
                  <a:lnTo>
                    <a:pt x="460219" y="948425"/>
                  </a:lnTo>
                  <a:lnTo>
                    <a:pt x="492085" y="984110"/>
                  </a:lnTo>
                  <a:lnTo>
                    <a:pt x="524788" y="1019025"/>
                  </a:lnTo>
                  <a:lnTo>
                    <a:pt x="558313" y="1053156"/>
                  </a:lnTo>
                  <a:lnTo>
                    <a:pt x="592645" y="1086488"/>
                  </a:lnTo>
                  <a:lnTo>
                    <a:pt x="627771" y="1119004"/>
                  </a:lnTo>
                  <a:lnTo>
                    <a:pt x="663676" y="1150690"/>
                  </a:lnTo>
                  <a:lnTo>
                    <a:pt x="700346" y="1181529"/>
                  </a:lnTo>
                  <a:lnTo>
                    <a:pt x="737766" y="1211508"/>
                  </a:lnTo>
                  <a:lnTo>
                    <a:pt x="775922" y="1240609"/>
                  </a:lnTo>
                  <a:lnTo>
                    <a:pt x="814799" y="1268819"/>
                  </a:lnTo>
                  <a:lnTo>
                    <a:pt x="854383" y="1296120"/>
                  </a:lnTo>
                  <a:lnTo>
                    <a:pt x="894659" y="1322499"/>
                  </a:lnTo>
                  <a:lnTo>
                    <a:pt x="935614" y="1347939"/>
                  </a:lnTo>
                  <a:lnTo>
                    <a:pt x="977233" y="1372426"/>
                  </a:lnTo>
                  <a:lnTo>
                    <a:pt x="1019500" y="1395943"/>
                  </a:lnTo>
                  <a:lnTo>
                    <a:pt x="1062403" y="1418476"/>
                  </a:lnTo>
                  <a:lnTo>
                    <a:pt x="1105927" y="1440008"/>
                  </a:lnTo>
                  <a:lnTo>
                    <a:pt x="1150056" y="1460525"/>
                  </a:lnTo>
                  <a:lnTo>
                    <a:pt x="1194777" y="1480011"/>
                  </a:lnTo>
                  <a:lnTo>
                    <a:pt x="1240076" y="1498451"/>
                  </a:lnTo>
                  <a:lnTo>
                    <a:pt x="1285937" y="1515830"/>
                  </a:lnTo>
                  <a:lnTo>
                    <a:pt x="1332347" y="1532131"/>
                  </a:lnTo>
                  <a:lnTo>
                    <a:pt x="1379291" y="1547340"/>
                  </a:lnTo>
                  <a:lnTo>
                    <a:pt x="1426755" y="1561441"/>
                  </a:lnTo>
                  <a:lnTo>
                    <a:pt x="1474724" y="1574418"/>
                  </a:lnTo>
                </a:path>
              </a:pathLst>
            </a:custGeom>
            <a:ln w="127000">
              <a:solidFill>
                <a:srgbClr val="FFC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60591" y="0"/>
              <a:ext cx="3520440" cy="300837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34983" y="0"/>
              <a:ext cx="1819655" cy="61569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21695" y="2484120"/>
              <a:ext cx="1511807" cy="621791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98120" y="1234439"/>
            <a:ext cx="5645150" cy="1938655"/>
          </a:xfrm>
          <a:prstGeom prst="rect">
            <a:avLst/>
          </a:prstGeom>
          <a:ln w="25400">
            <a:solidFill>
              <a:srgbClr val="92D05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92075" marR="86360">
              <a:lnSpc>
                <a:spcPct val="100000"/>
              </a:lnSpc>
              <a:spcBef>
                <a:spcPts val="235"/>
              </a:spcBef>
            </a:pPr>
            <a:r>
              <a:rPr sz="2000" spc="-5" dirty="0">
                <a:latin typeface="Calibri"/>
                <a:cs typeface="Calibri"/>
              </a:rPr>
              <a:t>A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total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of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70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answers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were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received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for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the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survey. 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As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no</a:t>
            </a:r>
            <a:r>
              <a:rPr sz="2000" spc="1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personal</a:t>
            </a:r>
            <a:r>
              <a:rPr sz="2000" spc="17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data</a:t>
            </a:r>
            <a:r>
              <a:rPr sz="2000" spc="17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was</a:t>
            </a:r>
            <a:r>
              <a:rPr sz="2000" spc="16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collected,</a:t>
            </a:r>
            <a:r>
              <a:rPr sz="2000" spc="17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it</a:t>
            </a:r>
            <a:r>
              <a:rPr sz="2000" spc="17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is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not</a:t>
            </a:r>
            <a:r>
              <a:rPr sz="2000" spc="18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possible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to</a:t>
            </a:r>
            <a:r>
              <a:rPr sz="2000" spc="2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establish</a:t>
            </a:r>
            <a:r>
              <a:rPr sz="2000" spc="2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with</a:t>
            </a:r>
            <a:r>
              <a:rPr sz="2000" spc="27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certainty</a:t>
            </a:r>
            <a:r>
              <a:rPr sz="2000" spc="27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the</a:t>
            </a:r>
            <a:r>
              <a:rPr sz="2000" spc="254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provenience</a:t>
            </a:r>
            <a:r>
              <a:rPr sz="2000" spc="2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country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of</a:t>
            </a:r>
            <a:r>
              <a:rPr sz="2000" spc="-10" dirty="0">
                <a:latin typeface="Calibri"/>
                <a:cs typeface="Calibri"/>
              </a:rPr>
              <a:t> respondents.</a:t>
            </a:r>
            <a:endParaRPr sz="2000">
              <a:latin typeface="Calibri"/>
              <a:cs typeface="Calibri"/>
            </a:endParaRPr>
          </a:p>
          <a:p>
            <a:pPr marL="92075" marR="85090">
              <a:lnSpc>
                <a:spcPct val="100000"/>
              </a:lnSpc>
              <a:spcBef>
                <a:spcPts val="5"/>
              </a:spcBef>
              <a:tabLst>
                <a:tab pos="1320800" algn="l"/>
                <a:tab pos="1717039" algn="l"/>
                <a:tab pos="2713990" algn="l"/>
                <a:tab pos="3208020" algn="l"/>
                <a:tab pos="4247515" algn="l"/>
                <a:tab pos="4792980" algn="l"/>
              </a:tabLst>
            </a:pPr>
            <a:r>
              <a:rPr sz="2000" spc="-1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h</a:t>
            </a:r>
            <a:r>
              <a:rPr sz="2000" spc="-5" dirty="0">
                <a:latin typeface="Calibri"/>
                <a:cs typeface="Calibri"/>
              </a:rPr>
              <a:t>er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spc="-65" dirty="0">
                <a:latin typeface="Calibri"/>
                <a:cs typeface="Calibri"/>
              </a:rPr>
              <a:t>f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2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,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5" dirty="0">
                <a:latin typeface="Calibri"/>
                <a:cs typeface="Calibri"/>
              </a:rPr>
              <a:t>a</a:t>
            </a:r>
            <a:r>
              <a:rPr sz="2000" spc="20" dirty="0">
                <a:latin typeface="Calibri"/>
                <a:cs typeface="Calibri"/>
              </a:rPr>
              <a:t>l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5" dirty="0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n</a:t>
            </a:r>
            <a:r>
              <a:rPr sz="2000" spc="-20" dirty="0">
                <a:latin typeface="Calibri"/>
                <a:cs typeface="Calibri"/>
              </a:rPr>
              <a:t>s</a:t>
            </a:r>
            <a:r>
              <a:rPr sz="2000" spc="-15" dirty="0">
                <a:latin typeface="Calibri"/>
                <a:cs typeface="Calibri"/>
              </a:rPr>
              <a:t>we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	a</a:t>
            </a:r>
            <a:r>
              <a:rPr sz="2000" spc="-5" dirty="0">
                <a:latin typeface="Calibri"/>
                <a:cs typeface="Calibri"/>
              </a:rPr>
              <a:t>re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clu</a:t>
            </a:r>
            <a:r>
              <a:rPr sz="2000" spc="5" dirty="0">
                <a:latin typeface="Calibri"/>
                <a:cs typeface="Calibri"/>
              </a:rPr>
              <a:t>d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d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5" dirty="0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d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5" dirty="0">
                <a:latin typeface="Calibri"/>
                <a:cs typeface="Calibri"/>
              </a:rPr>
              <a:t>t</a:t>
            </a:r>
            <a:r>
              <a:rPr sz="2000" spc="-25" dirty="0">
                <a:latin typeface="Calibri"/>
                <a:cs typeface="Calibri"/>
              </a:rPr>
              <a:t>r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ted  equally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the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analysis.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10" dirty="0"/>
              <a:t>Data</a:t>
            </a:r>
            <a:r>
              <a:rPr spc="-105" dirty="0"/>
              <a:t> </a:t>
            </a:r>
            <a:r>
              <a:rPr spc="5" dirty="0"/>
              <a:t>and</a:t>
            </a:r>
            <a:r>
              <a:rPr spc="-70" dirty="0"/>
              <a:t> </a:t>
            </a:r>
            <a:r>
              <a:rPr spc="10" dirty="0"/>
              <a:t>methods</a:t>
            </a:r>
          </a:p>
        </p:txBody>
      </p:sp>
      <p:sp>
        <p:nvSpPr>
          <p:cNvPr id="3" name="object 3"/>
          <p:cNvSpPr/>
          <p:nvPr/>
        </p:nvSpPr>
        <p:spPr>
          <a:xfrm>
            <a:off x="10198607" y="0"/>
            <a:ext cx="1155700" cy="624840"/>
          </a:xfrm>
          <a:custGeom>
            <a:avLst/>
            <a:gdLst/>
            <a:ahLst/>
            <a:cxnLst/>
            <a:rect l="l" t="t" r="r" b="b"/>
            <a:pathLst>
              <a:path w="1155700" h="624840">
                <a:moveTo>
                  <a:pt x="1150366" y="0"/>
                </a:moveTo>
                <a:lnTo>
                  <a:pt x="4825" y="0"/>
                </a:lnTo>
                <a:lnTo>
                  <a:pt x="0" y="47498"/>
                </a:lnTo>
                <a:lnTo>
                  <a:pt x="1914" y="94837"/>
                </a:lnTo>
                <a:lnTo>
                  <a:pt x="7559" y="141124"/>
                </a:lnTo>
                <a:lnTo>
                  <a:pt x="16784" y="186211"/>
                </a:lnTo>
                <a:lnTo>
                  <a:pt x="29443" y="229949"/>
                </a:lnTo>
                <a:lnTo>
                  <a:pt x="45386" y="272188"/>
                </a:lnTo>
                <a:lnTo>
                  <a:pt x="64465" y="312781"/>
                </a:lnTo>
                <a:lnTo>
                  <a:pt x="86530" y="351578"/>
                </a:lnTo>
                <a:lnTo>
                  <a:pt x="111434" y="388431"/>
                </a:lnTo>
                <a:lnTo>
                  <a:pt x="139028" y="423190"/>
                </a:lnTo>
                <a:lnTo>
                  <a:pt x="169163" y="455707"/>
                </a:lnTo>
                <a:lnTo>
                  <a:pt x="201691" y="485834"/>
                </a:lnTo>
                <a:lnTo>
                  <a:pt x="236463" y="513421"/>
                </a:lnTo>
                <a:lnTo>
                  <a:pt x="273331" y="538320"/>
                </a:lnTo>
                <a:lnTo>
                  <a:pt x="312145" y="560381"/>
                </a:lnTo>
                <a:lnTo>
                  <a:pt x="352758" y="579457"/>
                </a:lnTo>
                <a:lnTo>
                  <a:pt x="395020" y="595398"/>
                </a:lnTo>
                <a:lnTo>
                  <a:pt x="438784" y="608055"/>
                </a:lnTo>
                <a:lnTo>
                  <a:pt x="483900" y="617281"/>
                </a:lnTo>
                <a:lnTo>
                  <a:pt x="530220" y="622925"/>
                </a:lnTo>
                <a:lnTo>
                  <a:pt x="577596" y="624839"/>
                </a:lnTo>
                <a:lnTo>
                  <a:pt x="624971" y="622925"/>
                </a:lnTo>
                <a:lnTo>
                  <a:pt x="671291" y="617281"/>
                </a:lnTo>
                <a:lnTo>
                  <a:pt x="716407" y="608055"/>
                </a:lnTo>
                <a:lnTo>
                  <a:pt x="760171" y="595398"/>
                </a:lnTo>
                <a:lnTo>
                  <a:pt x="802433" y="579457"/>
                </a:lnTo>
                <a:lnTo>
                  <a:pt x="843046" y="560381"/>
                </a:lnTo>
                <a:lnTo>
                  <a:pt x="881860" y="538320"/>
                </a:lnTo>
                <a:lnTo>
                  <a:pt x="918728" y="513421"/>
                </a:lnTo>
                <a:lnTo>
                  <a:pt x="953500" y="485834"/>
                </a:lnTo>
                <a:lnTo>
                  <a:pt x="986028" y="455707"/>
                </a:lnTo>
                <a:lnTo>
                  <a:pt x="1016163" y="423190"/>
                </a:lnTo>
                <a:lnTo>
                  <a:pt x="1043757" y="388431"/>
                </a:lnTo>
                <a:lnTo>
                  <a:pt x="1068661" y="351578"/>
                </a:lnTo>
                <a:lnTo>
                  <a:pt x="1090726" y="312781"/>
                </a:lnTo>
                <a:lnTo>
                  <a:pt x="1109805" y="272188"/>
                </a:lnTo>
                <a:lnTo>
                  <a:pt x="1125748" y="229949"/>
                </a:lnTo>
                <a:lnTo>
                  <a:pt x="1138407" y="186211"/>
                </a:lnTo>
                <a:lnTo>
                  <a:pt x="1147632" y="141124"/>
                </a:lnTo>
                <a:lnTo>
                  <a:pt x="1153277" y="94837"/>
                </a:lnTo>
                <a:lnTo>
                  <a:pt x="1155192" y="47498"/>
                </a:lnTo>
                <a:lnTo>
                  <a:pt x="1150366" y="0"/>
                </a:lnTo>
                <a:close/>
              </a:path>
            </a:pathLst>
          </a:custGeom>
          <a:solidFill>
            <a:srgbClr val="4471C4">
              <a:alpha val="949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9539" y="1120139"/>
            <a:ext cx="6617334" cy="5523230"/>
          </a:xfrm>
          <a:custGeom>
            <a:avLst/>
            <a:gdLst/>
            <a:ahLst/>
            <a:cxnLst/>
            <a:rect l="l" t="t" r="r" b="b"/>
            <a:pathLst>
              <a:path w="6617334" h="5523230">
                <a:moveTo>
                  <a:pt x="0" y="5522976"/>
                </a:moveTo>
                <a:lnTo>
                  <a:pt x="6617208" y="5522976"/>
                </a:lnTo>
                <a:lnTo>
                  <a:pt x="6617208" y="0"/>
                </a:lnTo>
                <a:lnTo>
                  <a:pt x="0" y="0"/>
                </a:lnTo>
                <a:lnTo>
                  <a:pt x="0" y="5522976"/>
                </a:lnTo>
                <a:close/>
              </a:path>
            </a:pathLst>
          </a:custGeom>
          <a:ln w="15875">
            <a:solidFill>
              <a:srgbClr val="2E54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05841" y="884922"/>
            <a:ext cx="6340475" cy="5626735"/>
          </a:xfrm>
          <a:prstGeom prst="rect">
            <a:avLst/>
          </a:prstGeom>
        </p:spPr>
        <p:txBody>
          <a:bodyPr vert="horz" wrap="square" lIns="0" tIns="1663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10"/>
              </a:spcBef>
            </a:pPr>
            <a:r>
              <a:rPr sz="2400" b="1" spc="-15" dirty="0">
                <a:solidFill>
                  <a:srgbClr val="4471C4"/>
                </a:solidFill>
                <a:latin typeface="Calibri"/>
                <a:cs typeface="Calibri"/>
              </a:rPr>
              <a:t>Data</a:t>
            </a:r>
            <a:r>
              <a:rPr sz="2400" b="1" spc="-3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471C4"/>
                </a:solidFill>
                <a:latin typeface="Calibri"/>
                <a:cs typeface="Calibri"/>
              </a:rPr>
              <a:t>collection</a:t>
            </a:r>
            <a:endParaRPr sz="2400">
              <a:latin typeface="Calibri"/>
              <a:cs typeface="Calibri"/>
            </a:endParaRPr>
          </a:p>
          <a:p>
            <a:pPr marL="12700" marR="311785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10" dirty="0">
                <a:latin typeface="Calibri"/>
                <a:cs typeface="Calibri"/>
              </a:rPr>
              <a:t>The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survey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included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3 questions</a:t>
            </a:r>
            <a:r>
              <a:rPr sz="2000" spc="-5" dirty="0">
                <a:latin typeface="Calibri"/>
                <a:cs typeface="Calibri"/>
              </a:rPr>
              <a:t>;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first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question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involve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five-fold</a:t>
            </a:r>
            <a:r>
              <a:rPr sz="2000" b="1" spc="5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Likert-type</a:t>
            </a:r>
            <a:r>
              <a:rPr sz="2000" b="1" spc="3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items,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while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two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are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multiple-choice 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questions</a:t>
            </a:r>
            <a:r>
              <a:rPr sz="2000" spc="-5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12700" marR="1321435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10" dirty="0">
                <a:latin typeface="Calibri"/>
                <a:cs typeface="Calibri"/>
              </a:rPr>
              <a:t>The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survey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did</a:t>
            </a:r>
            <a:r>
              <a:rPr sz="2000" b="1" dirty="0">
                <a:latin typeface="Calibri"/>
                <a:cs typeface="Calibri"/>
              </a:rPr>
              <a:t> not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collect/require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any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kind </a:t>
            </a:r>
            <a:r>
              <a:rPr sz="2000" b="1" dirty="0">
                <a:latin typeface="Calibri"/>
                <a:cs typeface="Calibri"/>
              </a:rPr>
              <a:t>of </a:t>
            </a:r>
            <a:r>
              <a:rPr sz="2000" b="1" spc="-434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personal</a:t>
            </a:r>
            <a:r>
              <a:rPr sz="2000" spc="-10" dirty="0">
                <a:latin typeface="Calibri"/>
                <a:cs typeface="Calibri"/>
              </a:rPr>
              <a:t>/identification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data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10" dirty="0">
                <a:latin typeface="Calibri"/>
                <a:cs typeface="Calibri"/>
              </a:rPr>
              <a:t>The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questions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survey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focused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on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following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aspects:</a:t>
            </a:r>
            <a:endParaRPr sz="2000">
              <a:latin typeface="Calibri"/>
              <a:cs typeface="Calibri"/>
            </a:endParaRPr>
          </a:p>
          <a:p>
            <a:pPr marL="469900" marR="449580" lvl="1" indent="-2286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000" spc="-15" dirty="0">
                <a:latin typeface="Calibri"/>
                <a:cs typeface="Calibri"/>
              </a:rPr>
              <a:t>degree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of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tourists’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interest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on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natural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environmental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features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regarding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orography,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water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presence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and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vegetation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associated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with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rural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destination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(e.g.,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Wartmann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and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Mackaness,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2020).</a:t>
            </a:r>
            <a:endParaRPr sz="2000">
              <a:latin typeface="Calibri"/>
              <a:cs typeface="Calibri"/>
            </a:endParaRPr>
          </a:p>
          <a:p>
            <a:pPr marL="469900" lvl="1" indent="-228600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000" spc="-20" dirty="0">
                <a:latin typeface="Calibri"/>
                <a:cs typeface="Calibri"/>
              </a:rPr>
              <a:t>general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tourists’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preference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for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either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built</a:t>
            </a:r>
            <a:r>
              <a:rPr sz="2000" dirty="0">
                <a:latin typeface="Calibri"/>
                <a:cs typeface="Calibri"/>
              </a:rPr>
              <a:t> or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natural</a:t>
            </a:r>
            <a:endParaRPr sz="20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latin typeface="Calibri"/>
                <a:cs typeface="Calibri"/>
              </a:rPr>
              <a:t>landscape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(e.g.,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Seresinhe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et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al,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2017).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;</a:t>
            </a:r>
            <a:endParaRPr sz="2000">
              <a:latin typeface="Calibri"/>
              <a:cs typeface="Calibri"/>
            </a:endParaRPr>
          </a:p>
          <a:p>
            <a:pPr marL="469900" lvl="1" indent="-2286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000" spc="-10" dirty="0">
                <a:latin typeface="Calibri"/>
                <a:cs typeface="Calibri"/>
              </a:rPr>
              <a:t>importance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of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population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density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15" dirty="0">
                <a:latin typeface="Calibri"/>
                <a:cs typeface="Calibri"/>
              </a:rPr>
              <a:t> rural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destination</a:t>
            </a:r>
            <a:endParaRPr sz="20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as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decision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factor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the</a:t>
            </a:r>
            <a:r>
              <a:rPr sz="2000" spc="-10" dirty="0">
                <a:latin typeface="Calibri"/>
                <a:cs typeface="Calibri"/>
              </a:rPr>
              <a:t> tourists’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preferences.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076683" y="1027175"/>
            <a:ext cx="127000" cy="1597660"/>
          </a:xfrm>
          <a:custGeom>
            <a:avLst/>
            <a:gdLst/>
            <a:ahLst/>
            <a:cxnLst/>
            <a:rect l="l" t="t" r="r" b="b"/>
            <a:pathLst>
              <a:path w="127000" h="1597660">
                <a:moveTo>
                  <a:pt x="0" y="1597660"/>
                </a:moveTo>
                <a:lnTo>
                  <a:pt x="127000" y="1597660"/>
                </a:lnTo>
                <a:lnTo>
                  <a:pt x="127000" y="0"/>
                </a:lnTo>
                <a:lnTo>
                  <a:pt x="0" y="0"/>
                </a:lnTo>
                <a:lnTo>
                  <a:pt x="0" y="159766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6745731" y="0"/>
            <a:ext cx="5446395" cy="6858000"/>
            <a:chOff x="6745731" y="0"/>
            <a:chExt cx="5446395" cy="6858000"/>
          </a:xfrm>
        </p:grpSpPr>
        <p:sp>
          <p:nvSpPr>
            <p:cNvPr id="8" name="object 8"/>
            <p:cNvSpPr/>
            <p:nvPr/>
          </p:nvSpPr>
          <p:spPr>
            <a:xfrm>
              <a:off x="6809231" y="3422903"/>
              <a:ext cx="631190" cy="631190"/>
            </a:xfrm>
            <a:custGeom>
              <a:avLst/>
              <a:gdLst/>
              <a:ahLst/>
              <a:cxnLst/>
              <a:rect l="l" t="t" r="r" b="b"/>
              <a:pathLst>
                <a:path w="631190" h="631189">
                  <a:moveTo>
                    <a:pt x="0" y="315468"/>
                  </a:moveTo>
                  <a:lnTo>
                    <a:pt x="3420" y="268846"/>
                  </a:lnTo>
                  <a:lnTo>
                    <a:pt x="13355" y="224350"/>
                  </a:lnTo>
                  <a:lnTo>
                    <a:pt x="29317" y="182467"/>
                  </a:lnTo>
                  <a:lnTo>
                    <a:pt x="50819" y="143685"/>
                  </a:lnTo>
                  <a:lnTo>
                    <a:pt x="77373" y="108491"/>
                  </a:lnTo>
                  <a:lnTo>
                    <a:pt x="108491" y="77373"/>
                  </a:lnTo>
                  <a:lnTo>
                    <a:pt x="143685" y="50819"/>
                  </a:lnTo>
                  <a:lnTo>
                    <a:pt x="182467" y="29317"/>
                  </a:lnTo>
                  <a:lnTo>
                    <a:pt x="224350" y="13355"/>
                  </a:lnTo>
                  <a:lnTo>
                    <a:pt x="268846" y="3420"/>
                  </a:lnTo>
                  <a:lnTo>
                    <a:pt x="315468" y="0"/>
                  </a:lnTo>
                  <a:lnTo>
                    <a:pt x="362089" y="3420"/>
                  </a:lnTo>
                  <a:lnTo>
                    <a:pt x="406585" y="13355"/>
                  </a:lnTo>
                  <a:lnTo>
                    <a:pt x="448468" y="29317"/>
                  </a:lnTo>
                  <a:lnTo>
                    <a:pt x="487250" y="50819"/>
                  </a:lnTo>
                  <a:lnTo>
                    <a:pt x="522444" y="77373"/>
                  </a:lnTo>
                  <a:lnTo>
                    <a:pt x="553562" y="108491"/>
                  </a:lnTo>
                  <a:lnTo>
                    <a:pt x="580116" y="143685"/>
                  </a:lnTo>
                  <a:lnTo>
                    <a:pt x="601618" y="182467"/>
                  </a:lnTo>
                  <a:lnTo>
                    <a:pt x="617580" y="224350"/>
                  </a:lnTo>
                  <a:lnTo>
                    <a:pt x="627515" y="268846"/>
                  </a:lnTo>
                  <a:lnTo>
                    <a:pt x="630936" y="315468"/>
                  </a:lnTo>
                  <a:lnTo>
                    <a:pt x="627515" y="362089"/>
                  </a:lnTo>
                  <a:lnTo>
                    <a:pt x="617580" y="406585"/>
                  </a:lnTo>
                  <a:lnTo>
                    <a:pt x="601618" y="448468"/>
                  </a:lnTo>
                  <a:lnTo>
                    <a:pt x="580116" y="487250"/>
                  </a:lnTo>
                  <a:lnTo>
                    <a:pt x="553562" y="522444"/>
                  </a:lnTo>
                  <a:lnTo>
                    <a:pt x="522444" y="553562"/>
                  </a:lnTo>
                  <a:lnTo>
                    <a:pt x="487250" y="580116"/>
                  </a:lnTo>
                  <a:lnTo>
                    <a:pt x="448468" y="601618"/>
                  </a:lnTo>
                  <a:lnTo>
                    <a:pt x="406585" y="617580"/>
                  </a:lnTo>
                  <a:lnTo>
                    <a:pt x="362089" y="627515"/>
                  </a:lnTo>
                  <a:lnTo>
                    <a:pt x="315468" y="630936"/>
                  </a:lnTo>
                  <a:lnTo>
                    <a:pt x="268846" y="627515"/>
                  </a:lnTo>
                  <a:lnTo>
                    <a:pt x="224350" y="617580"/>
                  </a:lnTo>
                  <a:lnTo>
                    <a:pt x="182467" y="601618"/>
                  </a:lnTo>
                  <a:lnTo>
                    <a:pt x="143685" y="580116"/>
                  </a:lnTo>
                  <a:lnTo>
                    <a:pt x="108491" y="553562"/>
                  </a:lnTo>
                  <a:lnTo>
                    <a:pt x="77373" y="522444"/>
                  </a:lnTo>
                  <a:lnTo>
                    <a:pt x="50819" y="487250"/>
                  </a:lnTo>
                  <a:lnTo>
                    <a:pt x="29317" y="448468"/>
                  </a:lnTo>
                  <a:lnTo>
                    <a:pt x="13355" y="406585"/>
                  </a:lnTo>
                  <a:lnTo>
                    <a:pt x="3420" y="362089"/>
                  </a:lnTo>
                  <a:lnTo>
                    <a:pt x="0" y="315468"/>
                  </a:lnTo>
                  <a:close/>
                </a:path>
              </a:pathLst>
            </a:custGeom>
            <a:ln w="1270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192202" y="5367401"/>
              <a:ext cx="2316480" cy="1490980"/>
            </a:xfrm>
            <a:custGeom>
              <a:avLst/>
              <a:gdLst/>
              <a:ahLst/>
              <a:cxnLst/>
              <a:rect l="l" t="t" r="r" b="b"/>
              <a:pathLst>
                <a:path w="2316479" h="1490979">
                  <a:moveTo>
                    <a:pt x="2201606" y="1101051"/>
                  </a:moveTo>
                  <a:lnTo>
                    <a:pt x="2162653" y="1113974"/>
                  </a:lnTo>
                  <a:lnTo>
                    <a:pt x="2137721" y="1154776"/>
                  </a:lnTo>
                  <a:lnTo>
                    <a:pt x="2138614" y="1179982"/>
                  </a:lnTo>
                  <a:lnTo>
                    <a:pt x="2150399" y="1224127"/>
                  </a:lnTo>
                  <a:lnTo>
                    <a:pt x="2160791" y="1268585"/>
                  </a:lnTo>
                  <a:lnTo>
                    <a:pt x="2169779" y="1313322"/>
                  </a:lnTo>
                  <a:lnTo>
                    <a:pt x="2177349" y="1358303"/>
                  </a:lnTo>
                  <a:lnTo>
                    <a:pt x="2189033" y="1490599"/>
                  </a:lnTo>
                  <a:lnTo>
                    <a:pt x="2316414" y="1490599"/>
                  </a:lnTo>
                  <a:lnTo>
                    <a:pt x="2302825" y="1339202"/>
                  </a:lnTo>
                  <a:lnTo>
                    <a:pt x="2294614" y="1290316"/>
                  </a:lnTo>
                  <a:lnTo>
                    <a:pt x="2284855" y="1241698"/>
                  </a:lnTo>
                  <a:lnTo>
                    <a:pt x="2273571" y="1193384"/>
                  </a:lnTo>
                  <a:lnTo>
                    <a:pt x="2260788" y="1145413"/>
                  </a:lnTo>
                  <a:lnTo>
                    <a:pt x="2226230" y="1107001"/>
                  </a:lnTo>
                  <a:lnTo>
                    <a:pt x="2209480" y="1102156"/>
                  </a:lnTo>
                  <a:lnTo>
                    <a:pt x="2201606" y="1101051"/>
                  </a:lnTo>
                  <a:close/>
                </a:path>
                <a:path w="2316479" h="1490979">
                  <a:moveTo>
                    <a:pt x="1726753" y="360807"/>
                  </a:moveTo>
                  <a:lnTo>
                    <a:pt x="1684335" y="381330"/>
                  </a:lnTo>
                  <a:lnTo>
                    <a:pt x="1667793" y="427048"/>
                  </a:lnTo>
                  <a:lnTo>
                    <a:pt x="1673512" y="450719"/>
                  </a:lnTo>
                  <a:lnTo>
                    <a:pt x="1688399" y="471081"/>
                  </a:lnTo>
                  <a:lnTo>
                    <a:pt x="1727224" y="505933"/>
                  </a:lnTo>
                  <a:lnTo>
                    <a:pt x="1764754" y="542124"/>
                  </a:lnTo>
                  <a:lnTo>
                    <a:pt x="1800953" y="579617"/>
                  </a:lnTo>
                  <a:lnTo>
                    <a:pt x="1835786" y="618374"/>
                  </a:lnTo>
                  <a:lnTo>
                    <a:pt x="1869217" y="658358"/>
                  </a:lnTo>
                  <a:lnTo>
                    <a:pt x="1901210" y="699531"/>
                  </a:lnTo>
                  <a:lnTo>
                    <a:pt x="1931731" y="741857"/>
                  </a:lnTo>
                  <a:lnTo>
                    <a:pt x="1946120" y="756732"/>
                  </a:lnTo>
                  <a:lnTo>
                    <a:pt x="1964068" y="766006"/>
                  </a:lnTo>
                  <a:lnTo>
                    <a:pt x="1984041" y="769175"/>
                  </a:lnTo>
                  <a:lnTo>
                    <a:pt x="2004502" y="765733"/>
                  </a:lnTo>
                  <a:lnTo>
                    <a:pt x="2004375" y="765556"/>
                  </a:lnTo>
                  <a:lnTo>
                    <a:pt x="2009963" y="763714"/>
                  </a:lnTo>
                  <a:lnTo>
                    <a:pt x="2015170" y="761123"/>
                  </a:lnTo>
                  <a:lnTo>
                    <a:pt x="2020123" y="757859"/>
                  </a:lnTo>
                  <a:lnTo>
                    <a:pt x="2037536" y="739666"/>
                  </a:lnTo>
                  <a:lnTo>
                    <a:pt x="2046364" y="716981"/>
                  </a:lnTo>
                  <a:lnTo>
                    <a:pt x="2046073" y="692644"/>
                  </a:lnTo>
                  <a:lnTo>
                    <a:pt x="2007167" y="629156"/>
                  </a:lnTo>
                  <a:lnTo>
                    <a:pt x="1976985" y="589776"/>
                  </a:lnTo>
                  <a:lnTo>
                    <a:pt x="1945603" y="551378"/>
                  </a:lnTo>
                  <a:lnTo>
                    <a:pt x="1913046" y="513989"/>
                  </a:lnTo>
                  <a:lnTo>
                    <a:pt x="1879341" y="477637"/>
                  </a:lnTo>
                  <a:lnTo>
                    <a:pt x="1844512" y="442348"/>
                  </a:lnTo>
                  <a:lnTo>
                    <a:pt x="1808584" y="408150"/>
                  </a:lnTo>
                  <a:lnTo>
                    <a:pt x="1771584" y="375069"/>
                  </a:lnTo>
                  <a:lnTo>
                    <a:pt x="1738508" y="361051"/>
                  </a:lnTo>
                  <a:lnTo>
                    <a:pt x="1726753" y="360807"/>
                  </a:lnTo>
                  <a:close/>
                </a:path>
                <a:path w="2316479" h="1490979">
                  <a:moveTo>
                    <a:pt x="429956" y="15621"/>
                  </a:moveTo>
                  <a:lnTo>
                    <a:pt x="421447" y="15621"/>
                  </a:lnTo>
                  <a:lnTo>
                    <a:pt x="412938" y="17399"/>
                  </a:lnTo>
                  <a:lnTo>
                    <a:pt x="364450" y="28053"/>
                  </a:lnTo>
                  <a:lnTo>
                    <a:pt x="316353" y="40195"/>
                  </a:lnTo>
                  <a:lnTo>
                    <a:pt x="268681" y="53814"/>
                  </a:lnTo>
                  <a:lnTo>
                    <a:pt x="221470" y="68897"/>
                  </a:lnTo>
                  <a:lnTo>
                    <a:pt x="174752" y="85433"/>
                  </a:lnTo>
                  <a:lnTo>
                    <a:pt x="128563" y="103409"/>
                  </a:lnTo>
                  <a:lnTo>
                    <a:pt x="82937" y="122814"/>
                  </a:lnTo>
                  <a:lnTo>
                    <a:pt x="35113" y="144907"/>
                  </a:lnTo>
                  <a:lnTo>
                    <a:pt x="2680" y="182938"/>
                  </a:lnTo>
                  <a:lnTo>
                    <a:pt x="0" y="207140"/>
                  </a:lnTo>
                  <a:lnTo>
                    <a:pt x="7046" y="231355"/>
                  </a:lnTo>
                  <a:lnTo>
                    <a:pt x="22996" y="250929"/>
                  </a:lnTo>
                  <a:lnTo>
                    <a:pt x="44448" y="262480"/>
                  </a:lnTo>
                  <a:lnTo>
                    <a:pt x="68661" y="265149"/>
                  </a:lnTo>
                  <a:lnTo>
                    <a:pt x="92898" y="258076"/>
                  </a:lnTo>
                  <a:lnTo>
                    <a:pt x="140344" y="236279"/>
                  </a:lnTo>
                  <a:lnTo>
                    <a:pt x="188490" y="216191"/>
                  </a:lnTo>
                  <a:lnTo>
                    <a:pt x="237289" y="197827"/>
                  </a:lnTo>
                  <a:lnTo>
                    <a:pt x="286695" y="181198"/>
                  </a:lnTo>
                  <a:lnTo>
                    <a:pt x="336660" y="166318"/>
                  </a:lnTo>
                  <a:lnTo>
                    <a:pt x="387139" y="153201"/>
                  </a:lnTo>
                  <a:lnTo>
                    <a:pt x="438084" y="141859"/>
                  </a:lnTo>
                  <a:lnTo>
                    <a:pt x="440878" y="141351"/>
                  </a:lnTo>
                  <a:lnTo>
                    <a:pt x="443545" y="140589"/>
                  </a:lnTo>
                  <a:lnTo>
                    <a:pt x="446212" y="139700"/>
                  </a:lnTo>
                  <a:lnTo>
                    <a:pt x="466548" y="128339"/>
                  </a:lnTo>
                  <a:lnTo>
                    <a:pt x="481074" y="111013"/>
                  </a:lnTo>
                  <a:lnTo>
                    <a:pt x="488646" y="89711"/>
                  </a:lnTo>
                  <a:lnTo>
                    <a:pt x="488122" y="66421"/>
                  </a:lnTo>
                  <a:lnTo>
                    <a:pt x="481411" y="48523"/>
                  </a:lnTo>
                  <a:lnTo>
                    <a:pt x="470152" y="33924"/>
                  </a:lnTo>
                  <a:lnTo>
                    <a:pt x="455368" y="23254"/>
                  </a:lnTo>
                  <a:lnTo>
                    <a:pt x="438084" y="17145"/>
                  </a:lnTo>
                  <a:lnTo>
                    <a:pt x="429956" y="15621"/>
                  </a:lnTo>
                  <a:close/>
                </a:path>
                <a:path w="2316479" h="1490979">
                  <a:moveTo>
                    <a:pt x="939480" y="0"/>
                  </a:moveTo>
                  <a:lnTo>
                    <a:pt x="914342" y="1617"/>
                  </a:lnTo>
                  <a:lnTo>
                    <a:pt x="892490" y="12366"/>
                  </a:lnTo>
                  <a:lnTo>
                    <a:pt x="876258" y="30521"/>
                  </a:lnTo>
                  <a:lnTo>
                    <a:pt x="867979" y="54356"/>
                  </a:lnTo>
                  <a:lnTo>
                    <a:pt x="869596" y="79549"/>
                  </a:lnTo>
                  <a:lnTo>
                    <a:pt x="880346" y="101409"/>
                  </a:lnTo>
                  <a:lnTo>
                    <a:pt x="898501" y="117649"/>
                  </a:lnTo>
                  <a:lnTo>
                    <a:pt x="922335" y="125984"/>
                  </a:lnTo>
                  <a:lnTo>
                    <a:pt x="973987" y="133920"/>
                  </a:lnTo>
                  <a:lnTo>
                    <a:pt x="1025280" y="143675"/>
                  </a:lnTo>
                  <a:lnTo>
                    <a:pt x="1076163" y="155235"/>
                  </a:lnTo>
                  <a:lnTo>
                    <a:pt x="1126590" y="168583"/>
                  </a:lnTo>
                  <a:lnTo>
                    <a:pt x="1176509" y="183704"/>
                  </a:lnTo>
                  <a:lnTo>
                    <a:pt x="1225873" y="200582"/>
                  </a:lnTo>
                  <a:lnTo>
                    <a:pt x="1274633" y="219202"/>
                  </a:lnTo>
                  <a:lnTo>
                    <a:pt x="1285521" y="222394"/>
                  </a:lnTo>
                  <a:lnTo>
                    <a:pt x="1296683" y="223588"/>
                  </a:lnTo>
                  <a:lnTo>
                    <a:pt x="1307869" y="222779"/>
                  </a:lnTo>
                  <a:lnTo>
                    <a:pt x="1318829" y="219964"/>
                  </a:lnTo>
                  <a:lnTo>
                    <a:pt x="1351141" y="195476"/>
                  </a:lnTo>
                  <a:lnTo>
                    <a:pt x="1362138" y="158561"/>
                  </a:lnTo>
                  <a:lnTo>
                    <a:pt x="1357008" y="134794"/>
                  </a:lnTo>
                  <a:lnTo>
                    <a:pt x="1322258" y="100965"/>
                  </a:lnTo>
                  <a:lnTo>
                    <a:pt x="1275901" y="83166"/>
                  </a:lnTo>
                  <a:lnTo>
                    <a:pt x="1229052" y="66829"/>
                  </a:lnTo>
                  <a:lnTo>
                    <a:pt x="1181745" y="51963"/>
                  </a:lnTo>
                  <a:lnTo>
                    <a:pt x="1134012" y="38576"/>
                  </a:lnTo>
                  <a:lnTo>
                    <a:pt x="1085887" y="26677"/>
                  </a:lnTo>
                  <a:lnTo>
                    <a:pt x="1037401" y="16275"/>
                  </a:lnTo>
                  <a:lnTo>
                    <a:pt x="988588" y="7380"/>
                  </a:lnTo>
                  <a:lnTo>
                    <a:pt x="93948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51063" y="1088136"/>
              <a:ext cx="4130039" cy="411480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748271" y="0"/>
              <a:ext cx="2069464" cy="1621790"/>
            </a:xfrm>
            <a:custGeom>
              <a:avLst/>
              <a:gdLst/>
              <a:ahLst/>
              <a:cxnLst/>
              <a:rect l="l" t="t" r="r" b="b"/>
              <a:pathLst>
                <a:path w="2069465" h="1621790">
                  <a:moveTo>
                    <a:pt x="1376679" y="0"/>
                  </a:moveTo>
                  <a:lnTo>
                    <a:pt x="1129029" y="0"/>
                  </a:lnTo>
                  <a:lnTo>
                    <a:pt x="1883791" y="435863"/>
                  </a:lnTo>
                  <a:lnTo>
                    <a:pt x="123951" y="1452372"/>
                  </a:lnTo>
                  <a:lnTo>
                    <a:pt x="123951" y="0"/>
                  </a:lnTo>
                  <a:lnTo>
                    <a:pt x="0" y="0"/>
                  </a:lnTo>
                  <a:lnTo>
                    <a:pt x="0" y="1559687"/>
                  </a:lnTo>
                  <a:lnTo>
                    <a:pt x="4879" y="1583763"/>
                  </a:lnTo>
                  <a:lnTo>
                    <a:pt x="18176" y="1603422"/>
                  </a:lnTo>
                  <a:lnTo>
                    <a:pt x="37879" y="1616676"/>
                  </a:lnTo>
                  <a:lnTo>
                    <a:pt x="61975" y="1621536"/>
                  </a:lnTo>
                  <a:lnTo>
                    <a:pt x="70103" y="1621014"/>
                  </a:lnTo>
                  <a:lnTo>
                    <a:pt x="2038603" y="489585"/>
                  </a:lnTo>
                  <a:lnTo>
                    <a:pt x="2069125" y="443563"/>
                  </a:lnTo>
                  <a:lnTo>
                    <a:pt x="2067448" y="419893"/>
                  </a:lnTo>
                  <a:lnTo>
                    <a:pt x="2057032" y="398557"/>
                  </a:lnTo>
                  <a:lnTo>
                    <a:pt x="2038603" y="382270"/>
                  </a:lnTo>
                  <a:lnTo>
                    <a:pt x="1376679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809231" y="6035040"/>
              <a:ext cx="1990725" cy="822960"/>
            </a:xfrm>
            <a:custGeom>
              <a:avLst/>
              <a:gdLst/>
              <a:ahLst/>
              <a:cxnLst/>
              <a:rect l="l" t="t" r="r" b="b"/>
              <a:pathLst>
                <a:path w="1990725" h="822959">
                  <a:moveTo>
                    <a:pt x="995172" y="0"/>
                  </a:moveTo>
                  <a:lnTo>
                    <a:pt x="945006" y="1190"/>
                  </a:lnTo>
                  <a:lnTo>
                    <a:pt x="895475" y="4723"/>
                  </a:lnTo>
                  <a:lnTo>
                    <a:pt x="846633" y="10545"/>
                  </a:lnTo>
                  <a:lnTo>
                    <a:pt x="798540" y="18599"/>
                  </a:lnTo>
                  <a:lnTo>
                    <a:pt x="751251" y="28830"/>
                  </a:lnTo>
                  <a:lnTo>
                    <a:pt x="704823" y="41183"/>
                  </a:lnTo>
                  <a:lnTo>
                    <a:pt x="659315" y="55601"/>
                  </a:lnTo>
                  <a:lnTo>
                    <a:pt x="614783" y="72030"/>
                  </a:lnTo>
                  <a:lnTo>
                    <a:pt x="571284" y="90415"/>
                  </a:lnTo>
                  <a:lnTo>
                    <a:pt x="528875" y="110698"/>
                  </a:lnTo>
                  <a:lnTo>
                    <a:pt x="487614" y="132826"/>
                  </a:lnTo>
                  <a:lnTo>
                    <a:pt x="447557" y="156743"/>
                  </a:lnTo>
                  <a:lnTo>
                    <a:pt x="408762" y="182393"/>
                  </a:lnTo>
                  <a:lnTo>
                    <a:pt x="371285" y="209721"/>
                  </a:lnTo>
                  <a:lnTo>
                    <a:pt x="335185" y="238670"/>
                  </a:lnTo>
                  <a:lnTo>
                    <a:pt x="300517" y="269187"/>
                  </a:lnTo>
                  <a:lnTo>
                    <a:pt x="267339" y="301215"/>
                  </a:lnTo>
                  <a:lnTo>
                    <a:pt x="235709" y="334699"/>
                  </a:lnTo>
                  <a:lnTo>
                    <a:pt x="205683" y="369583"/>
                  </a:lnTo>
                  <a:lnTo>
                    <a:pt x="177318" y="405812"/>
                  </a:lnTo>
                  <a:lnTo>
                    <a:pt x="150672" y="443330"/>
                  </a:lnTo>
                  <a:lnTo>
                    <a:pt x="125801" y="482082"/>
                  </a:lnTo>
                  <a:lnTo>
                    <a:pt x="102763" y="522013"/>
                  </a:lnTo>
                  <a:lnTo>
                    <a:pt x="81615" y="563067"/>
                  </a:lnTo>
                  <a:lnTo>
                    <a:pt x="62414" y="605188"/>
                  </a:lnTo>
                  <a:lnTo>
                    <a:pt x="45218" y="648321"/>
                  </a:lnTo>
                  <a:lnTo>
                    <a:pt x="30082" y="692411"/>
                  </a:lnTo>
                  <a:lnTo>
                    <a:pt x="17064" y="737401"/>
                  </a:lnTo>
                  <a:lnTo>
                    <a:pt x="6223" y="783238"/>
                  </a:lnTo>
                  <a:lnTo>
                    <a:pt x="0" y="822960"/>
                  </a:lnTo>
                  <a:lnTo>
                    <a:pt x="1990344" y="822960"/>
                  </a:lnTo>
                  <a:lnTo>
                    <a:pt x="1984121" y="783238"/>
                  </a:lnTo>
                  <a:lnTo>
                    <a:pt x="1973279" y="737401"/>
                  </a:lnTo>
                  <a:lnTo>
                    <a:pt x="1960261" y="692411"/>
                  </a:lnTo>
                  <a:lnTo>
                    <a:pt x="1945125" y="648321"/>
                  </a:lnTo>
                  <a:lnTo>
                    <a:pt x="1927929" y="605188"/>
                  </a:lnTo>
                  <a:lnTo>
                    <a:pt x="1908728" y="563067"/>
                  </a:lnTo>
                  <a:lnTo>
                    <a:pt x="1887580" y="522013"/>
                  </a:lnTo>
                  <a:lnTo>
                    <a:pt x="1864542" y="482082"/>
                  </a:lnTo>
                  <a:lnTo>
                    <a:pt x="1839671" y="443330"/>
                  </a:lnTo>
                  <a:lnTo>
                    <a:pt x="1813025" y="405812"/>
                  </a:lnTo>
                  <a:lnTo>
                    <a:pt x="1784660" y="369583"/>
                  </a:lnTo>
                  <a:lnTo>
                    <a:pt x="1754634" y="334699"/>
                  </a:lnTo>
                  <a:lnTo>
                    <a:pt x="1723004" y="301215"/>
                  </a:lnTo>
                  <a:lnTo>
                    <a:pt x="1689826" y="269187"/>
                  </a:lnTo>
                  <a:lnTo>
                    <a:pt x="1655158" y="238670"/>
                  </a:lnTo>
                  <a:lnTo>
                    <a:pt x="1619058" y="209721"/>
                  </a:lnTo>
                  <a:lnTo>
                    <a:pt x="1581581" y="182393"/>
                  </a:lnTo>
                  <a:lnTo>
                    <a:pt x="1542786" y="156743"/>
                  </a:lnTo>
                  <a:lnTo>
                    <a:pt x="1502729" y="132826"/>
                  </a:lnTo>
                  <a:lnTo>
                    <a:pt x="1461468" y="110698"/>
                  </a:lnTo>
                  <a:lnTo>
                    <a:pt x="1419059" y="90415"/>
                  </a:lnTo>
                  <a:lnTo>
                    <a:pt x="1375560" y="72030"/>
                  </a:lnTo>
                  <a:lnTo>
                    <a:pt x="1331028" y="55601"/>
                  </a:lnTo>
                  <a:lnTo>
                    <a:pt x="1285520" y="41183"/>
                  </a:lnTo>
                  <a:lnTo>
                    <a:pt x="1239092" y="28830"/>
                  </a:lnTo>
                  <a:lnTo>
                    <a:pt x="1191803" y="18599"/>
                  </a:lnTo>
                  <a:lnTo>
                    <a:pt x="1143710" y="10545"/>
                  </a:lnTo>
                  <a:lnTo>
                    <a:pt x="1094868" y="4723"/>
                  </a:lnTo>
                  <a:lnTo>
                    <a:pt x="1045337" y="1190"/>
                  </a:lnTo>
                  <a:lnTo>
                    <a:pt x="995172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850879" y="5519928"/>
              <a:ext cx="1341120" cy="1338580"/>
            </a:xfrm>
            <a:custGeom>
              <a:avLst/>
              <a:gdLst/>
              <a:ahLst/>
              <a:cxnLst/>
              <a:rect l="l" t="t" r="r" b="b"/>
              <a:pathLst>
                <a:path w="1341120" h="1338579">
                  <a:moveTo>
                    <a:pt x="1341120" y="0"/>
                  </a:moveTo>
                  <a:lnTo>
                    <a:pt x="61975" y="0"/>
                  </a:lnTo>
                  <a:lnTo>
                    <a:pt x="37826" y="4859"/>
                  </a:lnTo>
                  <a:lnTo>
                    <a:pt x="18129" y="18113"/>
                  </a:lnTo>
                  <a:lnTo>
                    <a:pt x="4861" y="37772"/>
                  </a:lnTo>
                  <a:lnTo>
                    <a:pt x="0" y="61849"/>
                  </a:lnTo>
                  <a:lnTo>
                    <a:pt x="0" y="1338072"/>
                  </a:lnTo>
                  <a:lnTo>
                    <a:pt x="123951" y="1338072"/>
                  </a:lnTo>
                  <a:lnTo>
                    <a:pt x="123951" y="123761"/>
                  </a:lnTo>
                  <a:lnTo>
                    <a:pt x="1341120" y="123761"/>
                  </a:lnTo>
                  <a:lnTo>
                    <a:pt x="1341120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257301"/>
            <a:ext cx="4091304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10" dirty="0"/>
              <a:t>Data</a:t>
            </a:r>
            <a:r>
              <a:rPr spc="-105" dirty="0"/>
              <a:t> </a:t>
            </a:r>
            <a:r>
              <a:rPr spc="5" dirty="0"/>
              <a:t>and</a:t>
            </a:r>
            <a:r>
              <a:rPr spc="-70" dirty="0"/>
              <a:t> </a:t>
            </a:r>
            <a:r>
              <a:rPr spc="10" dirty="0"/>
              <a:t>methods</a:t>
            </a:r>
          </a:p>
        </p:txBody>
      </p:sp>
      <p:sp>
        <p:nvSpPr>
          <p:cNvPr id="4" name="object 4"/>
          <p:cNvSpPr/>
          <p:nvPr/>
        </p:nvSpPr>
        <p:spPr>
          <a:xfrm>
            <a:off x="114300" y="982980"/>
            <a:ext cx="11866245" cy="5694045"/>
          </a:xfrm>
          <a:custGeom>
            <a:avLst/>
            <a:gdLst/>
            <a:ahLst/>
            <a:cxnLst/>
            <a:rect l="l" t="t" r="r" b="b"/>
            <a:pathLst>
              <a:path w="11866245" h="5694045">
                <a:moveTo>
                  <a:pt x="0" y="5693664"/>
                </a:moveTo>
                <a:lnTo>
                  <a:pt x="11865864" y="5693664"/>
                </a:lnTo>
                <a:lnTo>
                  <a:pt x="11865864" y="0"/>
                </a:lnTo>
                <a:lnTo>
                  <a:pt x="0" y="0"/>
                </a:lnTo>
                <a:lnTo>
                  <a:pt x="0" y="5693664"/>
                </a:lnTo>
                <a:close/>
              </a:path>
            </a:pathLst>
          </a:custGeom>
          <a:ln w="9525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0601" y="995629"/>
            <a:ext cx="11716385" cy="557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2D75B6"/>
                </a:solidFill>
                <a:latin typeface="Calibri"/>
                <a:cs typeface="Calibri"/>
              </a:rPr>
              <a:t>Statistics</a:t>
            </a:r>
            <a:r>
              <a:rPr sz="2400" b="1" spc="-4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2D75B6"/>
                </a:solidFill>
                <a:latin typeface="Calibri"/>
                <a:cs typeface="Calibri"/>
              </a:rPr>
              <a:t>analysis</a:t>
            </a:r>
            <a:endParaRPr sz="2400">
              <a:latin typeface="Calibri"/>
              <a:cs typeface="Calibri"/>
            </a:endParaRPr>
          </a:p>
          <a:p>
            <a:pPr marL="299085" indent="-287020" algn="just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299720" algn="l"/>
              </a:tabLst>
            </a:pPr>
            <a:r>
              <a:rPr sz="2000" spc="-10" dirty="0">
                <a:latin typeface="Calibri"/>
                <a:cs typeface="Calibri"/>
              </a:rPr>
              <a:t>The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answers</a:t>
            </a:r>
            <a:r>
              <a:rPr sz="2000" spc="14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were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analyzed</a:t>
            </a:r>
            <a:r>
              <a:rPr sz="2000" spc="17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using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descriptive</a:t>
            </a:r>
            <a:r>
              <a:rPr sz="2000" b="1" spc="17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statistical</a:t>
            </a:r>
            <a:r>
              <a:rPr sz="2000" b="1" spc="15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methods</a:t>
            </a:r>
            <a:r>
              <a:rPr sz="2000" b="1" spc="16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(median,</a:t>
            </a:r>
            <a:r>
              <a:rPr sz="2000" spc="1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mode,</a:t>
            </a:r>
            <a:r>
              <a:rPr sz="2000" spc="17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frequencies)</a:t>
            </a:r>
            <a:r>
              <a:rPr sz="2000" spc="16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as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considered</a:t>
            </a:r>
            <a:endParaRPr sz="2000">
              <a:latin typeface="Calibri"/>
              <a:cs typeface="Calibri"/>
            </a:endParaRPr>
          </a:p>
          <a:p>
            <a:pPr marL="299085" algn="just">
              <a:lnSpc>
                <a:spcPct val="100000"/>
              </a:lnSpc>
            </a:pPr>
            <a:r>
              <a:rPr sz="2000" spc="-15" dirty="0">
                <a:latin typeface="Calibri"/>
                <a:cs typeface="Calibri"/>
              </a:rPr>
              <a:t>more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suitable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association</a:t>
            </a:r>
            <a:r>
              <a:rPr sz="2000" spc="9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with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Likert-type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items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used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(Boone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Boone,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2012;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Guerra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et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al.,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2016).</a:t>
            </a:r>
            <a:endParaRPr sz="2000">
              <a:latin typeface="Calibri"/>
              <a:cs typeface="Calibri"/>
            </a:endParaRPr>
          </a:p>
          <a:p>
            <a:pPr marL="299085" marR="5080" indent="-287020" algn="just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99720" algn="l"/>
              </a:tabLst>
            </a:pPr>
            <a:r>
              <a:rPr sz="2000" spc="-15" dirty="0">
                <a:latin typeface="Calibri"/>
                <a:cs typeface="Calibri"/>
              </a:rPr>
              <a:t>For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first</a:t>
            </a:r>
            <a:r>
              <a:rPr sz="2000" b="1" spc="-10" dirty="0">
                <a:latin typeface="Calibri"/>
                <a:cs typeface="Calibri"/>
              </a:rPr>
              <a:t> question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the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attention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focuses</a:t>
            </a:r>
            <a:r>
              <a:rPr sz="2000" spc="-5" dirty="0">
                <a:latin typeface="Calibri"/>
                <a:cs typeface="Calibri"/>
              </a:rPr>
              <a:t> on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answers</a:t>
            </a:r>
            <a:r>
              <a:rPr sz="2000" b="1" spc="-5" dirty="0">
                <a:latin typeface="Calibri"/>
                <a:cs typeface="Calibri"/>
              </a:rPr>
              <a:t> receiving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marks</a:t>
            </a:r>
            <a:r>
              <a:rPr sz="2000" b="1" spc="-5" dirty="0">
                <a:latin typeface="Calibri"/>
                <a:cs typeface="Calibri"/>
              </a:rPr>
              <a:t> 4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and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5</a:t>
            </a:r>
            <a:r>
              <a:rPr sz="2000" spc="-10" dirty="0">
                <a:latin typeface="Calibri"/>
                <a:cs typeface="Calibri"/>
              </a:rPr>
              <a:t>,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thus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indicated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25" dirty="0">
                <a:latin typeface="Calibri"/>
                <a:cs typeface="Calibri"/>
              </a:rPr>
              <a:t>be 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'important'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'very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important'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for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the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respondents.</a:t>
            </a:r>
            <a:r>
              <a:rPr sz="2000" dirty="0">
                <a:latin typeface="Calibri"/>
                <a:cs typeface="Calibri"/>
              </a:rPr>
              <a:t> This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particular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choice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of</a:t>
            </a:r>
            <a:r>
              <a:rPr sz="2000" dirty="0">
                <a:latin typeface="Calibri"/>
                <a:cs typeface="Calibri"/>
              </a:rPr>
              <a:t> analysis</a:t>
            </a:r>
            <a:r>
              <a:rPr sz="2000" spc="5" dirty="0">
                <a:latin typeface="Calibri"/>
                <a:cs typeface="Calibri"/>
              </a:rPr>
              <a:t> is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based</a:t>
            </a:r>
            <a:r>
              <a:rPr sz="2000" spc="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on</a:t>
            </a:r>
            <a:r>
              <a:rPr sz="2000" spc="4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practical</a:t>
            </a:r>
            <a:r>
              <a:rPr sz="2000" spc="-5" dirty="0">
                <a:latin typeface="Calibri"/>
                <a:cs typeface="Calibri"/>
              </a:rPr>
              <a:t> implications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derived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from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the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results,</a:t>
            </a:r>
            <a:r>
              <a:rPr sz="2000" dirty="0">
                <a:latin typeface="Calibri"/>
                <a:cs typeface="Calibri"/>
              </a:rPr>
              <a:t> namely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the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identification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of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attractive'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natural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features </a:t>
            </a:r>
            <a:r>
              <a:rPr sz="2000" spc="-10" dirty="0">
                <a:latin typeface="Calibri"/>
                <a:cs typeface="Calibri"/>
              </a:rPr>
              <a:t> (compared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others) of a </a:t>
            </a:r>
            <a:r>
              <a:rPr sz="2000" spc="-10" dirty="0">
                <a:latin typeface="Calibri"/>
                <a:cs typeface="Calibri"/>
              </a:rPr>
              <a:t>rural destination with </a:t>
            </a:r>
            <a:r>
              <a:rPr sz="2000" spc="5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final </a:t>
            </a:r>
            <a:r>
              <a:rPr sz="2000" spc="10" dirty="0">
                <a:latin typeface="Calibri"/>
                <a:cs typeface="Calibri"/>
              </a:rPr>
              <a:t>aim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spc="-10" dirty="0">
                <a:latin typeface="Calibri"/>
                <a:cs typeface="Calibri"/>
              </a:rPr>
              <a:t>developing </a:t>
            </a:r>
            <a:r>
              <a:rPr sz="2000" spc="-5" dirty="0">
                <a:latin typeface="Calibri"/>
                <a:cs typeface="Calibri"/>
              </a:rPr>
              <a:t>a climate product </a:t>
            </a:r>
            <a:r>
              <a:rPr sz="2000" spc="-10" dirty="0">
                <a:latin typeface="Calibri"/>
                <a:cs typeface="Calibri"/>
              </a:rPr>
              <a:t>based </a:t>
            </a:r>
            <a:r>
              <a:rPr sz="2000" spc="-5" dirty="0">
                <a:latin typeface="Calibri"/>
                <a:cs typeface="Calibri"/>
              </a:rPr>
              <a:t>on these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findings.</a:t>
            </a:r>
            <a:endParaRPr sz="2000">
              <a:latin typeface="Calibri"/>
              <a:cs typeface="Calibri"/>
            </a:endParaRPr>
          </a:p>
          <a:p>
            <a:pPr marL="299085" indent="-287020" algn="just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299720" algn="l"/>
              </a:tabLst>
            </a:pPr>
            <a:r>
              <a:rPr sz="2000" spc="-10" dirty="0">
                <a:latin typeface="Calibri"/>
                <a:cs typeface="Calibri"/>
              </a:rPr>
              <a:t>The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answers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to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the</a:t>
            </a:r>
            <a:r>
              <a:rPr sz="2000" b="1" spc="2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multiple-choice</a:t>
            </a:r>
            <a:r>
              <a:rPr sz="2000" b="1" spc="2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question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are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analyzed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terms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of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frequencies</a:t>
            </a:r>
            <a:r>
              <a:rPr sz="2000" b="1" spc="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of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each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proposed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choice.</a:t>
            </a:r>
            <a:endParaRPr sz="2000">
              <a:latin typeface="Calibri"/>
              <a:cs typeface="Calibri"/>
            </a:endParaRPr>
          </a:p>
          <a:p>
            <a:pPr marL="299085" marR="8890" indent="-287020" algn="just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299720" algn="l"/>
              </a:tabLst>
            </a:pPr>
            <a:r>
              <a:rPr sz="2000" spc="-1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sample </a:t>
            </a:r>
            <a:r>
              <a:rPr sz="2000" spc="-15" dirty="0">
                <a:latin typeface="Calibri"/>
                <a:cs typeface="Calibri"/>
              </a:rPr>
              <a:t>size </a:t>
            </a:r>
            <a:r>
              <a:rPr sz="2000" spc="5" dirty="0">
                <a:latin typeface="Calibri"/>
                <a:cs typeface="Calibri"/>
              </a:rPr>
              <a:t>is </a:t>
            </a:r>
            <a:r>
              <a:rPr sz="2000" spc="-10" dirty="0">
                <a:latin typeface="Calibri"/>
                <a:cs typeface="Calibri"/>
              </a:rPr>
              <a:t>appropriate </a:t>
            </a:r>
            <a:r>
              <a:rPr sz="2000" spc="-25" dirty="0">
                <a:latin typeface="Calibri"/>
                <a:cs typeface="Calibri"/>
              </a:rPr>
              <a:t>for </a:t>
            </a:r>
            <a:r>
              <a:rPr sz="2000" spc="5" dirty="0">
                <a:latin typeface="Calibri"/>
                <a:cs typeface="Calibri"/>
              </a:rPr>
              <a:t>the </a:t>
            </a:r>
            <a:r>
              <a:rPr sz="2000" dirty="0">
                <a:latin typeface="Calibri"/>
                <a:cs typeface="Calibri"/>
              </a:rPr>
              <a:t>type </a:t>
            </a:r>
            <a:r>
              <a:rPr sz="2000" spc="-5" dirty="0">
                <a:latin typeface="Calibri"/>
                <a:cs typeface="Calibri"/>
              </a:rPr>
              <a:t>of questionnaire selected </a:t>
            </a:r>
            <a:r>
              <a:rPr sz="2000" spc="-10" dirty="0">
                <a:latin typeface="Calibri"/>
                <a:cs typeface="Calibri"/>
              </a:rPr>
              <a:t>(i.e., </a:t>
            </a:r>
            <a:r>
              <a:rPr sz="2000" spc="-5" dirty="0">
                <a:latin typeface="Calibri"/>
                <a:cs typeface="Calibri"/>
              </a:rPr>
              <a:t>based mainly on </a:t>
            </a:r>
            <a:r>
              <a:rPr sz="2000" spc="-10" dirty="0">
                <a:latin typeface="Calibri"/>
                <a:cs typeface="Calibri"/>
              </a:rPr>
              <a:t>Likert-type </a:t>
            </a:r>
            <a:r>
              <a:rPr sz="2000" dirty="0">
                <a:latin typeface="Calibri"/>
                <a:cs typeface="Calibri"/>
              </a:rPr>
              <a:t>items)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(e.g.,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Guerra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et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al.,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2016;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Lund,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2021).</a:t>
            </a:r>
            <a:endParaRPr sz="2000">
              <a:latin typeface="Calibri"/>
              <a:cs typeface="Calibri"/>
            </a:endParaRPr>
          </a:p>
          <a:p>
            <a:pPr marL="299085" marR="8255" indent="-287020" algn="just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99720" algn="l"/>
              </a:tabLst>
            </a:pPr>
            <a:r>
              <a:rPr sz="2000" spc="-5" dirty="0">
                <a:latin typeface="Calibri"/>
                <a:cs typeface="Calibri"/>
              </a:rPr>
              <a:t>In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order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estimate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the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representativeness</a:t>
            </a:r>
            <a:r>
              <a:rPr sz="2000" spc="-5" dirty="0">
                <a:latin typeface="Calibri"/>
                <a:cs typeface="Calibri"/>
              </a:rPr>
              <a:t> of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the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sample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size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used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</a:t>
            </a:r>
            <a:r>
              <a:rPr sz="2000" spc="-5" dirty="0">
                <a:latin typeface="Calibri"/>
                <a:cs typeface="Calibri"/>
              </a:rPr>
              <a:t> the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study,</a:t>
            </a:r>
            <a:r>
              <a:rPr sz="2000" spc="-25" dirty="0">
                <a:latin typeface="Calibri"/>
                <a:cs typeface="Calibri"/>
              </a:rPr>
              <a:t> we</a:t>
            </a:r>
            <a:r>
              <a:rPr sz="2000" spc="4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approximated</a:t>
            </a:r>
            <a:r>
              <a:rPr sz="2000" spc="4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targeted </a:t>
            </a:r>
            <a:r>
              <a:rPr sz="2000" b="1" spc="-10" dirty="0">
                <a:latin typeface="Calibri"/>
                <a:cs typeface="Calibri"/>
              </a:rPr>
              <a:t>population </a:t>
            </a:r>
            <a:r>
              <a:rPr sz="2000" spc="-5" dirty="0">
                <a:latin typeface="Calibri"/>
                <a:cs typeface="Calibri"/>
              </a:rPr>
              <a:t>as </a:t>
            </a:r>
            <a:r>
              <a:rPr sz="2000" dirty="0">
                <a:latin typeface="Calibri"/>
                <a:cs typeface="Calibri"/>
              </a:rPr>
              <a:t>being </a:t>
            </a:r>
            <a:r>
              <a:rPr sz="2000" spc="-10" dirty="0">
                <a:latin typeface="Calibri"/>
                <a:cs typeface="Calibri"/>
              </a:rPr>
              <a:t>around </a:t>
            </a:r>
            <a:r>
              <a:rPr sz="2000" b="1" spc="-5" dirty="0">
                <a:latin typeface="Calibri"/>
                <a:cs typeface="Calibri"/>
              </a:rPr>
              <a:t>1 3500 </a:t>
            </a:r>
            <a:r>
              <a:rPr sz="2000" b="1" spc="-10" dirty="0">
                <a:latin typeface="Calibri"/>
                <a:cs typeface="Calibri"/>
              </a:rPr>
              <a:t>000 </a:t>
            </a:r>
            <a:r>
              <a:rPr sz="2000" spc="-5" dirty="0">
                <a:latin typeface="Calibri"/>
                <a:cs typeface="Calibri"/>
              </a:rPr>
              <a:t>(i.e., </a:t>
            </a:r>
            <a:r>
              <a:rPr sz="2000" spc="-15" dirty="0">
                <a:latin typeface="Calibri"/>
                <a:cs typeface="Calibri"/>
              </a:rPr>
              <a:t>approximative </a:t>
            </a:r>
            <a:r>
              <a:rPr sz="2000" spc="-5" dirty="0">
                <a:latin typeface="Calibri"/>
                <a:cs typeface="Calibri"/>
              </a:rPr>
              <a:t>number of </a:t>
            </a:r>
            <a:r>
              <a:rPr sz="2000" spc="-10" dirty="0">
                <a:latin typeface="Calibri"/>
                <a:cs typeface="Calibri"/>
              </a:rPr>
              <a:t>tourist </a:t>
            </a:r>
            <a:r>
              <a:rPr sz="2000" spc="-5" dirty="0">
                <a:latin typeface="Calibri"/>
                <a:cs typeface="Calibri"/>
              </a:rPr>
              <a:t>arrivals </a:t>
            </a:r>
            <a:r>
              <a:rPr sz="2000" spc="-10" dirty="0">
                <a:latin typeface="Calibri"/>
                <a:cs typeface="Calibri"/>
              </a:rPr>
              <a:t>in 2019 in </a:t>
            </a:r>
            <a:r>
              <a:rPr sz="2000" spc="-5" dirty="0">
                <a:latin typeface="Calibri"/>
                <a:cs typeface="Calibri"/>
              </a:rPr>
              <a:t> accommodation units in </a:t>
            </a:r>
            <a:r>
              <a:rPr sz="2000" spc="-10" dirty="0">
                <a:latin typeface="Calibri"/>
                <a:cs typeface="Calibri"/>
              </a:rPr>
              <a:t>Romania, according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National Institute </a:t>
            </a:r>
            <a:r>
              <a:rPr sz="2000" spc="10" dirty="0">
                <a:latin typeface="Calibri"/>
                <a:cs typeface="Calibri"/>
              </a:rPr>
              <a:t>of </a:t>
            </a:r>
            <a:r>
              <a:rPr sz="2000" spc="-5" dirty="0">
                <a:latin typeface="Calibri"/>
                <a:cs typeface="Calibri"/>
              </a:rPr>
              <a:t>Statistics </a:t>
            </a:r>
            <a:r>
              <a:rPr sz="2000" spc="-20" dirty="0">
                <a:latin typeface="Calibri"/>
                <a:cs typeface="Calibri"/>
                <a:hlinkClick r:id="rId3"/>
              </a:rPr>
              <a:t>www.insse.ro, </a:t>
            </a:r>
            <a:r>
              <a:rPr sz="2000" spc="-5" dirty="0">
                <a:latin typeface="Calibri"/>
                <a:cs typeface="Calibri"/>
              </a:rPr>
              <a:t>table TUR104A </a:t>
            </a:r>
            <a:r>
              <a:rPr sz="2000" spc="-10" dirty="0">
                <a:latin typeface="Calibri"/>
                <a:cs typeface="Calibri"/>
              </a:rPr>
              <a:t>in 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TEMPO </a:t>
            </a:r>
            <a:r>
              <a:rPr sz="2000" spc="-5" dirty="0">
                <a:latin typeface="Calibri"/>
                <a:cs typeface="Calibri"/>
              </a:rPr>
              <a:t>database) and requiring a </a:t>
            </a:r>
            <a:r>
              <a:rPr sz="2000" b="1" spc="-5" dirty="0">
                <a:latin typeface="Calibri"/>
                <a:cs typeface="Calibri"/>
              </a:rPr>
              <a:t>confidence </a:t>
            </a:r>
            <a:r>
              <a:rPr sz="2000" b="1" spc="-15" dirty="0">
                <a:latin typeface="Calibri"/>
                <a:cs typeface="Calibri"/>
              </a:rPr>
              <a:t>level </a:t>
            </a:r>
            <a:r>
              <a:rPr sz="2000" b="1" spc="10" dirty="0">
                <a:latin typeface="Calibri"/>
                <a:cs typeface="Calibri"/>
              </a:rPr>
              <a:t>of </a:t>
            </a:r>
            <a:r>
              <a:rPr sz="2000" b="1" dirty="0">
                <a:latin typeface="Calibri"/>
                <a:cs typeface="Calibri"/>
              </a:rPr>
              <a:t>90%, </a:t>
            </a:r>
            <a:r>
              <a:rPr sz="2000" spc="-10" dirty="0">
                <a:latin typeface="Calibri"/>
                <a:cs typeface="Calibri"/>
              </a:rPr>
              <a:t>with </a:t>
            </a:r>
            <a:r>
              <a:rPr sz="2000" spc="-5" dirty="0">
                <a:latin typeface="Calibri"/>
                <a:cs typeface="Calibri"/>
              </a:rPr>
              <a:t>a </a:t>
            </a:r>
            <a:r>
              <a:rPr sz="2000" b="1" spc="-5" dirty="0">
                <a:latin typeface="Calibri"/>
                <a:cs typeface="Calibri"/>
              </a:rPr>
              <a:t>margin of error of </a:t>
            </a:r>
            <a:r>
              <a:rPr sz="2000" b="1" dirty="0">
                <a:latin typeface="Calibri"/>
                <a:cs typeface="Calibri"/>
              </a:rPr>
              <a:t>10%. </a:t>
            </a:r>
            <a:r>
              <a:rPr sz="2000" spc="-5" dirty="0">
                <a:latin typeface="Calibri"/>
                <a:cs typeface="Calibri"/>
              </a:rPr>
              <a:t>In this </a:t>
            </a:r>
            <a:r>
              <a:rPr sz="2000" spc="-10" dirty="0">
                <a:latin typeface="Calibri"/>
                <a:cs typeface="Calibri"/>
              </a:rPr>
              <a:t>conditions, 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D75B6"/>
                </a:solidFill>
                <a:latin typeface="Calibri"/>
                <a:cs typeface="Calibri"/>
              </a:rPr>
              <a:t>the</a:t>
            </a:r>
            <a:r>
              <a:rPr sz="2000" spc="9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D75B6"/>
                </a:solidFill>
                <a:latin typeface="Calibri"/>
                <a:cs typeface="Calibri"/>
              </a:rPr>
              <a:t>sample</a:t>
            </a:r>
            <a:r>
              <a:rPr sz="2000" spc="12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2D75B6"/>
                </a:solidFill>
                <a:latin typeface="Calibri"/>
                <a:cs typeface="Calibri"/>
              </a:rPr>
              <a:t>size</a:t>
            </a:r>
            <a:r>
              <a:rPr sz="2000" spc="10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D75B6"/>
                </a:solidFill>
                <a:latin typeface="Calibri"/>
                <a:cs typeface="Calibri"/>
              </a:rPr>
              <a:t>provided</a:t>
            </a:r>
            <a:r>
              <a:rPr sz="2000" spc="12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D75B6"/>
                </a:solidFill>
                <a:latin typeface="Calibri"/>
                <a:cs typeface="Calibri"/>
              </a:rPr>
              <a:t>by</a:t>
            </a:r>
            <a:r>
              <a:rPr sz="2000" spc="114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D75B6"/>
                </a:solidFill>
                <a:latin typeface="Calibri"/>
                <a:cs typeface="Calibri"/>
              </a:rPr>
              <a:t>the</a:t>
            </a:r>
            <a:r>
              <a:rPr sz="2000" spc="9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D75B6"/>
                </a:solidFill>
                <a:latin typeface="Calibri"/>
                <a:cs typeface="Calibri"/>
              </a:rPr>
              <a:t>answers</a:t>
            </a:r>
            <a:r>
              <a:rPr sz="2000" spc="12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D75B6"/>
                </a:solidFill>
                <a:latin typeface="Calibri"/>
                <a:cs typeface="Calibri"/>
              </a:rPr>
              <a:t>to</a:t>
            </a:r>
            <a:r>
              <a:rPr sz="2000" spc="11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D75B6"/>
                </a:solidFill>
                <a:latin typeface="Calibri"/>
                <a:cs typeface="Calibri"/>
              </a:rPr>
              <a:t>the</a:t>
            </a:r>
            <a:r>
              <a:rPr sz="2000" spc="12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D75B6"/>
                </a:solidFill>
                <a:latin typeface="Calibri"/>
                <a:cs typeface="Calibri"/>
              </a:rPr>
              <a:t>survey</a:t>
            </a:r>
            <a:r>
              <a:rPr sz="2000" spc="12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2D75B6"/>
                </a:solidFill>
                <a:latin typeface="Calibri"/>
                <a:cs typeface="Calibri"/>
              </a:rPr>
              <a:t>is</a:t>
            </a:r>
            <a:r>
              <a:rPr sz="2000" spc="9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D75B6"/>
                </a:solidFill>
                <a:latin typeface="Calibri"/>
                <a:cs typeface="Calibri"/>
              </a:rPr>
              <a:t>representative</a:t>
            </a:r>
            <a:r>
              <a:rPr sz="2000" spc="-10" dirty="0">
                <a:latin typeface="Calibri"/>
                <a:cs typeface="Calibri"/>
              </a:rPr>
              <a:t>,</a:t>
            </a:r>
            <a:r>
              <a:rPr sz="2000" spc="1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although</a:t>
            </a:r>
            <a:r>
              <a:rPr sz="2000" spc="1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this</a:t>
            </a:r>
            <a:r>
              <a:rPr sz="2000" spc="11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condition</a:t>
            </a:r>
            <a:r>
              <a:rPr sz="2000" spc="1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is</a:t>
            </a:r>
            <a:r>
              <a:rPr sz="2000" spc="9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fulfilled</a:t>
            </a:r>
            <a:r>
              <a:rPr sz="2000" spc="12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at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its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lower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limit.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52272"/>
              <a:ext cx="12192000" cy="734695"/>
            </a:xfrm>
            <a:custGeom>
              <a:avLst/>
              <a:gdLst/>
              <a:ahLst/>
              <a:cxnLst/>
              <a:rect l="l" t="t" r="r" b="b"/>
              <a:pathLst>
                <a:path w="12192000" h="734694">
                  <a:moveTo>
                    <a:pt x="12192000" y="0"/>
                  </a:moveTo>
                  <a:lnTo>
                    <a:pt x="0" y="0"/>
                  </a:lnTo>
                  <a:lnTo>
                    <a:pt x="0" y="734567"/>
                  </a:lnTo>
                  <a:lnTo>
                    <a:pt x="12192000" y="734567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91616" y="585927"/>
            <a:ext cx="1001458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0" spc="-15" dirty="0">
                <a:solidFill>
                  <a:srgbClr val="FFFFFF"/>
                </a:solidFill>
                <a:latin typeface="Calibri Light"/>
                <a:cs typeface="Calibri Light"/>
              </a:rPr>
              <a:t>Results:</a:t>
            </a:r>
            <a:r>
              <a:rPr sz="2500" b="0" spc="-20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FFFFFF"/>
                </a:solidFill>
                <a:latin typeface="Calibri Light"/>
                <a:cs typeface="Calibri Light"/>
              </a:rPr>
              <a:t>Q1.</a:t>
            </a:r>
            <a:r>
              <a:rPr sz="2000" b="0" spc="2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b="0" i="1" spc="-10" dirty="0">
                <a:solidFill>
                  <a:srgbClr val="FFFFFF"/>
                </a:solidFill>
                <a:latin typeface="Calibri Light"/>
                <a:cs typeface="Calibri Light"/>
              </a:rPr>
              <a:t>Please</a:t>
            </a:r>
            <a:r>
              <a:rPr sz="2000" b="0" i="1" spc="2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b="0" i="1" spc="-15" dirty="0">
                <a:solidFill>
                  <a:srgbClr val="FFFFFF"/>
                </a:solidFill>
                <a:latin typeface="Calibri Light"/>
                <a:cs typeface="Calibri Light"/>
              </a:rPr>
              <a:t>rate</a:t>
            </a:r>
            <a:r>
              <a:rPr sz="2000" b="0" i="1" spc="47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b="0" i="1" spc="-5" dirty="0">
                <a:solidFill>
                  <a:srgbClr val="FFFFFF"/>
                </a:solidFill>
                <a:latin typeface="Calibri Light"/>
                <a:cs typeface="Calibri Light"/>
              </a:rPr>
              <a:t>how</a:t>
            </a:r>
            <a:r>
              <a:rPr sz="2000" b="0" i="1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b="0" i="1" spc="-15" dirty="0">
                <a:solidFill>
                  <a:srgbClr val="FFFFFF"/>
                </a:solidFill>
                <a:latin typeface="Calibri Light"/>
                <a:cs typeface="Calibri Light"/>
              </a:rPr>
              <a:t>important</a:t>
            </a:r>
            <a:r>
              <a:rPr sz="2000" b="0" i="1" spc="4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b="0" i="1" spc="-10" dirty="0">
                <a:solidFill>
                  <a:srgbClr val="FFFFFF"/>
                </a:solidFill>
                <a:latin typeface="Calibri Light"/>
                <a:cs typeface="Calibri Light"/>
              </a:rPr>
              <a:t>would</a:t>
            </a:r>
            <a:r>
              <a:rPr sz="2000" b="0" i="1" spc="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b="0" i="1" spc="-5" dirty="0">
                <a:solidFill>
                  <a:srgbClr val="FFFFFF"/>
                </a:solidFill>
                <a:latin typeface="Calibri Light"/>
                <a:cs typeface="Calibri Light"/>
              </a:rPr>
              <a:t>be</a:t>
            </a:r>
            <a:r>
              <a:rPr sz="2000" b="0" i="1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b="0" i="1" spc="-10" dirty="0">
                <a:solidFill>
                  <a:srgbClr val="FFFFFF"/>
                </a:solidFill>
                <a:latin typeface="Calibri Light"/>
                <a:cs typeface="Calibri Light"/>
              </a:rPr>
              <a:t>for</a:t>
            </a:r>
            <a:r>
              <a:rPr sz="2000" b="0" i="1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b="0" i="1" spc="-5" dirty="0">
                <a:solidFill>
                  <a:srgbClr val="FFFFFF"/>
                </a:solidFill>
                <a:latin typeface="Calibri Light"/>
                <a:cs typeface="Calibri Light"/>
              </a:rPr>
              <a:t>you</a:t>
            </a:r>
            <a:r>
              <a:rPr sz="2000" b="0" i="1" spc="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b="0" i="1" spc="-10" dirty="0">
                <a:solidFill>
                  <a:srgbClr val="FFFFFF"/>
                </a:solidFill>
                <a:latin typeface="Calibri Light"/>
                <a:cs typeface="Calibri Light"/>
              </a:rPr>
              <a:t>the</a:t>
            </a:r>
            <a:r>
              <a:rPr sz="2000" b="0" i="1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b="0" i="1" spc="-10" dirty="0">
                <a:solidFill>
                  <a:srgbClr val="FFFFFF"/>
                </a:solidFill>
                <a:latin typeface="Calibri Light"/>
                <a:cs typeface="Calibri Light"/>
              </a:rPr>
              <a:t>following</a:t>
            </a:r>
            <a:r>
              <a:rPr sz="2000" b="0" i="1" spc="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b="0" i="1" spc="-10" dirty="0">
                <a:solidFill>
                  <a:srgbClr val="FFFFFF"/>
                </a:solidFill>
                <a:latin typeface="Calibri Light"/>
                <a:cs typeface="Calibri Light"/>
              </a:rPr>
              <a:t>natural</a:t>
            </a:r>
            <a:r>
              <a:rPr sz="2000" b="0" i="1" spc="4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b="0" i="1" spc="-10" dirty="0">
                <a:solidFill>
                  <a:srgbClr val="FFFFFF"/>
                </a:solidFill>
                <a:latin typeface="Calibri Light"/>
                <a:cs typeface="Calibri Light"/>
              </a:rPr>
              <a:t>features</a:t>
            </a:r>
            <a:r>
              <a:rPr sz="2000" b="0" i="1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b="0" i="1" spc="-5" dirty="0">
                <a:solidFill>
                  <a:srgbClr val="FFFFFF"/>
                </a:solidFill>
                <a:latin typeface="Calibri Light"/>
                <a:cs typeface="Calibri Light"/>
              </a:rPr>
              <a:t>of</a:t>
            </a:r>
            <a:r>
              <a:rPr sz="2000" b="0" i="1" spc="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b="0" i="1" spc="-5" dirty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2000" b="0" i="1" spc="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b="0" i="1" spc="-10" dirty="0">
                <a:solidFill>
                  <a:srgbClr val="FFFFFF"/>
                </a:solidFill>
                <a:latin typeface="Calibri Light"/>
                <a:cs typeface="Calibri Light"/>
              </a:rPr>
              <a:t>rural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2128" y="942543"/>
            <a:ext cx="973963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0" i="1" spc="-10" dirty="0">
                <a:solidFill>
                  <a:srgbClr val="FFFFFF"/>
                </a:solidFill>
                <a:latin typeface="Calibri Light"/>
                <a:cs typeface="Calibri Light"/>
              </a:rPr>
              <a:t>destination</a:t>
            </a:r>
            <a:r>
              <a:rPr sz="2000" b="0" i="1" spc="7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b="0" i="1" spc="-5" dirty="0">
                <a:solidFill>
                  <a:srgbClr val="FFFFFF"/>
                </a:solidFill>
                <a:latin typeface="Calibri Light"/>
                <a:cs typeface="Calibri Light"/>
              </a:rPr>
              <a:t>as</a:t>
            </a:r>
            <a:r>
              <a:rPr sz="2000" b="0" i="1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b="0" i="1" spc="-15" dirty="0">
                <a:solidFill>
                  <a:srgbClr val="FFFFFF"/>
                </a:solidFill>
                <a:latin typeface="Calibri Light"/>
                <a:cs typeface="Calibri Light"/>
              </a:rPr>
              <a:t>contributors</a:t>
            </a:r>
            <a:r>
              <a:rPr sz="2000" b="0" i="1" spc="7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b="0" i="1" spc="-20" dirty="0">
                <a:solidFill>
                  <a:srgbClr val="FFFFFF"/>
                </a:solidFill>
                <a:latin typeface="Calibri Light"/>
                <a:cs typeface="Calibri Light"/>
              </a:rPr>
              <a:t>to</a:t>
            </a:r>
            <a:r>
              <a:rPr sz="2000" b="0" i="1" spc="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b="0" i="1" spc="-5" dirty="0">
                <a:solidFill>
                  <a:srgbClr val="FFFFFF"/>
                </a:solidFill>
                <a:latin typeface="Calibri Light"/>
                <a:cs typeface="Calibri Light"/>
              </a:rPr>
              <a:t>an</a:t>
            </a:r>
            <a:r>
              <a:rPr sz="2000" b="0" i="1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b="0" i="1" spc="-10" dirty="0">
                <a:solidFill>
                  <a:srgbClr val="FFFFFF"/>
                </a:solidFill>
                <a:latin typeface="Calibri Light"/>
                <a:cs typeface="Calibri Light"/>
              </a:rPr>
              <a:t>enjoyable</a:t>
            </a:r>
            <a:r>
              <a:rPr sz="2000" b="0" i="1" spc="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b="0" i="1" spc="-10" dirty="0">
                <a:solidFill>
                  <a:srgbClr val="FFFFFF"/>
                </a:solidFill>
                <a:latin typeface="Calibri Light"/>
                <a:cs typeface="Calibri Light"/>
              </a:rPr>
              <a:t>time</a:t>
            </a:r>
            <a:r>
              <a:rPr sz="2000" b="0" i="1" spc="2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b="0" i="1" spc="-5" dirty="0">
                <a:solidFill>
                  <a:srgbClr val="FFFFFF"/>
                </a:solidFill>
                <a:latin typeface="Calibri Light"/>
                <a:cs typeface="Calibri Light"/>
              </a:rPr>
              <a:t>off</a:t>
            </a:r>
            <a:r>
              <a:rPr sz="2000" b="0" i="1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b="0" i="1" spc="-5" dirty="0">
                <a:solidFill>
                  <a:srgbClr val="FFFFFF"/>
                </a:solidFill>
                <a:latin typeface="Calibri Light"/>
                <a:cs typeface="Calibri Light"/>
              </a:rPr>
              <a:t>(1= not</a:t>
            </a:r>
            <a:r>
              <a:rPr sz="2000" b="0" i="1" spc="2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b="0" i="1" spc="-5" dirty="0">
                <a:solidFill>
                  <a:srgbClr val="FFFFFF"/>
                </a:solidFill>
                <a:latin typeface="Calibri Light"/>
                <a:cs typeface="Calibri Light"/>
              </a:rPr>
              <a:t>at </a:t>
            </a:r>
            <a:r>
              <a:rPr sz="2000" b="0" i="1" spc="-10" dirty="0">
                <a:solidFill>
                  <a:srgbClr val="FFFFFF"/>
                </a:solidFill>
                <a:latin typeface="Calibri Light"/>
                <a:cs typeface="Calibri Light"/>
              </a:rPr>
              <a:t>all</a:t>
            </a:r>
            <a:r>
              <a:rPr sz="2000" b="0" i="1" spc="2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b="0" i="1" spc="-15" dirty="0">
                <a:solidFill>
                  <a:srgbClr val="FFFFFF"/>
                </a:solidFill>
                <a:latin typeface="Calibri Light"/>
                <a:cs typeface="Calibri Light"/>
              </a:rPr>
              <a:t>important;</a:t>
            </a:r>
            <a:r>
              <a:rPr sz="2000" b="0" i="1" spc="5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b="0" i="1" spc="-5" dirty="0">
                <a:solidFill>
                  <a:srgbClr val="FFFFFF"/>
                </a:solidFill>
                <a:latin typeface="Calibri Light"/>
                <a:cs typeface="Calibri Light"/>
              </a:rPr>
              <a:t>5=very</a:t>
            </a:r>
            <a:r>
              <a:rPr sz="2000" b="0" i="1" spc="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b="0" i="1" spc="-30" dirty="0">
                <a:solidFill>
                  <a:srgbClr val="FFFFFF"/>
                </a:solidFill>
                <a:latin typeface="Calibri Light"/>
                <a:cs typeface="Calibri Light"/>
              </a:rPr>
              <a:t>important)’.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51558" y="1642364"/>
            <a:ext cx="13296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40" dirty="0">
                <a:latin typeface="Calibri"/>
                <a:cs typeface="Calibri"/>
              </a:rPr>
              <a:t>NATURAL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spc="40" dirty="0">
                <a:latin typeface="Calibri"/>
                <a:cs typeface="Calibri"/>
              </a:rPr>
              <a:t>FEATURE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25744" y="1642364"/>
            <a:ext cx="6070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75" dirty="0">
                <a:latin typeface="Calibri"/>
                <a:cs typeface="Calibri"/>
              </a:rPr>
              <a:t>M</a:t>
            </a:r>
            <a:r>
              <a:rPr sz="1200" b="1" spc="60" dirty="0">
                <a:latin typeface="Calibri"/>
                <a:cs typeface="Calibri"/>
              </a:rPr>
              <a:t>E</a:t>
            </a:r>
            <a:r>
              <a:rPr sz="1200" b="1" spc="80" dirty="0">
                <a:latin typeface="Calibri"/>
                <a:cs typeface="Calibri"/>
              </a:rPr>
              <a:t>D</a:t>
            </a:r>
            <a:r>
              <a:rPr sz="1200" b="1" spc="60" dirty="0">
                <a:latin typeface="Calibri"/>
                <a:cs typeface="Calibri"/>
              </a:rPr>
              <a:t>IA</a:t>
            </a:r>
            <a:r>
              <a:rPr sz="1200" b="1" dirty="0">
                <a:latin typeface="Calibri"/>
                <a:cs typeface="Calibri"/>
              </a:rPr>
              <a:t>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15859" y="1642364"/>
            <a:ext cx="4622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75" dirty="0">
                <a:latin typeface="Calibri"/>
                <a:cs typeface="Calibri"/>
              </a:rPr>
              <a:t>MO</a:t>
            </a:r>
            <a:r>
              <a:rPr sz="1200" b="1" spc="80" dirty="0">
                <a:latin typeface="Calibri"/>
                <a:cs typeface="Calibri"/>
              </a:rPr>
              <a:t>D</a:t>
            </a:r>
            <a:r>
              <a:rPr sz="1200" b="1" dirty="0">
                <a:latin typeface="Calibri"/>
                <a:cs typeface="Calibri"/>
              </a:rPr>
              <a:t>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930385" y="1404620"/>
            <a:ext cx="2465070" cy="446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200" b="1" spc="50" dirty="0">
                <a:latin typeface="Calibri"/>
                <a:cs typeface="Calibri"/>
              </a:rPr>
              <a:t>FREQUENCY </a:t>
            </a:r>
            <a:r>
              <a:rPr sz="1200" b="1" spc="35" dirty="0">
                <a:latin typeface="Calibri"/>
                <a:cs typeface="Calibri"/>
              </a:rPr>
              <a:t>OF</a:t>
            </a:r>
            <a:r>
              <a:rPr sz="1200" b="1" spc="105" dirty="0">
                <a:latin typeface="Calibri"/>
                <a:cs typeface="Calibri"/>
              </a:rPr>
              <a:t> </a:t>
            </a:r>
            <a:r>
              <a:rPr sz="1200" b="1" spc="50" dirty="0">
                <a:latin typeface="Calibri"/>
                <a:cs typeface="Calibri"/>
              </a:rPr>
              <a:t>ANSWERS</a:t>
            </a:r>
            <a:r>
              <a:rPr sz="1200" b="1" spc="40" dirty="0">
                <a:latin typeface="Calibri"/>
                <a:cs typeface="Calibri"/>
              </a:rPr>
              <a:t> </a:t>
            </a:r>
            <a:r>
              <a:rPr sz="1200" b="1" spc="50" dirty="0">
                <a:latin typeface="Calibri"/>
                <a:cs typeface="Calibri"/>
              </a:rPr>
              <a:t>MARKED </a:t>
            </a:r>
            <a:r>
              <a:rPr sz="1200" b="1" spc="-254" dirty="0">
                <a:latin typeface="Calibri"/>
                <a:cs typeface="Calibri"/>
              </a:rPr>
              <a:t> </a:t>
            </a:r>
            <a:r>
              <a:rPr sz="1200" b="1" spc="45" dirty="0">
                <a:latin typeface="Calibri"/>
                <a:cs typeface="Calibri"/>
              </a:rPr>
              <a:t>WITH</a:t>
            </a:r>
            <a:r>
              <a:rPr sz="1200" b="1" spc="114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4</a:t>
            </a:r>
            <a:r>
              <a:rPr sz="1200" b="1" spc="120" dirty="0">
                <a:latin typeface="Calibri"/>
                <a:cs typeface="Calibri"/>
              </a:rPr>
              <a:t> </a:t>
            </a:r>
            <a:r>
              <a:rPr sz="1200" b="1" spc="40" dirty="0">
                <a:latin typeface="Calibri"/>
                <a:cs typeface="Calibri"/>
              </a:rPr>
              <a:t>AND</a:t>
            </a:r>
            <a:r>
              <a:rPr sz="1200" b="1" spc="9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5</a:t>
            </a:r>
            <a:r>
              <a:rPr sz="1200" b="1" spc="125" dirty="0">
                <a:latin typeface="Calibri"/>
                <a:cs typeface="Calibri"/>
              </a:rPr>
              <a:t> </a:t>
            </a:r>
            <a:r>
              <a:rPr sz="1200" b="1" spc="45" dirty="0">
                <a:latin typeface="Calibri"/>
                <a:cs typeface="Calibri"/>
              </a:rPr>
              <a:t>(%)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6452" y="1552702"/>
            <a:ext cx="247650" cy="570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9000"/>
              </a:lnSpc>
              <a:spcBef>
                <a:spcPts val="100"/>
              </a:spcBef>
            </a:pPr>
            <a:r>
              <a:rPr sz="1200" b="1" spc="70" dirty="0">
                <a:latin typeface="Calibri"/>
                <a:cs typeface="Calibri"/>
              </a:rPr>
              <a:t>NO  </a:t>
            </a:r>
            <a:r>
              <a:rPr sz="1200" b="1" dirty="0"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51558" y="1877778"/>
            <a:ext cx="4021454" cy="65468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sz="1800" spc="-15" dirty="0">
                <a:latin typeface="Calibri"/>
                <a:cs typeface="Calibri"/>
              </a:rPr>
              <a:t>presence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water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surface </a:t>
            </a:r>
            <a:r>
              <a:rPr sz="1800" dirty="0">
                <a:latin typeface="Calibri"/>
                <a:cs typeface="Calibri"/>
              </a:rPr>
              <a:t>(e.g.,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pond,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lake,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800" spc="-35" dirty="0">
                <a:latin typeface="Calibri"/>
                <a:cs typeface="Calibri"/>
              </a:rPr>
              <a:t>river,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waterfall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etc.)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557518" y="2232152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107806" y="2232152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939655" y="2075815"/>
            <a:ext cx="547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75.71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633310" y="4735601"/>
          <a:ext cx="10905490" cy="19164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27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4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84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41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8490">
                <a:tc>
                  <a:txBody>
                    <a:bodyPr/>
                    <a:lstStyle/>
                    <a:p>
                      <a:pPr marL="55244">
                        <a:lnSpc>
                          <a:spcPts val="1710"/>
                        </a:lnSpc>
                        <a:tabLst>
                          <a:tab pos="930275" algn="l"/>
                        </a:tabLst>
                      </a:pPr>
                      <a:r>
                        <a:rPr sz="1800" b="1" baseline="27777" dirty="0">
                          <a:latin typeface="Calibri"/>
                          <a:cs typeface="Calibri"/>
                        </a:rPr>
                        <a:t>5	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medium</a:t>
                      </a:r>
                      <a:r>
                        <a:rPr sz="1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(20-50m)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terrain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height</a:t>
                      </a:r>
                      <a:r>
                        <a:rPr sz="18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differences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3091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view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(e.g.,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small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hills)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508634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67437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85788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55.71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7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6435"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90"/>
                        </a:spcBef>
                        <a:tabLst>
                          <a:tab pos="930275" algn="l"/>
                        </a:tabLst>
                      </a:pPr>
                      <a:r>
                        <a:rPr sz="1800" b="1" baseline="27777" dirty="0">
                          <a:latin typeface="Calibri"/>
                          <a:cs typeface="Calibri"/>
                        </a:rPr>
                        <a:t>6	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high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terrain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height</a:t>
                      </a:r>
                      <a:r>
                        <a:rPr sz="18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differences</a:t>
                      </a:r>
                      <a:r>
                        <a:rPr sz="18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view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3091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(e.g.,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high</a:t>
                      </a:r>
                      <a:r>
                        <a:rPr sz="1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hills,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mountain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walls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4203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4.5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6743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8578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71.43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1505"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90"/>
                        </a:spcBef>
                        <a:tabLst>
                          <a:tab pos="930275" algn="l"/>
                        </a:tabLst>
                      </a:pPr>
                      <a:r>
                        <a:rPr sz="1800" b="1" baseline="27777" dirty="0">
                          <a:latin typeface="Calibri"/>
                          <a:cs typeface="Calibri"/>
                        </a:rPr>
                        <a:t>7	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high</a:t>
                      </a:r>
                      <a:r>
                        <a:rPr sz="1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degree</a:t>
                      </a:r>
                      <a:r>
                        <a:rPr sz="18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snow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cover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during</a:t>
                      </a:r>
                      <a:r>
                        <a:rPr sz="1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winter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30910">
                        <a:lnSpc>
                          <a:spcPts val="215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(i.e.,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more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than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75%)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508634">
                        <a:lnSpc>
                          <a:spcPts val="215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674370">
                        <a:lnSpc>
                          <a:spcPts val="215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857885">
                        <a:lnSpc>
                          <a:spcPts val="215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64.29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44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7" name="object 17"/>
          <p:cNvGrpSpPr/>
          <p:nvPr/>
        </p:nvGrpSpPr>
        <p:grpSpPr>
          <a:xfrm>
            <a:off x="9789668" y="2757932"/>
            <a:ext cx="930910" cy="1442720"/>
            <a:chOff x="9789668" y="2757932"/>
            <a:chExt cx="930910" cy="1442720"/>
          </a:xfrm>
        </p:grpSpPr>
        <p:sp>
          <p:nvSpPr>
            <p:cNvPr id="18" name="object 18"/>
            <p:cNvSpPr/>
            <p:nvPr/>
          </p:nvSpPr>
          <p:spPr>
            <a:xfrm>
              <a:off x="9802368" y="2770632"/>
              <a:ext cx="905510" cy="707390"/>
            </a:xfrm>
            <a:custGeom>
              <a:avLst/>
              <a:gdLst/>
              <a:ahLst/>
              <a:cxnLst/>
              <a:rect l="l" t="t" r="r" b="b"/>
              <a:pathLst>
                <a:path w="905509" h="707389">
                  <a:moveTo>
                    <a:pt x="0" y="353567"/>
                  </a:moveTo>
                  <a:lnTo>
                    <a:pt x="3045" y="312324"/>
                  </a:lnTo>
                  <a:lnTo>
                    <a:pt x="11956" y="272480"/>
                  </a:lnTo>
                  <a:lnTo>
                    <a:pt x="26392" y="234301"/>
                  </a:lnTo>
                  <a:lnTo>
                    <a:pt x="46013" y="198053"/>
                  </a:lnTo>
                  <a:lnTo>
                    <a:pt x="70479" y="163999"/>
                  </a:lnTo>
                  <a:lnTo>
                    <a:pt x="99450" y="132405"/>
                  </a:lnTo>
                  <a:lnTo>
                    <a:pt x="132588" y="103536"/>
                  </a:lnTo>
                  <a:lnTo>
                    <a:pt x="169550" y="77657"/>
                  </a:lnTo>
                  <a:lnTo>
                    <a:pt x="209998" y="55032"/>
                  </a:lnTo>
                  <a:lnTo>
                    <a:pt x="253592" y="35927"/>
                  </a:lnTo>
                  <a:lnTo>
                    <a:pt x="299992" y="20606"/>
                  </a:lnTo>
                  <a:lnTo>
                    <a:pt x="348858" y="9335"/>
                  </a:lnTo>
                  <a:lnTo>
                    <a:pt x="399850" y="2377"/>
                  </a:lnTo>
                  <a:lnTo>
                    <a:pt x="452627" y="0"/>
                  </a:lnTo>
                  <a:lnTo>
                    <a:pt x="505405" y="2377"/>
                  </a:lnTo>
                  <a:lnTo>
                    <a:pt x="556397" y="9335"/>
                  </a:lnTo>
                  <a:lnTo>
                    <a:pt x="605263" y="20606"/>
                  </a:lnTo>
                  <a:lnTo>
                    <a:pt x="651663" y="35927"/>
                  </a:lnTo>
                  <a:lnTo>
                    <a:pt x="695257" y="55032"/>
                  </a:lnTo>
                  <a:lnTo>
                    <a:pt x="735705" y="77657"/>
                  </a:lnTo>
                  <a:lnTo>
                    <a:pt x="772668" y="103536"/>
                  </a:lnTo>
                  <a:lnTo>
                    <a:pt x="805805" y="132405"/>
                  </a:lnTo>
                  <a:lnTo>
                    <a:pt x="834776" y="163999"/>
                  </a:lnTo>
                  <a:lnTo>
                    <a:pt x="859242" y="198053"/>
                  </a:lnTo>
                  <a:lnTo>
                    <a:pt x="878863" y="234301"/>
                  </a:lnTo>
                  <a:lnTo>
                    <a:pt x="893299" y="272480"/>
                  </a:lnTo>
                  <a:lnTo>
                    <a:pt x="902210" y="312324"/>
                  </a:lnTo>
                  <a:lnTo>
                    <a:pt x="905255" y="353567"/>
                  </a:lnTo>
                  <a:lnTo>
                    <a:pt x="902210" y="394811"/>
                  </a:lnTo>
                  <a:lnTo>
                    <a:pt x="893299" y="434655"/>
                  </a:lnTo>
                  <a:lnTo>
                    <a:pt x="878863" y="472834"/>
                  </a:lnTo>
                  <a:lnTo>
                    <a:pt x="859242" y="509082"/>
                  </a:lnTo>
                  <a:lnTo>
                    <a:pt x="834776" y="543136"/>
                  </a:lnTo>
                  <a:lnTo>
                    <a:pt x="805805" y="574730"/>
                  </a:lnTo>
                  <a:lnTo>
                    <a:pt x="772667" y="603599"/>
                  </a:lnTo>
                  <a:lnTo>
                    <a:pt x="735705" y="629478"/>
                  </a:lnTo>
                  <a:lnTo>
                    <a:pt x="695257" y="652103"/>
                  </a:lnTo>
                  <a:lnTo>
                    <a:pt x="651663" y="671208"/>
                  </a:lnTo>
                  <a:lnTo>
                    <a:pt x="605263" y="686529"/>
                  </a:lnTo>
                  <a:lnTo>
                    <a:pt x="556397" y="697800"/>
                  </a:lnTo>
                  <a:lnTo>
                    <a:pt x="505405" y="704758"/>
                  </a:lnTo>
                  <a:lnTo>
                    <a:pt x="452627" y="707135"/>
                  </a:lnTo>
                  <a:lnTo>
                    <a:pt x="399850" y="704758"/>
                  </a:lnTo>
                  <a:lnTo>
                    <a:pt x="348858" y="697800"/>
                  </a:lnTo>
                  <a:lnTo>
                    <a:pt x="299992" y="686529"/>
                  </a:lnTo>
                  <a:lnTo>
                    <a:pt x="253592" y="671208"/>
                  </a:lnTo>
                  <a:lnTo>
                    <a:pt x="209998" y="652103"/>
                  </a:lnTo>
                  <a:lnTo>
                    <a:pt x="169550" y="629478"/>
                  </a:lnTo>
                  <a:lnTo>
                    <a:pt x="132587" y="603599"/>
                  </a:lnTo>
                  <a:lnTo>
                    <a:pt x="99450" y="574730"/>
                  </a:lnTo>
                  <a:lnTo>
                    <a:pt x="70479" y="543136"/>
                  </a:lnTo>
                  <a:lnTo>
                    <a:pt x="46013" y="509082"/>
                  </a:lnTo>
                  <a:lnTo>
                    <a:pt x="26392" y="472834"/>
                  </a:lnTo>
                  <a:lnTo>
                    <a:pt x="11956" y="434655"/>
                  </a:lnTo>
                  <a:lnTo>
                    <a:pt x="3045" y="394811"/>
                  </a:lnTo>
                  <a:lnTo>
                    <a:pt x="0" y="353567"/>
                  </a:lnTo>
                  <a:close/>
                </a:path>
              </a:pathLst>
            </a:custGeom>
            <a:ln w="254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802368" y="3483864"/>
              <a:ext cx="905510" cy="704215"/>
            </a:xfrm>
            <a:custGeom>
              <a:avLst/>
              <a:gdLst/>
              <a:ahLst/>
              <a:cxnLst/>
              <a:rect l="l" t="t" r="r" b="b"/>
              <a:pathLst>
                <a:path w="905509" h="704214">
                  <a:moveTo>
                    <a:pt x="0" y="352044"/>
                  </a:moveTo>
                  <a:lnTo>
                    <a:pt x="3045" y="310986"/>
                  </a:lnTo>
                  <a:lnTo>
                    <a:pt x="11956" y="271320"/>
                  </a:lnTo>
                  <a:lnTo>
                    <a:pt x="26392" y="233310"/>
                  </a:lnTo>
                  <a:lnTo>
                    <a:pt x="46013" y="197220"/>
                  </a:lnTo>
                  <a:lnTo>
                    <a:pt x="70479" y="163313"/>
                  </a:lnTo>
                  <a:lnTo>
                    <a:pt x="99450" y="131854"/>
                  </a:lnTo>
                  <a:lnTo>
                    <a:pt x="132588" y="103108"/>
                  </a:lnTo>
                  <a:lnTo>
                    <a:pt x="169550" y="77337"/>
                  </a:lnTo>
                  <a:lnTo>
                    <a:pt x="209998" y="54806"/>
                  </a:lnTo>
                  <a:lnTo>
                    <a:pt x="253592" y="35780"/>
                  </a:lnTo>
                  <a:lnTo>
                    <a:pt x="299992" y="20522"/>
                  </a:lnTo>
                  <a:lnTo>
                    <a:pt x="348858" y="9297"/>
                  </a:lnTo>
                  <a:lnTo>
                    <a:pt x="399850" y="2368"/>
                  </a:lnTo>
                  <a:lnTo>
                    <a:pt x="452627" y="0"/>
                  </a:lnTo>
                  <a:lnTo>
                    <a:pt x="505405" y="2368"/>
                  </a:lnTo>
                  <a:lnTo>
                    <a:pt x="556397" y="9297"/>
                  </a:lnTo>
                  <a:lnTo>
                    <a:pt x="605263" y="20522"/>
                  </a:lnTo>
                  <a:lnTo>
                    <a:pt x="651663" y="35780"/>
                  </a:lnTo>
                  <a:lnTo>
                    <a:pt x="695257" y="54806"/>
                  </a:lnTo>
                  <a:lnTo>
                    <a:pt x="735705" y="77337"/>
                  </a:lnTo>
                  <a:lnTo>
                    <a:pt x="772668" y="103108"/>
                  </a:lnTo>
                  <a:lnTo>
                    <a:pt x="805805" y="131854"/>
                  </a:lnTo>
                  <a:lnTo>
                    <a:pt x="834776" y="163313"/>
                  </a:lnTo>
                  <a:lnTo>
                    <a:pt x="859242" y="197220"/>
                  </a:lnTo>
                  <a:lnTo>
                    <a:pt x="878863" y="233310"/>
                  </a:lnTo>
                  <a:lnTo>
                    <a:pt x="893299" y="271320"/>
                  </a:lnTo>
                  <a:lnTo>
                    <a:pt x="902210" y="310986"/>
                  </a:lnTo>
                  <a:lnTo>
                    <a:pt x="905255" y="352044"/>
                  </a:lnTo>
                  <a:lnTo>
                    <a:pt x="902210" y="393101"/>
                  </a:lnTo>
                  <a:lnTo>
                    <a:pt x="893299" y="432767"/>
                  </a:lnTo>
                  <a:lnTo>
                    <a:pt x="878863" y="470777"/>
                  </a:lnTo>
                  <a:lnTo>
                    <a:pt x="859242" y="506867"/>
                  </a:lnTo>
                  <a:lnTo>
                    <a:pt x="834776" y="540774"/>
                  </a:lnTo>
                  <a:lnTo>
                    <a:pt x="805805" y="572233"/>
                  </a:lnTo>
                  <a:lnTo>
                    <a:pt x="772667" y="600979"/>
                  </a:lnTo>
                  <a:lnTo>
                    <a:pt x="735705" y="626750"/>
                  </a:lnTo>
                  <a:lnTo>
                    <a:pt x="695257" y="649281"/>
                  </a:lnTo>
                  <a:lnTo>
                    <a:pt x="651663" y="668307"/>
                  </a:lnTo>
                  <a:lnTo>
                    <a:pt x="605263" y="683565"/>
                  </a:lnTo>
                  <a:lnTo>
                    <a:pt x="556397" y="694790"/>
                  </a:lnTo>
                  <a:lnTo>
                    <a:pt x="505405" y="701719"/>
                  </a:lnTo>
                  <a:lnTo>
                    <a:pt x="452627" y="704088"/>
                  </a:lnTo>
                  <a:lnTo>
                    <a:pt x="399850" y="701719"/>
                  </a:lnTo>
                  <a:lnTo>
                    <a:pt x="348858" y="694790"/>
                  </a:lnTo>
                  <a:lnTo>
                    <a:pt x="299992" y="683565"/>
                  </a:lnTo>
                  <a:lnTo>
                    <a:pt x="253592" y="668307"/>
                  </a:lnTo>
                  <a:lnTo>
                    <a:pt x="209998" y="649281"/>
                  </a:lnTo>
                  <a:lnTo>
                    <a:pt x="169550" y="626750"/>
                  </a:lnTo>
                  <a:lnTo>
                    <a:pt x="132587" y="600979"/>
                  </a:lnTo>
                  <a:lnTo>
                    <a:pt x="99450" y="572233"/>
                  </a:lnTo>
                  <a:lnTo>
                    <a:pt x="70479" y="540774"/>
                  </a:lnTo>
                  <a:lnTo>
                    <a:pt x="46013" y="506867"/>
                  </a:lnTo>
                  <a:lnTo>
                    <a:pt x="26392" y="470777"/>
                  </a:lnTo>
                  <a:lnTo>
                    <a:pt x="11956" y="432767"/>
                  </a:lnTo>
                  <a:lnTo>
                    <a:pt x="3045" y="393101"/>
                  </a:lnTo>
                  <a:lnTo>
                    <a:pt x="0" y="352044"/>
                  </a:lnTo>
                  <a:close/>
                </a:path>
              </a:pathLst>
            </a:custGeom>
            <a:ln w="25400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633310" y="2607398"/>
          <a:ext cx="11604625" cy="20580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2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64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17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10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742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49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34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4650"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3987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presence</a:t>
                      </a:r>
                      <a:r>
                        <a:rPr sz="18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natural</a:t>
                      </a:r>
                      <a:r>
                        <a:rPr sz="18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vegetation</a:t>
                      </a:r>
                      <a:r>
                        <a:rPr sz="1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(e.g.,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forest,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39370"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FF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398780">
                        <a:lnSpc>
                          <a:spcPts val="176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shrub,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grass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etc.)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27990">
                        <a:lnSpc>
                          <a:spcPts val="176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716915">
                        <a:lnSpc>
                          <a:spcPts val="176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587375" algn="r">
                        <a:lnSpc>
                          <a:spcPts val="176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90.00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9525">
                      <a:solidFill>
                        <a:srgbClr val="FF0000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li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9525">
                      <a:solidFill>
                        <a:srgbClr val="FF0000"/>
                      </a:solidFill>
                      <a:prstDash val="solid"/>
                    </a:lnL>
                    <a:lnT w="9525">
                      <a:solidFill>
                        <a:srgbClr val="FF000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ate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T w="9525">
                      <a:solidFill>
                        <a:srgbClr val="FF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7620" marB="0"/>
                </a:tc>
                <a:tc rowSpan="2">
                  <a:txBody>
                    <a:bodyPr/>
                    <a:lstStyle/>
                    <a:p>
                      <a:pPr marL="3987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high</a:t>
                      </a:r>
                      <a:r>
                        <a:rPr sz="1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degree</a:t>
                      </a:r>
                      <a:r>
                        <a:rPr sz="18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green</a:t>
                      </a:r>
                      <a:r>
                        <a:rPr sz="1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vegetation</a:t>
                      </a:r>
                      <a:r>
                        <a:rPr sz="1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cover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(i.e.,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987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more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than</a:t>
                      </a:r>
                      <a:r>
                        <a:rPr sz="1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75%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vegetation</a:t>
                      </a:r>
                      <a:r>
                        <a:rPr sz="1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at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its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maturity)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FF0000"/>
                      </a:solidFill>
                      <a:prstDash val="soli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marL="93345">
                        <a:lnSpc>
                          <a:spcPts val="1180"/>
                        </a:lnSpc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product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3345" marR="47625">
                        <a:lnSpc>
                          <a:spcPct val="100000"/>
                        </a:lnSpc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referring</a:t>
                      </a:r>
                      <a:r>
                        <a:rPr sz="14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degree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of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FF0000"/>
                      </a:solidFill>
                      <a:prstDash val="solid"/>
                    </a:ln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42799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L="71691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R="587375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82.86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R w="9525">
                      <a:solidFill>
                        <a:srgbClr val="FF0000"/>
                      </a:solidFill>
                      <a:prstDash val="soli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FF0000"/>
                      </a:solidFill>
                      <a:prstDash val="solid"/>
                    </a:ln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445"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3987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small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(less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than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20m)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terrain</a:t>
                      </a:r>
                      <a:r>
                        <a:rPr sz="1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height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FF0000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3345" marR="2540">
                        <a:lnSpc>
                          <a:spcPts val="815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een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3345" marR="11430">
                        <a:lnSpc>
                          <a:spcPct val="100000"/>
                        </a:lnSpc>
                      </a:pPr>
                      <a:r>
                        <a:rPr sz="1400" spc="-3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FF0000"/>
                      </a:solidFill>
                      <a:prstDash val="solid"/>
                    </a:lnL>
                    <a:lnB w="9525">
                      <a:solidFill>
                        <a:srgbClr val="FF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3970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ation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3505" marB="0">
                    <a:lnB w="9525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9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398780">
                        <a:lnSpc>
                          <a:spcPts val="1685"/>
                        </a:lnSpc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differences</a:t>
                      </a:r>
                      <a:r>
                        <a:rPr sz="18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view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(e.g.,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only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plain)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27990">
                        <a:lnSpc>
                          <a:spcPts val="1685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716915">
                        <a:lnSpc>
                          <a:spcPts val="1685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587375" algn="r">
                        <a:lnSpc>
                          <a:spcPts val="1685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38.57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39370"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F0000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F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1" name="object 21"/>
          <p:cNvSpPr/>
          <p:nvPr/>
        </p:nvSpPr>
        <p:spPr>
          <a:xfrm>
            <a:off x="9771888" y="1898904"/>
            <a:ext cx="905510" cy="704215"/>
          </a:xfrm>
          <a:custGeom>
            <a:avLst/>
            <a:gdLst/>
            <a:ahLst/>
            <a:cxnLst/>
            <a:rect l="l" t="t" r="r" b="b"/>
            <a:pathLst>
              <a:path w="905509" h="704214">
                <a:moveTo>
                  <a:pt x="0" y="352044"/>
                </a:moveTo>
                <a:lnTo>
                  <a:pt x="3045" y="310986"/>
                </a:lnTo>
                <a:lnTo>
                  <a:pt x="11956" y="271320"/>
                </a:lnTo>
                <a:lnTo>
                  <a:pt x="26392" y="233310"/>
                </a:lnTo>
                <a:lnTo>
                  <a:pt x="46013" y="197220"/>
                </a:lnTo>
                <a:lnTo>
                  <a:pt x="70479" y="163313"/>
                </a:lnTo>
                <a:lnTo>
                  <a:pt x="99450" y="131854"/>
                </a:lnTo>
                <a:lnTo>
                  <a:pt x="132588" y="103108"/>
                </a:lnTo>
                <a:lnTo>
                  <a:pt x="169550" y="77337"/>
                </a:lnTo>
                <a:lnTo>
                  <a:pt x="209998" y="54806"/>
                </a:lnTo>
                <a:lnTo>
                  <a:pt x="253592" y="35780"/>
                </a:lnTo>
                <a:lnTo>
                  <a:pt x="299992" y="20522"/>
                </a:lnTo>
                <a:lnTo>
                  <a:pt x="348858" y="9297"/>
                </a:lnTo>
                <a:lnTo>
                  <a:pt x="399850" y="2368"/>
                </a:lnTo>
                <a:lnTo>
                  <a:pt x="452627" y="0"/>
                </a:lnTo>
                <a:lnTo>
                  <a:pt x="505405" y="2368"/>
                </a:lnTo>
                <a:lnTo>
                  <a:pt x="556397" y="9297"/>
                </a:lnTo>
                <a:lnTo>
                  <a:pt x="605263" y="20522"/>
                </a:lnTo>
                <a:lnTo>
                  <a:pt x="651663" y="35780"/>
                </a:lnTo>
                <a:lnTo>
                  <a:pt x="695257" y="54806"/>
                </a:lnTo>
                <a:lnTo>
                  <a:pt x="735705" y="77337"/>
                </a:lnTo>
                <a:lnTo>
                  <a:pt x="772668" y="103108"/>
                </a:lnTo>
                <a:lnTo>
                  <a:pt x="805805" y="131854"/>
                </a:lnTo>
                <a:lnTo>
                  <a:pt x="834776" y="163313"/>
                </a:lnTo>
                <a:lnTo>
                  <a:pt x="859242" y="197220"/>
                </a:lnTo>
                <a:lnTo>
                  <a:pt x="878863" y="233310"/>
                </a:lnTo>
                <a:lnTo>
                  <a:pt x="893299" y="271320"/>
                </a:lnTo>
                <a:lnTo>
                  <a:pt x="902210" y="310986"/>
                </a:lnTo>
                <a:lnTo>
                  <a:pt x="905255" y="352044"/>
                </a:lnTo>
                <a:lnTo>
                  <a:pt x="902210" y="393101"/>
                </a:lnTo>
                <a:lnTo>
                  <a:pt x="893299" y="432767"/>
                </a:lnTo>
                <a:lnTo>
                  <a:pt x="878863" y="470777"/>
                </a:lnTo>
                <a:lnTo>
                  <a:pt x="859242" y="506867"/>
                </a:lnTo>
                <a:lnTo>
                  <a:pt x="834776" y="540774"/>
                </a:lnTo>
                <a:lnTo>
                  <a:pt x="805805" y="572233"/>
                </a:lnTo>
                <a:lnTo>
                  <a:pt x="772667" y="600979"/>
                </a:lnTo>
                <a:lnTo>
                  <a:pt x="735705" y="626750"/>
                </a:lnTo>
                <a:lnTo>
                  <a:pt x="695257" y="649281"/>
                </a:lnTo>
                <a:lnTo>
                  <a:pt x="651663" y="668307"/>
                </a:lnTo>
                <a:lnTo>
                  <a:pt x="605263" y="683565"/>
                </a:lnTo>
                <a:lnTo>
                  <a:pt x="556397" y="694790"/>
                </a:lnTo>
                <a:lnTo>
                  <a:pt x="505405" y="701719"/>
                </a:lnTo>
                <a:lnTo>
                  <a:pt x="452627" y="704088"/>
                </a:lnTo>
                <a:lnTo>
                  <a:pt x="399850" y="701719"/>
                </a:lnTo>
                <a:lnTo>
                  <a:pt x="348858" y="694790"/>
                </a:lnTo>
                <a:lnTo>
                  <a:pt x="299992" y="683565"/>
                </a:lnTo>
                <a:lnTo>
                  <a:pt x="253592" y="668307"/>
                </a:lnTo>
                <a:lnTo>
                  <a:pt x="209998" y="649281"/>
                </a:lnTo>
                <a:lnTo>
                  <a:pt x="169550" y="626750"/>
                </a:lnTo>
                <a:lnTo>
                  <a:pt x="132587" y="600979"/>
                </a:lnTo>
                <a:lnTo>
                  <a:pt x="99450" y="572233"/>
                </a:lnTo>
                <a:lnTo>
                  <a:pt x="70479" y="540774"/>
                </a:lnTo>
                <a:lnTo>
                  <a:pt x="46013" y="506867"/>
                </a:lnTo>
                <a:lnTo>
                  <a:pt x="26392" y="470777"/>
                </a:lnTo>
                <a:lnTo>
                  <a:pt x="11956" y="432767"/>
                </a:lnTo>
                <a:lnTo>
                  <a:pt x="3045" y="393101"/>
                </a:lnTo>
                <a:lnTo>
                  <a:pt x="0" y="352044"/>
                </a:lnTo>
                <a:close/>
              </a:path>
            </a:pathLst>
          </a:custGeom>
          <a:ln w="25400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750552" y="5413247"/>
            <a:ext cx="905510" cy="704215"/>
          </a:xfrm>
          <a:custGeom>
            <a:avLst/>
            <a:gdLst/>
            <a:ahLst/>
            <a:cxnLst/>
            <a:rect l="l" t="t" r="r" b="b"/>
            <a:pathLst>
              <a:path w="905509" h="704214">
                <a:moveTo>
                  <a:pt x="0" y="352043"/>
                </a:moveTo>
                <a:lnTo>
                  <a:pt x="3045" y="310986"/>
                </a:lnTo>
                <a:lnTo>
                  <a:pt x="11956" y="271320"/>
                </a:lnTo>
                <a:lnTo>
                  <a:pt x="26392" y="233310"/>
                </a:lnTo>
                <a:lnTo>
                  <a:pt x="46013" y="197220"/>
                </a:lnTo>
                <a:lnTo>
                  <a:pt x="70479" y="163313"/>
                </a:lnTo>
                <a:lnTo>
                  <a:pt x="99450" y="131854"/>
                </a:lnTo>
                <a:lnTo>
                  <a:pt x="132588" y="103108"/>
                </a:lnTo>
                <a:lnTo>
                  <a:pt x="169550" y="77337"/>
                </a:lnTo>
                <a:lnTo>
                  <a:pt x="209998" y="54806"/>
                </a:lnTo>
                <a:lnTo>
                  <a:pt x="253592" y="35780"/>
                </a:lnTo>
                <a:lnTo>
                  <a:pt x="299992" y="20522"/>
                </a:lnTo>
                <a:lnTo>
                  <a:pt x="348858" y="9297"/>
                </a:lnTo>
                <a:lnTo>
                  <a:pt x="399850" y="2368"/>
                </a:lnTo>
                <a:lnTo>
                  <a:pt x="452627" y="0"/>
                </a:lnTo>
                <a:lnTo>
                  <a:pt x="505405" y="2368"/>
                </a:lnTo>
                <a:lnTo>
                  <a:pt x="556397" y="9297"/>
                </a:lnTo>
                <a:lnTo>
                  <a:pt x="605263" y="20522"/>
                </a:lnTo>
                <a:lnTo>
                  <a:pt x="651663" y="35780"/>
                </a:lnTo>
                <a:lnTo>
                  <a:pt x="695257" y="54806"/>
                </a:lnTo>
                <a:lnTo>
                  <a:pt x="735705" y="77337"/>
                </a:lnTo>
                <a:lnTo>
                  <a:pt x="772668" y="103108"/>
                </a:lnTo>
                <a:lnTo>
                  <a:pt x="805805" y="131854"/>
                </a:lnTo>
                <a:lnTo>
                  <a:pt x="834776" y="163313"/>
                </a:lnTo>
                <a:lnTo>
                  <a:pt x="859242" y="197220"/>
                </a:lnTo>
                <a:lnTo>
                  <a:pt x="878863" y="233310"/>
                </a:lnTo>
                <a:lnTo>
                  <a:pt x="893299" y="271320"/>
                </a:lnTo>
                <a:lnTo>
                  <a:pt x="902210" y="310986"/>
                </a:lnTo>
                <a:lnTo>
                  <a:pt x="905255" y="352043"/>
                </a:lnTo>
                <a:lnTo>
                  <a:pt x="902210" y="393098"/>
                </a:lnTo>
                <a:lnTo>
                  <a:pt x="893299" y="432763"/>
                </a:lnTo>
                <a:lnTo>
                  <a:pt x="878863" y="470772"/>
                </a:lnTo>
                <a:lnTo>
                  <a:pt x="859242" y="506862"/>
                </a:lnTo>
                <a:lnTo>
                  <a:pt x="834776" y="540768"/>
                </a:lnTo>
                <a:lnTo>
                  <a:pt x="805805" y="572227"/>
                </a:lnTo>
                <a:lnTo>
                  <a:pt x="772667" y="600975"/>
                </a:lnTo>
                <a:lnTo>
                  <a:pt x="735705" y="626746"/>
                </a:lnTo>
                <a:lnTo>
                  <a:pt x="695257" y="649277"/>
                </a:lnTo>
                <a:lnTo>
                  <a:pt x="651663" y="668305"/>
                </a:lnTo>
                <a:lnTo>
                  <a:pt x="605263" y="683563"/>
                </a:lnTo>
                <a:lnTo>
                  <a:pt x="556397" y="694790"/>
                </a:lnTo>
                <a:lnTo>
                  <a:pt x="505405" y="701719"/>
                </a:lnTo>
                <a:lnTo>
                  <a:pt x="452627" y="704087"/>
                </a:lnTo>
                <a:lnTo>
                  <a:pt x="399850" y="701719"/>
                </a:lnTo>
                <a:lnTo>
                  <a:pt x="348858" y="694790"/>
                </a:lnTo>
                <a:lnTo>
                  <a:pt x="299992" y="683563"/>
                </a:lnTo>
                <a:lnTo>
                  <a:pt x="253592" y="668305"/>
                </a:lnTo>
                <a:lnTo>
                  <a:pt x="209998" y="649277"/>
                </a:lnTo>
                <a:lnTo>
                  <a:pt x="169550" y="626746"/>
                </a:lnTo>
                <a:lnTo>
                  <a:pt x="132587" y="600975"/>
                </a:lnTo>
                <a:lnTo>
                  <a:pt x="99450" y="572227"/>
                </a:lnTo>
                <a:lnTo>
                  <a:pt x="70479" y="540768"/>
                </a:lnTo>
                <a:lnTo>
                  <a:pt x="46013" y="506862"/>
                </a:lnTo>
                <a:lnTo>
                  <a:pt x="26392" y="470772"/>
                </a:lnTo>
                <a:lnTo>
                  <a:pt x="11956" y="432763"/>
                </a:lnTo>
                <a:lnTo>
                  <a:pt x="3045" y="393098"/>
                </a:lnTo>
                <a:lnTo>
                  <a:pt x="0" y="352043"/>
                </a:lnTo>
                <a:close/>
              </a:path>
            </a:pathLst>
          </a:custGeom>
          <a:ln w="254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636250" y="2985388"/>
            <a:ext cx="547370" cy="1330325"/>
          </a:xfrm>
          <a:custGeom>
            <a:avLst/>
            <a:gdLst/>
            <a:ahLst/>
            <a:cxnLst/>
            <a:rect l="l" t="t" r="r" b="b"/>
            <a:pathLst>
              <a:path w="547370" h="1330325">
                <a:moveTo>
                  <a:pt x="461518" y="423799"/>
                </a:moveTo>
                <a:lnTo>
                  <a:pt x="446874" y="385572"/>
                </a:lnTo>
                <a:lnTo>
                  <a:pt x="431038" y="344170"/>
                </a:lnTo>
                <a:lnTo>
                  <a:pt x="409613" y="367601"/>
                </a:lnTo>
                <a:lnTo>
                  <a:pt x="8636" y="0"/>
                </a:lnTo>
                <a:lnTo>
                  <a:pt x="0" y="9398"/>
                </a:lnTo>
                <a:lnTo>
                  <a:pt x="401053" y="376961"/>
                </a:lnTo>
                <a:lnTo>
                  <a:pt x="379603" y="400431"/>
                </a:lnTo>
                <a:lnTo>
                  <a:pt x="461518" y="423799"/>
                </a:lnTo>
                <a:close/>
              </a:path>
              <a:path w="547370" h="1330325">
                <a:moveTo>
                  <a:pt x="547243" y="1330198"/>
                </a:moveTo>
                <a:lnTo>
                  <a:pt x="533222" y="1290828"/>
                </a:lnTo>
                <a:lnTo>
                  <a:pt x="518668" y="1249934"/>
                </a:lnTo>
                <a:lnTo>
                  <a:pt x="496633" y="1272870"/>
                </a:lnTo>
                <a:lnTo>
                  <a:pt x="84963" y="877951"/>
                </a:lnTo>
                <a:lnTo>
                  <a:pt x="76073" y="887095"/>
                </a:lnTo>
                <a:lnTo>
                  <a:pt x="487857" y="1282001"/>
                </a:lnTo>
                <a:lnTo>
                  <a:pt x="465836" y="1304925"/>
                </a:lnTo>
                <a:lnTo>
                  <a:pt x="547243" y="1330198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0363" y="957783"/>
            <a:ext cx="3201035" cy="443992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5080" indent="-3175" algn="ctr">
              <a:lnSpc>
                <a:spcPct val="90100"/>
              </a:lnSpc>
              <a:spcBef>
                <a:spcPts val="475"/>
              </a:spcBef>
              <a:tabLst>
                <a:tab pos="1367155" algn="l"/>
              </a:tabLst>
            </a:pPr>
            <a:r>
              <a:rPr sz="3200" b="0" spc="-25" dirty="0">
                <a:solidFill>
                  <a:srgbClr val="FFFFFF"/>
                </a:solidFill>
                <a:latin typeface="Calibri Light"/>
                <a:cs typeface="Calibri Light"/>
              </a:rPr>
              <a:t>Results</a:t>
            </a:r>
            <a:r>
              <a:rPr sz="2600" b="0" spc="-25" dirty="0">
                <a:solidFill>
                  <a:srgbClr val="FFFFFF"/>
                </a:solidFill>
                <a:latin typeface="Calibri Light"/>
                <a:cs typeface="Calibri Light"/>
              </a:rPr>
              <a:t>: </a:t>
            </a:r>
            <a:r>
              <a:rPr sz="2600" b="0" spc="-10" dirty="0">
                <a:solidFill>
                  <a:srgbClr val="FFFFFF"/>
                </a:solidFill>
                <a:latin typeface="Calibri Light"/>
                <a:cs typeface="Calibri Light"/>
              </a:rPr>
              <a:t>Q2. </a:t>
            </a:r>
            <a:r>
              <a:rPr sz="2600" b="0" i="1" spc="-10" dirty="0">
                <a:solidFill>
                  <a:srgbClr val="FFFFFF"/>
                </a:solidFill>
                <a:latin typeface="Calibri Light"/>
                <a:cs typeface="Calibri Light"/>
              </a:rPr>
              <a:t>If </a:t>
            </a:r>
            <a:r>
              <a:rPr sz="2600" b="0" i="1" spc="-5" dirty="0">
                <a:solidFill>
                  <a:srgbClr val="FFFFFF"/>
                </a:solidFill>
                <a:latin typeface="Calibri Light"/>
                <a:cs typeface="Calibri Light"/>
              </a:rPr>
              <a:t>you </a:t>
            </a:r>
            <a:r>
              <a:rPr sz="2600" b="0" i="1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600" b="0" i="1" spc="-5" dirty="0">
                <a:solidFill>
                  <a:srgbClr val="FFFFFF"/>
                </a:solidFill>
                <a:latin typeface="Calibri Light"/>
                <a:cs typeface="Calibri Light"/>
              </a:rPr>
              <a:t>would have </a:t>
            </a:r>
            <a:r>
              <a:rPr sz="2600" b="0" i="1" spc="-30" dirty="0">
                <a:solidFill>
                  <a:srgbClr val="FFFFFF"/>
                </a:solidFill>
                <a:latin typeface="Calibri Light"/>
                <a:cs typeface="Calibri Light"/>
              </a:rPr>
              <a:t>to </a:t>
            </a:r>
            <a:r>
              <a:rPr sz="2600" b="0" i="1" spc="-5" dirty="0">
                <a:solidFill>
                  <a:srgbClr val="FFFFFF"/>
                </a:solidFill>
                <a:latin typeface="Calibri Light"/>
                <a:cs typeface="Calibri Light"/>
              </a:rPr>
              <a:t>choose </a:t>
            </a:r>
            <a:r>
              <a:rPr sz="2600" b="0" i="1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600" b="0" i="1" spc="-5" dirty="0">
                <a:solidFill>
                  <a:srgbClr val="FFFFFF"/>
                </a:solidFill>
                <a:latin typeface="Calibri Light"/>
                <a:cs typeface="Calibri Light"/>
              </a:rPr>
              <a:t>from several </a:t>
            </a:r>
            <a:r>
              <a:rPr sz="2600" b="0" i="1" dirty="0">
                <a:solidFill>
                  <a:srgbClr val="FFFFFF"/>
                </a:solidFill>
                <a:latin typeface="Calibri Light"/>
                <a:cs typeface="Calibri Light"/>
              </a:rPr>
              <a:t>rural </a:t>
            </a:r>
            <a:r>
              <a:rPr sz="2600" b="0" i="1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600" b="0" i="1" spc="-5" dirty="0">
                <a:solidFill>
                  <a:srgbClr val="FFFFFF"/>
                </a:solidFill>
                <a:latin typeface="Calibri Light"/>
                <a:cs typeface="Calibri Light"/>
              </a:rPr>
              <a:t>destinations </a:t>
            </a:r>
            <a:r>
              <a:rPr sz="2600" b="0" i="1" spc="-20" dirty="0">
                <a:solidFill>
                  <a:srgbClr val="FFFFFF"/>
                </a:solidFill>
                <a:latin typeface="Calibri Light"/>
                <a:cs typeface="Calibri Light"/>
              </a:rPr>
              <a:t>for </a:t>
            </a:r>
            <a:r>
              <a:rPr sz="2600" b="0" i="1" spc="-5" dirty="0">
                <a:solidFill>
                  <a:srgbClr val="FFFFFF"/>
                </a:solidFill>
                <a:latin typeface="Calibri Light"/>
                <a:cs typeface="Calibri Light"/>
              </a:rPr>
              <a:t>your </a:t>
            </a:r>
            <a:r>
              <a:rPr sz="2600" b="0" i="1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600" b="0" i="1" spc="-10" dirty="0">
                <a:solidFill>
                  <a:srgbClr val="FFFFFF"/>
                </a:solidFill>
                <a:latin typeface="Calibri Light"/>
                <a:cs typeface="Calibri Light"/>
              </a:rPr>
              <a:t>vacation,	</a:t>
            </a:r>
            <a:r>
              <a:rPr sz="2600" b="0" i="1" spc="-5" dirty="0">
                <a:solidFill>
                  <a:srgbClr val="FFFFFF"/>
                </a:solidFill>
                <a:latin typeface="Calibri Light"/>
                <a:cs typeface="Calibri Light"/>
              </a:rPr>
              <a:t>provided all </a:t>
            </a:r>
            <a:r>
              <a:rPr sz="2600" b="0" i="1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600" b="0" i="1" spc="-10" dirty="0">
                <a:solidFill>
                  <a:srgbClr val="FFFFFF"/>
                </a:solidFill>
                <a:latin typeface="Calibri Light"/>
                <a:cs typeface="Calibri Light"/>
              </a:rPr>
              <a:t>the conditions </a:t>
            </a:r>
            <a:r>
              <a:rPr sz="2600" b="0" i="1" dirty="0">
                <a:solidFill>
                  <a:srgbClr val="FFFFFF"/>
                </a:solidFill>
                <a:latin typeface="Calibri Light"/>
                <a:cs typeface="Calibri Light"/>
              </a:rPr>
              <a:t>are </a:t>
            </a:r>
            <a:r>
              <a:rPr sz="2600" b="0" i="1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600" b="0" i="1" spc="-5" dirty="0">
                <a:solidFill>
                  <a:srgbClr val="FFFFFF"/>
                </a:solidFill>
                <a:latin typeface="Calibri Light"/>
                <a:cs typeface="Calibri Light"/>
              </a:rPr>
              <a:t>similar </a:t>
            </a:r>
            <a:r>
              <a:rPr sz="2600" b="0" i="1" spc="-10" dirty="0">
                <a:solidFill>
                  <a:srgbClr val="FFFFFF"/>
                </a:solidFill>
                <a:latin typeface="Calibri Light"/>
                <a:cs typeface="Calibri Light"/>
              </a:rPr>
              <a:t>(e.g., </a:t>
            </a:r>
            <a:r>
              <a:rPr sz="2600" b="0" i="1" spc="-5" dirty="0">
                <a:solidFill>
                  <a:srgbClr val="FFFFFF"/>
                </a:solidFill>
                <a:latin typeface="Calibri Light"/>
                <a:cs typeface="Calibri Light"/>
              </a:rPr>
              <a:t>prices, </a:t>
            </a:r>
            <a:r>
              <a:rPr sz="2600" b="0" i="1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600" b="0" i="1" spc="-10" dirty="0">
                <a:solidFill>
                  <a:srgbClr val="FFFFFF"/>
                </a:solidFill>
                <a:latin typeface="Calibri Light"/>
                <a:cs typeface="Calibri Light"/>
              </a:rPr>
              <a:t>accommodation </a:t>
            </a:r>
            <a:r>
              <a:rPr sz="2600" b="0" i="1" spc="-5" dirty="0">
                <a:solidFill>
                  <a:srgbClr val="FFFFFF"/>
                </a:solidFill>
                <a:latin typeface="Calibri Light"/>
                <a:cs typeface="Calibri Light"/>
              </a:rPr>
              <a:t> conditions, </a:t>
            </a:r>
            <a:r>
              <a:rPr sz="2600" b="0" i="1" dirty="0">
                <a:solidFill>
                  <a:srgbClr val="FFFFFF"/>
                </a:solidFill>
                <a:latin typeface="Calibri Light"/>
                <a:cs typeface="Calibri Light"/>
              </a:rPr>
              <a:t>leisure </a:t>
            </a:r>
            <a:r>
              <a:rPr sz="2600" b="0" i="1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600" b="0" i="1" spc="-5" dirty="0">
                <a:solidFill>
                  <a:srgbClr val="FFFFFF"/>
                </a:solidFill>
                <a:latin typeface="Calibri Light"/>
                <a:cs typeface="Calibri Light"/>
              </a:rPr>
              <a:t>opportunities </a:t>
            </a:r>
            <a:r>
              <a:rPr sz="2600" b="0" i="1" spc="-20" dirty="0">
                <a:solidFill>
                  <a:srgbClr val="FFFFFF"/>
                </a:solidFill>
                <a:latin typeface="Calibri Light"/>
                <a:cs typeface="Calibri Light"/>
              </a:rPr>
              <a:t>etc.) </a:t>
            </a:r>
            <a:r>
              <a:rPr sz="2600" b="0" i="1" spc="-5" dirty="0">
                <a:solidFill>
                  <a:srgbClr val="FFFFFF"/>
                </a:solidFill>
                <a:latin typeface="Calibri Light"/>
                <a:cs typeface="Calibri Light"/>
              </a:rPr>
              <a:t>what </a:t>
            </a:r>
            <a:r>
              <a:rPr sz="2600" b="0" i="1" spc="-57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600" b="0" i="1" spc="-10" dirty="0">
                <a:solidFill>
                  <a:srgbClr val="FFFFFF"/>
                </a:solidFill>
                <a:latin typeface="Calibri Light"/>
                <a:cs typeface="Calibri Light"/>
              </a:rPr>
              <a:t>characteristics</a:t>
            </a:r>
            <a:r>
              <a:rPr sz="2600" b="0" i="1" spc="-5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600" b="0" i="1" spc="-5" dirty="0">
                <a:solidFill>
                  <a:srgbClr val="FFFFFF"/>
                </a:solidFill>
                <a:latin typeface="Calibri Light"/>
                <a:cs typeface="Calibri Light"/>
              </a:rPr>
              <a:t>would</a:t>
            </a:r>
            <a:r>
              <a:rPr sz="2600" b="0" i="1" spc="-2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600" b="0" i="1" spc="-5" dirty="0">
                <a:solidFill>
                  <a:srgbClr val="FFFFFF"/>
                </a:solidFill>
                <a:latin typeface="Calibri Light"/>
                <a:cs typeface="Calibri Light"/>
              </a:rPr>
              <a:t>be </a:t>
            </a:r>
            <a:r>
              <a:rPr sz="2600" b="0" i="1" spc="-57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600" b="0" i="1" spc="-5" dirty="0">
                <a:solidFill>
                  <a:srgbClr val="FFFFFF"/>
                </a:solidFill>
                <a:latin typeface="Calibri Light"/>
                <a:cs typeface="Calibri Light"/>
              </a:rPr>
              <a:t>more</a:t>
            </a:r>
            <a:r>
              <a:rPr sz="2600" b="0" i="1" spc="-2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600" b="0" i="1" spc="-10" dirty="0">
                <a:solidFill>
                  <a:srgbClr val="FFFFFF"/>
                </a:solidFill>
                <a:latin typeface="Calibri Light"/>
                <a:cs typeface="Calibri Light"/>
              </a:rPr>
              <a:t>important</a:t>
            </a:r>
            <a:r>
              <a:rPr sz="2600" b="0" i="1" spc="-7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600" b="0" i="1" spc="-20" dirty="0">
                <a:solidFill>
                  <a:srgbClr val="FFFFFF"/>
                </a:solidFill>
                <a:latin typeface="Calibri Light"/>
                <a:cs typeface="Calibri Light"/>
              </a:rPr>
              <a:t>for</a:t>
            </a:r>
            <a:r>
              <a:rPr sz="2600" b="0" i="1" spc="-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600" b="0" i="1" dirty="0">
                <a:solidFill>
                  <a:srgbClr val="FFFFFF"/>
                </a:solidFill>
                <a:latin typeface="Calibri Light"/>
                <a:cs typeface="Calibri Light"/>
              </a:rPr>
              <a:t>you</a:t>
            </a:r>
            <a:r>
              <a:rPr sz="2600" b="0" dirty="0">
                <a:solidFill>
                  <a:srgbClr val="FFFFFF"/>
                </a:solidFill>
                <a:latin typeface="Calibri Light"/>
                <a:cs typeface="Calibri Light"/>
              </a:rPr>
              <a:t>:</a:t>
            </a:r>
            <a:endParaRPr sz="26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54167" y="1450847"/>
            <a:ext cx="6553200" cy="396544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3891" y="1136091"/>
            <a:ext cx="3130550" cy="408305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065" marR="5080" indent="1270" algn="ctr">
              <a:lnSpc>
                <a:spcPct val="90200"/>
              </a:lnSpc>
              <a:spcBef>
                <a:spcPts val="470"/>
              </a:spcBef>
              <a:tabLst>
                <a:tab pos="1369695" algn="l"/>
                <a:tab pos="2639695" algn="l"/>
              </a:tabLst>
            </a:pPr>
            <a:r>
              <a:rPr sz="3200" b="0" spc="-25" dirty="0">
                <a:solidFill>
                  <a:srgbClr val="FFFFFF"/>
                </a:solidFill>
                <a:latin typeface="Calibri Light"/>
                <a:cs typeface="Calibri Light"/>
              </a:rPr>
              <a:t>Results</a:t>
            </a:r>
            <a:r>
              <a:rPr sz="2600" b="0" spc="-25" dirty="0">
                <a:solidFill>
                  <a:srgbClr val="FFFFFF"/>
                </a:solidFill>
                <a:latin typeface="Calibri Light"/>
                <a:cs typeface="Calibri Light"/>
              </a:rPr>
              <a:t>: </a:t>
            </a:r>
            <a:r>
              <a:rPr sz="2600" b="0" spc="-5" dirty="0">
                <a:solidFill>
                  <a:srgbClr val="FFFFFF"/>
                </a:solidFill>
                <a:latin typeface="Calibri Light"/>
                <a:cs typeface="Calibri Light"/>
              </a:rPr>
              <a:t>Q3. </a:t>
            </a:r>
            <a:r>
              <a:rPr sz="2600" b="0" i="1" spc="-10" dirty="0">
                <a:solidFill>
                  <a:srgbClr val="FFFFFF"/>
                </a:solidFill>
                <a:latin typeface="Calibri Light"/>
                <a:cs typeface="Calibri Light"/>
              </a:rPr>
              <a:t>If </a:t>
            </a:r>
            <a:r>
              <a:rPr sz="2600" b="0" i="1" dirty="0">
                <a:solidFill>
                  <a:srgbClr val="FFFFFF"/>
                </a:solidFill>
                <a:latin typeface="Calibri Light"/>
                <a:cs typeface="Calibri Light"/>
              </a:rPr>
              <a:t>you </a:t>
            </a:r>
            <a:r>
              <a:rPr sz="2600" b="0" i="1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600" b="0" i="1" spc="-5" dirty="0">
                <a:solidFill>
                  <a:srgbClr val="FFFFFF"/>
                </a:solidFill>
                <a:latin typeface="Calibri Light"/>
                <a:cs typeface="Calibri Light"/>
              </a:rPr>
              <a:t>would have </a:t>
            </a:r>
            <a:r>
              <a:rPr sz="2600" b="0" i="1" spc="-25" dirty="0">
                <a:solidFill>
                  <a:srgbClr val="FFFFFF"/>
                </a:solidFill>
                <a:latin typeface="Calibri Light"/>
                <a:cs typeface="Calibri Light"/>
              </a:rPr>
              <a:t>to </a:t>
            </a:r>
            <a:r>
              <a:rPr sz="2600" b="0" i="1" spc="-5" dirty="0">
                <a:solidFill>
                  <a:srgbClr val="FFFFFF"/>
                </a:solidFill>
                <a:latin typeface="Calibri Light"/>
                <a:cs typeface="Calibri Light"/>
              </a:rPr>
              <a:t>choose </a:t>
            </a:r>
            <a:r>
              <a:rPr sz="2600" b="0" i="1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600" b="0" i="1" spc="-5" dirty="0">
                <a:solidFill>
                  <a:srgbClr val="FFFFFF"/>
                </a:solidFill>
                <a:latin typeface="Calibri Light"/>
                <a:cs typeface="Calibri Light"/>
              </a:rPr>
              <a:t>from several </a:t>
            </a:r>
            <a:r>
              <a:rPr sz="2600" b="0" i="1" dirty="0">
                <a:solidFill>
                  <a:srgbClr val="FFFFFF"/>
                </a:solidFill>
                <a:latin typeface="Calibri Light"/>
                <a:cs typeface="Calibri Light"/>
              </a:rPr>
              <a:t>rural </a:t>
            </a:r>
            <a:r>
              <a:rPr sz="2600" b="0" i="1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600" b="0" i="1" spc="-5" dirty="0">
                <a:solidFill>
                  <a:srgbClr val="FFFFFF"/>
                </a:solidFill>
                <a:latin typeface="Calibri Light"/>
                <a:cs typeface="Calibri Light"/>
              </a:rPr>
              <a:t>destinations </a:t>
            </a:r>
            <a:r>
              <a:rPr sz="2600" b="0" i="1" spc="-20" dirty="0">
                <a:solidFill>
                  <a:srgbClr val="FFFFFF"/>
                </a:solidFill>
                <a:latin typeface="Calibri Light"/>
                <a:cs typeface="Calibri Light"/>
              </a:rPr>
              <a:t>for </a:t>
            </a:r>
            <a:r>
              <a:rPr sz="2600" b="0" i="1" spc="-5" dirty="0">
                <a:solidFill>
                  <a:srgbClr val="FFFFFF"/>
                </a:solidFill>
                <a:latin typeface="Calibri Light"/>
                <a:cs typeface="Calibri Light"/>
              </a:rPr>
              <a:t>your </a:t>
            </a:r>
            <a:r>
              <a:rPr sz="2600" b="0" i="1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600" b="0" i="1" spc="-5" dirty="0">
                <a:solidFill>
                  <a:srgbClr val="FFFFFF"/>
                </a:solidFill>
                <a:latin typeface="Calibri Light"/>
                <a:cs typeface="Calibri Light"/>
              </a:rPr>
              <a:t>vacation,	provided all </a:t>
            </a:r>
            <a:r>
              <a:rPr sz="2600" b="0" i="1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600" b="0" i="1" spc="-10" dirty="0">
                <a:solidFill>
                  <a:srgbClr val="FFFFFF"/>
                </a:solidFill>
                <a:latin typeface="Calibri Light"/>
                <a:cs typeface="Calibri Light"/>
              </a:rPr>
              <a:t>the conditions </a:t>
            </a:r>
            <a:r>
              <a:rPr sz="2600" b="0" i="1" dirty="0">
                <a:solidFill>
                  <a:srgbClr val="FFFFFF"/>
                </a:solidFill>
                <a:latin typeface="Calibri Light"/>
                <a:cs typeface="Calibri Light"/>
              </a:rPr>
              <a:t>are </a:t>
            </a:r>
            <a:r>
              <a:rPr sz="2600" b="0" i="1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600" b="0" i="1" dirty="0">
                <a:solidFill>
                  <a:srgbClr val="FFFFFF"/>
                </a:solidFill>
                <a:latin typeface="Calibri Light"/>
                <a:cs typeface="Calibri Light"/>
              </a:rPr>
              <a:t>similar </a:t>
            </a:r>
            <a:r>
              <a:rPr sz="2600" b="0" i="1" spc="-10" dirty="0">
                <a:solidFill>
                  <a:srgbClr val="FFFFFF"/>
                </a:solidFill>
                <a:latin typeface="Calibri Light"/>
                <a:cs typeface="Calibri Light"/>
              </a:rPr>
              <a:t>(e.g., </a:t>
            </a:r>
            <a:r>
              <a:rPr sz="2600" b="0" i="1" spc="-5" dirty="0">
                <a:solidFill>
                  <a:srgbClr val="FFFFFF"/>
                </a:solidFill>
                <a:latin typeface="Calibri Light"/>
                <a:cs typeface="Calibri Light"/>
              </a:rPr>
              <a:t>prices, </a:t>
            </a:r>
            <a:r>
              <a:rPr sz="2600" b="0" i="1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600" b="0" i="1" spc="-10" dirty="0">
                <a:solidFill>
                  <a:srgbClr val="FFFFFF"/>
                </a:solidFill>
                <a:latin typeface="Calibri Light"/>
                <a:cs typeface="Calibri Light"/>
              </a:rPr>
              <a:t>accommodation </a:t>
            </a:r>
            <a:r>
              <a:rPr sz="2600" b="0" i="1" spc="-5" dirty="0">
                <a:solidFill>
                  <a:srgbClr val="FFFFFF"/>
                </a:solidFill>
                <a:latin typeface="Calibri Light"/>
                <a:cs typeface="Calibri Light"/>
              </a:rPr>
              <a:t> conditions, </a:t>
            </a:r>
            <a:r>
              <a:rPr sz="2600" b="0" i="1" dirty="0">
                <a:solidFill>
                  <a:srgbClr val="FFFFFF"/>
                </a:solidFill>
                <a:latin typeface="Calibri Light"/>
                <a:cs typeface="Calibri Light"/>
              </a:rPr>
              <a:t>leisure </a:t>
            </a:r>
            <a:r>
              <a:rPr sz="2600" b="0" i="1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600" b="0" i="1" dirty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2600" b="0" i="1" spc="-5" dirty="0">
                <a:solidFill>
                  <a:srgbClr val="FFFFFF"/>
                </a:solidFill>
                <a:latin typeface="Calibri Light"/>
                <a:cs typeface="Calibri Light"/>
              </a:rPr>
              <a:t>p</a:t>
            </a:r>
            <a:r>
              <a:rPr sz="2600" b="0" i="1" spc="5" dirty="0">
                <a:solidFill>
                  <a:srgbClr val="FFFFFF"/>
                </a:solidFill>
                <a:latin typeface="Calibri Light"/>
                <a:cs typeface="Calibri Light"/>
              </a:rPr>
              <a:t>p</a:t>
            </a:r>
            <a:r>
              <a:rPr sz="2600" b="0" i="1" dirty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2600" b="0" i="1" spc="5" dirty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2600" b="0" i="1" spc="-20" dirty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2600" b="0" i="1" spc="-5" dirty="0">
                <a:solidFill>
                  <a:srgbClr val="FFFFFF"/>
                </a:solidFill>
                <a:latin typeface="Calibri Light"/>
                <a:cs typeface="Calibri Light"/>
              </a:rPr>
              <a:t>u</a:t>
            </a:r>
            <a:r>
              <a:rPr sz="2600" b="0" i="1" spc="5" dirty="0">
                <a:solidFill>
                  <a:srgbClr val="FFFFFF"/>
                </a:solidFill>
                <a:latin typeface="Calibri Light"/>
                <a:cs typeface="Calibri Light"/>
              </a:rPr>
              <a:t>n</a:t>
            </a:r>
            <a:r>
              <a:rPr sz="2600" b="0" i="1" spc="-5" dirty="0">
                <a:solidFill>
                  <a:srgbClr val="FFFFFF"/>
                </a:solidFill>
                <a:latin typeface="Calibri Light"/>
                <a:cs typeface="Calibri Light"/>
              </a:rPr>
              <a:t>i</a:t>
            </a:r>
            <a:r>
              <a:rPr sz="2600" b="0" i="1" spc="-15" dirty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2600" b="0" i="1" spc="-5" dirty="0">
                <a:solidFill>
                  <a:srgbClr val="FFFFFF"/>
                </a:solidFill>
                <a:latin typeface="Calibri Light"/>
                <a:cs typeface="Calibri Light"/>
              </a:rPr>
              <a:t>i</a:t>
            </a:r>
            <a:r>
              <a:rPr sz="2600" b="0" i="1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2600" b="0" i="1" spc="-5" dirty="0">
                <a:solidFill>
                  <a:srgbClr val="FFFFFF"/>
                </a:solidFill>
                <a:latin typeface="Calibri Light"/>
                <a:cs typeface="Calibri Light"/>
              </a:rPr>
              <a:t>s</a:t>
            </a:r>
            <a:r>
              <a:rPr sz="2600" b="0" i="1" spc="-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600" b="0" i="1" spc="-25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2600" b="0" i="1" spc="-45" dirty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2600" b="0" i="1" spc="-10" dirty="0">
                <a:solidFill>
                  <a:srgbClr val="FFFFFF"/>
                </a:solidFill>
                <a:latin typeface="Calibri Light"/>
                <a:cs typeface="Calibri Light"/>
              </a:rPr>
              <a:t>c</a:t>
            </a:r>
            <a:r>
              <a:rPr sz="2600" b="0" i="1" spc="-25" dirty="0">
                <a:solidFill>
                  <a:srgbClr val="FFFFFF"/>
                </a:solidFill>
                <a:latin typeface="Calibri Light"/>
                <a:cs typeface="Calibri Light"/>
              </a:rPr>
              <a:t>.</a:t>
            </a:r>
            <a:r>
              <a:rPr sz="2600" b="0" i="1" spc="-5" dirty="0">
                <a:solidFill>
                  <a:srgbClr val="FFFFFF"/>
                </a:solidFill>
                <a:latin typeface="Calibri Light"/>
                <a:cs typeface="Calibri Light"/>
              </a:rPr>
              <a:t>)</a:t>
            </a:r>
            <a:r>
              <a:rPr sz="2600" b="0" i="1" dirty="0">
                <a:solidFill>
                  <a:srgbClr val="FFFFFF"/>
                </a:solidFill>
                <a:latin typeface="Calibri Light"/>
                <a:cs typeface="Calibri Light"/>
              </a:rPr>
              <a:t>	</a:t>
            </a:r>
            <a:r>
              <a:rPr sz="2600" b="0" i="1" spc="-5" dirty="0">
                <a:solidFill>
                  <a:srgbClr val="FFFFFF"/>
                </a:solidFill>
                <a:latin typeface="Calibri Light"/>
                <a:cs typeface="Calibri Light"/>
              </a:rPr>
              <a:t>y</a:t>
            </a:r>
            <a:r>
              <a:rPr sz="2600" b="0" i="1" dirty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2600" b="0" i="1" spc="-5" dirty="0">
                <a:solidFill>
                  <a:srgbClr val="FFFFFF"/>
                </a:solidFill>
                <a:latin typeface="Calibri Light"/>
                <a:cs typeface="Calibri Light"/>
              </a:rPr>
              <a:t>u  would choose</a:t>
            </a:r>
            <a:endParaRPr sz="26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54167" y="1450847"/>
            <a:ext cx="6553200" cy="396544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2062</Words>
  <Application>Microsoft Office PowerPoint</Application>
  <PresentationFormat>Ecran lat</PresentationFormat>
  <Paragraphs>149</Paragraphs>
  <Slides>13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6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13</vt:i4>
      </vt:variant>
    </vt:vector>
  </HeadingPairs>
  <TitlesOfParts>
    <vt:vector size="20" baseType="lpstr">
      <vt:lpstr>Arial</vt:lpstr>
      <vt:lpstr>Britannic Bold</vt:lpstr>
      <vt:lpstr>Calibri</vt:lpstr>
      <vt:lpstr>Calibri Light</vt:lpstr>
      <vt:lpstr>Modern No. 20</vt:lpstr>
      <vt:lpstr>Times New Roman</vt:lpstr>
      <vt:lpstr>Office Theme</vt:lpstr>
      <vt:lpstr>Environmental features of  interest for tourism in  Romanian rural destinations</vt:lpstr>
      <vt:lpstr>Motivation</vt:lpstr>
      <vt:lpstr>Objective</vt:lpstr>
      <vt:lpstr>Data and methods</vt:lpstr>
      <vt:lpstr>Data and methods</vt:lpstr>
      <vt:lpstr>Data and methods</vt:lpstr>
      <vt:lpstr>Results: Q1. Please rate how important would be for you the following natural features of a rural</vt:lpstr>
      <vt:lpstr>Prezentare PowerPoint</vt:lpstr>
      <vt:lpstr>Prezentare PowerPoint</vt:lpstr>
      <vt:lpstr>Discussions</vt:lpstr>
      <vt:lpstr>Conclusions</vt:lpstr>
      <vt:lpstr>Climate product  related to the  degree of green  vegetation cover for 10 rural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features of  interest for tourism in Romanian rural destinations</dc:title>
  <dc:creator>Liliana Velea</dc:creator>
  <cp:lastModifiedBy>Georgia Tacu</cp:lastModifiedBy>
  <cp:revision>1</cp:revision>
  <dcterms:created xsi:type="dcterms:W3CDTF">2023-05-30T23:38:11Z</dcterms:created>
  <dcterms:modified xsi:type="dcterms:W3CDTF">2023-05-30T23:38:25Z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2023-05-22T00:00:00Z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2023-05-30T00:00:00Z</vt:filetime>
  </property>
</Properties>
</file>