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3" d="100"/>
          <a:sy n="73" d="100"/>
        </p:scale>
        <p:origin x="40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7A1E6-DC45-4669-BB57-DD2FAC240E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4CD99FAA-2A16-4A17-A1DC-DD6C0155C2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4546A212-52B0-45D9-842D-597209701E91}"/>
              </a:ext>
            </a:extLst>
          </p:cNvPr>
          <p:cNvSpPr>
            <a:spLocks noGrp="1"/>
          </p:cNvSpPr>
          <p:nvPr>
            <p:ph type="dt" sz="half" idx="10"/>
          </p:nvPr>
        </p:nvSpPr>
        <p:spPr/>
        <p:txBody>
          <a:bodyPr/>
          <a:lstStyle/>
          <a:p>
            <a:fld id="{52B773B7-8D29-47BA-AC6D-58D0D17155AE}" type="datetimeFigureOut">
              <a:rPr lang="ro-RO" smtClean="0"/>
              <a:t>06.05.2021</a:t>
            </a:fld>
            <a:endParaRPr lang="ro-RO"/>
          </a:p>
        </p:txBody>
      </p:sp>
      <p:sp>
        <p:nvSpPr>
          <p:cNvPr id="5" name="Footer Placeholder 4">
            <a:extLst>
              <a:ext uri="{FF2B5EF4-FFF2-40B4-BE49-F238E27FC236}">
                <a16:creationId xmlns:a16="http://schemas.microsoft.com/office/drawing/2014/main" id="{54301394-B938-4F88-A324-A1ECE5C88C93}"/>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B0AD30A6-C9F2-4124-BB20-1206FD4EC13D}"/>
              </a:ext>
            </a:extLst>
          </p:cNvPr>
          <p:cNvSpPr>
            <a:spLocks noGrp="1"/>
          </p:cNvSpPr>
          <p:nvPr>
            <p:ph type="sldNum" sz="quarter" idx="12"/>
          </p:nvPr>
        </p:nvSpPr>
        <p:spPr/>
        <p:txBody>
          <a:bodyPr/>
          <a:lstStyle/>
          <a:p>
            <a:fld id="{205D7920-BCEF-4C12-BAF6-C14F9F87E14F}" type="slidenum">
              <a:rPr lang="ro-RO" smtClean="0"/>
              <a:t>‹#›</a:t>
            </a:fld>
            <a:endParaRPr lang="ro-RO"/>
          </a:p>
        </p:txBody>
      </p:sp>
    </p:spTree>
    <p:extLst>
      <p:ext uri="{BB962C8B-B14F-4D97-AF65-F5344CB8AC3E}">
        <p14:creationId xmlns:p14="http://schemas.microsoft.com/office/powerpoint/2010/main" val="339716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206AB-EDA8-4FDC-84E2-60D9483E4BBF}"/>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AAEC42C1-D95D-4D53-8FDA-4C66964B5B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3C25C326-B7D8-45BA-9963-D888F7C42073}"/>
              </a:ext>
            </a:extLst>
          </p:cNvPr>
          <p:cNvSpPr>
            <a:spLocks noGrp="1"/>
          </p:cNvSpPr>
          <p:nvPr>
            <p:ph type="dt" sz="half" idx="10"/>
          </p:nvPr>
        </p:nvSpPr>
        <p:spPr/>
        <p:txBody>
          <a:bodyPr/>
          <a:lstStyle/>
          <a:p>
            <a:fld id="{52B773B7-8D29-47BA-AC6D-58D0D17155AE}" type="datetimeFigureOut">
              <a:rPr lang="ro-RO" smtClean="0"/>
              <a:t>06.05.2021</a:t>
            </a:fld>
            <a:endParaRPr lang="ro-RO"/>
          </a:p>
        </p:txBody>
      </p:sp>
      <p:sp>
        <p:nvSpPr>
          <p:cNvPr id="5" name="Footer Placeholder 4">
            <a:extLst>
              <a:ext uri="{FF2B5EF4-FFF2-40B4-BE49-F238E27FC236}">
                <a16:creationId xmlns:a16="http://schemas.microsoft.com/office/drawing/2014/main" id="{FEED50AA-6CC5-4699-8A88-68775C573C18}"/>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7967D496-C283-4B40-9FC4-9D092C9BF76A}"/>
              </a:ext>
            </a:extLst>
          </p:cNvPr>
          <p:cNvSpPr>
            <a:spLocks noGrp="1"/>
          </p:cNvSpPr>
          <p:nvPr>
            <p:ph type="sldNum" sz="quarter" idx="12"/>
          </p:nvPr>
        </p:nvSpPr>
        <p:spPr/>
        <p:txBody>
          <a:bodyPr/>
          <a:lstStyle/>
          <a:p>
            <a:fld id="{205D7920-BCEF-4C12-BAF6-C14F9F87E14F}" type="slidenum">
              <a:rPr lang="ro-RO" smtClean="0"/>
              <a:t>‹#›</a:t>
            </a:fld>
            <a:endParaRPr lang="ro-RO"/>
          </a:p>
        </p:txBody>
      </p:sp>
    </p:spTree>
    <p:extLst>
      <p:ext uri="{BB962C8B-B14F-4D97-AF65-F5344CB8AC3E}">
        <p14:creationId xmlns:p14="http://schemas.microsoft.com/office/powerpoint/2010/main" val="365725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790BCD-5D19-4727-8CC8-45348818E2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F40C407F-9DFB-4F1C-8859-4860411EFA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1040AB3F-A1DF-4AE2-B44D-6AA726E07DF2}"/>
              </a:ext>
            </a:extLst>
          </p:cNvPr>
          <p:cNvSpPr>
            <a:spLocks noGrp="1"/>
          </p:cNvSpPr>
          <p:nvPr>
            <p:ph type="dt" sz="half" idx="10"/>
          </p:nvPr>
        </p:nvSpPr>
        <p:spPr/>
        <p:txBody>
          <a:bodyPr/>
          <a:lstStyle/>
          <a:p>
            <a:fld id="{52B773B7-8D29-47BA-AC6D-58D0D17155AE}" type="datetimeFigureOut">
              <a:rPr lang="ro-RO" smtClean="0"/>
              <a:t>06.05.2021</a:t>
            </a:fld>
            <a:endParaRPr lang="ro-RO"/>
          </a:p>
        </p:txBody>
      </p:sp>
      <p:sp>
        <p:nvSpPr>
          <p:cNvPr id="5" name="Footer Placeholder 4">
            <a:extLst>
              <a:ext uri="{FF2B5EF4-FFF2-40B4-BE49-F238E27FC236}">
                <a16:creationId xmlns:a16="http://schemas.microsoft.com/office/drawing/2014/main" id="{0C509681-31E7-47A4-AB96-307138A126C7}"/>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98DA75D6-1F6C-4A42-BADE-83075DF5A10C}"/>
              </a:ext>
            </a:extLst>
          </p:cNvPr>
          <p:cNvSpPr>
            <a:spLocks noGrp="1"/>
          </p:cNvSpPr>
          <p:nvPr>
            <p:ph type="sldNum" sz="quarter" idx="12"/>
          </p:nvPr>
        </p:nvSpPr>
        <p:spPr/>
        <p:txBody>
          <a:bodyPr/>
          <a:lstStyle/>
          <a:p>
            <a:fld id="{205D7920-BCEF-4C12-BAF6-C14F9F87E14F}" type="slidenum">
              <a:rPr lang="ro-RO" smtClean="0"/>
              <a:t>‹#›</a:t>
            </a:fld>
            <a:endParaRPr lang="ro-RO"/>
          </a:p>
        </p:txBody>
      </p:sp>
    </p:spTree>
    <p:extLst>
      <p:ext uri="{BB962C8B-B14F-4D97-AF65-F5344CB8AC3E}">
        <p14:creationId xmlns:p14="http://schemas.microsoft.com/office/powerpoint/2010/main" val="99883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C1F0-74BD-4BC7-B26D-BB854FD37E7F}"/>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C2BC1B2F-5C88-496E-A9E7-083C794F6C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FB8505E5-9601-47C4-9731-BDFFF74C52BB}"/>
              </a:ext>
            </a:extLst>
          </p:cNvPr>
          <p:cNvSpPr>
            <a:spLocks noGrp="1"/>
          </p:cNvSpPr>
          <p:nvPr>
            <p:ph type="dt" sz="half" idx="10"/>
          </p:nvPr>
        </p:nvSpPr>
        <p:spPr/>
        <p:txBody>
          <a:bodyPr/>
          <a:lstStyle/>
          <a:p>
            <a:fld id="{52B773B7-8D29-47BA-AC6D-58D0D17155AE}" type="datetimeFigureOut">
              <a:rPr lang="ro-RO" smtClean="0"/>
              <a:t>06.05.2021</a:t>
            </a:fld>
            <a:endParaRPr lang="ro-RO"/>
          </a:p>
        </p:txBody>
      </p:sp>
      <p:sp>
        <p:nvSpPr>
          <p:cNvPr id="5" name="Footer Placeholder 4">
            <a:extLst>
              <a:ext uri="{FF2B5EF4-FFF2-40B4-BE49-F238E27FC236}">
                <a16:creationId xmlns:a16="http://schemas.microsoft.com/office/drawing/2014/main" id="{484F564B-C66B-44CC-90EC-03C47068D597}"/>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67244534-909C-44ED-9309-F7B32B56ACF5}"/>
              </a:ext>
            </a:extLst>
          </p:cNvPr>
          <p:cNvSpPr>
            <a:spLocks noGrp="1"/>
          </p:cNvSpPr>
          <p:nvPr>
            <p:ph type="sldNum" sz="quarter" idx="12"/>
          </p:nvPr>
        </p:nvSpPr>
        <p:spPr/>
        <p:txBody>
          <a:bodyPr/>
          <a:lstStyle/>
          <a:p>
            <a:fld id="{205D7920-BCEF-4C12-BAF6-C14F9F87E14F}" type="slidenum">
              <a:rPr lang="ro-RO" smtClean="0"/>
              <a:t>‹#›</a:t>
            </a:fld>
            <a:endParaRPr lang="ro-RO"/>
          </a:p>
        </p:txBody>
      </p:sp>
    </p:spTree>
    <p:extLst>
      <p:ext uri="{BB962C8B-B14F-4D97-AF65-F5344CB8AC3E}">
        <p14:creationId xmlns:p14="http://schemas.microsoft.com/office/powerpoint/2010/main" val="2980072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0BFE8-7625-4012-8D28-97C406F8A5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B18E183F-CEAE-4D6F-B857-70C8ADB474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039EFA-1C4E-4FA8-8492-34E918426311}"/>
              </a:ext>
            </a:extLst>
          </p:cNvPr>
          <p:cNvSpPr>
            <a:spLocks noGrp="1"/>
          </p:cNvSpPr>
          <p:nvPr>
            <p:ph type="dt" sz="half" idx="10"/>
          </p:nvPr>
        </p:nvSpPr>
        <p:spPr/>
        <p:txBody>
          <a:bodyPr/>
          <a:lstStyle/>
          <a:p>
            <a:fld id="{52B773B7-8D29-47BA-AC6D-58D0D17155AE}" type="datetimeFigureOut">
              <a:rPr lang="ro-RO" smtClean="0"/>
              <a:t>06.05.2021</a:t>
            </a:fld>
            <a:endParaRPr lang="ro-RO"/>
          </a:p>
        </p:txBody>
      </p:sp>
      <p:sp>
        <p:nvSpPr>
          <p:cNvPr id="5" name="Footer Placeholder 4">
            <a:extLst>
              <a:ext uri="{FF2B5EF4-FFF2-40B4-BE49-F238E27FC236}">
                <a16:creationId xmlns:a16="http://schemas.microsoft.com/office/drawing/2014/main" id="{FD1CEB4C-627C-4C73-A7F3-B4F73BC9E88E}"/>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F8844F28-11B0-46A6-8DF0-547CA15AADA0}"/>
              </a:ext>
            </a:extLst>
          </p:cNvPr>
          <p:cNvSpPr>
            <a:spLocks noGrp="1"/>
          </p:cNvSpPr>
          <p:nvPr>
            <p:ph type="sldNum" sz="quarter" idx="12"/>
          </p:nvPr>
        </p:nvSpPr>
        <p:spPr/>
        <p:txBody>
          <a:bodyPr/>
          <a:lstStyle/>
          <a:p>
            <a:fld id="{205D7920-BCEF-4C12-BAF6-C14F9F87E14F}" type="slidenum">
              <a:rPr lang="ro-RO" smtClean="0"/>
              <a:t>‹#›</a:t>
            </a:fld>
            <a:endParaRPr lang="ro-RO"/>
          </a:p>
        </p:txBody>
      </p:sp>
    </p:spTree>
    <p:extLst>
      <p:ext uri="{BB962C8B-B14F-4D97-AF65-F5344CB8AC3E}">
        <p14:creationId xmlns:p14="http://schemas.microsoft.com/office/powerpoint/2010/main" val="278090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2569-2EF9-45F5-B338-AD804698C426}"/>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AF09B202-E136-4CCF-917E-63558A32B4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21192BDB-67C8-43CD-ADF6-16E70C96F4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D2AE0E90-B12E-469B-8E76-BF59CB39B9D0}"/>
              </a:ext>
            </a:extLst>
          </p:cNvPr>
          <p:cNvSpPr>
            <a:spLocks noGrp="1"/>
          </p:cNvSpPr>
          <p:nvPr>
            <p:ph type="dt" sz="half" idx="10"/>
          </p:nvPr>
        </p:nvSpPr>
        <p:spPr/>
        <p:txBody>
          <a:bodyPr/>
          <a:lstStyle/>
          <a:p>
            <a:fld id="{52B773B7-8D29-47BA-AC6D-58D0D17155AE}" type="datetimeFigureOut">
              <a:rPr lang="ro-RO" smtClean="0"/>
              <a:t>06.05.2021</a:t>
            </a:fld>
            <a:endParaRPr lang="ro-RO"/>
          </a:p>
        </p:txBody>
      </p:sp>
      <p:sp>
        <p:nvSpPr>
          <p:cNvPr id="6" name="Footer Placeholder 5">
            <a:extLst>
              <a:ext uri="{FF2B5EF4-FFF2-40B4-BE49-F238E27FC236}">
                <a16:creationId xmlns:a16="http://schemas.microsoft.com/office/drawing/2014/main" id="{EB90C952-0C79-4FBB-8E6B-7741CE00D3A4}"/>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F448E795-2967-4CE5-98FF-F131DA104194}"/>
              </a:ext>
            </a:extLst>
          </p:cNvPr>
          <p:cNvSpPr>
            <a:spLocks noGrp="1"/>
          </p:cNvSpPr>
          <p:nvPr>
            <p:ph type="sldNum" sz="quarter" idx="12"/>
          </p:nvPr>
        </p:nvSpPr>
        <p:spPr/>
        <p:txBody>
          <a:bodyPr/>
          <a:lstStyle/>
          <a:p>
            <a:fld id="{205D7920-BCEF-4C12-BAF6-C14F9F87E14F}" type="slidenum">
              <a:rPr lang="ro-RO" smtClean="0"/>
              <a:t>‹#›</a:t>
            </a:fld>
            <a:endParaRPr lang="ro-RO"/>
          </a:p>
        </p:txBody>
      </p:sp>
    </p:spTree>
    <p:extLst>
      <p:ext uri="{BB962C8B-B14F-4D97-AF65-F5344CB8AC3E}">
        <p14:creationId xmlns:p14="http://schemas.microsoft.com/office/powerpoint/2010/main" val="1123897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8CFF1-5A27-4485-98BA-AE00116B039D}"/>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BB14AF6D-3EAF-4B66-9205-C9A24EABBB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AC30E1-3E00-4835-A017-94B2FEC134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B22B1BC8-F3AD-4B90-8BCB-D02721D1F5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C3AE55-3AD1-40B9-B271-78216BEFE8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57A615DD-56E5-4B41-978C-5F89C8A9220D}"/>
              </a:ext>
            </a:extLst>
          </p:cNvPr>
          <p:cNvSpPr>
            <a:spLocks noGrp="1"/>
          </p:cNvSpPr>
          <p:nvPr>
            <p:ph type="dt" sz="half" idx="10"/>
          </p:nvPr>
        </p:nvSpPr>
        <p:spPr/>
        <p:txBody>
          <a:bodyPr/>
          <a:lstStyle/>
          <a:p>
            <a:fld id="{52B773B7-8D29-47BA-AC6D-58D0D17155AE}" type="datetimeFigureOut">
              <a:rPr lang="ro-RO" smtClean="0"/>
              <a:t>06.05.2021</a:t>
            </a:fld>
            <a:endParaRPr lang="ro-RO"/>
          </a:p>
        </p:txBody>
      </p:sp>
      <p:sp>
        <p:nvSpPr>
          <p:cNvPr id="8" name="Footer Placeholder 7">
            <a:extLst>
              <a:ext uri="{FF2B5EF4-FFF2-40B4-BE49-F238E27FC236}">
                <a16:creationId xmlns:a16="http://schemas.microsoft.com/office/drawing/2014/main" id="{AB6B845F-CAAB-43F9-B6AD-B3CEB02471FD}"/>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8902485F-03DF-43B1-80A8-B08525525A31}"/>
              </a:ext>
            </a:extLst>
          </p:cNvPr>
          <p:cNvSpPr>
            <a:spLocks noGrp="1"/>
          </p:cNvSpPr>
          <p:nvPr>
            <p:ph type="sldNum" sz="quarter" idx="12"/>
          </p:nvPr>
        </p:nvSpPr>
        <p:spPr/>
        <p:txBody>
          <a:bodyPr/>
          <a:lstStyle/>
          <a:p>
            <a:fld id="{205D7920-BCEF-4C12-BAF6-C14F9F87E14F}" type="slidenum">
              <a:rPr lang="ro-RO" smtClean="0"/>
              <a:t>‹#›</a:t>
            </a:fld>
            <a:endParaRPr lang="ro-RO"/>
          </a:p>
        </p:txBody>
      </p:sp>
    </p:spTree>
    <p:extLst>
      <p:ext uri="{BB962C8B-B14F-4D97-AF65-F5344CB8AC3E}">
        <p14:creationId xmlns:p14="http://schemas.microsoft.com/office/powerpoint/2010/main" val="1881649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B9FE4-E73B-4E60-8F9B-ABE6F8827CFC}"/>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750012E1-C59E-4FA9-A8C0-5500E92F6FC3}"/>
              </a:ext>
            </a:extLst>
          </p:cNvPr>
          <p:cNvSpPr>
            <a:spLocks noGrp="1"/>
          </p:cNvSpPr>
          <p:nvPr>
            <p:ph type="dt" sz="half" idx="10"/>
          </p:nvPr>
        </p:nvSpPr>
        <p:spPr/>
        <p:txBody>
          <a:bodyPr/>
          <a:lstStyle/>
          <a:p>
            <a:fld id="{52B773B7-8D29-47BA-AC6D-58D0D17155AE}" type="datetimeFigureOut">
              <a:rPr lang="ro-RO" smtClean="0"/>
              <a:t>06.05.2021</a:t>
            </a:fld>
            <a:endParaRPr lang="ro-RO"/>
          </a:p>
        </p:txBody>
      </p:sp>
      <p:sp>
        <p:nvSpPr>
          <p:cNvPr id="4" name="Footer Placeholder 3">
            <a:extLst>
              <a:ext uri="{FF2B5EF4-FFF2-40B4-BE49-F238E27FC236}">
                <a16:creationId xmlns:a16="http://schemas.microsoft.com/office/drawing/2014/main" id="{DA449072-151C-42DF-8DCD-56D7B8955852}"/>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82C8876C-0280-424B-9573-A5B34C530619}"/>
              </a:ext>
            </a:extLst>
          </p:cNvPr>
          <p:cNvSpPr>
            <a:spLocks noGrp="1"/>
          </p:cNvSpPr>
          <p:nvPr>
            <p:ph type="sldNum" sz="quarter" idx="12"/>
          </p:nvPr>
        </p:nvSpPr>
        <p:spPr/>
        <p:txBody>
          <a:bodyPr/>
          <a:lstStyle/>
          <a:p>
            <a:fld id="{205D7920-BCEF-4C12-BAF6-C14F9F87E14F}" type="slidenum">
              <a:rPr lang="ro-RO" smtClean="0"/>
              <a:t>‹#›</a:t>
            </a:fld>
            <a:endParaRPr lang="ro-RO"/>
          </a:p>
        </p:txBody>
      </p:sp>
    </p:spTree>
    <p:extLst>
      <p:ext uri="{BB962C8B-B14F-4D97-AF65-F5344CB8AC3E}">
        <p14:creationId xmlns:p14="http://schemas.microsoft.com/office/powerpoint/2010/main" val="192592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FB73A0-BB66-43B4-8782-0229ABB94B54}"/>
              </a:ext>
            </a:extLst>
          </p:cNvPr>
          <p:cNvSpPr>
            <a:spLocks noGrp="1"/>
          </p:cNvSpPr>
          <p:nvPr>
            <p:ph type="dt" sz="half" idx="10"/>
          </p:nvPr>
        </p:nvSpPr>
        <p:spPr/>
        <p:txBody>
          <a:bodyPr/>
          <a:lstStyle/>
          <a:p>
            <a:fld id="{52B773B7-8D29-47BA-AC6D-58D0D17155AE}" type="datetimeFigureOut">
              <a:rPr lang="ro-RO" smtClean="0"/>
              <a:t>06.05.2021</a:t>
            </a:fld>
            <a:endParaRPr lang="ro-RO"/>
          </a:p>
        </p:txBody>
      </p:sp>
      <p:sp>
        <p:nvSpPr>
          <p:cNvPr id="3" name="Footer Placeholder 2">
            <a:extLst>
              <a:ext uri="{FF2B5EF4-FFF2-40B4-BE49-F238E27FC236}">
                <a16:creationId xmlns:a16="http://schemas.microsoft.com/office/drawing/2014/main" id="{7EE8D2FD-835F-4BF4-9D16-99BC7FD2F3BC}"/>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CA52D4B3-E9EA-4273-97BF-2C812C93F14A}"/>
              </a:ext>
            </a:extLst>
          </p:cNvPr>
          <p:cNvSpPr>
            <a:spLocks noGrp="1"/>
          </p:cNvSpPr>
          <p:nvPr>
            <p:ph type="sldNum" sz="quarter" idx="12"/>
          </p:nvPr>
        </p:nvSpPr>
        <p:spPr/>
        <p:txBody>
          <a:bodyPr/>
          <a:lstStyle/>
          <a:p>
            <a:fld id="{205D7920-BCEF-4C12-BAF6-C14F9F87E14F}" type="slidenum">
              <a:rPr lang="ro-RO" smtClean="0"/>
              <a:t>‹#›</a:t>
            </a:fld>
            <a:endParaRPr lang="ro-RO"/>
          </a:p>
        </p:txBody>
      </p:sp>
    </p:spTree>
    <p:extLst>
      <p:ext uri="{BB962C8B-B14F-4D97-AF65-F5344CB8AC3E}">
        <p14:creationId xmlns:p14="http://schemas.microsoft.com/office/powerpoint/2010/main" val="709750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94ED8-325F-40D4-AEBA-B2EDEC469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745C1AA8-378F-4C3C-88A7-6D66ADB03D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006525EA-1779-408A-95EB-1B528F0A5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3B8CE5-1A78-448A-AD89-AFAC61AE5D97}"/>
              </a:ext>
            </a:extLst>
          </p:cNvPr>
          <p:cNvSpPr>
            <a:spLocks noGrp="1"/>
          </p:cNvSpPr>
          <p:nvPr>
            <p:ph type="dt" sz="half" idx="10"/>
          </p:nvPr>
        </p:nvSpPr>
        <p:spPr/>
        <p:txBody>
          <a:bodyPr/>
          <a:lstStyle/>
          <a:p>
            <a:fld id="{52B773B7-8D29-47BA-AC6D-58D0D17155AE}" type="datetimeFigureOut">
              <a:rPr lang="ro-RO" smtClean="0"/>
              <a:t>06.05.2021</a:t>
            </a:fld>
            <a:endParaRPr lang="ro-RO"/>
          </a:p>
        </p:txBody>
      </p:sp>
      <p:sp>
        <p:nvSpPr>
          <p:cNvPr id="6" name="Footer Placeholder 5">
            <a:extLst>
              <a:ext uri="{FF2B5EF4-FFF2-40B4-BE49-F238E27FC236}">
                <a16:creationId xmlns:a16="http://schemas.microsoft.com/office/drawing/2014/main" id="{49BC66A2-A8E8-4BC5-8705-7F8E8266535A}"/>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CD0E5BDF-E8EC-4141-A447-07A61F553D83}"/>
              </a:ext>
            </a:extLst>
          </p:cNvPr>
          <p:cNvSpPr>
            <a:spLocks noGrp="1"/>
          </p:cNvSpPr>
          <p:nvPr>
            <p:ph type="sldNum" sz="quarter" idx="12"/>
          </p:nvPr>
        </p:nvSpPr>
        <p:spPr/>
        <p:txBody>
          <a:bodyPr/>
          <a:lstStyle/>
          <a:p>
            <a:fld id="{205D7920-BCEF-4C12-BAF6-C14F9F87E14F}" type="slidenum">
              <a:rPr lang="ro-RO" smtClean="0"/>
              <a:t>‹#›</a:t>
            </a:fld>
            <a:endParaRPr lang="ro-RO"/>
          </a:p>
        </p:txBody>
      </p:sp>
    </p:spTree>
    <p:extLst>
      <p:ext uri="{BB962C8B-B14F-4D97-AF65-F5344CB8AC3E}">
        <p14:creationId xmlns:p14="http://schemas.microsoft.com/office/powerpoint/2010/main" val="61810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33A5-1DB1-4427-A650-3C1E5E06C1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64241F64-0C21-491B-824F-717F2D6271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E1B38AE3-9DFA-47B4-B4EF-BC3B143B78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58D469-456E-4B8E-8A5E-1B1F5D9777E7}"/>
              </a:ext>
            </a:extLst>
          </p:cNvPr>
          <p:cNvSpPr>
            <a:spLocks noGrp="1"/>
          </p:cNvSpPr>
          <p:nvPr>
            <p:ph type="dt" sz="half" idx="10"/>
          </p:nvPr>
        </p:nvSpPr>
        <p:spPr/>
        <p:txBody>
          <a:bodyPr/>
          <a:lstStyle/>
          <a:p>
            <a:fld id="{52B773B7-8D29-47BA-AC6D-58D0D17155AE}" type="datetimeFigureOut">
              <a:rPr lang="ro-RO" smtClean="0"/>
              <a:t>06.05.2021</a:t>
            </a:fld>
            <a:endParaRPr lang="ro-RO"/>
          </a:p>
        </p:txBody>
      </p:sp>
      <p:sp>
        <p:nvSpPr>
          <p:cNvPr id="6" name="Footer Placeholder 5">
            <a:extLst>
              <a:ext uri="{FF2B5EF4-FFF2-40B4-BE49-F238E27FC236}">
                <a16:creationId xmlns:a16="http://schemas.microsoft.com/office/drawing/2014/main" id="{78EFC94C-B1F7-496D-9546-CFDBACB47F14}"/>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0FA2FF36-469D-4055-B5E5-E31831F8AA15}"/>
              </a:ext>
            </a:extLst>
          </p:cNvPr>
          <p:cNvSpPr>
            <a:spLocks noGrp="1"/>
          </p:cNvSpPr>
          <p:nvPr>
            <p:ph type="sldNum" sz="quarter" idx="12"/>
          </p:nvPr>
        </p:nvSpPr>
        <p:spPr/>
        <p:txBody>
          <a:bodyPr/>
          <a:lstStyle/>
          <a:p>
            <a:fld id="{205D7920-BCEF-4C12-BAF6-C14F9F87E14F}" type="slidenum">
              <a:rPr lang="ro-RO" smtClean="0"/>
              <a:t>‹#›</a:t>
            </a:fld>
            <a:endParaRPr lang="ro-RO"/>
          </a:p>
        </p:txBody>
      </p:sp>
    </p:spTree>
    <p:extLst>
      <p:ext uri="{BB962C8B-B14F-4D97-AF65-F5344CB8AC3E}">
        <p14:creationId xmlns:p14="http://schemas.microsoft.com/office/powerpoint/2010/main" val="110771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9AA759-CA6A-4FAF-A46A-EFDC40F06D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B2F39475-C144-4367-A2F3-906499D37D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D9862286-4553-48D1-8779-9577ECBF3B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773B7-8D29-47BA-AC6D-58D0D17155AE}" type="datetimeFigureOut">
              <a:rPr lang="ro-RO" smtClean="0"/>
              <a:t>06.05.2021</a:t>
            </a:fld>
            <a:endParaRPr lang="ro-RO"/>
          </a:p>
        </p:txBody>
      </p:sp>
      <p:sp>
        <p:nvSpPr>
          <p:cNvPr id="5" name="Footer Placeholder 4">
            <a:extLst>
              <a:ext uri="{FF2B5EF4-FFF2-40B4-BE49-F238E27FC236}">
                <a16:creationId xmlns:a16="http://schemas.microsoft.com/office/drawing/2014/main" id="{85232975-54F9-4A84-BD34-1FDDD7349E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A076286C-827F-4C3D-A478-CE179D681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D7920-BCEF-4C12-BAF6-C14F9F87E14F}" type="slidenum">
              <a:rPr lang="ro-RO" smtClean="0"/>
              <a:t>‹#›</a:t>
            </a:fld>
            <a:endParaRPr lang="ro-RO"/>
          </a:p>
        </p:txBody>
      </p:sp>
    </p:spTree>
    <p:extLst>
      <p:ext uri="{BB962C8B-B14F-4D97-AF65-F5344CB8AC3E}">
        <p14:creationId xmlns:p14="http://schemas.microsoft.com/office/powerpoint/2010/main" val="123857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60FD678-8882-4BAE-9620-550F4CFF2FF5}"/>
              </a:ext>
            </a:extLst>
          </p:cNvPr>
          <p:cNvSpPr>
            <a:spLocks noGrp="1"/>
          </p:cNvSpPr>
          <p:nvPr>
            <p:ph type="subTitle" idx="1"/>
          </p:nvPr>
        </p:nvSpPr>
        <p:spPr>
          <a:xfrm>
            <a:off x="1524000" y="3983602"/>
            <a:ext cx="9144000" cy="1274197"/>
          </a:xfrm>
        </p:spPr>
        <p:txBody>
          <a:bodyPr/>
          <a:lstStyle/>
          <a:p>
            <a:r>
              <a:rPr lang="ro-RO" dirty="0">
                <a:solidFill>
                  <a:schemeClr val="accent1">
                    <a:lumMod val="75000"/>
                  </a:schemeClr>
                </a:solidFill>
              </a:rPr>
              <a:t>Ing. Șurlea CRISTINA  </a:t>
            </a:r>
          </a:p>
          <a:p>
            <a:r>
              <a:rPr lang="ro-RO" dirty="0">
                <a:solidFill>
                  <a:schemeClr val="accent1">
                    <a:lumMod val="75000"/>
                  </a:schemeClr>
                </a:solidFill>
              </a:rPr>
              <a:t>CS 3 Ing. Roșu LAURENȚIU</a:t>
            </a:r>
          </a:p>
          <a:p>
            <a:endParaRPr lang="ro-RO" dirty="0"/>
          </a:p>
        </p:txBody>
      </p:sp>
      <p:sp>
        <p:nvSpPr>
          <p:cNvPr id="4" name="Rectangle 1">
            <a:extLst>
              <a:ext uri="{FF2B5EF4-FFF2-40B4-BE49-F238E27FC236}">
                <a16:creationId xmlns:a16="http://schemas.microsoft.com/office/drawing/2014/main" id="{33A21B77-8894-4F08-925E-97620240E744}"/>
              </a:ext>
            </a:extLst>
          </p:cNvPr>
          <p:cNvSpPr>
            <a:spLocks noGrp="1" noChangeArrowheads="1"/>
          </p:cNvSpPr>
          <p:nvPr>
            <p:ph type="ctrTitle"/>
          </p:nvPr>
        </p:nvSpPr>
        <p:spPr bwMode="auto">
          <a:xfrm>
            <a:off x="1333995" y="1196454"/>
            <a:ext cx="9950994" cy="207749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ro-RO" altLang="ro-RO" sz="4400" b="1" i="0" u="none" strike="noStrike" cap="none" normalizeH="0" baseline="0" dirty="0">
                <a:ln>
                  <a:noFill/>
                </a:ln>
                <a:solidFill>
                  <a:schemeClr val="accent1">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THE IMPORTANCE </a:t>
            </a:r>
            <a:r>
              <a:rPr kumimoji="0" lang="ro-RO" altLang="ro-RO" sz="4400" b="1" i="0" u="none" strike="noStrike" cap="none" normalizeH="0" baseline="0" dirty="0">
                <a:ln>
                  <a:noFill/>
                </a:ln>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CONSUMPTION </a:t>
            </a:r>
            <a:br>
              <a:rPr kumimoji="0" lang="ro-RO" altLang="ro-RO" sz="4400" b="1" i="0" u="none" strike="noStrike" cap="none" normalizeH="0" baseline="0" dirty="0">
                <a:ln>
                  <a:noFill/>
                </a:ln>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ro-RO" altLang="ro-RO" sz="4400" b="1" i="0" u="none" strike="noStrike" cap="none" normalizeH="0" baseline="0" dirty="0">
                <a:ln>
                  <a:noFill/>
                </a:ln>
                <a:solidFill>
                  <a:schemeClr val="accent1">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OF HONEY </a:t>
            </a:r>
            <a:br>
              <a:rPr kumimoji="0" lang="ro-RO" altLang="ro-RO" sz="4400" b="1" i="0" u="none" strike="noStrike" cap="none" normalizeH="0" baseline="0" dirty="0">
                <a:ln>
                  <a:noFill/>
                </a:ln>
                <a:solidFill>
                  <a:schemeClr val="accent1">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br>
            <a:r>
              <a:rPr kumimoji="0" lang="ro-RO" altLang="ro-RO" sz="4400" b="1" i="0" u="none" strike="noStrike" cap="none" normalizeH="0" baseline="0" dirty="0">
                <a:ln>
                  <a:noFill/>
                </a:ln>
                <a:solidFill>
                  <a:schemeClr val="accent1">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IN THE </a:t>
            </a:r>
            <a:r>
              <a:rPr kumimoji="0" lang="ro-RO" altLang="ro-RO" sz="4400" b="1" i="0" u="none" strike="noStrike" cap="none" normalizeH="0" baseline="0" dirty="0">
                <a:ln>
                  <a:noFill/>
                </a:ln>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HEALTHY</a:t>
            </a:r>
            <a:r>
              <a:rPr kumimoji="0" lang="ro-RO" altLang="ro-RO" sz="4400" b="1" i="0" u="none" strike="noStrike" cap="none" normalizeH="0" baseline="0" dirty="0">
                <a:ln>
                  <a:noFill/>
                </a:ln>
                <a:solidFill>
                  <a:schemeClr val="accent1">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ALIMENTATION </a:t>
            </a:r>
            <a:endParaRPr kumimoji="0" lang="ro-RO" altLang="ro-RO" sz="4400" b="0" i="0" u="none" strike="noStrike" cap="none" normalizeH="0" baseline="0" dirty="0">
              <a:ln>
                <a:noFill/>
              </a:ln>
              <a:solidFill>
                <a:schemeClr val="accent1">
                  <a:lumMod val="75000"/>
                </a:schemeClr>
              </a:solidFill>
              <a:effectLst/>
              <a:latin typeface="Arial" panose="020B0604020202020204" pitchFamily="34" charset="0"/>
            </a:endParaRPr>
          </a:p>
        </p:txBody>
      </p:sp>
    </p:spTree>
    <p:extLst>
      <p:ext uri="{BB962C8B-B14F-4D97-AF65-F5344CB8AC3E}">
        <p14:creationId xmlns:p14="http://schemas.microsoft.com/office/powerpoint/2010/main" val="359263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41CC53-0EEE-45B0-96CF-E115609FBAE3}"/>
              </a:ext>
            </a:extLst>
          </p:cNvPr>
          <p:cNvSpPr>
            <a:spLocks noGrp="1"/>
          </p:cNvSpPr>
          <p:nvPr>
            <p:ph sz="half" idx="1"/>
          </p:nvPr>
        </p:nvSpPr>
        <p:spPr/>
        <p:txBody>
          <a:bodyPr>
            <a:normAutofit fontScale="85000" lnSpcReduction="20000"/>
          </a:bodyPr>
          <a:lstStyle/>
          <a:p>
            <a:r>
              <a:rPr lang="ro-RO" i="1" dirty="0"/>
              <a:t>On one hand, the roumanians eat too much, too fat, too sweet and far too much meat; on the other hand, they eat too few vitamins, minerals and fibrous foods. The question is how did this wrong alimentation become so popular? </a:t>
            </a:r>
            <a:endParaRPr lang="ro-RO" dirty="0"/>
          </a:p>
          <a:p>
            <a:r>
              <a:rPr lang="ro-RO" i="1" dirty="0"/>
              <a:t>One reason would be the industrial processing of many aliments. Over 60% of the aliments offered are industrially finite products. The daily necessary of energy is ensured – at present – in a percentage of 75- 80%, by overprocessed foods, such as the meats, the margarine, the extraction flour, etc.</a:t>
            </a:r>
            <a:endParaRPr lang="ro-RO" dirty="0"/>
          </a:p>
        </p:txBody>
      </p:sp>
      <p:pic>
        <p:nvPicPr>
          <p:cNvPr id="6" name="Content Placeholder 5">
            <a:extLst>
              <a:ext uri="{FF2B5EF4-FFF2-40B4-BE49-F238E27FC236}">
                <a16:creationId xmlns:a16="http://schemas.microsoft.com/office/drawing/2014/main" id="{93B5B53C-DB11-4BCF-A091-4269BE62EDF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783601">
            <a:off x="6172200" y="2058194"/>
            <a:ext cx="5181600" cy="3886200"/>
          </a:xfrm>
        </p:spPr>
      </p:pic>
    </p:spTree>
    <p:extLst>
      <p:ext uri="{BB962C8B-B14F-4D97-AF65-F5344CB8AC3E}">
        <p14:creationId xmlns:p14="http://schemas.microsoft.com/office/powerpoint/2010/main" val="2562741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B00A09-DB13-4FB7-B281-8CBC602B8089}"/>
              </a:ext>
            </a:extLst>
          </p:cNvPr>
          <p:cNvSpPr>
            <a:spLocks noGrp="1"/>
          </p:cNvSpPr>
          <p:nvPr>
            <p:ph sz="half" idx="1"/>
          </p:nvPr>
        </p:nvSpPr>
        <p:spPr/>
        <p:txBody>
          <a:bodyPr/>
          <a:lstStyle/>
          <a:p>
            <a:r>
              <a:rPr lang="ro-RO" dirty="0"/>
              <a:t>Very often, honey and sugar are “put in the same pot” and it is stated that honey is as harmful as the sugar is. As honey is not an isolated aliment and it differs very much from the table sugar by its chemical composition, it would have different effects on the human organism. </a:t>
            </a:r>
          </a:p>
          <a:p>
            <a:endParaRPr lang="ro-RO" dirty="0"/>
          </a:p>
        </p:txBody>
      </p:sp>
      <p:pic>
        <p:nvPicPr>
          <p:cNvPr id="10" name="Content Placeholder 9">
            <a:extLst>
              <a:ext uri="{FF2B5EF4-FFF2-40B4-BE49-F238E27FC236}">
                <a16:creationId xmlns:a16="http://schemas.microsoft.com/office/drawing/2014/main" id="{076C346C-3BEC-4662-B01B-E224FCCC1E9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08527">
            <a:off x="6172200" y="1825624"/>
            <a:ext cx="5344382" cy="4222721"/>
          </a:xfrm>
        </p:spPr>
      </p:pic>
    </p:spTree>
    <p:extLst>
      <p:ext uri="{BB962C8B-B14F-4D97-AF65-F5344CB8AC3E}">
        <p14:creationId xmlns:p14="http://schemas.microsoft.com/office/powerpoint/2010/main" val="536195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6EEF-429B-4632-AD46-CDA437DB2D2F}"/>
              </a:ext>
            </a:extLst>
          </p:cNvPr>
          <p:cNvSpPr>
            <a:spLocks noGrp="1"/>
          </p:cNvSpPr>
          <p:nvPr>
            <p:ph type="title"/>
          </p:nvPr>
        </p:nvSpPr>
        <p:spPr>
          <a:xfrm>
            <a:off x="838200" y="365126"/>
            <a:ext cx="10515600" cy="1177428"/>
          </a:xfrm>
        </p:spPr>
        <p:txBody>
          <a:bodyPr>
            <a:normAutofit fontScale="90000"/>
          </a:bodyPr>
          <a:lstStyle/>
          <a:p>
            <a:pPr lvl="1" algn="ctr" fontAlgn="base"/>
            <a:r>
              <a:rPr lang="ro-RO" sz="5400" b="1" dirty="0">
                <a:latin typeface="Times New Roman" panose="02020603050405020304" pitchFamily="18" charset="0"/>
                <a:cs typeface="Times New Roman" panose="02020603050405020304" pitchFamily="18" charset="0"/>
              </a:rPr>
              <a:t>Ferments</a:t>
            </a:r>
            <a:br>
              <a:rPr lang="ro-RO" sz="1800" b="1" i="1" dirty="0"/>
            </a:br>
            <a:r>
              <a:rPr lang="ro-RO" sz="1800" dirty="0"/>
              <a:t> </a:t>
            </a:r>
            <a:br>
              <a:rPr lang="ro-RO" sz="1800" dirty="0"/>
            </a:br>
            <a:endParaRPr lang="ro-RO" dirty="0"/>
          </a:p>
        </p:txBody>
      </p:sp>
      <p:sp>
        <p:nvSpPr>
          <p:cNvPr id="3" name="Content Placeholder 2">
            <a:extLst>
              <a:ext uri="{FF2B5EF4-FFF2-40B4-BE49-F238E27FC236}">
                <a16:creationId xmlns:a16="http://schemas.microsoft.com/office/drawing/2014/main" id="{94165C01-4F65-4207-80D3-DB8D0FA6C9D9}"/>
              </a:ext>
            </a:extLst>
          </p:cNvPr>
          <p:cNvSpPr>
            <a:spLocks noGrp="1"/>
          </p:cNvSpPr>
          <p:nvPr>
            <p:ph sz="half" idx="1"/>
          </p:nvPr>
        </p:nvSpPr>
        <p:spPr/>
        <p:txBody>
          <a:bodyPr>
            <a:normAutofit fontScale="92500" lnSpcReduction="20000"/>
          </a:bodyPr>
          <a:lstStyle/>
          <a:p>
            <a:r>
              <a:rPr lang="ro-RO" dirty="0"/>
              <a:t>Of course, honey maintains this action of destroying bacteria only if it is treated carefully. Most of its ferments are photosensitive, as well as sensitive to heat. The invertase is very sensitive to heat. At a temperature of 45 </a:t>
            </a:r>
            <a:r>
              <a:rPr lang="ro-RO" baseline="30000" dirty="0"/>
              <a:t>O</a:t>
            </a:r>
            <a:r>
              <a:rPr lang="ro-RO" dirty="0"/>
              <a:t>C, it has a more reduced action after a short time of heating, while after a short heating, at 70 </a:t>
            </a:r>
            <a:r>
              <a:rPr lang="ro-RO" baseline="30000" dirty="0"/>
              <a:t>O</a:t>
            </a:r>
            <a:r>
              <a:rPr lang="ro-RO" dirty="0"/>
              <a:t>C, it is completely destroyed. The action of light also has negative effects on many ferments. </a:t>
            </a:r>
          </a:p>
          <a:p>
            <a:r>
              <a:rPr lang="ro-RO" dirty="0"/>
              <a:t>. </a:t>
            </a:r>
          </a:p>
          <a:p>
            <a:endParaRPr lang="ro-RO" dirty="0"/>
          </a:p>
        </p:txBody>
      </p:sp>
      <p:pic>
        <p:nvPicPr>
          <p:cNvPr id="6" name="Content Placeholder 5">
            <a:extLst>
              <a:ext uri="{FF2B5EF4-FFF2-40B4-BE49-F238E27FC236}">
                <a16:creationId xmlns:a16="http://schemas.microsoft.com/office/drawing/2014/main" id="{453CA806-A7C0-486D-8CCC-72DACA22D4A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058194"/>
            <a:ext cx="5181600" cy="3886200"/>
          </a:xfrm>
        </p:spPr>
      </p:pic>
    </p:spTree>
    <p:extLst>
      <p:ext uri="{BB962C8B-B14F-4D97-AF65-F5344CB8AC3E}">
        <p14:creationId xmlns:p14="http://schemas.microsoft.com/office/powerpoint/2010/main" val="2059653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7F695-4BB2-49F4-BA39-2A3192ABC1F7}"/>
              </a:ext>
            </a:extLst>
          </p:cNvPr>
          <p:cNvSpPr>
            <a:spLocks noGrp="1"/>
          </p:cNvSpPr>
          <p:nvPr>
            <p:ph type="title"/>
          </p:nvPr>
        </p:nvSpPr>
        <p:spPr/>
        <p:txBody>
          <a:bodyPr>
            <a:normAutofit fontScale="90000"/>
          </a:bodyPr>
          <a:lstStyle/>
          <a:p>
            <a:pPr algn="ctr"/>
            <a:r>
              <a:rPr lang="ro-RO" altLang="ro-RO" b="1" dirty="0">
                <a:latin typeface="Calibri" panose="020F0502020204030204" pitchFamily="34" charset="0"/>
                <a:ea typeface="Arial" panose="020B0604020202020204" pitchFamily="34" charset="0"/>
                <a:cs typeface="Times New Roman" panose="02020603050405020304" pitchFamily="18" charset="0"/>
              </a:rPr>
              <a:t>The Influence of the Temperatures on the Preservation of the Ferments in Honey* </a:t>
            </a:r>
            <a:br>
              <a:rPr kumimoji="0" lang="ro-RO" altLang="ro-RO" sz="3600" b="0" i="0" u="none" strike="noStrike" cap="none" normalizeH="0" baseline="0" dirty="0">
                <a:ln>
                  <a:noFill/>
                </a:ln>
                <a:solidFill>
                  <a:schemeClr val="tx1"/>
                </a:solidFill>
                <a:effectLst/>
              </a:rPr>
            </a:br>
            <a:endParaRPr lang="ro-RO" dirty="0"/>
          </a:p>
        </p:txBody>
      </p:sp>
      <p:graphicFrame>
        <p:nvGraphicFramePr>
          <p:cNvPr id="5" name="Content Placeholder 4">
            <a:extLst>
              <a:ext uri="{FF2B5EF4-FFF2-40B4-BE49-F238E27FC236}">
                <a16:creationId xmlns:a16="http://schemas.microsoft.com/office/drawing/2014/main" id="{7A9E1E4B-3CD4-4F5C-8BC2-1D90EFD6AF4A}"/>
              </a:ext>
            </a:extLst>
          </p:cNvPr>
          <p:cNvGraphicFramePr>
            <a:graphicFrameLocks noGrp="1"/>
          </p:cNvGraphicFramePr>
          <p:nvPr>
            <p:ph sz="half" idx="2"/>
            <p:extLst>
              <p:ext uri="{D42A27DB-BD31-4B8C-83A1-F6EECF244321}">
                <p14:modId xmlns:p14="http://schemas.microsoft.com/office/powerpoint/2010/main" val="2357779720"/>
              </p:ext>
            </p:extLst>
          </p:nvPr>
        </p:nvGraphicFramePr>
        <p:xfrm>
          <a:off x="1359673" y="1690688"/>
          <a:ext cx="8287288" cy="4251519"/>
        </p:xfrm>
        <a:graphic>
          <a:graphicData uri="http://schemas.openxmlformats.org/drawingml/2006/table">
            <a:tbl>
              <a:tblPr firstRow="1" firstCol="1" bandRow="1">
                <a:tableStyleId>{5C22544A-7EE6-4342-B048-85BDC9FD1C3A}</a:tableStyleId>
              </a:tblPr>
              <a:tblGrid>
                <a:gridCol w="3166823">
                  <a:extLst>
                    <a:ext uri="{9D8B030D-6E8A-4147-A177-3AD203B41FA5}">
                      <a16:colId xmlns:a16="http://schemas.microsoft.com/office/drawing/2014/main" val="1191518147"/>
                    </a:ext>
                  </a:extLst>
                </a:gridCol>
                <a:gridCol w="2486554">
                  <a:extLst>
                    <a:ext uri="{9D8B030D-6E8A-4147-A177-3AD203B41FA5}">
                      <a16:colId xmlns:a16="http://schemas.microsoft.com/office/drawing/2014/main" val="3374406368"/>
                    </a:ext>
                  </a:extLst>
                </a:gridCol>
                <a:gridCol w="2633911">
                  <a:extLst>
                    <a:ext uri="{9D8B030D-6E8A-4147-A177-3AD203B41FA5}">
                      <a16:colId xmlns:a16="http://schemas.microsoft.com/office/drawing/2014/main" val="510890883"/>
                    </a:ext>
                  </a:extLst>
                </a:gridCol>
              </a:tblGrid>
              <a:tr h="551306">
                <a:tc rowSpan="2">
                  <a:txBody>
                    <a:bodyPr/>
                    <a:lstStyle/>
                    <a:p>
                      <a:pPr marL="36195" algn="ctr">
                        <a:lnSpc>
                          <a:spcPct val="107000"/>
                        </a:lnSpc>
                        <a:spcAft>
                          <a:spcPts val="0"/>
                        </a:spcAft>
                      </a:pPr>
                      <a:r>
                        <a:rPr lang="ro-RO" sz="1600" dirty="0">
                          <a:effectLst/>
                          <a:latin typeface="Times New Roman" panose="02020603050405020304" pitchFamily="18" charset="0"/>
                          <a:cs typeface="Times New Roman" panose="02020603050405020304" pitchFamily="18" charset="0"/>
                        </a:rPr>
                        <a:t>Temperature, </a:t>
                      </a:r>
                      <a:r>
                        <a:rPr lang="ro-RO" sz="1600" baseline="30000" dirty="0">
                          <a:effectLst/>
                          <a:latin typeface="Times New Roman" panose="02020603050405020304" pitchFamily="18" charset="0"/>
                          <a:cs typeface="Times New Roman" panose="02020603050405020304" pitchFamily="18" charset="0"/>
                        </a:rPr>
                        <a:t>O</a:t>
                      </a:r>
                      <a:r>
                        <a:rPr lang="ro-RO" sz="1600" dirty="0">
                          <a:effectLst/>
                          <a:latin typeface="Times New Roman" panose="02020603050405020304" pitchFamily="18" charset="0"/>
                          <a:cs typeface="Times New Roman" panose="02020603050405020304" pitchFamily="18" charset="0"/>
                        </a:rPr>
                        <a:t>C </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1176" marT="6988" marB="0"/>
                </a:tc>
                <a:tc gridSpan="2">
                  <a:txBody>
                    <a:bodyPr/>
                    <a:lstStyle/>
                    <a:p>
                      <a:pPr algn="ctr">
                        <a:lnSpc>
                          <a:spcPct val="107000"/>
                        </a:lnSpc>
                        <a:spcAft>
                          <a:spcPts val="0"/>
                        </a:spcAft>
                      </a:pPr>
                      <a:r>
                        <a:rPr lang="ro-RO" sz="1800" b="1" kern="1200" dirty="0">
                          <a:solidFill>
                            <a:schemeClr val="lt1"/>
                          </a:solidFill>
                          <a:effectLst/>
                          <a:latin typeface="+mn-lt"/>
                          <a:ea typeface="+mn-ea"/>
                          <a:cs typeface="+mn-cs"/>
                        </a:rPr>
                        <a:t>The Halving Time</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6830" marT="8255" marB="0"/>
                </a:tc>
                <a:tc hMerge="1">
                  <a:txBody>
                    <a:bodyPr/>
                    <a:lstStyle/>
                    <a:p>
                      <a:pPr>
                        <a:lnSpc>
                          <a:spcPct val="107000"/>
                        </a:lnSpc>
                        <a:spcAft>
                          <a:spcPts val="0"/>
                        </a:spcAft>
                      </a:pP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6830" marT="8255" marB="0"/>
                </a:tc>
                <a:extLst>
                  <a:ext uri="{0D108BD9-81ED-4DB2-BD59-A6C34878D82A}">
                    <a16:rowId xmlns:a16="http://schemas.microsoft.com/office/drawing/2014/main" val="2584041109"/>
                  </a:ext>
                </a:extLst>
              </a:tr>
              <a:tr h="392377">
                <a:tc vMerge="1">
                  <a:txBody>
                    <a:bodyPr/>
                    <a:lstStyle/>
                    <a:p>
                      <a:endParaRPr lang="ro-RO"/>
                    </a:p>
                  </a:txBody>
                  <a:tcPr/>
                </a:tc>
                <a:tc>
                  <a:txBody>
                    <a:bodyPr/>
                    <a:lstStyle/>
                    <a:p>
                      <a:pPr marL="36195" algn="ctr">
                        <a:lnSpc>
                          <a:spcPct val="107000"/>
                        </a:lnSpc>
                        <a:spcAft>
                          <a:spcPts val="0"/>
                        </a:spcAft>
                      </a:pPr>
                      <a:r>
                        <a:rPr lang="ro-RO" sz="1600" dirty="0">
                          <a:effectLst/>
                          <a:latin typeface="Times New Roman" panose="02020603050405020304" pitchFamily="18" charset="0"/>
                          <a:cs typeface="Times New Roman" panose="02020603050405020304" pitchFamily="18" charset="0"/>
                        </a:rPr>
                        <a:t>Diastase </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1176" marT="6988" marB="0"/>
                </a:tc>
                <a:tc>
                  <a:txBody>
                    <a:bodyPr/>
                    <a:lstStyle/>
                    <a:p>
                      <a:pPr marL="26670" algn="ctr">
                        <a:lnSpc>
                          <a:spcPct val="107000"/>
                        </a:lnSpc>
                        <a:spcAft>
                          <a:spcPts val="0"/>
                        </a:spcAft>
                      </a:pPr>
                      <a:r>
                        <a:rPr lang="ro-RO" sz="1600" dirty="0">
                          <a:effectLst/>
                          <a:latin typeface="Times New Roman" panose="02020603050405020304" pitchFamily="18" charset="0"/>
                          <a:cs typeface="Times New Roman" panose="02020603050405020304" pitchFamily="18" charset="0"/>
                        </a:rPr>
                        <a:t>Saccharase </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1176" marT="6988" marB="0"/>
                </a:tc>
                <a:extLst>
                  <a:ext uri="{0D108BD9-81ED-4DB2-BD59-A6C34878D82A}">
                    <a16:rowId xmlns:a16="http://schemas.microsoft.com/office/drawing/2014/main" val="1292009409"/>
                  </a:ext>
                </a:extLst>
              </a:tr>
              <a:tr h="551306">
                <a:tc>
                  <a:txBody>
                    <a:bodyPr/>
                    <a:lstStyle/>
                    <a:p>
                      <a:pPr marL="35560" algn="ctr">
                        <a:lnSpc>
                          <a:spcPct val="107000"/>
                        </a:lnSpc>
                        <a:spcAft>
                          <a:spcPts val="0"/>
                        </a:spcAft>
                      </a:pPr>
                      <a:r>
                        <a:rPr lang="ro-RO" sz="2400" dirty="0">
                          <a:effectLst/>
                          <a:latin typeface="Times New Roman" panose="02020603050405020304" pitchFamily="18" charset="0"/>
                          <a:cs typeface="Times New Roman" panose="02020603050405020304" pitchFamily="18" charset="0"/>
                        </a:rPr>
                        <a:t>10 </a:t>
                      </a:r>
                      <a:endParaRPr lang="ro-RO"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1176" marT="6988" marB="0"/>
                </a:tc>
                <a:tc>
                  <a:txBody>
                    <a:bodyPr/>
                    <a:lstStyle/>
                    <a:p>
                      <a:pPr marL="35560" algn="ctr">
                        <a:lnSpc>
                          <a:spcPct val="107000"/>
                        </a:lnSpc>
                        <a:spcAft>
                          <a:spcPts val="0"/>
                        </a:spcAft>
                      </a:pPr>
                      <a:r>
                        <a:rPr lang="ro-RO" sz="1600" dirty="0">
                          <a:effectLst/>
                          <a:latin typeface="Times New Roman" panose="02020603050405020304" pitchFamily="18" charset="0"/>
                          <a:cs typeface="Times New Roman" panose="02020603050405020304" pitchFamily="18" charset="0"/>
                        </a:rPr>
                        <a:t>12.600 days </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1176" marT="6988" marB="0"/>
                </a:tc>
                <a:tc>
                  <a:txBody>
                    <a:bodyPr/>
                    <a:lstStyle/>
                    <a:p>
                      <a:pPr marL="13970" algn="ctr">
                        <a:lnSpc>
                          <a:spcPct val="107000"/>
                        </a:lnSpc>
                        <a:spcAft>
                          <a:spcPts val="0"/>
                        </a:spcAft>
                      </a:pPr>
                      <a:r>
                        <a:rPr lang="ro-RO" sz="1600" dirty="0">
                          <a:effectLst/>
                          <a:latin typeface="Times New Roman" panose="02020603050405020304" pitchFamily="18" charset="0"/>
                          <a:cs typeface="Times New Roman" panose="02020603050405020304" pitchFamily="18" charset="0"/>
                        </a:rPr>
                        <a:t>9.600 days </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1176" marT="6988" marB="0"/>
                </a:tc>
                <a:extLst>
                  <a:ext uri="{0D108BD9-81ED-4DB2-BD59-A6C34878D82A}">
                    <a16:rowId xmlns:a16="http://schemas.microsoft.com/office/drawing/2014/main" val="3762903827"/>
                  </a:ext>
                </a:extLst>
              </a:tr>
              <a:tr h="551306">
                <a:tc>
                  <a:txBody>
                    <a:bodyPr/>
                    <a:lstStyle/>
                    <a:p>
                      <a:pPr marL="35560" algn="ctr">
                        <a:lnSpc>
                          <a:spcPct val="107000"/>
                        </a:lnSpc>
                        <a:spcAft>
                          <a:spcPts val="0"/>
                        </a:spcAft>
                      </a:pPr>
                      <a:r>
                        <a:rPr lang="ro-RO" sz="2400" dirty="0">
                          <a:effectLst/>
                          <a:latin typeface="Times New Roman" panose="02020603050405020304" pitchFamily="18" charset="0"/>
                          <a:cs typeface="Times New Roman" panose="02020603050405020304" pitchFamily="18" charset="0"/>
                        </a:rPr>
                        <a:t>20 </a:t>
                      </a:r>
                      <a:endParaRPr lang="ro-RO"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1176" marT="6988" marB="0"/>
                </a:tc>
                <a:tc>
                  <a:txBody>
                    <a:bodyPr/>
                    <a:lstStyle/>
                    <a:p>
                      <a:pPr marL="35560" algn="ctr">
                        <a:lnSpc>
                          <a:spcPct val="107000"/>
                        </a:lnSpc>
                        <a:spcAft>
                          <a:spcPts val="0"/>
                        </a:spcAft>
                      </a:pPr>
                      <a:r>
                        <a:rPr lang="ro-RO" sz="1600" dirty="0">
                          <a:effectLst/>
                          <a:latin typeface="Times New Roman" panose="02020603050405020304" pitchFamily="18" charset="0"/>
                          <a:cs typeface="Times New Roman" panose="02020603050405020304" pitchFamily="18" charset="0"/>
                        </a:rPr>
                        <a:t>1.480 days </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1176" marT="6988" marB="0"/>
                </a:tc>
                <a:tc>
                  <a:txBody>
                    <a:bodyPr/>
                    <a:lstStyle/>
                    <a:p>
                      <a:pPr marL="55880" algn="ctr">
                        <a:lnSpc>
                          <a:spcPct val="107000"/>
                        </a:lnSpc>
                        <a:spcAft>
                          <a:spcPts val="0"/>
                        </a:spcAft>
                      </a:pPr>
                      <a:r>
                        <a:rPr lang="ro-RO" sz="1600" dirty="0">
                          <a:effectLst/>
                          <a:latin typeface="Times New Roman" panose="02020603050405020304" pitchFamily="18" charset="0"/>
                          <a:cs typeface="Times New Roman" panose="02020603050405020304" pitchFamily="18" charset="0"/>
                        </a:rPr>
                        <a:t>820 days </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1176" marT="6988" marB="0"/>
                </a:tc>
                <a:extLst>
                  <a:ext uri="{0D108BD9-81ED-4DB2-BD59-A6C34878D82A}">
                    <a16:rowId xmlns:a16="http://schemas.microsoft.com/office/drawing/2014/main" val="1600415322"/>
                  </a:ext>
                </a:extLst>
              </a:tr>
              <a:tr h="551306">
                <a:tc>
                  <a:txBody>
                    <a:bodyPr/>
                    <a:lstStyle/>
                    <a:p>
                      <a:pPr marL="35560" algn="ctr">
                        <a:lnSpc>
                          <a:spcPct val="107000"/>
                        </a:lnSpc>
                        <a:spcAft>
                          <a:spcPts val="0"/>
                        </a:spcAft>
                      </a:pPr>
                      <a:r>
                        <a:rPr lang="ro-RO" sz="2400" dirty="0">
                          <a:effectLst/>
                          <a:latin typeface="Times New Roman" panose="02020603050405020304" pitchFamily="18" charset="0"/>
                          <a:cs typeface="Times New Roman" panose="02020603050405020304" pitchFamily="18" charset="0"/>
                        </a:rPr>
                        <a:t>35 </a:t>
                      </a:r>
                      <a:endParaRPr lang="ro-RO"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1176" marT="6988" marB="0"/>
                </a:tc>
                <a:tc>
                  <a:txBody>
                    <a:bodyPr/>
                    <a:lstStyle/>
                    <a:p>
                      <a:pPr marL="34925" algn="ctr">
                        <a:lnSpc>
                          <a:spcPct val="107000"/>
                        </a:lnSpc>
                        <a:spcAft>
                          <a:spcPts val="0"/>
                        </a:spcAft>
                      </a:pPr>
                      <a:r>
                        <a:rPr lang="ro-RO" sz="1600" dirty="0">
                          <a:effectLst/>
                          <a:latin typeface="Times New Roman" panose="02020603050405020304" pitchFamily="18" charset="0"/>
                          <a:cs typeface="Times New Roman" panose="02020603050405020304" pitchFamily="18" charset="0"/>
                        </a:rPr>
                        <a:t>78 days </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1176" marT="6988" marB="0"/>
                </a:tc>
                <a:tc>
                  <a:txBody>
                    <a:bodyPr/>
                    <a:lstStyle/>
                    <a:p>
                      <a:pPr marL="84455" algn="ctr">
                        <a:lnSpc>
                          <a:spcPct val="107000"/>
                        </a:lnSpc>
                        <a:spcAft>
                          <a:spcPts val="0"/>
                        </a:spcAft>
                      </a:pPr>
                      <a:r>
                        <a:rPr lang="ro-RO" sz="1600" dirty="0">
                          <a:effectLst/>
                          <a:latin typeface="Times New Roman" panose="02020603050405020304" pitchFamily="18" charset="0"/>
                          <a:cs typeface="Times New Roman" panose="02020603050405020304" pitchFamily="18" charset="0"/>
                        </a:rPr>
                        <a:t>28 days </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1176" marT="6988" marB="0"/>
                </a:tc>
                <a:extLst>
                  <a:ext uri="{0D108BD9-81ED-4DB2-BD59-A6C34878D82A}">
                    <a16:rowId xmlns:a16="http://schemas.microsoft.com/office/drawing/2014/main" val="2840427195"/>
                  </a:ext>
                </a:extLst>
              </a:tr>
              <a:tr h="551306">
                <a:tc>
                  <a:txBody>
                    <a:bodyPr/>
                    <a:lstStyle/>
                    <a:p>
                      <a:pPr marL="36195" algn="ctr">
                        <a:lnSpc>
                          <a:spcPct val="107000"/>
                        </a:lnSpc>
                        <a:spcAft>
                          <a:spcPts val="0"/>
                        </a:spcAft>
                      </a:pPr>
                      <a:r>
                        <a:rPr lang="ro-RO" sz="2400" dirty="0">
                          <a:effectLst/>
                          <a:latin typeface="Times New Roman" panose="02020603050405020304" pitchFamily="18" charset="0"/>
                          <a:cs typeface="Times New Roman" panose="02020603050405020304" pitchFamily="18" charset="0"/>
                        </a:rPr>
                        <a:t>50 </a:t>
                      </a:r>
                      <a:endParaRPr lang="ro-RO"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1176" marT="6988" marB="0"/>
                </a:tc>
                <a:tc>
                  <a:txBody>
                    <a:bodyPr/>
                    <a:lstStyle/>
                    <a:p>
                      <a:pPr marL="36195" algn="ctr">
                        <a:lnSpc>
                          <a:spcPct val="107000"/>
                        </a:lnSpc>
                        <a:spcAft>
                          <a:spcPts val="0"/>
                        </a:spcAft>
                      </a:pPr>
                      <a:r>
                        <a:rPr lang="ro-RO" sz="1600" dirty="0">
                          <a:effectLst/>
                          <a:latin typeface="Times New Roman" panose="02020603050405020304" pitchFamily="18" charset="0"/>
                          <a:cs typeface="Times New Roman" panose="02020603050405020304" pitchFamily="18" charset="0"/>
                        </a:rPr>
                        <a:t>15,4 days </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1176" marT="6988" marB="0"/>
                </a:tc>
                <a:tc>
                  <a:txBody>
                    <a:bodyPr/>
                    <a:lstStyle/>
                    <a:p>
                      <a:pPr marL="70485" algn="ctr">
                        <a:lnSpc>
                          <a:spcPct val="107000"/>
                        </a:lnSpc>
                        <a:spcAft>
                          <a:spcPts val="0"/>
                        </a:spcAft>
                      </a:pPr>
                      <a:r>
                        <a:rPr lang="ro-RO" sz="1600" dirty="0">
                          <a:effectLst/>
                          <a:latin typeface="Times New Roman" panose="02020603050405020304" pitchFamily="18" charset="0"/>
                          <a:cs typeface="Times New Roman" panose="02020603050405020304" pitchFamily="18" charset="0"/>
                        </a:rPr>
                        <a:t>1,3 days </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1176" marT="6988" marB="0"/>
                </a:tc>
                <a:extLst>
                  <a:ext uri="{0D108BD9-81ED-4DB2-BD59-A6C34878D82A}">
                    <a16:rowId xmlns:a16="http://schemas.microsoft.com/office/drawing/2014/main" val="2488287211"/>
                  </a:ext>
                </a:extLst>
              </a:tr>
              <a:tr h="551306">
                <a:tc>
                  <a:txBody>
                    <a:bodyPr/>
                    <a:lstStyle/>
                    <a:p>
                      <a:pPr marL="36195" algn="ctr">
                        <a:lnSpc>
                          <a:spcPct val="107000"/>
                        </a:lnSpc>
                        <a:spcAft>
                          <a:spcPts val="0"/>
                        </a:spcAft>
                      </a:pPr>
                      <a:r>
                        <a:rPr lang="ro-RO" sz="2400" dirty="0">
                          <a:effectLst/>
                          <a:latin typeface="Times New Roman" panose="02020603050405020304" pitchFamily="18" charset="0"/>
                          <a:cs typeface="Times New Roman" panose="02020603050405020304" pitchFamily="18" charset="0"/>
                        </a:rPr>
                        <a:t>71 </a:t>
                      </a:r>
                      <a:endParaRPr lang="ro-RO"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1176" marT="6988" marB="0"/>
                </a:tc>
                <a:tc>
                  <a:txBody>
                    <a:bodyPr/>
                    <a:lstStyle/>
                    <a:p>
                      <a:pPr marL="36830" algn="ctr">
                        <a:lnSpc>
                          <a:spcPct val="107000"/>
                        </a:lnSpc>
                        <a:spcAft>
                          <a:spcPts val="0"/>
                        </a:spcAft>
                      </a:pPr>
                      <a:r>
                        <a:rPr lang="ro-RO" sz="1600" dirty="0">
                          <a:effectLst/>
                          <a:latin typeface="Times New Roman" panose="02020603050405020304" pitchFamily="18" charset="0"/>
                          <a:cs typeface="Times New Roman" panose="02020603050405020304" pitchFamily="18" charset="0"/>
                        </a:rPr>
                        <a:t>4,5 hours </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1176" marT="6988" marB="0"/>
                </a:tc>
                <a:tc>
                  <a:txBody>
                    <a:bodyPr/>
                    <a:lstStyle/>
                    <a:p>
                      <a:pPr marL="13970" algn="ctr">
                        <a:lnSpc>
                          <a:spcPct val="107000"/>
                        </a:lnSpc>
                        <a:spcAft>
                          <a:spcPts val="0"/>
                        </a:spcAft>
                      </a:pPr>
                      <a:r>
                        <a:rPr lang="ro-RO" sz="1600" dirty="0">
                          <a:effectLst/>
                          <a:latin typeface="Times New Roman" panose="02020603050405020304" pitchFamily="18" charset="0"/>
                          <a:cs typeface="Times New Roman" panose="02020603050405020304" pitchFamily="18" charset="0"/>
                        </a:rPr>
                        <a:t>40 minutes </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1176" marT="6988" marB="0"/>
                </a:tc>
                <a:extLst>
                  <a:ext uri="{0D108BD9-81ED-4DB2-BD59-A6C34878D82A}">
                    <a16:rowId xmlns:a16="http://schemas.microsoft.com/office/drawing/2014/main" val="2041037417"/>
                  </a:ext>
                </a:extLst>
              </a:tr>
              <a:tr h="551306">
                <a:tc>
                  <a:txBody>
                    <a:bodyPr/>
                    <a:lstStyle/>
                    <a:p>
                      <a:pPr marL="36195" algn="ctr">
                        <a:lnSpc>
                          <a:spcPct val="107000"/>
                        </a:lnSpc>
                        <a:spcAft>
                          <a:spcPts val="0"/>
                        </a:spcAft>
                      </a:pPr>
                      <a:r>
                        <a:rPr lang="ro-RO" sz="2400" dirty="0">
                          <a:effectLst/>
                          <a:latin typeface="Times New Roman" panose="02020603050405020304" pitchFamily="18" charset="0"/>
                          <a:cs typeface="Times New Roman" panose="02020603050405020304" pitchFamily="18" charset="0"/>
                        </a:rPr>
                        <a:t>80 </a:t>
                      </a:r>
                      <a:endParaRPr lang="ro-RO"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1176" marT="6988" marB="0"/>
                </a:tc>
                <a:tc>
                  <a:txBody>
                    <a:bodyPr/>
                    <a:lstStyle/>
                    <a:p>
                      <a:pPr marL="36830" algn="ctr">
                        <a:lnSpc>
                          <a:spcPct val="107000"/>
                        </a:lnSpc>
                        <a:spcAft>
                          <a:spcPts val="0"/>
                        </a:spcAft>
                      </a:pPr>
                      <a:r>
                        <a:rPr lang="ro-RO" sz="1600" dirty="0">
                          <a:effectLst/>
                          <a:latin typeface="Times New Roman" panose="02020603050405020304" pitchFamily="18" charset="0"/>
                          <a:cs typeface="Times New Roman" panose="02020603050405020304" pitchFamily="18" charset="0"/>
                        </a:rPr>
                        <a:t>1,2 hours </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1176" marT="6988" marB="0"/>
                </a:tc>
                <a:tc>
                  <a:txBody>
                    <a:bodyPr/>
                    <a:lstStyle/>
                    <a:p>
                      <a:pPr algn="ctr">
                        <a:lnSpc>
                          <a:spcPct val="107000"/>
                        </a:lnSpc>
                        <a:spcAft>
                          <a:spcPts val="0"/>
                        </a:spcAft>
                      </a:pPr>
                      <a:r>
                        <a:rPr lang="ro-RO" sz="1600" dirty="0">
                          <a:effectLst/>
                          <a:latin typeface="Times New Roman" panose="02020603050405020304" pitchFamily="18" charset="0"/>
                          <a:cs typeface="Times New Roman" panose="02020603050405020304" pitchFamily="18" charset="0"/>
                        </a:rPr>
                        <a:t>8,6 minutes </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1176" marT="6988" marB="0"/>
                </a:tc>
                <a:extLst>
                  <a:ext uri="{0D108BD9-81ED-4DB2-BD59-A6C34878D82A}">
                    <a16:rowId xmlns:a16="http://schemas.microsoft.com/office/drawing/2014/main" val="364244756"/>
                  </a:ext>
                </a:extLst>
              </a:tr>
            </a:tbl>
          </a:graphicData>
        </a:graphic>
      </p:graphicFrame>
      <p:sp>
        <p:nvSpPr>
          <p:cNvPr id="6" name="Rectangle 1">
            <a:extLst>
              <a:ext uri="{FF2B5EF4-FFF2-40B4-BE49-F238E27FC236}">
                <a16:creationId xmlns:a16="http://schemas.microsoft.com/office/drawing/2014/main" id="{DEB463C0-9198-470E-BAF9-45DEA6F11AD7}"/>
              </a:ext>
            </a:extLst>
          </p:cNvPr>
          <p:cNvSpPr>
            <a:spLocks noChangeArrowheads="1"/>
          </p:cNvSpPr>
          <p:nvPr/>
        </p:nvSpPr>
        <p:spPr bwMode="auto">
          <a:xfrm>
            <a:off x="0" y="105489"/>
            <a:ext cx="259878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000" b="0" i="1" u="none" strike="noStrike" cap="none" normalizeH="0" baseline="0" dirty="0">
                <a:ln>
                  <a:noFill/>
                </a:ln>
                <a:solidFill>
                  <a:srgbClr val="FFFFFF"/>
                </a:solidFill>
                <a:effectLst/>
                <a:latin typeface="Calibri" panose="020F0502020204030204" pitchFamily="34" charset="0"/>
                <a:ea typeface="Arial" panose="020B0604020202020204" pitchFamily="34" charset="0"/>
                <a:cs typeface="Times New Roman" panose="02020603050405020304" pitchFamily="18" charset="0"/>
              </a:rPr>
              <a:t>* Table according to Maurizio (bibliography 9) </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348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65F30-E23C-4B70-BAD9-CD97BCD71FED}"/>
              </a:ext>
            </a:extLst>
          </p:cNvPr>
          <p:cNvSpPr>
            <a:spLocks noGrp="1"/>
          </p:cNvSpPr>
          <p:nvPr>
            <p:ph sz="half" idx="1"/>
          </p:nvPr>
        </p:nvSpPr>
        <p:spPr>
          <a:xfrm>
            <a:off x="838200" y="1296063"/>
            <a:ext cx="5181600" cy="4880900"/>
          </a:xfrm>
        </p:spPr>
        <p:txBody>
          <a:bodyPr>
            <a:normAutofit lnSpcReduction="10000"/>
          </a:bodyPr>
          <a:lstStyle/>
          <a:p>
            <a:r>
              <a:rPr lang="ro-RO" dirty="0"/>
              <a:t>For the maintainance in good health of the human organism, not only the consumption of some nutritive substances, in sufficient amounts is important, but also their quantitative ratio, as well as the form under which they are offered to the organism. If these nutritive substances still belong to a natural association of aliments, then, the chance of a complete utilization of all the components is greater.</a:t>
            </a:r>
          </a:p>
        </p:txBody>
      </p:sp>
      <p:pic>
        <p:nvPicPr>
          <p:cNvPr id="6" name="Content Placeholder 5">
            <a:extLst>
              <a:ext uri="{FF2B5EF4-FFF2-40B4-BE49-F238E27FC236}">
                <a16:creationId xmlns:a16="http://schemas.microsoft.com/office/drawing/2014/main" id="{5B491D37-029A-40C2-8C51-F0574A98264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653871"/>
            <a:ext cx="5181600" cy="4290523"/>
          </a:xfrm>
        </p:spPr>
      </p:pic>
    </p:spTree>
    <p:extLst>
      <p:ext uri="{BB962C8B-B14F-4D97-AF65-F5344CB8AC3E}">
        <p14:creationId xmlns:p14="http://schemas.microsoft.com/office/powerpoint/2010/main" val="1328708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415</Words>
  <Application>Microsoft Office PowerPoint</Application>
  <PresentationFormat>Ecran lat</PresentationFormat>
  <Paragraphs>34</Paragraphs>
  <Slides>6</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6</vt:i4>
      </vt:variant>
    </vt:vector>
  </HeadingPairs>
  <TitlesOfParts>
    <vt:vector size="11" baseType="lpstr">
      <vt:lpstr>Arial</vt:lpstr>
      <vt:lpstr>Calibri</vt:lpstr>
      <vt:lpstr>Calibri Light</vt:lpstr>
      <vt:lpstr>Times New Roman</vt:lpstr>
      <vt:lpstr>Office Theme</vt:lpstr>
      <vt:lpstr>THE IMPORTANCE CONSUMPTION  OF HONEY  IN THE HEALTHY ALIMENTATION </vt:lpstr>
      <vt:lpstr>Prezentare PowerPoint</vt:lpstr>
      <vt:lpstr>Prezentare PowerPoint</vt:lpstr>
      <vt:lpstr>Ferments   </vt:lpstr>
      <vt:lpstr>The Influence of the Temperatures on the Preservation of the Ferments in Honey*  </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CONSUMPTION  OF HONEY  IN THE HEALTHY ALIMENTATION</dc:title>
  <dc:creator>laurentiu</dc:creator>
  <cp:lastModifiedBy>Laurentiu Rosu</cp:lastModifiedBy>
  <cp:revision>4</cp:revision>
  <dcterms:created xsi:type="dcterms:W3CDTF">2021-05-06T09:49:35Z</dcterms:created>
  <dcterms:modified xsi:type="dcterms:W3CDTF">2021-05-06T10:21:53Z</dcterms:modified>
</cp:coreProperties>
</file>