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1474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04138" y="1219961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03375" y="1303019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216408"/>
            <a:ext cx="10488930" cy="81610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791" y="614172"/>
            <a:ext cx="6954774" cy="8161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3288" y="1952243"/>
            <a:ext cx="8340852" cy="36774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688" y="1761743"/>
            <a:ext cx="8112252" cy="392430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981200" y="1959864"/>
            <a:ext cx="8229600" cy="3566160"/>
          </a:xfrm>
          <a:custGeom>
            <a:avLst/>
            <a:gdLst/>
            <a:ahLst/>
            <a:cxnLst/>
            <a:rect l="l" t="t" r="r" b="b"/>
            <a:pathLst>
              <a:path w="8229600" h="3566160">
                <a:moveTo>
                  <a:pt x="8229600" y="0"/>
                </a:moveTo>
                <a:lnTo>
                  <a:pt x="0" y="0"/>
                </a:lnTo>
                <a:lnTo>
                  <a:pt x="0" y="3566160"/>
                </a:lnTo>
                <a:lnTo>
                  <a:pt x="8229600" y="356616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981200" y="1959864"/>
            <a:ext cx="8229600" cy="3566160"/>
          </a:xfrm>
          <a:custGeom>
            <a:avLst/>
            <a:gdLst/>
            <a:ahLst/>
            <a:cxnLst/>
            <a:rect l="l" t="t" r="r" b="b"/>
            <a:pathLst>
              <a:path w="8229600" h="3566160">
                <a:moveTo>
                  <a:pt x="0" y="3566160"/>
                </a:moveTo>
                <a:lnTo>
                  <a:pt x="8229600" y="3566160"/>
                </a:lnTo>
                <a:lnTo>
                  <a:pt x="8229600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04138" y="1219961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03375" y="1303019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309498"/>
            <a:ext cx="1081531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6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0265" y="1588973"/>
            <a:ext cx="10491469" cy="3225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1474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80516"/>
            <a:ext cx="12192000" cy="4697095"/>
          </a:xfrm>
          <a:custGeom>
            <a:avLst/>
            <a:gdLst/>
            <a:ahLst/>
            <a:cxnLst/>
            <a:rect l="l" t="t" r="r" b="b"/>
            <a:pathLst>
              <a:path w="12192000" h="4697095">
                <a:moveTo>
                  <a:pt x="0" y="4696968"/>
                </a:moveTo>
                <a:lnTo>
                  <a:pt x="12192000" y="4696968"/>
                </a:lnTo>
                <a:lnTo>
                  <a:pt x="12192000" y="0"/>
                </a:lnTo>
                <a:lnTo>
                  <a:pt x="0" y="0"/>
                </a:lnTo>
                <a:lnTo>
                  <a:pt x="0" y="4696968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080770"/>
          </a:xfrm>
          <a:custGeom>
            <a:avLst/>
            <a:gdLst/>
            <a:ahLst/>
            <a:cxnLst/>
            <a:rect l="l" t="t" r="r" b="b"/>
            <a:pathLst>
              <a:path w="12192000" h="1080770">
                <a:moveTo>
                  <a:pt x="12192000" y="0"/>
                </a:moveTo>
                <a:lnTo>
                  <a:pt x="0" y="0"/>
                </a:lnTo>
                <a:lnTo>
                  <a:pt x="0" y="1080515"/>
                </a:lnTo>
                <a:lnTo>
                  <a:pt x="12192000" y="10805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3270" cy="2292350"/>
            <a:chOff x="0" y="0"/>
            <a:chExt cx="12193270" cy="2292350"/>
          </a:xfrm>
        </p:grpSpPr>
        <p:sp>
          <p:nvSpPr>
            <p:cNvPr id="5" name="object 5"/>
            <p:cNvSpPr/>
            <p:nvPr/>
          </p:nvSpPr>
          <p:spPr>
            <a:xfrm>
              <a:off x="761" y="1206246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8100">
              <a:solidFill>
                <a:srgbClr val="51474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14300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51474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80" y="0"/>
              <a:ext cx="1748027" cy="229209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626608"/>
            <a:ext cx="12193270" cy="88900"/>
            <a:chOff x="0" y="5626608"/>
            <a:chExt cx="12193270" cy="88900"/>
          </a:xfrm>
        </p:grpSpPr>
        <p:sp>
          <p:nvSpPr>
            <p:cNvPr id="9" name="object 9"/>
            <p:cNvSpPr/>
            <p:nvPr/>
          </p:nvSpPr>
          <p:spPr>
            <a:xfrm>
              <a:off x="761" y="564565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51474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570890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147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0" y="5777484"/>
            <a:ext cx="12192000" cy="1080770"/>
          </a:xfrm>
          <a:custGeom>
            <a:avLst/>
            <a:gdLst/>
            <a:ahLst/>
            <a:cxnLst/>
            <a:rect l="l" t="t" r="r" b="b"/>
            <a:pathLst>
              <a:path w="12192000" h="1080770">
                <a:moveTo>
                  <a:pt x="12192000" y="0"/>
                </a:moveTo>
                <a:lnTo>
                  <a:pt x="0" y="0"/>
                </a:lnTo>
                <a:lnTo>
                  <a:pt x="0" y="1080515"/>
                </a:lnTo>
                <a:lnTo>
                  <a:pt x="12192000" y="10805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2923" y="2248319"/>
            <a:ext cx="6597650" cy="2085339"/>
          </a:xfrm>
          <a:prstGeom prst="rect"/>
        </p:spPr>
        <p:txBody>
          <a:bodyPr wrap="square" lIns="0" tIns="97155" rIns="0" bIns="0" rtlCol="0" vert="horz">
            <a:spAutoFit/>
          </a:bodyPr>
          <a:lstStyle/>
          <a:p>
            <a:pPr marL="12700" marR="5080">
              <a:lnSpc>
                <a:spcPct val="85300"/>
              </a:lnSpc>
              <a:spcBef>
                <a:spcPts val="765"/>
              </a:spcBef>
            </a:pPr>
            <a:r>
              <a:rPr dirty="0" sz="3800" spc="-215" i="1">
                <a:solidFill>
                  <a:srgbClr val="514743"/>
                </a:solidFill>
                <a:latin typeface="Book Antiqua"/>
                <a:cs typeface="Book Antiqua"/>
              </a:rPr>
              <a:t>DEVELOPMENT,</a:t>
            </a:r>
            <a:r>
              <a:rPr dirty="0" sz="3800" spc="-210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200" i="1">
                <a:solidFill>
                  <a:srgbClr val="514743"/>
                </a:solidFill>
                <a:latin typeface="Book Antiqua"/>
                <a:cs typeface="Book Antiqua"/>
              </a:rPr>
              <a:t>RISK</a:t>
            </a:r>
            <a:r>
              <a:rPr dirty="0" sz="3800" spc="-195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175" i="1">
                <a:solidFill>
                  <a:srgbClr val="514743"/>
                </a:solidFill>
                <a:latin typeface="Book Antiqua"/>
                <a:cs typeface="Book Antiqua"/>
              </a:rPr>
              <a:t>AND </a:t>
            </a:r>
            <a:r>
              <a:rPr dirty="0" sz="3800" spc="-170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130" i="1">
                <a:solidFill>
                  <a:srgbClr val="514743"/>
                </a:solidFill>
                <a:latin typeface="Book Antiqua"/>
                <a:cs typeface="Book Antiqua"/>
              </a:rPr>
              <a:t>VULNERABILITY</a:t>
            </a:r>
            <a:r>
              <a:rPr dirty="0" sz="3800" spc="155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125" i="1">
                <a:solidFill>
                  <a:srgbClr val="514743"/>
                </a:solidFill>
                <a:latin typeface="Book Antiqua"/>
                <a:cs typeface="Book Antiqua"/>
              </a:rPr>
              <a:t>IN</a:t>
            </a:r>
            <a:r>
              <a:rPr dirty="0" sz="3800" spc="185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180" i="1">
                <a:solidFill>
                  <a:srgbClr val="514743"/>
                </a:solidFill>
                <a:latin typeface="Book Antiqua"/>
                <a:cs typeface="Book Antiqua"/>
              </a:rPr>
              <a:t>TOURIST </a:t>
            </a:r>
            <a:r>
              <a:rPr dirty="0" sz="3800" spc="-935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250" i="1">
                <a:solidFill>
                  <a:srgbClr val="514743"/>
                </a:solidFill>
                <a:latin typeface="Book Antiqua"/>
                <a:cs typeface="Book Antiqua"/>
              </a:rPr>
              <a:t>RESORTS</a:t>
            </a:r>
            <a:r>
              <a:rPr dirty="0" sz="3800" spc="-245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285" i="1">
                <a:solidFill>
                  <a:srgbClr val="514743"/>
                </a:solidFill>
                <a:latin typeface="Book Antiqua"/>
                <a:cs typeface="Book Antiqua"/>
              </a:rPr>
              <a:t>OF</a:t>
            </a:r>
            <a:r>
              <a:rPr dirty="0" sz="3800" spc="380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185" i="1">
                <a:solidFill>
                  <a:srgbClr val="514743"/>
                </a:solidFill>
                <a:latin typeface="Book Antiqua"/>
                <a:cs typeface="Book Antiqua"/>
              </a:rPr>
              <a:t>LOCAL </a:t>
            </a:r>
            <a:r>
              <a:rPr dirty="0" sz="3800" spc="-180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140" i="1">
                <a:solidFill>
                  <a:srgbClr val="514743"/>
                </a:solidFill>
                <a:latin typeface="Book Antiqua"/>
                <a:cs typeface="Book Antiqua"/>
              </a:rPr>
              <a:t>INTEREST</a:t>
            </a:r>
            <a:r>
              <a:rPr dirty="0" sz="3800" spc="150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125" i="1">
                <a:solidFill>
                  <a:srgbClr val="514743"/>
                </a:solidFill>
                <a:latin typeface="Book Antiqua"/>
                <a:cs typeface="Book Antiqua"/>
              </a:rPr>
              <a:t>IN</a:t>
            </a:r>
            <a:r>
              <a:rPr dirty="0" sz="3800" spc="200" i="1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800" spc="-180" i="1">
                <a:solidFill>
                  <a:srgbClr val="514743"/>
                </a:solidFill>
                <a:latin typeface="Book Antiqua"/>
                <a:cs typeface="Book Antiqua"/>
              </a:rPr>
              <a:t>BUKOVINA</a:t>
            </a:r>
            <a:endParaRPr sz="38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923" y="4712030"/>
            <a:ext cx="135890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514743"/>
                </a:solidFill>
                <a:latin typeface="Arial"/>
                <a:cs typeface="Arial"/>
              </a:rPr>
              <a:t>Daniela</a:t>
            </a:r>
            <a:r>
              <a:rPr dirty="0" sz="1700" spc="-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14743"/>
                </a:solidFill>
                <a:latin typeface="Arial"/>
                <a:cs typeface="Arial"/>
              </a:rPr>
              <a:t>Matei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923" y="4893945"/>
            <a:ext cx="603631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solidFill>
                  <a:srgbClr val="514743"/>
                </a:solidFill>
                <a:latin typeface="Tahoma"/>
                <a:cs typeface="Tahoma"/>
              </a:rPr>
              <a:t>Institute</a:t>
            </a:r>
            <a:r>
              <a:rPr dirty="0" sz="1700" spc="-50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700" spc="10">
                <a:solidFill>
                  <a:srgbClr val="514743"/>
                </a:solidFill>
                <a:latin typeface="Tahoma"/>
                <a:cs typeface="Tahoma"/>
              </a:rPr>
              <a:t>for</a:t>
            </a:r>
            <a:r>
              <a:rPr dirty="0" sz="1700" spc="-30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514743"/>
                </a:solidFill>
                <a:latin typeface="Tahoma"/>
                <a:cs typeface="Tahoma"/>
              </a:rPr>
              <a:t>Economic</a:t>
            </a:r>
            <a:r>
              <a:rPr dirty="0" sz="1700" spc="-60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700" spc="60">
                <a:solidFill>
                  <a:srgbClr val="514743"/>
                </a:solidFill>
                <a:latin typeface="Tahoma"/>
                <a:cs typeface="Tahoma"/>
              </a:rPr>
              <a:t>and</a:t>
            </a:r>
            <a:r>
              <a:rPr dirty="0" sz="1700" spc="-40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700" spc="65">
                <a:solidFill>
                  <a:srgbClr val="514743"/>
                </a:solidFill>
                <a:latin typeface="Tahoma"/>
                <a:cs typeface="Tahoma"/>
              </a:rPr>
              <a:t>Social</a:t>
            </a:r>
            <a:r>
              <a:rPr dirty="0" sz="1700" spc="-50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700" spc="25">
                <a:solidFill>
                  <a:srgbClr val="514743"/>
                </a:solidFill>
                <a:latin typeface="Tahoma"/>
                <a:cs typeface="Tahoma"/>
              </a:rPr>
              <a:t>Research</a:t>
            </a:r>
            <a:r>
              <a:rPr dirty="0" sz="1700" spc="-45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700" spc="25">
                <a:solidFill>
                  <a:srgbClr val="514743"/>
                </a:solidFill>
                <a:latin typeface="Tahoma"/>
                <a:cs typeface="Tahoma"/>
              </a:rPr>
              <a:t>„Gheorghe</a:t>
            </a:r>
            <a:r>
              <a:rPr dirty="0" sz="1700" spc="-40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514743"/>
                </a:solidFill>
                <a:latin typeface="Tahoma"/>
                <a:cs typeface="Tahoma"/>
              </a:rPr>
              <a:t>Zane”,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923" y="5075301"/>
            <a:ext cx="318643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514743"/>
                </a:solidFill>
                <a:latin typeface="Arial"/>
                <a:cs typeface="Arial"/>
              </a:rPr>
              <a:t>Romanian</a:t>
            </a:r>
            <a:r>
              <a:rPr dirty="0" sz="17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14743"/>
                </a:solidFill>
                <a:latin typeface="Arial"/>
                <a:cs typeface="Arial"/>
              </a:rPr>
              <a:t>Academy,</a:t>
            </a:r>
            <a:r>
              <a:rPr dirty="0" sz="1700" spc="-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700" spc="-15">
                <a:solidFill>
                  <a:srgbClr val="514743"/>
                </a:solidFill>
                <a:latin typeface="Arial"/>
                <a:cs typeface="Arial"/>
              </a:rPr>
              <a:t>Iasi</a:t>
            </a:r>
            <a:r>
              <a:rPr dirty="0" sz="17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14743"/>
                </a:solidFill>
                <a:latin typeface="Arial"/>
                <a:cs typeface="Arial"/>
              </a:rPr>
              <a:t>Branch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659" y="1828800"/>
            <a:ext cx="5387340" cy="30723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708" y="99060"/>
            <a:ext cx="981456" cy="961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19" y="560831"/>
            <a:ext cx="2073402" cy="7871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2200" y="661542"/>
            <a:ext cx="16338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solidFill>
                  <a:srgbClr val="514743"/>
                </a:solidFill>
              </a:rPr>
              <a:t>Concluzii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138" y="1326337"/>
            <a:ext cx="11727815" cy="4484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2660">
              <a:lnSpc>
                <a:spcPts val="2795"/>
              </a:lnSpc>
              <a:spcBef>
                <a:spcPts val="100"/>
              </a:spcBef>
              <a:tabLst>
                <a:tab pos="6088380" algn="l"/>
              </a:tabLst>
            </a:pPr>
            <a:r>
              <a:rPr dirty="0" sz="2400" spc="175" b="1">
                <a:solidFill>
                  <a:srgbClr val="FF0000"/>
                </a:solidFill>
                <a:latin typeface="Century Gothic"/>
                <a:cs typeface="Century Gothic"/>
              </a:rPr>
              <a:t>S</a:t>
            </a:r>
            <a:r>
              <a:rPr dirty="0" sz="2400" spc="105" b="1">
                <a:solidFill>
                  <a:srgbClr val="FF0000"/>
                </a:solidFill>
                <a:latin typeface="Century Gothic"/>
                <a:cs typeface="Century Gothic"/>
              </a:rPr>
              <a:t>t</a:t>
            </a:r>
            <a:r>
              <a:rPr dirty="0" sz="2400" spc="-204" b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ț</a:t>
            </a:r>
            <a:r>
              <a:rPr dirty="0" sz="2400" spc="5" b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dirty="0" sz="2400" spc="-35" b="1">
                <a:solidFill>
                  <a:srgbClr val="FF0000"/>
                </a:solidFill>
                <a:latin typeface="Century Gothic"/>
                <a:cs typeface="Century Gothic"/>
              </a:rPr>
              <a:t>uni</a:t>
            </a:r>
            <a:r>
              <a:rPr dirty="0" sz="2400" spc="-15" b="1">
                <a:solidFill>
                  <a:srgbClr val="FF0000"/>
                </a:solidFill>
                <a:latin typeface="Century Gothic"/>
                <a:cs typeface="Century Gothic"/>
              </a:rPr>
              <a:t>l</a:t>
            </a:r>
            <a:r>
              <a:rPr dirty="0" sz="2400" spc="-210" b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dirty="0" sz="2400" spc="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2400" spc="105" b="1">
                <a:solidFill>
                  <a:srgbClr val="FF0000"/>
                </a:solidFill>
                <a:latin typeface="Century Gothic"/>
                <a:cs typeface="Century Gothic"/>
              </a:rPr>
              <a:t>t</a:t>
            </a:r>
            <a:r>
              <a:rPr dirty="0" sz="2400" spc="-65" b="1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dirty="0" sz="2400" spc="65" b="1">
                <a:solidFill>
                  <a:srgbClr val="FF0000"/>
                </a:solidFill>
                <a:latin typeface="Century Gothic"/>
                <a:cs typeface="Century Gothic"/>
              </a:rPr>
              <a:t>r</a:t>
            </a:r>
            <a:r>
              <a:rPr dirty="0" sz="2400" spc="60" b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dirty="0" sz="2400" spc="-55" b="1">
                <a:solidFill>
                  <a:srgbClr val="FF0000"/>
                </a:solidFill>
                <a:latin typeface="Century Gothic"/>
                <a:cs typeface="Century Gothic"/>
              </a:rPr>
              <a:t>stic</a:t>
            </a:r>
            <a:r>
              <a:rPr dirty="0" sz="2400" spc="-80" b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dirty="0" sz="2400" spc="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2400" spc="-180" b="1">
                <a:solidFill>
                  <a:srgbClr val="FF0000"/>
                </a:solidFill>
                <a:latin typeface="Century Gothic"/>
                <a:cs typeface="Century Gothic"/>
              </a:rPr>
              <a:t>de</a:t>
            </a:r>
            <a:r>
              <a:rPr dirty="0" sz="2400" spc="4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2400" spc="5" b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dirty="0" sz="2400" spc="-70" b="1">
                <a:solidFill>
                  <a:srgbClr val="FF0000"/>
                </a:solidFill>
                <a:latin typeface="Century Gothic"/>
                <a:cs typeface="Century Gothic"/>
              </a:rPr>
              <a:t>n</a:t>
            </a:r>
            <a:r>
              <a:rPr dirty="0" sz="2400" spc="105" b="1">
                <a:solidFill>
                  <a:srgbClr val="FF0000"/>
                </a:solidFill>
                <a:latin typeface="Century Gothic"/>
                <a:cs typeface="Century Gothic"/>
              </a:rPr>
              <a:t>t</a:t>
            </a:r>
            <a:r>
              <a:rPr dirty="0" sz="2400" spc="-65" b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dirty="0" sz="2400" spc="-135" b="1">
                <a:solidFill>
                  <a:srgbClr val="FF0000"/>
                </a:solidFill>
                <a:latin typeface="Century Gothic"/>
                <a:cs typeface="Century Gothic"/>
              </a:rPr>
              <a:t>r</a:t>
            </a:r>
            <a:r>
              <a:rPr dirty="0" sz="2400" spc="-55" b="1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dirty="0" sz="2400" spc="1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2400" spc="30" b="1">
                <a:solidFill>
                  <a:srgbClr val="FF0000"/>
                </a:solidFill>
                <a:latin typeface="Century Gothic"/>
                <a:cs typeface="Century Gothic"/>
              </a:rPr>
              <a:t>l</a:t>
            </a:r>
            <a:r>
              <a:rPr dirty="0" sz="2400" spc="-80" b="1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dirty="0" sz="2400" spc="-275" b="1">
                <a:solidFill>
                  <a:srgbClr val="FF0000"/>
                </a:solidFill>
                <a:latin typeface="Century Gothic"/>
                <a:cs typeface="Century Gothic"/>
              </a:rPr>
              <a:t>c</a:t>
            </a:r>
            <a:r>
              <a:rPr dirty="0" sz="2400" spc="-100" b="1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dirty="0" sz="2400" spc="4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2400" spc="-135" b="1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dirty="0" sz="2400" b="1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dirty="0" sz="2400" spc="-80" b="1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dirty="0" sz="2400" spc="5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2400" spc="20" b="1">
                <a:solidFill>
                  <a:srgbClr val="FF0000"/>
                </a:solidFill>
                <a:latin typeface="Century Gothic"/>
                <a:cs typeface="Century Gothic"/>
              </a:rPr>
              <a:t>r</a:t>
            </a:r>
            <a:r>
              <a:rPr dirty="0" sz="2400" spc="-200" b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dirty="0" sz="2400" spc="-145" b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dirty="0" sz="2400" spc="-50" b="1">
                <a:solidFill>
                  <a:srgbClr val="FF0000"/>
                </a:solidFill>
                <a:latin typeface="Century Gothic"/>
                <a:cs typeface="Century Gothic"/>
              </a:rPr>
              <a:t>l</a:t>
            </a:r>
            <a:r>
              <a:rPr dirty="0" sz="2400" spc="-35" b="1">
                <a:solidFill>
                  <a:srgbClr val="FF0000"/>
                </a:solidFill>
                <a:latin typeface="Century Gothic"/>
                <a:cs typeface="Century Gothic"/>
              </a:rPr>
              <a:t>it</a:t>
            </a:r>
            <a:r>
              <a:rPr dirty="0" sz="2400" spc="-135" b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dirty="0" sz="2400" spc="-45" b="1">
                <a:solidFill>
                  <a:srgbClr val="FF0000"/>
                </a:solidFill>
                <a:latin typeface="Century Gothic"/>
                <a:cs typeface="Century Gothic"/>
              </a:rPr>
              <a:t>t</a:t>
            </a:r>
            <a:r>
              <a:rPr dirty="0" sz="2400" spc="-80" b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dirty="0" sz="2400" spc="1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2400" spc="-215" b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dirty="0" sz="2400" spc="4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2400" spc="-185" b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dirty="0" sz="2400" spc="-245" b="1">
                <a:solidFill>
                  <a:srgbClr val="FF0000"/>
                </a:solidFill>
                <a:latin typeface="Century Gothic"/>
                <a:cs typeface="Century Gothic"/>
              </a:rPr>
              <a:t>m</a:t>
            </a:r>
            <a:r>
              <a:rPr dirty="0" sz="2400" spc="-200" b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dirty="0" sz="2400" spc="-150" b="1">
                <a:solidFill>
                  <a:srgbClr val="FF0000"/>
                </a:solidFill>
                <a:latin typeface="Century Gothic"/>
                <a:cs typeface="Century Gothic"/>
              </a:rPr>
              <a:t>na</a:t>
            </a:r>
            <a:r>
              <a:rPr dirty="0" sz="2400" spc="-40" b="1">
                <a:solidFill>
                  <a:srgbClr val="FF0000"/>
                </a:solidFill>
                <a:latin typeface="Century Gothic"/>
                <a:cs typeface="Century Gothic"/>
              </a:rPr>
              <a:t>j</a:t>
            </a:r>
            <a:r>
              <a:rPr dirty="0" sz="2400" spc="5" b="1">
                <a:solidFill>
                  <a:srgbClr val="FF0000"/>
                </a:solidFill>
                <a:latin typeface="Calibri"/>
                <a:cs typeface="Calibri"/>
              </a:rPr>
              <a:t>ă</a:t>
            </a:r>
            <a:r>
              <a:rPr dirty="0" sz="2400" spc="35" b="1">
                <a:solidFill>
                  <a:srgbClr val="FF0000"/>
                </a:solidFill>
                <a:latin typeface="Century Gothic"/>
                <a:cs typeface="Century Gothic"/>
              </a:rPr>
              <a:t>rii</a:t>
            </a:r>
            <a:r>
              <a:rPr dirty="0" sz="2400" spc="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2400" spc="114" b="1">
                <a:solidFill>
                  <a:srgbClr val="FF0000"/>
                </a:solidFill>
                <a:latin typeface="Century Gothic"/>
                <a:cs typeface="Century Gothic"/>
              </a:rPr>
              <a:t>s</a:t>
            </a:r>
            <a:r>
              <a:rPr dirty="0" sz="2400" spc="-225" b="1">
                <a:solidFill>
                  <a:srgbClr val="FF0000"/>
                </a:solidFill>
                <a:latin typeface="Century Gothic"/>
                <a:cs typeface="Century Gothic"/>
              </a:rPr>
              <a:t>p</a:t>
            </a:r>
            <a:r>
              <a:rPr dirty="0" sz="2400" spc="-210" b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ţ</a:t>
            </a:r>
            <a:r>
              <a:rPr dirty="0" sz="2400" spc="5" b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dirty="0" sz="2400" spc="-65" b="1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dirty="0" sz="2400" spc="30" b="1">
                <a:solidFill>
                  <a:srgbClr val="FF0000"/>
                </a:solidFill>
                <a:latin typeface="Century Gothic"/>
                <a:cs typeface="Century Gothic"/>
              </a:rPr>
              <a:t>l</a:t>
            </a:r>
            <a:r>
              <a:rPr dirty="0" sz="2400" spc="-35" b="1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dirty="0" sz="2400" spc="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2400" spc="-220" b="1">
                <a:solidFill>
                  <a:srgbClr val="FF0000"/>
                </a:solidFill>
                <a:latin typeface="Century Gothic"/>
                <a:cs typeface="Century Gothic"/>
              </a:rPr>
              <a:t>m</a:t>
            </a:r>
            <a:r>
              <a:rPr dirty="0" sz="2400" spc="-80" b="1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dirty="0" sz="2400" spc="-70" b="1">
                <a:solidFill>
                  <a:srgbClr val="FF0000"/>
                </a:solidFill>
                <a:latin typeface="Century Gothic"/>
                <a:cs typeface="Century Gothic"/>
              </a:rPr>
              <a:t>n</a:t>
            </a:r>
            <a:r>
              <a:rPr dirty="0" sz="2400" spc="105" b="1">
                <a:solidFill>
                  <a:srgbClr val="FF0000"/>
                </a:solidFill>
                <a:latin typeface="Century Gothic"/>
                <a:cs typeface="Century Gothic"/>
              </a:rPr>
              <a:t>t</a:t>
            </a:r>
            <a:r>
              <a:rPr dirty="0" sz="2400" spc="-145" b="1">
                <a:solidFill>
                  <a:srgbClr val="FF0000"/>
                </a:solidFill>
                <a:latin typeface="Century Gothic"/>
                <a:cs typeface="Century Gothic"/>
              </a:rPr>
              <a:t>an</a:t>
            </a:r>
            <a:endParaRPr sz="2400">
              <a:latin typeface="Century Gothic"/>
              <a:cs typeface="Century Gothic"/>
            </a:endParaRPr>
          </a:p>
          <a:p>
            <a:pPr marL="962660">
              <a:lnSpc>
                <a:spcPts val="2795"/>
              </a:lnSpc>
            </a:pPr>
            <a:r>
              <a:rPr dirty="0" sz="2400" spc="-145" b="1">
                <a:solidFill>
                  <a:srgbClr val="FF0000"/>
                </a:solidFill>
                <a:latin typeface="Century Gothic"/>
                <a:cs typeface="Century Gothic"/>
              </a:rPr>
              <a:t>bucovinean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  <a:tab pos="3103245" algn="l"/>
              </a:tabLst>
            </a:pPr>
            <a:r>
              <a:rPr dirty="0" sz="2300" spc="5">
                <a:solidFill>
                  <a:srgbClr val="514743"/>
                </a:solidFill>
                <a:latin typeface="Arial"/>
                <a:cs typeface="Arial"/>
              </a:rPr>
              <a:t>Amenajarea</a:t>
            </a:r>
            <a:r>
              <a:rPr dirty="0" sz="23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300" spc="50">
                <a:solidFill>
                  <a:srgbClr val="514743"/>
                </a:solidFill>
                <a:latin typeface="Arial"/>
                <a:cs typeface="Arial"/>
              </a:rPr>
              <a:t>turistic</a:t>
            </a:r>
            <a:r>
              <a:rPr dirty="0" sz="2300" spc="50">
                <a:solidFill>
                  <a:srgbClr val="514743"/>
                </a:solidFill>
                <a:latin typeface="Calibri"/>
                <a:cs typeface="Calibri"/>
              </a:rPr>
              <a:t>ă	</a:t>
            </a:r>
            <a:r>
              <a:rPr dirty="0" sz="2300" spc="-65">
                <a:solidFill>
                  <a:srgbClr val="514743"/>
                </a:solidFill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 algn="just" lvl="1" marL="1269365" indent="-342900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1270000" algn="l"/>
              </a:tabLst>
            </a:pP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un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proces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dinamic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ş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 complex</a:t>
            </a:r>
            <a:endParaRPr sz="1800">
              <a:latin typeface="Arial"/>
              <a:cs typeface="Arial"/>
            </a:endParaRPr>
          </a:p>
          <a:p>
            <a:pPr algn="just" lvl="1" marL="1155065" marR="5879465" indent="-228600">
              <a:lnSpc>
                <a:spcPts val="1730"/>
              </a:lnSpc>
              <a:spcBef>
                <a:spcPts val="585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ancorat</a:t>
            </a:r>
            <a:r>
              <a:rPr dirty="0" sz="1800" spc="3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rela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iilor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mediu-colectivit</a:t>
            </a:r>
            <a:r>
              <a:rPr dirty="0" sz="1800" spc="30">
                <a:solidFill>
                  <a:srgbClr val="514743"/>
                </a:solidFill>
                <a:latin typeface="Calibri"/>
                <a:cs typeface="Calibri"/>
              </a:rPr>
              <a:t>ăţ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i 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umane, </a:t>
            </a:r>
            <a:r>
              <a:rPr dirty="0" sz="1800" spc="-49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precum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ş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 </a:t>
            </a:r>
            <a:r>
              <a:rPr dirty="0" sz="1800" spc="60">
                <a:solidFill>
                  <a:srgbClr val="514743"/>
                </a:solidFill>
                <a:latin typeface="Arial"/>
                <a:cs typeface="Arial"/>
              </a:rPr>
              <a:t>factorilor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care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influen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eaz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2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aceste </a:t>
            </a:r>
            <a:r>
              <a:rPr dirty="0" sz="1800" spc="-49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rela</a:t>
            </a:r>
            <a:r>
              <a:rPr dirty="0" sz="1800" spc="10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  <a:p>
            <a:pPr algn="just" lvl="1" marL="1155065" indent="-228600">
              <a:lnSpc>
                <a:spcPct val="100000"/>
              </a:lnSpc>
              <a:spcBef>
                <a:spcPts val="180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pune </a:t>
            </a:r>
            <a:r>
              <a:rPr dirty="0" sz="1800" spc="-35">
                <a:solidFill>
                  <a:srgbClr val="514743"/>
                </a:solidFill>
                <a:latin typeface="Arial"/>
                <a:cs typeface="Arial"/>
              </a:rPr>
              <a:t>în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valoare 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resursele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locale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ş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regionale</a:t>
            </a:r>
            <a:endParaRPr sz="1800">
              <a:latin typeface="Arial"/>
              <a:cs typeface="Arial"/>
            </a:endParaRPr>
          </a:p>
          <a:p>
            <a:pPr algn="just" lvl="1" marL="1155065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îmbun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t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ăţ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e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te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calitatea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vie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ii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514743"/>
                </a:solidFill>
                <a:latin typeface="Arial"/>
                <a:cs typeface="Arial"/>
              </a:rPr>
              <a:t>locuitorilor</a:t>
            </a:r>
            <a:endParaRPr sz="1800">
              <a:latin typeface="Arial"/>
              <a:cs typeface="Arial"/>
            </a:endParaRPr>
          </a:p>
          <a:p>
            <a:pPr lvl="1" marL="1155065" marR="6761480" indent="-228600">
              <a:lnSpc>
                <a:spcPct val="80000"/>
              </a:lnSpc>
              <a:spcBef>
                <a:spcPts val="600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atenueaz</a:t>
            </a:r>
            <a:r>
              <a:rPr dirty="0" sz="1800" spc="1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8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disparit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ăţ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ile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regionale</a:t>
            </a:r>
            <a:r>
              <a:rPr dirty="0" sz="18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ale </a:t>
            </a:r>
            <a:r>
              <a:rPr dirty="0" sz="1800" spc="-49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dezvolt</a:t>
            </a:r>
            <a:r>
              <a:rPr dirty="0" sz="1800" spc="3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rii 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economice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sociale</a:t>
            </a:r>
            <a:endParaRPr sz="1800">
              <a:latin typeface="Arial"/>
              <a:cs typeface="Arial"/>
            </a:endParaRPr>
          </a:p>
          <a:p>
            <a:pPr lvl="1" marL="1155065" marR="6026150" indent="-228600">
              <a:lnSpc>
                <a:spcPct val="80100"/>
              </a:lnSpc>
              <a:spcBef>
                <a:spcPts val="595"/>
              </a:spcBef>
              <a:buFont typeface="Wingdings"/>
              <a:buChar char=""/>
              <a:tabLst>
                <a:tab pos="1155700" algn="l"/>
              </a:tabLst>
            </a:pP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organizeaz</a:t>
            </a:r>
            <a:r>
              <a:rPr dirty="0" sz="1800" spc="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7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mediul 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înconjur</a:t>
            </a:r>
            <a:r>
              <a:rPr dirty="0" sz="1800" spc="3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tor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orienteaz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50">
                <a:solidFill>
                  <a:srgbClr val="514743"/>
                </a:solidFill>
                <a:latin typeface="Arial"/>
                <a:cs typeface="Arial"/>
              </a:rPr>
              <a:t>optim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echipamente</a:t>
            </a:r>
            <a:r>
              <a:rPr dirty="0" sz="18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activit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ăţ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ile </a:t>
            </a:r>
            <a:r>
              <a:rPr dirty="0" sz="1800" spc="-49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ce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14743"/>
                </a:solidFill>
                <a:latin typeface="Arial"/>
                <a:cs typeface="Arial"/>
              </a:rPr>
              <a:t>se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desf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ăș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oar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514743"/>
                </a:solidFill>
                <a:latin typeface="Arial"/>
                <a:cs typeface="Arial"/>
              </a:rPr>
              <a:t>în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arealele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rurale.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4955" y="1897379"/>
            <a:ext cx="5705856" cy="42748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2200" y="6436258"/>
            <a:ext cx="11633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24-26</a:t>
            </a:r>
            <a:r>
              <a:rPr dirty="0" sz="1200" spc="-15">
                <a:solidFill>
                  <a:srgbClr val="3C3631"/>
                </a:solidFill>
                <a:latin typeface="Arial"/>
                <a:cs typeface="Arial"/>
              </a:rPr>
              <a:t> May</a:t>
            </a:r>
            <a:r>
              <a:rPr dirty="0" sz="1200" spc="-2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0661" y="6436258"/>
            <a:ext cx="61696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C3631"/>
                </a:solidFill>
                <a:latin typeface="Arial"/>
                <a:cs typeface="Arial"/>
              </a:rPr>
              <a:t>Tourism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and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C3631"/>
                </a:solidFill>
                <a:latin typeface="Arial"/>
                <a:cs typeface="Arial"/>
              </a:rPr>
              <a:t>Rural</a:t>
            </a:r>
            <a:r>
              <a:rPr dirty="0" sz="1200" spc="4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3C3631"/>
                </a:solidFill>
                <a:latin typeface="Arial"/>
                <a:cs typeface="Arial"/>
              </a:rPr>
              <a:t>Space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National</a:t>
            </a:r>
            <a:r>
              <a:rPr dirty="0" sz="1200" spc="5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and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International</a:t>
            </a:r>
            <a:r>
              <a:rPr dirty="0" sz="1200" spc="4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C3631"/>
                </a:solidFill>
                <a:latin typeface="Arial"/>
                <a:cs typeface="Arial"/>
              </a:rPr>
              <a:t>Context,</a:t>
            </a:r>
            <a:r>
              <a:rPr dirty="0" sz="1200" spc="6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International</a:t>
            </a:r>
            <a:r>
              <a:rPr dirty="0" sz="1200" spc="4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C3631"/>
                </a:solidFill>
                <a:latin typeface="Arial"/>
                <a:cs typeface="Arial"/>
              </a:rPr>
              <a:t>Conference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97361" y="6436258"/>
            <a:ext cx="202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911" y="234442"/>
            <a:ext cx="9538970" cy="8356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dirty="0" spc="15" b="0">
                <a:solidFill>
                  <a:srgbClr val="514743"/>
                </a:solidFill>
                <a:latin typeface="Book Antiqua"/>
                <a:cs typeface="Book Antiqua"/>
              </a:rPr>
              <a:t>Excelent</a:t>
            </a:r>
            <a:r>
              <a:rPr dirty="0" spc="15" b="0">
                <a:solidFill>
                  <a:srgbClr val="514743"/>
                </a:solidFill>
                <a:latin typeface="Cambria"/>
                <a:cs typeface="Cambria"/>
              </a:rPr>
              <a:t>ă</a:t>
            </a:r>
            <a:r>
              <a:rPr dirty="0" spc="280" b="0">
                <a:solidFill>
                  <a:srgbClr val="514743"/>
                </a:solidFill>
                <a:latin typeface="Cambria"/>
                <a:cs typeface="Cambria"/>
              </a:rPr>
              <a:t> </a:t>
            </a:r>
            <a:r>
              <a:rPr dirty="0" spc="-5" b="0">
                <a:solidFill>
                  <a:srgbClr val="514743"/>
                </a:solidFill>
                <a:latin typeface="Book Antiqua"/>
                <a:cs typeface="Book Antiqua"/>
              </a:rPr>
              <a:t>strategie</a:t>
            </a:r>
            <a:r>
              <a:rPr dirty="0" spc="20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25" b="0">
                <a:solidFill>
                  <a:srgbClr val="514743"/>
                </a:solidFill>
                <a:latin typeface="Book Antiqua"/>
                <a:cs typeface="Book Antiqua"/>
              </a:rPr>
              <a:t>la</a:t>
            </a:r>
            <a:r>
              <a:rPr dirty="0" spc="19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-10" b="0">
                <a:solidFill>
                  <a:srgbClr val="514743"/>
                </a:solidFill>
                <a:latin typeface="Book Antiqua"/>
                <a:cs typeface="Book Antiqua"/>
              </a:rPr>
              <a:t>nivel</a:t>
            </a:r>
            <a:r>
              <a:rPr dirty="0" spc="19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-10" b="0">
                <a:solidFill>
                  <a:srgbClr val="514743"/>
                </a:solidFill>
                <a:latin typeface="Book Antiqua"/>
                <a:cs typeface="Book Antiqua"/>
              </a:rPr>
              <a:t>jude</a:t>
            </a:r>
            <a:r>
              <a:rPr dirty="0" spc="-10" b="0">
                <a:solidFill>
                  <a:srgbClr val="514743"/>
                </a:solidFill>
                <a:latin typeface="Cambria"/>
                <a:cs typeface="Cambria"/>
              </a:rPr>
              <a:t>ț</a:t>
            </a:r>
            <a:r>
              <a:rPr dirty="0" spc="-10" b="0">
                <a:solidFill>
                  <a:srgbClr val="514743"/>
                </a:solidFill>
                <a:latin typeface="Book Antiqua"/>
                <a:cs typeface="Book Antiqua"/>
              </a:rPr>
              <a:t>ean</a:t>
            </a:r>
          </a:p>
          <a:p>
            <a:pPr marL="12700">
              <a:lnSpc>
                <a:spcPts val="3190"/>
              </a:lnSpc>
            </a:pPr>
            <a:r>
              <a:rPr dirty="0" b="0">
                <a:solidFill>
                  <a:srgbClr val="514743"/>
                </a:solidFill>
                <a:latin typeface="Book Antiqua"/>
                <a:cs typeface="Book Antiqua"/>
              </a:rPr>
              <a:t>Corelarea</a:t>
            </a:r>
            <a:r>
              <a:rPr dirty="0" spc="18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10" b="0">
                <a:solidFill>
                  <a:srgbClr val="514743"/>
                </a:solidFill>
                <a:latin typeface="Book Antiqua"/>
                <a:cs typeface="Book Antiqua"/>
              </a:rPr>
              <a:t>cu</a:t>
            </a:r>
            <a:r>
              <a:rPr dirty="0" spc="20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5" b="0">
                <a:solidFill>
                  <a:srgbClr val="514743"/>
                </a:solidFill>
                <a:latin typeface="Book Antiqua"/>
                <a:cs typeface="Book Antiqua"/>
              </a:rPr>
              <a:t>programele</a:t>
            </a:r>
            <a:r>
              <a:rPr dirty="0" spc="20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-80" b="0">
                <a:solidFill>
                  <a:srgbClr val="514743"/>
                </a:solidFill>
                <a:latin typeface="Book Antiqua"/>
                <a:cs typeface="Book Antiqua"/>
              </a:rPr>
              <a:t>de</a:t>
            </a:r>
            <a:r>
              <a:rPr dirty="0" spc="185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b="0">
                <a:solidFill>
                  <a:srgbClr val="514743"/>
                </a:solidFill>
                <a:latin typeface="Book Antiqua"/>
                <a:cs typeface="Book Antiqua"/>
              </a:rPr>
              <a:t>finan</a:t>
            </a:r>
            <a:r>
              <a:rPr dirty="0" b="0">
                <a:solidFill>
                  <a:srgbClr val="514743"/>
                </a:solidFill>
                <a:latin typeface="Cambria"/>
                <a:cs typeface="Cambria"/>
              </a:rPr>
              <a:t>ț</a:t>
            </a:r>
            <a:r>
              <a:rPr dirty="0" b="0">
                <a:solidFill>
                  <a:srgbClr val="514743"/>
                </a:solidFill>
                <a:latin typeface="Book Antiqua"/>
                <a:cs typeface="Book Antiqua"/>
              </a:rPr>
              <a:t>are</a:t>
            </a:r>
            <a:r>
              <a:rPr dirty="0" spc="195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b="0">
                <a:solidFill>
                  <a:srgbClr val="514743"/>
                </a:solidFill>
                <a:latin typeface="Book Antiqua"/>
                <a:cs typeface="Book Antiqua"/>
              </a:rPr>
              <a:t>na</a:t>
            </a:r>
            <a:r>
              <a:rPr dirty="0" b="0">
                <a:solidFill>
                  <a:srgbClr val="514743"/>
                </a:solidFill>
                <a:latin typeface="Cambria"/>
                <a:cs typeface="Cambria"/>
              </a:rPr>
              <a:t>ț</a:t>
            </a:r>
            <a:r>
              <a:rPr dirty="0" b="0">
                <a:solidFill>
                  <a:srgbClr val="514743"/>
                </a:solidFill>
                <a:latin typeface="Book Antiqua"/>
                <a:cs typeface="Book Antiqua"/>
              </a:rPr>
              <a:t>ionale</a:t>
            </a:r>
            <a:r>
              <a:rPr dirty="0" spc="215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-10" b="0">
                <a:solidFill>
                  <a:srgbClr val="514743"/>
                </a:solidFill>
                <a:latin typeface="Cambria"/>
                <a:cs typeface="Cambria"/>
              </a:rPr>
              <a:t>ș</a:t>
            </a:r>
            <a:r>
              <a:rPr dirty="0" spc="-10" b="0">
                <a:solidFill>
                  <a:srgbClr val="514743"/>
                </a:solidFill>
                <a:latin typeface="Book Antiqua"/>
                <a:cs typeface="Book Antiqua"/>
              </a:rPr>
              <a:t>i</a:t>
            </a:r>
            <a:r>
              <a:rPr dirty="0" spc="175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-20" b="0">
                <a:solidFill>
                  <a:srgbClr val="514743"/>
                </a:solidFill>
                <a:latin typeface="Book Antiqua"/>
                <a:cs typeface="Book Antiqua"/>
              </a:rPr>
              <a:t>europene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2042160"/>
            <a:ext cx="5504688" cy="4130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85754" y="6436258"/>
            <a:ext cx="114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6175" y="1514348"/>
            <a:ext cx="8134350" cy="5130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6880" indent="-28765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37515" algn="l"/>
              </a:tabLst>
            </a:pPr>
            <a:r>
              <a:rPr dirty="0" sz="1600" spc="-5">
                <a:solidFill>
                  <a:srgbClr val="514743"/>
                </a:solidFill>
                <a:latin typeface="Arial"/>
                <a:cs typeface="Arial"/>
              </a:rPr>
              <a:t>Planul</a:t>
            </a: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15">
                <a:solidFill>
                  <a:srgbClr val="514743"/>
                </a:solidFill>
                <a:latin typeface="Arial"/>
                <a:cs typeface="Arial"/>
              </a:rPr>
              <a:t>Na</a:t>
            </a:r>
            <a:r>
              <a:rPr dirty="0" sz="1600" spc="1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600" spc="15">
                <a:solidFill>
                  <a:srgbClr val="514743"/>
                </a:solidFill>
                <a:latin typeface="Arial"/>
                <a:cs typeface="Arial"/>
              </a:rPr>
              <a:t>ional</a:t>
            </a:r>
            <a:r>
              <a:rPr dirty="0" sz="1600" spc="4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de </a:t>
            </a:r>
            <a:r>
              <a:rPr dirty="0" sz="1600" spc="-25">
                <a:solidFill>
                  <a:srgbClr val="514743"/>
                </a:solidFill>
                <a:latin typeface="Arial"/>
                <a:cs typeface="Arial"/>
              </a:rPr>
              <a:t>Redresare</a:t>
            </a:r>
            <a:r>
              <a:rPr dirty="0" sz="16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600" spc="10">
                <a:solidFill>
                  <a:srgbClr val="514743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436880" marR="4497070">
              <a:lnSpc>
                <a:spcPct val="200000"/>
              </a:lnSpc>
            </a:pPr>
            <a:r>
              <a:rPr dirty="0" sz="1600" spc="-20">
                <a:solidFill>
                  <a:srgbClr val="514743"/>
                </a:solidFill>
                <a:latin typeface="Arial"/>
                <a:cs typeface="Arial"/>
              </a:rPr>
              <a:t>Rezilien</a:t>
            </a:r>
            <a:r>
              <a:rPr dirty="0" sz="1600" spc="-20">
                <a:solidFill>
                  <a:srgbClr val="514743"/>
                </a:solidFill>
                <a:latin typeface="Calibri"/>
                <a:cs typeface="Calibri"/>
              </a:rPr>
              <a:t>ță</a:t>
            </a:r>
            <a:r>
              <a:rPr dirty="0" sz="1600" spc="12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600" spc="30">
                <a:solidFill>
                  <a:srgbClr val="514743"/>
                </a:solidFill>
                <a:latin typeface="Arial"/>
                <a:cs typeface="Arial"/>
              </a:rPr>
              <a:t>al </a:t>
            </a:r>
            <a:r>
              <a:rPr dirty="0" sz="1600" spc="-10">
                <a:solidFill>
                  <a:srgbClr val="514743"/>
                </a:solidFill>
                <a:latin typeface="Arial"/>
                <a:cs typeface="Arial"/>
              </a:rPr>
              <a:t>României</a:t>
            </a:r>
            <a:r>
              <a:rPr dirty="0" sz="1600" spc="4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(aprobat</a:t>
            </a:r>
            <a:r>
              <a:rPr dirty="0" sz="16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25">
                <a:solidFill>
                  <a:srgbClr val="514743"/>
                </a:solidFill>
                <a:latin typeface="Arial"/>
                <a:cs typeface="Arial"/>
              </a:rPr>
              <a:t>de </a:t>
            </a:r>
            <a:r>
              <a:rPr dirty="0" sz="1600" spc="-4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514743"/>
                </a:solidFill>
                <a:latin typeface="Arial"/>
                <a:cs typeface="Arial"/>
              </a:rPr>
              <a:t>Consiliul</a:t>
            </a:r>
            <a:r>
              <a:rPr dirty="0" sz="1600" spc="5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514743"/>
                </a:solidFill>
                <a:latin typeface="Arial"/>
                <a:cs typeface="Arial"/>
              </a:rPr>
              <a:t>UE:</a:t>
            </a:r>
            <a:r>
              <a:rPr dirty="0" sz="16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30">
                <a:solidFill>
                  <a:srgbClr val="514743"/>
                </a:solidFill>
                <a:latin typeface="Arial"/>
                <a:cs typeface="Arial"/>
              </a:rPr>
              <a:t>28</a:t>
            </a:r>
            <a:r>
              <a:rPr dirty="0" sz="16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oct.</a:t>
            </a:r>
            <a:r>
              <a:rPr dirty="0" sz="1600" spc="3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14743"/>
                </a:solidFill>
                <a:latin typeface="Arial"/>
                <a:cs typeface="Arial"/>
              </a:rPr>
              <a:t>2021)</a:t>
            </a:r>
            <a:endParaRPr sz="1600">
              <a:latin typeface="Arial"/>
              <a:cs typeface="Arial"/>
            </a:endParaRPr>
          </a:p>
          <a:p>
            <a:pPr marL="436880" marR="4413885" indent="-287020">
              <a:lnSpc>
                <a:spcPct val="200000"/>
              </a:lnSpc>
              <a:buFont typeface="Wingdings"/>
              <a:buChar char=""/>
              <a:tabLst>
                <a:tab pos="437515" algn="l"/>
              </a:tabLst>
            </a:pP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Componenta</a:t>
            </a:r>
            <a:r>
              <a:rPr dirty="0" sz="16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35">
                <a:solidFill>
                  <a:srgbClr val="514743"/>
                </a:solidFill>
                <a:latin typeface="Arial"/>
                <a:cs typeface="Arial"/>
              </a:rPr>
              <a:t>2</a:t>
            </a: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-165">
                <a:solidFill>
                  <a:srgbClr val="514743"/>
                </a:solidFill>
                <a:latin typeface="Tahoma"/>
                <a:cs typeface="Tahoma"/>
              </a:rPr>
              <a:t>–</a:t>
            </a:r>
            <a:r>
              <a:rPr dirty="0" sz="1600" spc="-40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514743"/>
                </a:solidFill>
                <a:latin typeface="Arial"/>
                <a:cs typeface="Arial"/>
              </a:rPr>
              <a:t>P</a:t>
            </a:r>
            <a:r>
              <a:rPr dirty="0" sz="1600" spc="-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600" spc="-5">
                <a:solidFill>
                  <a:srgbClr val="514743"/>
                </a:solidFill>
                <a:latin typeface="Arial"/>
                <a:cs typeface="Arial"/>
              </a:rPr>
              <a:t>duri</a:t>
            </a: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600" spc="10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1600" spc="25">
                <a:solidFill>
                  <a:srgbClr val="514743"/>
                </a:solidFill>
                <a:latin typeface="Arial"/>
                <a:cs typeface="Arial"/>
              </a:rPr>
              <a:t> protec</a:t>
            </a:r>
            <a:r>
              <a:rPr dirty="0" sz="1600" spc="2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600" spc="25">
                <a:solidFill>
                  <a:srgbClr val="514743"/>
                </a:solidFill>
                <a:latin typeface="Arial"/>
                <a:cs typeface="Arial"/>
              </a:rPr>
              <a:t>ia </a:t>
            </a:r>
            <a:r>
              <a:rPr dirty="0" sz="1600" spc="-4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biodiversit</a:t>
            </a:r>
            <a:r>
              <a:rPr dirty="0" sz="1600" spc="20">
                <a:solidFill>
                  <a:srgbClr val="514743"/>
                </a:solidFill>
                <a:latin typeface="Calibri"/>
                <a:cs typeface="Calibri"/>
              </a:rPr>
              <a:t>ăț</a:t>
            </a: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ii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14743"/>
              </a:buClr>
              <a:buFont typeface="Wingdings"/>
              <a:buChar char=""/>
            </a:pPr>
            <a:endParaRPr sz="1650">
              <a:latin typeface="Arial"/>
              <a:cs typeface="Arial"/>
            </a:endParaRPr>
          </a:p>
          <a:p>
            <a:pPr marL="436880" indent="-287655">
              <a:lnSpc>
                <a:spcPct val="100000"/>
              </a:lnSpc>
              <a:buFont typeface="Wingdings"/>
              <a:buChar char=""/>
              <a:tabLst>
                <a:tab pos="437515" algn="l"/>
              </a:tabLst>
            </a:pP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Componenta</a:t>
            </a:r>
            <a:r>
              <a:rPr dirty="0" sz="16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514743"/>
                </a:solidFill>
                <a:latin typeface="Arial"/>
                <a:cs typeface="Arial"/>
              </a:rPr>
              <a:t>11</a:t>
            </a:r>
            <a:r>
              <a:rPr dirty="0" sz="16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-165">
                <a:solidFill>
                  <a:srgbClr val="514743"/>
                </a:solidFill>
                <a:latin typeface="Tahoma"/>
                <a:cs typeface="Tahoma"/>
              </a:rPr>
              <a:t>–</a:t>
            </a:r>
            <a:r>
              <a:rPr dirty="0" sz="1600" spc="-30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600" spc="-20">
                <a:solidFill>
                  <a:srgbClr val="514743"/>
                </a:solidFill>
                <a:latin typeface="Arial"/>
                <a:cs typeface="Arial"/>
              </a:rPr>
              <a:t>Turism</a:t>
            </a: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600" spc="10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1600" spc="35">
                <a:solidFill>
                  <a:srgbClr val="514743"/>
                </a:solidFill>
                <a:latin typeface="Arial"/>
                <a:cs typeface="Arial"/>
              </a:rPr>
              <a:t> cultur</a:t>
            </a:r>
            <a:r>
              <a:rPr dirty="0" sz="1600" spc="3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14743"/>
              </a:buClr>
              <a:buFont typeface="Wingdings"/>
              <a:buChar char=""/>
            </a:pPr>
            <a:endParaRPr sz="1550">
              <a:latin typeface="Calibri"/>
              <a:cs typeface="Calibri"/>
            </a:endParaRPr>
          </a:p>
          <a:p>
            <a:pPr marL="436880" indent="-287655">
              <a:lnSpc>
                <a:spcPct val="100000"/>
              </a:lnSpc>
              <a:buFont typeface="Wingdings"/>
              <a:buChar char=""/>
              <a:tabLst>
                <a:tab pos="437515" algn="l"/>
              </a:tabLst>
            </a:pPr>
            <a:r>
              <a:rPr dirty="0" sz="1600" spc="20">
                <a:solidFill>
                  <a:srgbClr val="514743"/>
                </a:solidFill>
                <a:latin typeface="Arial"/>
                <a:cs typeface="Arial"/>
              </a:rPr>
              <a:t>Componenta</a:t>
            </a:r>
            <a:r>
              <a:rPr dirty="0" sz="16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14743"/>
                </a:solidFill>
                <a:latin typeface="Arial"/>
                <a:cs typeface="Arial"/>
              </a:rPr>
              <a:t>14</a:t>
            </a:r>
            <a:r>
              <a:rPr dirty="0" sz="16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 spc="-165">
                <a:solidFill>
                  <a:srgbClr val="514743"/>
                </a:solidFill>
                <a:latin typeface="Tahoma"/>
                <a:cs typeface="Tahoma"/>
              </a:rPr>
              <a:t>–</a:t>
            </a:r>
            <a:r>
              <a:rPr dirty="0" sz="1600" spc="-35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600" spc="-15">
                <a:solidFill>
                  <a:srgbClr val="514743"/>
                </a:solidFill>
                <a:latin typeface="Arial"/>
                <a:cs typeface="Arial"/>
              </a:rPr>
              <a:t>Buna</a:t>
            </a:r>
            <a:r>
              <a:rPr dirty="0" sz="16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14743"/>
                </a:solidFill>
                <a:latin typeface="Arial"/>
                <a:cs typeface="Arial"/>
              </a:rPr>
              <a:t>guvernan</a:t>
            </a:r>
            <a:r>
              <a:rPr dirty="0" sz="1600">
                <a:solidFill>
                  <a:srgbClr val="514743"/>
                </a:solidFill>
                <a:latin typeface="Calibri"/>
                <a:cs typeface="Calibri"/>
              </a:rPr>
              <a:t>ță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2000" spc="-40" b="1">
                <a:solidFill>
                  <a:srgbClr val="00AF50"/>
                </a:solidFill>
                <a:latin typeface="Calibri"/>
                <a:cs typeface="Calibri"/>
              </a:rPr>
              <a:t>Ț</a:t>
            </a:r>
            <a:r>
              <a:rPr dirty="0" sz="2000" spc="-40" b="1">
                <a:solidFill>
                  <a:srgbClr val="00AF50"/>
                </a:solidFill>
                <a:latin typeface="Century Gothic"/>
                <a:cs typeface="Century Gothic"/>
              </a:rPr>
              <a:t>inte:</a:t>
            </a:r>
            <a:endParaRPr sz="2000">
              <a:latin typeface="Century Gothic"/>
              <a:cs typeface="Century Gothic"/>
            </a:endParaRPr>
          </a:p>
          <a:p>
            <a:pPr marL="299085" marR="3367404" indent="-287020">
              <a:lnSpc>
                <a:spcPct val="100000"/>
              </a:lnSpc>
              <a:spcBef>
                <a:spcPts val="610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800" spc="-10">
                <a:solidFill>
                  <a:srgbClr val="514743"/>
                </a:solidFill>
                <a:latin typeface="Arial"/>
                <a:cs typeface="Arial"/>
              </a:rPr>
              <a:t>Preg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-10">
                <a:solidFill>
                  <a:srgbClr val="514743"/>
                </a:solidFill>
                <a:latin typeface="Arial"/>
                <a:cs typeface="Arial"/>
              </a:rPr>
              <a:t>tirea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pentru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reforma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Organiza</a:t>
            </a:r>
            <a:r>
              <a:rPr dirty="0" sz="1800" spc="20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iilor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 </a:t>
            </a:r>
            <a:r>
              <a:rPr dirty="0" sz="1800" spc="-484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Management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al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Destina</a:t>
            </a:r>
            <a:r>
              <a:rPr dirty="0" sz="1800" spc="20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iilor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Atragerea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fonduri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514743"/>
                </a:solidFill>
                <a:latin typeface="Arial"/>
                <a:cs typeface="Arial"/>
              </a:rPr>
              <a:t>în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comunit</a:t>
            </a:r>
            <a:r>
              <a:rPr dirty="0" sz="1800" spc="30">
                <a:solidFill>
                  <a:srgbClr val="514743"/>
                </a:solidFill>
                <a:latin typeface="Calibri"/>
                <a:cs typeface="Calibri"/>
              </a:rPr>
              <a:t>ăț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ile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Bucovinei</a:t>
            </a:r>
            <a:endParaRPr sz="18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1200"/>
              </a:spcBef>
              <a:tabLst>
                <a:tab pos="1976755" algn="l"/>
              </a:tabLst>
            </a:pP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24-26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3C3631"/>
                </a:solidFill>
                <a:latin typeface="Arial"/>
                <a:cs typeface="Arial"/>
              </a:rPr>
              <a:t>May</a:t>
            </a:r>
            <a:r>
              <a:rPr dirty="0" sz="1200" spc="2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2024	</a:t>
            </a:r>
            <a:r>
              <a:rPr dirty="0" sz="1200" spc="-5">
                <a:solidFill>
                  <a:srgbClr val="3C3631"/>
                </a:solidFill>
                <a:latin typeface="Arial"/>
                <a:cs typeface="Arial"/>
              </a:rPr>
              <a:t>Tourism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and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C3631"/>
                </a:solidFill>
                <a:latin typeface="Arial"/>
                <a:cs typeface="Arial"/>
              </a:rPr>
              <a:t>Rural</a:t>
            </a:r>
            <a:r>
              <a:rPr dirty="0" sz="1200" spc="4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3C3631"/>
                </a:solidFill>
                <a:latin typeface="Arial"/>
                <a:cs typeface="Arial"/>
              </a:rPr>
              <a:t>Space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National</a:t>
            </a:r>
            <a:r>
              <a:rPr dirty="0" sz="1200" spc="5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and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International</a:t>
            </a:r>
            <a:r>
              <a:rPr dirty="0" sz="1200" spc="4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C3631"/>
                </a:solidFill>
                <a:latin typeface="Arial"/>
                <a:cs typeface="Arial"/>
              </a:rPr>
              <a:t>Context,</a:t>
            </a:r>
            <a:r>
              <a:rPr dirty="0" sz="1200" spc="6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International</a:t>
            </a:r>
            <a:r>
              <a:rPr dirty="0" sz="1200" spc="4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C3631"/>
                </a:solidFill>
                <a:latin typeface="Arial"/>
                <a:cs typeface="Arial"/>
              </a:rPr>
              <a:t>Conference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1340" y="1455038"/>
            <a:ext cx="612775" cy="4650105"/>
            <a:chOff x="261340" y="1455038"/>
            <a:chExt cx="612775" cy="4650105"/>
          </a:xfrm>
        </p:grpSpPr>
        <p:sp>
          <p:nvSpPr>
            <p:cNvPr id="7" name="object 7"/>
            <p:cNvSpPr/>
            <p:nvPr/>
          </p:nvSpPr>
          <p:spPr>
            <a:xfrm>
              <a:off x="319277" y="1479041"/>
              <a:ext cx="497205" cy="4592320"/>
            </a:xfrm>
            <a:custGeom>
              <a:avLst/>
              <a:gdLst/>
              <a:ahLst/>
              <a:cxnLst/>
              <a:rect l="l" t="t" r="r" b="b"/>
              <a:pathLst>
                <a:path w="497205" h="4592320">
                  <a:moveTo>
                    <a:pt x="372617" y="0"/>
                  </a:moveTo>
                  <a:lnTo>
                    <a:pt x="124206" y="0"/>
                  </a:lnTo>
                  <a:lnTo>
                    <a:pt x="124206" y="4343400"/>
                  </a:lnTo>
                  <a:lnTo>
                    <a:pt x="0" y="4343400"/>
                  </a:lnTo>
                  <a:lnTo>
                    <a:pt x="248412" y="4591812"/>
                  </a:lnTo>
                  <a:lnTo>
                    <a:pt x="496824" y="4343400"/>
                  </a:lnTo>
                  <a:lnTo>
                    <a:pt x="372617" y="4343400"/>
                  </a:lnTo>
                  <a:lnTo>
                    <a:pt x="37261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1340" y="1455038"/>
              <a:ext cx="612775" cy="4650105"/>
            </a:xfrm>
            <a:custGeom>
              <a:avLst/>
              <a:gdLst/>
              <a:ahLst/>
              <a:cxnLst/>
              <a:rect l="l" t="t" r="r" b="b"/>
              <a:pathLst>
                <a:path w="612775" h="4650105">
                  <a:moveTo>
                    <a:pt x="454558" y="0"/>
                  </a:moveTo>
                  <a:lnTo>
                    <a:pt x="158140" y="0"/>
                  </a:lnTo>
                  <a:lnTo>
                    <a:pt x="158140" y="4343400"/>
                  </a:lnTo>
                  <a:lnTo>
                    <a:pt x="0" y="4343400"/>
                  </a:lnTo>
                  <a:lnTo>
                    <a:pt x="306349" y="4649749"/>
                  </a:lnTo>
                  <a:lnTo>
                    <a:pt x="347078" y="4609020"/>
                  </a:lnTo>
                  <a:lnTo>
                    <a:pt x="306349" y="4609020"/>
                  </a:lnTo>
                  <a:lnTo>
                    <a:pt x="69519" y="4372203"/>
                  </a:lnTo>
                  <a:lnTo>
                    <a:pt x="186944" y="4372203"/>
                  </a:lnTo>
                  <a:lnTo>
                    <a:pt x="186944" y="28828"/>
                  </a:lnTo>
                  <a:lnTo>
                    <a:pt x="454558" y="28828"/>
                  </a:lnTo>
                  <a:lnTo>
                    <a:pt x="454558" y="0"/>
                  </a:lnTo>
                  <a:close/>
                </a:path>
                <a:path w="612775" h="4650105">
                  <a:moveTo>
                    <a:pt x="454558" y="28828"/>
                  </a:moveTo>
                  <a:lnTo>
                    <a:pt x="425754" y="28828"/>
                  </a:lnTo>
                  <a:lnTo>
                    <a:pt x="425754" y="4372203"/>
                  </a:lnTo>
                  <a:lnTo>
                    <a:pt x="543179" y="4372203"/>
                  </a:lnTo>
                  <a:lnTo>
                    <a:pt x="306349" y="4609020"/>
                  </a:lnTo>
                  <a:lnTo>
                    <a:pt x="347078" y="4609020"/>
                  </a:lnTo>
                  <a:lnTo>
                    <a:pt x="612698" y="4343400"/>
                  </a:lnTo>
                  <a:lnTo>
                    <a:pt x="454558" y="4343400"/>
                  </a:lnTo>
                  <a:lnTo>
                    <a:pt x="454558" y="28828"/>
                  </a:lnTo>
                  <a:close/>
                </a:path>
                <a:path w="612775" h="4650105">
                  <a:moveTo>
                    <a:pt x="416153" y="38353"/>
                  </a:moveTo>
                  <a:lnTo>
                    <a:pt x="196545" y="38353"/>
                  </a:lnTo>
                  <a:lnTo>
                    <a:pt x="196545" y="4381804"/>
                  </a:lnTo>
                  <a:lnTo>
                    <a:pt x="92697" y="4381804"/>
                  </a:lnTo>
                  <a:lnTo>
                    <a:pt x="306349" y="4595444"/>
                  </a:lnTo>
                  <a:lnTo>
                    <a:pt x="319926" y="4581867"/>
                  </a:lnTo>
                  <a:lnTo>
                    <a:pt x="306349" y="4581867"/>
                  </a:lnTo>
                  <a:lnTo>
                    <a:pt x="115874" y="4391406"/>
                  </a:lnTo>
                  <a:lnTo>
                    <a:pt x="206146" y="4391406"/>
                  </a:lnTo>
                  <a:lnTo>
                    <a:pt x="206146" y="48006"/>
                  </a:lnTo>
                  <a:lnTo>
                    <a:pt x="416153" y="48006"/>
                  </a:lnTo>
                  <a:lnTo>
                    <a:pt x="416153" y="38353"/>
                  </a:lnTo>
                  <a:close/>
                </a:path>
                <a:path w="612775" h="4650105">
                  <a:moveTo>
                    <a:pt x="416153" y="48006"/>
                  </a:moveTo>
                  <a:lnTo>
                    <a:pt x="406552" y="48006"/>
                  </a:lnTo>
                  <a:lnTo>
                    <a:pt x="406552" y="4391406"/>
                  </a:lnTo>
                  <a:lnTo>
                    <a:pt x="496824" y="4391406"/>
                  </a:lnTo>
                  <a:lnTo>
                    <a:pt x="306349" y="4581867"/>
                  </a:lnTo>
                  <a:lnTo>
                    <a:pt x="319926" y="4581867"/>
                  </a:lnTo>
                  <a:lnTo>
                    <a:pt x="520001" y="4381804"/>
                  </a:lnTo>
                  <a:lnTo>
                    <a:pt x="416153" y="4381804"/>
                  </a:lnTo>
                  <a:lnTo>
                    <a:pt x="416153" y="48006"/>
                  </a:lnTo>
                  <a:close/>
                </a:path>
              </a:pathLst>
            </a:custGeom>
            <a:solidFill>
              <a:srgbClr val="39312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254" y="229361"/>
            <a:ext cx="10972800" cy="609600"/>
          </a:xfrm>
          <a:custGeom>
            <a:avLst/>
            <a:gdLst/>
            <a:ahLst/>
            <a:cxnLst/>
            <a:rect l="l" t="t" r="r" b="b"/>
            <a:pathLst>
              <a:path w="10972800" h="609600">
                <a:moveTo>
                  <a:pt x="0" y="609600"/>
                </a:moveTo>
                <a:lnTo>
                  <a:pt x="0" y="0"/>
                </a:lnTo>
                <a:lnTo>
                  <a:pt x="109728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0362" y="6172961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 h="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78536" y="208788"/>
            <a:ext cx="10567035" cy="1217295"/>
            <a:chOff x="478536" y="208788"/>
            <a:chExt cx="10567035" cy="1217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536" y="208788"/>
              <a:ext cx="10566654" cy="7901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6" y="635507"/>
              <a:ext cx="2010918" cy="79019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Bucovina</a:t>
            </a:r>
            <a:r>
              <a:rPr dirty="0" spc="20"/>
              <a:t> </a:t>
            </a:r>
            <a:r>
              <a:rPr dirty="0" spc="-5"/>
              <a:t>turistică:</a:t>
            </a:r>
            <a:r>
              <a:rPr dirty="0" spc="5"/>
              <a:t> </a:t>
            </a:r>
            <a:r>
              <a:rPr dirty="0" spc="-5"/>
              <a:t>între</a:t>
            </a:r>
            <a:r>
              <a:rPr dirty="0" spc="10"/>
              <a:t> </a:t>
            </a:r>
            <a:r>
              <a:rPr dirty="0" spc="-5"/>
              <a:t>potenţial</a:t>
            </a:r>
            <a:r>
              <a:rPr dirty="0" spc="20"/>
              <a:t> </a:t>
            </a:r>
            <a:r>
              <a:rPr dirty="0" spc="-5"/>
              <a:t>turistic</a:t>
            </a:r>
            <a:r>
              <a:rPr dirty="0" spc="20"/>
              <a:t> </a:t>
            </a:r>
            <a:r>
              <a:rPr dirty="0" spc="-5"/>
              <a:t>şi</a:t>
            </a:r>
            <a:r>
              <a:rPr dirty="0" spc="10"/>
              <a:t> </a:t>
            </a:r>
            <a:r>
              <a:rPr dirty="0" spc="-10"/>
              <a:t>amenajarea </a:t>
            </a:r>
            <a:r>
              <a:rPr dirty="0" spc="-805"/>
              <a:t> </a:t>
            </a:r>
            <a:r>
              <a:rPr dirty="0" spc="-10"/>
              <a:t>spaţiului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236" y="2614597"/>
            <a:ext cx="118079" cy="1181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178" y="2539532"/>
            <a:ext cx="5247937" cy="2588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796" y="3056557"/>
            <a:ext cx="118079" cy="11811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0624" y="2981492"/>
            <a:ext cx="936721" cy="20890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796" y="3498517"/>
            <a:ext cx="118079" cy="11811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6043" y="3423452"/>
            <a:ext cx="872692" cy="2089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796" y="3940477"/>
            <a:ext cx="118079" cy="11810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5933" y="3865412"/>
            <a:ext cx="2643773" cy="25886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236" y="4382437"/>
            <a:ext cx="118079" cy="11811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84" y="4302831"/>
            <a:ext cx="7364761" cy="26340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236" y="4824397"/>
            <a:ext cx="118079" cy="11811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6250" y="4749332"/>
            <a:ext cx="6580051" cy="25886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0990" y="2320899"/>
            <a:ext cx="7712075" cy="267843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 b="1" i="1">
                <a:latin typeface="Arial"/>
                <a:cs typeface="Arial"/>
              </a:rPr>
              <a:t>Atractivitatea</a:t>
            </a:r>
            <a:r>
              <a:rPr dirty="0" sz="2000" spc="-4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turistică</a:t>
            </a:r>
            <a:r>
              <a:rPr dirty="0" sz="2000" spc="-35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şi</a:t>
            </a:r>
            <a:r>
              <a:rPr dirty="0" sz="2000" spc="-2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Potenţialul</a:t>
            </a:r>
            <a:r>
              <a:rPr dirty="0" sz="2000" spc="-4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turistic</a:t>
            </a:r>
            <a:endParaRPr sz="2000">
              <a:latin typeface="Arial"/>
              <a:cs typeface="Arial"/>
            </a:endParaRPr>
          </a:p>
          <a:p>
            <a:pPr lvl="1" marL="1104900" indent="-422275">
              <a:lnSpc>
                <a:spcPct val="100000"/>
              </a:lnSpc>
              <a:spcBef>
                <a:spcPts val="108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1104900" algn="l"/>
                <a:tab pos="1105535" algn="l"/>
              </a:tabLst>
            </a:pPr>
            <a:r>
              <a:rPr dirty="0" sz="2000" b="1" i="1">
                <a:latin typeface="Arial"/>
                <a:cs typeface="Arial"/>
              </a:rPr>
              <a:t>cultural</a:t>
            </a:r>
            <a:endParaRPr sz="2000">
              <a:latin typeface="Arial"/>
              <a:cs typeface="Arial"/>
            </a:endParaRPr>
          </a:p>
          <a:p>
            <a:pPr lvl="1" marL="1104900" indent="-422275">
              <a:lnSpc>
                <a:spcPct val="100000"/>
              </a:lnSpc>
              <a:spcBef>
                <a:spcPts val="108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1104900" algn="l"/>
                <a:tab pos="1105535" algn="l"/>
              </a:tabLst>
            </a:pPr>
            <a:r>
              <a:rPr dirty="0" sz="2000" b="1" i="1">
                <a:latin typeface="Arial"/>
                <a:cs typeface="Arial"/>
              </a:rPr>
              <a:t>natural</a:t>
            </a:r>
            <a:endParaRPr sz="2000">
              <a:latin typeface="Arial"/>
              <a:cs typeface="Arial"/>
            </a:endParaRPr>
          </a:p>
          <a:p>
            <a:pPr lvl="1" marL="1104900" indent="-422275">
              <a:lnSpc>
                <a:spcPct val="100000"/>
              </a:lnSpc>
              <a:spcBef>
                <a:spcPts val="108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1104900" algn="l"/>
                <a:tab pos="1105535" algn="l"/>
              </a:tabLst>
            </a:pPr>
            <a:r>
              <a:rPr dirty="0" sz="2000" spc="-5" b="1" i="1">
                <a:latin typeface="Arial"/>
                <a:cs typeface="Arial"/>
              </a:rPr>
              <a:t>mixt</a:t>
            </a:r>
            <a:r>
              <a:rPr dirty="0" sz="2000" spc="-5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şi</a:t>
            </a:r>
            <a:r>
              <a:rPr dirty="0" sz="2000" spc="-3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complementar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spc="-5" b="1" i="1">
                <a:latin typeface="Arial"/>
                <a:cs typeface="Arial"/>
              </a:rPr>
              <a:t>Amenajările</a:t>
            </a:r>
            <a:r>
              <a:rPr dirty="0" sz="2000" spc="-3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turistice</a:t>
            </a:r>
            <a:r>
              <a:rPr dirty="0" sz="2000" spc="-5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sunt</a:t>
            </a:r>
            <a:r>
              <a:rPr dirty="0" sz="2000" spc="-1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ele</a:t>
            </a:r>
            <a:r>
              <a:rPr dirty="0" sz="2000" spc="-2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însele</a:t>
            </a:r>
            <a:r>
              <a:rPr dirty="0" sz="2000" spc="-15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elemente</a:t>
            </a:r>
            <a:r>
              <a:rPr dirty="0" sz="2000" spc="-2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de</a:t>
            </a:r>
            <a:r>
              <a:rPr dirty="0" sz="2000" spc="-1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atractivitate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 b="1" i="1">
                <a:latin typeface="Arial"/>
                <a:cs typeface="Arial"/>
              </a:rPr>
              <a:t>Modelarea</a:t>
            </a:r>
            <a:r>
              <a:rPr dirty="0" sz="2000" spc="-15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spaţiului</a:t>
            </a:r>
            <a:r>
              <a:rPr dirty="0" sz="2000" spc="-3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turistic</a:t>
            </a:r>
            <a:r>
              <a:rPr dirty="0" sz="2000" spc="-4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prin</a:t>
            </a:r>
            <a:r>
              <a:rPr dirty="0" sz="2000" spc="-2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reamenajări</a:t>
            </a:r>
            <a:r>
              <a:rPr dirty="0" sz="2000" spc="-35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complexe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93964" y="1277111"/>
            <a:ext cx="3621024" cy="4828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593851"/>
            <a:ext cx="93262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5" b="0">
                <a:solidFill>
                  <a:srgbClr val="514743"/>
                </a:solidFill>
                <a:latin typeface="Book Antiqua"/>
                <a:cs typeface="Book Antiqua"/>
              </a:rPr>
              <a:t>Etapizarea</a:t>
            </a:r>
            <a:r>
              <a:rPr dirty="0" sz="3200" spc="229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200" spc="-30" b="0">
                <a:solidFill>
                  <a:srgbClr val="514743"/>
                </a:solidFill>
                <a:latin typeface="Book Antiqua"/>
                <a:cs typeface="Book Antiqua"/>
              </a:rPr>
              <a:t>apari</a:t>
            </a:r>
            <a:r>
              <a:rPr dirty="0" sz="3200" spc="-30" b="0">
                <a:solidFill>
                  <a:srgbClr val="514743"/>
                </a:solidFill>
                <a:latin typeface="Cambria"/>
                <a:cs typeface="Cambria"/>
              </a:rPr>
              <a:t>ț</a:t>
            </a:r>
            <a:r>
              <a:rPr dirty="0" sz="3200" spc="-30" b="0">
                <a:solidFill>
                  <a:srgbClr val="514743"/>
                </a:solidFill>
                <a:latin typeface="Book Antiqua"/>
                <a:cs typeface="Book Antiqua"/>
              </a:rPr>
              <a:t>iei</a:t>
            </a:r>
            <a:r>
              <a:rPr dirty="0" sz="3200" spc="229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200" spc="-10" b="0">
                <a:solidFill>
                  <a:srgbClr val="514743"/>
                </a:solidFill>
                <a:latin typeface="Book Antiqua"/>
                <a:cs typeface="Book Antiqua"/>
              </a:rPr>
              <a:t>sta</a:t>
            </a:r>
            <a:r>
              <a:rPr dirty="0" sz="3200" spc="-10" b="0">
                <a:solidFill>
                  <a:srgbClr val="514743"/>
                </a:solidFill>
                <a:latin typeface="Cambria"/>
                <a:cs typeface="Cambria"/>
              </a:rPr>
              <a:t>ț</a:t>
            </a:r>
            <a:r>
              <a:rPr dirty="0" sz="3200" spc="-10" b="0">
                <a:solidFill>
                  <a:srgbClr val="514743"/>
                </a:solidFill>
                <a:latin typeface="Book Antiqua"/>
                <a:cs typeface="Book Antiqua"/>
              </a:rPr>
              <a:t>iunilor</a:t>
            </a:r>
            <a:r>
              <a:rPr dirty="0" sz="3200" spc="229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200" spc="-5" b="0">
                <a:solidFill>
                  <a:srgbClr val="514743"/>
                </a:solidFill>
                <a:latin typeface="Book Antiqua"/>
                <a:cs typeface="Book Antiqua"/>
              </a:rPr>
              <a:t>turistice</a:t>
            </a:r>
            <a:r>
              <a:rPr dirty="0" sz="3200" spc="215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200" spc="5" b="0">
                <a:solidFill>
                  <a:srgbClr val="514743"/>
                </a:solidFill>
                <a:latin typeface="Book Antiqua"/>
                <a:cs typeface="Book Antiqua"/>
              </a:rPr>
              <a:t>în</a:t>
            </a:r>
            <a:r>
              <a:rPr dirty="0" sz="3200" spc="21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200" spc="-25" b="0">
                <a:solidFill>
                  <a:srgbClr val="514743"/>
                </a:solidFill>
                <a:latin typeface="Book Antiqua"/>
                <a:cs typeface="Book Antiqua"/>
              </a:rPr>
              <a:t>Bucovina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120" y="1605737"/>
            <a:ext cx="5250180" cy="361442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264795">
              <a:lnSpc>
                <a:spcPct val="90000"/>
              </a:lnSpc>
              <a:spcBef>
                <a:spcPts val="315"/>
              </a:spcBef>
            </a:pPr>
            <a:r>
              <a:rPr dirty="0" sz="1800" spc="-35">
                <a:solidFill>
                  <a:srgbClr val="EB94DB"/>
                </a:solidFill>
                <a:latin typeface="Arial"/>
                <a:cs typeface="Arial"/>
              </a:rPr>
              <a:t>În</a:t>
            </a:r>
            <a:r>
              <a:rPr dirty="0" sz="1800" spc="20">
                <a:solidFill>
                  <a:srgbClr val="EB94DB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EB94DB"/>
                </a:solidFill>
                <a:latin typeface="Arial"/>
                <a:cs typeface="Arial"/>
              </a:rPr>
              <a:t>2017:</a:t>
            </a:r>
            <a:r>
              <a:rPr dirty="0" sz="1800" spc="60">
                <a:solidFill>
                  <a:srgbClr val="EB94DB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14743"/>
                </a:solidFill>
                <a:latin typeface="Arial"/>
                <a:cs typeface="Arial"/>
              </a:rPr>
              <a:t>Vatra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Dornei,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Câmpulung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Moldovenesc, </a:t>
            </a:r>
            <a:r>
              <a:rPr dirty="0" sz="1800" spc="-484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514743"/>
                </a:solidFill>
                <a:latin typeface="Arial"/>
                <a:cs typeface="Arial"/>
              </a:rPr>
              <a:t>Gura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Humorului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(sta</a:t>
            </a:r>
            <a:r>
              <a:rPr dirty="0" sz="1800" spc="20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iuni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turistice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interes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na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ional), Pojorâta (sta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iune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turistic</a:t>
            </a:r>
            <a:r>
              <a:rPr dirty="0" sz="1800" spc="4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4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interes </a:t>
            </a:r>
            <a:r>
              <a:rPr dirty="0" sz="1800" spc="-49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514743"/>
                </a:solidFill>
                <a:latin typeface="Arial"/>
                <a:cs typeface="Arial"/>
              </a:rPr>
              <a:t>local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185">
                <a:solidFill>
                  <a:srgbClr val="514743"/>
                </a:solidFill>
                <a:latin typeface="Tahoma"/>
                <a:cs typeface="Tahoma"/>
              </a:rPr>
              <a:t>–</a:t>
            </a:r>
            <a:r>
              <a:rPr dirty="0" sz="1800" spc="-35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514743"/>
                </a:solidFill>
                <a:latin typeface="Arial"/>
                <a:cs typeface="Arial"/>
              </a:rPr>
              <a:t>2017)</a:t>
            </a:r>
            <a:endParaRPr sz="1800">
              <a:latin typeface="Arial"/>
              <a:cs typeface="Arial"/>
            </a:endParaRPr>
          </a:p>
          <a:p>
            <a:pPr marL="12700" marR="18415">
              <a:lnSpc>
                <a:spcPct val="90000"/>
              </a:lnSpc>
              <a:spcBef>
                <a:spcPts val="1105"/>
              </a:spcBef>
            </a:pPr>
            <a:r>
              <a:rPr dirty="0" sz="1800">
                <a:solidFill>
                  <a:srgbClr val="F8F800"/>
                </a:solidFill>
                <a:latin typeface="Arial"/>
                <a:cs typeface="Arial"/>
              </a:rPr>
              <a:t>2021:</a:t>
            </a:r>
            <a:r>
              <a:rPr dirty="0" sz="1800" spc="55">
                <a:solidFill>
                  <a:srgbClr val="F8F800"/>
                </a:solidFill>
                <a:latin typeface="Arial"/>
                <a:cs typeface="Arial"/>
              </a:rPr>
              <a:t> </a:t>
            </a:r>
            <a:r>
              <a:rPr dirty="0" sz="1800" spc="45">
                <a:solidFill>
                  <a:srgbClr val="514743"/>
                </a:solidFill>
                <a:latin typeface="Arial"/>
                <a:cs typeface="Arial"/>
              </a:rPr>
              <a:t>10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sta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iuni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turistice</a:t>
            </a:r>
            <a:r>
              <a:rPr dirty="0" sz="18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interes</a:t>
            </a:r>
            <a:r>
              <a:rPr dirty="0" sz="18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local: 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Cacica, </a:t>
            </a:r>
            <a:r>
              <a:rPr dirty="0" sz="1800" spc="-484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Dorna 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Arini,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Dorna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Candrenilor,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Arial"/>
                <a:cs typeface="Arial"/>
              </a:rPr>
              <a:t>Frumosu,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Arial"/>
                <a:cs typeface="Arial"/>
              </a:rPr>
              <a:t>Fundu 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Moldovei,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M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lini,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14743"/>
                </a:solidFill>
                <a:latin typeface="Arial"/>
                <a:cs typeface="Arial"/>
              </a:rPr>
              <a:t>Poiana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Stampei,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Arial"/>
                <a:cs typeface="Arial"/>
              </a:rPr>
              <a:t>Sadova,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Solca, 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14743"/>
                </a:solidFill>
                <a:latin typeface="Arial"/>
                <a:cs typeface="Arial"/>
              </a:rPr>
              <a:t>Vatra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Moldovi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ei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800" spc="20">
                <a:solidFill>
                  <a:srgbClr val="FFC000"/>
                </a:solidFill>
                <a:latin typeface="Arial"/>
                <a:cs typeface="Arial"/>
              </a:rPr>
              <a:t>2022:</a:t>
            </a:r>
            <a:r>
              <a:rPr dirty="0" sz="1800" spc="5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Moldovi</a:t>
            </a:r>
            <a:r>
              <a:rPr dirty="0" sz="1800" spc="10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a,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14743"/>
                </a:solidFill>
                <a:latin typeface="Arial"/>
                <a:cs typeface="Arial"/>
              </a:rPr>
              <a:t>Panaci,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14743"/>
                </a:solidFill>
                <a:latin typeface="Arial"/>
                <a:cs typeface="Arial"/>
              </a:rPr>
              <a:t>Putna,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aru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Dornei,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514743"/>
                </a:solidFill>
                <a:latin typeface="Arial"/>
                <a:cs typeface="Arial"/>
              </a:rPr>
              <a:t>Vama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spcBef>
                <a:spcPts val="985"/>
              </a:spcBef>
            </a:pPr>
            <a:r>
              <a:rPr dirty="0" sz="1800" spc="20">
                <a:solidFill>
                  <a:srgbClr val="00AFEF"/>
                </a:solidFill>
                <a:latin typeface="Arial"/>
                <a:cs typeface="Arial"/>
              </a:rPr>
              <a:t>2023:</a:t>
            </a:r>
            <a:r>
              <a:rPr dirty="0" sz="1800" spc="5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Cioc</a:t>
            </a:r>
            <a:r>
              <a:rPr dirty="0" sz="1800" spc="1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ne</a:t>
            </a:r>
            <a:r>
              <a:rPr dirty="0" sz="1800" spc="10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ti, 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Co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na,</a:t>
            </a:r>
            <a:r>
              <a:rPr dirty="0" sz="1800" spc="-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M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stirea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Humorului,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zona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turistic</a:t>
            </a:r>
            <a:r>
              <a:rPr dirty="0" sz="1800" spc="4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5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a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ora</a:t>
            </a:r>
            <a:r>
              <a:rPr dirty="0" sz="1800" spc="30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ului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Arial"/>
                <a:cs typeface="Arial"/>
              </a:rPr>
              <a:t>Siret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800" spc="20">
                <a:solidFill>
                  <a:srgbClr val="92D050"/>
                </a:solidFill>
                <a:latin typeface="Arial"/>
                <a:cs typeface="Arial"/>
              </a:rPr>
              <a:t>2024:</a:t>
            </a:r>
            <a:r>
              <a:rPr dirty="0" sz="1800" spc="1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Bro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teni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5084" y="1600200"/>
            <a:ext cx="6431279" cy="4572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92200" y="6436258"/>
            <a:ext cx="11633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24-26</a:t>
            </a:r>
            <a:r>
              <a:rPr dirty="0" sz="1200" spc="-15">
                <a:solidFill>
                  <a:srgbClr val="3C3631"/>
                </a:solidFill>
                <a:latin typeface="Arial"/>
                <a:cs typeface="Arial"/>
              </a:rPr>
              <a:t> May</a:t>
            </a:r>
            <a:r>
              <a:rPr dirty="0" sz="1200" spc="-2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0661" y="6436258"/>
            <a:ext cx="61696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C3631"/>
                </a:solidFill>
                <a:latin typeface="Arial"/>
                <a:cs typeface="Arial"/>
              </a:rPr>
              <a:t>Tourism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and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C3631"/>
                </a:solidFill>
                <a:latin typeface="Arial"/>
                <a:cs typeface="Arial"/>
              </a:rPr>
              <a:t>Rural</a:t>
            </a:r>
            <a:r>
              <a:rPr dirty="0" sz="1200" spc="4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3C3631"/>
                </a:solidFill>
                <a:latin typeface="Arial"/>
                <a:cs typeface="Arial"/>
              </a:rPr>
              <a:t>Space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National</a:t>
            </a:r>
            <a:r>
              <a:rPr dirty="0" sz="1200" spc="5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and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International</a:t>
            </a:r>
            <a:r>
              <a:rPr dirty="0" sz="1200" spc="4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C3631"/>
                </a:solidFill>
                <a:latin typeface="Arial"/>
                <a:cs typeface="Arial"/>
              </a:rPr>
              <a:t>Context,</a:t>
            </a:r>
            <a:r>
              <a:rPr dirty="0" sz="1200" spc="6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International</a:t>
            </a:r>
            <a:r>
              <a:rPr dirty="0" sz="1200" spc="4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C3631"/>
                </a:solidFill>
                <a:latin typeface="Arial"/>
                <a:cs typeface="Arial"/>
              </a:rPr>
              <a:t>Conference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5754" y="6436258"/>
            <a:ext cx="114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240" y="660018"/>
            <a:ext cx="62490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 b="0">
                <a:solidFill>
                  <a:srgbClr val="514743"/>
                </a:solidFill>
                <a:latin typeface="Book Antiqua"/>
                <a:cs typeface="Book Antiqua"/>
              </a:rPr>
              <a:t>De</a:t>
            </a:r>
            <a:r>
              <a:rPr dirty="0" spc="18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35" b="0">
                <a:solidFill>
                  <a:srgbClr val="514743"/>
                </a:solidFill>
                <a:latin typeface="Book Antiqua"/>
                <a:cs typeface="Book Antiqua"/>
              </a:rPr>
              <a:t>ce</a:t>
            </a:r>
            <a:r>
              <a:rPr dirty="0" spc="19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-25" b="0">
                <a:solidFill>
                  <a:srgbClr val="514743"/>
                </a:solidFill>
                <a:latin typeface="Book Antiqua"/>
                <a:cs typeface="Book Antiqua"/>
              </a:rPr>
              <a:t>sta</a:t>
            </a:r>
            <a:r>
              <a:rPr dirty="0" spc="-25" b="0">
                <a:solidFill>
                  <a:srgbClr val="514743"/>
                </a:solidFill>
                <a:latin typeface="Cambria"/>
                <a:cs typeface="Cambria"/>
              </a:rPr>
              <a:t>ț</a:t>
            </a:r>
            <a:r>
              <a:rPr dirty="0" spc="-25" b="0">
                <a:solidFill>
                  <a:srgbClr val="514743"/>
                </a:solidFill>
                <a:latin typeface="Book Antiqua"/>
                <a:cs typeface="Book Antiqua"/>
              </a:rPr>
              <a:t>iuni</a:t>
            </a:r>
            <a:r>
              <a:rPr dirty="0" spc="21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-10" b="0">
                <a:solidFill>
                  <a:srgbClr val="514743"/>
                </a:solidFill>
                <a:latin typeface="Book Antiqua"/>
                <a:cs typeface="Book Antiqua"/>
              </a:rPr>
              <a:t>turistice</a:t>
            </a:r>
            <a:r>
              <a:rPr dirty="0" spc="19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-80" b="0">
                <a:solidFill>
                  <a:srgbClr val="514743"/>
                </a:solidFill>
                <a:latin typeface="Book Antiqua"/>
                <a:cs typeface="Book Antiqua"/>
              </a:rPr>
              <a:t>de</a:t>
            </a:r>
            <a:r>
              <a:rPr dirty="0" spc="195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pc="-5" b="0">
                <a:solidFill>
                  <a:srgbClr val="514743"/>
                </a:solidFill>
                <a:latin typeface="Book Antiqua"/>
                <a:cs typeface="Book Antiqua"/>
              </a:rPr>
              <a:t>interes</a:t>
            </a:r>
            <a:r>
              <a:rPr dirty="0" spc="20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b="0">
                <a:solidFill>
                  <a:srgbClr val="514743"/>
                </a:solidFill>
                <a:latin typeface="Book Antiqua"/>
                <a:cs typeface="Book Antiqua"/>
              </a:rPr>
              <a:t>local?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2200" y="6436258"/>
            <a:ext cx="11633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24-26</a:t>
            </a:r>
            <a:r>
              <a:rPr dirty="0" sz="1200" spc="-15">
                <a:solidFill>
                  <a:srgbClr val="3C3631"/>
                </a:solidFill>
                <a:latin typeface="Arial"/>
                <a:cs typeface="Arial"/>
              </a:rPr>
              <a:t> May</a:t>
            </a:r>
            <a:r>
              <a:rPr dirty="0" sz="1200" spc="-2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0661" y="6436258"/>
            <a:ext cx="61696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C3631"/>
                </a:solidFill>
                <a:latin typeface="Arial"/>
                <a:cs typeface="Arial"/>
              </a:rPr>
              <a:t>Tourism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and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C3631"/>
                </a:solidFill>
                <a:latin typeface="Arial"/>
                <a:cs typeface="Arial"/>
              </a:rPr>
              <a:t>Rural</a:t>
            </a:r>
            <a:r>
              <a:rPr dirty="0" sz="1200" spc="4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3C3631"/>
                </a:solidFill>
                <a:latin typeface="Arial"/>
                <a:cs typeface="Arial"/>
              </a:rPr>
              <a:t>Space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National</a:t>
            </a:r>
            <a:r>
              <a:rPr dirty="0" sz="1200" spc="5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and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International</a:t>
            </a:r>
            <a:r>
              <a:rPr dirty="0" sz="1200" spc="4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C3631"/>
                </a:solidFill>
                <a:latin typeface="Arial"/>
                <a:cs typeface="Arial"/>
              </a:rPr>
              <a:t>Context,</a:t>
            </a:r>
            <a:r>
              <a:rPr dirty="0" sz="1200" spc="6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International</a:t>
            </a:r>
            <a:r>
              <a:rPr dirty="0" sz="1200" spc="4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C3631"/>
                </a:solidFill>
                <a:latin typeface="Arial"/>
                <a:cs typeface="Arial"/>
              </a:rPr>
              <a:t>Conference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85754" y="6436258"/>
            <a:ext cx="114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4000">
              <a:lnSpc>
                <a:spcPts val="2330"/>
              </a:lnSpc>
              <a:spcBef>
                <a:spcPts val="105"/>
              </a:spcBef>
              <a:tabLst>
                <a:tab pos="1386840" algn="l"/>
              </a:tabLst>
            </a:pPr>
            <a:r>
              <a:rPr dirty="0"/>
              <a:t>plaseaz</a:t>
            </a:r>
            <a:r>
              <a:rPr dirty="0">
                <a:latin typeface="Calibri"/>
                <a:cs typeface="Calibri"/>
              </a:rPr>
              <a:t>ă	</a:t>
            </a:r>
            <a:r>
              <a:rPr dirty="0" spc="40"/>
              <a:t>localit</a:t>
            </a:r>
            <a:r>
              <a:rPr dirty="0" spc="40">
                <a:latin typeface="Calibri"/>
                <a:cs typeface="Calibri"/>
              </a:rPr>
              <a:t>ăț</a:t>
            </a:r>
            <a:r>
              <a:rPr dirty="0" spc="40"/>
              <a:t>ile</a:t>
            </a:r>
            <a:r>
              <a:rPr dirty="0" spc="25"/>
              <a:t> </a:t>
            </a:r>
            <a:r>
              <a:rPr dirty="0" spc="45"/>
              <a:t>într-o</a:t>
            </a:r>
            <a:r>
              <a:rPr dirty="0" spc="20"/>
              <a:t> </a:t>
            </a:r>
            <a:r>
              <a:rPr dirty="0" spc="35"/>
              <a:t>list</a:t>
            </a:r>
            <a:r>
              <a:rPr dirty="0" spc="35">
                <a:latin typeface="Calibri"/>
                <a:cs typeface="Calibri"/>
              </a:rPr>
              <a:t>ă</a:t>
            </a:r>
            <a:r>
              <a:rPr dirty="0" spc="65">
                <a:latin typeface="Calibri"/>
                <a:cs typeface="Calibri"/>
              </a:rPr>
              <a:t> </a:t>
            </a:r>
            <a:r>
              <a:rPr dirty="0" spc="15"/>
              <a:t>special</a:t>
            </a:r>
            <a:r>
              <a:rPr dirty="0" spc="15">
                <a:latin typeface="Calibri"/>
                <a:cs typeface="Calibri"/>
              </a:rPr>
              <a:t>ă </a:t>
            </a:r>
            <a:r>
              <a:rPr dirty="0" spc="80">
                <a:latin typeface="Calibri"/>
                <a:cs typeface="Calibri"/>
              </a:rPr>
              <a:t> </a:t>
            </a:r>
            <a:r>
              <a:rPr dirty="0" spc="10"/>
              <a:t>care</a:t>
            </a:r>
            <a:r>
              <a:rPr dirty="0" spc="15"/>
              <a:t> </a:t>
            </a:r>
            <a:r>
              <a:rPr dirty="0" spc="35"/>
              <a:t>determin</a:t>
            </a:r>
            <a:r>
              <a:rPr dirty="0" spc="35">
                <a:latin typeface="Calibri"/>
                <a:cs typeface="Calibri"/>
              </a:rPr>
              <a:t>ă  </a:t>
            </a:r>
            <a:r>
              <a:rPr dirty="0" spc="40"/>
              <a:t>puncte</a:t>
            </a:r>
            <a:r>
              <a:rPr dirty="0" spc="10"/>
              <a:t> </a:t>
            </a:r>
            <a:r>
              <a:rPr dirty="0" spc="-30"/>
              <a:t>în</a:t>
            </a:r>
            <a:r>
              <a:rPr dirty="0" spc="15"/>
              <a:t> plus</a:t>
            </a:r>
            <a:r>
              <a:rPr dirty="0" spc="35"/>
              <a:t> </a:t>
            </a:r>
            <a:r>
              <a:rPr dirty="0" spc="40"/>
              <a:t>la </a:t>
            </a:r>
            <a:r>
              <a:rPr dirty="0" spc="25"/>
              <a:t>finan</a:t>
            </a:r>
            <a:r>
              <a:rPr dirty="0" spc="25">
                <a:latin typeface="Calibri"/>
                <a:cs typeface="Calibri"/>
              </a:rPr>
              <a:t>ță</a:t>
            </a:r>
            <a:r>
              <a:rPr dirty="0" spc="25"/>
              <a:t>ri</a:t>
            </a:r>
            <a:r>
              <a:rPr dirty="0" spc="10"/>
              <a:t> </a:t>
            </a:r>
            <a:r>
              <a:rPr dirty="0" spc="50"/>
              <a:t>din</a:t>
            </a:r>
          </a:p>
          <a:p>
            <a:pPr marL="254000">
              <a:lnSpc>
                <a:spcPts val="2330"/>
              </a:lnSpc>
            </a:pPr>
            <a:r>
              <a:rPr dirty="0" spc="40"/>
              <a:t>fonduri</a:t>
            </a:r>
            <a:r>
              <a:rPr dirty="0" spc="-10"/>
              <a:t> </a:t>
            </a:r>
            <a:r>
              <a:rPr dirty="0" spc="10"/>
              <a:t>externe</a:t>
            </a:r>
          </a:p>
          <a:p>
            <a:pPr marL="254000" marR="75565">
              <a:lnSpc>
                <a:spcPts val="2260"/>
              </a:lnSpc>
              <a:spcBef>
                <a:spcPts val="1655"/>
              </a:spcBef>
            </a:pPr>
            <a:r>
              <a:rPr dirty="0" sz="2100" spc="-60" i="1">
                <a:latin typeface="Arial"/>
                <a:cs typeface="Arial"/>
              </a:rPr>
              <a:t>genereaz</a:t>
            </a:r>
            <a:r>
              <a:rPr dirty="0" spc="-60" i="1">
                <a:latin typeface="Calibri"/>
                <a:cs typeface="Calibri"/>
              </a:rPr>
              <a:t>ă</a:t>
            </a:r>
            <a:r>
              <a:rPr dirty="0" spc="-55" i="1">
                <a:latin typeface="Calibri"/>
                <a:cs typeface="Calibri"/>
              </a:rPr>
              <a:t> </a:t>
            </a:r>
            <a:r>
              <a:rPr dirty="0" sz="2100" spc="-20" i="1">
                <a:latin typeface="Arial"/>
                <a:cs typeface="Arial"/>
              </a:rPr>
              <a:t>cooperare </a:t>
            </a:r>
            <a:r>
              <a:rPr dirty="0" sz="2100" spc="-35" i="1">
                <a:latin typeface="Arial"/>
                <a:cs typeface="Arial"/>
              </a:rPr>
              <a:t>între </a:t>
            </a:r>
            <a:r>
              <a:rPr dirty="0" sz="2100" spc="20" i="1">
                <a:latin typeface="Arial"/>
                <a:cs typeface="Arial"/>
              </a:rPr>
              <a:t>autorit</a:t>
            </a:r>
            <a:r>
              <a:rPr dirty="0" spc="20" i="1">
                <a:latin typeface="Calibri"/>
                <a:cs typeface="Calibri"/>
              </a:rPr>
              <a:t>ăț</a:t>
            </a:r>
            <a:r>
              <a:rPr dirty="0" sz="2100" spc="20" i="1">
                <a:latin typeface="Arial"/>
                <a:cs typeface="Arial"/>
              </a:rPr>
              <a:t>i </a:t>
            </a:r>
            <a:r>
              <a:rPr dirty="0" sz="2100" spc="-15" i="1">
                <a:latin typeface="Arial"/>
                <a:cs typeface="Arial"/>
              </a:rPr>
              <a:t>locale, întreprinz</a:t>
            </a:r>
            <a:r>
              <a:rPr dirty="0" spc="-15" i="1">
                <a:latin typeface="Calibri"/>
                <a:cs typeface="Calibri"/>
              </a:rPr>
              <a:t>ă</a:t>
            </a:r>
            <a:r>
              <a:rPr dirty="0" sz="2100" spc="-15" i="1">
                <a:latin typeface="Arial"/>
                <a:cs typeface="Arial"/>
              </a:rPr>
              <a:t>tori, </a:t>
            </a:r>
            <a:r>
              <a:rPr dirty="0" sz="2100" i="1">
                <a:latin typeface="Arial"/>
                <a:cs typeface="Arial"/>
              </a:rPr>
              <a:t>operatori turistici, </a:t>
            </a:r>
            <a:r>
              <a:rPr dirty="0" sz="2100" spc="-25" i="1">
                <a:latin typeface="Arial"/>
                <a:cs typeface="Arial"/>
              </a:rPr>
              <a:t>organiza</a:t>
            </a:r>
            <a:r>
              <a:rPr dirty="0" spc="-25" i="1">
                <a:latin typeface="Calibri"/>
                <a:cs typeface="Calibri"/>
              </a:rPr>
              <a:t>ț</a:t>
            </a:r>
            <a:r>
              <a:rPr dirty="0" sz="2100" spc="-25" i="1">
                <a:latin typeface="Arial"/>
                <a:cs typeface="Arial"/>
              </a:rPr>
              <a:t>ii </a:t>
            </a:r>
            <a:r>
              <a:rPr dirty="0" sz="2100" spc="-570" i="1">
                <a:latin typeface="Arial"/>
                <a:cs typeface="Arial"/>
              </a:rPr>
              <a:t> </a:t>
            </a:r>
            <a:r>
              <a:rPr dirty="0" sz="2100" spc="-30" i="1">
                <a:latin typeface="Arial"/>
                <a:cs typeface="Arial"/>
              </a:rPr>
              <a:t>nonguvernamentale</a:t>
            </a:r>
            <a:endParaRPr sz="2100">
              <a:latin typeface="Arial"/>
              <a:cs typeface="Arial"/>
            </a:endParaRPr>
          </a:p>
          <a:p>
            <a:pPr marL="254000">
              <a:lnSpc>
                <a:spcPct val="100000"/>
              </a:lnSpc>
              <a:spcBef>
                <a:spcPts val="1410"/>
              </a:spcBef>
            </a:pPr>
            <a:r>
              <a:rPr dirty="0" spc="15"/>
              <a:t>cre</a:t>
            </a:r>
            <a:r>
              <a:rPr dirty="0" spc="15">
                <a:latin typeface="Calibri"/>
                <a:cs typeface="Calibri"/>
              </a:rPr>
              <a:t>ş</a:t>
            </a:r>
            <a:r>
              <a:rPr dirty="0" spc="15"/>
              <a:t>terea </a:t>
            </a:r>
            <a:r>
              <a:rPr dirty="0" spc="25"/>
              <a:t>circula</a:t>
            </a:r>
            <a:r>
              <a:rPr dirty="0" spc="25">
                <a:latin typeface="Calibri"/>
                <a:cs typeface="Calibri"/>
              </a:rPr>
              <a:t>ţ</a:t>
            </a:r>
            <a:r>
              <a:rPr dirty="0" spc="25"/>
              <a:t>iei</a:t>
            </a:r>
            <a:r>
              <a:rPr dirty="0" spc="20"/>
              <a:t> </a:t>
            </a:r>
            <a:r>
              <a:rPr dirty="0" spc="40"/>
              <a:t>turistice</a:t>
            </a:r>
            <a:r>
              <a:rPr dirty="0" spc="15"/>
              <a:t> </a:t>
            </a:r>
            <a:r>
              <a:rPr dirty="0" spc="15">
                <a:latin typeface="Calibri"/>
                <a:cs typeface="Calibri"/>
              </a:rPr>
              <a:t>ş</a:t>
            </a:r>
            <a:r>
              <a:rPr dirty="0" spc="15"/>
              <a:t>i</a:t>
            </a:r>
            <a:r>
              <a:rPr dirty="0" spc="45"/>
              <a:t> </a:t>
            </a:r>
            <a:r>
              <a:rPr dirty="0" spc="25"/>
              <a:t>cifrei </a:t>
            </a:r>
            <a:r>
              <a:rPr dirty="0" spc="35"/>
              <a:t>de</a:t>
            </a:r>
            <a:r>
              <a:rPr dirty="0" spc="15"/>
              <a:t> </a:t>
            </a:r>
            <a:r>
              <a:rPr dirty="0" spc="35"/>
              <a:t>afaceri</a:t>
            </a:r>
            <a:r>
              <a:rPr dirty="0" spc="25"/>
              <a:t> </a:t>
            </a:r>
            <a:r>
              <a:rPr dirty="0" spc="30"/>
              <a:t>a </a:t>
            </a:r>
            <a:r>
              <a:rPr dirty="0" spc="40"/>
              <a:t>investitorilor</a:t>
            </a:r>
            <a:r>
              <a:rPr dirty="0" spc="25"/>
              <a:t> </a:t>
            </a:r>
            <a:r>
              <a:rPr dirty="0" spc="50"/>
              <a:t>din</a:t>
            </a:r>
            <a:r>
              <a:rPr dirty="0" spc="15"/>
              <a:t> </a:t>
            </a:r>
            <a:r>
              <a:rPr dirty="0" spc="10"/>
              <a:t>turism.</a:t>
            </a:r>
          </a:p>
          <a:p>
            <a:pPr marL="254000" marR="5080">
              <a:lnSpc>
                <a:spcPct val="91400"/>
              </a:lnSpc>
              <a:spcBef>
                <a:spcPts val="1764"/>
              </a:spcBef>
            </a:pPr>
            <a:r>
              <a:rPr dirty="0" spc="40"/>
              <a:t>efectul </a:t>
            </a:r>
            <a:r>
              <a:rPr dirty="0" spc="50"/>
              <a:t>multiplicator </a:t>
            </a:r>
            <a:r>
              <a:rPr dirty="0" spc="35"/>
              <a:t>al turismului </a:t>
            </a:r>
            <a:r>
              <a:rPr dirty="0" spc="10">
                <a:latin typeface="Calibri"/>
                <a:cs typeface="Calibri"/>
              </a:rPr>
              <a:t>ȋ</a:t>
            </a:r>
            <a:r>
              <a:rPr dirty="0" spc="10"/>
              <a:t>n </a:t>
            </a:r>
            <a:r>
              <a:rPr dirty="0" spc="25"/>
              <a:t>sectoarele </a:t>
            </a:r>
            <a:r>
              <a:rPr dirty="0" spc="40"/>
              <a:t>economice </a:t>
            </a:r>
            <a:r>
              <a:rPr dirty="0" spc="10"/>
              <a:t>conexe </a:t>
            </a:r>
            <a:r>
              <a:rPr dirty="0" spc="30"/>
              <a:t>(transporturile, </a:t>
            </a:r>
            <a:r>
              <a:rPr dirty="0" spc="35"/>
              <a:t> </a:t>
            </a:r>
            <a:r>
              <a:rPr dirty="0" spc="30"/>
              <a:t>construc</a:t>
            </a:r>
            <a:r>
              <a:rPr dirty="0" spc="30">
                <a:latin typeface="Calibri"/>
                <a:cs typeface="Calibri"/>
              </a:rPr>
              <a:t>ț</a:t>
            </a:r>
            <a:r>
              <a:rPr dirty="0" spc="30"/>
              <a:t>iile, </a:t>
            </a:r>
            <a:r>
              <a:rPr dirty="0" spc="25"/>
              <a:t>agricultura, </a:t>
            </a:r>
            <a:r>
              <a:rPr dirty="0" spc="35"/>
              <a:t>artizanatul </a:t>
            </a:r>
            <a:r>
              <a:rPr dirty="0" spc="15">
                <a:latin typeface="Calibri"/>
                <a:cs typeface="Calibri"/>
              </a:rPr>
              <a:t>ș</a:t>
            </a:r>
            <a:r>
              <a:rPr dirty="0" spc="15"/>
              <a:t>i </a:t>
            </a:r>
            <a:r>
              <a:rPr dirty="0" spc="35"/>
              <a:t>comer</a:t>
            </a:r>
            <a:r>
              <a:rPr dirty="0" spc="35">
                <a:latin typeface="Calibri"/>
                <a:cs typeface="Calibri"/>
              </a:rPr>
              <a:t>ț</a:t>
            </a:r>
            <a:r>
              <a:rPr dirty="0" spc="35"/>
              <a:t>ul </a:t>
            </a:r>
            <a:r>
              <a:rPr dirty="0" spc="40"/>
              <a:t>cu </a:t>
            </a:r>
            <a:r>
              <a:rPr dirty="0" spc="25"/>
              <a:t>am</a:t>
            </a:r>
            <a:r>
              <a:rPr dirty="0" spc="25">
                <a:latin typeface="Calibri"/>
                <a:cs typeface="Calibri"/>
              </a:rPr>
              <a:t>ă</a:t>
            </a:r>
            <a:r>
              <a:rPr dirty="0" spc="25"/>
              <a:t>nuntul) </a:t>
            </a:r>
            <a:r>
              <a:rPr dirty="0" spc="-15"/>
              <a:t>genereaz</a:t>
            </a:r>
            <a:r>
              <a:rPr dirty="0" spc="-15">
                <a:latin typeface="Calibri"/>
                <a:cs typeface="Calibri"/>
              </a:rPr>
              <a:t>ă</a:t>
            </a:r>
            <a:r>
              <a:rPr dirty="0" spc="-10">
                <a:latin typeface="Calibri"/>
                <a:cs typeface="Calibri"/>
              </a:rPr>
              <a:t> </a:t>
            </a:r>
            <a:r>
              <a:rPr dirty="0" spc="30"/>
              <a:t>un </a:t>
            </a:r>
            <a:r>
              <a:rPr dirty="0" spc="45"/>
              <a:t>impact </a:t>
            </a:r>
            <a:r>
              <a:rPr dirty="0" spc="50"/>
              <a:t> </a:t>
            </a:r>
            <a:r>
              <a:rPr dirty="0" spc="25"/>
              <a:t>benefic </a:t>
            </a:r>
            <a:r>
              <a:rPr dirty="0" spc="40"/>
              <a:t>pentru </a:t>
            </a:r>
            <a:r>
              <a:rPr dirty="0" spc="20"/>
              <a:t>dezvoltarea </a:t>
            </a:r>
            <a:r>
              <a:rPr dirty="0" spc="40"/>
              <a:t>economic</a:t>
            </a:r>
            <a:r>
              <a:rPr dirty="0" spc="40">
                <a:latin typeface="Calibri"/>
                <a:cs typeface="Calibri"/>
              </a:rPr>
              <a:t>ă</a:t>
            </a:r>
            <a:r>
              <a:rPr dirty="0" spc="45">
                <a:latin typeface="Calibri"/>
                <a:cs typeface="Calibri"/>
              </a:rPr>
              <a:t> </a:t>
            </a:r>
            <a:r>
              <a:rPr dirty="0" spc="15">
                <a:latin typeface="Calibri"/>
                <a:cs typeface="Calibri"/>
              </a:rPr>
              <a:t>ș</a:t>
            </a:r>
            <a:r>
              <a:rPr dirty="0" spc="15"/>
              <a:t>i cre</a:t>
            </a:r>
            <a:r>
              <a:rPr dirty="0" spc="15">
                <a:latin typeface="Calibri"/>
                <a:cs typeface="Calibri"/>
              </a:rPr>
              <a:t>ş</a:t>
            </a:r>
            <a:r>
              <a:rPr dirty="0" spc="15"/>
              <a:t>terea </a:t>
            </a:r>
            <a:r>
              <a:rPr dirty="0" spc="35"/>
              <a:t>calit</a:t>
            </a:r>
            <a:r>
              <a:rPr dirty="0" spc="35">
                <a:latin typeface="Calibri"/>
                <a:cs typeface="Calibri"/>
              </a:rPr>
              <a:t>ăţ</a:t>
            </a:r>
            <a:r>
              <a:rPr dirty="0" spc="35"/>
              <a:t>ii </a:t>
            </a:r>
            <a:r>
              <a:rPr dirty="0"/>
              <a:t>vie</a:t>
            </a:r>
            <a:r>
              <a:rPr dirty="0">
                <a:latin typeface="Calibri"/>
                <a:cs typeface="Calibri"/>
              </a:rPr>
              <a:t>ţ</a:t>
            </a:r>
            <a:r>
              <a:rPr dirty="0"/>
              <a:t>ii </a:t>
            </a:r>
            <a:r>
              <a:rPr dirty="0" spc="40"/>
              <a:t>pentru </a:t>
            </a:r>
            <a:r>
              <a:rPr dirty="0" spc="10"/>
              <a:t>reziden</a:t>
            </a:r>
            <a:r>
              <a:rPr dirty="0" spc="10">
                <a:latin typeface="Calibri"/>
                <a:cs typeface="Calibri"/>
              </a:rPr>
              <a:t>ţ</a:t>
            </a:r>
            <a:r>
              <a:rPr dirty="0" spc="10"/>
              <a:t>ii </a:t>
            </a:r>
            <a:r>
              <a:rPr dirty="0" spc="45"/>
              <a:t>acestor </a:t>
            </a:r>
            <a:r>
              <a:rPr dirty="0" spc="-545"/>
              <a:t> </a:t>
            </a:r>
            <a:r>
              <a:rPr dirty="0" spc="-15"/>
              <a:t>zone.</a:t>
            </a:r>
          </a:p>
        </p:txBody>
      </p:sp>
      <p:sp>
        <p:nvSpPr>
          <p:cNvPr id="7" name="object 7"/>
          <p:cNvSpPr/>
          <p:nvPr/>
        </p:nvSpPr>
        <p:spPr>
          <a:xfrm>
            <a:off x="264795" y="1648205"/>
            <a:ext cx="655955" cy="271780"/>
          </a:xfrm>
          <a:custGeom>
            <a:avLst/>
            <a:gdLst/>
            <a:ahLst/>
            <a:cxnLst/>
            <a:rect l="l" t="t" r="r" b="b"/>
            <a:pathLst>
              <a:path w="655955" h="271780">
                <a:moveTo>
                  <a:pt x="655358" y="135636"/>
                </a:moveTo>
                <a:lnTo>
                  <a:pt x="589165" y="69469"/>
                </a:lnTo>
                <a:lnTo>
                  <a:pt x="519684" y="0"/>
                </a:lnTo>
                <a:lnTo>
                  <a:pt x="519684" y="72771"/>
                </a:lnTo>
                <a:lnTo>
                  <a:pt x="0" y="72771"/>
                </a:lnTo>
                <a:lnTo>
                  <a:pt x="0" y="198501"/>
                </a:lnTo>
                <a:lnTo>
                  <a:pt x="519684" y="198501"/>
                </a:lnTo>
                <a:lnTo>
                  <a:pt x="519684" y="271272"/>
                </a:lnTo>
                <a:lnTo>
                  <a:pt x="589165" y="201803"/>
                </a:lnTo>
                <a:lnTo>
                  <a:pt x="655358" y="13563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48031" y="2485199"/>
            <a:ext cx="677545" cy="293370"/>
            <a:chOff x="248031" y="2485199"/>
            <a:chExt cx="677545" cy="2933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" y="2494787"/>
              <a:ext cx="658368" cy="2743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2793" y="2489961"/>
              <a:ext cx="668020" cy="283845"/>
            </a:xfrm>
            <a:custGeom>
              <a:avLst/>
              <a:gdLst/>
              <a:ahLst/>
              <a:cxnLst/>
              <a:rect l="l" t="t" r="r" b="b"/>
              <a:pathLst>
                <a:path w="668019" h="283844">
                  <a:moveTo>
                    <a:pt x="0" y="283845"/>
                  </a:moveTo>
                  <a:lnTo>
                    <a:pt x="667893" y="283845"/>
                  </a:lnTo>
                  <a:lnTo>
                    <a:pt x="667893" y="0"/>
                  </a:lnTo>
                  <a:lnTo>
                    <a:pt x="0" y="0"/>
                  </a:lnTo>
                  <a:lnTo>
                    <a:pt x="0" y="283845"/>
                  </a:lnTo>
                  <a:close/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228218" y="3160331"/>
            <a:ext cx="677545" cy="293370"/>
            <a:chOff x="228218" y="3160331"/>
            <a:chExt cx="677545" cy="2933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3" y="3169920"/>
              <a:ext cx="658368" cy="2743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2981" y="3165094"/>
              <a:ext cx="668020" cy="283845"/>
            </a:xfrm>
            <a:custGeom>
              <a:avLst/>
              <a:gdLst/>
              <a:ahLst/>
              <a:cxnLst/>
              <a:rect l="l" t="t" r="r" b="b"/>
              <a:pathLst>
                <a:path w="668019" h="283845">
                  <a:moveTo>
                    <a:pt x="0" y="283845"/>
                  </a:moveTo>
                  <a:lnTo>
                    <a:pt x="667893" y="283845"/>
                  </a:lnTo>
                  <a:lnTo>
                    <a:pt x="667893" y="0"/>
                  </a:lnTo>
                  <a:lnTo>
                    <a:pt x="0" y="0"/>
                  </a:lnTo>
                  <a:lnTo>
                    <a:pt x="0" y="28384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258699" y="3698303"/>
            <a:ext cx="677545" cy="293370"/>
            <a:chOff x="258699" y="3698303"/>
            <a:chExt cx="677545" cy="29337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224" y="3707891"/>
              <a:ext cx="658368" cy="2743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3461" y="3703065"/>
              <a:ext cx="668020" cy="283845"/>
            </a:xfrm>
            <a:custGeom>
              <a:avLst/>
              <a:gdLst/>
              <a:ahLst/>
              <a:cxnLst/>
              <a:rect l="l" t="t" r="r" b="b"/>
              <a:pathLst>
                <a:path w="668019" h="283845">
                  <a:moveTo>
                    <a:pt x="0" y="283844"/>
                  </a:moveTo>
                  <a:lnTo>
                    <a:pt x="667893" y="283844"/>
                  </a:lnTo>
                  <a:lnTo>
                    <a:pt x="667893" y="0"/>
                  </a:lnTo>
                  <a:lnTo>
                    <a:pt x="0" y="0"/>
                  </a:lnTo>
                  <a:lnTo>
                    <a:pt x="0" y="283844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593851"/>
            <a:ext cx="67691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 b="0">
                <a:solidFill>
                  <a:srgbClr val="514743"/>
                </a:solidFill>
                <a:latin typeface="Book Antiqua"/>
                <a:cs typeface="Book Antiqua"/>
              </a:rPr>
              <a:t>Contribu</a:t>
            </a:r>
            <a:r>
              <a:rPr dirty="0" sz="3200" spc="-20" b="0">
                <a:solidFill>
                  <a:srgbClr val="514743"/>
                </a:solidFill>
                <a:latin typeface="Cambria"/>
                <a:cs typeface="Cambria"/>
              </a:rPr>
              <a:t>ț</a:t>
            </a:r>
            <a:r>
              <a:rPr dirty="0" sz="3200" spc="-20" b="0">
                <a:solidFill>
                  <a:srgbClr val="514743"/>
                </a:solidFill>
                <a:latin typeface="Book Antiqua"/>
                <a:cs typeface="Book Antiqua"/>
              </a:rPr>
              <a:t>ia</a:t>
            </a:r>
            <a:r>
              <a:rPr dirty="0" sz="3200" spc="229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200" spc="30" b="0">
                <a:solidFill>
                  <a:srgbClr val="514743"/>
                </a:solidFill>
                <a:latin typeface="Book Antiqua"/>
                <a:cs typeface="Book Antiqua"/>
              </a:rPr>
              <a:t>la</a:t>
            </a:r>
            <a:r>
              <a:rPr dirty="0" sz="3200" spc="220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200" spc="-55" b="0">
                <a:solidFill>
                  <a:srgbClr val="514743"/>
                </a:solidFill>
                <a:latin typeface="Book Antiqua"/>
                <a:cs typeface="Book Antiqua"/>
              </a:rPr>
              <a:t>dezvoltarea</a:t>
            </a:r>
            <a:r>
              <a:rPr dirty="0" sz="3200" spc="225" b="0">
                <a:solidFill>
                  <a:srgbClr val="514743"/>
                </a:solidFill>
                <a:latin typeface="Book Antiqua"/>
                <a:cs typeface="Book Antiqua"/>
              </a:rPr>
              <a:t> </a:t>
            </a:r>
            <a:r>
              <a:rPr dirty="0" sz="3200" spc="-5" b="0">
                <a:solidFill>
                  <a:srgbClr val="514743"/>
                </a:solidFill>
                <a:latin typeface="Book Antiqua"/>
                <a:cs typeface="Book Antiqua"/>
              </a:rPr>
              <a:t>turismului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1569161"/>
            <a:ext cx="5716270" cy="4297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ts val="1945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Autorit</a:t>
            </a:r>
            <a:r>
              <a:rPr dirty="0" sz="1800" spc="30">
                <a:solidFill>
                  <a:srgbClr val="514743"/>
                </a:solidFill>
                <a:latin typeface="Calibri"/>
                <a:cs typeface="Calibri"/>
              </a:rPr>
              <a:t>ăț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ile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locale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jude</a:t>
            </a:r>
            <a:r>
              <a:rPr dirty="0" sz="1800" spc="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ene: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implementarea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ts val="1945"/>
              </a:lnSpc>
            </a:pP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proiectelor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dezvoltare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infrastructural</a:t>
            </a:r>
            <a:r>
              <a:rPr dirty="0" sz="1800" spc="3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ts val="1945"/>
              </a:lnSpc>
              <a:spcBef>
                <a:spcPts val="770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Antreprenorii: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dezvolt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5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servicii</a:t>
            </a:r>
            <a:r>
              <a:rPr dirty="0" sz="1800" spc="5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programe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turistice</a:t>
            </a:r>
            <a:endParaRPr sz="1800">
              <a:latin typeface="Arial"/>
              <a:cs typeface="Arial"/>
            </a:endParaRPr>
          </a:p>
          <a:p>
            <a:pPr marL="299085" marR="242570">
              <a:lnSpc>
                <a:spcPct val="80000"/>
              </a:lnSpc>
              <a:spcBef>
                <a:spcPts val="215"/>
              </a:spcBef>
            </a:pP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competitive,</a:t>
            </a:r>
            <a:r>
              <a:rPr dirty="0" sz="18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astfel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încât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14743"/>
                </a:solidFill>
                <a:latin typeface="Arial"/>
                <a:cs typeface="Arial"/>
              </a:rPr>
              <a:t>s</a:t>
            </a: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10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514743"/>
                </a:solidFill>
                <a:latin typeface="Arial"/>
                <a:cs typeface="Arial"/>
              </a:rPr>
              <a:t>se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ob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in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90">
                <a:solidFill>
                  <a:srgbClr val="514743"/>
                </a:solidFill>
                <a:latin typeface="Arial"/>
                <a:cs typeface="Arial"/>
              </a:rPr>
              <a:t>o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cre</a:t>
            </a:r>
            <a:r>
              <a:rPr dirty="0" sz="1800" spc="10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tere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a </a:t>
            </a:r>
            <a:r>
              <a:rPr dirty="0" sz="1800" spc="-49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num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rului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514743"/>
                </a:solidFill>
                <a:latin typeface="Arial"/>
                <a:cs typeface="Arial"/>
              </a:rPr>
              <a:t>turi</a:t>
            </a:r>
            <a:r>
              <a:rPr dirty="0" sz="1800" spc="50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50">
                <a:solidFill>
                  <a:srgbClr val="514743"/>
                </a:solidFill>
                <a:latin typeface="Arial"/>
                <a:cs typeface="Arial"/>
              </a:rPr>
              <a:t>ti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1945"/>
              </a:lnSpc>
              <a:spcBef>
                <a:spcPts val="770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Dezvoltare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agregat</a:t>
            </a:r>
            <a:r>
              <a:rPr dirty="0" sz="1800" spc="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5">
                <a:solidFill>
                  <a:srgbClr val="514743"/>
                </a:solidFill>
                <a:latin typeface="Arial"/>
                <a:cs typeface="Arial"/>
              </a:rPr>
              <a:t>: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microzone,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areale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turistice,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ts val="1945"/>
              </a:lnSpc>
            </a:pP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areale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geografice,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colaborare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programe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turistice</a:t>
            </a:r>
            <a:endParaRPr sz="1800">
              <a:latin typeface="Arial"/>
              <a:cs typeface="Arial"/>
            </a:endParaRPr>
          </a:p>
          <a:p>
            <a:pPr marL="299085" marR="629920" indent="-287020">
              <a:lnSpc>
                <a:spcPct val="8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Strategii</a:t>
            </a:r>
            <a:r>
              <a:rPr dirty="0" sz="1800" spc="5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marketing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pentru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sta</a:t>
            </a:r>
            <a:r>
              <a:rPr dirty="0" sz="1800" spc="2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iuni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turistice </a:t>
            </a:r>
            <a:r>
              <a:rPr dirty="0" sz="1800" spc="-484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supuse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investi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iilor;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ts val="1800"/>
              </a:lnSpc>
              <a:spcBef>
                <a:spcPts val="1125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Parteneriate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pentru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crearea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dezvoltarea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 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trasee </a:t>
            </a:r>
            <a:r>
              <a:rPr dirty="0" sz="1800" spc="-484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turistice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tematice;</a:t>
            </a:r>
            <a:endParaRPr sz="1800">
              <a:latin typeface="Arial"/>
              <a:cs typeface="Arial"/>
            </a:endParaRPr>
          </a:p>
          <a:p>
            <a:pPr marL="299085" marR="675005" indent="-287020">
              <a:lnSpc>
                <a:spcPct val="80000"/>
              </a:lnSpc>
              <a:spcBef>
                <a:spcPts val="1130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Dezvoltarea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ș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modernizarea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infrastructurii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de </a:t>
            </a:r>
            <a:r>
              <a:rPr dirty="0" sz="1800" spc="-484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5">
                <a:solidFill>
                  <a:srgbClr val="514743"/>
                </a:solidFill>
                <a:latin typeface="Arial"/>
                <a:cs typeface="Arial"/>
              </a:rPr>
              <a:t>utilitate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public</a:t>
            </a:r>
            <a:r>
              <a:rPr dirty="0" sz="1800" spc="1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1980"/>
              </a:lnSpc>
              <a:spcBef>
                <a:spcPts val="770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Dezvoltarea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514743"/>
                </a:solidFill>
                <a:latin typeface="Arial"/>
                <a:cs typeface="Arial"/>
              </a:rPr>
              <a:t>unor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514743"/>
                </a:solidFill>
                <a:latin typeface="Arial"/>
                <a:cs typeface="Arial"/>
              </a:rPr>
              <a:t>infrastructuri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multifunc</a:t>
            </a:r>
            <a:r>
              <a:rPr dirty="0" sz="1800" spc="35">
                <a:solidFill>
                  <a:srgbClr val="514743"/>
                </a:solidFill>
                <a:latin typeface="Calibri"/>
                <a:cs typeface="Calibri"/>
              </a:rPr>
              <a:t>ț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ionale</a:t>
            </a:r>
            <a:r>
              <a:rPr dirty="0" sz="18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ts val="1980"/>
              </a:lnSpc>
            </a:pP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agrement</a:t>
            </a:r>
            <a:r>
              <a:rPr dirty="0" sz="18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prin</a:t>
            </a:r>
            <a:r>
              <a:rPr dirty="0" sz="18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514743"/>
                </a:solidFill>
                <a:latin typeface="Arial"/>
                <a:cs typeface="Arial"/>
              </a:rPr>
              <a:t>instrumente</a:t>
            </a:r>
            <a:r>
              <a:rPr dirty="0" sz="18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514743"/>
                </a:solidFill>
                <a:latin typeface="Arial"/>
                <a:cs typeface="Arial"/>
              </a:rPr>
              <a:t>financiare.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790700"/>
            <a:ext cx="5582411" cy="4191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92200" y="6436258"/>
            <a:ext cx="11633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24-26</a:t>
            </a:r>
            <a:r>
              <a:rPr dirty="0" sz="1200" spc="-15">
                <a:solidFill>
                  <a:srgbClr val="3C3631"/>
                </a:solidFill>
                <a:latin typeface="Arial"/>
                <a:cs typeface="Arial"/>
              </a:rPr>
              <a:t> May</a:t>
            </a:r>
            <a:r>
              <a:rPr dirty="0" sz="1200" spc="-2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0661" y="6436258"/>
            <a:ext cx="61696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C3631"/>
                </a:solidFill>
                <a:latin typeface="Arial"/>
                <a:cs typeface="Arial"/>
              </a:rPr>
              <a:t>Tourism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and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C3631"/>
                </a:solidFill>
                <a:latin typeface="Arial"/>
                <a:cs typeface="Arial"/>
              </a:rPr>
              <a:t>Rural</a:t>
            </a:r>
            <a:r>
              <a:rPr dirty="0" sz="1200" spc="4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3C3631"/>
                </a:solidFill>
                <a:latin typeface="Arial"/>
                <a:cs typeface="Arial"/>
              </a:rPr>
              <a:t>Space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National</a:t>
            </a:r>
            <a:r>
              <a:rPr dirty="0" sz="1200" spc="5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3C3631"/>
                </a:solidFill>
                <a:latin typeface="Arial"/>
                <a:cs typeface="Arial"/>
              </a:rPr>
              <a:t>and</a:t>
            </a: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International</a:t>
            </a:r>
            <a:r>
              <a:rPr dirty="0" sz="1200" spc="4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C3631"/>
                </a:solidFill>
                <a:latin typeface="Arial"/>
                <a:cs typeface="Arial"/>
              </a:rPr>
              <a:t>Context,</a:t>
            </a:r>
            <a:r>
              <a:rPr dirty="0" sz="1200" spc="65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3C3631"/>
                </a:solidFill>
                <a:latin typeface="Arial"/>
                <a:cs typeface="Arial"/>
              </a:rPr>
              <a:t>International</a:t>
            </a:r>
            <a:r>
              <a:rPr dirty="0" sz="1200" spc="40">
                <a:solidFill>
                  <a:srgbClr val="3C363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C3631"/>
                </a:solidFill>
                <a:latin typeface="Arial"/>
                <a:cs typeface="Arial"/>
              </a:rPr>
              <a:t>Conference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5754" y="6436258"/>
            <a:ext cx="114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3C3631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216" y="319277"/>
            <a:ext cx="9916795" cy="502793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dirty="0" sz="2900" spc="-5" b="1">
                <a:solidFill>
                  <a:srgbClr val="514743"/>
                </a:solidFill>
                <a:latin typeface="Tahoma"/>
                <a:cs typeface="Tahoma"/>
              </a:rPr>
              <a:t>Riscuri </a:t>
            </a:r>
            <a:r>
              <a:rPr dirty="0" sz="2900" b="1">
                <a:solidFill>
                  <a:srgbClr val="514743"/>
                </a:solidFill>
                <a:latin typeface="Tahoma"/>
                <a:cs typeface="Tahoma"/>
              </a:rPr>
              <a:t>și </a:t>
            </a:r>
            <a:r>
              <a:rPr dirty="0" sz="2900" spc="-5" b="1">
                <a:solidFill>
                  <a:srgbClr val="514743"/>
                </a:solidFill>
                <a:latin typeface="Tahoma"/>
                <a:cs typeface="Tahoma"/>
              </a:rPr>
              <a:t>vulnerabilități </a:t>
            </a:r>
            <a:r>
              <a:rPr dirty="0" sz="2900" b="1">
                <a:solidFill>
                  <a:srgbClr val="514743"/>
                </a:solidFill>
                <a:latin typeface="Tahoma"/>
                <a:cs typeface="Tahoma"/>
              </a:rPr>
              <a:t>ale dezvoltării </a:t>
            </a:r>
            <a:r>
              <a:rPr dirty="0" sz="2900" spc="-5" b="1">
                <a:solidFill>
                  <a:srgbClr val="514743"/>
                </a:solidFill>
                <a:latin typeface="Tahoma"/>
                <a:cs typeface="Tahoma"/>
              </a:rPr>
              <a:t>necontrolate </a:t>
            </a:r>
            <a:r>
              <a:rPr dirty="0" sz="2900" b="1">
                <a:solidFill>
                  <a:srgbClr val="514743"/>
                </a:solidFill>
                <a:latin typeface="Tahoma"/>
                <a:cs typeface="Tahoma"/>
              </a:rPr>
              <a:t>a </a:t>
            </a:r>
            <a:r>
              <a:rPr dirty="0" sz="2900" spc="-835" b="1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2900" b="1">
                <a:solidFill>
                  <a:srgbClr val="514743"/>
                </a:solidFill>
                <a:latin typeface="Tahoma"/>
                <a:cs typeface="Tahoma"/>
              </a:rPr>
              <a:t>stațiunilor</a:t>
            </a:r>
            <a:r>
              <a:rPr dirty="0" sz="2900" spc="-40" b="1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2900" b="1">
                <a:solidFill>
                  <a:srgbClr val="514743"/>
                </a:solidFill>
                <a:latin typeface="Tahoma"/>
                <a:cs typeface="Tahoma"/>
              </a:rPr>
              <a:t>turistice</a:t>
            </a:r>
            <a:r>
              <a:rPr dirty="0" sz="2900" spc="-40" b="1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2900" spc="-5" b="1">
                <a:solidFill>
                  <a:srgbClr val="514743"/>
                </a:solidFill>
                <a:latin typeface="Tahoma"/>
                <a:cs typeface="Tahoma"/>
              </a:rPr>
              <a:t>de</a:t>
            </a:r>
            <a:r>
              <a:rPr dirty="0" sz="2900" spc="-15" b="1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2900" b="1">
                <a:solidFill>
                  <a:srgbClr val="514743"/>
                </a:solidFill>
                <a:latin typeface="Tahoma"/>
                <a:cs typeface="Tahoma"/>
              </a:rPr>
              <a:t>interes</a:t>
            </a:r>
            <a:r>
              <a:rPr dirty="0" sz="2900" spc="-15" b="1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2900" b="1">
                <a:solidFill>
                  <a:srgbClr val="514743"/>
                </a:solidFill>
                <a:latin typeface="Tahoma"/>
                <a:cs typeface="Tahoma"/>
              </a:rPr>
              <a:t>local</a:t>
            </a: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00">
              <a:latin typeface="Tahoma"/>
              <a:cs typeface="Tahoma"/>
            </a:endParaRPr>
          </a:p>
          <a:p>
            <a:pPr marL="1726564" indent="-586105">
              <a:lnSpc>
                <a:spcPct val="100000"/>
              </a:lnSpc>
              <a:buClr>
                <a:srgbClr val="514743"/>
              </a:buClr>
              <a:buFont typeface="Wingdings"/>
              <a:buChar char=""/>
              <a:tabLst>
                <a:tab pos="1726564" algn="l"/>
                <a:tab pos="1727200" algn="l"/>
              </a:tabLst>
            </a:pPr>
            <a:r>
              <a:rPr dirty="0" sz="3300" spc="-35">
                <a:solidFill>
                  <a:srgbClr val="006FC0"/>
                </a:solidFill>
                <a:latin typeface="Arial"/>
                <a:cs typeface="Arial"/>
              </a:rPr>
              <a:t>Presiune </a:t>
            </a:r>
            <a:r>
              <a:rPr dirty="0" sz="3300" spc="65">
                <a:solidFill>
                  <a:srgbClr val="006FC0"/>
                </a:solidFill>
                <a:latin typeface="Arial"/>
                <a:cs typeface="Arial"/>
              </a:rPr>
              <a:t>hotelier</a:t>
            </a:r>
            <a:r>
              <a:rPr dirty="0" sz="3300" spc="65">
                <a:solidFill>
                  <a:srgbClr val="006FC0"/>
                </a:solidFill>
                <a:latin typeface="Calibri"/>
                <a:cs typeface="Calibri"/>
              </a:rPr>
              <a:t>ă</a:t>
            </a:r>
            <a:endParaRPr sz="3300">
              <a:latin typeface="Calibri"/>
              <a:cs typeface="Calibri"/>
            </a:endParaRPr>
          </a:p>
          <a:p>
            <a:pPr marL="1726564" indent="-586105">
              <a:lnSpc>
                <a:spcPct val="100000"/>
              </a:lnSpc>
              <a:spcBef>
                <a:spcPts val="1010"/>
              </a:spcBef>
              <a:buFont typeface="Wingdings"/>
              <a:buChar char=""/>
              <a:tabLst>
                <a:tab pos="1726564" algn="l"/>
                <a:tab pos="1727200" algn="l"/>
              </a:tabLst>
            </a:pPr>
            <a:r>
              <a:rPr dirty="0" sz="3300" spc="-50">
                <a:solidFill>
                  <a:srgbClr val="006FC0"/>
                </a:solidFill>
                <a:latin typeface="Arial"/>
                <a:cs typeface="Arial"/>
              </a:rPr>
              <a:t>Premise</a:t>
            </a:r>
            <a:r>
              <a:rPr dirty="0" sz="3300" spc="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30">
                <a:solidFill>
                  <a:srgbClr val="006FC0"/>
                </a:solidFill>
                <a:latin typeface="Calibri"/>
                <a:cs typeface="Calibri"/>
              </a:rPr>
              <a:t>ş</a:t>
            </a:r>
            <a:r>
              <a:rPr dirty="0" sz="3300" spc="3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sz="3300" spc="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60">
                <a:solidFill>
                  <a:srgbClr val="006FC0"/>
                </a:solidFill>
                <a:latin typeface="Arial"/>
                <a:cs typeface="Arial"/>
              </a:rPr>
              <a:t>scopuri</a:t>
            </a:r>
            <a:r>
              <a:rPr dirty="0" sz="3300" spc="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90">
                <a:solidFill>
                  <a:srgbClr val="006FC0"/>
                </a:solidFill>
                <a:latin typeface="Arial"/>
                <a:cs typeface="Arial"/>
              </a:rPr>
              <a:t>noi</a:t>
            </a:r>
            <a:endParaRPr sz="3300">
              <a:latin typeface="Arial"/>
              <a:cs typeface="Arial"/>
            </a:endParaRPr>
          </a:p>
          <a:p>
            <a:pPr marL="1726564" indent="-586105">
              <a:lnSpc>
                <a:spcPct val="100000"/>
              </a:lnSpc>
              <a:spcBef>
                <a:spcPts val="1130"/>
              </a:spcBef>
              <a:buFont typeface="Wingdings"/>
              <a:buChar char=""/>
              <a:tabLst>
                <a:tab pos="1726564" algn="l"/>
                <a:tab pos="1727200" algn="l"/>
              </a:tabLst>
            </a:pPr>
            <a:r>
              <a:rPr dirty="0" sz="3300" spc="20">
                <a:solidFill>
                  <a:srgbClr val="006FC0"/>
                </a:solidFill>
                <a:latin typeface="Arial"/>
                <a:cs typeface="Arial"/>
              </a:rPr>
              <a:t>Modele</a:t>
            </a:r>
            <a:r>
              <a:rPr dirty="0" sz="3300" spc="5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6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dirty="0" sz="3300" spc="8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60">
                <a:solidFill>
                  <a:srgbClr val="006FC0"/>
                </a:solidFill>
                <a:latin typeface="Arial"/>
                <a:cs typeface="Arial"/>
              </a:rPr>
              <a:t>atractivitate</a:t>
            </a:r>
            <a:r>
              <a:rPr dirty="0" sz="3300" spc="1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006FC0"/>
                </a:solidFill>
                <a:latin typeface="Arial"/>
                <a:cs typeface="Arial"/>
              </a:rPr>
              <a:t>cvasi</a:t>
            </a:r>
            <a:r>
              <a:rPr dirty="0" sz="3300" spc="7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45">
                <a:solidFill>
                  <a:srgbClr val="006FC0"/>
                </a:solidFill>
                <a:latin typeface="Arial"/>
                <a:cs typeface="Arial"/>
              </a:rPr>
              <a:t>urbane</a:t>
            </a:r>
            <a:endParaRPr sz="3300">
              <a:latin typeface="Arial"/>
              <a:cs typeface="Arial"/>
            </a:endParaRPr>
          </a:p>
          <a:p>
            <a:pPr marL="1369695" marR="1435735" indent="-228600">
              <a:lnSpc>
                <a:spcPts val="3170"/>
              </a:lnSpc>
              <a:spcBef>
                <a:spcPts val="1650"/>
              </a:spcBef>
              <a:buFont typeface="Wingdings"/>
              <a:buChar char=""/>
              <a:tabLst>
                <a:tab pos="1726564" algn="l"/>
                <a:tab pos="1727200" algn="l"/>
              </a:tabLst>
            </a:pPr>
            <a:r>
              <a:rPr dirty="0" sz="3300" spc="5">
                <a:solidFill>
                  <a:srgbClr val="006FC0"/>
                </a:solidFill>
                <a:latin typeface="Arial"/>
                <a:cs typeface="Arial"/>
              </a:rPr>
              <a:t>Polariz</a:t>
            </a:r>
            <a:r>
              <a:rPr dirty="0" sz="3300" spc="5">
                <a:solidFill>
                  <a:srgbClr val="006FC0"/>
                </a:solidFill>
                <a:latin typeface="Calibri"/>
                <a:cs typeface="Calibri"/>
              </a:rPr>
              <a:t>ă</a:t>
            </a:r>
            <a:r>
              <a:rPr dirty="0" sz="3300" spc="5">
                <a:solidFill>
                  <a:srgbClr val="006FC0"/>
                </a:solidFill>
                <a:latin typeface="Arial"/>
                <a:cs typeface="Arial"/>
              </a:rPr>
              <a:t>ri</a:t>
            </a:r>
            <a:r>
              <a:rPr dirty="0" sz="3300" spc="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10">
                <a:solidFill>
                  <a:srgbClr val="006FC0"/>
                </a:solidFill>
                <a:latin typeface="Arial"/>
                <a:cs typeface="Arial"/>
              </a:rPr>
              <a:t>generate</a:t>
            </a:r>
            <a:r>
              <a:rPr dirty="0" sz="3300" spc="8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60">
                <a:solidFill>
                  <a:srgbClr val="006FC0"/>
                </a:solidFill>
                <a:latin typeface="Arial"/>
                <a:cs typeface="Arial"/>
              </a:rPr>
              <a:t>prin</a:t>
            </a:r>
            <a:r>
              <a:rPr dirty="0" sz="3300" spc="4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40">
                <a:solidFill>
                  <a:srgbClr val="006FC0"/>
                </a:solidFill>
                <a:latin typeface="Arial"/>
                <a:cs typeface="Arial"/>
              </a:rPr>
              <a:t>amenaj</a:t>
            </a:r>
            <a:r>
              <a:rPr dirty="0" sz="3300" spc="40">
                <a:solidFill>
                  <a:srgbClr val="006FC0"/>
                </a:solidFill>
                <a:latin typeface="Calibri"/>
                <a:cs typeface="Calibri"/>
              </a:rPr>
              <a:t>ă</a:t>
            </a:r>
            <a:r>
              <a:rPr dirty="0" sz="3300" spc="40">
                <a:solidFill>
                  <a:srgbClr val="006FC0"/>
                </a:solidFill>
                <a:latin typeface="Arial"/>
                <a:cs typeface="Arial"/>
              </a:rPr>
              <a:t>ri</a:t>
            </a:r>
            <a:r>
              <a:rPr dirty="0" sz="3300" spc="4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30">
                <a:solidFill>
                  <a:srgbClr val="006FC0"/>
                </a:solidFill>
                <a:latin typeface="Calibri"/>
                <a:cs typeface="Calibri"/>
              </a:rPr>
              <a:t>ş</a:t>
            </a:r>
            <a:r>
              <a:rPr dirty="0" sz="3300" spc="30">
                <a:solidFill>
                  <a:srgbClr val="006FC0"/>
                </a:solidFill>
                <a:latin typeface="Arial"/>
                <a:cs typeface="Arial"/>
              </a:rPr>
              <a:t>i </a:t>
            </a:r>
            <a:r>
              <a:rPr dirty="0" sz="3300" spc="-90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65">
                <a:solidFill>
                  <a:srgbClr val="006FC0"/>
                </a:solidFill>
                <a:latin typeface="Arial"/>
                <a:cs typeface="Arial"/>
              </a:rPr>
              <a:t>supradot</a:t>
            </a:r>
            <a:r>
              <a:rPr dirty="0" sz="3300" spc="65">
                <a:solidFill>
                  <a:srgbClr val="006FC0"/>
                </a:solidFill>
                <a:latin typeface="Calibri"/>
                <a:cs typeface="Calibri"/>
              </a:rPr>
              <a:t>ă</a:t>
            </a:r>
            <a:r>
              <a:rPr dirty="0" sz="3300" spc="65">
                <a:solidFill>
                  <a:srgbClr val="006FC0"/>
                </a:solidFill>
                <a:latin typeface="Arial"/>
                <a:cs typeface="Arial"/>
              </a:rPr>
              <a:t>ri</a:t>
            </a:r>
            <a:endParaRPr sz="3300">
              <a:latin typeface="Arial"/>
              <a:cs typeface="Arial"/>
            </a:endParaRPr>
          </a:p>
          <a:p>
            <a:pPr marL="1726564" indent="-586105">
              <a:lnSpc>
                <a:spcPct val="100000"/>
              </a:lnSpc>
              <a:spcBef>
                <a:spcPts val="1155"/>
              </a:spcBef>
              <a:buFont typeface="Wingdings"/>
              <a:buChar char=""/>
              <a:tabLst>
                <a:tab pos="1726564" algn="l"/>
                <a:tab pos="1727200" algn="l"/>
              </a:tabLst>
            </a:pPr>
            <a:r>
              <a:rPr dirty="0" sz="3300" spc="20">
                <a:solidFill>
                  <a:srgbClr val="006FC0"/>
                </a:solidFill>
                <a:latin typeface="Arial"/>
                <a:cs typeface="Arial"/>
              </a:rPr>
              <a:t>Principii</a:t>
            </a:r>
            <a:r>
              <a:rPr dirty="0" sz="3300" spc="5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6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dirty="0" sz="3300" spc="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60">
                <a:solidFill>
                  <a:srgbClr val="006FC0"/>
                </a:solidFill>
                <a:latin typeface="Arial"/>
                <a:cs typeface="Arial"/>
              </a:rPr>
              <a:t>turism</a:t>
            </a:r>
            <a:r>
              <a:rPr dirty="0" sz="3300" spc="7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-55">
                <a:solidFill>
                  <a:srgbClr val="006FC0"/>
                </a:solidFill>
                <a:latin typeface="Arial"/>
                <a:cs typeface="Arial"/>
              </a:rPr>
              <a:t>în</a:t>
            </a:r>
            <a:r>
              <a:rPr dirty="0" sz="3300" spc="5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70">
                <a:solidFill>
                  <a:srgbClr val="006FC0"/>
                </a:solidFill>
                <a:latin typeface="Arial"/>
                <a:cs typeface="Arial"/>
              </a:rPr>
              <a:t>arii</a:t>
            </a:r>
            <a:r>
              <a:rPr dirty="0" sz="3300" spc="5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 spc="55">
                <a:solidFill>
                  <a:srgbClr val="006FC0"/>
                </a:solidFill>
                <a:latin typeface="Arial"/>
                <a:cs typeface="Arial"/>
              </a:rPr>
              <a:t>protejate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3340" y="1885188"/>
            <a:ext cx="4518659" cy="3390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916" y="301752"/>
            <a:ext cx="4915662" cy="8999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2200" y="417957"/>
            <a:ext cx="44094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514743"/>
                </a:solidFill>
              </a:rPr>
              <a:t>Cauzalitate</a:t>
            </a:r>
            <a:r>
              <a:rPr dirty="0" sz="3200" spc="-114">
                <a:solidFill>
                  <a:srgbClr val="514743"/>
                </a:solidFill>
              </a:rPr>
              <a:t> </a:t>
            </a:r>
            <a:r>
              <a:rPr dirty="0" sz="3200">
                <a:solidFill>
                  <a:srgbClr val="514743"/>
                </a:solidFill>
              </a:rPr>
              <a:t>complexă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53059" y="2063511"/>
            <a:ext cx="7349490" cy="3933190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8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600">
                <a:solidFill>
                  <a:srgbClr val="514743"/>
                </a:solidFill>
                <a:latin typeface="Arial"/>
                <a:cs typeface="Arial"/>
              </a:rPr>
              <a:t>Dimensiunea</a:t>
            </a:r>
            <a:r>
              <a:rPr dirty="0" sz="26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poten</a:t>
            </a:r>
            <a:r>
              <a:rPr dirty="0" sz="2600" spc="50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ialului</a:t>
            </a:r>
            <a:r>
              <a:rPr dirty="0" sz="26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35">
                <a:solidFill>
                  <a:srgbClr val="514743"/>
                </a:solidFill>
                <a:latin typeface="Arial"/>
                <a:cs typeface="Arial"/>
              </a:rPr>
              <a:t>uman</a:t>
            </a:r>
            <a:r>
              <a:rPr dirty="0" sz="2600" spc="55">
                <a:solidFill>
                  <a:srgbClr val="514743"/>
                </a:solidFill>
                <a:latin typeface="Arial"/>
                <a:cs typeface="Arial"/>
              </a:rPr>
              <a:t> al</a:t>
            </a: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10">
                <a:solidFill>
                  <a:srgbClr val="514743"/>
                </a:solidFill>
                <a:latin typeface="Arial"/>
                <a:cs typeface="Arial"/>
              </a:rPr>
              <a:t>regiunii:</a:t>
            </a:r>
            <a:endParaRPr sz="26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140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reorient</a:t>
            </a:r>
            <a:r>
              <a:rPr dirty="0" sz="2000" spc="3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ri</a:t>
            </a:r>
            <a:r>
              <a:rPr dirty="0" sz="2000" spc="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514743"/>
                </a:solidFill>
                <a:latin typeface="Arial"/>
                <a:cs typeface="Arial"/>
              </a:rPr>
              <a:t>socio</a:t>
            </a:r>
            <a:r>
              <a:rPr dirty="0" sz="20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514743"/>
                </a:solidFill>
                <a:latin typeface="Tahoma"/>
                <a:cs typeface="Tahoma"/>
              </a:rPr>
              <a:t>–</a:t>
            </a:r>
            <a:r>
              <a:rPr dirty="0" sz="2000" spc="-60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economice</a:t>
            </a:r>
            <a:r>
              <a:rPr dirty="0" sz="2000" spc="-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514743"/>
                </a:solidFill>
                <a:latin typeface="Arial"/>
                <a:cs typeface="Arial"/>
              </a:rPr>
              <a:t>post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514743"/>
                </a:solidFill>
                <a:latin typeface="Tahoma"/>
                <a:cs typeface="Tahoma"/>
              </a:rPr>
              <a:t>–</a:t>
            </a:r>
            <a:r>
              <a:rPr dirty="0" sz="2000" spc="365">
                <a:solidFill>
                  <a:srgbClr val="514743"/>
                </a:solidFill>
                <a:latin typeface="Tahoma"/>
                <a:cs typeface="Tahoma"/>
              </a:rPr>
              <a:t> </a:t>
            </a:r>
            <a:r>
              <a:rPr dirty="0" sz="2000" spc="10">
                <a:solidFill>
                  <a:srgbClr val="514743"/>
                </a:solidFill>
                <a:latin typeface="Arial"/>
                <a:cs typeface="Arial"/>
              </a:rPr>
              <a:t>tranzi</a:t>
            </a:r>
            <a:r>
              <a:rPr dirty="0" sz="2000" spc="10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000" spc="10">
                <a:solidFill>
                  <a:srgbClr val="514743"/>
                </a:solidFill>
                <a:latin typeface="Arial"/>
                <a:cs typeface="Arial"/>
              </a:rPr>
              <a:t>ie,</a:t>
            </a:r>
            <a:endParaRPr sz="2000">
              <a:latin typeface="Arial"/>
              <a:cs typeface="Arial"/>
            </a:endParaRPr>
          </a:p>
          <a:p>
            <a:pPr lvl="1" marL="698500" marR="798830" indent="-228600">
              <a:lnSpc>
                <a:spcPct val="8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  <a:tab pos="1350645" algn="l"/>
              </a:tabLst>
            </a:pP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for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ţă	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de</a:t>
            </a:r>
            <a:r>
              <a:rPr dirty="0" sz="200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munc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2000" spc="7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integrat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2000" spc="4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514743"/>
                </a:solidFill>
                <a:latin typeface="Arial"/>
                <a:cs typeface="Arial"/>
              </a:rPr>
              <a:t>în</a:t>
            </a:r>
            <a:r>
              <a:rPr dirty="0" sz="20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noile</a:t>
            </a: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economii</a:t>
            </a:r>
            <a:r>
              <a:rPr dirty="0" sz="200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514743"/>
                </a:solidFill>
                <a:latin typeface="Arial"/>
                <a:cs typeface="Arial"/>
              </a:rPr>
              <a:t>locale, </a:t>
            </a:r>
            <a:r>
              <a:rPr dirty="0" sz="2000" spc="-5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tradi</a:t>
            </a:r>
            <a:r>
              <a:rPr dirty="0" sz="2000" spc="40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ia </a:t>
            </a:r>
            <a:r>
              <a:rPr dirty="0" sz="2000" spc="-35">
                <a:solidFill>
                  <a:srgbClr val="514743"/>
                </a:solidFill>
                <a:latin typeface="Arial"/>
                <a:cs typeface="Arial"/>
              </a:rPr>
              <a:t>în </a:t>
            </a:r>
            <a:r>
              <a:rPr dirty="0" sz="2000" spc="55">
                <a:solidFill>
                  <a:srgbClr val="514743"/>
                </a:solidFill>
                <a:latin typeface="Arial"/>
                <a:cs typeface="Arial"/>
              </a:rPr>
              <a:t>cultul </a:t>
            </a:r>
            <a:r>
              <a:rPr dirty="0" sz="2000" spc="15">
                <a:solidFill>
                  <a:srgbClr val="514743"/>
                </a:solidFill>
                <a:latin typeface="Arial"/>
                <a:cs typeface="Arial"/>
              </a:rPr>
              <a:t>muncii, percep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000" spc="15">
                <a:solidFill>
                  <a:srgbClr val="514743"/>
                </a:solidFill>
                <a:latin typeface="Arial"/>
                <a:cs typeface="Arial"/>
              </a:rPr>
              <a:t>ia </a:t>
            </a:r>
            <a:r>
              <a:rPr dirty="0" sz="2000" spc="10">
                <a:solidFill>
                  <a:srgbClr val="514743"/>
                </a:solidFill>
                <a:latin typeface="Arial"/>
                <a:cs typeface="Arial"/>
              </a:rPr>
              <a:t>asupra 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tradi</a:t>
            </a:r>
            <a:r>
              <a:rPr dirty="0" sz="2000" spc="35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iei 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 ospitalit</a:t>
            </a:r>
            <a:r>
              <a:rPr dirty="0" sz="2000" spc="40">
                <a:solidFill>
                  <a:srgbClr val="514743"/>
                </a:solidFill>
                <a:latin typeface="Calibri"/>
                <a:cs typeface="Calibri"/>
              </a:rPr>
              <a:t>ăţ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ii</a:t>
            </a:r>
            <a:r>
              <a:rPr dirty="0" sz="200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514743"/>
                </a:solidFill>
                <a:latin typeface="Calibri"/>
                <a:cs typeface="Calibri"/>
              </a:rPr>
              <a:t>ş</a:t>
            </a:r>
            <a:r>
              <a:rPr dirty="0" sz="2000" spc="-70">
                <a:solidFill>
                  <a:srgbClr val="514743"/>
                </a:solidFill>
                <a:latin typeface="Arial"/>
                <a:cs typeface="Arial"/>
              </a:rPr>
              <a:t>.a.;</a:t>
            </a:r>
            <a:endParaRPr sz="2000">
              <a:latin typeface="Arial"/>
              <a:cs typeface="Arial"/>
            </a:endParaRPr>
          </a:p>
          <a:p>
            <a:pPr marL="240665" marR="5080" indent="-228600">
              <a:lnSpc>
                <a:spcPct val="80000"/>
              </a:lnSpc>
              <a:spcBef>
                <a:spcPts val="178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600">
                <a:solidFill>
                  <a:srgbClr val="514743"/>
                </a:solidFill>
                <a:latin typeface="Arial"/>
                <a:cs typeface="Arial"/>
              </a:rPr>
              <a:t>Redimensionarea</a:t>
            </a:r>
            <a:r>
              <a:rPr dirty="0" sz="26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45">
                <a:solidFill>
                  <a:srgbClr val="514743"/>
                </a:solidFill>
                <a:latin typeface="Arial"/>
                <a:cs typeface="Arial"/>
              </a:rPr>
              <a:t>prin</a:t>
            </a:r>
            <a:r>
              <a:rPr dirty="0" sz="2600" spc="6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20">
                <a:solidFill>
                  <a:srgbClr val="514743"/>
                </a:solidFill>
                <a:latin typeface="Arial"/>
                <a:cs typeface="Arial"/>
              </a:rPr>
              <a:t>valorizare</a:t>
            </a:r>
            <a:r>
              <a:rPr dirty="0" sz="26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40">
                <a:solidFill>
                  <a:srgbClr val="514743"/>
                </a:solidFill>
                <a:latin typeface="Arial"/>
                <a:cs typeface="Arial"/>
              </a:rPr>
              <a:t>a</a:t>
            </a:r>
            <a:r>
              <a:rPr dirty="0" sz="2600" spc="6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poten</a:t>
            </a:r>
            <a:r>
              <a:rPr dirty="0" sz="2600" spc="50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ialului </a:t>
            </a:r>
            <a:r>
              <a:rPr dirty="0" sz="2600" spc="-7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65">
                <a:solidFill>
                  <a:srgbClr val="514743"/>
                </a:solidFill>
                <a:latin typeface="Arial"/>
                <a:cs typeface="Arial"/>
              </a:rPr>
              <a:t>turistic </a:t>
            </a:r>
            <a:r>
              <a:rPr dirty="0" sz="2600" spc="30">
                <a:solidFill>
                  <a:srgbClr val="514743"/>
                </a:solidFill>
                <a:latin typeface="Arial"/>
                <a:cs typeface="Arial"/>
              </a:rPr>
              <a:t>natural, </a:t>
            </a:r>
            <a:r>
              <a:rPr dirty="0" sz="2600" spc="60">
                <a:solidFill>
                  <a:srgbClr val="514743"/>
                </a:solidFill>
                <a:latin typeface="Arial"/>
                <a:cs typeface="Arial"/>
              </a:rPr>
              <a:t>cultural </a:t>
            </a:r>
            <a:r>
              <a:rPr dirty="0" sz="2600" spc="25">
                <a:solidFill>
                  <a:srgbClr val="514743"/>
                </a:solidFill>
                <a:latin typeface="Calibri"/>
                <a:cs typeface="Calibri"/>
              </a:rPr>
              <a:t>ş</a:t>
            </a:r>
            <a:r>
              <a:rPr dirty="0" sz="2600" spc="25">
                <a:solidFill>
                  <a:srgbClr val="514743"/>
                </a:solidFill>
                <a:latin typeface="Arial"/>
                <a:cs typeface="Arial"/>
              </a:rPr>
              <a:t>i </a:t>
            </a:r>
            <a:r>
              <a:rPr dirty="0" sz="2600" spc="30">
                <a:solidFill>
                  <a:srgbClr val="514743"/>
                </a:solidFill>
                <a:latin typeface="Arial"/>
                <a:cs typeface="Arial"/>
              </a:rPr>
              <a:t>complex </a:t>
            </a:r>
            <a:r>
              <a:rPr dirty="0" sz="2600" spc="15">
                <a:solidFill>
                  <a:srgbClr val="514743"/>
                </a:solidFill>
                <a:latin typeface="Arial"/>
                <a:cs typeface="Arial"/>
              </a:rPr>
              <a:t>existent, </a:t>
            </a:r>
            <a:r>
              <a:rPr dirty="0" sz="2600" spc="20">
                <a:solidFill>
                  <a:srgbClr val="514743"/>
                </a:solidFill>
                <a:latin typeface="Arial"/>
                <a:cs typeface="Arial"/>
              </a:rPr>
              <a:t> precum</a:t>
            </a:r>
            <a:r>
              <a:rPr dirty="0" sz="26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20">
                <a:solidFill>
                  <a:srgbClr val="514743"/>
                </a:solidFill>
                <a:latin typeface="Calibri"/>
                <a:cs typeface="Calibri"/>
              </a:rPr>
              <a:t>ş</a:t>
            </a:r>
            <a:r>
              <a:rPr dirty="0" sz="2600" spc="20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26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40">
                <a:solidFill>
                  <a:srgbClr val="514743"/>
                </a:solidFill>
                <a:latin typeface="Arial"/>
                <a:cs typeface="Arial"/>
              </a:rPr>
              <a:t>a</a:t>
            </a:r>
            <a:r>
              <a:rPr dirty="0" sz="26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40">
                <a:solidFill>
                  <a:srgbClr val="514743"/>
                </a:solidFill>
                <a:latin typeface="Arial"/>
                <a:cs typeface="Arial"/>
              </a:rPr>
              <a:t>celui</a:t>
            </a:r>
            <a:r>
              <a:rPr dirty="0" sz="26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40">
                <a:solidFill>
                  <a:srgbClr val="514743"/>
                </a:solidFill>
                <a:latin typeface="Arial"/>
                <a:cs typeface="Arial"/>
              </a:rPr>
              <a:t>derivat</a:t>
            </a:r>
            <a:r>
              <a:rPr dirty="0" sz="2600" spc="3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60">
                <a:solidFill>
                  <a:srgbClr val="514743"/>
                </a:solidFill>
                <a:latin typeface="Arial"/>
                <a:cs typeface="Arial"/>
              </a:rPr>
              <a:t>din</a:t>
            </a: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30">
                <a:solidFill>
                  <a:srgbClr val="514743"/>
                </a:solidFill>
                <a:latin typeface="Arial"/>
                <a:cs typeface="Arial"/>
              </a:rPr>
              <a:t>evolu</a:t>
            </a:r>
            <a:r>
              <a:rPr dirty="0" sz="2600" spc="30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600" spc="30">
                <a:solidFill>
                  <a:srgbClr val="514743"/>
                </a:solidFill>
                <a:latin typeface="Arial"/>
                <a:cs typeface="Arial"/>
              </a:rPr>
              <a:t>ia</a:t>
            </a:r>
            <a:r>
              <a:rPr dirty="0" sz="26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30">
                <a:solidFill>
                  <a:srgbClr val="514743"/>
                </a:solidFill>
                <a:latin typeface="Arial"/>
                <a:cs typeface="Arial"/>
              </a:rPr>
              <a:t>acestuia;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ts val="2810"/>
              </a:lnSpc>
              <a:spcBef>
                <a:spcPts val="117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600">
                <a:solidFill>
                  <a:srgbClr val="514743"/>
                </a:solidFill>
                <a:latin typeface="Arial"/>
                <a:cs typeface="Arial"/>
              </a:rPr>
              <a:t>Dimensiunea</a:t>
            </a:r>
            <a:r>
              <a:rPr dirty="0" sz="26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80">
                <a:solidFill>
                  <a:srgbClr val="514743"/>
                </a:solidFill>
                <a:latin typeface="Arial"/>
                <a:cs typeface="Arial"/>
              </a:rPr>
              <a:t>noilor</a:t>
            </a:r>
            <a:r>
              <a:rPr dirty="0" sz="26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35">
                <a:solidFill>
                  <a:srgbClr val="514743"/>
                </a:solidFill>
                <a:latin typeface="Arial"/>
                <a:cs typeface="Arial"/>
              </a:rPr>
              <a:t>cerin</a:t>
            </a:r>
            <a:r>
              <a:rPr dirty="0" sz="2600" spc="35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600" spc="35">
                <a:solidFill>
                  <a:srgbClr val="514743"/>
                </a:solidFill>
                <a:latin typeface="Arial"/>
                <a:cs typeface="Arial"/>
              </a:rPr>
              <a:t>e </a:t>
            </a: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de </a:t>
            </a:r>
            <a:r>
              <a:rPr dirty="0" sz="2600" spc="35">
                <a:solidFill>
                  <a:srgbClr val="514743"/>
                </a:solidFill>
                <a:latin typeface="Arial"/>
                <a:cs typeface="Arial"/>
              </a:rPr>
              <a:t>valorificare</a:t>
            </a:r>
            <a:endParaRPr sz="2600">
              <a:latin typeface="Arial"/>
              <a:cs typeface="Arial"/>
            </a:endParaRPr>
          </a:p>
          <a:p>
            <a:pPr marL="240665" marR="189230">
              <a:lnSpc>
                <a:spcPts val="2500"/>
              </a:lnSpc>
              <a:spcBef>
                <a:spcPts val="285"/>
              </a:spcBef>
              <a:tabLst>
                <a:tab pos="1574800" algn="l"/>
              </a:tabLst>
            </a:pP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multipl</a:t>
            </a:r>
            <a:r>
              <a:rPr dirty="0" sz="2600" spc="50">
                <a:solidFill>
                  <a:srgbClr val="514743"/>
                </a:solidFill>
                <a:latin typeface="Calibri"/>
                <a:cs typeface="Calibri"/>
              </a:rPr>
              <a:t>ă	</a:t>
            </a:r>
            <a:r>
              <a:rPr dirty="0" sz="2600" spc="40">
                <a:solidFill>
                  <a:srgbClr val="514743"/>
                </a:solidFill>
                <a:latin typeface="Arial"/>
                <a:cs typeface="Arial"/>
              </a:rPr>
              <a:t>a </a:t>
            </a: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amenaj</a:t>
            </a:r>
            <a:r>
              <a:rPr dirty="0" sz="2600" spc="5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rilor </a:t>
            </a:r>
            <a:r>
              <a:rPr dirty="0" sz="2600" spc="35">
                <a:solidFill>
                  <a:srgbClr val="514743"/>
                </a:solidFill>
                <a:latin typeface="Arial"/>
                <a:cs typeface="Arial"/>
              </a:rPr>
              <a:t>(standarde </a:t>
            </a:r>
            <a:r>
              <a:rPr dirty="0" sz="2600" spc="25">
                <a:solidFill>
                  <a:srgbClr val="514743"/>
                </a:solidFill>
                <a:latin typeface="Arial"/>
                <a:cs typeface="Arial"/>
              </a:rPr>
              <a:t>superioare </a:t>
            </a:r>
            <a:r>
              <a:rPr dirty="0" sz="2600" spc="-7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40">
                <a:solidFill>
                  <a:srgbClr val="514743"/>
                </a:solidFill>
                <a:latin typeface="Arial"/>
                <a:cs typeface="Arial"/>
              </a:rPr>
              <a:t>a</a:t>
            </a:r>
            <a:r>
              <a:rPr dirty="0" sz="2600" spc="5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90">
                <a:solidFill>
                  <a:srgbClr val="514743"/>
                </a:solidFill>
                <a:latin typeface="Arial"/>
                <a:cs typeface="Arial"/>
              </a:rPr>
              <a:t>dot</a:t>
            </a:r>
            <a:r>
              <a:rPr dirty="0" sz="2600" spc="9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2600" spc="90">
                <a:solidFill>
                  <a:srgbClr val="514743"/>
                </a:solidFill>
                <a:latin typeface="Arial"/>
                <a:cs typeface="Arial"/>
              </a:rPr>
              <a:t>rilor</a:t>
            </a:r>
            <a:r>
              <a:rPr dirty="0" sz="2600" spc="5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20">
                <a:solidFill>
                  <a:srgbClr val="514743"/>
                </a:solidFill>
                <a:latin typeface="Arial"/>
                <a:cs typeface="Arial"/>
              </a:rPr>
              <a:t>ini</a:t>
            </a:r>
            <a:r>
              <a:rPr dirty="0" sz="2600" spc="20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600" spc="20">
                <a:solidFill>
                  <a:srgbClr val="514743"/>
                </a:solidFill>
                <a:latin typeface="Arial"/>
                <a:cs typeface="Arial"/>
              </a:rPr>
              <a:t>iale)</a:t>
            </a:r>
            <a:r>
              <a:rPr dirty="0" sz="2600" spc="1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55">
                <a:solidFill>
                  <a:srgbClr val="514743"/>
                </a:solidFill>
                <a:latin typeface="Arial"/>
                <a:cs typeface="Arial"/>
              </a:rPr>
              <a:t>pentru</a:t>
            </a:r>
            <a:r>
              <a:rPr dirty="0" sz="2600" spc="6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40">
                <a:solidFill>
                  <a:srgbClr val="514743"/>
                </a:solidFill>
                <a:latin typeface="Arial"/>
                <a:cs typeface="Arial"/>
              </a:rPr>
              <a:t>destina</a:t>
            </a:r>
            <a:r>
              <a:rPr dirty="0" sz="2600" spc="40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600" spc="40">
                <a:solidFill>
                  <a:srgbClr val="514743"/>
                </a:solidFill>
                <a:latin typeface="Arial"/>
                <a:cs typeface="Arial"/>
              </a:rPr>
              <a:t>ii</a:t>
            </a:r>
            <a:r>
              <a:rPr dirty="0" sz="2600" spc="5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600" spc="30">
                <a:solidFill>
                  <a:srgbClr val="514743"/>
                </a:solidFill>
                <a:latin typeface="Arial"/>
                <a:cs typeface="Arial"/>
              </a:rPr>
              <a:t>turistice.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7388" y="3429000"/>
            <a:ext cx="3957828" cy="29687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916" y="509016"/>
            <a:ext cx="1937766" cy="8999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2200" y="624332"/>
            <a:ext cx="14281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514743"/>
                </a:solidFill>
              </a:rPr>
              <a:t>Riscuri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65200" y="1383235"/>
            <a:ext cx="6706870" cy="394525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67665" indent="-355600">
              <a:lnSpc>
                <a:spcPts val="2270"/>
              </a:lnSpc>
              <a:spcBef>
                <a:spcPts val="110"/>
              </a:spcBef>
              <a:buSzPct val="95238"/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dirty="0" sz="2100" spc="-70" i="1">
                <a:solidFill>
                  <a:srgbClr val="514743"/>
                </a:solidFill>
                <a:latin typeface="Arial"/>
                <a:cs typeface="Arial"/>
              </a:rPr>
              <a:t>Presiunea</a:t>
            </a:r>
            <a:r>
              <a:rPr dirty="0" sz="2100" spc="400" i="1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514743"/>
                </a:solidFill>
                <a:latin typeface="Arial"/>
                <a:cs typeface="Arial"/>
              </a:rPr>
              <a:t>asupra</a:t>
            </a: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514743"/>
                </a:solidFill>
                <a:latin typeface="Arial"/>
                <a:cs typeface="Arial"/>
              </a:rPr>
              <a:t>spa</a:t>
            </a:r>
            <a:r>
              <a:rPr dirty="0" sz="2000" spc="20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000" spc="20">
                <a:solidFill>
                  <a:srgbClr val="514743"/>
                </a:solidFill>
                <a:latin typeface="Arial"/>
                <a:cs typeface="Arial"/>
              </a:rPr>
              <a:t>iului</a:t>
            </a:r>
            <a:r>
              <a:rPr dirty="0" sz="2000" spc="1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514743"/>
                </a:solidFill>
                <a:latin typeface="Arial"/>
                <a:cs typeface="Arial"/>
              </a:rPr>
              <a:t>restrâns/limitat-fragil</a:t>
            </a:r>
            <a:r>
              <a:rPr dirty="0" sz="200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ş</a:t>
            </a:r>
            <a:r>
              <a:rPr dirty="0" sz="2000" spc="15">
                <a:solidFill>
                  <a:srgbClr val="514743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241300" marR="114935">
              <a:lnSpc>
                <a:spcPct val="81000"/>
              </a:lnSpc>
              <a:spcBef>
                <a:spcPts val="204"/>
              </a:spcBef>
            </a:pPr>
            <a:r>
              <a:rPr dirty="0" sz="2000" spc="5">
                <a:solidFill>
                  <a:srgbClr val="514743"/>
                </a:solidFill>
                <a:latin typeface="Arial"/>
                <a:cs typeface="Arial"/>
              </a:rPr>
              <a:t>vulnerabil,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514743"/>
                </a:solidFill>
                <a:latin typeface="Arial"/>
                <a:cs typeface="Arial"/>
              </a:rPr>
              <a:t>prin: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514743"/>
                </a:solidFill>
                <a:latin typeface="Arial"/>
                <a:cs typeface="Arial"/>
              </a:rPr>
              <a:t>aglomerare,</a:t>
            </a:r>
            <a:r>
              <a:rPr dirty="0" sz="2000" spc="45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supralicitarea</a:t>
            </a:r>
            <a:r>
              <a:rPr dirty="0" sz="20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514743"/>
                </a:solidFill>
                <a:latin typeface="Arial"/>
                <a:cs typeface="Arial"/>
              </a:rPr>
              <a:t>amenaj</a:t>
            </a:r>
            <a:r>
              <a:rPr dirty="0" sz="2000" spc="30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2000" spc="30">
                <a:solidFill>
                  <a:srgbClr val="514743"/>
                </a:solidFill>
                <a:latin typeface="Arial"/>
                <a:cs typeface="Arial"/>
              </a:rPr>
              <a:t>rilor </a:t>
            </a:r>
            <a:r>
              <a:rPr dirty="0" sz="2000" spc="-54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(construc</a:t>
            </a:r>
            <a:r>
              <a:rPr dirty="0" sz="2000" spc="35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ii </a:t>
            </a: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gigantice 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pentru </a:t>
            </a: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amploarea </a:t>
            </a:r>
            <a:r>
              <a:rPr dirty="0" sz="2000" spc="30">
                <a:solidFill>
                  <a:srgbClr val="514743"/>
                </a:solidFill>
                <a:latin typeface="Arial"/>
                <a:cs typeface="Arial"/>
              </a:rPr>
              <a:t>fenomenului 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 turistic, </a:t>
            </a:r>
            <a:r>
              <a:rPr dirty="0" sz="2000" spc="60">
                <a:solidFill>
                  <a:srgbClr val="514743"/>
                </a:solidFill>
                <a:latin typeface="Arial"/>
                <a:cs typeface="Arial"/>
              </a:rPr>
              <a:t>control 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ş</a:t>
            </a:r>
            <a:r>
              <a:rPr dirty="0" sz="2000" spc="15">
                <a:solidFill>
                  <a:srgbClr val="514743"/>
                </a:solidFill>
                <a:latin typeface="Arial"/>
                <a:cs typeface="Arial"/>
              </a:rPr>
              <a:t>i </a:t>
            </a: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subordonare </a:t>
            </a:r>
            <a:r>
              <a:rPr dirty="0" sz="2000" spc="30">
                <a:solidFill>
                  <a:srgbClr val="514743"/>
                </a:solidFill>
                <a:latin typeface="Arial"/>
                <a:cs typeface="Arial"/>
              </a:rPr>
              <a:t>a 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celorlalate 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activit</a:t>
            </a:r>
            <a:r>
              <a:rPr dirty="0" sz="2000" spc="35">
                <a:solidFill>
                  <a:srgbClr val="514743"/>
                </a:solidFill>
                <a:latin typeface="Calibri"/>
                <a:cs typeface="Calibri"/>
              </a:rPr>
              <a:t>ăţ</a:t>
            </a:r>
            <a:r>
              <a:rPr dirty="0" sz="2000" spc="35">
                <a:solidFill>
                  <a:srgbClr val="514743"/>
                </a:solidFill>
                <a:latin typeface="Arial"/>
                <a:cs typeface="Arial"/>
              </a:rPr>
              <a:t>i </a:t>
            </a:r>
            <a:r>
              <a:rPr dirty="0" sz="2000" spc="4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514743"/>
                </a:solidFill>
                <a:latin typeface="Arial"/>
                <a:cs typeface="Arial"/>
              </a:rPr>
              <a:t>locale)</a:t>
            </a:r>
            <a:endParaRPr sz="2000">
              <a:latin typeface="Arial"/>
              <a:cs typeface="Arial"/>
            </a:endParaRPr>
          </a:p>
          <a:p>
            <a:pPr lvl="1" marL="2070100" indent="-229235">
              <a:lnSpc>
                <a:spcPct val="100000"/>
              </a:lnSpc>
              <a:spcBef>
                <a:spcPts val="50"/>
              </a:spcBef>
              <a:buSzPct val="95000"/>
              <a:buFont typeface="Wingdings"/>
              <a:buChar char=""/>
              <a:tabLst>
                <a:tab pos="2070735" algn="l"/>
              </a:tabLst>
            </a:pPr>
            <a:r>
              <a:rPr dirty="0" sz="2000" spc="-5">
                <a:solidFill>
                  <a:srgbClr val="514743"/>
                </a:solidFill>
                <a:latin typeface="Arial"/>
                <a:cs typeface="Arial"/>
              </a:rPr>
              <a:t>Supraînc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ă</a:t>
            </a:r>
            <a:r>
              <a:rPr dirty="0" sz="2000" spc="-5">
                <a:solidFill>
                  <a:srgbClr val="514743"/>
                </a:solidFill>
                <a:latin typeface="Arial"/>
                <a:cs typeface="Arial"/>
              </a:rPr>
              <a:t>rcare</a:t>
            </a:r>
            <a:endParaRPr sz="2000">
              <a:latin typeface="Arial"/>
              <a:cs typeface="Arial"/>
            </a:endParaRPr>
          </a:p>
          <a:p>
            <a:pPr lvl="1" marL="2070100" indent="-229235">
              <a:lnSpc>
                <a:spcPct val="100000"/>
              </a:lnSpc>
              <a:spcBef>
                <a:spcPts val="120"/>
              </a:spcBef>
              <a:buSzPct val="95000"/>
              <a:buFont typeface="Wingdings"/>
              <a:buChar char=""/>
              <a:tabLst>
                <a:tab pos="2070735" algn="l"/>
              </a:tabLst>
            </a:pPr>
            <a:r>
              <a:rPr dirty="0" sz="2000">
                <a:solidFill>
                  <a:srgbClr val="514743"/>
                </a:solidFill>
                <a:latin typeface="Arial"/>
                <a:cs typeface="Arial"/>
              </a:rPr>
              <a:t>Satura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000">
                <a:solidFill>
                  <a:srgbClr val="514743"/>
                </a:solidFill>
                <a:latin typeface="Arial"/>
                <a:cs typeface="Arial"/>
              </a:rPr>
              <a:t>ie</a:t>
            </a:r>
            <a:endParaRPr sz="2000">
              <a:latin typeface="Arial"/>
              <a:cs typeface="Arial"/>
            </a:endParaRPr>
          </a:p>
          <a:p>
            <a:pPr lvl="1" marL="2070100" indent="-229235">
              <a:lnSpc>
                <a:spcPct val="100000"/>
              </a:lnSpc>
              <a:spcBef>
                <a:spcPts val="195"/>
              </a:spcBef>
              <a:buSzPct val="95000"/>
              <a:buFont typeface="Wingdings"/>
              <a:buChar char=""/>
              <a:tabLst>
                <a:tab pos="2070735" algn="l"/>
              </a:tabLst>
            </a:pPr>
            <a:r>
              <a:rPr dirty="0" sz="2000" spc="-25">
                <a:solidFill>
                  <a:srgbClr val="514743"/>
                </a:solidFill>
                <a:latin typeface="Arial"/>
                <a:cs typeface="Arial"/>
              </a:rPr>
              <a:t>Tensiune</a:t>
            </a:r>
            <a:endParaRPr sz="2000">
              <a:latin typeface="Arial"/>
              <a:cs typeface="Arial"/>
            </a:endParaRPr>
          </a:p>
          <a:p>
            <a:pPr marL="367665" indent="-355600">
              <a:lnSpc>
                <a:spcPts val="2305"/>
              </a:lnSpc>
              <a:spcBef>
                <a:spcPts val="1145"/>
              </a:spcBef>
              <a:buSzPct val="95238"/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dirty="0" sz="2100" spc="-60" i="1">
                <a:solidFill>
                  <a:srgbClr val="514743"/>
                </a:solidFill>
                <a:latin typeface="Arial"/>
                <a:cs typeface="Arial"/>
              </a:rPr>
              <a:t>Degradare</a:t>
            </a:r>
            <a:r>
              <a:rPr dirty="0" sz="2100" spc="409" i="1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514743"/>
                </a:solidFill>
                <a:latin typeface="Arial"/>
                <a:cs typeface="Arial"/>
              </a:rPr>
              <a:t>(poluare,</a:t>
            </a:r>
            <a:r>
              <a:rPr dirty="0" sz="2000" spc="2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disfunc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ionalizarea</a:t>
            </a:r>
            <a:r>
              <a:rPr dirty="0" sz="2000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514743"/>
                </a:solidFill>
                <a:latin typeface="Arial"/>
                <a:cs typeface="Arial"/>
              </a:rPr>
              <a:t>geosistemului,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185"/>
              </a:lnSpc>
            </a:pPr>
            <a:r>
              <a:rPr dirty="0" sz="2000" spc="25">
                <a:solidFill>
                  <a:srgbClr val="514743"/>
                </a:solidFill>
                <a:latin typeface="Arial"/>
                <a:cs typeface="Arial"/>
              </a:rPr>
              <a:t>destruturare)</a:t>
            </a:r>
            <a:endParaRPr sz="20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1220"/>
              </a:spcBef>
              <a:buSzPct val="95238"/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dirty="0" sz="2100" spc="-55" i="1">
                <a:solidFill>
                  <a:srgbClr val="514743"/>
                </a:solidFill>
                <a:latin typeface="Arial"/>
                <a:cs typeface="Arial"/>
              </a:rPr>
              <a:t>Transformarea</a:t>
            </a:r>
            <a:r>
              <a:rPr dirty="0" sz="2100" spc="10" i="1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100" spc="-15" i="1">
                <a:solidFill>
                  <a:srgbClr val="514743"/>
                </a:solidFill>
                <a:latin typeface="Arial"/>
                <a:cs typeface="Arial"/>
              </a:rPr>
              <a:t>ecosistemelor</a:t>
            </a:r>
            <a:r>
              <a:rPr dirty="0" sz="2100" i="1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100" spc="-5" i="1">
                <a:solidFill>
                  <a:srgbClr val="514743"/>
                </a:solidFill>
                <a:latin typeface="Arial"/>
                <a:cs typeface="Arial"/>
              </a:rPr>
              <a:t>culturale</a:t>
            </a:r>
            <a:r>
              <a:rPr dirty="0" sz="2100" spc="5" i="1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100" spc="-30" i="1">
                <a:solidFill>
                  <a:srgbClr val="514743"/>
                </a:solidFill>
                <a:latin typeface="Arial"/>
                <a:cs typeface="Arial"/>
              </a:rPr>
              <a:t>existente</a:t>
            </a:r>
            <a:endParaRPr sz="21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1130"/>
              </a:spcBef>
              <a:buSzPct val="95238"/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dirty="0" sz="2100" spc="-30" i="1">
                <a:solidFill>
                  <a:srgbClr val="514743"/>
                </a:solidFill>
                <a:latin typeface="Arial"/>
                <a:cs typeface="Arial"/>
              </a:rPr>
              <a:t>Dizarmonii</a:t>
            </a:r>
            <a:r>
              <a:rPr dirty="0" sz="2100" spc="-35" i="1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100" spc="-25" i="1">
                <a:solidFill>
                  <a:srgbClr val="514743"/>
                </a:solidFill>
                <a:latin typeface="Arial"/>
                <a:cs typeface="Arial"/>
              </a:rPr>
              <a:t>spa</a:t>
            </a:r>
            <a:r>
              <a:rPr dirty="0" sz="2000" spc="-25" i="1">
                <a:solidFill>
                  <a:srgbClr val="514743"/>
                </a:solidFill>
                <a:latin typeface="Calibri"/>
                <a:cs typeface="Calibri"/>
              </a:rPr>
              <a:t>ţ</a:t>
            </a:r>
            <a:r>
              <a:rPr dirty="0" sz="2100" spc="-25" i="1">
                <a:solidFill>
                  <a:srgbClr val="514743"/>
                </a:solidFill>
                <a:latin typeface="Arial"/>
                <a:cs typeface="Arial"/>
              </a:rPr>
              <a:t>iale</a:t>
            </a:r>
            <a:r>
              <a:rPr dirty="0" sz="2100" spc="-10" i="1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000" spc="5" i="1">
                <a:solidFill>
                  <a:srgbClr val="514743"/>
                </a:solidFill>
                <a:latin typeface="Calibri"/>
                <a:cs typeface="Calibri"/>
              </a:rPr>
              <a:t>ş</a:t>
            </a:r>
            <a:r>
              <a:rPr dirty="0" sz="2100" spc="5" i="1">
                <a:solidFill>
                  <a:srgbClr val="514743"/>
                </a:solidFill>
                <a:latin typeface="Arial"/>
                <a:cs typeface="Arial"/>
              </a:rPr>
              <a:t>i</a:t>
            </a:r>
            <a:r>
              <a:rPr dirty="0" sz="2100" spc="-15" i="1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100" spc="-20" i="1">
                <a:solidFill>
                  <a:srgbClr val="514743"/>
                </a:solidFill>
                <a:latin typeface="Arial"/>
                <a:cs typeface="Arial"/>
              </a:rPr>
              <a:t>incoeren</a:t>
            </a:r>
            <a:r>
              <a:rPr dirty="0" sz="2000" spc="-20" i="1">
                <a:solidFill>
                  <a:srgbClr val="514743"/>
                </a:solidFill>
                <a:latin typeface="Calibri"/>
                <a:cs typeface="Calibri"/>
              </a:rPr>
              <a:t>ţă</a:t>
            </a:r>
            <a:r>
              <a:rPr dirty="0" sz="2000" spc="100" i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100" spc="-15" i="1">
                <a:solidFill>
                  <a:srgbClr val="514743"/>
                </a:solidFill>
                <a:latin typeface="Arial"/>
                <a:cs typeface="Arial"/>
              </a:rPr>
              <a:t>de</a:t>
            </a:r>
            <a:r>
              <a:rPr dirty="0" sz="2100" spc="-20" i="1">
                <a:solidFill>
                  <a:srgbClr val="514743"/>
                </a:solidFill>
                <a:latin typeface="Arial"/>
                <a:cs typeface="Arial"/>
              </a:rPr>
              <a:t> </a:t>
            </a:r>
            <a:r>
              <a:rPr dirty="0" sz="2100" spc="-25" i="1">
                <a:solidFill>
                  <a:srgbClr val="514743"/>
                </a:solidFill>
                <a:latin typeface="Arial"/>
                <a:cs typeface="Arial"/>
              </a:rPr>
              <a:t>planning </a:t>
            </a:r>
            <a:r>
              <a:rPr dirty="0" sz="2100" spc="20" i="1">
                <a:solidFill>
                  <a:srgbClr val="514743"/>
                </a:solidFill>
                <a:latin typeface="Arial"/>
                <a:cs typeface="Arial"/>
              </a:rPr>
              <a:t>teritorial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7388" y="76200"/>
            <a:ext cx="3957828" cy="29687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Daniela</dc:creator>
  <dc:title>Mecanisme financiare de gestiune a riscurilor regionale</dc:title>
  <dcterms:created xsi:type="dcterms:W3CDTF">2024-06-07T17:36:16Z</dcterms:created>
  <dcterms:modified xsi:type="dcterms:W3CDTF">2024-06-07T17:36:16Z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2024-06-07T00:00:00Z</vt:filetime>
  </property>
</Properties>
</file>