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69" r:id="rId4"/>
    <p:sldId id="257" r:id="rId5"/>
    <p:sldId id="258" r:id="rId6"/>
    <p:sldId id="260" r:id="rId7"/>
    <p:sldId id="262" r:id="rId8"/>
    <p:sldId id="263" r:id="rId9"/>
    <p:sldId id="265" r:id="rId10"/>
    <p:sldId id="266" r:id="rId11"/>
    <p:sldId id="270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649182502733182E-3"/>
          <c:y val="3.4650034650034649E-3"/>
          <c:w val="0.99279689297808138"/>
          <c:h val="0.753762997759712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o-R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41"/>
                <c:pt idx="0">
                  <c:v>Alba</c:v>
                </c:pt>
                <c:pt idx="1">
                  <c:v>Arad</c:v>
                </c:pt>
                <c:pt idx="2">
                  <c:v>Argeș</c:v>
                </c:pt>
                <c:pt idx="3">
                  <c:v>Bacău</c:v>
                </c:pt>
                <c:pt idx="4">
                  <c:v>Bihor</c:v>
                </c:pt>
                <c:pt idx="5">
                  <c:v>Bistrița-Năsăud</c:v>
                </c:pt>
                <c:pt idx="6">
                  <c:v>Botoșani</c:v>
                </c:pt>
                <c:pt idx="7">
                  <c:v>Brașov</c:v>
                </c:pt>
                <c:pt idx="8">
                  <c:v>Brăila</c:v>
                </c:pt>
                <c:pt idx="9">
                  <c:v>Buzău</c:v>
                </c:pt>
                <c:pt idx="10">
                  <c:v>Caraș-Severin</c:v>
                </c:pt>
                <c:pt idx="11">
                  <c:v>Călărași</c:v>
                </c:pt>
                <c:pt idx="12">
                  <c:v>Cluj</c:v>
                </c:pt>
                <c:pt idx="13">
                  <c:v>Constanța</c:v>
                </c:pt>
                <c:pt idx="14">
                  <c:v>Covasna</c:v>
                </c:pt>
                <c:pt idx="15">
                  <c:v>Dâmbovița</c:v>
                </c:pt>
                <c:pt idx="16">
                  <c:v>Dolj</c:v>
                </c:pt>
                <c:pt idx="17">
                  <c:v>Galați</c:v>
                </c:pt>
                <c:pt idx="18">
                  <c:v>Giurgiu</c:v>
                </c:pt>
                <c:pt idx="19">
                  <c:v>Gorj</c:v>
                </c:pt>
                <c:pt idx="20">
                  <c:v>Harghita</c:v>
                </c:pt>
                <c:pt idx="21">
                  <c:v>Hunedoara</c:v>
                </c:pt>
                <c:pt idx="22">
                  <c:v>Ialomița</c:v>
                </c:pt>
                <c:pt idx="23">
                  <c:v>Iași</c:v>
                </c:pt>
                <c:pt idx="24">
                  <c:v>Ilfov</c:v>
                </c:pt>
                <c:pt idx="25">
                  <c:v>Maramureș</c:v>
                </c:pt>
                <c:pt idx="26">
                  <c:v>Mehedinți</c:v>
                </c:pt>
                <c:pt idx="27">
                  <c:v>Mureș</c:v>
                </c:pt>
                <c:pt idx="28">
                  <c:v>Neamț</c:v>
                </c:pt>
                <c:pt idx="29">
                  <c:v>Olt</c:v>
                </c:pt>
                <c:pt idx="30">
                  <c:v>Prahova</c:v>
                </c:pt>
                <c:pt idx="31">
                  <c:v>Satu-Mare</c:v>
                </c:pt>
                <c:pt idx="32">
                  <c:v>Sălaj</c:v>
                </c:pt>
                <c:pt idx="33">
                  <c:v>Sibiu</c:v>
                </c:pt>
                <c:pt idx="34">
                  <c:v>Suceava</c:v>
                </c:pt>
                <c:pt idx="35">
                  <c:v>Teleorman</c:v>
                </c:pt>
                <c:pt idx="36">
                  <c:v>Timiș</c:v>
                </c:pt>
                <c:pt idx="37">
                  <c:v>Tulcea</c:v>
                </c:pt>
                <c:pt idx="38">
                  <c:v>Vaslui</c:v>
                </c:pt>
                <c:pt idx="39">
                  <c:v>Vâlcea</c:v>
                </c:pt>
                <c:pt idx="40">
                  <c:v>Vrancea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113</c:v>
                </c:pt>
                <c:pt idx="1">
                  <c:v>39</c:v>
                </c:pt>
                <c:pt idx="2">
                  <c:v>161</c:v>
                </c:pt>
                <c:pt idx="3">
                  <c:v>39</c:v>
                </c:pt>
                <c:pt idx="4">
                  <c:v>127</c:v>
                </c:pt>
                <c:pt idx="5">
                  <c:v>57</c:v>
                </c:pt>
                <c:pt idx="6">
                  <c:v>2</c:v>
                </c:pt>
                <c:pt idx="7">
                  <c:v>383</c:v>
                </c:pt>
                <c:pt idx="8">
                  <c:v>1</c:v>
                </c:pt>
                <c:pt idx="9">
                  <c:v>62</c:v>
                </c:pt>
                <c:pt idx="10">
                  <c:v>86</c:v>
                </c:pt>
                <c:pt idx="11">
                  <c:v>4</c:v>
                </c:pt>
                <c:pt idx="12">
                  <c:v>164</c:v>
                </c:pt>
                <c:pt idx="13">
                  <c:v>20</c:v>
                </c:pt>
                <c:pt idx="14">
                  <c:v>36</c:v>
                </c:pt>
                <c:pt idx="15">
                  <c:v>36</c:v>
                </c:pt>
                <c:pt idx="16">
                  <c:v>10</c:v>
                </c:pt>
                <c:pt idx="17">
                  <c:v>3</c:v>
                </c:pt>
                <c:pt idx="18">
                  <c:v>4</c:v>
                </c:pt>
                <c:pt idx="19">
                  <c:v>76</c:v>
                </c:pt>
                <c:pt idx="20">
                  <c:v>215</c:v>
                </c:pt>
                <c:pt idx="21">
                  <c:v>59</c:v>
                </c:pt>
                <c:pt idx="22">
                  <c:v>2</c:v>
                </c:pt>
                <c:pt idx="23">
                  <c:v>19</c:v>
                </c:pt>
                <c:pt idx="24">
                  <c:v>2</c:v>
                </c:pt>
                <c:pt idx="25">
                  <c:v>147</c:v>
                </c:pt>
                <c:pt idx="26">
                  <c:v>41</c:v>
                </c:pt>
                <c:pt idx="27">
                  <c:v>49</c:v>
                </c:pt>
                <c:pt idx="28">
                  <c:v>152</c:v>
                </c:pt>
                <c:pt idx="29">
                  <c:v>4</c:v>
                </c:pt>
                <c:pt idx="30">
                  <c:v>45</c:v>
                </c:pt>
                <c:pt idx="31">
                  <c:v>12</c:v>
                </c:pt>
                <c:pt idx="32">
                  <c:v>31</c:v>
                </c:pt>
                <c:pt idx="33">
                  <c:v>96</c:v>
                </c:pt>
                <c:pt idx="34">
                  <c:v>235</c:v>
                </c:pt>
                <c:pt idx="35">
                  <c:v>4</c:v>
                </c:pt>
                <c:pt idx="36">
                  <c:v>27</c:v>
                </c:pt>
                <c:pt idx="37">
                  <c:v>118</c:v>
                </c:pt>
                <c:pt idx="38">
                  <c:v>11</c:v>
                </c:pt>
                <c:pt idx="39">
                  <c:v>78</c:v>
                </c:pt>
                <c:pt idx="4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46-4B4F-8385-0818752D1B8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20593567"/>
        <c:axId val="1320595231"/>
      </c:barChart>
      <c:catAx>
        <c:axId val="13205935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o-RO"/>
          </a:p>
        </c:txPr>
        <c:crossAx val="1320595231"/>
        <c:crosses val="autoZero"/>
        <c:auto val="1"/>
        <c:lblAlgn val="ctr"/>
        <c:lblOffset val="100"/>
        <c:noMultiLvlLbl val="0"/>
      </c:catAx>
      <c:valAx>
        <c:axId val="1320595231"/>
        <c:scaling>
          <c:orientation val="minMax"/>
        </c:scaling>
        <c:delete val="1"/>
        <c:axPos val="l"/>
        <c:majorGridlines>
          <c:spPr>
            <a:ln w="9525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205935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>
      <a:solidFill>
        <a:schemeClr val="dk1"/>
      </a:solidFill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o-R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82407407407407E-2"/>
          <c:y val="0.1251579540524502"/>
          <c:w val="0.91145833333333337"/>
          <c:h val="0.670577909870195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2010</c:v>
                </c:pt>
              </c:strCache>
            </c:strRef>
          </c:tx>
          <c:spPr>
            <a:noFill/>
            <a:ln w="25400">
              <a:solidFill>
                <a:schemeClr val="accent1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o-R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20208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E8-4855-AFC3-ECB8DFCE963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2011</c:v>
                </c:pt>
              </c:strCache>
            </c:strRef>
          </c:tx>
          <c:spPr>
            <a:noFill/>
            <a:ln w="25400">
              <a:solidFill>
                <a:schemeClr val="accent2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o-R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20683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E8-4855-AFC3-ECB8DFCE963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2012</c:v>
                </c:pt>
              </c:strCache>
            </c:strRef>
          </c:tx>
          <c:spPr>
            <a:noFill/>
            <a:ln w="25400">
              <a:solidFill>
                <a:schemeClr val="accent3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o-R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#,##0</c:formatCode>
                <c:ptCount val="1"/>
                <c:pt idx="0">
                  <c:v>27453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E8-4855-AFC3-ECB8DFCE963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2013</c:v>
                </c:pt>
              </c:strCache>
            </c:strRef>
          </c:tx>
          <c:spPr>
            <a:noFill/>
            <a:ln w="25400">
              <a:solidFill>
                <a:schemeClr val="accent4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o-R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#,##0</c:formatCode>
                <c:ptCount val="1"/>
                <c:pt idx="0">
                  <c:v>28775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E8-4855-AFC3-ECB8DFCE963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2014</c:v>
                </c:pt>
              </c:strCache>
            </c:strRef>
          </c:tx>
          <c:spPr>
            <a:noFill/>
            <a:ln w="25400">
              <a:solidFill>
                <a:schemeClr val="accent5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o-R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#,##0</c:formatCode>
                <c:ptCount val="1"/>
                <c:pt idx="0">
                  <c:v>30480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3E8-4855-AFC3-ECB8DFCE9634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2015</c:v>
                </c:pt>
              </c:strCache>
            </c:strRef>
          </c:tx>
          <c:spPr>
            <a:noFill/>
            <a:ln w="25400">
              <a:solidFill>
                <a:schemeClr val="accent6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o-R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#,##0</c:formatCode>
                <c:ptCount val="1"/>
                <c:pt idx="0">
                  <c:v>35188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3E8-4855-AFC3-ECB8DFCE9634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2016</c:v>
                </c:pt>
              </c:strCache>
            </c:strRef>
          </c:tx>
          <c:spPr>
            <a:noFill/>
            <a:ln w="25400">
              <a:solidFill>
                <a:schemeClr val="accent1">
                  <a:lumMod val="60000"/>
                </a:schemeClr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o-R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#,##0</c:formatCode>
                <c:ptCount val="1"/>
                <c:pt idx="0">
                  <c:v>37394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3E8-4855-AFC3-ECB8DFCE9634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2017</c:v>
                </c:pt>
              </c:strCache>
            </c:strRef>
          </c:tx>
          <c:spPr>
            <a:noFill/>
            <a:ln w="25400">
              <a:solidFill>
                <a:schemeClr val="accent2">
                  <a:lumMod val="60000"/>
                </a:schemeClr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o-R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Sheet1!$I$2</c:f>
              <c:numCache>
                <c:formatCode>#,##0</c:formatCode>
                <c:ptCount val="1"/>
                <c:pt idx="0">
                  <c:v>44499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3E8-4855-AFC3-ECB8DFCE9634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2018</c:v>
                </c:pt>
              </c:strCache>
            </c:strRef>
          </c:tx>
          <c:spPr>
            <a:noFill/>
            <a:ln w="25400">
              <a:solidFill>
                <a:schemeClr val="accent3">
                  <a:lumMod val="60000"/>
                </a:schemeClr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o-R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Sheet1!$J$2</c:f>
              <c:numCache>
                <c:formatCode>#,##0</c:formatCode>
                <c:ptCount val="1"/>
                <c:pt idx="0">
                  <c:v>48574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3E8-4855-AFC3-ECB8DFCE9634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2019</c:v>
                </c:pt>
              </c:strCache>
            </c:strRef>
          </c:tx>
          <c:spPr>
            <a:noFill/>
            <a:ln w="25400">
              <a:solidFill>
                <a:schemeClr val="accent4">
                  <a:lumMod val="60000"/>
                </a:schemeClr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o-R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Sheet1!$K$2</c:f>
              <c:numCache>
                <c:formatCode>#,##0</c:formatCode>
                <c:ptCount val="1"/>
                <c:pt idx="0">
                  <c:v>49053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3E8-4855-AFC3-ECB8DFCE963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27"/>
        <c:overlap val="-48"/>
        <c:axId val="833461567"/>
        <c:axId val="833462399"/>
      </c:barChart>
      <c:catAx>
        <c:axId val="833461567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dk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o-RO"/>
            </a:p>
          </c:txPr>
        </c:title>
        <c:numFmt formatCode="General" sourceLinked="1"/>
        <c:majorTickMark val="out"/>
        <c:minorTickMark val="none"/>
        <c:tickLblPos val="nextTo"/>
        <c:crossAx val="833462399"/>
        <c:crosses val="autoZero"/>
        <c:auto val="1"/>
        <c:lblAlgn val="ctr"/>
        <c:lblOffset val="100"/>
        <c:noMultiLvlLbl val="0"/>
      </c:catAx>
      <c:valAx>
        <c:axId val="83346239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o-RO" sz="1200" dirty="0"/>
                  <a:t>accomodation</a:t>
                </a:r>
                <a:r>
                  <a:rPr lang="ro-RO" sz="1200" baseline="0" dirty="0"/>
                  <a:t> places</a:t>
                </a:r>
                <a:endParaRPr lang="en-US" sz="1200" dirty="0"/>
              </a:p>
            </c:rich>
          </c:tx>
          <c:layout>
            <c:manualLayout>
              <c:xMode val="edge"/>
              <c:yMode val="edge"/>
              <c:x val="0.43154359157377553"/>
              <c:y val="0.887957327939763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dk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o-RO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o-RO"/>
          </a:p>
        </c:txPr>
        <c:crossAx val="8334615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o-RO"/>
        </a:p>
      </c:txPr>
    </c:legend>
    <c:plotVisOnly val="1"/>
    <c:dispBlanksAs val="gap"/>
    <c:showDLblsOverMax val="0"/>
  </c:chart>
  <c:spPr>
    <a:solidFill>
      <a:schemeClr val="lt1"/>
    </a:solidFill>
    <a:ln w="9525">
      <a:solidFill>
        <a:schemeClr val="dk1"/>
      </a:solidFill>
      <a:miter lim="800000"/>
    </a:ln>
    <a:effectLst/>
  </c:spPr>
  <c:txPr>
    <a:bodyPr/>
    <a:lstStyle/>
    <a:p>
      <a:pPr algn="just">
        <a:defRPr>
          <a:solidFill>
            <a:schemeClr val="dk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pPr>
      <a:endParaRPr lang="ro-R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4.992477923077434E-2"/>
          <c:w val="1"/>
          <c:h val="0.76804717926262078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tx>
          <c:spPr>
            <a:ln w="22225" cap="rnd">
              <a:solidFill>
                <a:srgbClr val="00B05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rgbClr val="00B050"/>
              </a:solidFill>
              <a:ln w="9525">
                <a:solidFill>
                  <a:srgbClr val="00B050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o-RO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Sheet1!$B$1:$K$1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Sheet1!$B$2:$K$2</c:f>
              <c:numCache>
                <c:formatCode>General</c:formatCode>
                <c:ptCount val="10"/>
                <c:pt idx="0">
                  <c:v>12.4</c:v>
                </c:pt>
                <c:pt idx="1">
                  <c:v>13.8</c:v>
                </c:pt>
                <c:pt idx="2">
                  <c:v>13.2</c:v>
                </c:pt>
                <c:pt idx="3">
                  <c:v>12.6</c:v>
                </c:pt>
                <c:pt idx="4">
                  <c:v>13.2</c:v>
                </c:pt>
                <c:pt idx="5">
                  <c:v>15.1</c:v>
                </c:pt>
                <c:pt idx="6">
                  <c:v>15.5</c:v>
                </c:pt>
                <c:pt idx="7">
                  <c:v>16.399999999999999</c:v>
                </c:pt>
                <c:pt idx="8">
                  <c:v>18</c:v>
                </c:pt>
                <c:pt idx="9">
                  <c:v>20.399999999999999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6D4-427F-94FD-F66ADF448C8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28362032"/>
        <c:axId val="555710528"/>
      </c:lineChart>
      <c:catAx>
        <c:axId val="628362032"/>
        <c:scaling>
          <c:orientation val="minMax"/>
        </c:scaling>
        <c:delete val="0"/>
        <c:axPos val="b"/>
        <c:majorGridlines>
          <c:spPr>
            <a:ln w="9525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spc="120" normalizeH="0" baseline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o-RO"/>
          </a:p>
        </c:txPr>
        <c:crossAx val="555710528"/>
        <c:crosses val="autoZero"/>
        <c:auto val="1"/>
        <c:lblAlgn val="ctr"/>
        <c:lblOffset val="100"/>
        <c:noMultiLvlLbl val="0"/>
      </c:catAx>
      <c:valAx>
        <c:axId val="555710528"/>
        <c:scaling>
          <c:orientation val="minMax"/>
        </c:scaling>
        <c:delete val="1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400" b="0" i="0" u="none" strike="noStrike" kern="1200" cap="all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o-RO"/>
                  <a:t>%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49401207746298831"/>
              <c:y val="7.3975521320568199E-2"/>
            </c:manualLayout>
          </c:layout>
          <c:overlay val="0"/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6350">
              <a:solidFill>
                <a:schemeClr val="accent6"/>
              </a:solidFill>
              <a:miter lim="800000"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400" b="0" i="0" u="none" strike="noStrike" kern="1200" cap="all" baseline="0">
                  <a:solidFill>
                    <a:schemeClr val="dk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o-RO"/>
            </a:p>
          </c:txPr>
        </c:title>
        <c:numFmt formatCode="General" sourceLinked="1"/>
        <c:majorTickMark val="none"/>
        <c:minorTickMark val="none"/>
        <c:tickLblPos val="nextTo"/>
        <c:crossAx val="628362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>
      <a:solidFill>
        <a:schemeClr val="dk1"/>
      </a:solidFill>
      <a:miter lim="800000"/>
    </a:ln>
    <a:effectLst/>
  </c:spPr>
  <c:txPr>
    <a:bodyPr/>
    <a:lstStyle/>
    <a:p>
      <a:pPr>
        <a:defRPr sz="1400">
          <a:solidFill>
            <a:schemeClr val="dk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pPr>
      <a:endParaRPr lang="ro-R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2433654126567497E-3"/>
          <c:y val="0.24543469788525354"/>
          <c:w val="0.99081219014289879"/>
          <c:h val="0.57253743089898479"/>
        </c:manualLayout>
      </c:layout>
      <c:lineChart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5 daisies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19050" cap="rnd">
                <a:solidFill>
                  <a:srgbClr val="00B05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8DF9-4C7F-A2FB-A6F81EB43D76}"/>
              </c:ext>
            </c:extLst>
          </c:dPt>
          <c:dLbls>
            <c:dLbl>
              <c:idx val="0"/>
              <c:layout>
                <c:manualLayout>
                  <c:x val="-5.5555555555555552E-2"/>
                  <c:y val="-8.809765279936948E-1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DF9-4C7F-A2FB-A6F81EB43D76}"/>
                </c:ext>
              </c:extLst>
            </c:dLbl>
            <c:dLbl>
              <c:idx val="1"/>
              <c:layout>
                <c:manualLayout>
                  <c:x val="-1.3888888888888888E-2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DF9-4C7F-A2FB-A6F81EB43D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o-R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2010</c:v>
                </c:pt>
                <c:pt idx="1">
                  <c:v>2018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18.7</c:v>
                </c:pt>
                <c:pt idx="1">
                  <c:v>20.8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DF9-4C7F-A2FB-A6F81EB43D7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4 daisies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19050" cap="rnd">
                <a:solidFill>
                  <a:srgbClr val="E66914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8DF9-4C7F-A2FB-A6F81EB43D76}"/>
              </c:ext>
            </c:extLst>
          </c:dPt>
          <c:dLbls>
            <c:dLbl>
              <c:idx val="0"/>
              <c:layout>
                <c:manualLayout>
                  <c:x val="-5.9027777777777776E-2"/>
                  <c:y val="9.610764055742432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DF9-4C7F-A2FB-A6F81EB43D76}"/>
                </c:ext>
              </c:extLst>
            </c:dLbl>
            <c:dLbl>
              <c:idx val="1"/>
              <c:layout>
                <c:manualLayout>
                  <c:x val="-1.2731481481481481E-2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DF9-4C7F-A2FB-A6F81EB43D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o-R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2010</c:v>
                </c:pt>
                <c:pt idx="1">
                  <c:v>2018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15.5</c:v>
                </c:pt>
                <c:pt idx="1">
                  <c:v>22.3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DF9-4C7F-A2FB-A6F81EB43D76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 daisies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19050" cap="rnd">
                <a:solidFill>
                  <a:srgbClr val="7030A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8DF9-4C7F-A2FB-A6F81EB43D76}"/>
              </c:ext>
            </c:extLst>
          </c:dPt>
          <c:dLbls>
            <c:dLbl>
              <c:idx val="0"/>
              <c:layout>
                <c:manualLayout>
                  <c:x val="-5.6712962962962965E-2"/>
                  <c:y val="9.610764055742432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DF9-4C7F-A2FB-A6F81EB43D76}"/>
                </c:ext>
              </c:extLst>
            </c:dLbl>
            <c:dLbl>
              <c:idx val="1"/>
              <c:layout>
                <c:manualLayout>
                  <c:x val="-1.2731481481481481E-2"/>
                  <c:y val="-9.610764055742475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DF9-4C7F-A2FB-A6F81EB43D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o-R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2010</c:v>
                </c:pt>
                <c:pt idx="1">
                  <c:v>2018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12.2</c:v>
                </c:pt>
                <c:pt idx="1">
                  <c:v>18.600000000000001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8DF9-4C7F-A2FB-A6F81EB43D76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2 daisies</c:v>
                </c:pt>
              </c:strCache>
            </c:strRef>
          </c:tx>
          <c:spPr>
            <a:ln w="19050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9027777777777776E-2"/>
                  <c:y val="9.610764055742432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DF9-4C7F-A2FB-A6F81EB43D76}"/>
                </c:ext>
              </c:extLst>
            </c:dLbl>
            <c:dLbl>
              <c:idx val="1"/>
              <c:layout>
                <c:manualLayout>
                  <c:x val="-1.0416666666666751E-2"/>
                  <c:y val="-4.404882639968474E-1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DF9-4C7F-A2FB-A6F81EB43D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o-R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2010</c:v>
                </c:pt>
                <c:pt idx="1">
                  <c:v>2018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  <c:pt idx="0">
                  <c:v>11.9</c:v>
                </c:pt>
                <c:pt idx="1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8DF9-4C7F-A2FB-A6F81EB43D76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1 daisy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4398148148148147E-2"/>
                  <c:y val="-3.84430562229697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DF9-4C7F-A2FB-A6F81EB43D76}"/>
                </c:ext>
              </c:extLst>
            </c:dLbl>
            <c:dLbl>
              <c:idx val="1"/>
              <c:layout>
                <c:manualLayout>
                  <c:x val="-1.5046296296296295E-2"/>
                  <c:y val="-1.92215281114848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DF9-4C7F-A2FB-A6F81EB43D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o-R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2010</c:v>
                </c:pt>
                <c:pt idx="1">
                  <c:v>2018</c:v>
                </c:pt>
              </c:strCache>
            </c:strRef>
          </c:cat>
          <c:val>
            <c:numRef>
              <c:f>Sheet1!$B$6:$C$6</c:f>
              <c:numCache>
                <c:formatCode>General</c:formatCode>
                <c:ptCount val="2"/>
                <c:pt idx="0">
                  <c:v>10.1</c:v>
                </c:pt>
                <c:pt idx="1">
                  <c:v>12.7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8DF9-4C7F-A2FB-A6F81EB43D7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628362032"/>
        <c:axId val="555710528"/>
      </c:lineChart>
      <c:catAx>
        <c:axId val="628362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o-RO"/>
          </a:p>
        </c:txPr>
        <c:crossAx val="555710528"/>
        <c:crosses val="autoZero"/>
        <c:auto val="1"/>
        <c:lblAlgn val="ctr"/>
        <c:lblOffset val="100"/>
        <c:noMultiLvlLbl val="0"/>
      </c:catAx>
      <c:valAx>
        <c:axId val="555710528"/>
        <c:scaling>
          <c:orientation val="minMax"/>
        </c:scaling>
        <c:delete val="1"/>
        <c:axPos val="l"/>
        <c:majorGridlines>
          <c:spPr>
            <a:ln w="9525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600" b="0" i="0" u="none" strike="noStrike" kern="1200" cap="all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o-RO" sz="1600"/>
                  <a:t>%</a:t>
                </a:r>
                <a:endParaRPr lang="en-US" sz="1600"/>
              </a:p>
            </c:rich>
          </c:tx>
          <c:layout>
            <c:manualLayout>
              <c:xMode val="edge"/>
              <c:yMode val="edge"/>
              <c:x val="0.10648148148148148"/>
              <c:y val="0.42838732135897728"/>
            </c:manualLayout>
          </c:layout>
          <c:overlay val="0"/>
          <c:spPr>
            <a:solidFill>
              <a:schemeClr val="accent4"/>
            </a:solidFill>
            <a:ln w="12700">
              <a:solidFill>
                <a:schemeClr val="accent4">
                  <a:shade val="50000"/>
                </a:schemeClr>
              </a:solidFill>
              <a:miter lim="800000"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600" b="0" i="0" u="none" strike="noStrike" kern="1200" cap="all" baseline="0">
                  <a:solidFill>
                    <a:schemeClr val="dk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o-RO"/>
            </a:p>
          </c:txPr>
        </c:title>
        <c:numFmt formatCode="General" sourceLinked="1"/>
        <c:majorTickMark val="none"/>
        <c:minorTickMark val="none"/>
        <c:tickLblPos val="nextTo"/>
        <c:crossAx val="628362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4.112674892016411E-4"/>
          <c:y val="0"/>
          <c:w val="0.99711286089238849"/>
          <c:h val="0.163038666298380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o-RO"/>
        </a:p>
      </c:txPr>
    </c:legend>
    <c:plotVisOnly val="1"/>
    <c:dispBlanksAs val="gap"/>
    <c:showDLblsOverMax val="0"/>
  </c:chart>
  <c:spPr>
    <a:solidFill>
      <a:schemeClr val="lt1"/>
    </a:solidFill>
    <a:ln w="9525">
      <a:solidFill>
        <a:schemeClr val="dk1"/>
      </a:solidFill>
      <a:miter lim="800000"/>
    </a:ln>
    <a:effectLst/>
  </c:spPr>
  <c:txPr>
    <a:bodyPr/>
    <a:lstStyle/>
    <a:p>
      <a:pPr>
        <a:defRPr>
          <a:solidFill>
            <a:schemeClr val="dk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pPr>
      <a:endParaRPr lang="ro-R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35000"/>
          <a:lumOff val="65000"/>
        </a:schemeClr>
      </a:solidFill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/>
    <cs:fontRef idx="minor">
      <a:schemeClr val="dk1"/>
    </cs:fontRef>
    <cs:spPr>
      <a:noFill/>
      <a:ln w="25400">
        <a:solidFill>
          <a:schemeClr val="phClr"/>
        </a:solidFill>
        <a:miter lim="800000"/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>
        <a:solidFill>
          <a:schemeClr val="phClr"/>
        </a:solidFill>
        <a:miter lim="800000"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1"/>
    <cs:effectRef idx="0"/>
    <cs:fontRef idx="minor">
      <a:schemeClr val="tx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se.ro/" TargetMode="External"/><Relationship Id="rId2" Type="http://schemas.openxmlformats.org/officeDocument/2006/relationships/hyperlink" Target="https://newsbv.ro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5177" y="0"/>
            <a:ext cx="9901646" cy="4197532"/>
          </a:xfrm>
        </p:spPr>
        <p:txBody>
          <a:bodyPr>
            <a:noAutofit/>
          </a:bodyPr>
          <a:lstStyle/>
          <a:p>
            <a:pPr fontAlgn="base"/>
            <a:r>
              <a:rPr lang="en-US" sz="2400" b="1" dirty="0">
                <a:solidFill>
                  <a:srgbClr val="C00000"/>
                </a:solidFill>
                <a:latin typeface="Algerian" panose="04020705040A02060702" pitchFamily="82" charset="0"/>
              </a:rPr>
              <a:t>22</a:t>
            </a:r>
            <a:r>
              <a:rPr lang="en-US" sz="1800" b="1" dirty="0">
                <a:solidFill>
                  <a:srgbClr val="C00000"/>
                </a:solidFill>
                <a:latin typeface="Algerian" panose="04020705040A02060702" pitchFamily="82" charset="0"/>
              </a:rPr>
              <a:t>nd</a:t>
            </a:r>
            <a:r>
              <a:rPr lang="en-US" sz="2400" b="1" dirty="0">
                <a:solidFill>
                  <a:srgbClr val="C00000"/>
                </a:solidFill>
                <a:latin typeface="Algerian" panose="04020705040A02060702" pitchFamily="82" charset="0"/>
              </a:rPr>
              <a:t> International Conference</a:t>
            </a:r>
            <a:br>
              <a:rPr lang="en-US" sz="2400" b="1" dirty="0">
                <a:latin typeface="Algerian" panose="04020705040A02060702" pitchFamily="82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C00000"/>
                </a:solidFill>
                <a:latin typeface="Algerian" panose="04020705040A02060702" pitchFamily="82" charset="0"/>
              </a:rPr>
              <a:t>ROMANIAN RURAL TOURISM IN INTERNATIONAL CONTEXT.</a:t>
            </a:r>
            <a:br>
              <a:rPr lang="en-US" sz="2400" dirty="0">
                <a:solidFill>
                  <a:srgbClr val="C00000"/>
                </a:solidFill>
                <a:latin typeface="Algerian" panose="04020705040A02060702" pitchFamily="82" charset="0"/>
              </a:rPr>
            </a:br>
            <a:r>
              <a:rPr lang="en-US" sz="2400" b="1" dirty="0">
                <a:solidFill>
                  <a:srgbClr val="C00000"/>
                </a:solidFill>
                <a:latin typeface="Algerian" panose="04020705040A02060702" pitchFamily="82" charset="0"/>
              </a:rPr>
              <a:t>PRESENT AND PROSPECTS </a:t>
            </a:r>
            <a:br>
              <a:rPr lang="en-US" sz="4000" b="1" dirty="0">
                <a:solidFill>
                  <a:srgbClr val="C00000"/>
                </a:solidFill>
                <a:latin typeface="Algerian" panose="04020705040A02060702" pitchFamily="82" charset="0"/>
              </a:rPr>
            </a:br>
            <a:br>
              <a:rPr lang="en-US" sz="4000" b="1" dirty="0">
                <a:solidFill>
                  <a:srgbClr val="C00000"/>
                </a:solidFill>
                <a:latin typeface="Algerian" panose="04020705040A02060702" pitchFamily="82" charset="0"/>
              </a:rPr>
            </a:br>
            <a:b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REGARDING THE EVOLUTION OF AGROTOURISM PENSIONS IN ROMANIA</a:t>
            </a:r>
            <a:r>
              <a:rPr lang="ro-RO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between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2010</a:t>
            </a:r>
            <a:r>
              <a:rPr lang="ro-RO" sz="3400" b="1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3400" b="1"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b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4172" y="4905102"/>
            <a:ext cx="11843656" cy="1371599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rina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</a:t>
            </a:r>
            <a:r>
              <a:rPr lang="en-US" sz="1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driana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600" b="1" cap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hiurciu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600" i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D, l</a:t>
            </a:r>
            <a:r>
              <a:rPr lang="en-US" sz="1600" i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ecturer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USAMV B</a:t>
            </a:r>
            <a:r>
              <a:rPr lang="en-US" sz="16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ucharest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</a:t>
            </a:r>
            <a:r>
              <a:rPr lang="en-US" sz="16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aculty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Management and Rural Development</a:t>
            </a:r>
          </a:p>
          <a:p>
            <a:pPr algn="r">
              <a:spcBef>
                <a:spcPts val="0"/>
              </a:spcBef>
            </a:pP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lena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600" b="1" cap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oare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600" i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D, l</a:t>
            </a:r>
            <a:r>
              <a:rPr lang="en-US" sz="1600" i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ecturer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USAMV </a:t>
            </a:r>
            <a:r>
              <a:rPr lang="en-US" sz="16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Bucharest, Faculty of Management and Rural Development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</a:pP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urelia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b="1" cap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oana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600" b="1" cap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hereji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600" i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D, l</a:t>
            </a:r>
            <a:r>
              <a:rPr lang="en-US" sz="1600" i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ecturer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6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radea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Faculty of Environmental Protection</a:t>
            </a:r>
          </a:p>
          <a:p>
            <a:pPr algn="r">
              <a:spcBef>
                <a:spcPts val="0"/>
              </a:spcBef>
            </a:pP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lena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600" b="1" cap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ofas</a:t>
            </a:r>
            <a:r>
              <a:rPr lang="en-US" sz="1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600" i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D, l</a:t>
            </a:r>
            <a:r>
              <a:rPr lang="en-US" sz="1600" i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ecturer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USAMV B</a:t>
            </a:r>
            <a:r>
              <a:rPr lang="en-US" sz="16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ucharest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</a:t>
            </a:r>
            <a:r>
              <a:rPr lang="en-US" sz="16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aculty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Management and Rural Development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</a:pPr>
            <a:r>
              <a:rPr lang="en-US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b="1" cap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ndreea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-R</a:t>
            </a:r>
            <a:r>
              <a:rPr lang="en-US" sz="1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oxana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600" b="1" cap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irățoiu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600" b="1" cap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hiurciu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Master’s student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USAMV B</a:t>
            </a:r>
            <a:r>
              <a:rPr lang="en-US" sz="16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ucharest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Faculty of Management and Rural Development</a:t>
            </a:r>
            <a:endParaRPr lang="en-US" sz="1600" cap="none" dirty="0"/>
          </a:p>
        </p:txBody>
      </p:sp>
    </p:spTree>
    <p:extLst>
      <p:ext uri="{BB962C8B-B14F-4D97-AF65-F5344CB8AC3E}">
        <p14:creationId xmlns:p14="http://schemas.microsoft.com/office/powerpoint/2010/main" val="3064941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06553" y="0"/>
            <a:ext cx="10903131" cy="657497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Although it benefits from excellent natural conditions for the practice of rural tourism and </a:t>
            </a:r>
            <a:r>
              <a:rPr lang="en-US" sz="15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agrotourism</a:t>
            </a: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Romania faces problems related to infrastructure, legislation, poor promotion, which have determined the weaker evolution of this tourist segment.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From the analysis of the evolution of the number of </a:t>
            </a:r>
            <a:r>
              <a:rPr lang="en-US" sz="15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agrotourism</a:t>
            </a: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pensions and of the accommodation capacities from the </a:t>
            </a:r>
            <a:r>
              <a:rPr lang="en-US" sz="15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agrotourism</a:t>
            </a: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pensions in Romania, in the period 2010-2019 the following conclusions can be deduced: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</a:t>
            </a:r>
            <a:r>
              <a:rPr lang="en-US" sz="15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agrotourism</a:t>
            </a: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pensions at national level increased by 106.79%, from 1,354 to 1,800;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in 2010 the </a:t>
            </a:r>
            <a:r>
              <a:rPr lang="en-US" sz="15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agrotourism</a:t>
            </a: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pensions represented 25.93% of the total structures of tourist reception, in 2019 they represented 33.33% of the total.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5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Macroregion</a:t>
            </a: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One, in 2019, 51% were found, </a:t>
            </a:r>
            <a:r>
              <a:rPr lang="en-US" sz="15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o-RO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o-RO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1,430 </a:t>
            </a:r>
            <a:r>
              <a:rPr lang="en-US" sz="15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agrotourism</a:t>
            </a: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pensions, out of the total </a:t>
            </a:r>
            <a:r>
              <a:rPr lang="en-US" sz="15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agrotourism</a:t>
            </a: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pensions at national level, in </a:t>
            </a:r>
            <a:r>
              <a:rPr lang="en-US" sz="15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Macroregion</a:t>
            </a: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Two - 25% (692 </a:t>
            </a:r>
            <a:r>
              <a:rPr lang="en-US" sz="15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agrotourism</a:t>
            </a: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pensions), </a:t>
            </a:r>
            <a:r>
              <a:rPr lang="en-US" sz="15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Macroregion</a:t>
            </a: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Three - 9% (258 </a:t>
            </a:r>
            <a:r>
              <a:rPr lang="en-US" sz="15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agrotourism</a:t>
            </a: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pensions) and in the </a:t>
            </a:r>
            <a:r>
              <a:rPr lang="en-US" sz="15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Macroregion</a:t>
            </a: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Four - 15% (420 </a:t>
            </a:r>
            <a:r>
              <a:rPr lang="en-US" sz="15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agrotourism</a:t>
            </a: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pensions);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Central Region, most </a:t>
            </a:r>
            <a:r>
              <a:rPr lang="en-US" sz="15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agrotourism</a:t>
            </a: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pensions operated - 892, representing 62% of the total of </a:t>
            </a:r>
            <a:r>
              <a:rPr lang="en-US" sz="15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Macroregion</a:t>
            </a: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One and 31.86% of the total of </a:t>
            </a:r>
            <a:r>
              <a:rPr lang="en-US" sz="15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agrotourism</a:t>
            </a: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pensions at national level;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Counties with the highest number of </a:t>
            </a:r>
            <a:r>
              <a:rPr lang="en-US" sz="15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agrotourism</a:t>
            </a: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pensions were in 2019: </a:t>
            </a:r>
            <a:r>
              <a:rPr lang="en-US" sz="15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Brașov</a:t>
            </a: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- 383 (representing 13.68% of the total), </a:t>
            </a:r>
            <a:r>
              <a:rPr lang="en-US" sz="15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Suceava</a:t>
            </a: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- 235 (representing 8.39% of the total) and </a:t>
            </a:r>
            <a:r>
              <a:rPr lang="en-US" sz="15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Harghita</a:t>
            </a: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- 215 (representing 7.68% of the total);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2019, the Counties of </a:t>
            </a:r>
            <a:r>
              <a:rPr lang="en-US" sz="15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Botoșani</a:t>
            </a: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Ialomița</a:t>
            </a: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Ilfov</a:t>
            </a: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- 2 and </a:t>
            </a:r>
            <a:r>
              <a:rPr lang="en-US" sz="15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Brăila</a:t>
            </a: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- 1 had the lowest number of </a:t>
            </a:r>
            <a:r>
              <a:rPr lang="en-US" sz="15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agrotourism</a:t>
            </a: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pensions;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</a:t>
            </a:r>
            <a:r>
              <a:rPr lang="en-US" sz="15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agrotourism</a:t>
            </a: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pensions of 2 daisies located in </a:t>
            </a:r>
            <a:r>
              <a:rPr lang="en-US" sz="1500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resorts in the coastal area, excluding the city of </a:t>
            </a:r>
            <a:r>
              <a:rPr lang="en-US" sz="1500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Constanța</a:t>
            </a: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of </a:t>
            </a:r>
            <a:r>
              <a:rPr lang="en-US" sz="15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agrotourism</a:t>
            </a: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pensions with 1 daisy decreased in 2019, and the increase in the number was observed especially in </a:t>
            </a:r>
            <a:r>
              <a:rPr lang="en-US" sz="15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agrotourism</a:t>
            </a: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pensions of 3 and 4 daisies;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accommodation capacity increased by 142.74% during 2010-2019, meaning from 20,208 accommodation places in 2010 to 49,053 places in 2019;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index of utilization of the tourist accommodation capacity for the </a:t>
            </a:r>
            <a:r>
              <a:rPr lang="en-US" sz="15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agrotourism</a:t>
            </a: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pensions increased from 12.4% in 2010, to 20.4% in 2019;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by comfort categories it can be noticed the increase of the index of utilization of the accommodation capacity for all the comfort categories of the </a:t>
            </a:r>
            <a:r>
              <a:rPr lang="en-US" sz="15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agrotourism</a:t>
            </a: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pensions.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highest increase in the capacity utilization index was registered in category 4 daisies, from 15.5% in 2010 to 25.5% in 2019.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The development of </a:t>
            </a:r>
            <a:r>
              <a:rPr lang="en-US" sz="15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agrotourism</a:t>
            </a: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pensions will be a support in obtaining income, will provide new jobs and will contribute to the preservation of traditions and the development of the rural area.</a:t>
            </a:r>
          </a:p>
        </p:txBody>
      </p:sp>
    </p:spTree>
    <p:extLst>
      <p:ext uri="{BB962C8B-B14F-4D97-AF65-F5344CB8AC3E}">
        <p14:creationId xmlns:p14="http://schemas.microsoft.com/office/powerpoint/2010/main" val="3799990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4589" y="144380"/>
            <a:ext cx="11758864" cy="652913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US" sz="6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  <a:p>
            <a:pPr marL="0" indent="0" algn="ctr">
              <a:buNone/>
            </a:pPr>
            <a:endParaRPr lang="en-US" sz="6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o-RO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5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obaiță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I. 2020, </a:t>
            </a:r>
            <a:r>
              <a:rPr lang="en-US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5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rașovul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locul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ro-RO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-lea, </a:t>
            </a:r>
            <a:r>
              <a:rPr lang="en-US" sz="5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2019, </a:t>
            </a:r>
            <a:r>
              <a:rPr lang="en-US" sz="5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topul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celor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vizitate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orașe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5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țară</a:t>
            </a:r>
            <a:r>
              <a:rPr lang="ro-RO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o-RO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Brașov, on the second places, in 2019, on the top of the most visited cities from the country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600" u="sng" cap="none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https://newsbv.ro/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accessed on 02.09.2020.</a:t>
            </a:r>
            <a:endParaRPr lang="en-US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 </a:t>
            </a:r>
            <a:r>
              <a:rPr lang="en-US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5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hereji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A.I., </a:t>
            </a:r>
            <a:r>
              <a:rPr lang="en-US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5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hereji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I.Jr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en-US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Ț</a:t>
            </a:r>
            <a:r>
              <a:rPr lang="en-US" sz="5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uțui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D. 2019, F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inancing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non-agricultural activities in the rural 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egions of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omania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real solution for rural development at the beginning of the second decade of EU membership?</a:t>
            </a:r>
            <a:r>
              <a:rPr lang="en-US" sz="5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roceedings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I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nternational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cientific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gricultural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ymposium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Agrosym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2019”, ISBN 978-99976-718-5-1, 1809-1814.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[3] </a:t>
            </a:r>
            <a:r>
              <a:rPr lang="en-US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5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ondei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R., </a:t>
            </a:r>
            <a:r>
              <a:rPr lang="en-US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5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lecu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I.N., </a:t>
            </a:r>
            <a:r>
              <a:rPr lang="en-US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5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opescu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A., </a:t>
            </a:r>
            <a:r>
              <a:rPr lang="en-US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5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iocan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H.N. 2016, T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of the human resources involved in the rural tourism in 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omania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cientific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apers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eries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"M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anagement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conomic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ngineering in agriculture and rural development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V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16 I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ssue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2, PRINT ISSN 2284-7995, 85-94.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[4] </a:t>
            </a:r>
            <a:r>
              <a:rPr lang="en-US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5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retu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R.C., S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tefan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P., </a:t>
            </a:r>
            <a:r>
              <a:rPr lang="en-US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5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lecu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I.I., </a:t>
            </a:r>
            <a:r>
              <a:rPr lang="en-US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5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oinea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C.C., </a:t>
            </a:r>
            <a:r>
              <a:rPr lang="en-US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5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untean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I. 2019, T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echnical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and legal aspects regarding the implementation of holiday tickets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cientific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apers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eries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"M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anagement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conomic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ngineering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griculture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ural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evelopment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V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19 I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ssue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2, PRINT ISSN 2284-7995, 107-112.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[5] </a:t>
            </a:r>
            <a:r>
              <a:rPr lang="en-US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5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ranzutti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R., </a:t>
            </a:r>
            <a:r>
              <a:rPr lang="en-US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5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intu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C.R., </a:t>
            </a:r>
            <a:r>
              <a:rPr lang="en-US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5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medescu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D., </a:t>
            </a:r>
            <a:r>
              <a:rPr lang="en-US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5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ngureanu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D., T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udor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V.C., </a:t>
            </a:r>
            <a:r>
              <a:rPr lang="en-US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5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întîneru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G. 2019, 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ational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ural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evelopment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rogram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a 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chance for </a:t>
            </a:r>
            <a:r>
              <a:rPr lang="en-US" sz="5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agrotourism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development in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5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uceava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ounty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cientific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apers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eries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"M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anagement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conomic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ngineering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griculture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ural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evelopment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V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19 I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ssue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2, PRINT ISSN 2284-7995, 129-134.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[6] NIS (N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ational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nstitute of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tatistics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5600" u="sng" cap="none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www.insse.ro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accessed on 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12.09.2020.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[7] </a:t>
            </a:r>
            <a:r>
              <a:rPr lang="en-US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5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opescu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A., 2016, T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osition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tourist and </a:t>
            </a:r>
            <a:r>
              <a:rPr lang="en-US" sz="5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agrotourist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guesthouses in 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omania's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accommodation structures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cientific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apers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eries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"M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anagement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conomic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ngineering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griculture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ural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evelopment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V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16 I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ssue 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PRINT ISSN 2284-7995, 417-424.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[8] </a:t>
            </a:r>
            <a:r>
              <a:rPr lang="en-US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5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toian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M., </a:t>
            </a:r>
            <a:r>
              <a:rPr lang="en-US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5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arcuta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A., </a:t>
            </a:r>
            <a:r>
              <a:rPr lang="en-US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5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iculae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I., </a:t>
            </a:r>
            <a:r>
              <a:rPr lang="en-US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5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arcuta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L. 2019, A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nalysis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agritourism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rural tourism situation in the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orth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ast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omania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cientific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apers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eries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"M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anagement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conomic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ngineering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griculture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ural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evelopment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V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19 I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ssue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3, PRINT ISSN 2284-7995, 535-542.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[9] </a:t>
            </a:r>
            <a:r>
              <a:rPr lang="en-US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5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indeche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C., </a:t>
            </a:r>
            <a:r>
              <a:rPr lang="en-US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5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ărcuță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A.G., </a:t>
            </a:r>
            <a:r>
              <a:rPr lang="en-US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5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onțuș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A.C. 2018, E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volution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tourism in the world and national context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cientific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apers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eries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"M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anagement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conomic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ngineering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griculture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ural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evelopment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V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18 I</a:t>
            </a: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ssue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 PRINT ISSN 2284-7995, 493-500.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[10] </a:t>
            </a:r>
            <a:r>
              <a:rPr lang="ro-RO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o-RO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întu</a:t>
            </a:r>
            <a:r>
              <a:rPr lang="ro-RO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C.R., C</a:t>
            </a:r>
            <a:r>
              <a:rPr lang="ro-RO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hiran</a:t>
            </a:r>
            <a:r>
              <a:rPr lang="ro-RO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A., G</a:t>
            </a:r>
            <a:r>
              <a:rPr lang="ro-RO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îndu</a:t>
            </a:r>
            <a:r>
              <a:rPr lang="ro-RO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E., J</a:t>
            </a:r>
            <a:r>
              <a:rPr lang="ro-RO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ităreanu</a:t>
            </a:r>
            <a:r>
              <a:rPr lang="ro-RO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A.F., U</a:t>
            </a:r>
            <a:r>
              <a:rPr lang="ro-RO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ngureanu</a:t>
            </a:r>
            <a:r>
              <a:rPr lang="ro-RO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G. 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2016, </a:t>
            </a:r>
            <a:r>
              <a:rPr lang="ro-RO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o-RO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ome</a:t>
            </a:r>
            <a:r>
              <a:rPr lang="ro-RO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aspects of the touristic and agritouristic potential of</a:t>
            </a:r>
            <a:r>
              <a:rPr lang="ro-RO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ro-RO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orna</a:t>
            </a:r>
            <a:r>
              <a:rPr lang="ro-RO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ro-RO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asin</a:t>
            </a:r>
            <a:r>
              <a:rPr lang="ro-RO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</a:t>
            </a:r>
            <a:r>
              <a:rPr lang="ro-RO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uceava</a:t>
            </a:r>
            <a:r>
              <a:rPr lang="ro-RO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ro-RO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ounty</a:t>
            </a:r>
            <a:r>
              <a:rPr lang="ro-RO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R</a:t>
            </a:r>
            <a:r>
              <a:rPr lang="ro-RO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omanian</a:t>
            </a:r>
            <a:r>
              <a:rPr lang="ro-RO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rural tourism in the context of sustainable development</a:t>
            </a:r>
            <a:r>
              <a:rPr lang="ro-RO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</a:t>
            </a:r>
            <a:r>
              <a:rPr lang="ro-RO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resent</a:t>
            </a:r>
            <a:r>
              <a:rPr lang="ro-RO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prospects</a:t>
            </a:r>
            <a:r>
              <a:rPr lang="ro-RO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</a:t>
            </a:r>
            <a:r>
              <a:rPr lang="ro-RO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</a:t>
            </a:r>
            <a:r>
              <a:rPr lang="ro-RO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XL, </a:t>
            </a:r>
            <a:r>
              <a:rPr lang="en-US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5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erformatica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5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aşi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2016, 1</a:t>
            </a:r>
            <a:r>
              <a:rPr lang="ro-RO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69-183.</a:t>
            </a:r>
            <a:endParaRPr lang="en-US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839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6806" y="2743200"/>
            <a:ext cx="8689976" cy="788124"/>
          </a:xfrm>
        </p:spPr>
        <p:txBody>
          <a:bodyPr/>
          <a:lstStyle/>
          <a:p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your attention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331823" y="5192486"/>
            <a:ext cx="8689976" cy="1371599"/>
          </a:xfrm>
        </p:spPr>
        <p:txBody>
          <a:bodyPr>
            <a:normAutofit/>
          </a:bodyPr>
          <a:lstStyle/>
          <a:p>
            <a:r>
              <a:rPr lang="en-US" sz="20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ro-RO" sz="20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chiurciu.irina@managusamv.ro</a:t>
            </a:r>
          </a:p>
        </p:txBody>
      </p:sp>
      <p:sp>
        <p:nvSpPr>
          <p:cNvPr id="4" name="Rectangle 3"/>
          <p:cNvSpPr/>
          <p:nvPr/>
        </p:nvSpPr>
        <p:spPr>
          <a:xfrm>
            <a:off x="1968726" y="120835"/>
            <a:ext cx="84989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Algerian" panose="04020705040A02060702" pitchFamily="82" charset="0"/>
              </a:rPr>
              <a:t>22</a:t>
            </a:r>
            <a:r>
              <a:rPr lang="en-US" b="1" dirty="0">
                <a:solidFill>
                  <a:srgbClr val="C00000"/>
                </a:solidFill>
                <a:latin typeface="Algerian" panose="04020705040A02060702" pitchFamily="82" charset="0"/>
              </a:rPr>
              <a:t>nd</a:t>
            </a:r>
            <a:r>
              <a:rPr lang="en-US" sz="2400" b="1" dirty="0">
                <a:solidFill>
                  <a:srgbClr val="C00000"/>
                </a:solidFill>
                <a:latin typeface="Algerian" panose="04020705040A02060702" pitchFamily="82" charset="0"/>
              </a:rPr>
              <a:t> International Conference</a:t>
            </a:r>
            <a:br>
              <a:rPr lang="en-US" sz="2400" b="1" dirty="0">
                <a:latin typeface="Algerian" panose="04020705040A02060702" pitchFamily="82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C00000"/>
                </a:solidFill>
                <a:latin typeface="Algerian" panose="04020705040A02060702" pitchFamily="82" charset="0"/>
              </a:rPr>
              <a:t>ROMANIAN RURAL TOURISM IN INTERNATIONAL CONTEXT.</a:t>
            </a:r>
            <a:br>
              <a:rPr lang="en-US" sz="2400" dirty="0">
                <a:solidFill>
                  <a:srgbClr val="C00000"/>
                </a:solidFill>
                <a:latin typeface="Algerian" panose="04020705040A02060702" pitchFamily="82" charset="0"/>
              </a:rPr>
            </a:br>
            <a:r>
              <a:rPr lang="en-US" sz="2400" b="1" dirty="0">
                <a:solidFill>
                  <a:srgbClr val="C00000"/>
                </a:solidFill>
                <a:latin typeface="Algerian" panose="04020705040A02060702" pitchFamily="82" charset="0"/>
              </a:rPr>
              <a:t>PRESENT AND PROSPECTS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7230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77942" y="867191"/>
            <a:ext cx="10363826" cy="5373188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endParaRPr lang="ro-R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endParaRPr lang="ro-R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 Introduction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and discussions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186459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88758" y="176463"/>
            <a:ext cx="11614484" cy="68580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paper highlights the evolution of </a:t>
            </a:r>
            <a:r>
              <a:rPr lang="en-US" sz="22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agrotourism</a:t>
            </a:r>
            <a:r>
              <a:rPr lang="en-US" sz="2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pensions in Romania, in the period 2010-2019. For this purpose, a series of indicators are presented and analyzed, among which we mention: the number of tourist reception structures; the number of </a:t>
            </a:r>
            <a:r>
              <a:rPr lang="en-US" sz="22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agrotourism</a:t>
            </a:r>
            <a:r>
              <a:rPr lang="en-US" sz="2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pensions at national level, by </a:t>
            </a:r>
            <a:r>
              <a:rPr lang="en-US" sz="22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Macroregions</a:t>
            </a:r>
            <a:r>
              <a:rPr lang="en-US" sz="2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development Regions and Counties, by comfort categories and tourist destinations; accommodation capacity for </a:t>
            </a:r>
            <a:r>
              <a:rPr lang="en-US" sz="22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agrotourism</a:t>
            </a:r>
            <a:r>
              <a:rPr lang="en-US" sz="2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pensions at national level and the index of use of tourist accommodation capacity for </a:t>
            </a:r>
            <a:r>
              <a:rPr lang="en-US" sz="22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agrotourism</a:t>
            </a:r>
            <a:r>
              <a:rPr lang="en-US" sz="2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pensions at national level and by comfort categories. The data used and processed in this paper was taken from the website of the </a:t>
            </a:r>
            <a:r>
              <a:rPr lang="ro-RO" sz="2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2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ational</a:t>
            </a:r>
            <a:r>
              <a:rPr lang="en-US" sz="2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nstitute</a:t>
            </a:r>
            <a:r>
              <a:rPr lang="en-US" sz="2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ro-RO" sz="2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2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tatistics</a:t>
            </a:r>
            <a:r>
              <a:rPr lang="en-US" sz="2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22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 INTRODUCTION</a:t>
            </a:r>
            <a:endParaRPr lang="en-US" sz="2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Romania is a country with a high tourist potential, but whose resources are not properly exploited. the contribution of the tourism sector to GDP increased from 1.5% in 2015 to 2% in 2016 and was capped at around 3.5% for the last three years. This contribution of Romanian tourism is small compared to that of neighboring countries, which record values of over 10% of GDP, in the case of Hungary or Poland [9].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the access to European non-reimbursable funds and the introduction of holiday vouchers have started to revive rural tourism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  <a:endParaRPr lang="en-US" sz="2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analysis regarding the evolution of </a:t>
            </a:r>
            <a:r>
              <a:rPr lang="en-US" sz="22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agrotourism</a:t>
            </a:r>
            <a:r>
              <a:rPr lang="en-US" sz="2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pensions in Romania was elaborated using the data available on the website of the National Institute of Statistics (NIS), from where we extracted and processed information regarding the following indicators: the number of tourist reception structures; the number of </a:t>
            </a:r>
            <a:r>
              <a:rPr lang="en-US" sz="22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agrotourism</a:t>
            </a:r>
            <a:r>
              <a:rPr lang="en-US" sz="2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pensions at national level, by macro-regions, development regions and counties, by comfort categories and tourist destinations; accommodation capacity for </a:t>
            </a:r>
            <a:r>
              <a:rPr lang="en-US" sz="22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agrotourism</a:t>
            </a:r>
            <a:r>
              <a:rPr lang="en-US" sz="2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pensions at national level and the index of use of tourist accommodation capacity for </a:t>
            </a:r>
            <a:r>
              <a:rPr lang="en-US" sz="22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agrotourism</a:t>
            </a:r>
            <a:r>
              <a:rPr lang="en-US" sz="2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pensions at national level and by comfort categories. The indicators were analyzed for the period 2010-2019, and the results were presented in graphical and tabular form. </a:t>
            </a:r>
            <a:r>
              <a:rPr lang="ro-RO" sz="2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2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lso</a:t>
            </a:r>
            <a:r>
              <a:rPr lang="en-US" sz="2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for the realization of this work, numerous specialized materials available on the internet were consulted.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708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928" y="479390"/>
            <a:ext cx="11117179" cy="810111"/>
          </a:xfrm>
        </p:spPr>
        <p:txBody>
          <a:bodyPr/>
          <a:lstStyle/>
          <a:p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able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o-RO" sz="2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ourist</a:t>
            </a:r>
            <a:r>
              <a:rPr lang="en-US" sz="2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reception structures with accommodation functions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57047234"/>
              </p:ext>
            </p:extLst>
          </p:nvPr>
        </p:nvGraphicFramePr>
        <p:xfrm>
          <a:off x="3256545" y="1289502"/>
          <a:ext cx="5887451" cy="50618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5869">
                  <a:extLst>
                    <a:ext uri="{9D8B030D-6E8A-4147-A177-3AD203B41FA5}">
                      <a16:colId xmlns:a16="http://schemas.microsoft.com/office/drawing/2014/main" val="2303277183"/>
                    </a:ext>
                  </a:extLst>
                </a:gridCol>
                <a:gridCol w="1743674">
                  <a:extLst>
                    <a:ext uri="{9D8B030D-6E8A-4147-A177-3AD203B41FA5}">
                      <a16:colId xmlns:a16="http://schemas.microsoft.com/office/drawing/2014/main" val="2025410730"/>
                    </a:ext>
                  </a:extLst>
                </a:gridCol>
                <a:gridCol w="1296657">
                  <a:extLst>
                    <a:ext uri="{9D8B030D-6E8A-4147-A177-3AD203B41FA5}">
                      <a16:colId xmlns:a16="http://schemas.microsoft.com/office/drawing/2014/main" val="3521476282"/>
                    </a:ext>
                  </a:extLst>
                </a:gridCol>
                <a:gridCol w="1141251">
                  <a:extLst>
                    <a:ext uri="{9D8B030D-6E8A-4147-A177-3AD203B41FA5}">
                      <a16:colId xmlns:a16="http://schemas.microsoft.com/office/drawing/2014/main" val="1702710516"/>
                    </a:ext>
                  </a:extLst>
                </a:gridCol>
              </a:tblGrid>
              <a:tr h="89326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Total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Tourist reception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structures,              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of which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agrotourism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pensions</a:t>
                      </a:r>
                    </a:p>
                    <a:p>
                      <a:pPr marR="596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number               %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0483687"/>
                  </a:ext>
                </a:extLst>
              </a:tr>
              <a:tr h="5955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491342"/>
                  </a:ext>
                </a:extLst>
              </a:tr>
              <a:tr h="2977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5,222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1,354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25.93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7542901"/>
                  </a:ext>
                </a:extLst>
              </a:tr>
              <a:tr h="2977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1,210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24.19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8042430"/>
                  </a:ext>
                </a:extLst>
              </a:tr>
              <a:tr h="2977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5,821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1,569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26.95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5881304"/>
                  </a:ext>
                </a:extLst>
              </a:tr>
              <a:tr h="2977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1,598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26.59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2813743"/>
                  </a:ext>
                </a:extLst>
              </a:tr>
              <a:tr h="2977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6,130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1,665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27.16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4609665"/>
                  </a:ext>
                </a:extLst>
              </a:tr>
              <a:tr h="2977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6,821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1,918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28,12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7584443"/>
                  </a:ext>
                </a:extLst>
              </a:tr>
              <a:tr h="2977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6,946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2,028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29.20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7829608"/>
                  </a:ext>
                </a:extLst>
              </a:tr>
              <a:tr h="2977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7,905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2,556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32.33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4639306"/>
                  </a:ext>
                </a:extLst>
              </a:tr>
              <a:tr h="2977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8,453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2,821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33.37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5204567"/>
                  </a:ext>
                </a:extLst>
              </a:tr>
              <a:tr h="2977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8,402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33.33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9357379"/>
                  </a:ext>
                </a:extLst>
              </a:tr>
              <a:tr h="5955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2019/2010</a:t>
                      </a:r>
                    </a:p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160.90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206.79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-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621958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67502" y="6351341"/>
            <a:ext cx="37645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Source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own calculations, according to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[6]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4405362" y="146752"/>
            <a:ext cx="37168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RESULTS AND DISCUSSIONS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91531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35429" y="689812"/>
            <a:ext cx="11608525" cy="51013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igure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umber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agrotourism</a:t>
            </a:r>
            <a:r>
              <a:rPr lang="en-US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pensions by </a:t>
            </a:r>
            <a:r>
              <a:rPr lang="ro-RO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acroregions</a:t>
            </a:r>
            <a:r>
              <a:rPr lang="en-US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ro-RO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evelopment</a:t>
            </a:r>
            <a:r>
              <a:rPr lang="en-US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egions</a:t>
            </a:r>
            <a:r>
              <a:rPr lang="en-US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2019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 algn="just">
              <a:buNone/>
            </a:pPr>
            <a:r>
              <a:rPr lang="ro-RO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600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ource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own interpretation, according to [6]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531" y="1158240"/>
            <a:ext cx="6818811" cy="344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066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593558"/>
            <a:ext cx="10363826" cy="5197641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altLang="en-US" b="1" i="1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Figure 2</a:t>
            </a:r>
            <a:r>
              <a:rPr lang="en-US" altLang="en-US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o-RO" altLang="en-US" b="1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b="1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umber of </a:t>
            </a:r>
            <a:r>
              <a:rPr lang="en-US" altLang="en-US" b="1" cap="none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agrotourism</a:t>
            </a:r>
            <a:r>
              <a:rPr lang="en-US" altLang="en-US" b="1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pensions by counties, 2019</a:t>
            </a:r>
            <a:endParaRPr lang="en-US" altLang="en-US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903621" y="811669"/>
            <a:ext cx="21672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129069222"/>
              </p:ext>
            </p:extLst>
          </p:nvPr>
        </p:nvGraphicFramePr>
        <p:xfrm>
          <a:off x="1106905" y="1090861"/>
          <a:ext cx="9994232" cy="4523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5543" y="5639504"/>
            <a:ext cx="481452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Source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own interpretation, according to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[6]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579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7152"/>
            <a:ext cx="12192000" cy="6224337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i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i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i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o-RO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2</a:t>
            </a: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Number of </a:t>
            </a:r>
            <a:r>
              <a:rPr lang="en-US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agrotourism</a:t>
            </a: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pensions, by comfort categories and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o-RO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tourist destinations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656152"/>
              </p:ext>
            </p:extLst>
          </p:nvPr>
        </p:nvGraphicFramePr>
        <p:xfrm>
          <a:off x="3874171" y="85700"/>
          <a:ext cx="8157409" cy="67394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4910">
                  <a:extLst>
                    <a:ext uri="{9D8B030D-6E8A-4147-A177-3AD203B41FA5}">
                      <a16:colId xmlns:a16="http://schemas.microsoft.com/office/drawing/2014/main" val="4163276195"/>
                    </a:ext>
                  </a:extLst>
                </a:gridCol>
                <a:gridCol w="3807003">
                  <a:extLst>
                    <a:ext uri="{9D8B030D-6E8A-4147-A177-3AD203B41FA5}">
                      <a16:colId xmlns:a16="http://schemas.microsoft.com/office/drawing/2014/main" val="2831321249"/>
                    </a:ext>
                  </a:extLst>
                </a:gridCol>
                <a:gridCol w="1475874">
                  <a:extLst>
                    <a:ext uri="{9D8B030D-6E8A-4147-A177-3AD203B41FA5}">
                      <a16:colId xmlns:a16="http://schemas.microsoft.com/office/drawing/2014/main" val="2795830067"/>
                    </a:ext>
                  </a:extLst>
                </a:gridCol>
                <a:gridCol w="1379622">
                  <a:extLst>
                    <a:ext uri="{9D8B030D-6E8A-4147-A177-3AD203B41FA5}">
                      <a16:colId xmlns:a16="http://schemas.microsoft.com/office/drawing/2014/main" val="1579407155"/>
                    </a:ext>
                  </a:extLst>
                </a:gridCol>
              </a:tblGrid>
              <a:tr h="3618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Comfort categories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Tourist destinations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 2010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 2019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extLst>
                  <a:ext uri="{0D108BD9-81ED-4DB2-BD59-A6C34878D82A}">
                    <a16:rowId xmlns:a16="http://schemas.microsoft.com/office/drawing/2014/main" val="2348757043"/>
                  </a:ext>
                </a:extLst>
              </a:tr>
              <a:tr h="230612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daisies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Seaside resorts, excluding the city of Constanța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marR="355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extLst>
                  <a:ext uri="{0D108BD9-81ED-4DB2-BD59-A6C34878D82A}">
                    <a16:rowId xmlns:a16="http://schemas.microsoft.com/office/drawing/2014/main" val="159864032"/>
                  </a:ext>
                </a:extLst>
              </a:tr>
              <a:tr h="224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Mountain resorts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extLst>
                  <a:ext uri="{0D108BD9-81ED-4DB2-BD59-A6C34878D82A}">
                    <a16:rowId xmlns:a16="http://schemas.microsoft.com/office/drawing/2014/main" val="2068966706"/>
                  </a:ext>
                </a:extLst>
              </a:tr>
              <a:tr h="2306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Danube Delta area, including the city of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Tulcea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indent="133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extLst>
                  <a:ext uri="{0D108BD9-81ED-4DB2-BD59-A6C34878D82A}">
                    <a16:rowId xmlns:a16="http://schemas.microsoft.com/office/drawing/2014/main" val="21417297"/>
                  </a:ext>
                </a:extLst>
              </a:tr>
              <a:tr h="224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Other localities and tourist routes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indent="133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extLst>
                  <a:ext uri="{0D108BD9-81ED-4DB2-BD59-A6C34878D82A}">
                    <a16:rowId xmlns:a16="http://schemas.microsoft.com/office/drawing/2014/main" val="2577521719"/>
                  </a:ext>
                </a:extLst>
              </a:tr>
              <a:tr h="224925"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daisies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Thermal spa resorts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extLst>
                  <a:ext uri="{0D108BD9-81ED-4DB2-BD59-A6C34878D82A}">
                    <a16:rowId xmlns:a16="http://schemas.microsoft.com/office/drawing/2014/main" val="606416904"/>
                  </a:ext>
                </a:extLst>
              </a:tr>
              <a:tr h="2306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Seaside resorts, excluding the city of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Constanța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extLst>
                  <a:ext uri="{0D108BD9-81ED-4DB2-BD59-A6C34878D82A}">
                    <a16:rowId xmlns:a16="http://schemas.microsoft.com/office/drawing/2014/main" val="1682219033"/>
                  </a:ext>
                </a:extLst>
              </a:tr>
              <a:tr h="224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Mountain resorts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extLst>
                  <a:ext uri="{0D108BD9-81ED-4DB2-BD59-A6C34878D82A}">
                    <a16:rowId xmlns:a16="http://schemas.microsoft.com/office/drawing/2014/main" val="747103411"/>
                  </a:ext>
                </a:extLst>
              </a:tr>
              <a:tr h="2306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Danube Delta area, including the city of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Tulcea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extLst>
                  <a:ext uri="{0D108BD9-81ED-4DB2-BD59-A6C34878D82A}">
                    <a16:rowId xmlns:a16="http://schemas.microsoft.com/office/drawing/2014/main" val="2225100610"/>
                  </a:ext>
                </a:extLst>
              </a:tr>
              <a:tr h="2306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Bucharest and the county seat cities, exclusively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Tulcea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extLst>
                  <a:ext uri="{0D108BD9-81ED-4DB2-BD59-A6C34878D82A}">
                    <a16:rowId xmlns:a16="http://schemas.microsoft.com/office/drawing/2014/main" val="4209029861"/>
                  </a:ext>
                </a:extLst>
              </a:tr>
              <a:tr h="224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Other localities and tourist routes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extLst>
                  <a:ext uri="{0D108BD9-81ED-4DB2-BD59-A6C34878D82A}">
                    <a16:rowId xmlns:a16="http://schemas.microsoft.com/office/drawing/2014/main" val="944125921"/>
                  </a:ext>
                </a:extLst>
              </a:tr>
              <a:tr h="224925"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daisies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Thermal spa resorts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extLst>
                  <a:ext uri="{0D108BD9-81ED-4DB2-BD59-A6C34878D82A}">
                    <a16:rowId xmlns:a16="http://schemas.microsoft.com/office/drawing/2014/main" val="288054984"/>
                  </a:ext>
                </a:extLst>
              </a:tr>
              <a:tr h="2306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Seaside resorts, excluding the city of Constanța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indent="133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extLst>
                  <a:ext uri="{0D108BD9-81ED-4DB2-BD59-A6C34878D82A}">
                    <a16:rowId xmlns:a16="http://schemas.microsoft.com/office/drawing/2014/main" val="3170723595"/>
                  </a:ext>
                </a:extLst>
              </a:tr>
              <a:tr h="224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Mountain resorts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extLst>
                  <a:ext uri="{0D108BD9-81ED-4DB2-BD59-A6C34878D82A}">
                    <a16:rowId xmlns:a16="http://schemas.microsoft.com/office/drawing/2014/main" val="1772605972"/>
                  </a:ext>
                </a:extLst>
              </a:tr>
              <a:tr h="2306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Danube Delta area, including the city of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Tulcea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indent="133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extLst>
                  <a:ext uri="{0D108BD9-81ED-4DB2-BD59-A6C34878D82A}">
                    <a16:rowId xmlns:a16="http://schemas.microsoft.com/office/drawing/2014/main" val="3846539320"/>
                  </a:ext>
                </a:extLst>
              </a:tr>
              <a:tr h="2306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Bucharest and the county seat cities, exclusively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Tulcea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extLst>
                  <a:ext uri="{0D108BD9-81ED-4DB2-BD59-A6C34878D82A}">
                    <a16:rowId xmlns:a16="http://schemas.microsoft.com/office/drawing/2014/main" val="1453994267"/>
                  </a:ext>
                </a:extLst>
              </a:tr>
              <a:tr h="224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Other localities and tourist routes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extLst>
                  <a:ext uri="{0D108BD9-81ED-4DB2-BD59-A6C34878D82A}">
                    <a16:rowId xmlns:a16="http://schemas.microsoft.com/office/drawing/2014/main" val="4196432484"/>
                  </a:ext>
                </a:extLst>
              </a:tr>
              <a:tr h="224925"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daisies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Thermal spa resorts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extLst>
                  <a:ext uri="{0D108BD9-81ED-4DB2-BD59-A6C34878D82A}">
                    <a16:rowId xmlns:a16="http://schemas.microsoft.com/office/drawing/2014/main" val="2962477378"/>
                  </a:ext>
                </a:extLst>
              </a:tr>
              <a:tr h="2306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Seaside resorts, excluding the city of Constanța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extLst>
                  <a:ext uri="{0D108BD9-81ED-4DB2-BD59-A6C34878D82A}">
                    <a16:rowId xmlns:a16="http://schemas.microsoft.com/office/drawing/2014/main" val="557803857"/>
                  </a:ext>
                </a:extLst>
              </a:tr>
              <a:tr h="224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Mountain resorts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extLst>
                  <a:ext uri="{0D108BD9-81ED-4DB2-BD59-A6C34878D82A}">
                    <a16:rowId xmlns:a16="http://schemas.microsoft.com/office/drawing/2014/main" val="3956710807"/>
                  </a:ext>
                </a:extLst>
              </a:tr>
              <a:tr h="2306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Danube Delta area, including the city of Tulcea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extLst>
                  <a:ext uri="{0D108BD9-81ED-4DB2-BD59-A6C34878D82A}">
                    <a16:rowId xmlns:a16="http://schemas.microsoft.com/office/drawing/2014/main" val="1135531556"/>
                  </a:ext>
                </a:extLst>
              </a:tr>
              <a:tr h="2306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Bucharest and the county seat cities, exclusively Tulcea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extLst>
                  <a:ext uri="{0D108BD9-81ED-4DB2-BD59-A6C34878D82A}">
                    <a16:rowId xmlns:a16="http://schemas.microsoft.com/office/drawing/2014/main" val="2663303280"/>
                  </a:ext>
                </a:extLst>
              </a:tr>
              <a:tr h="224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103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Other localities and tourist routes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extLst>
                  <a:ext uri="{0D108BD9-81ED-4DB2-BD59-A6C34878D82A}">
                    <a16:rowId xmlns:a16="http://schemas.microsoft.com/office/drawing/2014/main" val="905111872"/>
                  </a:ext>
                </a:extLst>
              </a:tr>
              <a:tr h="224925">
                <a:tc rowSpan="6">
                  <a:txBody>
                    <a:bodyPr/>
                    <a:lstStyle/>
                    <a:p>
                      <a:pPr marR="1104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daisy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Thermal spa resorts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extLst>
                  <a:ext uri="{0D108BD9-81ED-4DB2-BD59-A6C34878D82A}">
                    <a16:rowId xmlns:a16="http://schemas.microsoft.com/office/drawing/2014/main" val="1746835994"/>
                  </a:ext>
                </a:extLst>
              </a:tr>
              <a:tr h="2306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Seaside resorts, excluding the city of Constanța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indent="133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extLst>
                  <a:ext uri="{0D108BD9-81ED-4DB2-BD59-A6C34878D82A}">
                    <a16:rowId xmlns:a16="http://schemas.microsoft.com/office/drawing/2014/main" val="3675881709"/>
                  </a:ext>
                </a:extLst>
              </a:tr>
              <a:tr h="224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Mountain resorts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extLst>
                  <a:ext uri="{0D108BD9-81ED-4DB2-BD59-A6C34878D82A}">
                    <a16:rowId xmlns:a16="http://schemas.microsoft.com/office/drawing/2014/main" val="70125207"/>
                  </a:ext>
                </a:extLst>
              </a:tr>
              <a:tr h="2306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Danube Delta area, including the city of Tulcea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extLst>
                  <a:ext uri="{0D108BD9-81ED-4DB2-BD59-A6C34878D82A}">
                    <a16:rowId xmlns:a16="http://schemas.microsoft.com/office/drawing/2014/main" val="2910157290"/>
                  </a:ext>
                </a:extLst>
              </a:tr>
              <a:tr h="2306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587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Bucharest and the county seat cities, exclusively Tulcea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indent="133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indent="133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extLst>
                  <a:ext uri="{0D108BD9-81ED-4DB2-BD59-A6C34878D82A}">
                    <a16:rowId xmlns:a16="http://schemas.microsoft.com/office/drawing/2014/main" val="832796397"/>
                  </a:ext>
                </a:extLst>
              </a:tr>
              <a:tr h="224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Other localities and tourist routes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91" marR="33491" marT="0" marB="0"/>
                </a:tc>
                <a:extLst>
                  <a:ext uri="{0D108BD9-81ED-4DB2-BD59-A6C34878D82A}">
                    <a16:rowId xmlns:a16="http://schemas.microsoft.com/office/drawing/2014/main" val="2164290548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088564" y="6205834"/>
            <a:ext cx="2526632" cy="652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51510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data not available</a:t>
            </a:r>
          </a:p>
          <a:p>
            <a:pPr marR="651510" algn="just">
              <a:lnSpc>
                <a:spcPct val="107000"/>
              </a:lnSpc>
              <a:spcAft>
                <a:spcPts val="0"/>
              </a:spcAft>
            </a:pPr>
            <a:r>
              <a:rPr lang="ro-RO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Source</a:t>
            </a:r>
            <a:r>
              <a:rPr lang="ro-RO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[6]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95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-48126"/>
            <a:ext cx="12079705" cy="6906126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altLang="en-US" b="1" i="1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Figure 3</a:t>
            </a:r>
            <a:r>
              <a:rPr lang="en-US" altLang="en-US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b="1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Existing accommodation capacity in </a:t>
            </a:r>
            <a:r>
              <a:rPr lang="en-US" altLang="en-US" b="1" cap="none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agrotourism</a:t>
            </a:r>
            <a:r>
              <a:rPr lang="en-US" altLang="en-US" b="1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pensions, 2010-2019</a:t>
            </a:r>
            <a:endParaRPr lang="en-US" altLang="en-US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638359447"/>
              </p:ext>
            </p:extLst>
          </p:nvPr>
        </p:nvGraphicFramePr>
        <p:xfrm>
          <a:off x="2356279" y="402081"/>
          <a:ext cx="7764379" cy="2723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61483" y="3083646"/>
            <a:ext cx="387836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o-RO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Source</a:t>
            </a:r>
            <a:r>
              <a:rPr lang="en-US" alt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own interpretation, according to </a:t>
            </a:r>
            <a:r>
              <a:rPr lang="en-US" alt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[6]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516898034"/>
              </p:ext>
            </p:extLst>
          </p:nvPr>
        </p:nvGraphicFramePr>
        <p:xfrm>
          <a:off x="2356279" y="4040885"/>
          <a:ext cx="7764379" cy="2411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1271059" y="3635338"/>
            <a:ext cx="97476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9688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Figure 4</a:t>
            </a:r>
            <a:r>
              <a:rPr lang="en-US" alt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Tourist accommodation capacity utilization rate for </a:t>
            </a:r>
            <a:r>
              <a:rPr lang="en-US" alt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agrotourism</a:t>
            </a:r>
            <a:r>
              <a:rPr lang="en-US" alt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pensions (%)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56279" y="6452453"/>
            <a:ext cx="378860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r>
              <a:rPr lang="en-US" alt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own interpretation, according to </a:t>
            </a:r>
            <a:r>
              <a:rPr lang="en-US" alt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[6]</a:t>
            </a:r>
            <a:endParaRPr lang="en-U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130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57100" y="513347"/>
            <a:ext cx="10363826" cy="5550567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altLang="en-US" b="1" i="1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Figure 5.</a:t>
            </a:r>
            <a:r>
              <a:rPr lang="en-US" altLang="en-US" b="1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Tourist accommodation capacity utilization index for </a:t>
            </a:r>
            <a:r>
              <a:rPr lang="en-US" altLang="en-US" b="1" cap="none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agrotourism</a:t>
            </a:r>
            <a:r>
              <a:rPr lang="en-US" altLang="en-US" b="1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pensions, by comfort category (%), compared to 2010-2018</a:t>
            </a:r>
            <a:endParaRPr lang="en-US" altLang="en-US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588564750"/>
              </p:ext>
            </p:extLst>
          </p:nvPr>
        </p:nvGraphicFramePr>
        <p:xfrm>
          <a:off x="2351314" y="1297577"/>
          <a:ext cx="6688183" cy="2555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351314" y="3852752"/>
            <a:ext cx="381745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own interpretation, according to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[6]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3207" y="4488717"/>
            <a:ext cx="10171612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90550" marR="651510" indent="457200" algn="just">
              <a:lnSpc>
                <a:spcPct val="107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Romania has excellent conditions for the development of rural tourism and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agrotourism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due to the natural environment and the fact that 44% of the population lives in rural areas [7]. In the current situation, in addition to income from agriculture, those obtained from rural tourism and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agrotourism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will contribute to the continuity of traditional households</a:t>
            </a:r>
            <a:r>
              <a:rPr lang="ro-R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017034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589</TotalTime>
  <Words>2147</Words>
  <Application>Microsoft Office PowerPoint</Application>
  <PresentationFormat>Widescreen</PresentationFormat>
  <Paragraphs>240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Algerian</vt:lpstr>
      <vt:lpstr>Arial</vt:lpstr>
      <vt:lpstr>Calibri</vt:lpstr>
      <vt:lpstr>Times New Roman</vt:lpstr>
      <vt:lpstr>Tw Cen MT</vt:lpstr>
      <vt:lpstr>Droplet</vt:lpstr>
      <vt:lpstr>22nd International Conference ROMANIAN RURAL TOURISM IN INTERNATIONAL CONTEXT. PRESENT AND PROSPECTS    ANALYSIS REGARDING THE EVOLUTION OF AGROTOURISM PENSIONS IN ROMANIA between 2010 and 2019 </vt:lpstr>
      <vt:lpstr>PowerPoint Presentation</vt:lpstr>
      <vt:lpstr>PowerPoint Presentation</vt:lpstr>
      <vt:lpstr>Table 1. Tourist reception structures with accommodation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REGARDING THE EVOLUTION OF AGROTOURISM PENSIONS IN ROMANIA, IN THE PERIOD 2010-2019</dc:title>
  <dc:creator>Irina</dc:creator>
  <cp:lastModifiedBy>Tacu</cp:lastModifiedBy>
  <cp:revision>54</cp:revision>
  <dcterms:created xsi:type="dcterms:W3CDTF">2020-09-20T15:41:28Z</dcterms:created>
  <dcterms:modified xsi:type="dcterms:W3CDTF">2020-09-29T14:32:43Z</dcterms:modified>
</cp:coreProperties>
</file>