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8"/>
  </p:notesMasterIdLst>
  <p:sldIdLst>
    <p:sldId id="256" r:id="rId3"/>
    <p:sldId id="257" r:id="rId4"/>
    <p:sldId id="258" r:id="rId5"/>
    <p:sldId id="302" r:id="rId6"/>
    <p:sldId id="259" r:id="rId7"/>
    <p:sldId id="289" r:id="rId8"/>
    <p:sldId id="290" r:id="rId9"/>
    <p:sldId id="292" r:id="rId10"/>
    <p:sldId id="291" r:id="rId11"/>
    <p:sldId id="304" r:id="rId12"/>
    <p:sldId id="303" r:id="rId13"/>
    <p:sldId id="293" r:id="rId14"/>
    <p:sldId id="294" r:id="rId15"/>
    <p:sldId id="306" r:id="rId16"/>
    <p:sldId id="295" r:id="rId17"/>
    <p:sldId id="296" r:id="rId18"/>
    <p:sldId id="297" r:id="rId19"/>
    <p:sldId id="305" r:id="rId20"/>
    <p:sldId id="298" r:id="rId21"/>
    <p:sldId id="299" r:id="rId22"/>
    <p:sldId id="300" r:id="rId23"/>
    <p:sldId id="301" r:id="rId24"/>
    <p:sldId id="268" r:id="rId25"/>
    <p:sldId id="287" r:id="rId26"/>
    <p:sldId id="288" r:id="rId27"/>
  </p:sldIdLst>
  <p:sldSz cx="9144000" cy="5143500" type="screen16x9"/>
  <p:notesSz cx="6858000" cy="9144000"/>
  <p:embeddedFontLst>
    <p:embeddedFont>
      <p:font typeface="Arial Black" panose="020B0A04020102020204" pitchFamily="34" charset="0"/>
      <p:bold r:id="rId29"/>
    </p:embeddedFont>
    <p:embeddedFont>
      <p:font typeface="Arial Narrow" panose="020B060602020203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Fira Sans" panose="020B0503050000020004" pitchFamily="34" charset="0"/>
      <p:regular r:id="rId38"/>
      <p:bold r:id="rId39"/>
      <p:italic r:id="rId40"/>
      <p:boldItalic r:id="rId41"/>
    </p:embeddedFont>
    <p:embeddedFont>
      <p:font typeface="Fira Sans Light" panose="020B0403050000020004" pitchFamily="34" charset="0"/>
      <p:regular r:id="rId42"/>
      <p:bold r:id="rId43"/>
      <p:italic r:id="rId44"/>
      <p:boldItalic r:id="rId45"/>
    </p:embeddedFont>
    <p:embeddedFont>
      <p:font typeface="Fira Sans Medium" panose="020B0603050000020004" pitchFamily="34" charset="0"/>
      <p:regular r:id="rId46"/>
      <p:bold r:id="rId47"/>
      <p:italic r:id="rId48"/>
      <p:boldItalic r:id="rId49"/>
    </p:embeddedFont>
    <p:embeddedFont>
      <p:font typeface="Palatino Linotype" panose="02040502050505030304" pitchFamily="18" charset="0"/>
      <p:regular r:id="rId50"/>
      <p:bold r:id="rId51"/>
      <p:italic r:id="rId52"/>
      <p:boldItalic r:id="rId53"/>
    </p:embeddedFont>
    <p:embeddedFont>
      <p:font typeface="Proxima Nova" panose="020B0604020202020204" charset="0"/>
      <p:regular r:id="rId54"/>
      <p:bold r:id="rId55"/>
      <p:italic r:id="rId56"/>
      <p:boldItalic r:id="rId57"/>
    </p:embeddedFont>
    <p:embeddedFont>
      <p:font typeface="Proxima Nova Semibold" panose="020B0604020202020204" charset="0"/>
      <p:regular r:id="rId58"/>
      <p:bold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087" autoAdjust="0"/>
  </p:normalViewPr>
  <p:slideViewPr>
    <p:cSldViewPr snapToGrid="0">
      <p:cViewPr varScale="1">
        <p:scale>
          <a:sx n="142" d="100"/>
          <a:sy n="142" d="100"/>
        </p:scale>
        <p:origin x="7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font" Target="fonts/font31.fntdata"/><Relationship Id="rId20" Type="http://schemas.openxmlformats.org/officeDocument/2006/relationships/slide" Target="slides/slide18.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10" Type="http://schemas.openxmlformats.org/officeDocument/2006/relationships/slide" Target="slides/slide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font" Target="fonts/font32.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147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60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080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249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0097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609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283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23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3834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91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0611d92b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0611d92b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337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445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227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9053b9726d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9053b9726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9110016969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9110016969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9110016969_1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g9110016969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0611d92b3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0611d92b3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0611d92b3_0_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0611d92b3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17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159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22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45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0611d92b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0611d92b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8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 y="1559750"/>
            <a:ext cx="8229600" cy="1144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 y="2834125"/>
            <a:ext cx="8229600" cy="472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45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 name="Google Shape;15;p4"/>
          <p:cNvSpPr txBox="1">
            <a:spLocks noGrp="1"/>
          </p:cNvSpPr>
          <p:nvPr>
            <p:ph type="body" idx="1"/>
          </p:nvPr>
        </p:nvSpPr>
        <p:spPr>
          <a:xfrm>
            <a:off x="457200" y="1118925"/>
            <a:ext cx="8229600" cy="361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45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45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457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2000"/>
              <a:buFont typeface="Fira Sans Medium"/>
              <a:buNone/>
              <a:defRPr sz="2000">
                <a:latin typeface="Fira Sans Medium"/>
                <a:ea typeface="Fira Sans Medium"/>
                <a:cs typeface="Fira Sans Medium"/>
                <a:sym typeface="Fira Sans Medium"/>
              </a:defRPr>
            </a:lvl1pPr>
            <a:lvl2pPr lvl="1" algn="ctr">
              <a:spcBef>
                <a:spcPts val="0"/>
              </a:spcBef>
              <a:spcAft>
                <a:spcPts val="0"/>
              </a:spcAft>
              <a:buSzPts val="2000"/>
              <a:buFont typeface="Fira Sans Medium"/>
              <a:buNone/>
              <a:defRPr sz="2000">
                <a:latin typeface="Fira Sans Medium"/>
                <a:ea typeface="Fira Sans Medium"/>
                <a:cs typeface="Fira Sans Medium"/>
                <a:sym typeface="Fira Sans Medium"/>
              </a:defRPr>
            </a:lvl2pPr>
            <a:lvl3pPr lvl="2" algn="ctr">
              <a:spcBef>
                <a:spcPts val="0"/>
              </a:spcBef>
              <a:spcAft>
                <a:spcPts val="0"/>
              </a:spcAft>
              <a:buSzPts val="2000"/>
              <a:buFont typeface="Fira Sans Medium"/>
              <a:buNone/>
              <a:defRPr sz="2000">
                <a:latin typeface="Fira Sans Medium"/>
                <a:ea typeface="Fira Sans Medium"/>
                <a:cs typeface="Fira Sans Medium"/>
                <a:sym typeface="Fira Sans Medium"/>
              </a:defRPr>
            </a:lvl3pPr>
            <a:lvl4pPr lvl="3" algn="ctr">
              <a:spcBef>
                <a:spcPts val="0"/>
              </a:spcBef>
              <a:spcAft>
                <a:spcPts val="0"/>
              </a:spcAft>
              <a:buSzPts val="2000"/>
              <a:buFont typeface="Fira Sans Medium"/>
              <a:buNone/>
              <a:defRPr sz="2000">
                <a:latin typeface="Fira Sans Medium"/>
                <a:ea typeface="Fira Sans Medium"/>
                <a:cs typeface="Fira Sans Medium"/>
                <a:sym typeface="Fira Sans Medium"/>
              </a:defRPr>
            </a:lvl4pPr>
            <a:lvl5pPr lvl="4" algn="ctr">
              <a:spcBef>
                <a:spcPts val="0"/>
              </a:spcBef>
              <a:spcAft>
                <a:spcPts val="0"/>
              </a:spcAft>
              <a:buSzPts val="2000"/>
              <a:buFont typeface="Fira Sans Medium"/>
              <a:buNone/>
              <a:defRPr sz="2000">
                <a:latin typeface="Fira Sans Medium"/>
                <a:ea typeface="Fira Sans Medium"/>
                <a:cs typeface="Fira Sans Medium"/>
                <a:sym typeface="Fira Sans Medium"/>
              </a:defRPr>
            </a:lvl5pPr>
            <a:lvl6pPr lvl="5" algn="ctr">
              <a:spcBef>
                <a:spcPts val="0"/>
              </a:spcBef>
              <a:spcAft>
                <a:spcPts val="0"/>
              </a:spcAft>
              <a:buSzPts val="2000"/>
              <a:buFont typeface="Fira Sans Medium"/>
              <a:buNone/>
              <a:defRPr sz="2000">
                <a:latin typeface="Fira Sans Medium"/>
                <a:ea typeface="Fira Sans Medium"/>
                <a:cs typeface="Fira Sans Medium"/>
                <a:sym typeface="Fira Sans Medium"/>
              </a:defRPr>
            </a:lvl6pPr>
            <a:lvl7pPr lvl="6" algn="ctr">
              <a:spcBef>
                <a:spcPts val="0"/>
              </a:spcBef>
              <a:spcAft>
                <a:spcPts val="0"/>
              </a:spcAft>
              <a:buSzPts val="2000"/>
              <a:buFont typeface="Fira Sans Medium"/>
              <a:buNone/>
              <a:defRPr sz="2000">
                <a:latin typeface="Fira Sans Medium"/>
                <a:ea typeface="Fira Sans Medium"/>
                <a:cs typeface="Fira Sans Medium"/>
                <a:sym typeface="Fira Sans Medium"/>
              </a:defRPr>
            </a:lvl7pPr>
            <a:lvl8pPr lvl="7" algn="ctr">
              <a:spcBef>
                <a:spcPts val="0"/>
              </a:spcBef>
              <a:spcAft>
                <a:spcPts val="0"/>
              </a:spcAft>
              <a:buSzPts val="2000"/>
              <a:buFont typeface="Fira Sans Medium"/>
              <a:buNone/>
              <a:defRPr sz="2000">
                <a:latin typeface="Fira Sans Medium"/>
                <a:ea typeface="Fira Sans Medium"/>
                <a:cs typeface="Fira Sans Medium"/>
                <a:sym typeface="Fira Sans Medium"/>
              </a:defRPr>
            </a:lvl8pPr>
            <a:lvl9pPr lvl="8" algn="ctr">
              <a:spcBef>
                <a:spcPts val="0"/>
              </a:spcBef>
              <a:spcAft>
                <a:spcPts val="0"/>
              </a:spcAft>
              <a:buSzPts val="2000"/>
              <a:buFont typeface="Fira Sans Medium"/>
              <a:buNone/>
              <a:defRPr sz="2000">
                <a:latin typeface="Fira Sans Medium"/>
                <a:ea typeface="Fira Sans Medium"/>
                <a:cs typeface="Fira Sans Medium"/>
                <a:sym typeface="Fira Sans Medium"/>
              </a:defRPr>
            </a:lvl9pPr>
          </a:lstStyle>
          <a:p>
            <a:endParaRPr/>
          </a:p>
        </p:txBody>
      </p:sp>
      <p:sp>
        <p:nvSpPr>
          <p:cNvPr id="7" name="Google Shape;7;p1"/>
          <p:cNvSpPr txBox="1">
            <a:spLocks noGrp="1"/>
          </p:cNvSpPr>
          <p:nvPr>
            <p:ph type="body" idx="1"/>
          </p:nvPr>
        </p:nvSpPr>
        <p:spPr>
          <a:xfrm>
            <a:off x="457200" y="1118925"/>
            <a:ext cx="8229600" cy="3613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Fira Sans"/>
              <a:buChar char="●"/>
              <a:defRPr sz="1800">
                <a:latin typeface="Fira Sans"/>
                <a:ea typeface="Fira Sans"/>
                <a:cs typeface="Fira Sans"/>
                <a:sym typeface="Fira Sans"/>
              </a:defRPr>
            </a:lvl1pPr>
            <a:lvl2pPr marL="914400" lvl="1" indent="-317500">
              <a:lnSpc>
                <a:spcPct val="115000"/>
              </a:lnSpc>
              <a:spcBef>
                <a:spcPts val="1600"/>
              </a:spcBef>
              <a:spcAft>
                <a:spcPts val="0"/>
              </a:spcAft>
              <a:buSzPts val="1400"/>
              <a:buFont typeface="Fira Sans"/>
              <a:buChar char="○"/>
              <a:defRPr>
                <a:latin typeface="Fira Sans"/>
                <a:ea typeface="Fira Sans"/>
                <a:cs typeface="Fira Sans"/>
                <a:sym typeface="Fira Sans"/>
              </a:defRPr>
            </a:lvl2pPr>
            <a:lvl3pPr marL="1371600" lvl="2" indent="-317500">
              <a:lnSpc>
                <a:spcPct val="115000"/>
              </a:lnSpc>
              <a:spcBef>
                <a:spcPts val="1600"/>
              </a:spcBef>
              <a:spcAft>
                <a:spcPts val="0"/>
              </a:spcAft>
              <a:buSzPts val="1400"/>
              <a:buFont typeface="Fira Sans"/>
              <a:buChar char="■"/>
              <a:defRPr>
                <a:latin typeface="Fira Sans"/>
                <a:ea typeface="Fira Sans"/>
                <a:cs typeface="Fira Sans"/>
                <a:sym typeface="Fira Sans"/>
              </a:defRPr>
            </a:lvl3pPr>
            <a:lvl4pPr marL="1828800" lvl="3" indent="-317500">
              <a:lnSpc>
                <a:spcPct val="115000"/>
              </a:lnSpc>
              <a:spcBef>
                <a:spcPts val="1600"/>
              </a:spcBef>
              <a:spcAft>
                <a:spcPts val="0"/>
              </a:spcAft>
              <a:buSzPts val="1400"/>
              <a:buFont typeface="Fira Sans"/>
              <a:buChar char="●"/>
              <a:defRPr>
                <a:latin typeface="Fira Sans"/>
                <a:ea typeface="Fira Sans"/>
                <a:cs typeface="Fira Sans"/>
                <a:sym typeface="Fira Sans"/>
              </a:defRPr>
            </a:lvl4pPr>
            <a:lvl5pPr marL="2286000" lvl="4" indent="-317500">
              <a:lnSpc>
                <a:spcPct val="115000"/>
              </a:lnSpc>
              <a:spcBef>
                <a:spcPts val="1600"/>
              </a:spcBef>
              <a:spcAft>
                <a:spcPts val="0"/>
              </a:spcAft>
              <a:buSzPts val="1400"/>
              <a:buFont typeface="Fira Sans"/>
              <a:buChar char="○"/>
              <a:defRPr>
                <a:latin typeface="Fira Sans"/>
                <a:ea typeface="Fira Sans"/>
                <a:cs typeface="Fira Sans"/>
                <a:sym typeface="Fira Sans"/>
              </a:defRPr>
            </a:lvl5pPr>
            <a:lvl6pPr marL="2743200" lvl="5" indent="-317500">
              <a:lnSpc>
                <a:spcPct val="115000"/>
              </a:lnSpc>
              <a:spcBef>
                <a:spcPts val="1600"/>
              </a:spcBef>
              <a:spcAft>
                <a:spcPts val="0"/>
              </a:spcAft>
              <a:buSzPts val="1400"/>
              <a:buFont typeface="Fira Sans"/>
              <a:buChar char="■"/>
              <a:defRPr>
                <a:latin typeface="Fira Sans"/>
                <a:ea typeface="Fira Sans"/>
                <a:cs typeface="Fira Sans"/>
                <a:sym typeface="Fira Sans"/>
              </a:defRPr>
            </a:lvl6pPr>
            <a:lvl7pPr marL="3200400" lvl="6" indent="-317500">
              <a:lnSpc>
                <a:spcPct val="115000"/>
              </a:lnSpc>
              <a:spcBef>
                <a:spcPts val="1600"/>
              </a:spcBef>
              <a:spcAft>
                <a:spcPts val="0"/>
              </a:spcAft>
              <a:buSzPts val="1400"/>
              <a:buFont typeface="Fira Sans"/>
              <a:buChar char="●"/>
              <a:defRPr>
                <a:latin typeface="Fira Sans"/>
                <a:ea typeface="Fira Sans"/>
                <a:cs typeface="Fira Sans"/>
                <a:sym typeface="Fira Sans"/>
              </a:defRPr>
            </a:lvl7pPr>
            <a:lvl8pPr marL="3657600" lvl="7" indent="-317500">
              <a:lnSpc>
                <a:spcPct val="115000"/>
              </a:lnSpc>
              <a:spcBef>
                <a:spcPts val="1600"/>
              </a:spcBef>
              <a:spcAft>
                <a:spcPts val="0"/>
              </a:spcAft>
              <a:buSzPts val="1400"/>
              <a:buFont typeface="Fira Sans"/>
              <a:buChar char="○"/>
              <a:defRPr>
                <a:latin typeface="Fira Sans"/>
                <a:ea typeface="Fira Sans"/>
                <a:cs typeface="Fira Sans"/>
                <a:sym typeface="Fira Sans"/>
              </a:defRPr>
            </a:lvl8pPr>
            <a:lvl9pPr marL="4114800" lvl="8" indent="-317500">
              <a:lnSpc>
                <a:spcPct val="115000"/>
              </a:lnSpc>
              <a:spcBef>
                <a:spcPts val="1600"/>
              </a:spcBef>
              <a:spcAft>
                <a:spcPts val="1600"/>
              </a:spcAft>
              <a:buSzPts val="1400"/>
              <a:buFont typeface="Fira Sans"/>
              <a:buChar char="■"/>
              <a:defRPr>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0" name="Google Shape;40;p1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rechneronline.de/pi/tetrahedron.php" TargetMode="Externa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link.springer.com/chapter/10.1007/978-3-319-42267-1_1"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hyperlink" Target="https://www.researchgate.net/publication/368860952_UN_INDICE_NATIONAL_SI_TERITORIAL" TargetMode="External"/><Relationship Id="rId4" Type="http://schemas.openxmlformats.org/officeDocument/2006/relationships/hyperlink" Target="https://doi.org/10.3390/math10162853"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lato.stanford.edu/archives/"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rechneronline.de/pi/tetrahedron.php" TargetMode="External"/><Relationship Id="rId5" Type="http://schemas.openxmlformats.org/officeDocument/2006/relationships/image" Target="../media/image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rechneronline.de/pi/tetrahedron.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102413" y="212141"/>
            <a:ext cx="8807501" cy="2137509"/>
          </a:xfrm>
          <a:prstGeom prst="rect">
            <a:avLst/>
          </a:prstGeom>
        </p:spPr>
        <p:txBody>
          <a:bodyPr spcFirstLastPara="1" wrap="square" lIns="91425" tIns="91425" rIns="91425" bIns="91425" anchor="b" anchorCtr="0">
            <a:noAutofit/>
          </a:bodyPr>
          <a:lstStyle/>
          <a:p>
            <a:pPr lvl="0"/>
            <a:r>
              <a:rPr lang="en-US" sz="2400" b="1" dirty="0">
                <a:latin typeface="Arial Black" panose="020B0A04020102020204" pitchFamily="34" charset="0"/>
              </a:rPr>
              <a:t>A NEW STATISTICAL INSTRUMENT FOR TOURISM EVOLUTION/INVOLUTION CALCULUS, </a:t>
            </a:r>
            <a:br>
              <a:rPr lang="en-US" sz="2400" b="1" dirty="0">
                <a:latin typeface="Arial Black" panose="020B0A04020102020204" pitchFamily="34" charset="0"/>
              </a:rPr>
            </a:br>
            <a:r>
              <a:rPr lang="en-US" sz="2400" b="1" dirty="0">
                <a:latin typeface="Arial Black" panose="020B0A04020102020204" pitchFamily="34" charset="0"/>
              </a:rPr>
              <a:t>BASED ON THE ANCIENT PLATO'S TETRA-, AND HEXAHEDRON AND INDEX NUMBERS</a:t>
            </a:r>
            <a:endParaRPr sz="2400" dirty="0">
              <a:latin typeface="Arial Black" panose="020B0A04020102020204" pitchFamily="34" charset="0"/>
            </a:endParaRPr>
          </a:p>
        </p:txBody>
      </p:sp>
      <p:sp>
        <p:nvSpPr>
          <p:cNvPr id="47" name="Google Shape;47;p15"/>
          <p:cNvSpPr txBox="1">
            <a:spLocks noGrp="1"/>
          </p:cNvSpPr>
          <p:nvPr>
            <p:ph type="subTitle" idx="1"/>
          </p:nvPr>
        </p:nvSpPr>
        <p:spPr>
          <a:xfrm>
            <a:off x="0" y="2919257"/>
            <a:ext cx="8997696" cy="1755155"/>
          </a:xfrm>
          <a:prstGeom prst="rect">
            <a:avLst/>
          </a:prstGeom>
        </p:spPr>
        <p:txBody>
          <a:bodyPr spcFirstLastPara="1" wrap="square" lIns="91425" tIns="91425" rIns="91425" bIns="91425" anchor="t" anchorCtr="0">
            <a:noAutofit/>
          </a:bodyPr>
          <a:lstStyle/>
          <a:p>
            <a:r>
              <a:rPr lang="en-US" dirty="0"/>
              <a:t>      Gheorghe SĂVOIU  </a:t>
            </a:r>
          </a:p>
          <a:p>
            <a:r>
              <a:rPr lang="en-US" dirty="0"/>
              <a:t>University of </a:t>
            </a:r>
            <a:r>
              <a:rPr lang="en-US" dirty="0" err="1"/>
              <a:t>Pitești</a:t>
            </a:r>
            <a:r>
              <a:rPr lang="en-US" dirty="0"/>
              <a:t>, Romania,  e-mail:</a:t>
            </a:r>
            <a:r>
              <a:rPr lang="ro-RO" dirty="0"/>
              <a:t> gsavoiu@yahoo.com</a:t>
            </a:r>
            <a:endParaRPr lang="en-US" dirty="0"/>
          </a:p>
          <a:p>
            <a:r>
              <a:rPr lang="en-US" dirty="0"/>
              <a:t>            </a:t>
            </a:r>
          </a:p>
          <a:p>
            <a:r>
              <a:rPr lang="en-US" dirty="0"/>
              <a:t>Sandra MATEI   </a:t>
            </a:r>
          </a:p>
          <a:p>
            <a:r>
              <a:rPr lang="en-US" dirty="0"/>
              <a:t>Regina Maria School, </a:t>
            </a:r>
            <a:r>
              <a:rPr lang="en-US" dirty="0" err="1"/>
              <a:t>Apusului</a:t>
            </a:r>
            <a:r>
              <a:rPr lang="en-US" dirty="0"/>
              <a:t> Street 71-73, 062282 Bucharest, Romania, </a:t>
            </a:r>
          </a:p>
          <a:p>
            <a:r>
              <a:rPr lang="fr-FR" dirty="0"/>
              <a:t>e-mail: sandra.savoiu@yahoo.com </a:t>
            </a:r>
            <a:endParaRPr lang="en-US" dirty="0"/>
          </a:p>
        </p:txBody>
      </p:sp>
      <p:pic>
        <p:nvPicPr>
          <p:cNvPr id="2" name="Picture 1"/>
          <p:cNvPicPr>
            <a:picLocks noChangeAspect="1"/>
          </p:cNvPicPr>
          <p:nvPr/>
        </p:nvPicPr>
        <p:blipFill>
          <a:blip r:embed="rId3"/>
          <a:stretch>
            <a:fillRect/>
          </a:stretch>
        </p:blipFill>
        <p:spPr>
          <a:xfrm>
            <a:off x="3391647" y="3050233"/>
            <a:ext cx="192140" cy="192140"/>
          </a:xfrm>
          <a:prstGeom prst="rect">
            <a:avLst/>
          </a:prstGeom>
          <a:solidFill>
            <a:schemeClr val="bg1">
              <a:lumMod val="20000"/>
              <a:lumOff val="80000"/>
            </a:schemeClr>
          </a:solidFill>
        </p:spPr>
      </p:pic>
      <p:sp>
        <p:nvSpPr>
          <p:cNvPr id="3" name="Rectangle 2"/>
          <p:cNvSpPr/>
          <p:nvPr/>
        </p:nvSpPr>
        <p:spPr>
          <a:xfrm>
            <a:off x="2331995" y="2500412"/>
            <a:ext cx="1289135" cy="307777"/>
          </a:xfrm>
          <a:prstGeom prst="rect">
            <a:avLst/>
          </a:prstGeom>
        </p:spPr>
        <p:txBody>
          <a:bodyPr wrap="none">
            <a:spAutoFit/>
          </a:bodyPr>
          <a:lstStyle/>
          <a:p>
            <a:r>
              <a:rPr lang="en" dirty="0">
                <a:latin typeface="Arial Black" panose="020B0A04020102020204" pitchFamily="34" charset="0"/>
              </a:rPr>
              <a:t>AUTHORS: </a:t>
            </a:r>
            <a:endParaRPr lang="en-US" dirty="0"/>
          </a:p>
        </p:txBody>
      </p:sp>
      <p:pic>
        <p:nvPicPr>
          <p:cNvPr id="23" name="Picture 22"/>
          <p:cNvPicPr>
            <a:picLocks noChangeAspect="1"/>
          </p:cNvPicPr>
          <p:nvPr/>
        </p:nvPicPr>
        <p:blipFill>
          <a:blip r:embed="rId3"/>
          <a:stretch>
            <a:fillRect/>
          </a:stretch>
        </p:blipFill>
        <p:spPr>
          <a:xfrm>
            <a:off x="3391647" y="3837005"/>
            <a:ext cx="192140" cy="192140"/>
          </a:xfrm>
          <a:prstGeom prst="rect">
            <a:avLst/>
          </a:prstGeom>
          <a:solidFill>
            <a:schemeClr val="bg1">
              <a:lumMod val="20000"/>
              <a:lumOff val="80000"/>
            </a:schemeClr>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144870"/>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1"/>
            <a:ext cx="8269834" cy="579966"/>
          </a:xfrm>
          <a:prstGeom prst="rect">
            <a:avLst/>
          </a:prstGeom>
        </p:spPr>
        <p:txBody>
          <a:bodyPr spcFirstLastPara="1" wrap="square" lIns="91425" tIns="91425" rIns="91425" bIns="91425" anchor="ctr" anchorCtr="0">
            <a:noAutofit/>
          </a:bodyPr>
          <a:lstStyle/>
          <a:p>
            <a:br>
              <a:rPr lang="en-US" b="1" dirty="0">
                <a:latin typeface="Arial Black" panose="020B0A04020102020204" pitchFamily="34" charset="0"/>
              </a:rPr>
            </a:br>
            <a:r>
              <a:rPr lang="en-US" b="1" dirty="0">
                <a:latin typeface="Arial Black" panose="020B0A04020102020204" pitchFamily="34" charset="0"/>
              </a:rPr>
              <a:t>   Methodology, data and general calculus’ information</a:t>
            </a:r>
            <a:br>
              <a:rPr lang="en-US" dirty="0">
                <a:latin typeface="Arial Black" panose="020B0A04020102020204" pitchFamily="34" charset="0"/>
              </a:rPr>
            </a:br>
            <a:endParaRPr dirty="0">
              <a:latin typeface="Arial Black" panose="020B0A04020102020204" pitchFamily="34" charset="0"/>
            </a:endParaRPr>
          </a:p>
        </p:txBody>
      </p:sp>
      <p:pic>
        <p:nvPicPr>
          <p:cNvPr id="9" name="Picture 8"/>
          <p:cNvPicPr>
            <a:picLocks noChangeAspect="1"/>
          </p:cNvPicPr>
          <p:nvPr/>
        </p:nvPicPr>
        <p:blipFill>
          <a:blip r:embed="rId3"/>
          <a:stretch>
            <a:fillRect/>
          </a:stretch>
        </p:blipFill>
        <p:spPr>
          <a:xfrm>
            <a:off x="1128180" y="524293"/>
            <a:ext cx="7028267" cy="4619207"/>
          </a:xfrm>
          <a:prstGeom prst="rect">
            <a:avLst/>
          </a:prstGeom>
        </p:spPr>
      </p:pic>
    </p:spTree>
    <p:extLst>
      <p:ext uri="{BB962C8B-B14F-4D97-AF65-F5344CB8AC3E}">
        <p14:creationId xmlns:p14="http://schemas.microsoft.com/office/powerpoint/2010/main" val="265734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144870"/>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1"/>
            <a:ext cx="8269834" cy="579966"/>
          </a:xfrm>
          <a:prstGeom prst="rect">
            <a:avLst/>
          </a:prstGeom>
        </p:spPr>
        <p:txBody>
          <a:bodyPr spcFirstLastPara="1" wrap="square" lIns="91425" tIns="91425" rIns="91425" bIns="91425" anchor="ctr" anchorCtr="0">
            <a:noAutofit/>
          </a:bodyPr>
          <a:lstStyle/>
          <a:p>
            <a:br>
              <a:rPr lang="en-US" b="1" dirty="0">
                <a:latin typeface="Arial Black" panose="020B0A04020102020204" pitchFamily="34" charset="0"/>
              </a:rPr>
            </a:br>
            <a:r>
              <a:rPr lang="en-US" b="1" dirty="0">
                <a:latin typeface="Arial Black" panose="020B0A04020102020204" pitchFamily="34" charset="0"/>
              </a:rPr>
              <a:t>   Methodology, data and general calculus’ information</a:t>
            </a:r>
            <a:br>
              <a:rPr lang="en-US" dirty="0">
                <a:latin typeface="Arial Black" panose="020B0A04020102020204" pitchFamily="34" charset="0"/>
              </a:rPr>
            </a:br>
            <a:endParaRPr dirty="0">
              <a:latin typeface="Arial Black" panose="020B0A04020102020204" pitchFamily="34" charset="0"/>
            </a:endParaRPr>
          </a:p>
        </p:txBody>
      </p:sp>
      <p:sp>
        <p:nvSpPr>
          <p:cNvPr id="3" name="Rectangle 2"/>
          <p:cNvSpPr/>
          <p:nvPr/>
        </p:nvSpPr>
        <p:spPr>
          <a:xfrm>
            <a:off x="1164945" y="807807"/>
            <a:ext cx="6773876" cy="3748206"/>
          </a:xfrm>
          <a:prstGeom prst="rect">
            <a:avLst/>
          </a:prstGeom>
        </p:spPr>
        <p:txBody>
          <a:bodyPr wrap="square">
            <a:spAutoFit/>
          </a:bodyPr>
          <a:lstStyle/>
          <a:p>
            <a:pPr algn="r">
              <a:lnSpc>
                <a:spcPct val="115000"/>
              </a:lnSpc>
            </a:pPr>
            <a:r>
              <a:rPr lang="fr-FR" sz="1600" b="1" dirty="0">
                <a:latin typeface="Arial Narrow" panose="020B0606020202030204" pitchFamily="34" charset="0"/>
                <a:ea typeface="Calibri" panose="020F0502020204030204" pitchFamily="34" charset="0"/>
                <a:cs typeface="Times New Roman" panose="02020603050405020304" pitchFamily="18" charset="0"/>
              </a:rPr>
              <a:t>GIN</a:t>
            </a:r>
            <a:r>
              <a:rPr lang="fr-FR" sz="1600" b="1" baseline="-25000" dirty="0">
                <a:latin typeface="Arial Narrow" panose="020B0606020202030204" pitchFamily="34" charset="0"/>
                <a:ea typeface="Calibri" panose="020F0502020204030204" pitchFamily="34" charset="0"/>
                <a:cs typeface="Times New Roman" panose="02020603050405020304" pitchFamily="18" charset="0"/>
              </a:rPr>
              <a:t>V</a:t>
            </a:r>
            <a:r>
              <a:rPr lang="fr-FR" sz="1600" b="1" dirty="0">
                <a:latin typeface="Arial Narrow" panose="020B0606020202030204" pitchFamily="34" charset="0"/>
                <a:ea typeface="Calibri" panose="020F0502020204030204" pitchFamily="34" charset="0"/>
                <a:cs typeface="Times New Roman" panose="02020603050405020304" pitchFamily="18" charset="0"/>
              </a:rPr>
              <a:t> =  [</a:t>
            </a:r>
            <a:r>
              <a:rPr lang="en-US" sz="1600" b="1" dirty="0">
                <a:latin typeface="Arial Narrow" panose="020B0606020202030204" pitchFamily="34" charset="0"/>
                <a:ea typeface="Times New Roman" panose="02020603050405020304" pitchFamily="18" charset="0"/>
                <a:cs typeface="Times New Roman" panose="02020603050405020304" pitchFamily="18" charset="0"/>
              </a:rPr>
              <a:t>Σ</a:t>
            </a:r>
            <a:r>
              <a:rPr lang="fr-FR" sz="1600" b="1" dirty="0">
                <a:latin typeface="Arial Narrow" panose="020B0606020202030204" pitchFamily="34" charset="0"/>
                <a:ea typeface="Calibri" panose="020F0502020204030204" pitchFamily="34" charset="0"/>
                <a:cs typeface="Times New Roman" panose="02020603050405020304" pitchFamily="18" charset="0"/>
              </a:rPr>
              <a:t> V</a:t>
            </a:r>
            <a:r>
              <a:rPr lang="fr-FR" sz="1600" b="1" baseline="-25000" dirty="0">
                <a:latin typeface="Arial Narrow" panose="020B0606020202030204" pitchFamily="34" charset="0"/>
                <a:ea typeface="Calibri" panose="020F0502020204030204" pitchFamily="34" charset="0"/>
                <a:cs typeface="Times New Roman" panose="02020603050405020304" pitchFamily="18" charset="0"/>
              </a:rPr>
              <a:t>i1</a:t>
            </a:r>
            <a:r>
              <a:rPr lang="fr-FR" sz="1600" b="1" dirty="0">
                <a:latin typeface="Arial Narrow" panose="020B0606020202030204" pitchFamily="34" charset="0"/>
                <a:ea typeface="Times New Roman" panose="02020603050405020304" pitchFamily="18" charset="0"/>
                <a:cs typeface="Times New Roman" panose="02020603050405020304" pitchFamily="18" charset="0"/>
              </a:rPr>
              <a:t>] : [</a:t>
            </a:r>
            <a:r>
              <a:rPr lang="en-US" sz="1600" b="1" dirty="0">
                <a:latin typeface="Arial Narrow" panose="020B0606020202030204" pitchFamily="34" charset="0"/>
                <a:ea typeface="Times New Roman" panose="02020603050405020304" pitchFamily="18" charset="0"/>
                <a:cs typeface="Times New Roman" panose="02020603050405020304" pitchFamily="18" charset="0"/>
              </a:rPr>
              <a:t>Σ</a:t>
            </a:r>
            <a:r>
              <a:rPr lang="fr-FR" sz="1600" b="1" dirty="0">
                <a:latin typeface="Arial Narrow" panose="020B0606020202030204" pitchFamily="34" charset="0"/>
                <a:ea typeface="Times New Roman" panose="02020603050405020304" pitchFamily="18" charset="0"/>
                <a:cs typeface="Times New Roman" panose="02020603050405020304" pitchFamily="18" charset="0"/>
              </a:rPr>
              <a:t> V</a:t>
            </a:r>
            <a:r>
              <a:rPr lang="fr-FR" sz="1600" b="1" baseline="-25000" dirty="0">
                <a:latin typeface="Arial Narrow" panose="020B0606020202030204" pitchFamily="34" charset="0"/>
                <a:ea typeface="Times New Roman" panose="02020603050405020304" pitchFamily="18" charset="0"/>
                <a:cs typeface="Times New Roman" panose="02020603050405020304" pitchFamily="18" charset="0"/>
              </a:rPr>
              <a:t>i0</a:t>
            </a:r>
            <a:r>
              <a:rPr lang="fr-FR" sz="1600" b="1" dirty="0">
                <a:latin typeface="Arial Narrow" panose="020B0606020202030204" pitchFamily="34" charset="0"/>
                <a:ea typeface="Times New Roman" panose="02020603050405020304" pitchFamily="18" charset="0"/>
                <a:cs typeface="Times New Roman" panose="02020603050405020304" pitchFamily="18" charset="0"/>
              </a:rPr>
              <a:t>] = {</a:t>
            </a:r>
            <a:r>
              <a:rPr lang="fr-FR" sz="1600" b="1" dirty="0">
                <a:latin typeface="Arial Narrow" panose="020B0606020202030204" pitchFamily="34" charset="0"/>
                <a:ea typeface="Calibri" panose="020F0502020204030204" pitchFamily="34" charset="0"/>
                <a:cs typeface="Times New Roman" panose="02020603050405020304" pitchFamily="18" charset="0"/>
              </a:rPr>
              <a:t>[</a:t>
            </a:r>
            <a:r>
              <a:rPr lang="en-US" sz="1600" b="1" dirty="0">
                <a:latin typeface="Arial Narrow" panose="020B0606020202030204" pitchFamily="34" charset="0"/>
                <a:ea typeface="Times New Roman" panose="02020603050405020304" pitchFamily="18" charset="0"/>
                <a:cs typeface="Times New Roman" panose="02020603050405020304" pitchFamily="18" charset="0"/>
              </a:rPr>
              <a:t>Σ</a:t>
            </a:r>
            <a:r>
              <a:rPr lang="fr-FR" sz="1600" b="1" dirty="0">
                <a:latin typeface="Arial Narrow" panose="020B0606020202030204" pitchFamily="34" charset="0"/>
                <a:ea typeface="Calibri" panose="020F0502020204030204" pitchFamily="34" charset="0"/>
                <a:cs typeface="Times New Roman" panose="02020603050405020304" pitchFamily="18" charset="0"/>
              </a:rPr>
              <a:t> V</a:t>
            </a:r>
            <a:r>
              <a:rPr lang="fr-FR" sz="1600" b="1" baseline="-25000" dirty="0">
                <a:latin typeface="Arial Narrow" panose="020B0606020202030204" pitchFamily="34" charset="0"/>
                <a:ea typeface="Calibri" panose="020F0502020204030204" pitchFamily="34" charset="0"/>
                <a:cs typeface="Times New Roman" panose="02020603050405020304" pitchFamily="18" charset="0"/>
              </a:rPr>
              <a:t>i1</a:t>
            </a:r>
            <a:r>
              <a:rPr lang="fr-FR" sz="1600" b="1" dirty="0">
                <a:latin typeface="Arial Narrow" panose="020B0606020202030204" pitchFamily="34" charset="0"/>
                <a:ea typeface="Times New Roman" panose="02020603050405020304" pitchFamily="18" charset="0"/>
                <a:cs typeface="Times New Roman" panose="02020603050405020304" pitchFamily="18" charset="0"/>
              </a:rPr>
              <a:t>]:8}:1.5396 </a:t>
            </a:r>
            <a:r>
              <a:rPr lang="fr-FR" sz="1600" b="1" dirty="0">
                <a:latin typeface="Arial Narrow" panose="020B0606020202030204" pitchFamily="34" charset="0"/>
                <a:ea typeface="Calibri" panose="020F0502020204030204" pitchFamily="34" charset="0"/>
                <a:cs typeface="Times New Roman" panose="02020603050405020304" pitchFamily="18" charset="0"/>
              </a:rPr>
              <a:t>                                      (4)               </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a:p>
            <a:pPr algn="r">
              <a:lnSpc>
                <a:spcPct val="115000"/>
              </a:lnSpc>
            </a:pPr>
            <a:r>
              <a:rPr lang="fr-FR" sz="1600" b="1" dirty="0">
                <a:latin typeface="Arial Narrow" panose="020B0606020202030204" pitchFamily="34" charset="0"/>
                <a:ea typeface="Times New Roman" panose="02020603050405020304" pitchFamily="18" charset="0"/>
                <a:cs typeface="Times New Roman" panose="02020603050405020304" pitchFamily="18" charset="0"/>
              </a:rPr>
              <a:t> </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a:p>
            <a:pPr indent="453390" algn="just">
              <a:lnSpc>
                <a:spcPct val="115000"/>
              </a:lnSpc>
              <a:tabLst>
                <a:tab pos="850900" algn="l"/>
              </a:tabLst>
            </a:pPr>
            <a:r>
              <a:rPr lang="fr-FR" sz="1600" b="1" dirty="0">
                <a:latin typeface="Arial Narrow" panose="020B0606020202030204" pitchFamily="34" charset="0"/>
                <a:ea typeface="Times New Roman" panose="02020603050405020304" pitchFamily="18" charset="0"/>
                <a:cs typeface="Times New Roman" panose="02020603050405020304" pitchFamily="18" charset="0"/>
              </a:rPr>
              <a:t> </a:t>
            </a:r>
            <a:r>
              <a:rPr lang="en-US" sz="1600" b="1" dirty="0">
                <a:latin typeface="Arial Narrow" panose="020B0606020202030204" pitchFamily="34" charset="0"/>
                <a:ea typeface="Calibri" panose="020F0502020204030204" pitchFamily="34" charset="0"/>
                <a:cs typeface="Times New Roman" panose="02020603050405020304" pitchFamily="18" charset="0"/>
              </a:rPr>
              <a:t>where V</a:t>
            </a:r>
            <a:r>
              <a:rPr lang="en-US" sz="1600" b="1" baseline="-25000" dirty="0">
                <a:latin typeface="Arial Narrow" panose="020B0606020202030204" pitchFamily="34" charset="0"/>
                <a:ea typeface="Calibri" panose="020F0502020204030204" pitchFamily="34" charset="0"/>
                <a:cs typeface="Times New Roman" panose="02020603050405020304" pitchFamily="18" charset="0"/>
              </a:rPr>
              <a:t>i1</a:t>
            </a:r>
            <a:r>
              <a:rPr lang="en-US" sz="1600" b="1" dirty="0">
                <a:latin typeface="Arial Narrow" panose="020B0606020202030204" pitchFamily="34" charset="0"/>
                <a:ea typeface="Calibri" panose="020F0502020204030204" pitchFamily="34" charset="0"/>
                <a:cs typeface="Times New Roman" panose="02020603050405020304" pitchFamily="18" charset="0"/>
              </a:rPr>
              <a:t> = the volume of the tetrahedron (pyramid) or the hexahedron (cube) at the moment, territory or structure 1, as well as separately for each type of geometric surface index, calculated for a pyramid (5) or a cube (6):</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a:p>
            <a:pPr indent="453390" algn="r">
              <a:lnSpc>
                <a:spcPct val="115000"/>
              </a:lnSpc>
              <a:tabLst>
                <a:tab pos="850900" algn="l"/>
              </a:tabLst>
            </a:pPr>
            <a:r>
              <a:rPr lang="en-US" sz="1600" b="1" dirty="0">
                <a:latin typeface="Arial Narrow" panose="020B0606020202030204" pitchFamily="34" charset="0"/>
                <a:ea typeface="Calibri" panose="020F0502020204030204" pitchFamily="34" charset="0"/>
                <a:cs typeface="Times New Roman" panose="02020603050405020304" pitchFamily="18" charset="0"/>
              </a:rPr>
              <a:t> </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a:p>
            <a:pPr indent="453390" algn="r">
              <a:lnSpc>
                <a:spcPct val="115000"/>
              </a:lnSpc>
              <a:tabLst>
                <a:tab pos="850900" algn="l"/>
              </a:tabLst>
            </a:pPr>
            <a:r>
              <a:rPr lang="en-US" sz="1600" b="1" dirty="0">
                <a:latin typeface="Arial Narrow" panose="020B0606020202030204" pitchFamily="34" charset="0"/>
                <a:ea typeface="Calibri" panose="020F0502020204030204" pitchFamily="34" charset="0"/>
                <a:cs typeface="Times New Roman" panose="02020603050405020304" pitchFamily="18" charset="0"/>
              </a:rPr>
              <a:t>   GIN</a:t>
            </a:r>
            <a:r>
              <a:rPr lang="en-US" sz="1600" b="1" baseline="-25000" dirty="0">
                <a:latin typeface="Arial Narrow" panose="020B0606020202030204" pitchFamily="34" charset="0"/>
                <a:ea typeface="Calibri" panose="020F0502020204030204" pitchFamily="34" charset="0"/>
                <a:cs typeface="Times New Roman" panose="02020603050405020304" pitchFamily="18" charset="0"/>
              </a:rPr>
              <a:t>A</a:t>
            </a:r>
            <a:r>
              <a:rPr lang="en-US" sz="1600" b="1" dirty="0">
                <a:latin typeface="Arial Narrow" panose="020B0606020202030204" pitchFamily="34" charset="0"/>
                <a:ea typeface="Calibri" panose="020F0502020204030204" pitchFamily="34" charset="0"/>
                <a:cs typeface="Times New Roman" panose="02020603050405020304" pitchFamily="18" charset="0"/>
              </a:rPr>
              <a:t> = [Σ A</a:t>
            </a:r>
            <a:r>
              <a:rPr lang="en-US" sz="1600" b="1" baseline="-25000" dirty="0">
                <a:latin typeface="Arial Narrow" panose="020B0606020202030204" pitchFamily="34" charset="0"/>
                <a:ea typeface="Calibri" panose="020F0502020204030204" pitchFamily="34" charset="0"/>
                <a:cs typeface="Times New Roman" panose="02020603050405020304" pitchFamily="18" charset="0"/>
              </a:rPr>
              <a:t>i1</a:t>
            </a:r>
            <a:r>
              <a:rPr lang="en-US" sz="1600" b="1" dirty="0">
                <a:latin typeface="Arial Narrow" panose="020B0606020202030204" pitchFamily="34" charset="0"/>
                <a:ea typeface="Calibri" panose="020F0502020204030204" pitchFamily="34" charset="0"/>
                <a:cs typeface="Times New Roman" panose="02020603050405020304" pitchFamily="18" charset="0"/>
              </a:rPr>
              <a:t>] : [Σ A</a:t>
            </a:r>
            <a:r>
              <a:rPr lang="en-US" sz="1600" b="1" baseline="-25000" dirty="0">
                <a:latin typeface="Arial Narrow" panose="020B0606020202030204" pitchFamily="34" charset="0"/>
                <a:ea typeface="Calibri" panose="020F0502020204030204" pitchFamily="34" charset="0"/>
                <a:cs typeface="Times New Roman" panose="02020603050405020304" pitchFamily="18" charset="0"/>
              </a:rPr>
              <a:t>i0</a:t>
            </a:r>
            <a:r>
              <a:rPr lang="en-US" sz="1600" b="1" dirty="0">
                <a:latin typeface="Arial Narrow" panose="020B0606020202030204" pitchFamily="34" charset="0"/>
                <a:ea typeface="Calibri" panose="020F0502020204030204" pitchFamily="34" charset="0"/>
                <a:cs typeface="Times New Roman" panose="02020603050405020304" pitchFamily="18" charset="0"/>
              </a:rPr>
              <a:t>] = {[Σ Ai1]:4}:4.6188                                      (5) </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a:p>
            <a:pPr indent="453390" algn="r">
              <a:lnSpc>
                <a:spcPct val="115000"/>
              </a:lnSpc>
              <a:tabLst>
                <a:tab pos="850900" algn="l"/>
              </a:tabLst>
            </a:pPr>
            <a:r>
              <a:rPr lang="en-US" sz="1600" b="1" dirty="0">
                <a:latin typeface="Arial Narrow" panose="020B0606020202030204" pitchFamily="34" charset="0"/>
                <a:ea typeface="Calibri" panose="020F0502020204030204" pitchFamily="34" charset="0"/>
                <a:cs typeface="Times New Roman" panose="02020603050405020304" pitchFamily="18" charset="0"/>
              </a:rPr>
              <a:t> </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a:p>
            <a:pPr indent="453390" algn="r">
              <a:lnSpc>
                <a:spcPct val="115000"/>
              </a:lnSpc>
              <a:tabLst>
                <a:tab pos="850900" algn="l"/>
              </a:tabLst>
            </a:pPr>
            <a:r>
              <a:rPr lang="en-US" sz="1600" b="1" dirty="0">
                <a:latin typeface="Arial Narrow" panose="020B0606020202030204" pitchFamily="34" charset="0"/>
                <a:ea typeface="Calibri" panose="020F0502020204030204" pitchFamily="34" charset="0"/>
                <a:cs typeface="Times New Roman" panose="02020603050405020304" pitchFamily="18" charset="0"/>
              </a:rPr>
              <a:t>GIN</a:t>
            </a:r>
            <a:r>
              <a:rPr lang="en-US" sz="1600" b="1" baseline="-25000" dirty="0">
                <a:latin typeface="Arial Narrow" panose="020B0606020202030204" pitchFamily="34" charset="0"/>
                <a:ea typeface="Calibri" panose="020F0502020204030204" pitchFamily="34" charset="0"/>
                <a:cs typeface="Times New Roman" panose="02020603050405020304" pitchFamily="18" charset="0"/>
              </a:rPr>
              <a:t>A</a:t>
            </a:r>
            <a:r>
              <a:rPr lang="en-US" sz="1600" b="1" dirty="0">
                <a:latin typeface="Arial Narrow" panose="020B0606020202030204" pitchFamily="34" charset="0"/>
                <a:ea typeface="Calibri" panose="020F0502020204030204" pitchFamily="34" charset="0"/>
                <a:cs typeface="Times New Roman" panose="02020603050405020304" pitchFamily="18" charset="0"/>
              </a:rPr>
              <a:t> = [Σ A</a:t>
            </a:r>
            <a:r>
              <a:rPr lang="en-US" sz="1600" b="1" baseline="-25000" dirty="0">
                <a:latin typeface="Arial Narrow" panose="020B0606020202030204" pitchFamily="34" charset="0"/>
                <a:ea typeface="Calibri" panose="020F0502020204030204" pitchFamily="34" charset="0"/>
                <a:cs typeface="Times New Roman" panose="02020603050405020304" pitchFamily="18" charset="0"/>
              </a:rPr>
              <a:t>i1</a:t>
            </a:r>
            <a:r>
              <a:rPr lang="en-US" sz="1600" b="1" dirty="0">
                <a:latin typeface="Arial Narrow" panose="020B0606020202030204" pitchFamily="34" charset="0"/>
                <a:ea typeface="Calibri" panose="020F0502020204030204" pitchFamily="34" charset="0"/>
                <a:cs typeface="Times New Roman" panose="02020603050405020304" pitchFamily="18" charset="0"/>
              </a:rPr>
              <a:t>] : [Σ A</a:t>
            </a:r>
            <a:r>
              <a:rPr lang="en-US" sz="1600" b="1" baseline="-25000" dirty="0">
                <a:latin typeface="Arial Narrow" panose="020B0606020202030204" pitchFamily="34" charset="0"/>
                <a:ea typeface="Calibri" panose="020F0502020204030204" pitchFamily="34" charset="0"/>
                <a:cs typeface="Times New Roman" panose="02020603050405020304" pitchFamily="18" charset="0"/>
              </a:rPr>
              <a:t>i0</a:t>
            </a:r>
            <a:r>
              <a:rPr lang="en-US" sz="1600" b="1" dirty="0">
                <a:latin typeface="Arial Narrow" panose="020B0606020202030204" pitchFamily="34" charset="0"/>
                <a:ea typeface="Calibri" panose="020F0502020204030204" pitchFamily="34" charset="0"/>
                <a:cs typeface="Times New Roman" panose="02020603050405020304" pitchFamily="18" charset="0"/>
              </a:rPr>
              <a:t>] = {[Σ Ai1]:8}:8.000                                        (6) </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a:p>
            <a:pPr indent="453390" algn="just">
              <a:lnSpc>
                <a:spcPct val="115000"/>
              </a:lnSpc>
              <a:tabLst>
                <a:tab pos="850900" algn="l"/>
              </a:tabLst>
            </a:pPr>
            <a:r>
              <a:rPr lang="en-US" sz="1600" b="1" dirty="0">
                <a:latin typeface="Arial Narrow" panose="020B0606020202030204" pitchFamily="34" charset="0"/>
                <a:ea typeface="Calibri" panose="020F0502020204030204" pitchFamily="34" charset="0"/>
                <a:cs typeface="Times New Roman" panose="02020603050405020304" pitchFamily="18" charset="0"/>
              </a:rPr>
              <a:t>where A</a:t>
            </a:r>
            <a:r>
              <a:rPr lang="en-US" sz="1600" b="1" baseline="-25000" dirty="0">
                <a:latin typeface="Arial Narrow" panose="020B0606020202030204" pitchFamily="34" charset="0"/>
                <a:ea typeface="Calibri" panose="020F0502020204030204" pitchFamily="34" charset="0"/>
                <a:cs typeface="Times New Roman" panose="02020603050405020304" pitchFamily="18" charset="0"/>
              </a:rPr>
              <a:t>i1 </a:t>
            </a:r>
            <a:r>
              <a:rPr lang="en-US" sz="1600" b="1" dirty="0">
                <a:latin typeface="Arial Narrow" panose="020B0606020202030204" pitchFamily="34" charset="0"/>
                <a:ea typeface="Calibri" panose="020F0502020204030204" pitchFamily="34" charset="0"/>
                <a:cs typeface="Times New Roman" panose="02020603050405020304" pitchFamily="18" charset="0"/>
              </a:rPr>
              <a:t>= the area of the tetrahedron (pyramid) or the hexahedron (cube) in the moment, territory or structure 1. </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a:p>
            <a:pPr indent="453390" algn="just">
              <a:lnSpc>
                <a:spcPct val="115000"/>
              </a:lnSpc>
              <a:tabLst>
                <a:tab pos="850900" algn="l"/>
              </a:tabLst>
            </a:pPr>
            <a:r>
              <a:rPr lang="en-US" sz="1600" b="1" dirty="0">
                <a:latin typeface="Arial Narrow" panose="020B0606020202030204" pitchFamily="34" charset="0"/>
                <a:ea typeface="Calibri" panose="020F0502020204030204" pitchFamily="34" charset="0"/>
                <a:cs typeface="Times New Roman" panose="02020603050405020304" pitchFamily="18" charset="0"/>
              </a:rPr>
              <a:t>And thus, the simplicity of the statistical calculus is ensured methodologically, for any type of geometric volume or surface index (GIN).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912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245313"/>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0"/>
            <a:ext cx="8727034" cy="1075333"/>
          </a:xfrm>
          <a:prstGeom prst="rect">
            <a:avLst/>
          </a:prstGeom>
        </p:spPr>
        <p:txBody>
          <a:bodyPr spcFirstLastPara="1" wrap="square" lIns="91425" tIns="91425" rIns="91425" bIns="91425" anchor="ctr" anchorCtr="0">
            <a:noAutofit/>
          </a:bodyPr>
          <a:lstStyle/>
          <a:p>
            <a:br>
              <a:rPr lang="en-US" b="1" dirty="0">
                <a:latin typeface="Arial Black" panose="020B0A04020102020204" pitchFamily="34" charset="0"/>
              </a:rPr>
            </a:br>
            <a:r>
              <a:rPr lang="en-US" b="1" dirty="0">
                <a:latin typeface="Arial Black" panose="020B0A04020102020204" pitchFamily="34" charset="0"/>
              </a:rPr>
              <a:t>   </a:t>
            </a:r>
            <a:r>
              <a:rPr lang="en-US" sz="1800" b="1" dirty="0">
                <a:latin typeface="Arial Black" panose="020B0A04020102020204" pitchFamily="34" charset="0"/>
              </a:rPr>
              <a:t>A new theoretical and applied statistical instrument to measure tourism’s evolution</a:t>
            </a:r>
            <a:br>
              <a:rPr lang="en-US" dirty="0">
                <a:latin typeface="Arial Black" panose="020B0A04020102020204" pitchFamily="34" charset="0"/>
              </a:rPr>
            </a:br>
            <a:br>
              <a:rPr lang="en-US" dirty="0">
                <a:latin typeface="Arial Black" panose="020B0A04020102020204" pitchFamily="34" charset="0"/>
              </a:rPr>
            </a:br>
            <a:endParaRPr dirty="0">
              <a:latin typeface="Arial Black" panose="020B0A04020102020204" pitchFamily="34" charset="0"/>
            </a:endParaRPr>
          </a:p>
        </p:txBody>
      </p:sp>
      <p:sp>
        <p:nvSpPr>
          <p:cNvPr id="2" name="Rectangle 1"/>
          <p:cNvSpPr/>
          <p:nvPr/>
        </p:nvSpPr>
        <p:spPr>
          <a:xfrm>
            <a:off x="0" y="741489"/>
            <a:ext cx="9048902" cy="4339650"/>
          </a:xfrm>
          <a:prstGeom prst="rect">
            <a:avLst/>
          </a:prstGeom>
        </p:spPr>
        <p:txBody>
          <a:bodyPr wrap="square">
            <a:spAutoFit/>
          </a:bodyPr>
          <a:lstStyle/>
          <a:p>
            <a:pPr indent="457200" algn="just">
              <a:lnSpc>
                <a:spcPct val="115000"/>
              </a:lnSpc>
            </a:pPr>
            <a:r>
              <a:rPr lang="en-US" sz="1600" b="1" dirty="0">
                <a:solidFill>
                  <a:srgbClr val="050505"/>
                </a:solidFill>
                <a:latin typeface="Arial Narrow" panose="020B0606020202030204" pitchFamily="34" charset="0"/>
                <a:ea typeface="Times New Roman" panose="02020603050405020304" pitchFamily="18" charset="0"/>
                <a:cs typeface="Times New Roman" panose="02020603050405020304" pitchFamily="18" charset="0"/>
              </a:rPr>
              <a:t>The optimal choice of factors for the construction of a new geometric index has selected some of the most important aspects related to the development of the tourist activity: </a:t>
            </a:r>
          </a:p>
          <a:p>
            <a:pPr marL="400050" indent="-400050" algn="just">
              <a:lnSpc>
                <a:spcPct val="115000"/>
              </a:lnSpc>
              <a:buAutoNum type="romanLcParenR"/>
            </a:pPr>
            <a:r>
              <a:rPr lang="en-US" sz="16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the investment made through </a:t>
            </a:r>
            <a:r>
              <a:rPr lang="en-US" sz="1600" b="1" i="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the existing tourist accommodation capacity</a:t>
            </a:r>
            <a:r>
              <a:rPr lang="en-US" sz="16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 </a:t>
            </a:r>
            <a:r>
              <a:rPr lang="en-US" sz="1600" b="1" i="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(in thousands of places)</a:t>
            </a:r>
            <a:r>
              <a:rPr lang="en-US" sz="16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a:t>
            </a:r>
          </a:p>
          <a:p>
            <a:pPr marL="400050" indent="-400050" algn="just">
              <a:lnSpc>
                <a:spcPct val="115000"/>
              </a:lnSpc>
              <a:buAutoNum type="romanLcParenR"/>
            </a:pPr>
            <a:r>
              <a:rPr lang="en-US" sz="16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 </a:t>
            </a:r>
            <a:r>
              <a:rPr lang="en-US" sz="1600" b="1" i="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the number of tourists or arrivals in receptions with</a:t>
            </a:r>
            <a:r>
              <a:rPr lang="en-US" sz="16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 </a:t>
            </a:r>
            <a:r>
              <a:rPr lang="en-US" sz="1600" b="1" i="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functions in tourist accommodation (in thousands of people)</a:t>
            </a:r>
            <a:r>
              <a:rPr lang="en-US" sz="16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 </a:t>
            </a:r>
          </a:p>
          <a:p>
            <a:pPr marL="400050" indent="-400050" algn="just">
              <a:lnSpc>
                <a:spcPct val="115000"/>
              </a:lnSpc>
              <a:buAutoNum type="romanLcParenR"/>
            </a:pPr>
            <a:r>
              <a:rPr lang="en-US" sz="1600" b="1" i="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the number of overnight stays</a:t>
            </a:r>
            <a:r>
              <a:rPr lang="en-US" sz="16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 </a:t>
            </a:r>
            <a:r>
              <a:rPr lang="en-US" sz="1600" b="1" i="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in touristic establishments (in thousands) and</a:t>
            </a:r>
            <a:r>
              <a:rPr lang="en-US" sz="16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 </a:t>
            </a:r>
          </a:p>
          <a:p>
            <a:pPr marL="400050" indent="-400050" algn="just">
              <a:lnSpc>
                <a:spcPct val="115000"/>
              </a:lnSpc>
              <a:buAutoNum type="romanLcParenR"/>
            </a:pPr>
            <a:r>
              <a:rPr lang="en-US" sz="1600" b="1" i="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the expenditures of non-resident tourists (in millions of lei in current values - in values deflated with the CPI),</a:t>
            </a:r>
            <a:r>
              <a:rPr lang="en-US" sz="16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 in the case of the tetrahedron or the pyramid.</a:t>
            </a:r>
          </a:p>
          <a:p>
            <a:pPr algn="just">
              <a:lnSpc>
                <a:spcPct val="115000"/>
              </a:lnSpc>
            </a:pPr>
            <a:r>
              <a:rPr lang="en-US" sz="1600" b="1" dirty="0">
                <a:solidFill>
                  <a:srgbClr val="050505"/>
                </a:solidFill>
                <a:latin typeface="Arial Narrow" panose="020B0606020202030204" pitchFamily="34" charset="0"/>
                <a:ea typeface="Times New Roman" panose="02020603050405020304" pitchFamily="18" charset="0"/>
                <a:cs typeface="Times New Roman" panose="02020603050405020304" pitchFamily="18" charset="0"/>
              </a:rPr>
              <a:t>to which are added 4 economic-social factors with a major impact on the tourist activity (for hexahedron/cube);</a:t>
            </a:r>
          </a:p>
          <a:p>
            <a:pPr algn="just">
              <a:lnSpc>
                <a:spcPct val="115000"/>
              </a:lnSpc>
            </a:pPr>
            <a:r>
              <a:rPr lang="en-US" sz="1600" b="1" i="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v) the real GDP index (%)</a:t>
            </a:r>
            <a:r>
              <a:rPr lang="en-US" sz="1600" b="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 </a:t>
            </a:r>
          </a:p>
          <a:p>
            <a:pPr algn="just">
              <a:lnSpc>
                <a:spcPct val="115000"/>
              </a:lnSpc>
            </a:pPr>
            <a:r>
              <a:rPr lang="en-US" sz="1600" b="1" i="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vi) the real GVA index in services (%)</a:t>
            </a:r>
            <a:r>
              <a:rPr lang="en-US" sz="1600" b="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 </a:t>
            </a:r>
          </a:p>
          <a:p>
            <a:pPr algn="just">
              <a:lnSpc>
                <a:spcPct val="115000"/>
              </a:lnSpc>
            </a:pPr>
            <a:r>
              <a:rPr lang="en-US" sz="1600" b="1" i="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vii) the ratio between arrivals of foreign visitors and departures</a:t>
            </a:r>
            <a:r>
              <a:rPr lang="en-US" sz="1600" b="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 </a:t>
            </a:r>
            <a:r>
              <a:rPr lang="en-US" sz="1600" b="1" i="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of Romanian tourists abroad</a:t>
            </a:r>
            <a:r>
              <a:rPr lang="en-US" sz="1600" b="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 </a:t>
            </a:r>
          </a:p>
          <a:p>
            <a:pPr algn="just">
              <a:lnSpc>
                <a:spcPct val="115000"/>
              </a:lnSpc>
            </a:pPr>
            <a:r>
              <a:rPr lang="en-US" sz="1600" b="1" i="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viii) the purchasing power index of net monthly earnings (previous year = 100%).</a:t>
            </a:r>
            <a:r>
              <a:rPr lang="en-US" sz="1600" b="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 </a:t>
            </a:r>
          </a:p>
          <a:p>
            <a:pPr algn="just">
              <a:lnSpc>
                <a:spcPct val="115000"/>
              </a:lnSpc>
            </a:pPr>
            <a:r>
              <a:rPr lang="en-US" sz="1600" b="1" dirty="0">
                <a:solidFill>
                  <a:srgbClr val="050505"/>
                </a:solidFill>
                <a:latin typeface="Arial Narrow" panose="020B0606020202030204" pitchFamily="34" charset="0"/>
                <a:ea typeface="Times New Roman" panose="02020603050405020304" pitchFamily="18" charset="0"/>
                <a:cs typeface="Times New Roman" panose="02020603050405020304" pitchFamily="18" charset="0"/>
              </a:rPr>
              <a:t>In table no. 2, all these determinations are presented in the concrete situation of Romanian tourism according to the official data of NSI:</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579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150689" y="86374"/>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253279" y="258535"/>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80490" y="0"/>
            <a:ext cx="8663510" cy="1075333"/>
          </a:xfrm>
          <a:prstGeom prst="rect">
            <a:avLst/>
          </a:prstGeom>
        </p:spPr>
        <p:txBody>
          <a:bodyPr spcFirstLastPara="1" wrap="square" lIns="91425" tIns="91425" rIns="91425" bIns="91425" anchor="ctr" anchorCtr="0">
            <a:noAutofit/>
          </a:bodyPr>
          <a:lstStyle/>
          <a:p>
            <a:pPr algn="just"/>
            <a:br>
              <a:rPr lang="en-US" b="1" dirty="0">
                <a:latin typeface="Arial Black" panose="020B0A04020102020204" pitchFamily="34" charset="0"/>
              </a:rPr>
            </a:br>
            <a:r>
              <a:rPr lang="en-US" b="1" dirty="0">
                <a:latin typeface="Arial Black" panose="020B0A04020102020204" pitchFamily="34" charset="0"/>
              </a:rPr>
              <a:t>   </a:t>
            </a:r>
            <a:r>
              <a:rPr lang="en-US" sz="1400" b="1" dirty="0">
                <a:latin typeface="Arial Black" panose="020B0A04020102020204" pitchFamily="34" charset="0"/>
              </a:rPr>
              <a:t>A new </a:t>
            </a:r>
            <a:r>
              <a:rPr lang="en-US" sz="1400" b="1" dirty="0">
                <a:latin typeface="Arial" panose="020B0604020202020204" pitchFamily="34" charset="0"/>
                <a:cs typeface="Arial" panose="020B0604020202020204" pitchFamily="34" charset="0"/>
              </a:rPr>
              <a:t>theoretical</a:t>
            </a:r>
            <a:r>
              <a:rPr lang="en-US" sz="1400" b="1" dirty="0">
                <a:latin typeface="Arial Black" panose="020B0A04020102020204" pitchFamily="34" charset="0"/>
              </a:rPr>
              <a:t> and applied statistical instrument to measure tourism’s evolution</a:t>
            </a:r>
            <a:br>
              <a:rPr lang="en-US" dirty="0">
                <a:latin typeface="Arial Black" panose="020B0A04020102020204" pitchFamily="34" charset="0"/>
              </a:rPr>
            </a:br>
            <a:br>
              <a:rPr lang="en-US" dirty="0">
                <a:latin typeface="Arial Black" panose="020B0A04020102020204" pitchFamily="34" charset="0"/>
              </a:rPr>
            </a:br>
            <a:endParaRPr dirty="0">
              <a:latin typeface="Arial Black" panose="020B0A04020102020204" pitchFamily="34" charset="0"/>
            </a:endParaRPr>
          </a:p>
        </p:txBody>
      </p:sp>
      <p:sp>
        <p:nvSpPr>
          <p:cNvPr id="2" name="Rectangle 1"/>
          <p:cNvSpPr/>
          <p:nvPr/>
        </p:nvSpPr>
        <p:spPr>
          <a:xfrm>
            <a:off x="-76810" y="457328"/>
            <a:ext cx="9220810" cy="646331"/>
          </a:xfrm>
          <a:prstGeom prst="rect">
            <a:avLst/>
          </a:prstGeom>
        </p:spPr>
        <p:txBody>
          <a:bodyPr wrap="square">
            <a:spAutoFit/>
          </a:bodyPr>
          <a:lstStyle/>
          <a:p>
            <a:pPr algn="just"/>
            <a:r>
              <a:rPr lang="en-US" sz="1200" b="1" dirty="0">
                <a:latin typeface="Arial Narrow" panose="020B0606020202030204" pitchFamily="34" charset="0"/>
              </a:rPr>
              <a:t>                                 Table no. 2</a:t>
            </a:r>
          </a:p>
          <a:p>
            <a:pPr algn="ctr"/>
            <a:r>
              <a:rPr lang="en-US" sz="1200" b="1" dirty="0">
                <a:latin typeface="Arial Narrow" panose="020B0606020202030204" pitchFamily="34" charset="0"/>
              </a:rPr>
              <a:t> Data for partial indices of the aggregate geometric indices of volume (surface) in investigative systems focused on </a:t>
            </a:r>
          </a:p>
          <a:p>
            <a:pPr algn="ctr"/>
            <a:r>
              <a:rPr lang="en-US" sz="1200" b="1" dirty="0">
                <a:latin typeface="Arial Narrow" panose="020B0606020202030204" pitchFamily="34" charset="0"/>
              </a:rPr>
              <a:t>tetrahedron (2022/2021*) and hexahedron (</a:t>
            </a:r>
            <a:r>
              <a:rPr lang="en-US" sz="1200" b="1" dirty="0">
                <a:solidFill>
                  <a:schemeClr val="accent5">
                    <a:lumMod val="75000"/>
                  </a:schemeClr>
                </a:solidFill>
                <a:latin typeface="Arial Narrow" panose="020B0606020202030204" pitchFamily="34" charset="0"/>
              </a:rPr>
              <a:t>2022/2019*</a:t>
            </a:r>
            <a:r>
              <a:rPr lang="en-US" sz="1200" b="1" dirty="0">
                <a:latin typeface="Arial Narrow" panose="020B0606020202030204" pitchFamily="34" charset="0"/>
              </a:rPr>
              <a:t>)</a:t>
            </a:r>
          </a:p>
        </p:txBody>
      </p:sp>
      <p:pic>
        <p:nvPicPr>
          <p:cNvPr id="3" name="Picture 2"/>
          <p:cNvPicPr>
            <a:picLocks noChangeAspect="1"/>
          </p:cNvPicPr>
          <p:nvPr/>
        </p:nvPicPr>
        <p:blipFill>
          <a:blip r:embed="rId3"/>
          <a:stretch>
            <a:fillRect/>
          </a:stretch>
        </p:blipFill>
        <p:spPr>
          <a:xfrm>
            <a:off x="1367942" y="1103659"/>
            <a:ext cx="6645674" cy="3664848"/>
          </a:xfrm>
          <a:prstGeom prst="rect">
            <a:avLst/>
          </a:prstGeom>
        </p:spPr>
      </p:pic>
      <p:sp>
        <p:nvSpPr>
          <p:cNvPr id="4" name="Rectangle 3"/>
          <p:cNvSpPr/>
          <p:nvPr/>
        </p:nvSpPr>
        <p:spPr>
          <a:xfrm>
            <a:off x="-12802" y="4482581"/>
            <a:ext cx="9156802" cy="707886"/>
          </a:xfrm>
          <a:prstGeom prst="rect">
            <a:avLst/>
          </a:prstGeom>
        </p:spPr>
        <p:txBody>
          <a:bodyPr wrap="square">
            <a:spAutoFit/>
          </a:bodyPr>
          <a:lstStyle/>
          <a:p>
            <a:r>
              <a:rPr lang="en-US" sz="1000" dirty="0">
                <a:latin typeface="Arial Narrow" panose="020B0606020202030204" pitchFamily="34" charset="0"/>
              </a:rPr>
              <a:t>Data sources: National Institute of Statistics, 2022, Romania in Figures – Statistical abstract- July 2022, Bucharest: </a:t>
            </a:r>
            <a:r>
              <a:rPr lang="en-US" sz="1000" dirty="0" err="1">
                <a:latin typeface="Arial Narrow" panose="020B0606020202030204" pitchFamily="34" charset="0"/>
              </a:rPr>
              <a:t>Editura</a:t>
            </a:r>
            <a:r>
              <a:rPr lang="en-US" sz="1000" dirty="0">
                <a:latin typeface="Arial Narrow" panose="020B0606020202030204" pitchFamily="34" charset="0"/>
              </a:rPr>
              <a:t> INS., pp.  84-85, National Institute of Statistics, 2023, Press release, no. 27, February 3, 2023, Tourism in December 2022, Bucharest: </a:t>
            </a:r>
            <a:r>
              <a:rPr lang="en-US" sz="1000" dirty="0" err="1">
                <a:latin typeface="Arial Narrow" panose="020B0606020202030204" pitchFamily="34" charset="0"/>
              </a:rPr>
              <a:t>Editura</a:t>
            </a:r>
            <a:r>
              <a:rPr lang="en-US" sz="1000" dirty="0">
                <a:latin typeface="Arial Narrow" panose="020B0606020202030204" pitchFamily="34" charset="0"/>
              </a:rPr>
              <a:t> INS., pp. 1-6, and Monthly Statistical Bulletin no 12/2022, Bucharest: </a:t>
            </a:r>
            <a:r>
              <a:rPr lang="en-US" sz="1000" dirty="0" err="1">
                <a:latin typeface="Arial Narrow" panose="020B0606020202030204" pitchFamily="34" charset="0"/>
              </a:rPr>
              <a:t>Editura</a:t>
            </a:r>
            <a:r>
              <a:rPr lang="en-US" sz="1000" dirty="0">
                <a:latin typeface="Arial Narrow" panose="020B0606020202030204" pitchFamily="34" charset="0"/>
              </a:rPr>
              <a:t> INS., p. XVII. Available online at: https://insse.ro/cms/sites/default/files/field/publicatii/buletin_statistic_lunar_nr12_2022_0.pdf Accessed 24 March. 2023.</a:t>
            </a:r>
          </a:p>
          <a:p>
            <a:r>
              <a:rPr lang="en-US" sz="1000" dirty="0">
                <a:latin typeface="Arial Narrow" panose="020B0606020202030204" pitchFamily="34" charset="0"/>
              </a:rPr>
              <a:t>*Note: Some indices are estimated in values deflated with CPI. **Note: Estimated average monthly value </a:t>
            </a:r>
          </a:p>
        </p:txBody>
      </p:sp>
    </p:spTree>
    <p:extLst>
      <p:ext uri="{BB962C8B-B14F-4D97-AF65-F5344CB8AC3E}">
        <p14:creationId xmlns:p14="http://schemas.microsoft.com/office/powerpoint/2010/main" val="247929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130225" y="57058"/>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232815" y="205384"/>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0" y="0"/>
            <a:ext cx="9143999" cy="1075333"/>
          </a:xfrm>
          <a:prstGeom prst="rect">
            <a:avLst/>
          </a:prstGeom>
        </p:spPr>
        <p:txBody>
          <a:bodyPr spcFirstLastPara="1" wrap="square" lIns="91425" tIns="91425" rIns="91425" bIns="91425" anchor="ctr" anchorCtr="0">
            <a:noAutofit/>
          </a:bodyPr>
          <a:lstStyle/>
          <a:p>
            <a:br>
              <a:rPr lang="en-US" sz="1400" b="1" dirty="0">
                <a:latin typeface="Arial Black" panose="020B0A04020102020204" pitchFamily="34" charset="0"/>
              </a:rPr>
            </a:br>
            <a:r>
              <a:rPr lang="en-US" sz="1400" b="1" dirty="0">
                <a:latin typeface="Arial Black" panose="020B0A04020102020204" pitchFamily="34" charset="0"/>
              </a:rPr>
              <a:t>   A new theoretical and applied statistical instrument to measure tourism’s evolution</a:t>
            </a:r>
            <a:br>
              <a:rPr lang="en-US" sz="1400" dirty="0">
                <a:latin typeface="Arial Black" panose="020B0A04020102020204" pitchFamily="34" charset="0"/>
              </a:rPr>
            </a:br>
            <a:br>
              <a:rPr lang="en-US" sz="1400" dirty="0">
                <a:latin typeface="Arial Black" panose="020B0A04020102020204" pitchFamily="34" charset="0"/>
              </a:rPr>
            </a:br>
            <a:endParaRPr sz="1400" dirty="0">
              <a:latin typeface="Arial Black" panose="020B0A04020102020204" pitchFamily="34" charset="0"/>
            </a:endParaRPr>
          </a:p>
        </p:txBody>
      </p:sp>
      <p:sp>
        <p:nvSpPr>
          <p:cNvPr id="2" name="Rectangle 1"/>
          <p:cNvSpPr/>
          <p:nvPr/>
        </p:nvSpPr>
        <p:spPr>
          <a:xfrm>
            <a:off x="0" y="560485"/>
            <a:ext cx="9144000" cy="1600438"/>
          </a:xfrm>
          <a:prstGeom prst="rect">
            <a:avLst/>
          </a:prstGeom>
        </p:spPr>
        <p:txBody>
          <a:bodyPr wrap="square">
            <a:spAutoFit/>
          </a:bodyPr>
          <a:lstStyle/>
          <a:p>
            <a:pPr algn="just"/>
            <a:r>
              <a:rPr lang="en-US" b="1" dirty="0">
                <a:latin typeface="Arial Narrow" panose="020B0606020202030204" pitchFamily="34" charset="0"/>
              </a:rPr>
              <a:t>Excessive seasonality in tourist activity may naturally require the construction of in-depth net use indices of accommodation places focused on different defining aspects (expenses, overnight stays, incoming or outgoing tourists, etc.).  Information is similar to the most recent one exposed in the case of Romanian tourism, which states that in 2022 seasonality increased to 30.1% in total tourist accommodation structures, being 3.6% higher than in 2021, maybe in this way or by calling on the new geometric index to be detailed and deepened, through the practical utilization of the aggregated geometric volume (surface) indices. To exemplify the final calculus of the two categories of geometric indices, respectively based on volume and based on the surface using only 4 factors (tetrahedron) or 8 factors (hexahedron), final values being presented in tables 3a, 3b, 4a and 4b.</a:t>
            </a:r>
          </a:p>
        </p:txBody>
      </p:sp>
      <p:pic>
        <p:nvPicPr>
          <p:cNvPr id="4" name="Picture 3"/>
          <p:cNvPicPr>
            <a:picLocks noChangeAspect="1"/>
          </p:cNvPicPr>
          <p:nvPr/>
        </p:nvPicPr>
        <p:blipFill>
          <a:blip r:embed="rId3"/>
          <a:stretch>
            <a:fillRect/>
          </a:stretch>
        </p:blipFill>
        <p:spPr>
          <a:xfrm>
            <a:off x="1598555" y="2160923"/>
            <a:ext cx="5946886" cy="353103"/>
          </a:xfrm>
          <a:prstGeom prst="rect">
            <a:avLst/>
          </a:prstGeom>
        </p:spPr>
      </p:pic>
      <p:pic>
        <p:nvPicPr>
          <p:cNvPr id="6" name="Picture 5"/>
          <p:cNvPicPr>
            <a:picLocks noChangeAspect="1"/>
          </p:cNvPicPr>
          <p:nvPr/>
        </p:nvPicPr>
        <p:blipFill>
          <a:blip r:embed="rId4"/>
          <a:stretch>
            <a:fillRect/>
          </a:stretch>
        </p:blipFill>
        <p:spPr>
          <a:xfrm>
            <a:off x="633779" y="2514026"/>
            <a:ext cx="8207658" cy="2547520"/>
          </a:xfrm>
          <a:prstGeom prst="rect">
            <a:avLst/>
          </a:prstGeom>
        </p:spPr>
      </p:pic>
      <p:sp>
        <p:nvSpPr>
          <p:cNvPr id="7" name="Rectangle 6"/>
          <p:cNvSpPr/>
          <p:nvPr/>
        </p:nvSpPr>
        <p:spPr>
          <a:xfrm>
            <a:off x="-2" y="4708444"/>
            <a:ext cx="9144000" cy="435056"/>
          </a:xfrm>
          <a:prstGeom prst="rect">
            <a:avLst/>
          </a:prstGeom>
        </p:spPr>
        <p:txBody>
          <a:bodyPr wrap="square">
            <a:spAutoFit/>
          </a:bodyPr>
          <a:lstStyle/>
          <a:p>
            <a:pPr algn="just">
              <a:lnSpc>
                <a:spcPct val="115000"/>
              </a:lnSpc>
            </a:pPr>
            <a:r>
              <a:rPr lang="en-US" sz="1000" i="1"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Sources: Realized by the authors according to table no. 1 and the data from table no. 2 and the calculation of the volume and surface (area) were rechecked and validated with the software available online at </a:t>
            </a:r>
            <a:r>
              <a:rPr lang="en-US" sz="1000" i="1" u="sng" dirty="0">
                <a:solidFill>
                  <a:srgbClr val="202122"/>
                </a:solidFill>
                <a:latin typeface="Times New Roman" panose="02020603050405020304" pitchFamily="18" charset="0"/>
                <a:ea typeface="Calibri" panose="020F0502020204030204" pitchFamily="34" charset="0"/>
                <a:cs typeface="Times New Roman" panose="02020603050405020304" pitchFamily="18" charset="0"/>
                <a:hlinkClick r:id="rId5"/>
              </a:rPr>
              <a:t>https://rechneronline.de/pi/tetrahedron.php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945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130225" y="57058"/>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232815" y="205384"/>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0" y="0"/>
            <a:ext cx="9143999" cy="1075333"/>
          </a:xfrm>
          <a:prstGeom prst="rect">
            <a:avLst/>
          </a:prstGeom>
        </p:spPr>
        <p:txBody>
          <a:bodyPr spcFirstLastPara="1" wrap="square" lIns="91425" tIns="91425" rIns="91425" bIns="91425" anchor="ctr" anchorCtr="0">
            <a:noAutofit/>
          </a:bodyPr>
          <a:lstStyle/>
          <a:p>
            <a:br>
              <a:rPr lang="en-US" sz="1400" b="1" dirty="0">
                <a:latin typeface="Arial Black" panose="020B0A04020102020204" pitchFamily="34" charset="0"/>
              </a:rPr>
            </a:br>
            <a:r>
              <a:rPr lang="en-US" sz="1400" b="1" dirty="0">
                <a:latin typeface="Arial Black" panose="020B0A04020102020204" pitchFamily="34" charset="0"/>
              </a:rPr>
              <a:t>   A new theoretical and applied statistical instrument to measure tourism’s evolution</a:t>
            </a:r>
            <a:br>
              <a:rPr lang="en-US" sz="1400" dirty="0">
                <a:latin typeface="Arial Black" panose="020B0A04020102020204" pitchFamily="34" charset="0"/>
              </a:rPr>
            </a:br>
            <a:br>
              <a:rPr lang="en-US" sz="1400" dirty="0">
                <a:latin typeface="Arial Black" panose="020B0A04020102020204" pitchFamily="34" charset="0"/>
              </a:rPr>
            </a:br>
            <a:endParaRPr sz="1400" dirty="0">
              <a:latin typeface="Arial Black" panose="020B0A04020102020204" pitchFamily="34" charset="0"/>
            </a:endParaRPr>
          </a:p>
        </p:txBody>
      </p:sp>
      <p:sp>
        <p:nvSpPr>
          <p:cNvPr id="2" name="Rectangle 1"/>
          <p:cNvSpPr/>
          <p:nvPr/>
        </p:nvSpPr>
        <p:spPr>
          <a:xfrm>
            <a:off x="273801" y="1321410"/>
            <a:ext cx="8608942" cy="3323987"/>
          </a:xfrm>
          <a:prstGeom prst="rect">
            <a:avLst/>
          </a:prstGeom>
        </p:spPr>
        <p:txBody>
          <a:bodyPr wrap="square">
            <a:spAutoFit/>
          </a:bodyPr>
          <a:lstStyle/>
          <a:p>
            <a:pPr algn="just"/>
            <a:r>
              <a:rPr lang="ro-RO" b="1" dirty="0">
                <a:latin typeface="Arial Narrow" panose="020B0606020202030204" pitchFamily="34" charset="0"/>
              </a:rPr>
              <a:t>The values of the geometric index aggregated in this way describe the evolution of "power or exponential" type functions, starting from variables of type (</a:t>
            </a:r>
            <a:r>
              <a:rPr lang="ro-RO" sz="1100" b="1" dirty="0">
                <a:latin typeface="Arial Narrow" panose="020B0606020202030204" pitchFamily="34" charset="0"/>
              </a:rPr>
              <a:t>Rc</a:t>
            </a:r>
            <a:r>
              <a:rPr lang="ro-RO" b="1" dirty="0">
                <a:latin typeface="Arial Narrow" panose="020B0606020202030204" pitchFamily="34" charset="0"/>
              </a:rPr>
              <a:t>)3 or (</a:t>
            </a:r>
            <a:r>
              <a:rPr lang="ro-RO" sz="1100" b="1" dirty="0">
                <a:latin typeface="Arial Narrow" panose="020B0606020202030204" pitchFamily="34" charset="0"/>
              </a:rPr>
              <a:t>Rc</a:t>
            </a:r>
            <a:r>
              <a:rPr lang="ro-RO" b="1" dirty="0">
                <a:latin typeface="Arial Narrow" panose="020B0606020202030204" pitchFamily="34" charset="0"/>
              </a:rPr>
              <a:t>)2 that generate in time, territorially or structurally, and the significant difference between volume and area imposes a final analysis of instrumental adequacy. In the example in table 3a, the somewhat more natural index accepted as a territorial aggregate is 1.8807 or 188.07%, proving a preference for a geometric aggregate index focused on the surface or deployed area. Also, another additional argument supports this choice. The geometric area index maintains a final level placed within the range of the initial partial indices [1.006 – 1.9086]. The very large fluctuations in the volume of post-pandemic tourist activity and the influence of a terrible war on the border impose, in the authors’ opinion, especially indications of this type of index.</a:t>
            </a:r>
            <a:endParaRPr lang="en-US" b="1" dirty="0">
              <a:latin typeface="Arial Narrow" panose="020B0606020202030204" pitchFamily="34" charset="0"/>
            </a:endParaRPr>
          </a:p>
          <a:p>
            <a:pPr algn="just"/>
            <a:r>
              <a:rPr lang="ro-RO" b="1" dirty="0">
                <a:latin typeface="Arial Narrow" panose="020B0606020202030204" pitchFamily="34" charset="0"/>
              </a:rPr>
              <a:t> The calcul</a:t>
            </a:r>
            <a:r>
              <a:rPr lang="en-US" b="1" dirty="0">
                <a:latin typeface="Arial Narrow" panose="020B0606020202030204" pitchFamily="34" charset="0"/>
              </a:rPr>
              <a:t>us</a:t>
            </a:r>
            <a:r>
              <a:rPr lang="ro-RO" b="1" dirty="0">
                <a:latin typeface="Arial Narrow" panose="020B0606020202030204" pitchFamily="34" charset="0"/>
              </a:rPr>
              <a:t> exemplified in table 3b for the interval 2022/2019* correctly points out that the return to the level of development in Romania's economic situation, namely tourism in 2019, has not yet occurred in the case of the national economy. Table no. 3b identifies an aggregate geometric index of 58.68% and not that of 67.0%, the reason for the selection is the suitability of an aggregate volume value (much lower) in a situation where sub-unit partial indices dominate. The argument is a frequentist or purely statistical one. The current level still requires a substantial effort in the coming years to recover a significant volume slightly above 4/10 or, for the most optimistic, about 1/3 of the tourist activity of 2019*:</a:t>
            </a:r>
            <a:endParaRPr lang="en-US" b="1" dirty="0">
              <a:latin typeface="Arial Narrow" panose="020B0606020202030204" pitchFamily="34" charset="0"/>
            </a:endParaRPr>
          </a:p>
        </p:txBody>
      </p:sp>
    </p:spTree>
    <p:extLst>
      <p:ext uri="{BB962C8B-B14F-4D97-AF65-F5344CB8AC3E}">
        <p14:creationId xmlns:p14="http://schemas.microsoft.com/office/powerpoint/2010/main" val="51937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245313"/>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0"/>
            <a:ext cx="8727034" cy="1075333"/>
          </a:xfrm>
          <a:prstGeom prst="rect">
            <a:avLst/>
          </a:prstGeom>
        </p:spPr>
        <p:txBody>
          <a:bodyPr spcFirstLastPara="1" wrap="square" lIns="91425" tIns="91425" rIns="91425" bIns="91425" anchor="ctr" anchorCtr="0">
            <a:noAutofit/>
          </a:bodyPr>
          <a:lstStyle/>
          <a:p>
            <a:br>
              <a:rPr lang="en-US" b="1" dirty="0">
                <a:latin typeface="Arial Black" panose="020B0A04020102020204" pitchFamily="34" charset="0"/>
              </a:rPr>
            </a:br>
            <a:r>
              <a:rPr lang="en-US" b="1" dirty="0">
                <a:latin typeface="Arial Black" panose="020B0A04020102020204" pitchFamily="34" charset="0"/>
              </a:rPr>
              <a:t>   </a:t>
            </a:r>
            <a:r>
              <a:rPr lang="en-US" sz="1800" b="1" dirty="0">
                <a:latin typeface="Arial Black" panose="020B0A04020102020204" pitchFamily="34" charset="0"/>
              </a:rPr>
              <a:t>A new theoretical and applied statistical instrument to measure tourism’s evolution</a:t>
            </a:r>
            <a:br>
              <a:rPr lang="en-US" dirty="0">
                <a:latin typeface="Arial Black" panose="020B0A04020102020204" pitchFamily="34" charset="0"/>
              </a:rPr>
            </a:br>
            <a:br>
              <a:rPr lang="en-US" dirty="0">
                <a:latin typeface="Arial Black" panose="020B0A04020102020204" pitchFamily="34" charset="0"/>
              </a:rPr>
            </a:br>
            <a:endParaRPr dirty="0">
              <a:latin typeface="Arial Black" panose="020B0A04020102020204" pitchFamily="34" charset="0"/>
            </a:endParaRPr>
          </a:p>
        </p:txBody>
      </p:sp>
      <p:pic>
        <p:nvPicPr>
          <p:cNvPr id="2" name="Picture 1"/>
          <p:cNvPicPr>
            <a:picLocks noChangeAspect="1"/>
          </p:cNvPicPr>
          <p:nvPr/>
        </p:nvPicPr>
        <p:blipFill>
          <a:blip r:embed="rId3"/>
          <a:stretch>
            <a:fillRect/>
          </a:stretch>
        </p:blipFill>
        <p:spPr>
          <a:xfrm>
            <a:off x="1646683" y="898781"/>
            <a:ext cx="5946886" cy="353103"/>
          </a:xfrm>
          <a:prstGeom prst="rect">
            <a:avLst/>
          </a:prstGeom>
        </p:spPr>
      </p:pic>
      <p:pic>
        <p:nvPicPr>
          <p:cNvPr id="3" name="Picture 2"/>
          <p:cNvPicPr>
            <a:picLocks noChangeAspect="1"/>
          </p:cNvPicPr>
          <p:nvPr/>
        </p:nvPicPr>
        <p:blipFill>
          <a:blip r:embed="rId4"/>
          <a:stretch>
            <a:fillRect/>
          </a:stretch>
        </p:blipFill>
        <p:spPr>
          <a:xfrm>
            <a:off x="592528" y="1596648"/>
            <a:ext cx="7905204" cy="2626967"/>
          </a:xfrm>
          <a:prstGeom prst="rect">
            <a:avLst/>
          </a:prstGeom>
        </p:spPr>
      </p:pic>
      <p:sp>
        <p:nvSpPr>
          <p:cNvPr id="4" name="Rectangle 3"/>
          <p:cNvSpPr/>
          <p:nvPr/>
        </p:nvSpPr>
        <p:spPr>
          <a:xfrm>
            <a:off x="72189" y="4168269"/>
            <a:ext cx="9095874" cy="400110"/>
          </a:xfrm>
          <a:prstGeom prst="rect">
            <a:avLst/>
          </a:prstGeom>
        </p:spPr>
        <p:txBody>
          <a:bodyPr wrap="square">
            <a:spAutoFit/>
          </a:bodyPr>
          <a:lstStyle/>
          <a:p>
            <a:r>
              <a:rPr lang="en-US" sz="1000" dirty="0"/>
              <a:t>Sources: Realized by the authors according to table no. 1 and the data from table no. 2 and the calculation of the volume and surface (area) were rechecked and validated with the software available online at https://rechneronline.de/pi/tetrahedron.php</a:t>
            </a:r>
          </a:p>
        </p:txBody>
      </p:sp>
    </p:spTree>
    <p:extLst>
      <p:ext uri="{BB962C8B-B14F-4D97-AF65-F5344CB8AC3E}">
        <p14:creationId xmlns:p14="http://schemas.microsoft.com/office/powerpoint/2010/main" val="267458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245313"/>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0"/>
            <a:ext cx="8727034" cy="1075333"/>
          </a:xfrm>
          <a:prstGeom prst="rect">
            <a:avLst/>
          </a:prstGeom>
        </p:spPr>
        <p:txBody>
          <a:bodyPr spcFirstLastPara="1" wrap="square" lIns="91425" tIns="91425" rIns="91425" bIns="91425" anchor="ctr" anchorCtr="0">
            <a:noAutofit/>
          </a:bodyPr>
          <a:lstStyle/>
          <a:p>
            <a:br>
              <a:rPr lang="en-US" b="1" dirty="0">
                <a:latin typeface="Arial Black" panose="020B0A04020102020204" pitchFamily="34" charset="0"/>
              </a:rPr>
            </a:br>
            <a:r>
              <a:rPr lang="en-US" b="1" dirty="0">
                <a:latin typeface="Arial Black" panose="020B0A04020102020204" pitchFamily="34" charset="0"/>
              </a:rPr>
              <a:t>   </a:t>
            </a:r>
            <a:r>
              <a:rPr lang="en-US" sz="1800" b="1" dirty="0">
                <a:latin typeface="Arial Black" panose="020B0A04020102020204" pitchFamily="34" charset="0"/>
              </a:rPr>
              <a:t>A new theoretical and applied statistical instrument to measure tourism’s evolution</a:t>
            </a:r>
            <a:br>
              <a:rPr lang="en-US" dirty="0">
                <a:latin typeface="Arial Black" panose="020B0A04020102020204" pitchFamily="34" charset="0"/>
              </a:rPr>
            </a:br>
            <a:br>
              <a:rPr lang="en-US" dirty="0">
                <a:latin typeface="Arial Black" panose="020B0A04020102020204" pitchFamily="34" charset="0"/>
              </a:rPr>
            </a:br>
            <a:endParaRPr dirty="0">
              <a:latin typeface="Arial Black" panose="020B0A04020102020204" pitchFamily="34" charset="0"/>
            </a:endParaRPr>
          </a:p>
        </p:txBody>
      </p:sp>
      <p:pic>
        <p:nvPicPr>
          <p:cNvPr id="2" name="Picture 1"/>
          <p:cNvPicPr>
            <a:picLocks noChangeAspect="1"/>
          </p:cNvPicPr>
          <p:nvPr/>
        </p:nvPicPr>
        <p:blipFill>
          <a:blip r:embed="rId3"/>
          <a:stretch>
            <a:fillRect/>
          </a:stretch>
        </p:blipFill>
        <p:spPr>
          <a:xfrm>
            <a:off x="542194" y="1601822"/>
            <a:ext cx="8059611" cy="2091109"/>
          </a:xfrm>
          <a:prstGeom prst="rect">
            <a:avLst/>
          </a:prstGeom>
        </p:spPr>
      </p:pic>
    </p:spTree>
    <p:extLst>
      <p:ext uri="{BB962C8B-B14F-4D97-AF65-F5344CB8AC3E}">
        <p14:creationId xmlns:p14="http://schemas.microsoft.com/office/powerpoint/2010/main" val="3719604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150689" y="86374"/>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253279" y="258535"/>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346391" y="-52868"/>
            <a:ext cx="8663510" cy="1075333"/>
          </a:xfrm>
          <a:prstGeom prst="rect">
            <a:avLst/>
          </a:prstGeom>
        </p:spPr>
        <p:txBody>
          <a:bodyPr spcFirstLastPara="1" wrap="square" lIns="91425" tIns="91425" rIns="91425" bIns="91425" anchor="ctr" anchorCtr="0">
            <a:noAutofit/>
          </a:bodyPr>
          <a:lstStyle/>
          <a:p>
            <a:pPr algn="just"/>
            <a:br>
              <a:rPr lang="en-US" b="1" dirty="0">
                <a:latin typeface="Arial Black" panose="020B0A04020102020204" pitchFamily="34" charset="0"/>
              </a:rPr>
            </a:br>
            <a:r>
              <a:rPr lang="en-US" b="1" dirty="0">
                <a:latin typeface="Arial Black" panose="020B0A04020102020204" pitchFamily="34" charset="0"/>
              </a:rPr>
              <a:t>   </a:t>
            </a:r>
            <a:r>
              <a:rPr lang="en-US" sz="1400" b="1" dirty="0">
                <a:latin typeface="Arial Black" panose="020B0A04020102020204" pitchFamily="34" charset="0"/>
              </a:rPr>
              <a:t>A new </a:t>
            </a:r>
            <a:r>
              <a:rPr lang="en-US" sz="1400" b="1" dirty="0">
                <a:latin typeface="Arial Black" panose="020B0A04020102020204" pitchFamily="34" charset="0"/>
                <a:cs typeface="Arial" panose="020B0604020202020204" pitchFamily="34" charset="0"/>
              </a:rPr>
              <a:t>theoretical</a:t>
            </a:r>
            <a:r>
              <a:rPr lang="en-US" sz="1400" b="1" dirty="0">
                <a:latin typeface="Arial Black" panose="020B0A04020102020204" pitchFamily="34" charset="0"/>
              </a:rPr>
              <a:t> and applied statistical instrument to measure tourism’s evolution</a:t>
            </a:r>
            <a:br>
              <a:rPr lang="en-US" dirty="0">
                <a:latin typeface="Arial Black" panose="020B0A04020102020204" pitchFamily="34" charset="0"/>
              </a:rPr>
            </a:br>
            <a:br>
              <a:rPr lang="en-US" dirty="0">
                <a:latin typeface="Arial Black" panose="020B0A04020102020204" pitchFamily="34" charset="0"/>
              </a:rPr>
            </a:br>
            <a:endParaRPr dirty="0">
              <a:latin typeface="Arial Black" panose="020B0A04020102020204" pitchFamily="34" charset="0"/>
            </a:endParaRPr>
          </a:p>
        </p:txBody>
      </p:sp>
      <p:pic>
        <p:nvPicPr>
          <p:cNvPr id="6" name="Picture 5"/>
          <p:cNvPicPr>
            <a:picLocks noChangeAspect="1"/>
          </p:cNvPicPr>
          <p:nvPr/>
        </p:nvPicPr>
        <p:blipFill>
          <a:blip r:embed="rId3"/>
          <a:stretch>
            <a:fillRect/>
          </a:stretch>
        </p:blipFill>
        <p:spPr>
          <a:xfrm>
            <a:off x="1086281" y="566398"/>
            <a:ext cx="7404576" cy="353103"/>
          </a:xfrm>
          <a:prstGeom prst="rect">
            <a:avLst/>
          </a:prstGeom>
        </p:spPr>
      </p:pic>
      <p:pic>
        <p:nvPicPr>
          <p:cNvPr id="7" name="Picture 6"/>
          <p:cNvPicPr>
            <a:picLocks noChangeAspect="1"/>
          </p:cNvPicPr>
          <p:nvPr/>
        </p:nvPicPr>
        <p:blipFill>
          <a:blip r:embed="rId4"/>
          <a:stretch>
            <a:fillRect/>
          </a:stretch>
        </p:blipFill>
        <p:spPr>
          <a:xfrm>
            <a:off x="962107" y="1130694"/>
            <a:ext cx="7432078" cy="3756375"/>
          </a:xfrm>
          <a:prstGeom prst="rect">
            <a:avLst/>
          </a:prstGeom>
        </p:spPr>
      </p:pic>
      <p:sp>
        <p:nvSpPr>
          <p:cNvPr id="8" name="Rectangle 7"/>
          <p:cNvSpPr/>
          <p:nvPr/>
        </p:nvSpPr>
        <p:spPr>
          <a:xfrm>
            <a:off x="51564" y="4549022"/>
            <a:ext cx="8958337" cy="446276"/>
          </a:xfrm>
          <a:prstGeom prst="rect">
            <a:avLst/>
          </a:prstGeom>
        </p:spPr>
        <p:txBody>
          <a:bodyPr wrap="square">
            <a:spAutoFit/>
          </a:bodyPr>
          <a:lstStyle/>
          <a:p>
            <a:pPr algn="just">
              <a:lnSpc>
                <a:spcPct val="115000"/>
              </a:lnSpc>
            </a:pPr>
            <a:r>
              <a:rPr lang="en-US" sz="1000" b="1" i="1" dirty="0">
                <a:solidFill>
                  <a:srgbClr val="202122"/>
                </a:solidFill>
                <a:latin typeface="Arial Narrow" panose="020B0606020202030204" pitchFamily="34" charset="0"/>
                <a:ea typeface="Calibri" panose="020F0502020204030204" pitchFamily="34" charset="0"/>
                <a:cs typeface="Times New Roman" panose="02020603050405020304" pitchFamily="18" charset="0"/>
              </a:rPr>
              <a:t>Sources: Realized by the authors according to tables no. 1 and 2 and the calculation of the volume and surface (area) were rechecked and validated with the software available online at https://rechneronline.de/pi/cube-calculator.php</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3324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128489" y="57771"/>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231079" y="229932"/>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376347" y="44074"/>
            <a:ext cx="8727034" cy="725947"/>
          </a:xfrm>
          <a:prstGeom prst="rect">
            <a:avLst/>
          </a:prstGeom>
        </p:spPr>
        <p:txBody>
          <a:bodyPr spcFirstLastPara="1" wrap="square" lIns="91425" tIns="91425" rIns="91425" bIns="91425" anchor="ctr" anchorCtr="0">
            <a:noAutofit/>
          </a:bodyPr>
          <a:lstStyle/>
          <a:p>
            <a:br>
              <a:rPr lang="en-US" b="1" dirty="0">
                <a:latin typeface="Arial Black" panose="020B0A04020102020204" pitchFamily="34" charset="0"/>
              </a:rPr>
            </a:br>
            <a:r>
              <a:rPr lang="en-US" b="1" dirty="0">
                <a:latin typeface="Arial Black" panose="020B0A04020102020204" pitchFamily="34" charset="0"/>
              </a:rPr>
              <a:t>   </a:t>
            </a:r>
            <a:r>
              <a:rPr lang="en-US" sz="1400" b="1" dirty="0">
                <a:latin typeface="Arial Black" panose="020B0A04020102020204" pitchFamily="34" charset="0"/>
              </a:rPr>
              <a:t>A new theoretical and applied statistical instrument to measure tourism’s evolution</a:t>
            </a:r>
            <a:br>
              <a:rPr lang="en-US" dirty="0">
                <a:latin typeface="Arial Black" panose="020B0A04020102020204" pitchFamily="34" charset="0"/>
              </a:rPr>
            </a:br>
            <a:endParaRPr dirty="0">
              <a:latin typeface="Arial Black" panose="020B0A04020102020204" pitchFamily="34" charset="0"/>
            </a:endParaRPr>
          </a:p>
        </p:txBody>
      </p:sp>
      <p:sp>
        <p:nvSpPr>
          <p:cNvPr id="7" name="Rectangle 6"/>
          <p:cNvSpPr/>
          <p:nvPr/>
        </p:nvSpPr>
        <p:spPr>
          <a:xfrm>
            <a:off x="51564" y="4549022"/>
            <a:ext cx="8958337" cy="446276"/>
          </a:xfrm>
          <a:prstGeom prst="rect">
            <a:avLst/>
          </a:prstGeom>
        </p:spPr>
        <p:txBody>
          <a:bodyPr wrap="square">
            <a:spAutoFit/>
          </a:bodyPr>
          <a:lstStyle/>
          <a:p>
            <a:pPr algn="just">
              <a:lnSpc>
                <a:spcPct val="115000"/>
              </a:lnSpc>
            </a:pPr>
            <a:r>
              <a:rPr lang="en-US" sz="1000" b="1" i="1" dirty="0">
                <a:solidFill>
                  <a:srgbClr val="202122"/>
                </a:solidFill>
                <a:latin typeface="Arial Narrow" panose="020B0606020202030204" pitchFamily="34" charset="0"/>
                <a:ea typeface="Calibri" panose="020F0502020204030204" pitchFamily="34" charset="0"/>
                <a:cs typeface="Times New Roman" panose="02020603050405020304" pitchFamily="18" charset="0"/>
              </a:rPr>
              <a:t>Sources: Realized by the authors according to tables no. 1 and 2 and the calculation of the volume and surface (area) were rechecked and validated with the software available online at https://rechneronline.de/pi/cube-calculator.php</a:t>
            </a:r>
            <a:endParaRPr lang="en-US" sz="1000" b="1"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076043" y="690151"/>
            <a:ext cx="6974802" cy="353103"/>
          </a:xfrm>
          <a:prstGeom prst="rect">
            <a:avLst/>
          </a:prstGeom>
        </p:spPr>
      </p:pic>
      <p:pic>
        <p:nvPicPr>
          <p:cNvPr id="3" name="Picture 2"/>
          <p:cNvPicPr>
            <a:picLocks noChangeAspect="1"/>
          </p:cNvPicPr>
          <p:nvPr/>
        </p:nvPicPr>
        <p:blipFill>
          <a:blip r:embed="rId4"/>
          <a:stretch>
            <a:fillRect/>
          </a:stretch>
        </p:blipFill>
        <p:spPr>
          <a:xfrm>
            <a:off x="523367" y="1109225"/>
            <a:ext cx="8014730" cy="3792817"/>
          </a:xfrm>
          <a:prstGeom prst="rect">
            <a:avLst/>
          </a:prstGeom>
        </p:spPr>
      </p:pic>
    </p:spTree>
    <p:extLst>
      <p:ext uri="{BB962C8B-B14F-4D97-AF65-F5344CB8AC3E}">
        <p14:creationId xmlns:p14="http://schemas.microsoft.com/office/powerpoint/2010/main" val="252379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387707" y="892453"/>
            <a:ext cx="8434538" cy="2587051"/>
          </a:xfrm>
          <a:prstGeom prst="rect">
            <a:avLst/>
          </a:prstGeom>
        </p:spPr>
        <p:txBody>
          <a:bodyPr spcFirstLastPara="1" wrap="square" lIns="91425" tIns="91425" rIns="91425" bIns="91425" anchor="ctr" anchorCtr="0">
            <a:noAutofit/>
          </a:bodyPr>
          <a:lstStyle/>
          <a:p>
            <a:pPr algn="just"/>
            <a:r>
              <a:rPr lang="en" b="1" dirty="0">
                <a:latin typeface="Arial Narrow" panose="020B0606020202030204" pitchFamily="34" charset="0"/>
              </a:rPr>
              <a:t>Abstract </a:t>
            </a:r>
            <a:br>
              <a:rPr lang="en" b="1" dirty="0">
                <a:latin typeface="Arial Narrow" panose="020B0606020202030204" pitchFamily="34" charset="0"/>
              </a:rPr>
            </a:br>
            <a:br>
              <a:rPr lang="en" b="1" dirty="0">
                <a:latin typeface="Arial Narrow" panose="020B0606020202030204" pitchFamily="34" charset="0"/>
              </a:rPr>
            </a:br>
            <a:r>
              <a:rPr lang="ro-RO" b="1" dirty="0">
                <a:latin typeface="Arial Narrow" panose="020B0606020202030204" pitchFamily="34" charset="0"/>
              </a:rPr>
              <a:t>A new statistical tool is needed to evaluate not only seasonality</a:t>
            </a:r>
            <a:r>
              <a:rPr lang="en-US" b="1" dirty="0">
                <a:latin typeface="Arial Narrow" panose="020B0606020202030204" pitchFamily="34" charset="0"/>
              </a:rPr>
              <a:t>, or time </a:t>
            </a:r>
            <a:r>
              <a:rPr lang="en-US" b="1" dirty="0" err="1">
                <a:latin typeface="Arial Narrow" panose="020B0606020202030204" pitchFamily="34" charset="0"/>
              </a:rPr>
              <a:t>evotions</a:t>
            </a:r>
            <a:r>
              <a:rPr lang="en-US" b="1" dirty="0">
                <a:latin typeface="Arial Narrow" panose="020B0606020202030204" pitchFamily="34" charset="0"/>
              </a:rPr>
              <a:t>,</a:t>
            </a:r>
            <a:r>
              <a:rPr lang="ro-RO" b="1" dirty="0">
                <a:latin typeface="Arial Narrow" panose="020B0606020202030204" pitchFamily="34" charset="0"/>
              </a:rPr>
              <a:t> but also territorial or structural evolution or involution in modern tourism, emphasizing gaps and limit levels. Th</a:t>
            </a:r>
            <a:r>
              <a:rPr lang="en-US" b="1" dirty="0">
                <a:latin typeface="Arial Narrow" panose="020B0606020202030204" pitchFamily="34" charset="0"/>
              </a:rPr>
              <a:t>is paper </a:t>
            </a:r>
            <a:r>
              <a:rPr lang="ro-RO" b="1" dirty="0">
                <a:latin typeface="Arial Narrow" panose="020B0606020202030204" pitchFamily="34" charset="0"/>
              </a:rPr>
              <a:t>succeeds in using creative a new concept of statistical </a:t>
            </a:r>
            <a:r>
              <a:rPr lang="en-US" b="1" dirty="0">
                <a:latin typeface="Arial Narrow" panose="020B0606020202030204" pitchFamily="34" charset="0"/>
              </a:rPr>
              <a:t>temporal, </a:t>
            </a:r>
            <a:r>
              <a:rPr lang="ro-RO" b="1" dirty="0">
                <a:latin typeface="Arial Narrow" panose="020B0606020202030204" pitchFamily="34" charset="0"/>
              </a:rPr>
              <a:t>spatial and </a:t>
            </a:r>
            <a:r>
              <a:rPr lang="en-US" b="1" dirty="0">
                <a:latin typeface="Arial Narrow" panose="020B0606020202030204" pitchFamily="34" charset="0"/>
              </a:rPr>
              <a:t>structural index number based on </a:t>
            </a:r>
            <a:r>
              <a:rPr lang="ro-RO" b="1" dirty="0">
                <a:latin typeface="Arial Narrow" panose="020B0606020202030204" pitchFamily="34" charset="0"/>
              </a:rPr>
              <a:t>volume </a:t>
            </a:r>
            <a:r>
              <a:rPr lang="en-US" b="1" dirty="0">
                <a:latin typeface="Arial Narrow" panose="020B0606020202030204" pitchFamily="34" charset="0"/>
              </a:rPr>
              <a:t>or surface (area)</a:t>
            </a:r>
            <a:r>
              <a:rPr lang="ro-RO" b="1" dirty="0">
                <a:latin typeface="Arial Narrow" panose="020B0606020202030204" pitchFamily="34" charset="0"/>
              </a:rPr>
              <a:t> to measure not only the seasonality but also evolution</a:t>
            </a:r>
            <a:r>
              <a:rPr lang="en-US" b="1" dirty="0">
                <a:latin typeface="Arial Narrow" panose="020B0606020202030204" pitchFamily="34" charset="0"/>
              </a:rPr>
              <a:t>/</a:t>
            </a:r>
            <a:r>
              <a:rPr lang="ro-RO" b="1" dirty="0">
                <a:latin typeface="Arial Narrow" panose="020B0606020202030204" pitchFamily="34" charset="0"/>
              </a:rPr>
              <a:t>involution in Romanian tourism in an original and implicitly extended way, with the help of Plato's ancient tetrahedron (pyramid) and hexahedron</a:t>
            </a:r>
            <a:r>
              <a:rPr lang="en-US" b="1" dirty="0">
                <a:latin typeface="Arial Narrow" panose="020B0606020202030204" pitchFamily="34" charset="0"/>
              </a:rPr>
              <a:t> </a:t>
            </a:r>
            <a:r>
              <a:rPr lang="ro-RO" b="1" dirty="0">
                <a:latin typeface="Arial Narrow" panose="020B0606020202030204" pitchFamily="34" charset="0"/>
              </a:rPr>
              <a:t>(cube).</a:t>
            </a:r>
            <a:br>
              <a:rPr lang="en" b="1" dirty="0">
                <a:latin typeface="Arial Narrow" panose="020B0606020202030204" pitchFamily="34" charset="0"/>
              </a:rPr>
            </a:br>
            <a:endParaRPr b="1" dirty="0">
              <a:latin typeface="Arial Narrow" panose="020B0606020202030204" pitchFamily="34" charset="0"/>
            </a:endParaRPr>
          </a:p>
        </p:txBody>
      </p:sp>
      <p:sp>
        <p:nvSpPr>
          <p:cNvPr id="82" name="Google Shape;82;p16"/>
          <p:cNvSpPr/>
          <p:nvPr/>
        </p:nvSpPr>
        <p:spPr>
          <a:xfrm>
            <a:off x="3264895" y="1052681"/>
            <a:ext cx="2499348" cy="89918"/>
          </a:xfrm>
          <a:custGeom>
            <a:avLst/>
            <a:gdLst/>
            <a:ahLst/>
            <a:cxnLst/>
            <a:rect l="l" t="t" r="r" b="b"/>
            <a:pathLst>
              <a:path w="97841" h="3520" extrusionOk="0">
                <a:moveTo>
                  <a:pt x="1577" y="0"/>
                </a:moveTo>
                <a:lnTo>
                  <a:pt x="96265" y="0"/>
                </a:lnTo>
                <a:cubicBezTo>
                  <a:pt x="97144" y="0"/>
                  <a:pt x="97841" y="697"/>
                  <a:pt x="97841" y="1540"/>
                </a:cubicBezTo>
                <a:lnTo>
                  <a:pt x="97841" y="1943"/>
                </a:lnTo>
                <a:cubicBezTo>
                  <a:pt x="97841" y="2823"/>
                  <a:pt x="97144" y="3519"/>
                  <a:pt x="96265" y="3519"/>
                </a:cubicBezTo>
                <a:lnTo>
                  <a:pt x="1577" y="3519"/>
                </a:lnTo>
                <a:cubicBezTo>
                  <a:pt x="697" y="3519"/>
                  <a:pt x="0" y="2823"/>
                  <a:pt x="0" y="1943"/>
                </a:cubicBezTo>
                <a:lnTo>
                  <a:pt x="0" y="1540"/>
                </a:lnTo>
                <a:cubicBezTo>
                  <a:pt x="0" y="697"/>
                  <a:pt x="697" y="0"/>
                  <a:pt x="1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flipV="1">
            <a:off x="165626" y="4310098"/>
            <a:ext cx="8656618" cy="45719"/>
          </a:xfrm>
          <a:custGeom>
            <a:avLst/>
            <a:gdLst/>
            <a:ahLst/>
            <a:cxnLst/>
            <a:rect l="l" t="t" r="r" b="b"/>
            <a:pathLst>
              <a:path w="60120" h="3520" extrusionOk="0">
                <a:moveTo>
                  <a:pt x="60120" y="1760"/>
                </a:moveTo>
                <a:cubicBezTo>
                  <a:pt x="60120" y="2236"/>
                  <a:pt x="59937" y="2676"/>
                  <a:pt x="59607" y="3006"/>
                </a:cubicBezTo>
                <a:cubicBezTo>
                  <a:pt x="59277" y="3336"/>
                  <a:pt x="58837" y="3519"/>
                  <a:pt x="58360" y="3519"/>
                </a:cubicBezTo>
                <a:lnTo>
                  <a:pt x="1" y="3519"/>
                </a:lnTo>
                <a:lnTo>
                  <a:pt x="1" y="0"/>
                </a:lnTo>
                <a:lnTo>
                  <a:pt x="58360" y="0"/>
                </a:lnTo>
                <a:cubicBezTo>
                  <a:pt x="59350" y="0"/>
                  <a:pt x="60120" y="770"/>
                  <a:pt x="60120" y="176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96" name="Google Shape;96;p16"/>
          <p:cNvSpPr txBox="1"/>
          <p:nvPr/>
        </p:nvSpPr>
        <p:spPr>
          <a:xfrm>
            <a:off x="0" y="3575913"/>
            <a:ext cx="9078163" cy="330000"/>
          </a:xfrm>
          <a:prstGeom prst="rect">
            <a:avLst/>
          </a:prstGeom>
          <a:noFill/>
          <a:ln>
            <a:noFill/>
          </a:ln>
        </p:spPr>
        <p:txBody>
          <a:bodyPr spcFirstLastPara="1" wrap="square" lIns="91425" tIns="91425" rIns="91425" bIns="91425" anchor="ctr" anchorCtr="0">
            <a:noAutofit/>
          </a:bodyPr>
          <a:lstStyle/>
          <a:p>
            <a:pPr lvl="0" algn="ctr"/>
            <a:r>
              <a:rPr lang="en" sz="1600" dirty="0">
                <a:solidFill>
                  <a:srgbClr val="002060"/>
                </a:solidFill>
                <a:latin typeface="Arial Black" panose="020B0A04020102020204" pitchFamily="34" charset="0"/>
                <a:ea typeface="Fira Sans Light"/>
                <a:cs typeface="Fira Sans Light"/>
                <a:sym typeface="Fira Sans Light"/>
              </a:rPr>
              <a:t>KEY WORDS: </a:t>
            </a:r>
            <a:r>
              <a:rPr lang="en-US" dirty="0">
                <a:latin typeface="Arial Black" panose="020B0A04020102020204" pitchFamily="34" charset="0"/>
              </a:rPr>
              <a:t>Index Number’s Method (INM), Index number (IN), Tetrahedron (pyramid),</a:t>
            </a:r>
          </a:p>
          <a:p>
            <a:pPr lvl="0" algn="ctr"/>
            <a:r>
              <a:rPr lang="en-US" dirty="0">
                <a:latin typeface="Arial Black" panose="020B0A04020102020204" pitchFamily="34" charset="0"/>
              </a:rPr>
              <a:t>   Hexahedron (cube), Statistical and mathematical calculus.</a:t>
            </a:r>
            <a:endParaRPr sz="1600" i="1" dirty="0">
              <a:latin typeface="Arial Black" panose="020B0A04020102020204" pitchFamily="34" charset="0"/>
              <a:ea typeface="Fira Sans Light"/>
              <a:cs typeface="Fira Sans Light"/>
              <a:sym typeface="Fira Sans Light"/>
            </a:endParaRPr>
          </a:p>
        </p:txBody>
      </p:sp>
      <p:sp>
        <p:nvSpPr>
          <p:cNvPr id="2" name="Rectangle 1"/>
          <p:cNvSpPr/>
          <p:nvPr/>
        </p:nvSpPr>
        <p:spPr>
          <a:xfrm>
            <a:off x="226328" y="4494068"/>
            <a:ext cx="5837973" cy="369332"/>
          </a:xfrm>
          <a:prstGeom prst="rect">
            <a:avLst/>
          </a:prstGeom>
        </p:spPr>
        <p:txBody>
          <a:bodyPr wrap="square">
            <a:spAutoFit/>
          </a:bodyPr>
          <a:lstStyle/>
          <a:p>
            <a:pPr algn="just"/>
            <a:r>
              <a:rPr lang="ro-RO" sz="1800" b="1" dirty="0">
                <a:solidFill>
                  <a:srgbClr val="FF0000"/>
                </a:solidFill>
                <a:latin typeface="Arial Black" panose="020B0A04020102020204" pitchFamily="34" charset="0"/>
                <a:ea typeface="Calibri" panose="020F0502020204030204" pitchFamily="34" charset="0"/>
              </a:rPr>
              <a:t>JEL:</a:t>
            </a:r>
            <a:r>
              <a:rPr lang="ro-RO" sz="1800" dirty="0">
                <a:solidFill>
                  <a:srgbClr val="FF0000"/>
                </a:solidFill>
                <a:latin typeface="Arial Black" panose="020B0A04020102020204" pitchFamily="34" charset="0"/>
                <a:ea typeface="Calibri" panose="020F0502020204030204" pitchFamily="34" charset="0"/>
              </a:rPr>
              <a:t> L83, C46, Z30, Z38, Z39.</a:t>
            </a:r>
            <a:endParaRPr lang="en-US" sz="1800" dirty="0">
              <a:solidFill>
                <a:srgbClr val="FF0000"/>
              </a:solidFill>
              <a:latin typeface="Arial Black" panose="020B0A04020102020204" pitchFamily="34" charset="0"/>
              <a:ea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245313"/>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0"/>
            <a:ext cx="8727034" cy="1075333"/>
          </a:xfrm>
          <a:prstGeom prst="rect">
            <a:avLst/>
          </a:prstGeom>
        </p:spPr>
        <p:txBody>
          <a:bodyPr spcFirstLastPara="1" wrap="square" lIns="91425" tIns="91425" rIns="91425" bIns="91425" anchor="ctr" anchorCtr="0">
            <a:noAutofit/>
          </a:bodyPr>
          <a:lstStyle/>
          <a:p>
            <a:br>
              <a:rPr lang="en-US" b="1" dirty="0">
                <a:latin typeface="Arial Black" panose="020B0A04020102020204" pitchFamily="34" charset="0"/>
              </a:rPr>
            </a:br>
            <a:r>
              <a:rPr lang="en-US" b="1" dirty="0">
                <a:latin typeface="Arial Black" panose="020B0A04020102020204" pitchFamily="34" charset="0"/>
              </a:rPr>
              <a:t>   </a:t>
            </a:r>
            <a:r>
              <a:rPr lang="en-US" sz="1800" b="1" dirty="0">
                <a:latin typeface="Arial Black" panose="020B0A04020102020204" pitchFamily="34" charset="0"/>
              </a:rPr>
              <a:t>A new theoretical and applied statistical instrument to measure tourism’s evolution</a:t>
            </a:r>
            <a:br>
              <a:rPr lang="en-US" dirty="0">
                <a:latin typeface="Arial Black" panose="020B0A04020102020204" pitchFamily="34" charset="0"/>
              </a:rPr>
            </a:br>
            <a:br>
              <a:rPr lang="en-US" dirty="0">
                <a:latin typeface="Arial Black" panose="020B0A04020102020204" pitchFamily="34" charset="0"/>
              </a:rPr>
            </a:br>
            <a:endParaRPr dirty="0">
              <a:latin typeface="Arial Black" panose="020B0A04020102020204" pitchFamily="34" charset="0"/>
            </a:endParaRPr>
          </a:p>
        </p:txBody>
      </p:sp>
      <p:sp>
        <p:nvSpPr>
          <p:cNvPr id="2" name="Rectangle 1"/>
          <p:cNvSpPr/>
          <p:nvPr/>
        </p:nvSpPr>
        <p:spPr>
          <a:xfrm>
            <a:off x="313838" y="927729"/>
            <a:ext cx="8300772" cy="4031873"/>
          </a:xfrm>
          <a:prstGeom prst="rect">
            <a:avLst/>
          </a:prstGeom>
        </p:spPr>
        <p:txBody>
          <a:bodyPr wrap="square">
            <a:spAutoFit/>
          </a:bodyPr>
          <a:lstStyle/>
          <a:p>
            <a:pPr algn="just"/>
            <a:r>
              <a:rPr lang="en-US" sz="1600" b="1" dirty="0">
                <a:latin typeface="Arial Narrow" panose="020B0606020202030204" pitchFamily="34" charset="0"/>
              </a:rPr>
              <a:t>As in the previous situation or example of the first calculus from tables 3a and 3b, in the last quantifications from tables 4a and 4b, a natural selection of the adequate indicator is required as well as a valid interpretation of the results. In the case of indices built in the hexahedron (table 4a), the aggregate geometric index is 1.5029 or 150.29%, being not only optimal but also focused on the unfolded area of the pyramid. This geometric aggregate index based on area is well kept within the range of the other indices [0.9784 - 1.9086]. It seems more appropriate to the real situation of Romanian tourism through the lower, implicitly more realistic level of growth in 2022 compared to the last year 2021. Analog. from table 4b, the preference for the lowest value can be determined by the dominance of the sub-unit partial indices. Initially, both aggregated geometric indices (both the volume and the deployed area) can be selected due to their common final membership, being together included in the general range of partial indices [0.5059 - 1.3236]. Finally, the aggregated geometric index of the developed area (0.9360 or 93.6%) is chosen for purely statistical frequency reasons or corresponding to the dominance of partial sub-unit indices.</a:t>
            </a:r>
          </a:p>
          <a:p>
            <a:pPr algn="just"/>
            <a:r>
              <a:rPr lang="en-US" sz="1600" b="1" dirty="0">
                <a:latin typeface="Arial Narrow" panose="020B0606020202030204" pitchFamily="34" charset="0"/>
              </a:rPr>
              <a:t>The statistical construction proposed in the article allows, in the authors' opinion, a better quantification of large upward or downward evolutions in value in small time intervals or in smaller spaces or highly unstable structures.</a:t>
            </a:r>
          </a:p>
        </p:txBody>
      </p:sp>
    </p:spTree>
    <p:extLst>
      <p:ext uri="{BB962C8B-B14F-4D97-AF65-F5344CB8AC3E}">
        <p14:creationId xmlns:p14="http://schemas.microsoft.com/office/powerpoint/2010/main" val="2338161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245313"/>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0"/>
            <a:ext cx="8727034" cy="1075333"/>
          </a:xfrm>
          <a:prstGeom prst="rect">
            <a:avLst/>
          </a:prstGeom>
        </p:spPr>
        <p:txBody>
          <a:bodyPr spcFirstLastPara="1" wrap="square" lIns="91425" tIns="91425" rIns="91425" bIns="91425" anchor="ctr" anchorCtr="0">
            <a:noAutofit/>
          </a:bodyPr>
          <a:lstStyle/>
          <a:p>
            <a:br>
              <a:rPr lang="en-US" b="1" dirty="0">
                <a:latin typeface="Arial Black" panose="020B0A04020102020204" pitchFamily="34" charset="0"/>
              </a:rPr>
            </a:br>
            <a:r>
              <a:rPr lang="en-US" b="1" dirty="0">
                <a:latin typeface="Arial Black" panose="020B0A04020102020204" pitchFamily="34" charset="0"/>
              </a:rPr>
              <a:t>   </a:t>
            </a:r>
            <a:r>
              <a:rPr lang="en-US" sz="1800" b="1" dirty="0">
                <a:latin typeface="Arial Black" panose="020B0A04020102020204" pitchFamily="34" charset="0"/>
              </a:rPr>
              <a:t>A new theoretical and applied statistical instrument to measure tourism’s evolution</a:t>
            </a:r>
            <a:br>
              <a:rPr lang="en-US" dirty="0">
                <a:latin typeface="Arial Black" panose="020B0A04020102020204" pitchFamily="34" charset="0"/>
              </a:rPr>
            </a:br>
            <a:br>
              <a:rPr lang="en-US" dirty="0">
                <a:latin typeface="Arial Black" panose="020B0A04020102020204" pitchFamily="34" charset="0"/>
              </a:rPr>
            </a:br>
            <a:endParaRPr dirty="0">
              <a:latin typeface="Arial Black" panose="020B0A04020102020204" pitchFamily="34" charset="0"/>
            </a:endParaRPr>
          </a:p>
        </p:txBody>
      </p:sp>
    </p:spTree>
    <p:extLst>
      <p:ext uri="{BB962C8B-B14F-4D97-AF65-F5344CB8AC3E}">
        <p14:creationId xmlns:p14="http://schemas.microsoft.com/office/powerpoint/2010/main" val="383444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570586"/>
          </a:xfrm>
          <a:custGeom>
            <a:avLst/>
            <a:gdLst/>
            <a:ahLst/>
            <a:cxnLst/>
            <a:rect l="l" t="t" r="r" b="b"/>
            <a:pathLst>
              <a:path w="68216" h="20382" extrusionOk="0">
                <a:moveTo>
                  <a:pt x="0" y="1"/>
                </a:moveTo>
                <a:lnTo>
                  <a:pt x="0" y="20381"/>
                </a:lnTo>
                <a:lnTo>
                  <a:pt x="68216" y="20381"/>
                </a:lnTo>
                <a:lnTo>
                  <a:pt x="6821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245313"/>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1"/>
            <a:ext cx="8727034" cy="742520"/>
          </a:xfrm>
          <a:prstGeom prst="rect">
            <a:avLst/>
          </a:prstGeom>
        </p:spPr>
        <p:txBody>
          <a:bodyPr spcFirstLastPara="1" wrap="square" lIns="91425" tIns="91425" rIns="91425" bIns="91425" anchor="ctr" anchorCtr="0">
            <a:noAutofit/>
          </a:bodyPr>
          <a:lstStyle/>
          <a:p>
            <a:r>
              <a:rPr lang="en-US" b="1" dirty="0">
                <a:latin typeface="Arial Black" panose="020B0A04020102020204" pitchFamily="34" charset="0"/>
              </a:rPr>
              <a:t>   4. </a:t>
            </a:r>
            <a:r>
              <a:rPr lang="en-US" sz="1800" b="1" dirty="0">
                <a:latin typeface="Arial Black" panose="020B0A04020102020204" pitchFamily="34" charset="0"/>
              </a:rPr>
              <a:t>SOME FINAL REMARKS</a:t>
            </a:r>
            <a:endParaRPr dirty="0">
              <a:latin typeface="Arial Black" panose="020B0A04020102020204" pitchFamily="34" charset="0"/>
            </a:endParaRPr>
          </a:p>
        </p:txBody>
      </p:sp>
      <p:sp>
        <p:nvSpPr>
          <p:cNvPr id="2" name="Rectangle 1"/>
          <p:cNvSpPr/>
          <p:nvPr/>
        </p:nvSpPr>
        <p:spPr>
          <a:xfrm>
            <a:off x="192506" y="815672"/>
            <a:ext cx="8786490" cy="3970318"/>
          </a:xfrm>
          <a:prstGeom prst="rect">
            <a:avLst/>
          </a:prstGeom>
        </p:spPr>
        <p:txBody>
          <a:bodyPr wrap="square">
            <a:spAutoFit/>
          </a:bodyPr>
          <a:lstStyle/>
          <a:p>
            <a:pPr algn="just"/>
            <a:r>
              <a:rPr lang="en-US" b="1" dirty="0"/>
              <a:t>New indicators such as the geometric indices of volume and surface or area are much more suitable for economic and social phenomena, whose variations are very large in time, space or structure, in relation to aggregate indices of the classic type. They can be used just as effectively when the temporal, territorial and structural gaps are very large (or even relatively extreme). Of course, strategic indicators of Romanian tourism for 2025 or 2030 are much more difficult to achieve, or even impossible as target values, in the context of the presented gaps and the extreme oscillating developments of the last four years. Only a new tourism law with an emphasis on a new type of managerial approach and on rural tourism, but above all a new education, new and real entrepreneurial support and a new political class can make the approach to the Romanian tourism targets an adequate image of understanding the reality.</a:t>
            </a:r>
          </a:p>
          <a:p>
            <a:pPr algn="just"/>
            <a:r>
              <a:rPr lang="en-US" b="1" dirty="0"/>
              <a:t>The instrument proposed under the name aggregate geometric index of volume or area is launched in this paper in its simplest form and applied in tourist activity after it was capitalized to characterize the economy of England (</a:t>
            </a:r>
            <a:r>
              <a:rPr lang="en-US" b="1" dirty="0" err="1"/>
              <a:t>Săvoiu</a:t>
            </a:r>
            <a:r>
              <a:rPr lang="en-US" b="1" dirty="0"/>
              <a:t>, et. al, 2022) [2]. As a statistician passionate about the index method (INM or Index Method Number), the authors hope that this construction will increase its uses starting from the expected territorial, extreme value, and structural developments of the world economy. Of course, there are limits to the use of the new instruments especially because of </a:t>
            </a:r>
            <a:r>
              <a:rPr lang="en-US" b="1" dirty="0" err="1"/>
              <a:t>precarity</a:t>
            </a:r>
            <a:r>
              <a:rPr lang="en-US" b="1" dirty="0"/>
              <a:t> in linear evolutions, but human society has already become more and more non-linear and especially less and less normally distributed or Gaussian curves (</a:t>
            </a:r>
            <a:r>
              <a:rPr lang="en-US" b="1" dirty="0" err="1"/>
              <a:t>Taleb</a:t>
            </a:r>
            <a:r>
              <a:rPr lang="en-US" b="1" dirty="0"/>
              <a:t>, 2005) [21]. </a:t>
            </a:r>
          </a:p>
        </p:txBody>
      </p:sp>
    </p:spTree>
    <p:extLst>
      <p:ext uri="{BB962C8B-B14F-4D97-AF65-F5344CB8AC3E}">
        <p14:creationId xmlns:p14="http://schemas.microsoft.com/office/powerpoint/2010/main" val="387021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72" name="Google Shape;672;p27"/>
          <p:cNvSpPr txBox="1">
            <a:spLocks noGrp="1"/>
          </p:cNvSpPr>
          <p:nvPr>
            <p:ph type="title"/>
          </p:nvPr>
        </p:nvSpPr>
        <p:spPr>
          <a:xfrm>
            <a:off x="457200" y="411475"/>
            <a:ext cx="82296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Black" panose="020B0A04020102020204" pitchFamily="34" charset="0"/>
              </a:rPr>
              <a:t>MAJOR </a:t>
            </a:r>
            <a:r>
              <a:rPr lang="en-US" dirty="0">
                <a:latin typeface="Arial Black" panose="020B0A04020102020204" pitchFamily="34" charset="0"/>
              </a:rPr>
              <a:t>GRAPHICS</a:t>
            </a:r>
          </a:p>
        </p:txBody>
      </p:sp>
      <p:grpSp>
        <p:nvGrpSpPr>
          <p:cNvPr id="693" name="Google Shape;693;p27"/>
          <p:cNvGrpSpPr/>
          <p:nvPr/>
        </p:nvGrpSpPr>
        <p:grpSpPr>
          <a:xfrm>
            <a:off x="1389888" y="545114"/>
            <a:ext cx="1566493" cy="499417"/>
            <a:chOff x="457200" y="926525"/>
            <a:chExt cx="1327401" cy="499417"/>
          </a:xfrm>
        </p:grpSpPr>
        <p:sp>
          <p:nvSpPr>
            <p:cNvPr id="694" name="Google Shape;694;p27"/>
            <p:cNvSpPr/>
            <p:nvPr/>
          </p:nvSpPr>
          <p:spPr>
            <a:xfrm>
              <a:off x="457201" y="926666"/>
              <a:ext cx="1327400" cy="499276"/>
            </a:xfrm>
            <a:custGeom>
              <a:avLst/>
              <a:gdLst/>
              <a:ahLst/>
              <a:cxnLst/>
              <a:rect l="l" t="t" r="r" b="b"/>
              <a:pathLst>
                <a:path w="283481" h="106683" extrusionOk="0">
                  <a:moveTo>
                    <a:pt x="31021" y="0"/>
                  </a:moveTo>
                  <a:cubicBezTo>
                    <a:pt x="13871" y="0"/>
                    <a:pt x="0" y="13871"/>
                    <a:pt x="0" y="31021"/>
                  </a:cubicBezTo>
                  <a:lnTo>
                    <a:pt x="0" y="93316"/>
                  </a:lnTo>
                  <a:cubicBezTo>
                    <a:pt x="0" y="102900"/>
                    <a:pt x="12106" y="106683"/>
                    <a:pt x="17654" y="99117"/>
                  </a:cubicBezTo>
                  <a:lnTo>
                    <a:pt x="34805" y="74905"/>
                  </a:lnTo>
                  <a:cubicBezTo>
                    <a:pt x="40605" y="66834"/>
                    <a:pt x="50189" y="61790"/>
                    <a:pt x="60025" y="62042"/>
                  </a:cubicBezTo>
                  <a:lnTo>
                    <a:pt x="252459" y="62042"/>
                  </a:lnTo>
                  <a:cubicBezTo>
                    <a:pt x="269609" y="62042"/>
                    <a:pt x="283480" y="48171"/>
                    <a:pt x="283480" y="31021"/>
                  </a:cubicBezTo>
                  <a:lnTo>
                    <a:pt x="283480" y="31021"/>
                  </a:lnTo>
                  <a:cubicBezTo>
                    <a:pt x="283480" y="13871"/>
                    <a:pt x="269609" y="0"/>
                    <a:pt x="252459" y="0"/>
                  </a:cubicBezTo>
                  <a:close/>
                </a:path>
              </a:pathLst>
            </a:cu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a:solidFill>
                  <a:srgbClr val="FFFFFF"/>
                </a:solidFill>
                <a:latin typeface="Arial Black" panose="020B0A04020102020204" pitchFamily="34" charset="0"/>
                <a:ea typeface="Fira Sans Light"/>
                <a:cs typeface="Fira Sans Light"/>
                <a:sym typeface="Fira Sans Light"/>
              </a:endParaRPr>
            </a:p>
          </p:txBody>
        </p:sp>
        <p:sp>
          <p:nvSpPr>
            <p:cNvPr id="695" name="Google Shape;695;p27"/>
            <p:cNvSpPr txBox="1"/>
            <p:nvPr/>
          </p:nvSpPr>
          <p:spPr>
            <a:xfrm>
              <a:off x="457200" y="926525"/>
              <a:ext cx="1327200" cy="26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FFFFFF"/>
                  </a:solidFill>
                  <a:latin typeface="Arial Black" panose="020B0A04020102020204" pitchFamily="34" charset="0"/>
                  <a:ea typeface="Fira Sans Medium"/>
                  <a:cs typeface="Fira Sans Medium"/>
                  <a:sym typeface="Fira Sans Medium"/>
                </a:rPr>
                <a:t>PYRAMID</a:t>
              </a:r>
              <a:endParaRPr sz="1800" dirty="0">
                <a:solidFill>
                  <a:srgbClr val="FFFFFF"/>
                </a:solidFill>
                <a:latin typeface="Arial Black" panose="020B0A04020102020204" pitchFamily="34" charset="0"/>
                <a:ea typeface="Fira Sans Medium"/>
                <a:cs typeface="Fira Sans Medium"/>
                <a:sym typeface="Fira Sans Medium"/>
              </a:endParaRPr>
            </a:p>
          </p:txBody>
        </p:sp>
      </p:grpSp>
      <p:sp>
        <p:nvSpPr>
          <p:cNvPr id="703" name="Google Shape;703;p27"/>
          <p:cNvSpPr/>
          <p:nvPr/>
        </p:nvSpPr>
        <p:spPr>
          <a:xfrm>
            <a:off x="6210199" y="441227"/>
            <a:ext cx="1536597" cy="499543"/>
          </a:xfrm>
          <a:custGeom>
            <a:avLst/>
            <a:gdLst/>
            <a:ahLst/>
            <a:cxnLst/>
            <a:rect l="l" t="t" r="r" b="b"/>
            <a:pathLst>
              <a:path w="283481" h="106683" extrusionOk="0">
                <a:moveTo>
                  <a:pt x="31021" y="0"/>
                </a:moveTo>
                <a:cubicBezTo>
                  <a:pt x="13871" y="0"/>
                  <a:pt x="0" y="13871"/>
                  <a:pt x="0" y="31021"/>
                </a:cubicBezTo>
                <a:lnTo>
                  <a:pt x="0" y="93316"/>
                </a:lnTo>
                <a:cubicBezTo>
                  <a:pt x="0" y="102900"/>
                  <a:pt x="12106" y="106683"/>
                  <a:pt x="17654" y="99117"/>
                </a:cubicBezTo>
                <a:lnTo>
                  <a:pt x="34805" y="74905"/>
                </a:lnTo>
                <a:cubicBezTo>
                  <a:pt x="40605" y="66834"/>
                  <a:pt x="50189" y="61790"/>
                  <a:pt x="60025" y="62042"/>
                </a:cubicBezTo>
                <a:lnTo>
                  <a:pt x="252459" y="62042"/>
                </a:lnTo>
                <a:cubicBezTo>
                  <a:pt x="269609" y="62042"/>
                  <a:pt x="283480" y="48171"/>
                  <a:pt x="283480" y="31021"/>
                </a:cubicBezTo>
                <a:lnTo>
                  <a:pt x="283480" y="31021"/>
                </a:lnTo>
                <a:cubicBezTo>
                  <a:pt x="283480" y="13871"/>
                  <a:pt x="269609" y="0"/>
                  <a:pt x="252459" y="0"/>
                </a:cubicBezTo>
                <a:close/>
              </a:path>
            </a:pathLst>
          </a:custGeom>
          <a:solidFill>
            <a:schemeClr val="accent5">
              <a:lumMod val="75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600">
              <a:solidFill>
                <a:srgbClr val="FFFFFF"/>
              </a:solidFill>
              <a:latin typeface="Fira Sans Light"/>
              <a:ea typeface="Fira Sans Light"/>
              <a:cs typeface="Fira Sans Light"/>
              <a:sym typeface="Fira Sans Light"/>
            </a:endParaRPr>
          </a:p>
          <a:p>
            <a:pPr marL="0" lvl="0" indent="0" algn="ctr" rtl="0">
              <a:spcBef>
                <a:spcPts val="0"/>
              </a:spcBef>
              <a:spcAft>
                <a:spcPts val="0"/>
              </a:spcAft>
              <a:buNone/>
            </a:pPr>
            <a:endParaRPr sz="1600">
              <a:solidFill>
                <a:srgbClr val="FFFFFF"/>
              </a:solidFill>
              <a:latin typeface="Fira Sans Light"/>
              <a:ea typeface="Fira Sans Light"/>
              <a:cs typeface="Fira Sans Light"/>
              <a:sym typeface="Fira Sans Light"/>
            </a:endParaRPr>
          </a:p>
        </p:txBody>
      </p:sp>
      <p:sp>
        <p:nvSpPr>
          <p:cNvPr id="2" name="Rectangle 1"/>
          <p:cNvSpPr/>
          <p:nvPr/>
        </p:nvSpPr>
        <p:spPr>
          <a:xfrm>
            <a:off x="4267269" y="2417862"/>
            <a:ext cx="609461" cy="307777"/>
          </a:xfrm>
          <a:prstGeom prst="rect">
            <a:avLst/>
          </a:prstGeom>
        </p:spPr>
        <p:txBody>
          <a:bodyPr wrap="none">
            <a:spAutoFit/>
          </a:bodyPr>
          <a:lstStyle/>
          <a:p>
            <a:pPr lvl="0" algn="ctr"/>
            <a:r>
              <a:rPr lang="en-US" dirty="0">
                <a:solidFill>
                  <a:srgbClr val="FFFFFF"/>
                </a:solidFill>
                <a:latin typeface="Fira Sans Medium"/>
                <a:ea typeface="Fira Sans Medium"/>
                <a:cs typeface="Fira Sans Medium"/>
                <a:sym typeface="Fira Sans Medium"/>
              </a:rPr>
              <a:t>CUBE</a:t>
            </a:r>
          </a:p>
        </p:txBody>
      </p:sp>
      <p:sp>
        <p:nvSpPr>
          <p:cNvPr id="3" name="Rectangle 2"/>
          <p:cNvSpPr/>
          <p:nvPr/>
        </p:nvSpPr>
        <p:spPr>
          <a:xfrm>
            <a:off x="6527091" y="402605"/>
            <a:ext cx="902812" cy="369332"/>
          </a:xfrm>
          <a:prstGeom prst="rect">
            <a:avLst/>
          </a:prstGeom>
        </p:spPr>
        <p:txBody>
          <a:bodyPr wrap="none">
            <a:spAutoFit/>
          </a:bodyPr>
          <a:lstStyle/>
          <a:p>
            <a:pPr lvl="0" algn="ctr"/>
            <a:r>
              <a:rPr lang="en-US" sz="1800" dirty="0">
                <a:solidFill>
                  <a:srgbClr val="FFFFFF"/>
                </a:solidFill>
                <a:latin typeface="Arial Black" panose="020B0A04020102020204" pitchFamily="34" charset="0"/>
                <a:ea typeface="Fira Sans Medium"/>
                <a:cs typeface="Fira Sans Medium"/>
                <a:sym typeface="Fira Sans Medium"/>
              </a:rPr>
              <a:t>CUBE</a:t>
            </a:r>
          </a:p>
        </p:txBody>
      </p:sp>
      <p:pic>
        <p:nvPicPr>
          <p:cNvPr id="4" name="Picture 3"/>
          <p:cNvPicPr>
            <a:picLocks noChangeAspect="1"/>
          </p:cNvPicPr>
          <p:nvPr/>
        </p:nvPicPr>
        <p:blipFill>
          <a:blip r:embed="rId3"/>
          <a:stretch>
            <a:fillRect/>
          </a:stretch>
        </p:blipFill>
        <p:spPr>
          <a:xfrm>
            <a:off x="937040" y="1775429"/>
            <a:ext cx="7247796" cy="222592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672"/>
        <p:cNvGrpSpPr/>
        <p:nvPr/>
      </p:nvGrpSpPr>
      <p:grpSpPr>
        <a:xfrm>
          <a:off x="0" y="0"/>
          <a:ext cx="0" cy="0"/>
          <a:chOff x="0" y="0"/>
          <a:chExt cx="0" cy="0"/>
        </a:xfrm>
      </p:grpSpPr>
      <p:sp>
        <p:nvSpPr>
          <p:cNvPr id="1673" name="Google Shape;1673;p46"/>
          <p:cNvSpPr txBox="1"/>
          <p:nvPr/>
        </p:nvSpPr>
        <p:spPr>
          <a:xfrm>
            <a:off x="1033719" y="0"/>
            <a:ext cx="70473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FFFFFF"/>
                </a:solidFill>
                <a:latin typeface="Arial Narrow" panose="020B0606020202030204" pitchFamily="34" charset="0"/>
              </a:rPr>
              <a:t>Bibiography</a:t>
            </a:r>
            <a:endParaRPr sz="2000" b="1" dirty="0">
              <a:solidFill>
                <a:srgbClr val="FFFFFF"/>
              </a:solidFill>
              <a:latin typeface="Arial Narrow" panose="020B0606020202030204" pitchFamily="34" charset="0"/>
            </a:endParaRPr>
          </a:p>
        </p:txBody>
      </p:sp>
      <p:sp>
        <p:nvSpPr>
          <p:cNvPr id="1674" name="Google Shape;1674;p46"/>
          <p:cNvSpPr txBox="1"/>
          <p:nvPr/>
        </p:nvSpPr>
        <p:spPr>
          <a:xfrm>
            <a:off x="111556" y="482400"/>
            <a:ext cx="8891625" cy="4565088"/>
          </a:xfrm>
          <a:prstGeom prst="rect">
            <a:avLst/>
          </a:prstGeom>
          <a:solidFill>
            <a:schemeClr val="bg1"/>
          </a:solidFill>
          <a:ln>
            <a:noFill/>
          </a:ln>
        </p:spPr>
        <p:txBody>
          <a:bodyPr spcFirstLastPara="1" wrap="square" lIns="91425" tIns="91425" rIns="91425" bIns="91425" anchor="t" anchorCtr="0">
            <a:noAutofit/>
          </a:bodyPr>
          <a:lstStyle/>
          <a:p>
            <a:pPr marL="342900" lvl="0" indent="-342900">
              <a:buFont typeface="+mj-lt"/>
              <a:buAutoNum type="arabicPeriod"/>
            </a:pPr>
            <a:r>
              <a:rPr lang="en-US" b="1" dirty="0">
                <a:latin typeface="Arial Narrow" panose="020B0606020202030204" pitchFamily="34" charset="0"/>
              </a:rPr>
              <a:t>Williams, J., Roth, W-M., Swanson, D., </a:t>
            </a:r>
            <a:r>
              <a:rPr lang="en-US" b="1" dirty="0" err="1">
                <a:latin typeface="Arial Narrow" panose="020B0606020202030204" pitchFamily="34" charset="0"/>
              </a:rPr>
              <a:t>Doig</a:t>
            </a:r>
            <a:r>
              <a:rPr lang="en-US" b="1" dirty="0">
                <a:latin typeface="Arial Narrow" panose="020B0606020202030204" pitchFamily="34" charset="0"/>
              </a:rPr>
              <a:t>, B., Groves, S. </a:t>
            </a:r>
            <a:r>
              <a:rPr lang="en-US" b="1" dirty="0" err="1">
                <a:latin typeface="Arial Narrow" panose="020B0606020202030204" pitchFamily="34" charset="0"/>
              </a:rPr>
              <a:t>Omuvwie</a:t>
            </a:r>
            <a:r>
              <a:rPr lang="en-US" b="1" dirty="0">
                <a:latin typeface="Arial Narrow" panose="020B0606020202030204" pitchFamily="34" charset="0"/>
              </a:rPr>
              <a:t>, M., </a:t>
            </a:r>
            <a:r>
              <a:rPr lang="en-US" b="1" dirty="0" err="1">
                <a:latin typeface="Arial Narrow" panose="020B0606020202030204" pitchFamily="34" charset="0"/>
              </a:rPr>
              <a:t>Ferri</a:t>
            </a:r>
            <a:r>
              <a:rPr lang="en-US" b="1" dirty="0">
                <a:latin typeface="Arial Narrow" panose="020B0606020202030204" pitchFamily="34" charset="0"/>
              </a:rPr>
              <a:t>, R. B., </a:t>
            </a:r>
            <a:r>
              <a:rPr lang="en-US" b="1" dirty="0" err="1">
                <a:latin typeface="Arial Narrow" panose="020B0606020202030204" pitchFamily="34" charset="0"/>
              </a:rPr>
              <a:t>Mousoulides</a:t>
            </a:r>
            <a:r>
              <a:rPr lang="en-US" b="1" dirty="0">
                <a:latin typeface="Arial Narrow" panose="020B0606020202030204" pitchFamily="34" charset="0"/>
              </a:rPr>
              <a:t>, N.  2016. </a:t>
            </a:r>
            <a:r>
              <a:rPr lang="en-US" b="1" i="1" dirty="0">
                <a:latin typeface="Arial Narrow" panose="020B0606020202030204" pitchFamily="34" charset="0"/>
              </a:rPr>
              <a:t>Interdisciplinary Mathematics Education: A State of the Art</a:t>
            </a:r>
            <a:r>
              <a:rPr lang="en-US" b="1" dirty="0">
                <a:latin typeface="Arial Narrow" panose="020B0606020202030204" pitchFamily="34" charset="0"/>
              </a:rPr>
              <a:t>, Hamburg:</a:t>
            </a:r>
            <a:r>
              <a:rPr lang="en-US" b="1" i="1" dirty="0">
                <a:latin typeface="Arial Narrow" panose="020B0606020202030204" pitchFamily="34" charset="0"/>
              </a:rPr>
              <a:t>  </a:t>
            </a:r>
            <a:r>
              <a:rPr lang="en-US" b="1" dirty="0">
                <a:latin typeface="Arial Narrow" panose="020B0606020202030204" pitchFamily="34" charset="0"/>
              </a:rPr>
              <a:t>Springer International Publishing. Available online at:  </a:t>
            </a:r>
            <a:r>
              <a:rPr lang="en-US" b="1" u="sng" dirty="0">
                <a:latin typeface="Arial Narrow" panose="020B0606020202030204" pitchFamily="34" charset="0"/>
                <a:hlinkClick r:id="rId3"/>
              </a:rPr>
              <a:t>Interdisciplinary Mathematics Education: A State of the Art | </a:t>
            </a:r>
            <a:r>
              <a:rPr lang="en-US" b="1" u="sng" dirty="0" err="1">
                <a:latin typeface="Arial Narrow" panose="020B0606020202030204" pitchFamily="34" charset="0"/>
                <a:hlinkClick r:id="rId3"/>
              </a:rPr>
              <a:t>SpringerLink</a:t>
            </a:r>
            <a:r>
              <a:rPr lang="en-US" b="1" dirty="0">
                <a:latin typeface="Arial Narrow" panose="020B0606020202030204" pitchFamily="34" charset="0"/>
              </a:rPr>
              <a:t>, Accessed on 11 March 2023.</a:t>
            </a:r>
          </a:p>
          <a:p>
            <a:pPr marL="342900" lvl="0" indent="-342900">
              <a:buFont typeface="+mj-lt"/>
              <a:buAutoNum type="arabicPeriod"/>
            </a:pPr>
            <a:r>
              <a:rPr lang="fr-FR" b="1" dirty="0" err="1">
                <a:latin typeface="Arial Narrow" panose="020B0606020202030204" pitchFamily="34" charset="0"/>
              </a:rPr>
              <a:t>Savoiu</a:t>
            </a:r>
            <a:r>
              <a:rPr lang="fr-FR" b="1" dirty="0">
                <a:latin typeface="Arial Narrow" panose="020B0606020202030204" pitchFamily="34" charset="0"/>
              </a:rPr>
              <a:t>, G., </a:t>
            </a:r>
            <a:r>
              <a:rPr lang="fr-FR" b="1" dirty="0" err="1">
                <a:latin typeface="Arial Narrow" panose="020B0606020202030204" pitchFamily="34" charset="0"/>
              </a:rPr>
              <a:t>Matei</a:t>
            </a:r>
            <a:r>
              <a:rPr lang="fr-FR" b="1" dirty="0">
                <a:latin typeface="Arial Narrow" panose="020B0606020202030204" pitchFamily="34" charset="0"/>
              </a:rPr>
              <a:t>, S., </a:t>
            </a:r>
            <a:r>
              <a:rPr lang="fr-FR" b="1" dirty="0" err="1">
                <a:latin typeface="Arial Narrow" panose="020B0606020202030204" pitchFamily="34" charset="0"/>
              </a:rPr>
              <a:t>Čudanov</a:t>
            </a:r>
            <a:r>
              <a:rPr lang="fr-FR" b="1" dirty="0">
                <a:latin typeface="Arial Narrow" panose="020B0606020202030204" pitchFamily="34" charset="0"/>
              </a:rPr>
              <a:t>, M., </a:t>
            </a:r>
            <a:r>
              <a:rPr lang="fr-FR" b="1" dirty="0" err="1">
                <a:latin typeface="Arial Narrow" panose="020B0606020202030204" pitchFamily="34" charset="0"/>
              </a:rPr>
              <a:t>Gogu</a:t>
            </a:r>
            <a:r>
              <a:rPr lang="fr-FR" b="1" dirty="0">
                <a:latin typeface="Arial Narrow" panose="020B0606020202030204" pitchFamily="34" charset="0"/>
              </a:rPr>
              <a:t>, E. A. 2022. </a:t>
            </a:r>
            <a:r>
              <a:rPr lang="en-US" b="1" dirty="0">
                <a:latin typeface="Arial Narrow" panose="020B0606020202030204" pitchFamily="34" charset="0"/>
              </a:rPr>
              <a:t>Creative Statistical Model of Geometric Area Index Number for Adequate Estimation of ESG, DESG Goals Achievement, and Other Macroeconomic (</a:t>
            </a:r>
            <a:r>
              <a:rPr lang="en-US" b="1" dirty="0" err="1">
                <a:latin typeface="Arial Narrow" panose="020B0606020202030204" pitchFamily="34" charset="0"/>
              </a:rPr>
              <a:t>Im</a:t>
            </a:r>
            <a:r>
              <a:rPr lang="en-US" b="1" dirty="0">
                <a:latin typeface="Arial Narrow" panose="020B0606020202030204" pitchFamily="34" charset="0"/>
              </a:rPr>
              <a:t>)balances Dynamics. </a:t>
            </a:r>
            <a:r>
              <a:rPr lang="en-US" b="1" i="1" dirty="0">
                <a:latin typeface="Arial Narrow" panose="020B0606020202030204" pitchFamily="34" charset="0"/>
              </a:rPr>
              <a:t>Mathematics</a:t>
            </a:r>
            <a:r>
              <a:rPr lang="en-US" b="1" dirty="0">
                <a:latin typeface="Arial Narrow" panose="020B0606020202030204" pitchFamily="34" charset="0"/>
              </a:rPr>
              <a:t> 2022, </a:t>
            </a:r>
            <a:r>
              <a:rPr lang="en-US" b="1" i="1" dirty="0">
                <a:latin typeface="Arial Narrow" panose="020B0606020202030204" pitchFamily="34" charset="0"/>
              </a:rPr>
              <a:t>10</a:t>
            </a:r>
            <a:r>
              <a:rPr lang="en-US" b="1" dirty="0">
                <a:latin typeface="Arial Narrow" panose="020B0606020202030204" pitchFamily="34" charset="0"/>
              </a:rPr>
              <a:t>, 2853. Available online at </a:t>
            </a:r>
            <a:r>
              <a:rPr lang="en-US" b="1" u="sng" dirty="0">
                <a:latin typeface="Arial Narrow" panose="020B0606020202030204" pitchFamily="34" charset="0"/>
                <a:hlinkClick r:id="rId4"/>
              </a:rPr>
              <a:t>https://doi.org/10.3390/math10162853</a:t>
            </a:r>
            <a:r>
              <a:rPr lang="en-US" b="1" dirty="0">
                <a:latin typeface="Arial Narrow" panose="020B0606020202030204" pitchFamily="34" charset="0"/>
              </a:rPr>
              <a:t> Accessed on 14 March 2023.</a:t>
            </a:r>
          </a:p>
          <a:p>
            <a:pPr marL="342900" lvl="0" indent="-342900">
              <a:buFont typeface="+mj-lt"/>
              <a:buAutoNum type="arabicPeriod"/>
            </a:pPr>
            <a:r>
              <a:rPr lang="fr-FR" b="1" dirty="0" err="1">
                <a:latin typeface="Arial Narrow" panose="020B0606020202030204" pitchFamily="34" charset="0"/>
              </a:rPr>
              <a:t>Săvoiu</a:t>
            </a:r>
            <a:r>
              <a:rPr lang="fr-FR" b="1" dirty="0">
                <a:latin typeface="Arial Narrow" panose="020B0606020202030204" pitchFamily="34" charset="0"/>
              </a:rPr>
              <a:t>, G. 2001.</a:t>
            </a:r>
            <a:r>
              <a:rPr lang="fr-FR" b="1" i="1" dirty="0">
                <a:latin typeface="Arial Narrow" panose="020B0606020202030204" pitchFamily="34" charset="0"/>
              </a:rPr>
              <a:t>Universul </a:t>
            </a:r>
            <a:r>
              <a:rPr lang="fr-FR" b="1" i="1" dirty="0" err="1">
                <a:latin typeface="Arial Narrow" panose="020B0606020202030204" pitchFamily="34" charset="0"/>
              </a:rPr>
              <a:t>preţurilor</a:t>
            </a:r>
            <a:r>
              <a:rPr lang="fr-FR" b="1" i="1" dirty="0">
                <a:latin typeface="Arial Narrow" panose="020B0606020202030204" pitchFamily="34" charset="0"/>
              </a:rPr>
              <a:t> </a:t>
            </a:r>
            <a:r>
              <a:rPr lang="fr-FR" b="1" i="1" dirty="0" err="1">
                <a:latin typeface="Arial Narrow" panose="020B0606020202030204" pitchFamily="34" charset="0"/>
              </a:rPr>
              <a:t>şi</a:t>
            </a:r>
            <a:r>
              <a:rPr lang="fr-FR" b="1" i="1" dirty="0">
                <a:latin typeface="Arial Narrow" panose="020B0606020202030204" pitchFamily="34" charset="0"/>
              </a:rPr>
              <a:t> </a:t>
            </a:r>
            <a:r>
              <a:rPr lang="fr-FR" b="1" i="1" dirty="0" err="1">
                <a:latin typeface="Arial Narrow" panose="020B0606020202030204" pitchFamily="34" charset="0"/>
              </a:rPr>
              <a:t>indicii</a:t>
            </a:r>
            <a:r>
              <a:rPr lang="fr-FR" b="1" i="1" dirty="0">
                <a:latin typeface="Arial Narrow" panose="020B0606020202030204" pitchFamily="34" charset="0"/>
              </a:rPr>
              <a:t> </a:t>
            </a:r>
            <a:r>
              <a:rPr lang="fr-FR" b="1" i="1" dirty="0" err="1">
                <a:latin typeface="Arial Narrow" panose="020B0606020202030204" pitchFamily="34" charset="0"/>
              </a:rPr>
              <a:t>interpret</a:t>
            </a:r>
            <a:r>
              <a:rPr lang="fr-FR" b="1" dirty="0">
                <a:latin typeface="Arial Narrow" panose="020B0606020202030204" pitchFamily="34" charset="0"/>
              </a:rPr>
              <a:t>, Piteşti: </a:t>
            </a:r>
            <a:r>
              <a:rPr lang="fr-FR" b="1" dirty="0" err="1">
                <a:latin typeface="Arial Narrow" panose="020B0606020202030204" pitchFamily="34" charset="0"/>
              </a:rPr>
              <a:t>Editura</a:t>
            </a:r>
            <a:r>
              <a:rPr lang="fr-FR" b="1" dirty="0">
                <a:latin typeface="Arial Narrow" panose="020B0606020202030204" pitchFamily="34" charset="0"/>
              </a:rPr>
              <a:t> </a:t>
            </a:r>
            <a:r>
              <a:rPr lang="en-US" b="1" dirty="0" err="1">
                <a:latin typeface="Arial Narrow" panose="020B0606020202030204" pitchFamily="34" charset="0"/>
              </a:rPr>
              <a:t>Independenţa</a:t>
            </a:r>
            <a:r>
              <a:rPr lang="en-US" b="1" dirty="0">
                <a:latin typeface="Arial Narrow" panose="020B0606020202030204" pitchFamily="34" charset="0"/>
              </a:rPr>
              <a:t> </a:t>
            </a:r>
            <a:r>
              <a:rPr lang="en-US" b="1" dirty="0" err="1">
                <a:latin typeface="Arial Narrow" panose="020B0606020202030204" pitchFamily="34" charset="0"/>
              </a:rPr>
              <a:t>Economicǎ</a:t>
            </a:r>
            <a:r>
              <a:rPr lang="en-US" b="1" dirty="0">
                <a:latin typeface="Arial Narrow" panose="020B0606020202030204" pitchFamily="34" charset="0"/>
              </a:rPr>
              <a:t>.</a:t>
            </a:r>
          </a:p>
          <a:p>
            <a:pPr marL="342900" lvl="0" indent="-342900">
              <a:buFont typeface="+mj-lt"/>
              <a:buAutoNum type="arabicPeriod"/>
            </a:pPr>
            <a:r>
              <a:rPr lang="fr-FR" b="1" dirty="0" err="1">
                <a:latin typeface="Arial Narrow" panose="020B0606020202030204" pitchFamily="34" charset="0"/>
              </a:rPr>
              <a:t>Săvoiu</a:t>
            </a:r>
            <a:r>
              <a:rPr lang="fr-FR" b="1" dirty="0">
                <a:latin typeface="Arial Narrow" panose="020B0606020202030204" pitchFamily="34" charset="0"/>
              </a:rPr>
              <a:t>, G. 2007. </a:t>
            </a:r>
            <a:r>
              <a:rPr lang="fr-FR" b="1" i="1" dirty="0">
                <a:latin typeface="Arial Narrow" panose="020B0606020202030204" pitchFamily="34" charset="0"/>
              </a:rPr>
              <a:t>Un indice </a:t>
            </a:r>
            <a:r>
              <a:rPr lang="fr-FR" b="1" i="1" dirty="0" err="1">
                <a:latin typeface="Arial Narrow" panose="020B0606020202030204" pitchFamily="34" charset="0"/>
              </a:rPr>
              <a:t>românesc</a:t>
            </a:r>
            <a:r>
              <a:rPr lang="fr-FR" b="1" i="1" dirty="0">
                <a:latin typeface="Arial Narrow" panose="020B0606020202030204" pitchFamily="34" charset="0"/>
              </a:rPr>
              <a:t> de </a:t>
            </a:r>
            <a:r>
              <a:rPr lang="fr-FR" b="1" i="1" dirty="0" err="1">
                <a:latin typeface="Arial Narrow" panose="020B0606020202030204" pitchFamily="34" charset="0"/>
              </a:rPr>
              <a:t>cost</a:t>
            </a:r>
            <a:r>
              <a:rPr lang="fr-FR" b="1" i="1" dirty="0">
                <a:latin typeface="Arial Narrow" panose="020B0606020202030204" pitchFamily="34" charset="0"/>
              </a:rPr>
              <a:t> al </a:t>
            </a:r>
            <a:r>
              <a:rPr lang="fr-FR" b="1" i="1" dirty="0" err="1">
                <a:latin typeface="Arial Narrow" panose="020B0606020202030204" pitchFamily="34" charset="0"/>
              </a:rPr>
              <a:t>vieţii</a:t>
            </a:r>
            <a:r>
              <a:rPr lang="fr-FR" b="1" i="1" dirty="0">
                <a:latin typeface="Arial Narrow" panose="020B0606020202030204" pitchFamily="34" charset="0"/>
              </a:rPr>
              <a:t>, </a:t>
            </a:r>
            <a:r>
              <a:rPr lang="fr-FR" b="1" i="1" dirty="0" err="1">
                <a:latin typeface="Arial Narrow" panose="020B0606020202030204" pitchFamily="34" charset="0"/>
              </a:rPr>
              <a:t>cu</a:t>
            </a:r>
            <a:r>
              <a:rPr lang="fr-FR" b="1" i="1" dirty="0">
                <a:latin typeface="Arial Narrow" panose="020B0606020202030204" pitchFamily="34" charset="0"/>
              </a:rPr>
              <a:t> </a:t>
            </a:r>
            <a:r>
              <a:rPr lang="fr-FR" b="1" i="1" dirty="0" err="1">
                <a:latin typeface="Arial Narrow" panose="020B0606020202030204" pitchFamily="34" charset="0"/>
              </a:rPr>
              <a:t>tradiţii</a:t>
            </a:r>
            <a:r>
              <a:rPr lang="fr-FR" b="1" i="1" dirty="0">
                <a:latin typeface="Arial Narrow" panose="020B0606020202030204" pitchFamily="34" charset="0"/>
              </a:rPr>
              <a:t> de peste </a:t>
            </a:r>
            <a:r>
              <a:rPr lang="fr-FR" b="1" i="1" dirty="0" err="1">
                <a:latin typeface="Arial Narrow" panose="020B0606020202030204" pitchFamily="34" charset="0"/>
              </a:rPr>
              <a:t>şapte</a:t>
            </a:r>
            <a:r>
              <a:rPr lang="fr-FR" b="1" i="1" dirty="0">
                <a:latin typeface="Arial Narrow" panose="020B0606020202030204" pitchFamily="34" charset="0"/>
              </a:rPr>
              <a:t> </a:t>
            </a:r>
            <a:r>
              <a:rPr lang="fr-FR" b="1" i="1" dirty="0" err="1">
                <a:latin typeface="Arial Narrow" panose="020B0606020202030204" pitchFamily="34" charset="0"/>
              </a:rPr>
              <a:t>decenii</a:t>
            </a:r>
            <a:r>
              <a:rPr lang="fr-FR" b="1" dirty="0">
                <a:latin typeface="Arial Narrow" panose="020B0606020202030204" pitchFamily="34" charset="0"/>
              </a:rPr>
              <a:t>, </a:t>
            </a:r>
            <a:r>
              <a:rPr lang="fr-FR" b="1" dirty="0" err="1">
                <a:latin typeface="Arial Narrow" panose="020B0606020202030204" pitchFamily="34" charset="0"/>
              </a:rPr>
              <a:t>Revista</a:t>
            </a:r>
            <a:r>
              <a:rPr lang="fr-FR" b="1" dirty="0">
                <a:latin typeface="Arial Narrow" panose="020B0606020202030204" pitchFamily="34" charset="0"/>
              </a:rPr>
              <a:t> </a:t>
            </a:r>
            <a:r>
              <a:rPr lang="fr-FR" b="1" dirty="0" err="1">
                <a:latin typeface="Arial Narrow" panose="020B0606020202030204" pitchFamily="34" charset="0"/>
              </a:rPr>
              <a:t>Română</a:t>
            </a:r>
            <a:r>
              <a:rPr lang="fr-FR" b="1" dirty="0">
                <a:latin typeface="Arial Narrow" panose="020B0606020202030204" pitchFamily="34" charset="0"/>
              </a:rPr>
              <a:t> de </a:t>
            </a:r>
            <a:r>
              <a:rPr lang="fr-FR" b="1" dirty="0" err="1">
                <a:latin typeface="Arial Narrow" panose="020B0606020202030204" pitchFamily="34" charset="0"/>
              </a:rPr>
              <a:t>Statistică</a:t>
            </a:r>
            <a:r>
              <a:rPr lang="fr-FR" b="1" dirty="0">
                <a:latin typeface="Arial Narrow" panose="020B0606020202030204" pitchFamily="34" charset="0"/>
              </a:rPr>
              <a:t> </a:t>
            </a:r>
            <a:r>
              <a:rPr lang="fr-FR" b="1" dirty="0" err="1">
                <a:latin typeface="Arial Narrow" panose="020B0606020202030204" pitchFamily="34" charset="0"/>
              </a:rPr>
              <a:t>supliment</a:t>
            </a:r>
            <a:r>
              <a:rPr lang="fr-FR" b="1" dirty="0">
                <a:latin typeface="Arial Narrow" panose="020B0606020202030204" pitchFamily="34" charset="0"/>
              </a:rPr>
              <a:t>, 2007.</a:t>
            </a:r>
            <a:endParaRPr lang="en-US" b="1" dirty="0">
              <a:latin typeface="Arial Narrow" panose="020B0606020202030204" pitchFamily="34" charset="0"/>
            </a:endParaRPr>
          </a:p>
          <a:p>
            <a:pPr marL="342900" lvl="0" indent="-342900">
              <a:buFont typeface="+mj-lt"/>
              <a:buAutoNum type="arabicPeriod"/>
            </a:pPr>
            <a:r>
              <a:rPr lang="fr-FR" b="1" dirty="0" err="1">
                <a:latin typeface="Arial Narrow" panose="020B0606020202030204" pitchFamily="34" charset="0"/>
              </a:rPr>
              <a:t>Săvoiu</a:t>
            </a:r>
            <a:r>
              <a:rPr lang="fr-FR" b="1" dirty="0">
                <a:latin typeface="Arial Narrow" panose="020B0606020202030204" pitchFamily="34" charset="0"/>
              </a:rPr>
              <a:t>, G., </a:t>
            </a:r>
            <a:r>
              <a:rPr lang="fr-FR" b="1" dirty="0" err="1">
                <a:latin typeface="Arial Narrow" panose="020B0606020202030204" pitchFamily="34" charset="0"/>
              </a:rPr>
              <a:t>Manea</a:t>
            </a:r>
            <a:r>
              <a:rPr lang="fr-FR" b="1" dirty="0">
                <a:latin typeface="Arial Narrow" panose="020B0606020202030204" pitchFamily="34" charset="0"/>
              </a:rPr>
              <a:t>, C., </a:t>
            </a:r>
            <a:r>
              <a:rPr lang="fr-FR" b="1" dirty="0" err="1">
                <a:latin typeface="Arial Narrow" panose="020B0606020202030204" pitchFamily="34" charset="0"/>
              </a:rPr>
              <a:t>Pîrlici</a:t>
            </a:r>
            <a:r>
              <a:rPr lang="fr-FR" b="1" dirty="0">
                <a:latin typeface="Arial Narrow" panose="020B0606020202030204" pitchFamily="34" charset="0"/>
              </a:rPr>
              <a:t> V., 2009. </a:t>
            </a:r>
            <a:r>
              <a:rPr lang="en-US" b="1" i="1" dirty="0">
                <a:latin typeface="Arial Narrow" panose="020B0606020202030204" pitchFamily="34" charset="0"/>
              </a:rPr>
              <a:t>A Romanian Secular Index of the Prices</a:t>
            </a:r>
            <a:r>
              <a:rPr lang="en-US" b="1" dirty="0">
                <a:latin typeface="Arial Narrow" panose="020B0606020202030204" pitchFamily="34" charset="0"/>
              </a:rPr>
              <a:t>, </a:t>
            </a:r>
            <a:r>
              <a:rPr lang="en-US" b="1" dirty="0" err="1">
                <a:latin typeface="Arial Narrow" panose="020B0606020202030204" pitchFamily="34" charset="0"/>
              </a:rPr>
              <a:t>Anuarul</a:t>
            </a:r>
            <a:r>
              <a:rPr lang="en-US" b="1" dirty="0">
                <a:latin typeface="Arial Narrow" panose="020B0606020202030204" pitchFamily="34" charset="0"/>
              </a:rPr>
              <a:t> </a:t>
            </a:r>
            <a:r>
              <a:rPr lang="en-US" b="1" dirty="0" err="1">
                <a:latin typeface="Arial Narrow" panose="020B0606020202030204" pitchFamily="34" charset="0"/>
              </a:rPr>
              <a:t>Institutului</a:t>
            </a:r>
            <a:r>
              <a:rPr lang="en-US" b="1" dirty="0">
                <a:latin typeface="Arial Narrow" panose="020B0606020202030204" pitchFamily="34" charset="0"/>
              </a:rPr>
              <a:t> de </a:t>
            </a:r>
            <a:r>
              <a:rPr lang="en-US" b="1" dirty="0" err="1">
                <a:latin typeface="Arial Narrow" panose="020B0606020202030204" pitchFamily="34" charset="0"/>
              </a:rPr>
              <a:t>Cercetări</a:t>
            </a:r>
            <a:r>
              <a:rPr lang="en-US" b="1" dirty="0">
                <a:latin typeface="Arial Narrow" panose="020B0606020202030204" pitchFamily="34" charset="0"/>
              </a:rPr>
              <a:t> </a:t>
            </a:r>
            <a:r>
              <a:rPr lang="en-US" b="1" dirty="0" err="1">
                <a:latin typeface="Arial Narrow" panose="020B0606020202030204" pitchFamily="34" charset="0"/>
              </a:rPr>
              <a:t>Economice</a:t>
            </a:r>
            <a:r>
              <a:rPr lang="en-US" b="1" dirty="0">
                <a:latin typeface="Arial Narrow" panose="020B0606020202030204" pitchFamily="34" charset="0"/>
              </a:rPr>
              <a:t> „Gheorghe Zane” (B), tome no. 17/ 2008, </a:t>
            </a:r>
            <a:r>
              <a:rPr lang="en-US" b="1" dirty="0" err="1">
                <a:latin typeface="Arial Narrow" panose="020B0606020202030204" pitchFamily="34" charset="0"/>
              </a:rPr>
              <a:t>ian</a:t>
            </a:r>
            <a:r>
              <a:rPr lang="en-US" b="1" dirty="0">
                <a:latin typeface="Arial Narrow" panose="020B0606020202030204" pitchFamily="34" charset="0"/>
              </a:rPr>
              <a:t>. 2009, pp. 5-13. </a:t>
            </a:r>
          </a:p>
          <a:p>
            <a:pPr marL="342900" lvl="0" indent="-342900">
              <a:buFont typeface="+mj-lt"/>
              <a:buAutoNum type="arabicPeriod"/>
            </a:pPr>
            <a:r>
              <a:rPr lang="en-US" b="1" dirty="0" err="1">
                <a:latin typeface="Arial Narrow" panose="020B0606020202030204" pitchFamily="34" charset="0"/>
              </a:rPr>
              <a:t>Săvoiu</a:t>
            </a:r>
            <a:r>
              <a:rPr lang="en-US" b="1" dirty="0">
                <a:latin typeface="Arial Narrow" panose="020B0606020202030204" pitchFamily="34" charset="0"/>
              </a:rPr>
              <a:t>, G.2009. </a:t>
            </a:r>
            <a:r>
              <a:rPr lang="en-US" b="1" dirty="0" err="1">
                <a:latin typeface="Arial Narrow" panose="020B0606020202030204" pitchFamily="34" charset="0"/>
              </a:rPr>
              <a:t>Istoria</a:t>
            </a:r>
            <a:r>
              <a:rPr lang="en-US" b="1" dirty="0">
                <a:latin typeface="Arial Narrow" panose="020B0606020202030204" pitchFamily="34" charset="0"/>
              </a:rPr>
              <a:t> </a:t>
            </a:r>
            <a:r>
              <a:rPr lang="en-US" b="1" dirty="0" err="1">
                <a:latin typeface="Arial Narrow" panose="020B0606020202030204" pitchFamily="34" charset="0"/>
              </a:rPr>
              <a:t>statisticii</a:t>
            </a:r>
            <a:r>
              <a:rPr lang="en-US" b="1" dirty="0">
                <a:latin typeface="Arial Narrow" panose="020B0606020202030204" pitchFamily="34" charset="0"/>
              </a:rPr>
              <a:t> </a:t>
            </a:r>
            <a:r>
              <a:rPr lang="en-US" b="1" dirty="0" err="1">
                <a:latin typeface="Arial Narrow" panose="020B0606020202030204" pitchFamily="34" charset="0"/>
              </a:rPr>
              <a:t>preţurilor</a:t>
            </a:r>
            <a:r>
              <a:rPr lang="en-US" b="1" dirty="0">
                <a:latin typeface="Arial Narrow" panose="020B0606020202030204" pitchFamily="34" charset="0"/>
              </a:rPr>
              <a:t> </a:t>
            </a:r>
            <a:r>
              <a:rPr lang="en-US" b="1" dirty="0" err="1">
                <a:latin typeface="Arial Narrow" panose="020B0606020202030204" pitchFamily="34" charset="0"/>
              </a:rPr>
              <a:t>în</a:t>
            </a:r>
            <a:r>
              <a:rPr lang="en-US" b="1" dirty="0">
                <a:latin typeface="Arial Narrow" panose="020B0606020202030204" pitchFamily="34" charset="0"/>
              </a:rPr>
              <a:t> </a:t>
            </a:r>
            <a:r>
              <a:rPr lang="en-US" b="1" dirty="0" err="1">
                <a:latin typeface="Arial Narrow" panose="020B0606020202030204" pitchFamily="34" charset="0"/>
              </a:rPr>
              <a:t>România</a:t>
            </a:r>
            <a:r>
              <a:rPr lang="en-US" b="1" dirty="0">
                <a:latin typeface="Arial Narrow" panose="020B0606020202030204" pitchFamily="34" charset="0"/>
              </a:rPr>
              <a:t>. </a:t>
            </a:r>
            <a:r>
              <a:rPr lang="fr-FR" b="1" dirty="0" err="1">
                <a:latin typeface="Arial Narrow" panose="020B0606020202030204" pitchFamily="34" charset="0"/>
              </a:rPr>
              <a:t>Momente</a:t>
            </a:r>
            <a:r>
              <a:rPr lang="fr-FR" b="1" dirty="0">
                <a:latin typeface="Arial Narrow" panose="020B0606020202030204" pitchFamily="34" charset="0"/>
              </a:rPr>
              <a:t> </a:t>
            </a:r>
            <a:r>
              <a:rPr lang="fr-FR" b="1" dirty="0" err="1">
                <a:latin typeface="Arial Narrow" panose="020B0606020202030204" pitchFamily="34" charset="0"/>
              </a:rPr>
              <a:t>semnificative</a:t>
            </a:r>
            <a:r>
              <a:rPr lang="fr-FR" b="1" dirty="0">
                <a:latin typeface="Arial Narrow" panose="020B0606020202030204" pitchFamily="34" charset="0"/>
              </a:rPr>
              <a:t>, </a:t>
            </a:r>
            <a:r>
              <a:rPr lang="fr-FR" b="1" i="1" dirty="0" err="1">
                <a:latin typeface="Arial Narrow" panose="020B0606020202030204" pitchFamily="34" charset="0"/>
              </a:rPr>
              <a:t>Revista</a:t>
            </a:r>
            <a:r>
              <a:rPr lang="fr-FR" b="1" i="1" dirty="0">
                <a:latin typeface="Arial Narrow" panose="020B0606020202030204" pitchFamily="34" charset="0"/>
              </a:rPr>
              <a:t> </a:t>
            </a:r>
            <a:r>
              <a:rPr lang="fr-FR" b="1" i="1" dirty="0" err="1">
                <a:latin typeface="Arial Narrow" panose="020B0606020202030204" pitchFamily="34" charset="0"/>
              </a:rPr>
              <a:t>Română</a:t>
            </a:r>
            <a:r>
              <a:rPr lang="fr-FR" b="1" i="1" dirty="0">
                <a:latin typeface="Arial Narrow" panose="020B0606020202030204" pitchFamily="34" charset="0"/>
              </a:rPr>
              <a:t> de </a:t>
            </a:r>
            <a:r>
              <a:rPr lang="fr-FR" b="1" i="1" dirty="0" err="1">
                <a:latin typeface="Arial Narrow" panose="020B0606020202030204" pitchFamily="34" charset="0"/>
              </a:rPr>
              <a:t>Statisitică</a:t>
            </a:r>
            <a:r>
              <a:rPr lang="fr-FR" b="1" dirty="0">
                <a:latin typeface="Arial Narrow" panose="020B0606020202030204" pitchFamily="34" charset="0"/>
              </a:rPr>
              <a:t>, vol.6, pp.50-62</a:t>
            </a:r>
            <a:endParaRPr lang="en-US" b="1" dirty="0">
              <a:latin typeface="Arial Narrow" panose="020B0606020202030204" pitchFamily="34" charset="0"/>
            </a:endParaRPr>
          </a:p>
          <a:p>
            <a:pPr marL="342900" lvl="0" indent="-342900">
              <a:buFont typeface="+mj-lt"/>
              <a:buAutoNum type="arabicPeriod"/>
            </a:pPr>
            <a:r>
              <a:rPr lang="en-US" b="1" dirty="0" err="1">
                <a:latin typeface="Arial Narrow" panose="020B0606020202030204" pitchFamily="34" charset="0"/>
              </a:rPr>
              <a:t>Săvoiu</a:t>
            </a:r>
            <a:r>
              <a:rPr lang="en-US" b="1" dirty="0">
                <a:latin typeface="Arial Narrow" panose="020B0606020202030204" pitchFamily="34" charset="0"/>
              </a:rPr>
              <a:t>, G. </a:t>
            </a:r>
            <a:r>
              <a:rPr lang="en-US" b="1" dirty="0" err="1">
                <a:latin typeface="Arial Narrow" panose="020B0606020202030204" pitchFamily="34" charset="0"/>
              </a:rPr>
              <a:t>Manea</a:t>
            </a:r>
            <a:r>
              <a:rPr lang="en-US" b="1" dirty="0">
                <a:latin typeface="Arial Narrow" panose="020B0606020202030204" pitchFamily="34" charset="0"/>
              </a:rPr>
              <a:t>, C. 2014. </a:t>
            </a:r>
            <a:r>
              <a:rPr lang="en-US" b="1" i="1" dirty="0" err="1">
                <a:latin typeface="Arial Narrow" panose="020B0606020202030204" pitchFamily="34" charset="0"/>
              </a:rPr>
              <a:t>Kondratiev</a:t>
            </a:r>
            <a:r>
              <a:rPr lang="en-US" b="1" i="1" dirty="0">
                <a:latin typeface="Arial Narrow" panose="020B0606020202030204" pitchFamily="34" charset="0"/>
              </a:rPr>
              <a:t> type cyclicality of the Romanian economy, grounded in three key statistical indicators: GDP, CPI or CLI and debt, </a:t>
            </a:r>
            <a:r>
              <a:rPr lang="en-US" b="1" dirty="0" err="1">
                <a:latin typeface="Arial Narrow" panose="020B0606020202030204" pitchFamily="34" charset="0"/>
              </a:rPr>
              <a:t>Revista</a:t>
            </a:r>
            <a:r>
              <a:rPr lang="en-US" b="1" dirty="0">
                <a:latin typeface="Arial Narrow" panose="020B0606020202030204" pitchFamily="34" charset="0"/>
              </a:rPr>
              <a:t> </a:t>
            </a:r>
            <a:r>
              <a:rPr lang="en-US" b="1" dirty="0" err="1">
                <a:latin typeface="Arial Narrow" panose="020B0606020202030204" pitchFamily="34" charset="0"/>
              </a:rPr>
              <a:t>Română</a:t>
            </a:r>
            <a:r>
              <a:rPr lang="en-US" b="1" dirty="0">
                <a:latin typeface="Arial Narrow" panose="020B0606020202030204" pitchFamily="34" charset="0"/>
              </a:rPr>
              <a:t> de </a:t>
            </a:r>
            <a:r>
              <a:rPr lang="en-US" b="1" dirty="0" err="1">
                <a:latin typeface="Arial Narrow" panose="020B0606020202030204" pitchFamily="34" charset="0"/>
              </a:rPr>
              <a:t>Statisitică</a:t>
            </a:r>
            <a:r>
              <a:rPr lang="en-US" b="1" dirty="0">
                <a:latin typeface="Arial Narrow" panose="020B0606020202030204" pitchFamily="34" charset="0"/>
              </a:rPr>
              <a:t>, vol.1, pp. 3-22.</a:t>
            </a:r>
          </a:p>
          <a:p>
            <a:pPr marL="342900" lvl="0" indent="-342900">
              <a:buFont typeface="+mj-lt"/>
              <a:buAutoNum type="arabicPeriod"/>
            </a:pPr>
            <a:r>
              <a:rPr lang="en-US" b="1" dirty="0" err="1">
                <a:latin typeface="Arial Narrow" panose="020B0606020202030204" pitchFamily="34" charset="0"/>
              </a:rPr>
              <a:t>Săvoiu</a:t>
            </a:r>
            <a:r>
              <a:rPr lang="en-US" b="1" dirty="0">
                <a:latin typeface="Arial Narrow" panose="020B0606020202030204" pitchFamily="34" charset="0"/>
              </a:rPr>
              <a:t>, G., </a:t>
            </a:r>
            <a:r>
              <a:rPr lang="en-US" b="1" dirty="0" err="1">
                <a:latin typeface="Arial Narrow" panose="020B0606020202030204" pitchFamily="34" charset="0"/>
              </a:rPr>
              <a:t>Săvoiu</a:t>
            </a:r>
            <a:r>
              <a:rPr lang="en-US" b="1" dirty="0">
                <a:latin typeface="Arial Narrow" panose="020B0606020202030204" pitchFamily="34" charset="0"/>
              </a:rPr>
              <a:t>, L. 2009. </a:t>
            </a:r>
            <a:r>
              <a:rPr lang="ro-RO" b="1" i="1" dirty="0">
                <a:latin typeface="Arial Narrow" panose="020B0606020202030204" pitchFamily="34" charset="0"/>
              </a:rPr>
              <a:t>Un indice naţional şi teritorial ierarhizant al dezvoltării turistice durabile,</a:t>
            </a:r>
            <a:r>
              <a:rPr lang="ro-RO" b="1" dirty="0">
                <a:latin typeface="Arial Narrow" panose="020B0606020202030204" pitchFamily="34" charset="0"/>
              </a:rPr>
              <a:t> Conference Proceedings „</a:t>
            </a:r>
            <a:r>
              <a:rPr lang="ro-RO" b="1" i="1" dirty="0">
                <a:latin typeface="Arial Narrow" panose="020B0606020202030204" pitchFamily="34" charset="0"/>
              </a:rPr>
              <a:t>Romanian Rural Tourism in International Context: Present and Prospects</a:t>
            </a:r>
            <a:r>
              <a:rPr lang="ro-RO" b="1" dirty="0">
                <a:latin typeface="Arial Narrow" panose="020B0606020202030204" pitchFamily="34" charset="0"/>
              </a:rPr>
              <a:t>”, Vatra Dornei, Iasi, Romania, Available online at: </a:t>
            </a:r>
            <a:r>
              <a:rPr lang="ro-RO" b="1" dirty="0">
                <a:latin typeface="Arial Narrow" panose="020B0606020202030204" pitchFamily="34" charset="0"/>
                <a:hlinkClick r:id="rId5"/>
              </a:rPr>
              <a:t>ht</a:t>
            </a:r>
            <a:r>
              <a:rPr lang="en-US" b="1" dirty="0">
                <a:latin typeface="Arial Narrow" panose="020B0606020202030204" pitchFamily="34" charset="0"/>
                <a:hlinkClick r:id="rId5"/>
              </a:rPr>
              <a:t>tps://www.researchgate.net/publication/368860952_UN_INDICE_NATIONAL_SI_TERITORIAL</a:t>
            </a:r>
            <a:r>
              <a:rPr lang="en-US" b="1" dirty="0">
                <a:latin typeface="Arial Narrow" panose="020B0606020202030204" pitchFamily="34" charset="0"/>
              </a:rPr>
              <a:t> _IERARHIZANT_AL_DEZVOLTARII_TURISTICE_DURABILE#fullTextFileContent. Accessed on 15 March 2023.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679"/>
        <p:cNvGrpSpPr/>
        <p:nvPr/>
      </p:nvGrpSpPr>
      <p:grpSpPr>
        <a:xfrm>
          <a:off x="0" y="0"/>
          <a:ext cx="0" cy="0"/>
          <a:chOff x="0" y="0"/>
          <a:chExt cx="0" cy="0"/>
        </a:xfrm>
      </p:grpSpPr>
      <p:sp>
        <p:nvSpPr>
          <p:cNvPr id="2" name="Rectangle 1"/>
          <p:cNvSpPr/>
          <p:nvPr/>
        </p:nvSpPr>
        <p:spPr>
          <a:xfrm>
            <a:off x="109730" y="276295"/>
            <a:ext cx="8931858" cy="4616648"/>
          </a:xfrm>
          <a:prstGeom prst="rect">
            <a:avLst/>
          </a:prstGeom>
          <a:solidFill>
            <a:schemeClr val="bg1"/>
          </a:solidFill>
        </p:spPr>
        <p:txBody>
          <a:bodyPr wrap="square">
            <a:spAutoFit/>
          </a:bodyPr>
          <a:lstStyle/>
          <a:p>
            <a:pPr lvl="0"/>
            <a:r>
              <a:rPr lang="en-US" b="1" dirty="0">
                <a:latin typeface="Arial Narrow" panose="020B0606020202030204" pitchFamily="34" charset="0"/>
              </a:rPr>
              <a:t>9. </a:t>
            </a:r>
            <a:r>
              <a:rPr lang="en-US" b="1" dirty="0" err="1">
                <a:latin typeface="Arial Narrow" panose="020B0606020202030204" pitchFamily="34" charset="0"/>
              </a:rPr>
              <a:t>Vlastos</a:t>
            </a:r>
            <a:r>
              <a:rPr lang="en-US" b="1" dirty="0">
                <a:latin typeface="Arial Narrow" panose="020B0606020202030204" pitchFamily="34" charset="0"/>
              </a:rPr>
              <a:t>, G., Creation in the </a:t>
            </a:r>
            <a:r>
              <a:rPr lang="en-US" b="1" i="1" dirty="0" err="1">
                <a:latin typeface="Arial Narrow" panose="020B0606020202030204" pitchFamily="34" charset="0"/>
              </a:rPr>
              <a:t>Timaeus</a:t>
            </a:r>
            <a:r>
              <a:rPr lang="en-US" b="1" i="1" dirty="0">
                <a:latin typeface="Arial Narrow" panose="020B0606020202030204" pitchFamily="34" charset="0"/>
              </a:rPr>
              <a:t>:</a:t>
            </a:r>
            <a:r>
              <a:rPr lang="en-US" b="1" dirty="0">
                <a:latin typeface="Arial Narrow" panose="020B0606020202030204" pitchFamily="34" charset="0"/>
              </a:rPr>
              <a:t> Is It a Fiction? in </a:t>
            </a:r>
            <a:r>
              <a:rPr lang="en-US" b="1" i="1" dirty="0">
                <a:latin typeface="Arial Narrow" panose="020B0606020202030204" pitchFamily="34" charset="0"/>
              </a:rPr>
              <a:t>Studies in Greek Philosophy</a:t>
            </a:r>
            <a:r>
              <a:rPr lang="en-US" b="1" dirty="0">
                <a:latin typeface="Arial Narrow" panose="020B0606020202030204" pitchFamily="34" charset="0"/>
              </a:rPr>
              <a:t>, vol. 2, D. W. Graham (ed.), Princeton: Princeton University Press. 1995.</a:t>
            </a:r>
          </a:p>
          <a:p>
            <a:pPr lvl="0"/>
            <a:r>
              <a:rPr lang="en-US" b="1" dirty="0">
                <a:latin typeface="Arial Narrow" panose="020B0606020202030204" pitchFamily="34" charset="0"/>
              </a:rPr>
              <a:t>10. </a:t>
            </a:r>
            <a:r>
              <a:rPr lang="en-US" b="1" dirty="0" err="1">
                <a:latin typeface="Arial Narrow" panose="020B0606020202030204" pitchFamily="34" charset="0"/>
              </a:rPr>
              <a:t>Zeyl</a:t>
            </a:r>
            <a:r>
              <a:rPr lang="en-US" b="1" dirty="0">
                <a:latin typeface="Arial Narrow" panose="020B0606020202030204" pitchFamily="34" charset="0"/>
              </a:rPr>
              <a:t>, D. J. and Sattler, B. Plato’s </a:t>
            </a:r>
            <a:r>
              <a:rPr lang="en-US" b="1" i="1" dirty="0" err="1">
                <a:latin typeface="Arial Narrow" panose="020B0606020202030204" pitchFamily="34" charset="0"/>
              </a:rPr>
              <a:t>Timaeus</a:t>
            </a:r>
            <a:r>
              <a:rPr lang="en-US" b="1" dirty="0">
                <a:latin typeface="Arial Narrow" panose="020B0606020202030204" pitchFamily="34" charset="0"/>
              </a:rPr>
              <a:t>, </a:t>
            </a:r>
            <a:r>
              <a:rPr lang="en-US" b="1" i="1" dirty="0">
                <a:latin typeface="Arial Narrow" panose="020B0606020202030204" pitchFamily="34" charset="0"/>
              </a:rPr>
              <a:t>The Stanford Encyclopedia of Philosophy </a:t>
            </a:r>
            <a:r>
              <a:rPr lang="en-US" b="1" dirty="0">
                <a:latin typeface="Arial Narrow" panose="020B0606020202030204" pitchFamily="34" charset="0"/>
              </a:rPr>
              <a:t>(Summer 2019 Edition), Edward N. </a:t>
            </a:r>
            <a:r>
              <a:rPr lang="en-US" b="1" dirty="0" err="1">
                <a:latin typeface="Arial Narrow" panose="020B0606020202030204" pitchFamily="34" charset="0"/>
              </a:rPr>
              <a:t>Zalta</a:t>
            </a:r>
            <a:r>
              <a:rPr lang="en-US" b="1" dirty="0">
                <a:latin typeface="Arial Narrow" panose="020B0606020202030204" pitchFamily="34" charset="0"/>
              </a:rPr>
              <a:t> (ed.), Available online at: </a:t>
            </a:r>
            <a:r>
              <a:rPr lang="en-US" b="1" u="sng" dirty="0">
                <a:latin typeface="Arial Narrow" panose="020B0606020202030204" pitchFamily="34" charset="0"/>
                <a:hlinkClick r:id="rId3"/>
              </a:rPr>
              <a:t>https://plato.stanford.edu/archives/</a:t>
            </a:r>
            <a:r>
              <a:rPr lang="en-US" b="1" dirty="0">
                <a:latin typeface="Arial Narrow" panose="020B0606020202030204" pitchFamily="34" charset="0"/>
              </a:rPr>
              <a:t> sum2019/entries/</a:t>
            </a:r>
            <a:r>
              <a:rPr lang="en-US" b="1" dirty="0" err="1">
                <a:latin typeface="Arial Narrow" panose="020B0606020202030204" pitchFamily="34" charset="0"/>
              </a:rPr>
              <a:t>plato-timaeus</a:t>
            </a:r>
            <a:r>
              <a:rPr lang="en-US" b="1" dirty="0">
                <a:latin typeface="Arial Narrow" panose="020B0606020202030204" pitchFamily="34" charset="0"/>
              </a:rPr>
              <a:t>/. Accessed 15 March, 2023.</a:t>
            </a:r>
          </a:p>
          <a:p>
            <a:pPr lvl="0"/>
            <a:r>
              <a:rPr lang="en-US" b="1" dirty="0">
                <a:latin typeface="Arial Narrow" panose="020B0606020202030204" pitchFamily="34" charset="0"/>
              </a:rPr>
              <a:t>11.Chance, W.A.1966. A Note on the Origins of Index Numbers, </a:t>
            </a:r>
            <a:r>
              <a:rPr lang="en-US" b="1" i="1" dirty="0">
                <a:latin typeface="Arial Narrow" panose="020B0606020202030204" pitchFamily="34" charset="0"/>
              </a:rPr>
              <a:t>The Review of Economics and Statistics</a:t>
            </a:r>
            <a:r>
              <a:rPr lang="en-US" b="1" dirty="0">
                <a:latin typeface="Arial Narrow" panose="020B0606020202030204" pitchFamily="34" charset="0"/>
              </a:rPr>
              <a:t>, vol.48(1), pp.108-110.</a:t>
            </a:r>
          </a:p>
          <a:p>
            <a:pPr lvl="0"/>
            <a:r>
              <a:rPr lang="en-US" b="1" dirty="0">
                <a:latin typeface="Arial Narrow" panose="020B0606020202030204" pitchFamily="34" charset="0"/>
              </a:rPr>
              <a:t>12. </a:t>
            </a:r>
            <a:r>
              <a:rPr lang="en-US" b="1" dirty="0" err="1">
                <a:latin typeface="Arial Narrow" panose="020B0606020202030204" pitchFamily="34" charset="0"/>
              </a:rPr>
              <a:t>Dumitrescu</a:t>
            </a:r>
            <a:r>
              <a:rPr lang="en-US" b="1" dirty="0">
                <a:latin typeface="Arial Narrow" panose="020B0606020202030204" pitchFamily="34" charset="0"/>
              </a:rPr>
              <a:t>, V.V., </a:t>
            </a:r>
            <a:r>
              <a:rPr lang="en-US" b="1" dirty="0" err="1">
                <a:latin typeface="Arial Narrow" panose="020B0606020202030204" pitchFamily="34" charset="0"/>
              </a:rPr>
              <a:t>Săvoiu</a:t>
            </a:r>
            <a:r>
              <a:rPr lang="en-US" b="1" dirty="0">
                <a:latin typeface="Arial Narrow" panose="020B0606020202030204" pitchFamily="34" charset="0"/>
              </a:rPr>
              <a:t>, G. 2015 Major Issues of Statistical Quantification of Current Inflation in Accordance with Romania’s Total Gross Revenues of Population - The Necessity for a “General Index of Inflation” (GII), </a:t>
            </a:r>
            <a:r>
              <a:rPr lang="en-US" b="1" i="1" dirty="0">
                <a:latin typeface="Arial Narrow" panose="020B0606020202030204" pitchFamily="34" charset="0"/>
              </a:rPr>
              <a:t>Romanian Statistical Review – Supplement</a:t>
            </a:r>
            <a:r>
              <a:rPr lang="en-US" b="1" dirty="0">
                <a:latin typeface="Arial Narrow" panose="020B0606020202030204" pitchFamily="34" charset="0"/>
              </a:rPr>
              <a:t>, </a:t>
            </a:r>
            <a:r>
              <a:rPr lang="en-US" b="1" dirty="0" err="1">
                <a:latin typeface="Arial Narrow" panose="020B0606020202030204" pitchFamily="34" charset="0"/>
              </a:rPr>
              <a:t>vol</a:t>
            </a:r>
            <a:r>
              <a:rPr lang="en-US" b="1" dirty="0">
                <a:latin typeface="Arial Narrow" panose="020B0606020202030204" pitchFamily="34" charset="0"/>
              </a:rPr>
              <a:t> 10, pp. 14-24.</a:t>
            </a:r>
          </a:p>
          <a:p>
            <a:pPr lvl="0"/>
            <a:r>
              <a:rPr lang="en-US" b="1" dirty="0">
                <a:latin typeface="Arial Narrow" panose="020B0606020202030204" pitchFamily="34" charset="0"/>
              </a:rPr>
              <a:t>13. </a:t>
            </a:r>
            <a:r>
              <a:rPr lang="en-US" b="1" dirty="0" err="1">
                <a:latin typeface="Arial Narrow" panose="020B0606020202030204" pitchFamily="34" charset="0"/>
              </a:rPr>
              <a:t>Alfeld</a:t>
            </a:r>
            <a:r>
              <a:rPr lang="en-US" b="1" dirty="0">
                <a:latin typeface="Arial Narrow" panose="020B0606020202030204" pitchFamily="34" charset="0"/>
              </a:rPr>
              <a:t>, P. 2007. </a:t>
            </a:r>
            <a:r>
              <a:rPr lang="en-US" b="1" i="1" dirty="0">
                <a:latin typeface="Arial Narrow" panose="020B0606020202030204" pitchFamily="34" charset="0"/>
              </a:rPr>
              <a:t>Understanding Mathematics. The Platonic Solids</a:t>
            </a:r>
            <a:r>
              <a:rPr lang="en-US" b="1" dirty="0">
                <a:latin typeface="Arial Narrow" panose="020B0606020202030204" pitchFamily="34" charset="0"/>
              </a:rPr>
              <a:t>. Available online and Downloaded from: http://www.math.utah.edu/~pa/math/polyhedra/polyhedra.html Accessed on 16 March, 2007.</a:t>
            </a:r>
          </a:p>
          <a:p>
            <a:pPr lvl="0"/>
            <a:r>
              <a:rPr lang="en-US" b="1" dirty="0">
                <a:latin typeface="Arial Narrow" panose="020B0606020202030204" pitchFamily="34" charset="0"/>
              </a:rPr>
              <a:t>14. </a:t>
            </a:r>
            <a:r>
              <a:rPr lang="en-US" b="1" dirty="0" err="1">
                <a:latin typeface="Arial Narrow" panose="020B0606020202030204" pitchFamily="34" charset="0"/>
              </a:rPr>
              <a:t>Radin</a:t>
            </a:r>
            <a:r>
              <a:rPr lang="en-US" b="1" dirty="0">
                <a:latin typeface="Arial Narrow" panose="020B0606020202030204" pitchFamily="34" charset="0"/>
              </a:rPr>
              <a:t>, D. 2007. </a:t>
            </a:r>
            <a:r>
              <a:rPr lang="en-US" b="1" i="1" dirty="0">
                <a:latin typeface="Arial Narrow" panose="020B0606020202030204" pitchFamily="34" charset="0"/>
              </a:rPr>
              <a:t>Platonic Solid Rock</a:t>
            </a:r>
            <a:r>
              <a:rPr lang="en-US" b="1" dirty="0">
                <a:latin typeface="Arial Narrow" panose="020B0606020202030204" pitchFamily="34" charset="0"/>
              </a:rPr>
              <a:t>. Scotts Valley, CA. Custom </a:t>
            </a:r>
            <a:r>
              <a:rPr lang="en-US" b="1" dirty="0" err="1">
                <a:latin typeface="Arial Narrow" panose="020B0606020202030204" pitchFamily="34" charset="0"/>
              </a:rPr>
              <a:t>Flix</a:t>
            </a:r>
            <a:r>
              <a:rPr lang="en-US" b="1" dirty="0">
                <a:latin typeface="Arial Narrow" panose="020B0606020202030204" pitchFamily="34" charset="0"/>
              </a:rPr>
              <a:t>.</a:t>
            </a:r>
          </a:p>
          <a:p>
            <a:pPr lvl="0"/>
            <a:r>
              <a:rPr lang="en-US" b="1" dirty="0">
                <a:latin typeface="Arial Narrow" panose="020B0606020202030204" pitchFamily="34" charset="0"/>
              </a:rPr>
              <a:t>15. </a:t>
            </a:r>
            <a:r>
              <a:rPr lang="en-US" b="1" dirty="0" err="1">
                <a:latin typeface="Arial Narrow" panose="020B0606020202030204" pitchFamily="34" charset="0"/>
              </a:rPr>
              <a:t>Săvoiu</a:t>
            </a:r>
            <a:r>
              <a:rPr lang="en-US" b="1" dirty="0">
                <a:latin typeface="Arial Narrow" panose="020B0606020202030204" pitchFamily="34" charset="0"/>
              </a:rPr>
              <a:t>, G., 2013. </a:t>
            </a:r>
            <a:r>
              <a:rPr lang="en-US" b="1" i="1" dirty="0" err="1">
                <a:latin typeface="Arial Narrow" panose="020B0606020202030204" pitchFamily="34" charset="0"/>
              </a:rPr>
              <a:t>Modelarea</a:t>
            </a:r>
            <a:r>
              <a:rPr lang="en-US" b="1" i="1" dirty="0">
                <a:latin typeface="Arial Narrow" panose="020B0606020202030204" pitchFamily="34" charset="0"/>
              </a:rPr>
              <a:t> </a:t>
            </a:r>
            <a:r>
              <a:rPr lang="en-US" b="1" i="1" dirty="0" err="1">
                <a:latin typeface="Arial Narrow" panose="020B0606020202030204" pitchFamily="34" charset="0"/>
              </a:rPr>
              <a:t>economico-financiară</a:t>
            </a:r>
            <a:r>
              <a:rPr lang="en-US" b="1" i="1" dirty="0">
                <a:latin typeface="Arial Narrow" panose="020B0606020202030204" pitchFamily="34" charset="0"/>
              </a:rPr>
              <a:t>: </a:t>
            </a:r>
            <a:r>
              <a:rPr lang="en-US" b="1" i="1" dirty="0" err="1">
                <a:latin typeface="Arial Narrow" panose="020B0606020202030204" pitchFamily="34" charset="0"/>
              </a:rPr>
              <a:t>Gândirea</a:t>
            </a:r>
            <a:r>
              <a:rPr lang="en-US" b="1" i="1" dirty="0">
                <a:latin typeface="Arial Narrow" panose="020B0606020202030204" pitchFamily="34" charset="0"/>
              </a:rPr>
              <a:t> </a:t>
            </a:r>
            <a:r>
              <a:rPr lang="en-US" b="1" i="1" dirty="0" err="1">
                <a:latin typeface="Arial Narrow" panose="020B0606020202030204" pitchFamily="34" charset="0"/>
              </a:rPr>
              <a:t>econometrică</a:t>
            </a:r>
            <a:r>
              <a:rPr lang="en-US" b="1" i="1" dirty="0">
                <a:latin typeface="Arial Narrow" panose="020B0606020202030204" pitchFamily="34" charset="0"/>
              </a:rPr>
              <a:t> </a:t>
            </a:r>
            <a:r>
              <a:rPr lang="en-US" b="1" i="1" dirty="0" err="1">
                <a:latin typeface="Arial Narrow" panose="020B0606020202030204" pitchFamily="34" charset="0"/>
              </a:rPr>
              <a:t>aplicată</a:t>
            </a:r>
            <a:r>
              <a:rPr lang="en-US" b="1" i="1" dirty="0">
                <a:latin typeface="Arial Narrow" panose="020B0606020202030204" pitchFamily="34" charset="0"/>
              </a:rPr>
              <a:t> </a:t>
            </a:r>
            <a:r>
              <a:rPr lang="en-US" b="1" i="1" dirty="0" err="1">
                <a:latin typeface="Arial Narrow" panose="020B0606020202030204" pitchFamily="34" charset="0"/>
              </a:rPr>
              <a:t>în</a:t>
            </a:r>
            <a:r>
              <a:rPr lang="en-US" b="1" i="1" dirty="0">
                <a:latin typeface="Arial Narrow" panose="020B0606020202030204" pitchFamily="34" charset="0"/>
              </a:rPr>
              <a:t> </a:t>
            </a:r>
            <a:r>
              <a:rPr lang="en-US" b="1" i="1" dirty="0" err="1">
                <a:latin typeface="Arial Narrow" panose="020B0606020202030204" pitchFamily="34" charset="0"/>
              </a:rPr>
              <a:t>domeniul</a:t>
            </a:r>
            <a:r>
              <a:rPr lang="en-US" b="1" i="1" dirty="0">
                <a:latin typeface="Arial Narrow" panose="020B0606020202030204" pitchFamily="34" charset="0"/>
              </a:rPr>
              <a:t> </a:t>
            </a:r>
            <a:r>
              <a:rPr lang="en-US" b="1" i="1" dirty="0" err="1">
                <a:latin typeface="Arial Narrow" panose="020B0606020202030204" pitchFamily="34" charset="0"/>
              </a:rPr>
              <a:t>financiar</a:t>
            </a:r>
            <a:r>
              <a:rPr lang="en-US" b="1" i="1" dirty="0">
                <a:latin typeface="Arial Narrow" panose="020B0606020202030204" pitchFamily="34" charset="0"/>
              </a:rPr>
              <a:t>,</a:t>
            </a:r>
            <a:r>
              <a:rPr lang="en-US" b="1" dirty="0">
                <a:latin typeface="Arial Narrow" panose="020B0606020202030204" pitchFamily="34" charset="0"/>
              </a:rPr>
              <a:t> </a:t>
            </a:r>
            <a:r>
              <a:rPr lang="en-US" b="1" dirty="0" err="1">
                <a:latin typeface="Arial Narrow" panose="020B0606020202030204" pitchFamily="34" charset="0"/>
              </a:rPr>
              <a:t>Bucureşti</a:t>
            </a:r>
            <a:r>
              <a:rPr lang="en-US" b="1" dirty="0">
                <a:latin typeface="Arial Narrow" panose="020B0606020202030204" pitchFamily="34" charset="0"/>
              </a:rPr>
              <a:t>: </a:t>
            </a:r>
            <a:r>
              <a:rPr lang="en-US" b="1" dirty="0" err="1">
                <a:latin typeface="Arial Narrow" panose="020B0606020202030204" pitchFamily="34" charset="0"/>
              </a:rPr>
              <a:t>Editura</a:t>
            </a:r>
            <a:r>
              <a:rPr lang="en-US" b="1" dirty="0">
                <a:latin typeface="Arial Narrow" panose="020B0606020202030204" pitchFamily="34" charset="0"/>
              </a:rPr>
              <a:t> </a:t>
            </a:r>
            <a:r>
              <a:rPr lang="en-US" b="1" dirty="0" err="1">
                <a:latin typeface="Arial Narrow" panose="020B0606020202030204" pitchFamily="34" charset="0"/>
              </a:rPr>
              <a:t>Univ</a:t>
            </a:r>
            <a:r>
              <a:rPr lang="fr-FR" b="1" dirty="0" err="1">
                <a:latin typeface="Arial Narrow" panose="020B0606020202030204" pitchFamily="34" charset="0"/>
              </a:rPr>
              <a:t>ersitară</a:t>
            </a:r>
            <a:r>
              <a:rPr lang="fr-FR" b="1" dirty="0">
                <a:latin typeface="Arial Narrow" panose="020B0606020202030204" pitchFamily="34" charset="0"/>
              </a:rPr>
              <a:t>. </a:t>
            </a:r>
            <a:endParaRPr lang="en-US" b="1" dirty="0">
              <a:latin typeface="Arial Narrow" panose="020B0606020202030204" pitchFamily="34" charset="0"/>
            </a:endParaRPr>
          </a:p>
          <a:p>
            <a:pPr lvl="0"/>
            <a:r>
              <a:rPr lang="fr-FR" b="1" dirty="0">
                <a:latin typeface="Arial Narrow" panose="020B0606020202030204" pitchFamily="34" charset="0"/>
              </a:rPr>
              <a:t>16. </a:t>
            </a:r>
            <a:r>
              <a:rPr lang="fr-FR" b="1" dirty="0" err="1">
                <a:latin typeface="Arial Narrow" panose="020B0606020202030204" pitchFamily="34" charset="0"/>
              </a:rPr>
              <a:t>Săvoiu</a:t>
            </a:r>
            <a:r>
              <a:rPr lang="fr-FR" b="1" dirty="0">
                <a:latin typeface="Arial Narrow" panose="020B0606020202030204" pitchFamily="34" charset="0"/>
              </a:rPr>
              <a:t>, G., 2010. </a:t>
            </a:r>
            <a:r>
              <a:rPr lang="fr-FR" b="1" i="1" dirty="0" err="1">
                <a:latin typeface="Arial Narrow" panose="020B0606020202030204" pitchFamily="34" charset="0"/>
              </a:rPr>
              <a:t>Gândirea</a:t>
            </a:r>
            <a:r>
              <a:rPr lang="fr-FR" b="1" i="1" dirty="0">
                <a:latin typeface="Arial Narrow" panose="020B0606020202030204" pitchFamily="34" charset="0"/>
              </a:rPr>
              <a:t> </a:t>
            </a:r>
            <a:r>
              <a:rPr lang="fr-FR" b="1" i="1" dirty="0" err="1">
                <a:latin typeface="Arial Narrow" panose="020B0606020202030204" pitchFamily="34" charset="0"/>
              </a:rPr>
              <a:t>statistică</a:t>
            </a:r>
            <a:r>
              <a:rPr lang="fr-FR" b="1" i="1" dirty="0">
                <a:latin typeface="Arial Narrow" panose="020B0606020202030204" pitchFamily="34" charset="0"/>
              </a:rPr>
              <a:t> </a:t>
            </a:r>
            <a:r>
              <a:rPr lang="fr-FR" b="1" i="1" dirty="0" err="1">
                <a:latin typeface="Arial Narrow" panose="020B0606020202030204" pitchFamily="34" charset="0"/>
              </a:rPr>
              <a:t>aplicată</a:t>
            </a:r>
            <a:r>
              <a:rPr lang="fr-FR" b="1" dirty="0">
                <a:latin typeface="Arial Narrow" panose="020B0606020202030204" pitchFamily="34" charset="0"/>
              </a:rPr>
              <a:t>, Bucureşti: </a:t>
            </a:r>
            <a:r>
              <a:rPr lang="fr-FR" b="1" dirty="0" err="1">
                <a:latin typeface="Arial Narrow" panose="020B0606020202030204" pitchFamily="34" charset="0"/>
              </a:rPr>
              <a:t>Editura</a:t>
            </a:r>
            <a:r>
              <a:rPr lang="fr-FR" b="1" dirty="0">
                <a:latin typeface="Arial Narrow" panose="020B0606020202030204" pitchFamily="34" charset="0"/>
              </a:rPr>
              <a:t> </a:t>
            </a:r>
            <a:r>
              <a:rPr lang="fr-FR" b="1" dirty="0" err="1">
                <a:latin typeface="Arial Narrow" panose="020B0606020202030204" pitchFamily="34" charset="0"/>
              </a:rPr>
              <a:t>Universitară</a:t>
            </a:r>
            <a:r>
              <a:rPr lang="fr-FR" b="1" dirty="0">
                <a:latin typeface="Arial Narrow" panose="020B0606020202030204" pitchFamily="34" charset="0"/>
              </a:rPr>
              <a:t>..</a:t>
            </a:r>
            <a:endParaRPr lang="en-US" b="1" dirty="0">
              <a:latin typeface="Arial Narrow" panose="020B0606020202030204" pitchFamily="34" charset="0"/>
            </a:endParaRPr>
          </a:p>
          <a:p>
            <a:pPr lvl="0"/>
            <a:r>
              <a:rPr lang="fr-FR" b="1" dirty="0">
                <a:latin typeface="Arial Narrow" panose="020B0606020202030204" pitchFamily="34" charset="0"/>
              </a:rPr>
              <a:t>17. </a:t>
            </a:r>
            <a:r>
              <a:rPr lang="fr-FR" b="1" dirty="0" err="1">
                <a:latin typeface="Arial Narrow" panose="020B0606020202030204" pitchFamily="34" charset="0"/>
              </a:rPr>
              <a:t>Săvoiu</a:t>
            </a:r>
            <a:r>
              <a:rPr lang="fr-FR" b="1" dirty="0">
                <a:latin typeface="Arial Narrow" panose="020B0606020202030204" pitchFamily="34" charset="0"/>
              </a:rPr>
              <a:t>, G., 2007</a:t>
            </a:r>
            <a:r>
              <a:rPr lang="fr-FR" b="1" i="1" dirty="0">
                <a:latin typeface="Arial Narrow" panose="020B0606020202030204" pitchFamily="34" charset="0"/>
              </a:rPr>
              <a:t>. </a:t>
            </a:r>
            <a:r>
              <a:rPr lang="fr-FR" b="1" i="1" dirty="0" err="1">
                <a:latin typeface="Arial Narrow" panose="020B0606020202030204" pitchFamily="34" charset="0"/>
              </a:rPr>
              <a:t>Statistica.Un</a:t>
            </a:r>
            <a:r>
              <a:rPr lang="fr-FR" b="1" i="1" dirty="0">
                <a:latin typeface="Arial Narrow" panose="020B0606020202030204" pitchFamily="34" charset="0"/>
              </a:rPr>
              <a:t> </a:t>
            </a:r>
            <a:r>
              <a:rPr lang="fr-FR" b="1" i="1" dirty="0" err="1">
                <a:latin typeface="Arial Narrow" panose="020B0606020202030204" pitchFamily="34" charset="0"/>
              </a:rPr>
              <a:t>mod</a:t>
            </a:r>
            <a:r>
              <a:rPr lang="fr-FR" b="1" i="1" dirty="0">
                <a:latin typeface="Arial Narrow" panose="020B0606020202030204" pitchFamily="34" charset="0"/>
              </a:rPr>
              <a:t> </a:t>
            </a:r>
            <a:r>
              <a:rPr lang="fr-FR" b="1" i="1" dirty="0" err="1">
                <a:latin typeface="Arial Narrow" panose="020B0606020202030204" pitchFamily="34" charset="0"/>
              </a:rPr>
              <a:t>ştiinţific</a:t>
            </a:r>
            <a:r>
              <a:rPr lang="fr-FR" b="1" i="1" dirty="0">
                <a:latin typeface="Arial Narrow" panose="020B0606020202030204" pitchFamily="34" charset="0"/>
              </a:rPr>
              <a:t> de </a:t>
            </a:r>
            <a:r>
              <a:rPr lang="fr-FR" b="1" i="1" dirty="0" err="1">
                <a:latin typeface="Arial Narrow" panose="020B0606020202030204" pitchFamily="34" charset="0"/>
              </a:rPr>
              <a:t>gândire</a:t>
            </a:r>
            <a:r>
              <a:rPr lang="fr-FR" b="1" i="1" dirty="0">
                <a:latin typeface="Arial Narrow" panose="020B0606020202030204" pitchFamily="34" charset="0"/>
              </a:rPr>
              <a:t>,</a:t>
            </a:r>
            <a:r>
              <a:rPr lang="fr-FR" b="1" dirty="0">
                <a:latin typeface="Arial Narrow" panose="020B0606020202030204" pitchFamily="34" charset="0"/>
              </a:rPr>
              <a:t> Bucureşti: </a:t>
            </a:r>
            <a:r>
              <a:rPr lang="fr-FR" b="1" dirty="0" err="1">
                <a:latin typeface="Arial Narrow" panose="020B0606020202030204" pitchFamily="34" charset="0"/>
              </a:rPr>
              <a:t>Editura</a:t>
            </a:r>
            <a:r>
              <a:rPr lang="fr-FR" b="1" dirty="0">
                <a:latin typeface="Arial Narrow" panose="020B0606020202030204" pitchFamily="34" charset="0"/>
              </a:rPr>
              <a:t> </a:t>
            </a:r>
            <a:r>
              <a:rPr lang="fr-FR" b="1" dirty="0" err="1">
                <a:latin typeface="Arial Narrow" panose="020B0606020202030204" pitchFamily="34" charset="0"/>
              </a:rPr>
              <a:t>Universitară</a:t>
            </a:r>
            <a:r>
              <a:rPr lang="fr-FR" b="1" dirty="0">
                <a:latin typeface="Arial Narrow" panose="020B0606020202030204" pitchFamily="34" charset="0"/>
              </a:rPr>
              <a:t>. </a:t>
            </a:r>
            <a:endParaRPr lang="en-US" b="1" dirty="0">
              <a:latin typeface="Arial Narrow" panose="020B0606020202030204" pitchFamily="34" charset="0"/>
            </a:endParaRPr>
          </a:p>
          <a:p>
            <a:pPr lvl="0"/>
            <a:r>
              <a:rPr lang="fr-FR" b="1" dirty="0">
                <a:latin typeface="Arial Narrow" panose="020B0606020202030204" pitchFamily="34" charset="0"/>
              </a:rPr>
              <a:t>18. </a:t>
            </a:r>
            <a:r>
              <a:rPr lang="fr-FR" b="1" dirty="0" err="1">
                <a:latin typeface="Arial Narrow" panose="020B0606020202030204" pitchFamily="34" charset="0"/>
              </a:rPr>
              <a:t>Săvoiu</a:t>
            </a:r>
            <a:r>
              <a:rPr lang="fr-FR" b="1" dirty="0">
                <a:latin typeface="Arial Narrow" panose="020B0606020202030204" pitchFamily="34" charset="0"/>
              </a:rPr>
              <a:t>, G., 2011. </a:t>
            </a:r>
            <a:r>
              <a:rPr lang="fr-FR" b="1" i="1" dirty="0" err="1">
                <a:latin typeface="Arial Narrow" panose="020B0606020202030204" pitchFamily="34" charset="0"/>
              </a:rPr>
              <a:t>Econometrie</a:t>
            </a:r>
            <a:r>
              <a:rPr lang="fr-FR" b="1" dirty="0">
                <a:latin typeface="Arial Narrow" panose="020B0606020202030204" pitchFamily="34" charset="0"/>
              </a:rPr>
              <a:t>, Bucureşti: </a:t>
            </a:r>
            <a:r>
              <a:rPr lang="fr-FR" b="1" dirty="0" err="1">
                <a:latin typeface="Arial Narrow" panose="020B0606020202030204" pitchFamily="34" charset="0"/>
              </a:rPr>
              <a:t>Editura</a:t>
            </a:r>
            <a:r>
              <a:rPr lang="fr-FR" b="1" dirty="0">
                <a:latin typeface="Arial Narrow" panose="020B0606020202030204" pitchFamily="34" charset="0"/>
              </a:rPr>
              <a:t> </a:t>
            </a:r>
            <a:r>
              <a:rPr lang="fr-FR" b="1" dirty="0" err="1">
                <a:latin typeface="Arial Narrow" panose="020B0606020202030204" pitchFamily="34" charset="0"/>
              </a:rPr>
              <a:t>Universitară</a:t>
            </a:r>
            <a:r>
              <a:rPr lang="fr-FR" b="1" dirty="0">
                <a:latin typeface="Arial Narrow" panose="020B0606020202030204" pitchFamily="34" charset="0"/>
              </a:rPr>
              <a:t>. </a:t>
            </a:r>
            <a:endParaRPr lang="en-US" b="1" dirty="0">
              <a:latin typeface="Arial Narrow" panose="020B0606020202030204" pitchFamily="34" charset="0"/>
            </a:endParaRPr>
          </a:p>
          <a:p>
            <a:pPr lvl="0"/>
            <a:r>
              <a:rPr lang="fr-FR" b="1" dirty="0">
                <a:latin typeface="Arial Narrow" panose="020B0606020202030204" pitchFamily="34" charset="0"/>
              </a:rPr>
              <a:t>19. </a:t>
            </a:r>
            <a:r>
              <a:rPr lang="fr-FR" b="1" dirty="0" err="1">
                <a:latin typeface="Arial Narrow" panose="020B0606020202030204" pitchFamily="34" charset="0"/>
              </a:rPr>
              <a:t>Săvoiu</a:t>
            </a:r>
            <a:r>
              <a:rPr lang="fr-FR" b="1" dirty="0">
                <a:latin typeface="Arial Narrow" panose="020B0606020202030204" pitchFamily="34" charset="0"/>
              </a:rPr>
              <a:t>, G., 2010. </a:t>
            </a:r>
            <a:r>
              <a:rPr lang="fr-FR" b="1" i="1" dirty="0" err="1">
                <a:latin typeface="Arial Narrow" panose="020B0606020202030204" pitchFamily="34" charset="0"/>
              </a:rPr>
              <a:t>Gândirea</a:t>
            </a:r>
            <a:r>
              <a:rPr lang="fr-FR" b="1" i="1" dirty="0">
                <a:latin typeface="Arial Narrow" panose="020B0606020202030204" pitchFamily="34" charset="0"/>
              </a:rPr>
              <a:t> </a:t>
            </a:r>
            <a:r>
              <a:rPr lang="fr-FR" b="1" i="1" dirty="0" err="1">
                <a:latin typeface="Arial Narrow" panose="020B0606020202030204" pitchFamily="34" charset="0"/>
              </a:rPr>
              <a:t>statistică</a:t>
            </a:r>
            <a:r>
              <a:rPr lang="fr-FR" b="1" i="1" dirty="0">
                <a:latin typeface="Arial Narrow" panose="020B0606020202030204" pitchFamily="34" charset="0"/>
              </a:rPr>
              <a:t> </a:t>
            </a:r>
            <a:r>
              <a:rPr lang="fr-FR" b="1" i="1" dirty="0" err="1">
                <a:latin typeface="Arial Narrow" panose="020B0606020202030204" pitchFamily="34" charset="0"/>
              </a:rPr>
              <a:t>aplicată</a:t>
            </a:r>
            <a:r>
              <a:rPr lang="fr-FR" b="1" i="1" dirty="0">
                <a:latin typeface="Arial Narrow" panose="020B0606020202030204" pitchFamily="34" charset="0"/>
              </a:rPr>
              <a:t>. </a:t>
            </a:r>
            <a:r>
              <a:rPr lang="fr-FR" b="1" i="1" dirty="0" err="1">
                <a:latin typeface="Arial Narrow" panose="020B0606020202030204" pitchFamily="34" charset="0"/>
              </a:rPr>
              <a:t>Sisteme</a:t>
            </a:r>
            <a:r>
              <a:rPr lang="fr-FR" b="1" i="1" dirty="0">
                <a:latin typeface="Arial Narrow" panose="020B0606020202030204" pitchFamily="34" charset="0"/>
              </a:rPr>
              <a:t> de </a:t>
            </a:r>
            <a:r>
              <a:rPr lang="fr-FR" b="1" i="1" dirty="0" err="1">
                <a:latin typeface="Arial Narrow" panose="020B0606020202030204" pitchFamily="34" charset="0"/>
              </a:rPr>
              <a:t>indicatori</a:t>
            </a:r>
            <a:r>
              <a:rPr lang="fr-FR" b="1" i="1" dirty="0">
                <a:latin typeface="Arial Narrow" panose="020B0606020202030204" pitchFamily="34" charset="0"/>
              </a:rPr>
              <a:t> </a:t>
            </a:r>
            <a:r>
              <a:rPr lang="fr-FR" b="1" i="1" dirty="0" err="1">
                <a:latin typeface="Arial Narrow" panose="020B0606020202030204" pitchFamily="34" charset="0"/>
              </a:rPr>
              <a:t>rezultaţi</a:t>
            </a:r>
            <a:r>
              <a:rPr lang="fr-FR" b="1" i="1" dirty="0">
                <a:latin typeface="Arial Narrow" panose="020B0606020202030204" pitchFamily="34" charset="0"/>
              </a:rPr>
              <a:t> </a:t>
            </a:r>
            <a:r>
              <a:rPr lang="fr-FR" b="1" i="1" dirty="0" err="1">
                <a:latin typeface="Arial Narrow" panose="020B0606020202030204" pitchFamily="34" charset="0"/>
              </a:rPr>
              <a:t>din</a:t>
            </a:r>
            <a:r>
              <a:rPr lang="fr-FR" b="1" i="1" dirty="0">
                <a:latin typeface="Arial Narrow" panose="020B0606020202030204" pitchFamily="34" charset="0"/>
              </a:rPr>
              <a:t> documente </a:t>
            </a:r>
            <a:r>
              <a:rPr lang="fr-FR" b="1" i="1" dirty="0" err="1">
                <a:latin typeface="Arial Narrow" panose="020B0606020202030204" pitchFamily="34" charset="0"/>
              </a:rPr>
              <a:t>şi</a:t>
            </a:r>
            <a:r>
              <a:rPr lang="fr-FR" b="1" i="1" dirty="0">
                <a:latin typeface="Arial Narrow" panose="020B0606020202030204" pitchFamily="34" charset="0"/>
              </a:rPr>
              <a:t> </a:t>
            </a:r>
            <a:r>
              <a:rPr lang="fr-FR" b="1" i="1" dirty="0" err="1">
                <a:latin typeface="Arial Narrow" panose="020B0606020202030204" pitchFamily="34" charset="0"/>
              </a:rPr>
              <a:t>situaţii</a:t>
            </a:r>
            <a:r>
              <a:rPr lang="fr-FR" b="1" i="1" dirty="0">
                <a:latin typeface="Arial Narrow" panose="020B0606020202030204" pitchFamily="34" charset="0"/>
              </a:rPr>
              <a:t> </a:t>
            </a:r>
            <a:r>
              <a:rPr lang="fr-FR" b="1" i="1" dirty="0" err="1">
                <a:latin typeface="Arial Narrow" panose="020B0606020202030204" pitchFamily="34" charset="0"/>
              </a:rPr>
              <a:t>statistice</a:t>
            </a:r>
            <a:r>
              <a:rPr lang="fr-FR" b="1" i="1" dirty="0">
                <a:latin typeface="Arial Narrow" panose="020B0606020202030204" pitchFamily="34" charset="0"/>
              </a:rPr>
              <a:t> </a:t>
            </a:r>
            <a:r>
              <a:rPr lang="fr-FR" b="1" i="1" dirty="0" err="1">
                <a:latin typeface="Arial Narrow" panose="020B0606020202030204" pitchFamily="34" charset="0"/>
              </a:rPr>
              <a:t>financiar</a:t>
            </a:r>
            <a:r>
              <a:rPr lang="fr-FR" b="1" i="1" dirty="0">
                <a:latin typeface="Arial Narrow" panose="020B0606020202030204" pitchFamily="34" charset="0"/>
              </a:rPr>
              <a:t> </a:t>
            </a:r>
            <a:r>
              <a:rPr lang="fr-FR" b="1" i="1" dirty="0" err="1">
                <a:latin typeface="Arial Narrow" panose="020B0606020202030204" pitchFamily="34" charset="0"/>
              </a:rPr>
              <a:t>contabile</a:t>
            </a:r>
            <a:r>
              <a:rPr lang="fr-FR" b="1" dirty="0">
                <a:latin typeface="Arial Narrow" panose="020B0606020202030204" pitchFamily="34" charset="0"/>
              </a:rPr>
              <a:t> Bucureşti: </a:t>
            </a:r>
            <a:r>
              <a:rPr lang="fr-FR" b="1" dirty="0" err="1">
                <a:latin typeface="Arial Narrow" panose="020B0606020202030204" pitchFamily="34" charset="0"/>
              </a:rPr>
              <a:t>Editura</a:t>
            </a:r>
            <a:r>
              <a:rPr lang="fr-FR" b="1" dirty="0">
                <a:latin typeface="Arial Narrow" panose="020B0606020202030204" pitchFamily="34" charset="0"/>
              </a:rPr>
              <a:t> </a:t>
            </a:r>
            <a:r>
              <a:rPr lang="fr-FR" b="1" dirty="0" err="1">
                <a:latin typeface="Arial Narrow" panose="020B0606020202030204" pitchFamily="34" charset="0"/>
              </a:rPr>
              <a:t>Universitară</a:t>
            </a:r>
            <a:r>
              <a:rPr lang="fr-FR" b="1" dirty="0">
                <a:latin typeface="Arial Narrow" panose="020B0606020202030204" pitchFamily="34" charset="0"/>
              </a:rPr>
              <a:t>. </a:t>
            </a:r>
            <a:endParaRPr lang="en-US" b="1" dirty="0">
              <a:latin typeface="Arial Narrow" panose="020B0606020202030204" pitchFamily="34" charset="0"/>
            </a:endParaRPr>
          </a:p>
          <a:p>
            <a:pPr lvl="0"/>
            <a:r>
              <a:rPr lang="en-US" b="1" dirty="0">
                <a:latin typeface="Arial Narrow" panose="020B0606020202030204" pitchFamily="34" charset="0"/>
              </a:rPr>
              <a:t>20. </a:t>
            </a:r>
            <a:r>
              <a:rPr lang="en-US" b="1" dirty="0" err="1">
                <a:latin typeface="Arial Narrow" panose="020B0606020202030204" pitchFamily="34" charset="0"/>
              </a:rPr>
              <a:t>Săvoiu</a:t>
            </a:r>
            <a:r>
              <a:rPr lang="en-US" b="1" dirty="0">
                <a:latin typeface="Arial Narrow" panose="020B0606020202030204" pitchFamily="34" charset="0"/>
              </a:rPr>
              <a:t>, G., 2012. </a:t>
            </a:r>
            <a:r>
              <a:rPr lang="en-US" b="1" i="1" dirty="0" err="1">
                <a:latin typeface="Arial Narrow" panose="020B0606020202030204" pitchFamily="34" charset="0"/>
              </a:rPr>
              <a:t>Econophysics</a:t>
            </a:r>
            <a:r>
              <a:rPr lang="en-US" b="1" i="1" dirty="0">
                <a:latin typeface="Arial Narrow" panose="020B0606020202030204" pitchFamily="34" charset="0"/>
              </a:rPr>
              <a:t>: Background and Applications in Economics, Finance, and </a:t>
            </a:r>
            <a:r>
              <a:rPr lang="en-US" b="1" i="1" dirty="0" err="1">
                <a:latin typeface="Arial Narrow" panose="020B0606020202030204" pitchFamily="34" charset="0"/>
              </a:rPr>
              <a:t>Sociophysics</a:t>
            </a:r>
            <a:r>
              <a:rPr lang="en-US" b="1" dirty="0">
                <a:latin typeface="Arial Narrow" panose="020B0606020202030204" pitchFamily="34" charset="0"/>
              </a:rPr>
              <a:t>, London: Publisher Academic Press Inc. Elsevier.</a:t>
            </a:r>
          </a:p>
          <a:p>
            <a:pPr lvl="0"/>
            <a:r>
              <a:rPr lang="en-US" b="1" dirty="0">
                <a:latin typeface="Arial Narrow" panose="020B0606020202030204" pitchFamily="34" charset="0"/>
              </a:rPr>
              <a:t>21.Taleb, N. N. 2005.</a:t>
            </a:r>
            <a:r>
              <a:rPr lang="en-US" b="1" i="1" dirty="0">
                <a:latin typeface="Arial Narrow" panose="020B0606020202030204" pitchFamily="34" charset="0"/>
              </a:rPr>
              <a:t> Fooled by randomness. </a:t>
            </a:r>
            <a:r>
              <a:rPr lang="en-US" b="1" dirty="0">
                <a:latin typeface="Arial Narrow" panose="020B0606020202030204" pitchFamily="34" charset="0"/>
              </a:rPr>
              <a:t>the Hidden Role of Chance in the Markets and in Life. 2</a:t>
            </a:r>
            <a:r>
              <a:rPr lang="en-US" b="1" baseline="30000" dirty="0">
                <a:latin typeface="Arial Narrow" panose="020B0606020202030204" pitchFamily="34" charset="0"/>
              </a:rPr>
              <a:t>nd</a:t>
            </a:r>
            <a:r>
              <a:rPr lang="en-US" b="1" dirty="0">
                <a:latin typeface="Arial Narrow" panose="020B0606020202030204" pitchFamily="34" charset="0"/>
              </a:rPr>
              <a:t> Ed., New York :</a:t>
            </a:r>
            <a:r>
              <a:rPr lang="en-US" b="1" dirty="0" err="1">
                <a:latin typeface="Arial Narrow" panose="020B0606020202030204" pitchFamily="34" charset="0"/>
              </a:rPr>
              <a:t>Texere</a:t>
            </a:r>
            <a:r>
              <a:rPr lang="en-US" b="1" dirty="0">
                <a:latin typeface="Arial Narrow" panose="020B0606020202030204" pitchFamily="34" charset="0"/>
              </a:rPr>
              <a:t>.</a:t>
            </a:r>
            <a:r>
              <a:rPr lang="en-US" b="1" i="1" dirty="0">
                <a:latin typeface="Arial Narrow" panose="020B0606020202030204" pitchFamily="34" charset="0"/>
              </a:rPr>
              <a:t> </a:t>
            </a:r>
            <a:endParaRPr lang="en-US" b="1" dirty="0">
              <a:latin typeface="Arial Narrow" panose="020B0606020202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8" name="Google Shape;138;p17"/>
          <p:cNvSpPr txBox="1">
            <a:spLocks noGrp="1"/>
          </p:cNvSpPr>
          <p:nvPr>
            <p:ph type="title"/>
          </p:nvPr>
        </p:nvSpPr>
        <p:spPr>
          <a:xfrm>
            <a:off x="427938" y="20881"/>
            <a:ext cx="82296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5">
                    <a:lumMod val="75000"/>
                  </a:schemeClr>
                </a:solidFill>
              </a:rPr>
              <a:t>INTRODUC</a:t>
            </a:r>
            <a:r>
              <a:rPr lang="ro-RO">
                <a:solidFill>
                  <a:schemeClr val="accent5">
                    <a:lumMod val="75000"/>
                  </a:schemeClr>
                </a:solidFill>
              </a:rPr>
              <a:t>TION</a:t>
            </a:r>
            <a:r>
              <a:rPr lang="en">
                <a:solidFill>
                  <a:schemeClr val="accent5">
                    <a:lumMod val="75000"/>
                  </a:schemeClr>
                </a:solidFill>
              </a:rPr>
              <a:t> </a:t>
            </a:r>
            <a:endParaRPr dirty="0">
              <a:solidFill>
                <a:schemeClr val="accent5">
                  <a:lumMod val="75000"/>
                </a:schemeClr>
              </a:solidFill>
            </a:endParaRPr>
          </a:p>
        </p:txBody>
      </p:sp>
      <p:sp>
        <p:nvSpPr>
          <p:cNvPr id="165" name="Google Shape;165;p17"/>
          <p:cNvSpPr/>
          <p:nvPr/>
        </p:nvSpPr>
        <p:spPr>
          <a:xfrm>
            <a:off x="640038" y="3190175"/>
            <a:ext cx="1954900" cy="510700"/>
          </a:xfrm>
          <a:custGeom>
            <a:avLst/>
            <a:gdLst/>
            <a:ahLst/>
            <a:cxnLst/>
            <a:rect l="l" t="t" r="r" b="b"/>
            <a:pathLst>
              <a:path w="68216" h="20428" extrusionOk="0">
                <a:moveTo>
                  <a:pt x="0" y="1"/>
                </a:moveTo>
                <a:lnTo>
                  <a:pt x="0" y="20428"/>
                </a:lnTo>
                <a:lnTo>
                  <a:pt x="68216" y="20428"/>
                </a:lnTo>
                <a:lnTo>
                  <a:pt x="682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17"/>
          <p:cNvGrpSpPr/>
          <p:nvPr/>
        </p:nvGrpSpPr>
        <p:grpSpPr>
          <a:xfrm>
            <a:off x="3404346" y="116269"/>
            <a:ext cx="186224" cy="226264"/>
            <a:chOff x="2037825" y="4085775"/>
            <a:chExt cx="157550" cy="191425"/>
          </a:xfrm>
          <a:solidFill>
            <a:schemeClr val="accent5">
              <a:lumMod val="75000"/>
            </a:schemeClr>
          </a:solidFill>
        </p:grpSpPr>
        <p:sp>
          <p:nvSpPr>
            <p:cNvPr id="181" name="Google Shape;181;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82880" y="671220"/>
            <a:ext cx="8851392" cy="4278094"/>
          </a:xfrm>
          <a:prstGeom prst="rect">
            <a:avLst/>
          </a:prstGeom>
        </p:spPr>
        <p:txBody>
          <a:bodyPr wrap="square">
            <a:spAutoFit/>
          </a:bodyPr>
          <a:lstStyle/>
          <a:p>
            <a:pPr indent="457200" algn="just"/>
            <a:r>
              <a:rPr lang="en-US" sz="1600" b="1" dirty="0">
                <a:latin typeface="Arial Narrow" panose="020B0606020202030204" pitchFamily="34" charset="0"/>
                <a:ea typeface="Times New Roman" panose="02020603050405020304" pitchFamily="18" charset="0"/>
              </a:rPr>
              <a:t>This article formulates some questions and demands</a:t>
            </a:r>
            <a:r>
              <a:rPr lang="ro-RO" sz="1600" b="1" dirty="0">
                <a:latin typeface="Arial Narrow" panose="020B0606020202030204" pitchFamily="34" charset="0"/>
                <a:ea typeface="Times New Roman" panose="02020603050405020304" pitchFamily="18" charset="0"/>
              </a:rPr>
              <a:t> and</a:t>
            </a:r>
            <a:r>
              <a:rPr lang="en-US" sz="1600" b="1" dirty="0">
                <a:latin typeface="Arial Narrow" panose="020B0606020202030204" pitchFamily="34" charset="0"/>
                <a:ea typeface="Times New Roman" panose="02020603050405020304" pitchFamily="18" charset="0"/>
              </a:rPr>
              <a:t> some adequate answers for the management and research specific to tourism activity, related to [1, p.3]: </a:t>
            </a:r>
            <a:endParaRPr lang="ro-RO" sz="1600" b="1" dirty="0">
              <a:latin typeface="Arial Narrow" panose="020B0606020202030204" pitchFamily="34" charset="0"/>
              <a:ea typeface="Times New Roman" panose="02020603050405020304" pitchFamily="18" charset="0"/>
            </a:endParaRPr>
          </a:p>
          <a:p>
            <a:pPr marL="400050" indent="-400050" algn="just">
              <a:buAutoNum type="romanLcParenR"/>
            </a:pPr>
            <a:r>
              <a:rPr lang="en-US" sz="1600" b="1" dirty="0">
                <a:latin typeface="Arial Narrow" panose="020B0606020202030204" pitchFamily="34" charset="0"/>
                <a:ea typeface="Times New Roman" panose="02020603050405020304" pitchFamily="18" charset="0"/>
              </a:rPr>
              <a:t>the practical and theoretical meaning of “</a:t>
            </a:r>
            <a:r>
              <a:rPr lang="en-US" sz="1600" b="1" i="1" dirty="0">
                <a:latin typeface="Arial Narrow" panose="020B0606020202030204" pitchFamily="34" charset="0"/>
                <a:ea typeface="Times New Roman" panose="02020603050405020304" pitchFamily="18" charset="0"/>
              </a:rPr>
              <a:t>inter-, multi-, and </a:t>
            </a:r>
            <a:r>
              <a:rPr lang="en-US" sz="1600" b="1" i="1" dirty="0" err="1">
                <a:latin typeface="Arial Narrow" panose="020B0606020202030204" pitchFamily="34" charset="0"/>
                <a:ea typeface="Times New Roman" panose="02020603050405020304" pitchFamily="18" charset="0"/>
              </a:rPr>
              <a:t>transdisciplinarity</a:t>
            </a:r>
            <a:r>
              <a:rPr lang="en-US" sz="1600" b="1" dirty="0">
                <a:latin typeface="Arial Narrow" panose="020B0606020202030204" pitchFamily="34" charset="0"/>
                <a:ea typeface="Times New Roman" panose="02020603050405020304" pitchFamily="18" charset="0"/>
              </a:rPr>
              <a:t>” in statistical-mathematical </a:t>
            </a:r>
            <a:r>
              <a:rPr lang="ro-RO" sz="1600" b="1" dirty="0">
                <a:latin typeface="Arial Narrow" panose="020B0606020202030204" pitchFamily="34" charset="0"/>
                <a:ea typeface="Times New Roman" panose="02020603050405020304" pitchFamily="18" charset="0"/>
              </a:rPr>
              <a:t>sense </a:t>
            </a:r>
            <a:r>
              <a:rPr lang="en-US" sz="1600" b="1" dirty="0">
                <a:latin typeface="Arial Narrow" panose="020B0606020202030204" pitchFamily="34" charset="0"/>
                <a:ea typeface="Times New Roman" panose="02020603050405020304" pitchFamily="18" charset="0"/>
              </a:rPr>
              <a:t>and </a:t>
            </a:r>
            <a:r>
              <a:rPr lang="ro-RO" sz="1600" b="1" dirty="0">
                <a:latin typeface="Arial Narrow" panose="020B0606020202030204" pitchFamily="34" charset="0"/>
                <a:ea typeface="Times New Roman" panose="02020603050405020304" pitchFamily="18" charset="0"/>
              </a:rPr>
              <a:t>in </a:t>
            </a:r>
            <a:r>
              <a:rPr lang="en-US" sz="1600" b="1" dirty="0">
                <a:latin typeface="Arial Narrow" panose="020B0606020202030204" pitchFamily="34" charset="0"/>
                <a:ea typeface="Times New Roman" panose="02020603050405020304" pitchFamily="18" charset="0"/>
              </a:rPr>
              <a:t>tourism education and economic activity; </a:t>
            </a:r>
            <a:endParaRPr lang="ro-RO" sz="1600" b="1" dirty="0">
              <a:latin typeface="Arial Narrow" panose="020B0606020202030204" pitchFamily="34" charset="0"/>
              <a:ea typeface="Times New Roman" panose="02020603050405020304" pitchFamily="18" charset="0"/>
            </a:endParaRPr>
          </a:p>
          <a:p>
            <a:pPr marL="400050" indent="-400050" algn="just">
              <a:buAutoNum type="romanLcParenR"/>
            </a:pPr>
            <a:r>
              <a:rPr lang="en-US" sz="1600" b="1" dirty="0">
                <a:latin typeface="Arial Narrow" panose="020B0606020202030204" pitchFamily="34" charset="0"/>
                <a:ea typeface="Times New Roman" panose="02020603050405020304" pitchFamily="18" charset="0"/>
              </a:rPr>
              <a:t>the real need for “</a:t>
            </a:r>
            <a:r>
              <a:rPr lang="en-US" sz="1600" b="1" i="1" dirty="0">
                <a:latin typeface="Arial Narrow" panose="020B0606020202030204" pitchFamily="34" charset="0"/>
                <a:ea typeface="Times New Roman" panose="02020603050405020304" pitchFamily="18" charset="0"/>
              </a:rPr>
              <a:t>inter-, multi-, and trans-</a:t>
            </a:r>
            <a:r>
              <a:rPr lang="en-US" sz="1600" b="1" i="1" dirty="0" err="1">
                <a:latin typeface="Arial Narrow" panose="020B0606020202030204" pitchFamily="34" charset="0"/>
                <a:ea typeface="Times New Roman" panose="02020603050405020304" pitchFamily="18" charset="0"/>
              </a:rPr>
              <a:t>disciplinarity</a:t>
            </a:r>
            <a:r>
              <a:rPr lang="en-US" sz="1600" b="1" dirty="0">
                <a:latin typeface="Arial Narrow" panose="020B0606020202030204" pitchFamily="34" charset="0"/>
                <a:ea typeface="Times New Roman" panose="02020603050405020304" pitchFamily="18" charset="0"/>
              </a:rPr>
              <a:t>” teamwork that integrates several disciplines in education and elements in management decisions; </a:t>
            </a:r>
            <a:endParaRPr lang="ro-RO" sz="1600" b="1" dirty="0">
              <a:latin typeface="Arial Narrow" panose="020B0606020202030204" pitchFamily="34" charset="0"/>
              <a:ea typeface="Times New Roman" panose="02020603050405020304" pitchFamily="18" charset="0"/>
            </a:endParaRPr>
          </a:p>
          <a:p>
            <a:pPr marL="400050" indent="-400050" algn="just">
              <a:buAutoNum type="romanLcParenR"/>
            </a:pPr>
            <a:r>
              <a:rPr lang="en-US" sz="1600" b="1" dirty="0">
                <a:latin typeface="Arial Narrow" panose="020B0606020202030204" pitchFamily="34" charset="0"/>
                <a:ea typeface="Times New Roman" panose="02020603050405020304" pitchFamily="18" charset="0"/>
              </a:rPr>
              <a:t>the innovative or creative appeal to geometry and the Index Number Method (INM); </a:t>
            </a:r>
            <a:endParaRPr lang="ro-RO" sz="1600" b="1" dirty="0">
              <a:latin typeface="Arial Narrow" panose="020B0606020202030204" pitchFamily="34" charset="0"/>
              <a:ea typeface="Times New Roman" panose="02020603050405020304" pitchFamily="18" charset="0"/>
            </a:endParaRPr>
          </a:p>
          <a:p>
            <a:pPr marL="400050" indent="-400050" algn="just">
              <a:buAutoNum type="romanLcParenR"/>
            </a:pPr>
            <a:r>
              <a:rPr lang="en-US" sz="1600" b="1" dirty="0">
                <a:latin typeface="Arial Narrow" panose="020B0606020202030204" pitchFamily="34" charset="0"/>
                <a:ea typeface="Times New Roman" panose="02020603050405020304" pitchFamily="18" charset="0"/>
              </a:rPr>
              <a:t>new instrumental quantification errors acceptable, even at a high level, in the absence of real instruments for the evaluation of decision-making impact in tourism, etc.</a:t>
            </a:r>
            <a:r>
              <a:rPr lang="ro-RO" sz="1600" b="1" dirty="0">
                <a:latin typeface="Arial Narrow" panose="020B0606020202030204" pitchFamily="34" charset="0"/>
                <a:ea typeface="Times New Roman" panose="02020603050405020304" pitchFamily="18" charset="0"/>
              </a:rPr>
              <a:t> </a:t>
            </a:r>
          </a:p>
          <a:p>
            <a:pPr algn="just"/>
            <a:r>
              <a:rPr lang="en-US" sz="1600" b="1" dirty="0">
                <a:latin typeface="Arial Narrow" panose="020B0606020202030204" pitchFamily="34" charset="0"/>
                <a:ea typeface="Times New Roman" panose="02020603050405020304" pitchFamily="18" charset="0"/>
              </a:rPr>
              <a:t>The level of complexity of the tourism process in team activities and of the decisions related to these activities ha</a:t>
            </a:r>
            <a:r>
              <a:rPr lang="ro-RO" sz="1600" b="1" dirty="0">
                <a:latin typeface="Arial Narrow" panose="020B0606020202030204" pitchFamily="34" charset="0"/>
                <a:ea typeface="Times New Roman" panose="02020603050405020304" pitchFamily="18" charset="0"/>
              </a:rPr>
              <a:t>ve</a:t>
            </a:r>
            <a:r>
              <a:rPr lang="en-US" sz="1600" b="1" dirty="0">
                <a:latin typeface="Arial Narrow" panose="020B0606020202030204" pitchFamily="34" charset="0"/>
                <a:ea typeface="Times New Roman" panose="02020603050405020304" pitchFamily="18" charset="0"/>
              </a:rPr>
              <a:t> passed from the stage of </a:t>
            </a:r>
            <a:r>
              <a:rPr lang="en-US" sz="1600" b="1" dirty="0" err="1">
                <a:latin typeface="Arial Narrow" panose="020B0606020202030204" pitchFamily="34" charset="0"/>
                <a:ea typeface="Times New Roman" panose="02020603050405020304" pitchFamily="18" charset="0"/>
              </a:rPr>
              <a:t>uni</a:t>
            </a:r>
            <a:r>
              <a:rPr lang="ro-RO" sz="1600" b="1" dirty="0">
                <a:latin typeface="Arial Narrow" panose="020B0606020202030204" pitchFamily="34" charset="0"/>
                <a:ea typeface="Times New Roman" panose="02020603050405020304" pitchFamily="18" charset="0"/>
              </a:rPr>
              <a:t>-, </a:t>
            </a:r>
            <a:r>
              <a:rPr lang="en-US" sz="1600" b="1" dirty="0">
                <a:latin typeface="Arial Narrow" panose="020B0606020202030204" pitchFamily="34" charset="0"/>
                <a:ea typeface="Times New Roman" panose="02020603050405020304" pitchFamily="18" charset="0"/>
              </a:rPr>
              <a:t>(with a sense of isolation or decisional limitation) to “</a:t>
            </a:r>
            <a:r>
              <a:rPr lang="en-US" sz="1600" b="1" i="1" dirty="0">
                <a:latin typeface="Arial Narrow" panose="020B0606020202030204" pitchFamily="34" charset="0"/>
                <a:ea typeface="Times New Roman" panose="02020603050405020304" pitchFamily="18" charset="0"/>
              </a:rPr>
              <a:t>inter-, multi-, and trans</a:t>
            </a:r>
            <a:r>
              <a:rPr lang="ro-RO" sz="1600" b="1" i="1" dirty="0">
                <a:latin typeface="Arial Narrow" panose="020B0606020202030204" pitchFamily="34" charset="0"/>
                <a:ea typeface="Times New Roman" panose="02020603050405020304" pitchFamily="18" charset="0"/>
              </a:rPr>
              <a:t>-</a:t>
            </a:r>
            <a:r>
              <a:rPr lang="en-US" sz="1600" b="1" i="1" dirty="0" err="1">
                <a:latin typeface="Arial Narrow" panose="020B0606020202030204" pitchFamily="34" charset="0"/>
                <a:ea typeface="Times New Roman" panose="02020603050405020304" pitchFamily="18" charset="0"/>
              </a:rPr>
              <a:t>disciplinarity</a:t>
            </a:r>
            <a:r>
              <a:rPr lang="en-US" sz="1600" b="1" dirty="0">
                <a:latin typeface="Arial Narrow" panose="020B0606020202030204" pitchFamily="34" charset="0"/>
                <a:ea typeface="Times New Roman" panose="02020603050405020304" pitchFamily="18" charset="0"/>
              </a:rPr>
              <a:t>”, sometimes even with intentions of holistic approach or meta</a:t>
            </a:r>
            <a:r>
              <a:rPr lang="ro-RO" sz="1600" b="1" dirty="0">
                <a:latin typeface="Arial Narrow" panose="020B0606020202030204" pitchFamily="34" charset="0"/>
                <a:ea typeface="Times New Roman" panose="02020603050405020304" pitchFamily="18" charset="0"/>
              </a:rPr>
              <a:t>-</a:t>
            </a:r>
            <a:r>
              <a:rPr lang="en-US" sz="1600" b="1" dirty="0">
                <a:latin typeface="Arial Narrow" panose="020B0606020202030204" pitchFamily="34" charset="0"/>
                <a:ea typeface="Times New Roman" panose="02020603050405020304" pitchFamily="18" charset="0"/>
              </a:rPr>
              <a:t> </a:t>
            </a:r>
            <a:r>
              <a:rPr lang="en-US" sz="1600" b="1" dirty="0" err="1">
                <a:latin typeface="Arial Narrow" panose="020B0606020202030204" pitchFamily="34" charset="0"/>
                <a:ea typeface="Times New Roman" panose="02020603050405020304" pitchFamily="18" charset="0"/>
              </a:rPr>
              <a:t>disciplinarity</a:t>
            </a:r>
            <a:r>
              <a:rPr lang="en-US" sz="1600" b="1" dirty="0">
                <a:latin typeface="Arial Narrow" panose="020B0606020202030204" pitchFamily="34" charset="0"/>
                <a:ea typeface="Times New Roman" panose="02020603050405020304" pitchFamily="18" charset="0"/>
              </a:rPr>
              <a:t>. The decisional hybridization specific to inter- and multi</a:t>
            </a:r>
            <a:r>
              <a:rPr lang="ro-RO" sz="1600" b="1" dirty="0">
                <a:latin typeface="Arial Narrow" panose="020B0606020202030204" pitchFamily="34" charset="0"/>
                <a:ea typeface="Times New Roman" panose="02020603050405020304" pitchFamily="18" charset="0"/>
              </a:rPr>
              <a:t>-</a:t>
            </a:r>
            <a:r>
              <a:rPr lang="en-US" sz="1600" b="1" dirty="0" err="1">
                <a:latin typeface="Arial Narrow" panose="020B0606020202030204" pitchFamily="34" charset="0"/>
                <a:ea typeface="Times New Roman" panose="02020603050405020304" pitchFamily="18" charset="0"/>
              </a:rPr>
              <a:t>disciplinarity</a:t>
            </a:r>
            <a:r>
              <a:rPr lang="en-US" sz="1600" b="1" dirty="0">
                <a:latin typeface="Arial Narrow" panose="020B0606020202030204" pitchFamily="34" charset="0"/>
                <a:ea typeface="Times New Roman" panose="02020603050405020304" pitchFamily="18" charset="0"/>
              </a:rPr>
              <a:t> follows the appeal to mathematical statistics, tourism economics, management, decision theory, etc. Trans</a:t>
            </a:r>
            <a:r>
              <a:rPr lang="ro-RO" sz="1600" b="1" dirty="0">
                <a:latin typeface="Arial Narrow" panose="020B0606020202030204" pitchFamily="34" charset="0"/>
                <a:ea typeface="Times New Roman" panose="02020603050405020304" pitchFamily="18" charset="0"/>
              </a:rPr>
              <a:t>-</a:t>
            </a:r>
            <a:r>
              <a:rPr lang="en-US" sz="1600" b="1" dirty="0" err="1">
                <a:latin typeface="Arial Narrow" panose="020B0606020202030204" pitchFamily="34" charset="0"/>
                <a:ea typeface="Times New Roman" panose="02020603050405020304" pitchFamily="18" charset="0"/>
              </a:rPr>
              <a:t>disciplinarity</a:t>
            </a:r>
            <a:r>
              <a:rPr lang="en-US" sz="1600" b="1" dirty="0">
                <a:latin typeface="Arial Narrow" panose="020B0606020202030204" pitchFamily="34" charset="0"/>
                <a:ea typeface="Times New Roman" panose="02020603050405020304" pitchFamily="18" charset="0"/>
              </a:rPr>
              <a:t> adds a lot of necessary dialogues between experts and suggests defining ethical elements but also general calculation including a new form of statistical-mathematical geometry that can be developed to deal with a decision-making problem in tourism including specific rural or mountain tourism, etc.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8" name="Google Shape;138;p17"/>
          <p:cNvSpPr txBox="1">
            <a:spLocks noGrp="1"/>
          </p:cNvSpPr>
          <p:nvPr>
            <p:ph type="title"/>
          </p:nvPr>
        </p:nvSpPr>
        <p:spPr>
          <a:xfrm>
            <a:off x="427938" y="20881"/>
            <a:ext cx="82296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5">
                    <a:lumMod val="75000"/>
                  </a:schemeClr>
                </a:solidFill>
              </a:rPr>
              <a:t>INTRODUCERE </a:t>
            </a:r>
            <a:endParaRPr dirty="0">
              <a:solidFill>
                <a:schemeClr val="accent5">
                  <a:lumMod val="75000"/>
                </a:schemeClr>
              </a:solidFill>
            </a:endParaRPr>
          </a:p>
        </p:txBody>
      </p:sp>
      <p:sp>
        <p:nvSpPr>
          <p:cNvPr id="165" name="Google Shape;165;p17"/>
          <p:cNvSpPr/>
          <p:nvPr/>
        </p:nvSpPr>
        <p:spPr>
          <a:xfrm>
            <a:off x="640038" y="3190175"/>
            <a:ext cx="1954900" cy="510700"/>
          </a:xfrm>
          <a:custGeom>
            <a:avLst/>
            <a:gdLst/>
            <a:ahLst/>
            <a:cxnLst/>
            <a:rect l="l" t="t" r="r" b="b"/>
            <a:pathLst>
              <a:path w="68216" h="20428" extrusionOk="0">
                <a:moveTo>
                  <a:pt x="0" y="1"/>
                </a:moveTo>
                <a:lnTo>
                  <a:pt x="0" y="20428"/>
                </a:lnTo>
                <a:lnTo>
                  <a:pt x="68216" y="20428"/>
                </a:lnTo>
                <a:lnTo>
                  <a:pt x="682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17"/>
          <p:cNvGrpSpPr/>
          <p:nvPr/>
        </p:nvGrpSpPr>
        <p:grpSpPr>
          <a:xfrm>
            <a:off x="3404346" y="116269"/>
            <a:ext cx="186224" cy="226264"/>
            <a:chOff x="2037825" y="4085775"/>
            <a:chExt cx="157550" cy="191425"/>
          </a:xfrm>
          <a:solidFill>
            <a:schemeClr val="accent5">
              <a:lumMod val="75000"/>
            </a:schemeClr>
          </a:solidFill>
        </p:grpSpPr>
        <p:sp>
          <p:nvSpPr>
            <p:cNvPr id="181" name="Google Shape;181;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73152" y="819601"/>
            <a:ext cx="8807501" cy="4031873"/>
          </a:xfrm>
          <a:prstGeom prst="rect">
            <a:avLst/>
          </a:prstGeom>
        </p:spPr>
        <p:txBody>
          <a:bodyPr wrap="square">
            <a:spAutoFit/>
          </a:bodyPr>
          <a:lstStyle/>
          <a:p>
            <a:pPr indent="457200" algn="just"/>
            <a:r>
              <a:rPr lang="en-US" sz="1600" b="1" dirty="0">
                <a:latin typeface="Arial Narrow" panose="020B0606020202030204" pitchFamily="34" charset="0"/>
                <a:ea typeface="Times New Roman" panose="02020603050405020304" pitchFamily="18" charset="0"/>
              </a:rPr>
              <a:t>A holistic approach in tourism is currently almost impossible until all the disciplines with a root role or essence in their relationship, but also with differentiated economic, social, geographical, demographic and historical impact, </a:t>
            </a:r>
            <a:r>
              <a:rPr lang="en-US" sz="1600" b="1" dirty="0" err="1">
                <a:latin typeface="Arial Narrow" panose="020B0606020202030204" pitchFamily="34" charset="0"/>
                <a:ea typeface="Times New Roman" panose="02020603050405020304" pitchFamily="18" charset="0"/>
              </a:rPr>
              <a:t>favouring</a:t>
            </a:r>
            <a:r>
              <a:rPr lang="en-US" sz="1600" b="1" dirty="0">
                <a:latin typeface="Arial Narrow" panose="020B0606020202030204" pitchFamily="34" charset="0"/>
                <a:ea typeface="Times New Roman" panose="02020603050405020304" pitchFamily="18" charset="0"/>
              </a:rPr>
              <a:t> the “use of evidence” in science, are not made aware educationally and investigative. This holistic attitude has already become contrasting managerial, with the aim of increasing the ante factum decision-making visibility, as well as the clarity of the post</a:t>
            </a:r>
            <a:r>
              <a:rPr lang="ro-RO" sz="1600" b="1" dirty="0">
                <a:latin typeface="Arial Narrow" panose="020B0606020202030204" pitchFamily="34" charset="0"/>
                <a:ea typeface="Times New Roman" panose="02020603050405020304" pitchFamily="18" charset="0"/>
              </a:rPr>
              <a:t> </a:t>
            </a:r>
            <a:r>
              <a:rPr lang="en-US" sz="1600" b="1" dirty="0">
                <a:latin typeface="Arial Narrow" panose="020B0606020202030204" pitchFamily="34" charset="0"/>
                <a:ea typeface="Times New Roman" panose="02020603050405020304" pitchFamily="18" charset="0"/>
              </a:rPr>
              <a:t>factum impact in this type of touristic activities.</a:t>
            </a:r>
            <a:endParaRPr lang="ro-RO" sz="1600" b="1" dirty="0">
              <a:latin typeface="Arial Narrow" panose="020B0606020202030204" pitchFamily="34" charset="0"/>
              <a:ea typeface="Times New Roman" panose="02020603050405020304" pitchFamily="18" charset="0"/>
            </a:endParaRPr>
          </a:p>
          <a:p>
            <a:pPr indent="457200" algn="just"/>
            <a:endParaRPr lang="ro-RO" sz="1600" b="1" dirty="0">
              <a:latin typeface="Arial Narrow" panose="020B0606020202030204" pitchFamily="34" charset="0"/>
            </a:endParaRPr>
          </a:p>
          <a:p>
            <a:pPr indent="457200" algn="just"/>
            <a:r>
              <a:rPr lang="en-US" sz="1600" b="1" dirty="0">
                <a:solidFill>
                  <a:schemeClr val="accent5">
                    <a:lumMod val="75000"/>
                  </a:schemeClr>
                </a:solidFill>
                <a:latin typeface="Arial Narrow" panose="020B0606020202030204" pitchFamily="34" charset="0"/>
              </a:rPr>
              <a:t>The structure and content of the next two major sections of this article creatively differentiate a new methodology for a new geometric index number (IN) and for a creative inter-, multi- and transdisciplinary decision-making approach in tourism. Thus these two papers' sections propose an original theoretical and applied calculus’ tool that brings mathematics (predominantly statistics, based on IN &amp; INM, and geometry based on surface and volume) as a tool, “</a:t>
            </a:r>
            <a:r>
              <a:rPr lang="en-US" sz="1600" b="1" i="1" dirty="0">
                <a:solidFill>
                  <a:schemeClr val="accent5">
                    <a:lumMod val="75000"/>
                  </a:schemeClr>
                </a:solidFill>
                <a:latin typeface="Arial Narrow" panose="020B0606020202030204" pitchFamily="34" charset="0"/>
              </a:rPr>
              <a:t>with the role of generalizing some scientific concepts</a:t>
            </a:r>
            <a:r>
              <a:rPr lang="en-US" sz="1600" b="1" dirty="0">
                <a:solidFill>
                  <a:schemeClr val="accent5">
                    <a:lumMod val="75000"/>
                  </a:schemeClr>
                </a:solidFill>
                <a:latin typeface="Arial Narrow" panose="020B0606020202030204" pitchFamily="34" charset="0"/>
              </a:rPr>
              <a:t>” [1, p. 14] of tourism activity and managerial decision-making. The article places the idea of a statistical-mathematical tool at the level of the technique of economic orientation in the development of the tourist activity in a concrete way. Finally, some remarks highlight some aspects related to the future of such an instrumental approach in tourism ...</a:t>
            </a:r>
          </a:p>
        </p:txBody>
      </p:sp>
    </p:spTree>
    <p:extLst>
      <p:ext uri="{BB962C8B-B14F-4D97-AF65-F5344CB8AC3E}">
        <p14:creationId xmlns:p14="http://schemas.microsoft.com/office/powerpoint/2010/main" val="120474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144870"/>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1"/>
            <a:ext cx="8269834" cy="579966"/>
          </a:xfrm>
          <a:prstGeom prst="rect">
            <a:avLst/>
          </a:prstGeom>
        </p:spPr>
        <p:txBody>
          <a:bodyPr spcFirstLastPara="1" wrap="square" lIns="91425" tIns="91425" rIns="91425" bIns="91425" anchor="ctr" anchorCtr="0">
            <a:noAutofit/>
          </a:bodyPr>
          <a:lstStyle/>
          <a:p>
            <a:br>
              <a:rPr lang="en-US" b="1" dirty="0">
                <a:latin typeface="Arial Black" panose="020B0A04020102020204" pitchFamily="34" charset="0"/>
              </a:rPr>
            </a:br>
            <a:r>
              <a:rPr lang="en-US" b="1" dirty="0">
                <a:latin typeface="Arial Black" panose="020B0A04020102020204" pitchFamily="34" charset="0"/>
              </a:rPr>
              <a:t>   Methodology, data and general calculus’ information</a:t>
            </a:r>
            <a:br>
              <a:rPr lang="en-US" dirty="0">
                <a:latin typeface="Arial Black" panose="020B0A04020102020204" pitchFamily="34" charset="0"/>
              </a:rPr>
            </a:br>
            <a:endParaRPr dirty="0">
              <a:latin typeface="Arial Black" panose="020B0A04020102020204" pitchFamily="34" charset="0"/>
            </a:endParaRPr>
          </a:p>
        </p:txBody>
      </p:sp>
      <p:sp>
        <p:nvSpPr>
          <p:cNvPr id="3" name="Rectangle 2"/>
          <p:cNvSpPr/>
          <p:nvPr/>
        </p:nvSpPr>
        <p:spPr>
          <a:xfrm>
            <a:off x="78638" y="540426"/>
            <a:ext cx="8946490" cy="4524315"/>
          </a:xfrm>
          <a:prstGeom prst="rect">
            <a:avLst/>
          </a:prstGeom>
        </p:spPr>
        <p:txBody>
          <a:bodyPr wrap="square">
            <a:spAutoFit/>
          </a:bodyPr>
          <a:lstStyle/>
          <a:p>
            <a:pPr indent="457200" algn="just"/>
            <a:r>
              <a:rPr lang="en-US" sz="1600" b="1" dirty="0">
                <a:solidFill>
                  <a:srgbClr val="050505"/>
                </a:solidFill>
                <a:latin typeface="Arial Narrow" panose="020B0606020202030204" pitchFamily="34" charset="0"/>
                <a:ea typeface="Times New Roman" panose="02020603050405020304" pitchFamily="18" charset="0"/>
              </a:rPr>
              <a:t>About the method of index number (INM) and the famous and simple construction of the index number (IN) </a:t>
            </a:r>
            <a:r>
              <a:rPr lang="ro-RO" sz="1600" b="1" dirty="0">
                <a:solidFill>
                  <a:srgbClr val="050505"/>
                </a:solidFill>
                <a:latin typeface="Arial Narrow" panose="020B0606020202030204" pitchFamily="34" charset="0"/>
                <a:ea typeface="Times New Roman" panose="02020603050405020304" pitchFamily="18" charset="0"/>
              </a:rPr>
              <a:t>as statistical </a:t>
            </a:r>
            <a:r>
              <a:rPr lang="en-US" sz="1600" b="1" dirty="0">
                <a:solidFill>
                  <a:srgbClr val="050505"/>
                </a:solidFill>
                <a:latin typeface="Arial Narrow" panose="020B0606020202030204" pitchFamily="34" charset="0"/>
                <a:ea typeface="Times New Roman" panose="02020603050405020304" pitchFamily="18" charset="0"/>
              </a:rPr>
              <a:t>concept, I can note some innovative contributions in some team articles written during the last two decades, articles that sought to emphasize the advantages of these original indices [2-4], including GAIN or classic index number (IN type based on the geometric version) [2]. Starting from the instrumental history of statistics, with an emphasis on INM and IN [5-7] but also from the first hierarchical national and territorial index of sustainable tourism development [8], presented in the same conference as today, but 15 years ago (2008), the research in this article offers a new statistical-mathematical construction, dominantly bidirectional geometric and focused on surface and </a:t>
            </a:r>
            <a:r>
              <a:rPr lang="en-US" sz="1600" b="1" dirty="0" err="1">
                <a:solidFill>
                  <a:srgbClr val="050505"/>
                </a:solidFill>
                <a:latin typeface="Arial Narrow" panose="020B0606020202030204" pitchFamily="34" charset="0"/>
                <a:ea typeface="Times New Roman" panose="02020603050405020304" pitchFamily="18" charset="0"/>
              </a:rPr>
              <a:t>volume.</a:t>
            </a:r>
            <a:r>
              <a:rPr lang="en-US" sz="1600" b="1" dirty="0" err="1">
                <a:latin typeface="Arial Narrow" panose="020B0606020202030204" pitchFamily="34" charset="0"/>
                <a:ea typeface="Times New Roman" panose="02020603050405020304" pitchFamily="18" charset="0"/>
              </a:rPr>
              <a:t>There</a:t>
            </a:r>
            <a:r>
              <a:rPr lang="en-US" sz="1600" b="1" dirty="0">
                <a:latin typeface="Arial Narrow" panose="020B0606020202030204" pitchFamily="34" charset="0"/>
                <a:ea typeface="Times New Roman" panose="02020603050405020304" pitchFamily="18" charset="0"/>
              </a:rPr>
              <a:t> are three historically important names connected all together as sources of a new geometric index of surface or volume type that this article proposes: </a:t>
            </a:r>
            <a:endParaRPr lang="ro-RO" sz="1600" b="1" dirty="0">
              <a:latin typeface="Arial Narrow" panose="020B0606020202030204" pitchFamily="34" charset="0"/>
              <a:ea typeface="Times New Roman" panose="02020603050405020304" pitchFamily="18" charset="0"/>
            </a:endParaRPr>
          </a:p>
          <a:p>
            <a:pPr indent="457200" algn="just"/>
            <a:r>
              <a:rPr lang="en-US" sz="1600" b="1" dirty="0" err="1">
                <a:latin typeface="Arial Narrow" panose="020B0606020202030204" pitchFamily="34" charset="0"/>
                <a:ea typeface="Times New Roman" panose="02020603050405020304" pitchFamily="18" charset="0"/>
              </a:rPr>
              <a:t>i</a:t>
            </a:r>
            <a:r>
              <a:rPr lang="en-US" sz="1600" b="1" dirty="0">
                <a:latin typeface="Arial Narrow" panose="020B0606020202030204" pitchFamily="34" charset="0"/>
                <a:ea typeface="Times New Roman" panose="02020603050405020304" pitchFamily="18" charset="0"/>
              </a:rPr>
              <a:t>) </a:t>
            </a:r>
            <a:r>
              <a:rPr lang="en-US" sz="1600" b="1" i="1" dirty="0">
                <a:solidFill>
                  <a:schemeClr val="accent5">
                    <a:lumMod val="75000"/>
                  </a:schemeClr>
                </a:solidFill>
                <a:latin typeface="Arial Narrow" panose="020B0606020202030204" pitchFamily="34" charset="0"/>
                <a:ea typeface="Times New Roman" panose="02020603050405020304" pitchFamily="18" charset="0"/>
              </a:rPr>
              <a:t>Plato</a:t>
            </a:r>
            <a:r>
              <a:rPr lang="en-US" sz="1600" b="1" dirty="0">
                <a:latin typeface="Arial Narrow" panose="020B0606020202030204" pitchFamily="34" charset="0"/>
                <a:ea typeface="Times New Roman" panose="02020603050405020304" pitchFamily="18" charset="0"/>
              </a:rPr>
              <a:t>, less as a geometer, but rather as a recognized promoter of the considered pure geometric constructions of </a:t>
            </a:r>
            <a:r>
              <a:rPr lang="en-US" sz="1600" b="1" i="1" dirty="0">
                <a:latin typeface="Arial Narrow" panose="020B0606020202030204" pitchFamily="34" charset="0"/>
                <a:ea typeface="Times New Roman" panose="02020603050405020304" pitchFamily="18" charset="0"/>
              </a:rPr>
              <a:t>Theaetetus</a:t>
            </a:r>
            <a:r>
              <a:rPr lang="en-US" sz="1600" b="1" dirty="0">
                <a:latin typeface="Arial Narrow" panose="020B0606020202030204" pitchFamily="34" charset="0"/>
                <a:ea typeface="Times New Roman" panose="02020603050405020304" pitchFamily="18" charset="0"/>
              </a:rPr>
              <a:t>, later renamed Platonic solids (according to the famous dialogue </a:t>
            </a:r>
            <a:r>
              <a:rPr lang="en-US" sz="1600" b="1" i="1" dirty="0" err="1">
                <a:latin typeface="Arial Narrow" panose="020B0606020202030204" pitchFamily="34" charset="0"/>
                <a:ea typeface="Times New Roman" panose="02020603050405020304" pitchFamily="18" charset="0"/>
              </a:rPr>
              <a:t>Timaeus</a:t>
            </a:r>
            <a:r>
              <a:rPr lang="en-US" sz="1600" b="1" dirty="0">
                <a:latin typeface="Arial Narrow" panose="020B0606020202030204" pitchFamily="34" charset="0"/>
                <a:ea typeface="Times New Roman" panose="02020603050405020304" pitchFamily="18" charset="0"/>
              </a:rPr>
              <a:t>)[9, 10]; </a:t>
            </a:r>
            <a:endParaRPr lang="ro-RO" sz="1600" b="1" dirty="0">
              <a:latin typeface="Arial Narrow" panose="020B0606020202030204" pitchFamily="34" charset="0"/>
              <a:ea typeface="Times New Roman" panose="02020603050405020304" pitchFamily="18" charset="0"/>
            </a:endParaRPr>
          </a:p>
          <a:p>
            <a:pPr indent="457200" algn="just"/>
            <a:r>
              <a:rPr lang="en-US" sz="1600" b="1" dirty="0">
                <a:latin typeface="Arial Narrow" panose="020B0606020202030204" pitchFamily="34" charset="0"/>
                <a:ea typeface="Times New Roman" panose="02020603050405020304" pitchFamily="18" charset="0"/>
              </a:rPr>
              <a:t>ii) </a:t>
            </a:r>
            <a:r>
              <a:rPr lang="en-US" sz="1600" b="1" i="1" dirty="0">
                <a:solidFill>
                  <a:schemeClr val="accent5">
                    <a:lumMod val="75000"/>
                  </a:schemeClr>
                </a:solidFill>
                <a:latin typeface="Arial Narrow" panose="020B0606020202030204" pitchFamily="34" charset="0"/>
                <a:ea typeface="Times New Roman" panose="02020603050405020304" pitchFamily="18" charset="0"/>
              </a:rPr>
              <a:t>William Fleetwood</a:t>
            </a:r>
            <a:r>
              <a:rPr lang="en-US" sz="1600" b="1" dirty="0">
                <a:latin typeface="Arial Narrow" panose="020B0606020202030204" pitchFamily="34" charset="0"/>
                <a:ea typeface="Times New Roman" panose="02020603050405020304" pitchFamily="18" charset="0"/>
              </a:rPr>
              <a:t>, the author of the first index according to his 1907 book, entitled </a:t>
            </a:r>
            <a:r>
              <a:rPr lang="en-US" sz="1600" b="1" i="1" dirty="0" err="1">
                <a:latin typeface="Arial Narrow" panose="020B0606020202030204" pitchFamily="34" charset="0"/>
                <a:ea typeface="Times New Roman" panose="02020603050405020304" pitchFamily="18" charset="0"/>
              </a:rPr>
              <a:t>Chronicum</a:t>
            </a:r>
            <a:r>
              <a:rPr lang="en-US" sz="1600" b="1" i="1" dirty="0">
                <a:latin typeface="Arial Narrow" panose="020B0606020202030204" pitchFamily="34" charset="0"/>
                <a:ea typeface="Times New Roman" panose="02020603050405020304" pitchFamily="18" charset="0"/>
              </a:rPr>
              <a:t> </a:t>
            </a:r>
            <a:r>
              <a:rPr lang="en-US" sz="1600" b="1" i="1" dirty="0" err="1">
                <a:latin typeface="Arial Narrow" panose="020B0606020202030204" pitchFamily="34" charset="0"/>
                <a:ea typeface="Times New Roman" panose="02020603050405020304" pitchFamily="18" charset="0"/>
              </a:rPr>
              <a:t>Preciosum</a:t>
            </a:r>
            <a:r>
              <a:rPr lang="en-US" sz="1600" b="1" dirty="0">
                <a:latin typeface="Arial Narrow" panose="020B0606020202030204" pitchFamily="34" charset="0"/>
                <a:ea typeface="Times New Roman" panose="02020603050405020304" pitchFamily="18" charset="0"/>
              </a:rPr>
              <a:t> [11];</a:t>
            </a:r>
            <a:endParaRPr lang="ro-RO" sz="1600" b="1" dirty="0">
              <a:latin typeface="Arial Narrow" panose="020B0606020202030204" pitchFamily="34" charset="0"/>
              <a:ea typeface="Times New Roman" panose="02020603050405020304" pitchFamily="18" charset="0"/>
            </a:endParaRPr>
          </a:p>
          <a:p>
            <a:pPr indent="457200" algn="just"/>
            <a:r>
              <a:rPr lang="en-US" sz="1600" b="1" dirty="0">
                <a:latin typeface="Arial Narrow" panose="020B0606020202030204" pitchFamily="34" charset="0"/>
                <a:ea typeface="Times New Roman" panose="02020603050405020304" pitchFamily="18" charset="0"/>
              </a:rPr>
              <a:t> iii) </a:t>
            </a:r>
            <a:r>
              <a:rPr lang="en-US" sz="1600" b="1" i="1" dirty="0" err="1">
                <a:solidFill>
                  <a:schemeClr val="accent5">
                    <a:lumMod val="75000"/>
                  </a:schemeClr>
                </a:solidFill>
                <a:latin typeface="Arial Narrow" panose="020B0606020202030204" pitchFamily="34" charset="0"/>
                <a:ea typeface="Times New Roman" panose="02020603050405020304" pitchFamily="18" charset="0"/>
              </a:rPr>
              <a:t>Corrado</a:t>
            </a:r>
            <a:r>
              <a:rPr lang="en-US" sz="1600" b="1" i="1" dirty="0">
                <a:solidFill>
                  <a:schemeClr val="accent5">
                    <a:lumMod val="75000"/>
                  </a:schemeClr>
                </a:solidFill>
                <a:latin typeface="Arial Narrow" panose="020B0606020202030204" pitchFamily="34" charset="0"/>
                <a:ea typeface="Times New Roman" panose="02020603050405020304" pitchFamily="18" charset="0"/>
              </a:rPr>
              <a:t> Gini</a:t>
            </a:r>
            <a:r>
              <a:rPr lang="en-US" sz="1600" b="1" dirty="0">
                <a:latin typeface="Arial Narrow" panose="020B0606020202030204" pitchFamily="34" charset="0"/>
                <a:ea typeface="Times New Roman" panose="02020603050405020304" pitchFamily="18" charset="0"/>
              </a:rPr>
              <a:t>, who recognized the need to eliminate the mathematical excess from the calculation of the main statistical tools of usual measurement, through a requirement that has become well-known for almost a century, through the phrase “</a:t>
            </a:r>
            <a:r>
              <a:rPr lang="en-US" sz="1600" b="1" i="1" dirty="0">
                <a:latin typeface="Arial Narrow" panose="020B0606020202030204" pitchFamily="34" charset="0"/>
                <a:ea typeface="Times New Roman" panose="02020603050405020304" pitchFamily="18" charset="0"/>
              </a:rPr>
              <a:t>statistics with as little mathematics as possible, instead of statistics with more and more mathematics</a:t>
            </a:r>
            <a:r>
              <a:rPr lang="en-US" sz="1600" b="1" dirty="0">
                <a:latin typeface="Arial Narrow" panose="020B0606020202030204" pitchFamily="34" charset="0"/>
                <a:ea typeface="Times New Roman" panose="02020603050405020304" pitchFamily="18" charset="0"/>
              </a:rPr>
              <a:t>” [12].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144870"/>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1"/>
            <a:ext cx="8269834" cy="579966"/>
          </a:xfrm>
          <a:prstGeom prst="rect">
            <a:avLst/>
          </a:prstGeom>
        </p:spPr>
        <p:txBody>
          <a:bodyPr spcFirstLastPara="1" wrap="square" lIns="91425" tIns="91425" rIns="91425" bIns="91425" anchor="ctr" anchorCtr="0">
            <a:noAutofit/>
          </a:bodyPr>
          <a:lstStyle/>
          <a:p>
            <a:br>
              <a:rPr lang="en-US" b="1" dirty="0">
                <a:latin typeface="Arial Black" panose="020B0A04020102020204" pitchFamily="34" charset="0"/>
              </a:rPr>
            </a:br>
            <a:r>
              <a:rPr lang="en-US" b="1" dirty="0">
                <a:latin typeface="Arial Black" panose="020B0A04020102020204" pitchFamily="34" charset="0"/>
              </a:rPr>
              <a:t>   Methodology, data and general calculus’ information</a:t>
            </a:r>
            <a:br>
              <a:rPr lang="en-US" dirty="0">
                <a:latin typeface="Arial Black" panose="020B0A04020102020204" pitchFamily="34" charset="0"/>
              </a:rPr>
            </a:br>
            <a:endParaRPr dirty="0">
              <a:latin typeface="Arial Black" panose="020B0A04020102020204" pitchFamily="34" charset="0"/>
            </a:endParaRPr>
          </a:p>
        </p:txBody>
      </p:sp>
      <p:sp>
        <p:nvSpPr>
          <p:cNvPr id="2" name="Rectangle 1"/>
          <p:cNvSpPr/>
          <p:nvPr/>
        </p:nvSpPr>
        <p:spPr>
          <a:xfrm>
            <a:off x="124357" y="694313"/>
            <a:ext cx="8770925" cy="2308324"/>
          </a:xfrm>
          <a:prstGeom prst="rect">
            <a:avLst/>
          </a:prstGeom>
        </p:spPr>
        <p:txBody>
          <a:bodyPr wrap="square">
            <a:spAutoFit/>
          </a:bodyPr>
          <a:lstStyle/>
          <a:p>
            <a:pPr indent="457200" algn="just"/>
            <a:r>
              <a:rPr lang="en-US" sz="1600" b="1" dirty="0">
                <a:latin typeface="Arial Narrow" panose="020B0606020202030204" pitchFamily="34" charset="0"/>
                <a:ea typeface="Times New Roman" panose="02020603050405020304" pitchFamily="18" charset="0"/>
              </a:rPr>
              <a:t>In the figures and tables below, both the volume and the unfolded area are presented, implicitly the characteristic errors in relation to the overall phenomenon considered to be the volume and the surface of the circumscribed sphere of the two platonic solids selected for the reduced number of determining factors (e.g. Figure no.1 and Table no. 1) The methodological approach is not only a purely statistical one but also a managerial decision-making one, which explains the choice of the pyramid (</a:t>
            </a:r>
            <a:r>
              <a:rPr lang="en-US" sz="1600" b="1" i="1" dirty="0">
                <a:latin typeface="Arial Narrow" panose="020B0606020202030204" pitchFamily="34" charset="0"/>
                <a:ea typeface="Times New Roman" panose="02020603050405020304" pitchFamily="18" charset="0"/>
              </a:rPr>
              <a:t>tetrahedron</a:t>
            </a:r>
            <a:r>
              <a:rPr lang="en-US" sz="1600" b="1" dirty="0">
                <a:latin typeface="Arial Narrow" panose="020B0606020202030204" pitchFamily="34" charset="0"/>
                <a:ea typeface="Times New Roman" panose="02020603050405020304" pitchFamily="18" charset="0"/>
              </a:rPr>
              <a:t> with 4 factors or vertices touching the surface of the sphere) and the cube (</a:t>
            </a:r>
            <a:r>
              <a:rPr lang="en-US" sz="1600" b="1" i="1" dirty="0">
                <a:latin typeface="Arial Narrow" panose="020B0606020202030204" pitchFamily="34" charset="0"/>
                <a:ea typeface="Times New Roman" panose="02020603050405020304" pitchFamily="18" charset="0"/>
              </a:rPr>
              <a:t>hexahedron</a:t>
            </a:r>
            <a:r>
              <a:rPr lang="en-US" sz="1600" b="1" dirty="0">
                <a:latin typeface="Arial Narrow" panose="020B0606020202030204" pitchFamily="34" charset="0"/>
                <a:ea typeface="Times New Roman" panose="02020603050405020304" pitchFamily="18" charset="0"/>
              </a:rPr>
              <a:t> with 8 factors or vertices). The methodology of a new statistical index cannot emphasize the error but the statistical confrontation between the two solutions with a reduced number of factors [13, 14], and thus the problem is extended to the optimization of the factors in a system of decision-making indicators, adequate to the tourist activity</a:t>
            </a:r>
            <a:r>
              <a:rPr lang="en-US" sz="1600" b="1" dirty="0">
                <a:solidFill>
                  <a:srgbClr val="050505"/>
                </a:solidFill>
                <a:latin typeface="Arial Narrow" panose="020B0606020202030204" pitchFamily="34" charset="0"/>
                <a:ea typeface="Times New Roman" panose="02020603050405020304" pitchFamily="18" charset="0"/>
              </a:rPr>
              <a:t>.</a:t>
            </a:r>
            <a:endParaRPr lang="en-US" sz="1600" b="1" dirty="0">
              <a:latin typeface="Arial Narrow" panose="020B0606020202030204" pitchFamily="34"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62422617"/>
              </p:ext>
            </p:extLst>
          </p:nvPr>
        </p:nvGraphicFramePr>
        <p:xfrm>
          <a:off x="633514" y="2983481"/>
          <a:ext cx="8094272" cy="1682496"/>
        </p:xfrm>
        <a:graphic>
          <a:graphicData uri="http://schemas.openxmlformats.org/drawingml/2006/table">
            <a:tbl>
              <a:tblPr firstRow="1" firstCol="1" bandRow="1"/>
              <a:tblGrid>
                <a:gridCol w="1649115">
                  <a:extLst>
                    <a:ext uri="{9D8B030D-6E8A-4147-A177-3AD203B41FA5}">
                      <a16:colId xmlns:a16="http://schemas.microsoft.com/office/drawing/2014/main" val="1055160723"/>
                    </a:ext>
                  </a:extLst>
                </a:gridCol>
                <a:gridCol w="2318566">
                  <a:extLst>
                    <a:ext uri="{9D8B030D-6E8A-4147-A177-3AD203B41FA5}">
                      <a16:colId xmlns:a16="http://schemas.microsoft.com/office/drawing/2014/main" val="2331922734"/>
                    </a:ext>
                  </a:extLst>
                </a:gridCol>
                <a:gridCol w="1599189">
                  <a:extLst>
                    <a:ext uri="{9D8B030D-6E8A-4147-A177-3AD203B41FA5}">
                      <a16:colId xmlns:a16="http://schemas.microsoft.com/office/drawing/2014/main" val="391004383"/>
                    </a:ext>
                  </a:extLst>
                </a:gridCol>
                <a:gridCol w="2527402">
                  <a:extLst>
                    <a:ext uri="{9D8B030D-6E8A-4147-A177-3AD203B41FA5}">
                      <a16:colId xmlns:a16="http://schemas.microsoft.com/office/drawing/2014/main" val="3711985904"/>
                    </a:ext>
                  </a:extLst>
                </a:gridCol>
              </a:tblGrid>
              <a:tr h="0">
                <a:tc>
                  <a:txBody>
                    <a:bodyPr/>
                    <a:lstStyle/>
                    <a:p>
                      <a:pPr algn="ctr">
                        <a:lnSpc>
                          <a:spcPct val="115000"/>
                        </a:lnSpc>
                        <a:spcAft>
                          <a:spcPts val="0"/>
                        </a:spcAft>
                      </a:pPr>
                      <a:r>
                        <a:rPr lang="en-US" sz="1400" i="1"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4 factors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Tetrahedron recognized as a pyramid is a convex regular polyhedron or Platonic solid with 4 equal faces, 4 vertices and 6 equal edges. In ancient Greek philosophy, the tetrahedron is symbolized as fire and in this paper can be assimilated into management decisions.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8 factors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Hexahedron is well known as the cube. Hexahedron is a convex regular polyhedron or Platonic solid with 6 equal faces, 8 vertices and 12 equal edges. In ancient Greek philosophy, it symbolizes earth and in this paper can be assimilated</a:t>
                      </a:r>
                      <a:r>
                        <a:rPr lang="ro-RO" sz="12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to</a:t>
                      </a:r>
                      <a:r>
                        <a:rPr lang="ro-RO" sz="1200" i="1" baseline="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12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accommodation capacity in</a:t>
                      </a:r>
                      <a:r>
                        <a:rPr lang="ro-RO" sz="12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tourism </a:t>
                      </a:r>
                      <a:r>
                        <a:rPr lang="ro-RO" sz="1200" i="1" dirty="0">
                          <a:solidFill>
                            <a:srgbClr val="050505"/>
                          </a:solidFill>
                          <a:effectLst/>
                          <a:latin typeface="Arial Narrow" panose="020B0606020202030204" pitchFamily="34" charset="0"/>
                          <a:ea typeface="Calibri" panose="020F0502020204030204" pitchFamily="34" charset="0"/>
                          <a:cs typeface="Times New Roman" panose="02020603050405020304" pitchFamily="18" charset="0"/>
                        </a:rPr>
                        <a:t>a</a:t>
                      </a:r>
                      <a:r>
                        <a:rPr lang="en-US" sz="1200" i="1" dirty="0" err="1">
                          <a:solidFill>
                            <a:srgbClr val="050505"/>
                          </a:solidFill>
                          <a:effectLst/>
                          <a:latin typeface="Arial Narrow" panose="020B0606020202030204" pitchFamily="34" charset="0"/>
                          <a:ea typeface="Calibri" panose="020F0502020204030204" pitchFamily="34" charset="0"/>
                          <a:cs typeface="Times New Roman" panose="02020603050405020304" pitchFamily="18" charset="0"/>
                        </a:rPr>
                        <a:t>ctivity</a:t>
                      </a:r>
                      <a:r>
                        <a:rPr lang="en-US" sz="1200" i="1" dirty="0">
                          <a:solidFill>
                            <a:srgbClr val="050505"/>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945550"/>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528" t="2513" r="529" b="3015"/>
          <a:stretch>
            <a:fillRect/>
          </a:stretch>
        </p:blipFill>
        <p:spPr bwMode="auto">
          <a:xfrm>
            <a:off x="885381" y="3355971"/>
            <a:ext cx="1200150" cy="1193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1837053168"/>
              </p:ext>
            </p:extLst>
          </p:nvPr>
        </p:nvGraphicFramePr>
        <p:xfrm>
          <a:off x="4737698" y="3232388"/>
          <a:ext cx="1149350" cy="1238250"/>
        </p:xfrm>
        <a:graphic>
          <a:graphicData uri="http://schemas.openxmlformats.org/presentationml/2006/ole">
            <mc:AlternateContent xmlns:mc="http://schemas.openxmlformats.org/markup-compatibility/2006">
              <mc:Choice xmlns:v="urn:schemas-microsoft-com:vml" Requires="v">
                <p:oleObj name="Bitmap Image" r:id="rId4" imgW="1727289" imgH="1854295" progId="Paint.Picture">
                  <p:embed/>
                </p:oleObj>
              </mc:Choice>
              <mc:Fallback>
                <p:oleObj name="Bitmap Image" r:id="rId4" imgW="1727289" imgH="1854295"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698" y="3232388"/>
                        <a:ext cx="114935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ChangeArrowheads="1"/>
          </p:cNvSpPr>
          <p:nvPr/>
        </p:nvSpPr>
        <p:spPr bwMode="auto">
          <a:xfrm>
            <a:off x="1531938" y="2136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61582" y="4674969"/>
            <a:ext cx="8950744"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Source:</a:t>
            </a:r>
            <a:r>
              <a:rPr kumimoji="0" lang="en-US" altLang="en-US"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Realized by authors from </a:t>
            </a:r>
            <a:r>
              <a:rPr kumimoji="0" lang="en-US" altLang="en-US"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https://rechneronline.de/pi/tetrahedron.php</a:t>
            </a:r>
            <a:r>
              <a:rPr kumimoji="0" lang="en-US" altLang="en-US"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and https://rechneronline.de/pi/cube-calculator.php</a:t>
            </a:r>
            <a:endParaRPr kumimoji="0" lang="en-US"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50505"/>
                </a:solidFill>
                <a:effectLst/>
                <a:latin typeface="Arial" panose="020B0604020202020204" pitchFamily="34" charset="0"/>
                <a:ea typeface="Times New Roman" panose="02020603050405020304" pitchFamily="18" charset="0"/>
                <a:cs typeface="Times New Roman" panose="02020603050405020304" pitchFamily="18" charset="0"/>
              </a:rPr>
              <a:t>Fig. no. 1: The first two regular convex polyhedrons well known from antiquity as Platonic solids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769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144870"/>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1"/>
            <a:ext cx="8269834" cy="579966"/>
          </a:xfrm>
          <a:prstGeom prst="rect">
            <a:avLst/>
          </a:prstGeom>
        </p:spPr>
        <p:txBody>
          <a:bodyPr spcFirstLastPara="1" wrap="square" lIns="91425" tIns="91425" rIns="91425" bIns="91425" anchor="ctr" anchorCtr="0">
            <a:noAutofit/>
          </a:bodyPr>
          <a:lstStyle/>
          <a:p>
            <a:br>
              <a:rPr lang="en-US" b="1" dirty="0">
                <a:latin typeface="Arial Black" panose="020B0A04020102020204" pitchFamily="34" charset="0"/>
              </a:rPr>
            </a:br>
            <a:r>
              <a:rPr lang="en-US" b="1" dirty="0">
                <a:latin typeface="Arial Black" panose="020B0A04020102020204" pitchFamily="34" charset="0"/>
              </a:rPr>
              <a:t>   Methodology, data and general calculus’ information</a:t>
            </a:r>
            <a:br>
              <a:rPr lang="en-US" dirty="0">
                <a:latin typeface="Arial Black" panose="020B0A04020102020204" pitchFamily="34" charset="0"/>
              </a:rPr>
            </a:br>
            <a:endParaRPr dirty="0">
              <a:latin typeface="Arial Black" panose="020B0A04020102020204" pitchFamily="34" charset="0"/>
            </a:endParaRPr>
          </a:p>
        </p:txBody>
      </p:sp>
      <p:sp>
        <p:nvSpPr>
          <p:cNvPr id="2" name="Rectangle 1"/>
          <p:cNvSpPr/>
          <p:nvPr/>
        </p:nvSpPr>
        <p:spPr>
          <a:xfrm>
            <a:off x="235915" y="808177"/>
            <a:ext cx="8631936" cy="4278094"/>
          </a:xfrm>
          <a:prstGeom prst="rect">
            <a:avLst/>
          </a:prstGeom>
        </p:spPr>
        <p:txBody>
          <a:bodyPr wrap="square">
            <a:spAutoFit/>
          </a:bodyPr>
          <a:lstStyle/>
          <a:p>
            <a:pPr indent="457200" algn="just"/>
            <a:r>
              <a:rPr lang="en-US" sz="1600" b="1" dirty="0">
                <a:solidFill>
                  <a:srgbClr val="050505"/>
                </a:solidFill>
                <a:latin typeface="Arial Narrow" panose="020B0606020202030204" pitchFamily="34" charset="0"/>
                <a:ea typeface="Times New Roman" panose="02020603050405020304" pitchFamily="18" charset="0"/>
              </a:rPr>
              <a:t>The number of factors id identical to the number of equal </a:t>
            </a:r>
            <a:r>
              <a:rPr lang="en-US" sz="1600" b="1" dirty="0" err="1">
                <a:solidFill>
                  <a:srgbClr val="050505"/>
                </a:solidFill>
                <a:latin typeface="Arial Narrow" panose="020B0606020202030204" pitchFamily="34" charset="0"/>
                <a:ea typeface="Times New Roman" panose="02020603050405020304" pitchFamily="18" charset="0"/>
              </a:rPr>
              <a:t>subcorpus</a:t>
            </a:r>
            <a:r>
              <a:rPr lang="en-US" sz="1600" b="1" dirty="0">
                <a:solidFill>
                  <a:srgbClr val="050505"/>
                </a:solidFill>
                <a:latin typeface="Arial Narrow" panose="020B0606020202030204" pitchFamily="34" charset="0"/>
                <a:ea typeface="Times New Roman" panose="02020603050405020304" pitchFamily="18" charset="0"/>
              </a:rPr>
              <a:t> or equal </a:t>
            </a:r>
            <a:r>
              <a:rPr lang="en-US" sz="1600" b="1" dirty="0" err="1">
                <a:solidFill>
                  <a:srgbClr val="050505"/>
                </a:solidFill>
                <a:latin typeface="Arial Narrow" panose="020B0606020202030204" pitchFamily="34" charset="0"/>
                <a:ea typeface="Times New Roman" panose="02020603050405020304" pitchFamily="18" charset="0"/>
              </a:rPr>
              <a:t>subvolumes</a:t>
            </a:r>
            <a:r>
              <a:rPr lang="en-US" sz="1600" b="1" dirty="0">
                <a:solidFill>
                  <a:srgbClr val="050505"/>
                </a:solidFill>
                <a:latin typeface="Arial Narrow" panose="020B0606020202030204" pitchFamily="34" charset="0"/>
                <a:ea typeface="Times New Roman" panose="02020603050405020304" pitchFamily="18" charset="0"/>
              </a:rPr>
              <a:t> forming the entire polyhedron. </a:t>
            </a:r>
            <a:r>
              <a:rPr lang="en-US" sz="1600" b="1" dirty="0">
                <a:latin typeface="Arial Narrow" panose="020B0606020202030204" pitchFamily="34" charset="0"/>
                <a:ea typeface="Times New Roman" panose="02020603050405020304" pitchFamily="18" charset="0"/>
              </a:rPr>
              <a:t>The number of factors is identical to the number of equal subfields approached as equal surfaces, which form the surface of the entire polyhedron. In order to simplify the logic of the methodology and the construction itself, in this first model of a geometric index number for tourism activities each factor is assigned the same importance. This simplified attitude of investigation assumes that there is a similar impact for all the </a:t>
            </a:r>
            <a:r>
              <a:rPr lang="en-US" sz="1600" b="1" dirty="0" err="1">
                <a:latin typeface="Arial Narrow" panose="020B0606020202030204" pitchFamily="34" charset="0"/>
                <a:ea typeface="Times New Roman" panose="02020603050405020304" pitchFamily="18" charset="0"/>
              </a:rPr>
              <a:t>subvolumes</a:t>
            </a:r>
            <a:r>
              <a:rPr lang="en-US" sz="1600" b="1" dirty="0">
                <a:latin typeface="Arial Narrow" panose="020B0606020202030204" pitchFamily="34" charset="0"/>
                <a:ea typeface="Times New Roman" panose="02020603050405020304" pitchFamily="18" charset="0"/>
              </a:rPr>
              <a:t> (surfaces) generated by the variation of individual indices of the factors of each statistical construction. In the end, this will result in a final aggregate geometric volume (surface) index number from factors with equal influence but with unequal evolutions. The radius of the circumscribed sphere (</a:t>
            </a:r>
            <a:r>
              <a:rPr lang="en-US" sz="1600" b="1" dirty="0" err="1">
                <a:latin typeface="Arial Narrow" panose="020B0606020202030204" pitchFamily="34" charset="0"/>
                <a:ea typeface="Times New Roman" panose="02020603050405020304" pitchFamily="18" charset="0"/>
              </a:rPr>
              <a:t>Rc</a:t>
            </a:r>
            <a:r>
              <a:rPr lang="en-US" sz="1600" b="1" dirty="0">
                <a:latin typeface="Arial Narrow" panose="020B0606020202030204" pitchFamily="34" charset="0"/>
                <a:ea typeface="Times New Roman" panose="02020603050405020304" pitchFamily="18" charset="0"/>
              </a:rPr>
              <a:t>) at the initial moment or space is unitary for each factor (</a:t>
            </a:r>
            <a:r>
              <a:rPr lang="en-US" sz="1600" b="1" dirty="0" err="1">
                <a:latin typeface="Arial Narrow" panose="020B0606020202030204" pitchFamily="34" charset="0"/>
                <a:ea typeface="Times New Roman" panose="02020603050405020304" pitchFamily="18" charset="0"/>
              </a:rPr>
              <a:t>Rc</a:t>
            </a:r>
            <a:r>
              <a:rPr lang="en-US" sz="1600" b="1" dirty="0">
                <a:latin typeface="Arial Narrow" panose="020B0606020202030204" pitchFamily="34" charset="0"/>
                <a:ea typeface="Times New Roman" panose="02020603050405020304" pitchFamily="18" charset="0"/>
              </a:rPr>
              <a:t> = 1 or 100%). At the end, the final volume or surface must present a variation specific to each factorial phenomenon selected in the construction of the new geometrical index number. Although in such situations all indices select a small part of the multitude of explanatory factors of the phenomenon, in this research, tourism or touristic activity, the determination of the statistical error can be achieved but does not present too much importance, since the risk of representation remains limited in such pioneering constructions. Table no. 1 shows both the level of representativeness, obviously limited, and the errors in relation to the circumscribed sphere in the case of such geometric indices of volume and surface focused on the tetrahedron pyramid) and hexahedron (cube).</a:t>
            </a:r>
          </a:p>
        </p:txBody>
      </p:sp>
    </p:spTree>
    <p:extLst>
      <p:ext uri="{BB962C8B-B14F-4D97-AF65-F5344CB8AC3E}">
        <p14:creationId xmlns:p14="http://schemas.microsoft.com/office/powerpoint/2010/main" val="154739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144870"/>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1"/>
            <a:ext cx="8269834" cy="579966"/>
          </a:xfrm>
          <a:prstGeom prst="rect">
            <a:avLst/>
          </a:prstGeom>
        </p:spPr>
        <p:txBody>
          <a:bodyPr spcFirstLastPara="1" wrap="square" lIns="91425" tIns="91425" rIns="91425" bIns="91425" anchor="ctr" anchorCtr="0">
            <a:noAutofit/>
          </a:bodyPr>
          <a:lstStyle/>
          <a:p>
            <a:br>
              <a:rPr lang="en-US" b="1" dirty="0">
                <a:latin typeface="Arial Black" panose="020B0A04020102020204" pitchFamily="34" charset="0"/>
              </a:rPr>
            </a:br>
            <a:r>
              <a:rPr lang="en-US" b="1" dirty="0">
                <a:latin typeface="Arial Black" panose="020B0A04020102020204" pitchFamily="34" charset="0"/>
              </a:rPr>
              <a:t>   Methodology, data and general calculus’ information</a:t>
            </a:r>
            <a:br>
              <a:rPr lang="en-US" dirty="0">
                <a:latin typeface="Arial Black" panose="020B0A04020102020204" pitchFamily="34" charset="0"/>
              </a:rPr>
            </a:br>
            <a:endParaRPr dirty="0">
              <a:latin typeface="Arial Black" panose="020B0A04020102020204" pitchFamily="34" charset="0"/>
            </a:endParaRPr>
          </a:p>
        </p:txBody>
      </p:sp>
      <p:sp>
        <p:nvSpPr>
          <p:cNvPr id="2" name="Rectangle 1"/>
          <p:cNvSpPr/>
          <p:nvPr/>
        </p:nvSpPr>
        <p:spPr>
          <a:xfrm>
            <a:off x="-329185" y="749436"/>
            <a:ext cx="9114740" cy="501676"/>
          </a:xfrm>
          <a:prstGeom prst="rect">
            <a:avLst/>
          </a:prstGeom>
        </p:spPr>
        <p:txBody>
          <a:bodyPr wrap="square">
            <a:spAutoFit/>
          </a:bodyPr>
          <a:lstStyle/>
          <a:p>
            <a:pPr marL="1656080">
              <a:lnSpc>
                <a:spcPct val="95000"/>
              </a:lnSpc>
              <a:spcBef>
                <a:spcPts val="1200"/>
              </a:spcBef>
            </a:pPr>
            <a:r>
              <a:rPr lang="en-US" b="1" dirty="0">
                <a:latin typeface="Arial Narrow" panose="020B0606020202030204" pitchFamily="34" charset="0"/>
                <a:ea typeface="Times New Roman" panose="02020603050405020304" pitchFamily="18" charset="0"/>
                <a:cs typeface="Times New Roman" panose="02020603050405020304" pitchFamily="18" charset="0"/>
              </a:rPr>
              <a:t>Table no. 1: The level of representativeness and the error of geometric indices of volume (surface) in investigative systems focused on tetrahedron (pyramid) and hexahedron (cube)</a:t>
            </a:r>
            <a:endParaRPr lang="en-US" sz="1050" b="1" dirty="0">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64059" y="1430475"/>
            <a:ext cx="8770214" cy="2616028"/>
          </a:xfrm>
          <a:prstGeom prst="rect">
            <a:avLst/>
          </a:prstGeom>
        </p:spPr>
      </p:pic>
      <p:sp>
        <p:nvSpPr>
          <p:cNvPr id="7" name="Rectangle 6"/>
          <p:cNvSpPr/>
          <p:nvPr/>
        </p:nvSpPr>
        <p:spPr>
          <a:xfrm>
            <a:off x="-526693" y="3618467"/>
            <a:ext cx="9560966" cy="501676"/>
          </a:xfrm>
          <a:prstGeom prst="rect">
            <a:avLst/>
          </a:prstGeom>
        </p:spPr>
        <p:txBody>
          <a:bodyPr wrap="square">
            <a:spAutoFit/>
          </a:bodyPr>
          <a:lstStyle/>
          <a:p>
            <a:pPr marL="1656080">
              <a:lnSpc>
                <a:spcPct val="95000"/>
              </a:lnSpc>
              <a:spcBef>
                <a:spcPts val="1200"/>
              </a:spcBef>
            </a:pPr>
            <a:r>
              <a:rPr lang="en-US" dirty="0">
                <a:latin typeface="Times New Roman" panose="02020603050405020304" pitchFamily="18" charset="0"/>
                <a:ea typeface="Times New Roman" panose="02020603050405020304" pitchFamily="18" charset="0"/>
                <a:cs typeface="Times New Roman" panose="02020603050405020304" pitchFamily="18" charset="0"/>
              </a:rPr>
              <a:t>VSC (volume of the sphere circumscribing the polyhedron) = 4.1888 and SSC (surface area of the sphere circumscribing the polyhedron) = 12.5664 Source: Realized by the authors using multiple sources [2, 15-19]</a:t>
            </a:r>
            <a:endParaRPr lang="en-US" sz="1600" b="1" dirty="0">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397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397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397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397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397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397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397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39700" cy="17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48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4" name="Google Shape;166;p17"/>
          <p:cNvSpPr/>
          <p:nvPr/>
        </p:nvSpPr>
        <p:spPr>
          <a:xfrm>
            <a:off x="489938" y="73152"/>
            <a:ext cx="391405" cy="438912"/>
          </a:xfrm>
          <a:custGeom>
            <a:avLst/>
            <a:gdLst/>
            <a:ahLst/>
            <a:cxnLst/>
            <a:rect l="l" t="t" r="r" b="b"/>
            <a:pathLst>
              <a:path w="68216" h="20382" extrusionOk="0">
                <a:moveTo>
                  <a:pt x="0" y="1"/>
                </a:moveTo>
                <a:lnTo>
                  <a:pt x="0" y="20381"/>
                </a:lnTo>
                <a:lnTo>
                  <a:pt x="68216" y="20381"/>
                </a:lnTo>
                <a:lnTo>
                  <a:pt x="68216" y="1"/>
                </a:lnTo>
                <a:close/>
              </a:path>
            </a:pathLst>
          </a:custGeom>
          <a:solidFill>
            <a:srgbClr val="004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77;p17"/>
          <p:cNvGrpSpPr/>
          <p:nvPr/>
        </p:nvGrpSpPr>
        <p:grpSpPr>
          <a:xfrm>
            <a:off x="592528" y="144870"/>
            <a:ext cx="186224" cy="226264"/>
            <a:chOff x="2037825" y="4085775"/>
            <a:chExt cx="157550" cy="191425"/>
          </a:xfrm>
        </p:grpSpPr>
        <p:sp>
          <p:nvSpPr>
            <p:cNvPr id="46" name="Google Shape;178;p1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1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4;p19"/>
          <p:cNvSpPr txBox="1">
            <a:spLocks noGrp="1"/>
          </p:cNvSpPr>
          <p:nvPr>
            <p:ph type="title"/>
          </p:nvPr>
        </p:nvSpPr>
        <p:spPr>
          <a:xfrm>
            <a:off x="416966" y="1"/>
            <a:ext cx="8269834" cy="579966"/>
          </a:xfrm>
          <a:prstGeom prst="rect">
            <a:avLst/>
          </a:prstGeom>
        </p:spPr>
        <p:txBody>
          <a:bodyPr spcFirstLastPara="1" wrap="square" lIns="91425" tIns="91425" rIns="91425" bIns="91425" anchor="ctr" anchorCtr="0">
            <a:noAutofit/>
          </a:bodyPr>
          <a:lstStyle/>
          <a:p>
            <a:br>
              <a:rPr lang="en-US" b="1" dirty="0">
                <a:latin typeface="Arial Black" panose="020B0A04020102020204" pitchFamily="34" charset="0"/>
              </a:rPr>
            </a:br>
            <a:r>
              <a:rPr lang="en-US" b="1" dirty="0">
                <a:latin typeface="Arial Black" panose="020B0A04020102020204" pitchFamily="34" charset="0"/>
              </a:rPr>
              <a:t>   Methodology, data and general calculus’ information</a:t>
            </a:r>
            <a:br>
              <a:rPr lang="en-US" dirty="0">
                <a:latin typeface="Arial Black" panose="020B0A04020102020204" pitchFamily="34" charset="0"/>
              </a:rPr>
            </a:br>
            <a:endParaRPr dirty="0">
              <a:latin typeface="Arial Black" panose="020B0A04020102020204" pitchFamily="34" charset="0"/>
            </a:endParaRPr>
          </a:p>
        </p:txBody>
      </p:sp>
      <p:sp>
        <p:nvSpPr>
          <p:cNvPr id="2" name="Rectangle 1"/>
          <p:cNvSpPr/>
          <p:nvPr/>
        </p:nvSpPr>
        <p:spPr>
          <a:xfrm>
            <a:off x="202996" y="540603"/>
            <a:ext cx="8697773" cy="2308324"/>
          </a:xfrm>
          <a:prstGeom prst="rect">
            <a:avLst/>
          </a:prstGeom>
        </p:spPr>
        <p:txBody>
          <a:bodyPr wrap="square">
            <a:spAutoFit/>
          </a:bodyPr>
          <a:lstStyle/>
          <a:p>
            <a:pPr algn="just"/>
            <a:r>
              <a:rPr lang="en-US" sz="1600" b="1" dirty="0">
                <a:latin typeface="Arial Narrow" panose="020B0606020202030204" pitchFamily="34" charset="0"/>
                <a:ea typeface="Calibri" panose="020F0502020204030204" pitchFamily="34" charset="0"/>
              </a:rPr>
              <a:t>Finally, this statistical methodology based on the index method, using a truthful and adequate database of tourist activity (expressed by an index number at the level of each factor selected in the system of decisional indicators) allows the calculation of the volume and surface of the new construction resulting from the aggregation of the 4 subcomponents (e.g. months, quarters, years, etc.) in the case of the tetrahedron (pyramid) or the 8 subcomponents (e.g. localities, counties, European regions, etc.) in the case of the hexahedron (cube). A hypothetical image like the one presented in the following lines of the paper has an obvious methodological utility, and the statistical confrontation pyramid-cube, from figure no. 2, allows the aggregation of factorial information at the level of the entire tourist activity in a temporal or territorial manner.</a:t>
            </a:r>
            <a:endParaRPr lang="en-US" sz="1600" dirty="0">
              <a:latin typeface="Arial Narrow" panose="020B0606020202030204" pitchFamily="34" charset="0"/>
            </a:endParaRPr>
          </a:p>
        </p:txBody>
      </p:sp>
      <p:pic>
        <p:nvPicPr>
          <p:cNvPr id="5" name="Picture 4"/>
          <p:cNvPicPr>
            <a:picLocks noChangeAspect="1"/>
          </p:cNvPicPr>
          <p:nvPr/>
        </p:nvPicPr>
        <p:blipFill>
          <a:blip r:embed="rId3"/>
          <a:stretch>
            <a:fillRect/>
          </a:stretch>
        </p:blipFill>
        <p:spPr>
          <a:xfrm>
            <a:off x="1100125" y="2812227"/>
            <a:ext cx="6943750" cy="2021908"/>
          </a:xfrm>
          <a:prstGeom prst="rect">
            <a:avLst/>
          </a:prstGeom>
        </p:spPr>
      </p:pic>
      <p:sp>
        <p:nvSpPr>
          <p:cNvPr id="8" name="Rectangle 7"/>
          <p:cNvSpPr/>
          <p:nvPr/>
        </p:nvSpPr>
        <p:spPr>
          <a:xfrm>
            <a:off x="202996" y="4467354"/>
            <a:ext cx="8994038" cy="291298"/>
          </a:xfrm>
          <a:prstGeom prst="rect">
            <a:avLst/>
          </a:prstGeom>
        </p:spPr>
        <p:txBody>
          <a:bodyPr wrap="square">
            <a:spAutoFit/>
          </a:bodyPr>
          <a:lstStyle/>
          <a:p>
            <a:pPr>
              <a:lnSpc>
                <a:spcPct val="115000"/>
              </a:lnSpc>
            </a:pPr>
            <a:r>
              <a:rPr lang="en-US" sz="1200" i="1" dirty="0">
                <a:latin typeface="Times New Roman" panose="02020603050405020304" pitchFamily="18" charset="0"/>
                <a:ea typeface="Calibri" panose="020F0502020204030204" pitchFamily="34" charset="0"/>
                <a:cs typeface="Times New Roman" panose="02020603050405020304" pitchFamily="18" charset="0"/>
              </a:rPr>
              <a:t>Source:</a:t>
            </a:r>
            <a:r>
              <a:rPr lang="en-US" sz="1200" dirty="0">
                <a:latin typeface="Times New Roman" panose="02020603050405020304" pitchFamily="18" charset="0"/>
                <a:ea typeface="Calibri" panose="020F0502020204030204" pitchFamily="34" charset="0"/>
                <a:cs typeface="Times New Roman" panose="02020603050405020304" pitchFamily="18" charset="0"/>
              </a:rPr>
              <a:t> Realized by authors starting from </a:t>
            </a:r>
            <a:r>
              <a:rPr lang="en-US"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https://rechneronline.de/pi/tetrahedron.php</a:t>
            </a:r>
            <a:r>
              <a:rPr lang="en-US" sz="1200" dirty="0">
                <a:latin typeface="Times New Roman" panose="02020603050405020304" pitchFamily="18" charset="0"/>
                <a:ea typeface="Calibri" panose="020F0502020204030204" pitchFamily="34" charset="0"/>
                <a:cs typeface="Times New Roman" panose="02020603050405020304" pitchFamily="18" charset="0"/>
              </a:rPr>
              <a:t>; and https://rechneronline.de/pi/cube-calculator.php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5605" y="4620280"/>
            <a:ext cx="9154974" cy="523220"/>
          </a:xfrm>
          <a:prstGeom prst="rect">
            <a:avLst/>
          </a:prstGeom>
        </p:spPr>
        <p:txBody>
          <a:bodyPr wrap="square">
            <a:spAutoFit/>
          </a:bodyPr>
          <a:lstStyle/>
          <a:p>
            <a:r>
              <a:rPr lang="en-US" b="1" dirty="0">
                <a:solidFill>
                  <a:srgbClr val="050505"/>
                </a:solidFill>
                <a:latin typeface="Arial Narrow" panose="020B0606020202030204" pitchFamily="34" charset="0"/>
                <a:ea typeface="SimSun" panose="02010600030101010101" pitchFamily="2" charset="-122"/>
              </a:rPr>
              <a:t>Fig. no.2: A visual statistical confrontation between pyramid and cube as subsequently (re)aggregated systems from equal sub</a:t>
            </a:r>
            <a:r>
              <a:rPr lang="ro-RO" b="1" dirty="0">
                <a:solidFill>
                  <a:srgbClr val="050505"/>
                </a:solidFill>
                <a:latin typeface="Arial Narrow" panose="020B0606020202030204" pitchFamily="34" charset="0"/>
                <a:ea typeface="SimSun" panose="02010600030101010101" pitchFamily="2" charset="-122"/>
              </a:rPr>
              <a:t> </a:t>
            </a:r>
            <a:r>
              <a:rPr lang="en-US" b="1" dirty="0">
                <a:solidFill>
                  <a:srgbClr val="050505"/>
                </a:solidFill>
                <a:latin typeface="Arial Narrow" panose="020B0606020202030204" pitchFamily="34" charset="0"/>
                <a:ea typeface="SimSun" panose="02010600030101010101" pitchFamily="2" charset="-122"/>
              </a:rPr>
              <a:t>components</a:t>
            </a:r>
            <a:endParaRPr lang="en-US" dirty="0">
              <a:latin typeface="Arial Narrow" panose="020B0606020202030204" pitchFamily="34" charset="0"/>
              <a:ea typeface="SimSun" panose="02010600030101010101" pitchFamily="2" charset="-122"/>
            </a:endParaRPr>
          </a:p>
        </p:txBody>
      </p:sp>
    </p:spTree>
    <p:extLst>
      <p:ext uri="{BB962C8B-B14F-4D97-AF65-F5344CB8AC3E}">
        <p14:creationId xmlns:p14="http://schemas.microsoft.com/office/powerpoint/2010/main" val="3055013241"/>
      </p:ext>
    </p:extLst>
  </p:cSld>
  <p:clrMapOvr>
    <a:masterClrMapping/>
  </p:clrMapOvr>
</p:sld>
</file>

<file path=ppt/theme/theme1.xml><?xml version="1.0" encoding="utf-8"?>
<a:theme xmlns:a="http://schemas.openxmlformats.org/drawingml/2006/main" name="Time Plan/Schedule Infographics">
  <a:themeElements>
    <a:clrScheme name="Simple Light">
      <a:dk1>
        <a:srgbClr val="5A13A6"/>
      </a:dk1>
      <a:lt1>
        <a:srgbClr val="9E52F0"/>
      </a:lt1>
      <a:dk2>
        <a:srgbClr val="832D9A"/>
      </a:dk2>
      <a:lt2>
        <a:srgbClr val="B564CA"/>
      </a:lt2>
      <a:accent1>
        <a:srgbClr val="AD478D"/>
      </a:accent1>
      <a:accent2>
        <a:srgbClr val="DA7ABB"/>
      </a:accent2>
      <a:accent3>
        <a:srgbClr val="D66181"/>
      </a:accent3>
      <a:accent4>
        <a:srgbClr val="E999AF"/>
      </a:accent4>
      <a:accent5>
        <a:srgbClr val="FF7B74"/>
      </a:accent5>
      <a:accent6>
        <a:srgbClr val="F7C0B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4779</Words>
  <Application>Microsoft Office PowerPoint</Application>
  <PresentationFormat>Expunere pe ecran (16:9)</PresentationFormat>
  <Paragraphs>120</Paragraphs>
  <Slides>25</Slides>
  <Notes>25</Notes>
  <HiddenSlides>0</HiddenSlides>
  <MMClips>0</MMClips>
  <ScaleCrop>false</ScaleCrop>
  <HeadingPairs>
    <vt:vector size="8" baseType="variant">
      <vt:variant>
        <vt:lpstr>Fonturi utilizate</vt:lpstr>
      </vt:variant>
      <vt:variant>
        <vt:i4>11</vt:i4>
      </vt:variant>
      <vt:variant>
        <vt:lpstr>Temă</vt:lpstr>
      </vt:variant>
      <vt:variant>
        <vt:i4>2</vt:i4>
      </vt:variant>
      <vt:variant>
        <vt:lpstr>Servere OLE încorporate</vt:lpstr>
      </vt:variant>
      <vt:variant>
        <vt:i4>1</vt:i4>
      </vt:variant>
      <vt:variant>
        <vt:lpstr>Titluri diapozitive</vt:lpstr>
      </vt:variant>
      <vt:variant>
        <vt:i4>25</vt:i4>
      </vt:variant>
    </vt:vector>
  </HeadingPairs>
  <TitlesOfParts>
    <vt:vector size="39" baseType="lpstr">
      <vt:lpstr>Proxima Nova Semibold</vt:lpstr>
      <vt:lpstr>Arial Black</vt:lpstr>
      <vt:lpstr>Arial</vt:lpstr>
      <vt:lpstr>Proxima Nova</vt:lpstr>
      <vt:lpstr>Fira Sans Medium</vt:lpstr>
      <vt:lpstr>Calibri</vt:lpstr>
      <vt:lpstr>Arial Narrow</vt:lpstr>
      <vt:lpstr>Fira Sans Light</vt:lpstr>
      <vt:lpstr>Palatino Linotype</vt:lpstr>
      <vt:lpstr>Times New Roman</vt:lpstr>
      <vt:lpstr>Fira Sans</vt:lpstr>
      <vt:lpstr>Time Plan/Schedule Infographics</vt:lpstr>
      <vt:lpstr>Slidesgo Final Pages</vt:lpstr>
      <vt:lpstr>Bitmap Image</vt:lpstr>
      <vt:lpstr>A NEW STATISTICAL INSTRUMENT FOR TOURISM EVOLUTION/INVOLUTION CALCULUS,  BASED ON THE ANCIENT PLATO'S TETRA-, AND HEXAHEDRON AND INDEX NUMBERS</vt:lpstr>
      <vt:lpstr>Abstract   A new statistical tool is needed to evaluate not only seasonality, or time evotions, but also territorial or structural evolution or involution in modern tourism, emphasizing gaps and limit levels. This paper succeeds in using creative a new concept of statistical temporal, spatial and structural index number based on volume or surface (area) to measure not only the seasonality but also evolution/involution in Romanian tourism in an original and implicitly extended way, with the help of Plato's ancient tetrahedron (pyramid) and hexahedron (cube). </vt:lpstr>
      <vt:lpstr>INTRODUCTION </vt:lpstr>
      <vt:lpstr>INTRODUCERE </vt:lpstr>
      <vt:lpstr>    Methodology, data and general calculus’ information </vt:lpstr>
      <vt:lpstr>    Methodology, data and general calculus’ information </vt:lpstr>
      <vt:lpstr>    Methodology, data and general calculus’ information </vt:lpstr>
      <vt:lpstr>    Methodology, data and general calculus’ information </vt:lpstr>
      <vt:lpstr>    Methodology, data and general calculus’ information </vt:lpstr>
      <vt:lpstr>    Methodology, data and general calculus’ information </vt:lpstr>
      <vt:lpstr>    Methodology, data and general calculus’ information </vt:lpstr>
      <vt:lpstr>    A new theoretical and applied statistical instrument to measure tourism’s evolution  </vt:lpstr>
      <vt:lpstr>    A new theoretical and applied statistical instrument to measure tourism’s evolution  </vt:lpstr>
      <vt:lpstr>    A new theoretical and applied statistical instrument to measure tourism’s evolution  </vt:lpstr>
      <vt:lpstr>    A new theoretical and applied statistical instrument to measure tourism’s evolution  </vt:lpstr>
      <vt:lpstr>    A new theoretical and applied statistical instrument to measure tourism’s evolution  </vt:lpstr>
      <vt:lpstr>    A new theoretical and applied statistical instrument to measure tourism’s evolution  </vt:lpstr>
      <vt:lpstr>    A new theoretical and applied statistical instrument to measure tourism’s evolution  </vt:lpstr>
      <vt:lpstr>    A new theoretical and applied statistical instrument to measure tourism’s evolution </vt:lpstr>
      <vt:lpstr>    A new theoretical and applied statistical instrument to measure tourism’s evolution  </vt:lpstr>
      <vt:lpstr>    A new theoretical and applied statistical instrument to measure tourism’s evolution  </vt:lpstr>
      <vt:lpstr>   4. SOME FINAL REMARKS</vt:lpstr>
      <vt:lpstr>MAJOR GRAPHICS</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STATISTICAL INSTRUMENT FOR TOURISM SEASONALITY CALCULUS,  BASED ON THE ANCIENT PLATO'S TETRA-, AND HEXAHEDRON AND INDEX NUMBERS</dc:title>
  <dc:creator>gSAVOIU</dc:creator>
  <cp:lastModifiedBy>Georgia Tacu</cp:lastModifiedBy>
  <cp:revision>17</cp:revision>
  <dcterms:modified xsi:type="dcterms:W3CDTF">2023-03-31T20:59:53Z</dcterms:modified>
</cp:coreProperties>
</file>