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5"/>
  </p:notesMasterIdLst>
  <p:sldIdLst>
    <p:sldId id="263" r:id="rId2"/>
    <p:sldId id="269" r:id="rId3"/>
    <p:sldId id="359" r:id="rId4"/>
    <p:sldId id="360" r:id="rId5"/>
    <p:sldId id="268" r:id="rId6"/>
    <p:sldId id="305" r:id="rId7"/>
    <p:sldId id="306" r:id="rId8"/>
    <p:sldId id="327" r:id="rId9"/>
    <p:sldId id="328" r:id="rId10"/>
    <p:sldId id="329" r:id="rId11"/>
    <p:sldId id="330" r:id="rId12"/>
    <p:sldId id="331" r:id="rId13"/>
    <p:sldId id="308" r:id="rId14"/>
    <p:sldId id="309" r:id="rId15"/>
    <p:sldId id="310" r:id="rId16"/>
    <p:sldId id="312" r:id="rId17"/>
    <p:sldId id="313" r:id="rId18"/>
    <p:sldId id="314" r:id="rId19"/>
    <p:sldId id="316" r:id="rId20"/>
    <p:sldId id="317" r:id="rId21"/>
    <p:sldId id="319" r:id="rId22"/>
    <p:sldId id="357" r:id="rId23"/>
    <p:sldId id="358" r:id="rId24"/>
    <p:sldId id="353" r:id="rId25"/>
    <p:sldId id="354" r:id="rId26"/>
    <p:sldId id="355" r:id="rId27"/>
    <p:sldId id="356" r:id="rId28"/>
    <p:sldId id="297" r:id="rId29"/>
    <p:sldId id="298" r:id="rId30"/>
    <p:sldId id="299" r:id="rId31"/>
    <p:sldId id="300" r:id="rId32"/>
    <p:sldId id="301" r:id="rId33"/>
    <p:sldId id="302" r:id="rId34"/>
    <p:sldId id="303" r:id="rId35"/>
    <p:sldId id="334" r:id="rId36"/>
    <p:sldId id="343" r:id="rId37"/>
    <p:sldId id="335" r:id="rId38"/>
    <p:sldId id="337" r:id="rId39"/>
    <p:sldId id="338" r:id="rId40"/>
    <p:sldId id="342" r:id="rId41"/>
    <p:sldId id="339" r:id="rId42"/>
    <p:sldId id="349" r:id="rId43"/>
    <p:sldId id="350" r:id="rId44"/>
    <p:sldId id="351" r:id="rId45"/>
    <p:sldId id="340" r:id="rId46"/>
    <p:sldId id="341" r:id="rId47"/>
    <p:sldId id="344" r:id="rId48"/>
    <p:sldId id="345" r:id="rId49"/>
    <p:sldId id="346" r:id="rId50"/>
    <p:sldId id="347" r:id="rId51"/>
    <p:sldId id="278" r:id="rId52"/>
    <p:sldId id="279" r:id="rId53"/>
    <p:sldId id="28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p:normalViewPr>
  <p:slideViewPr>
    <p:cSldViewPr>
      <p:cViewPr varScale="1">
        <p:scale>
          <a:sx n="102" d="100"/>
          <a:sy n="102" d="100"/>
        </p:scale>
        <p:origin x="147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908C1-22FC-4160-A26A-EADBE61F0826}" type="doc">
      <dgm:prSet loTypeId="urn:microsoft.com/office/officeart/2005/8/layout/gear1" loCatId="process" qsTypeId="urn:microsoft.com/office/officeart/2005/8/quickstyle/simple5" qsCatId="simple" csTypeId="urn:microsoft.com/office/officeart/2005/8/colors/accent1_2" csCatId="accent1" phldr="1"/>
      <dgm:spPr/>
    </dgm:pt>
    <dgm:pt modelId="{8C8483D9-9342-46B3-9304-3831F5974B5E}">
      <dgm:prSet phldrT="[Text]"/>
      <dgm:spPr/>
      <dgm:t>
        <a:bodyPr/>
        <a:lstStyle/>
        <a:p>
          <a:pPr algn="ctr"/>
          <a:r>
            <a:rPr lang="ro-RO" b="1" dirty="0">
              <a:solidFill>
                <a:schemeClr val="accent1">
                  <a:lumMod val="50000"/>
                </a:schemeClr>
              </a:solidFill>
            </a:rPr>
            <a:t>Local </a:t>
          </a:r>
        </a:p>
        <a:p>
          <a:pPr algn="ctr"/>
          <a:r>
            <a:rPr lang="ro-RO" b="1" dirty="0">
              <a:solidFill>
                <a:schemeClr val="accent1">
                  <a:lumMod val="50000"/>
                </a:schemeClr>
              </a:solidFill>
            </a:rPr>
            <a:t>Gastronomic</a:t>
          </a:r>
        </a:p>
        <a:p>
          <a:pPr algn="ctr"/>
          <a:r>
            <a:rPr lang="ro-RO" b="1" dirty="0">
              <a:solidFill>
                <a:schemeClr val="accent1">
                  <a:lumMod val="50000"/>
                </a:schemeClr>
              </a:solidFill>
            </a:rPr>
            <a:t>Point </a:t>
          </a:r>
          <a:endParaRPr lang="en-US" b="1" dirty="0">
            <a:solidFill>
              <a:schemeClr val="accent1">
                <a:lumMod val="50000"/>
              </a:schemeClr>
            </a:solidFill>
          </a:endParaRPr>
        </a:p>
      </dgm:t>
    </dgm:pt>
    <dgm:pt modelId="{BBF3D9DC-0435-4659-B68B-252F13A321B0}" type="parTrans" cxnId="{B3B716CC-48D8-4FA9-8D8B-F308C71AA5DF}">
      <dgm:prSet/>
      <dgm:spPr/>
      <dgm:t>
        <a:bodyPr/>
        <a:lstStyle/>
        <a:p>
          <a:pPr algn="ctr"/>
          <a:endParaRPr lang="en-US"/>
        </a:p>
      </dgm:t>
    </dgm:pt>
    <dgm:pt modelId="{69457FCB-ADE0-4C7B-9E17-B1B4B8E34603}" type="sibTrans" cxnId="{B3B716CC-48D8-4FA9-8D8B-F308C71AA5DF}">
      <dgm:prSet/>
      <dgm:spPr/>
      <dgm:t>
        <a:bodyPr/>
        <a:lstStyle/>
        <a:p>
          <a:pPr algn="ctr"/>
          <a:endParaRPr lang="en-US"/>
        </a:p>
      </dgm:t>
    </dgm:pt>
    <dgm:pt modelId="{CEEE6EC7-E7E4-41FD-9DF6-0D10F28077A6}">
      <dgm:prSet phldrT="[Text]" custT="1"/>
      <dgm:spPr/>
      <dgm:t>
        <a:bodyPr/>
        <a:lstStyle/>
        <a:p>
          <a:pPr algn="ctr"/>
          <a:r>
            <a:rPr lang="ro-RO" sz="1000" b="1" dirty="0">
              <a:solidFill>
                <a:schemeClr val="accent1">
                  <a:lumMod val="50000"/>
                </a:schemeClr>
              </a:solidFill>
            </a:rPr>
            <a:t>Community members</a:t>
          </a:r>
          <a:endParaRPr lang="en-US" sz="1000" b="1" dirty="0">
            <a:solidFill>
              <a:schemeClr val="accent1">
                <a:lumMod val="50000"/>
              </a:schemeClr>
            </a:solidFill>
          </a:endParaRPr>
        </a:p>
      </dgm:t>
    </dgm:pt>
    <dgm:pt modelId="{BB0DDE22-6BE9-4176-BFCB-0AE0796F91C4}" type="sibTrans" cxnId="{DE854590-B07E-4276-B8F0-405B39E186C9}">
      <dgm:prSet/>
      <dgm:spPr/>
      <dgm:t>
        <a:bodyPr/>
        <a:lstStyle/>
        <a:p>
          <a:pPr algn="ctr"/>
          <a:endParaRPr lang="en-US"/>
        </a:p>
      </dgm:t>
    </dgm:pt>
    <dgm:pt modelId="{6B960B0B-F906-4ABD-9D98-E4A63C5AF69B}" type="parTrans" cxnId="{DE854590-B07E-4276-B8F0-405B39E186C9}">
      <dgm:prSet/>
      <dgm:spPr/>
      <dgm:t>
        <a:bodyPr/>
        <a:lstStyle/>
        <a:p>
          <a:pPr algn="ctr"/>
          <a:endParaRPr lang="en-US"/>
        </a:p>
      </dgm:t>
    </dgm:pt>
    <dgm:pt modelId="{A6A70409-0482-48D0-B46B-4F7FB3E4E592}">
      <dgm:prSet phldrT="[Text]" custT="1"/>
      <dgm:spPr/>
      <dgm:t>
        <a:bodyPr/>
        <a:lstStyle/>
        <a:p>
          <a:pPr algn="ctr"/>
          <a:r>
            <a:rPr lang="ro-RO" sz="1000" b="1" dirty="0">
              <a:solidFill>
                <a:schemeClr val="accent1">
                  <a:lumMod val="50000"/>
                </a:schemeClr>
              </a:solidFill>
            </a:rPr>
            <a:t>Rural communi-ties</a:t>
          </a:r>
          <a:endParaRPr lang="en-US" sz="1000" b="1" dirty="0">
            <a:solidFill>
              <a:schemeClr val="accent1">
                <a:lumMod val="50000"/>
              </a:schemeClr>
            </a:solidFill>
          </a:endParaRPr>
        </a:p>
      </dgm:t>
    </dgm:pt>
    <dgm:pt modelId="{F4B80EED-DC6D-4E6C-B99E-3B756A33A690}" type="sibTrans" cxnId="{1D4B85A4-6B34-45A0-A185-674A634D49F1}">
      <dgm:prSet/>
      <dgm:spPr/>
      <dgm:t>
        <a:bodyPr/>
        <a:lstStyle/>
        <a:p>
          <a:pPr algn="ctr"/>
          <a:endParaRPr lang="en-US"/>
        </a:p>
      </dgm:t>
    </dgm:pt>
    <dgm:pt modelId="{E45DF81A-6A4D-4236-AC8B-0021DECB37C7}" type="parTrans" cxnId="{1D4B85A4-6B34-45A0-A185-674A634D49F1}">
      <dgm:prSet/>
      <dgm:spPr/>
      <dgm:t>
        <a:bodyPr/>
        <a:lstStyle/>
        <a:p>
          <a:pPr algn="ctr"/>
          <a:endParaRPr lang="en-US"/>
        </a:p>
      </dgm:t>
    </dgm:pt>
    <dgm:pt modelId="{CC274C48-CC8E-4A8A-93FA-3CDBF415DD7D}" type="pres">
      <dgm:prSet presAssocID="{689908C1-22FC-4160-A26A-EADBE61F0826}" presName="composite" presStyleCnt="0">
        <dgm:presLayoutVars>
          <dgm:chMax val="3"/>
          <dgm:animLvl val="lvl"/>
          <dgm:resizeHandles val="exact"/>
        </dgm:presLayoutVars>
      </dgm:prSet>
      <dgm:spPr/>
    </dgm:pt>
    <dgm:pt modelId="{7F58B7DF-1176-4866-99FA-E6F3FD4D35BC}" type="pres">
      <dgm:prSet presAssocID="{8C8483D9-9342-46B3-9304-3831F5974B5E}" presName="gear1" presStyleLbl="node1" presStyleIdx="0" presStyleCnt="3">
        <dgm:presLayoutVars>
          <dgm:chMax val="1"/>
          <dgm:bulletEnabled val="1"/>
        </dgm:presLayoutVars>
      </dgm:prSet>
      <dgm:spPr/>
    </dgm:pt>
    <dgm:pt modelId="{52C2972C-3CCF-4387-B400-61A5F24488FC}" type="pres">
      <dgm:prSet presAssocID="{8C8483D9-9342-46B3-9304-3831F5974B5E}" presName="gear1srcNode" presStyleLbl="node1" presStyleIdx="0" presStyleCnt="3"/>
      <dgm:spPr/>
    </dgm:pt>
    <dgm:pt modelId="{94ADAC8B-CB1B-49BB-AFAF-7234218D6A6F}" type="pres">
      <dgm:prSet presAssocID="{8C8483D9-9342-46B3-9304-3831F5974B5E}" presName="gear1dstNode" presStyleLbl="node1" presStyleIdx="0" presStyleCnt="3"/>
      <dgm:spPr/>
    </dgm:pt>
    <dgm:pt modelId="{3FAF2F9A-1EB2-4F3B-8DDC-D78FA92F23F3}" type="pres">
      <dgm:prSet presAssocID="{CEEE6EC7-E7E4-41FD-9DF6-0D10F28077A6}" presName="gear2" presStyleLbl="node1" presStyleIdx="1" presStyleCnt="3" custScaleX="121698" custScaleY="110718">
        <dgm:presLayoutVars>
          <dgm:chMax val="1"/>
          <dgm:bulletEnabled val="1"/>
        </dgm:presLayoutVars>
      </dgm:prSet>
      <dgm:spPr/>
    </dgm:pt>
    <dgm:pt modelId="{4DDA46DB-6E2A-4C71-AA54-6B7834347127}" type="pres">
      <dgm:prSet presAssocID="{CEEE6EC7-E7E4-41FD-9DF6-0D10F28077A6}" presName="gear2srcNode" presStyleLbl="node1" presStyleIdx="1" presStyleCnt="3"/>
      <dgm:spPr/>
    </dgm:pt>
    <dgm:pt modelId="{E545DE5C-AE17-4A0A-BA98-A6A1D875962F}" type="pres">
      <dgm:prSet presAssocID="{CEEE6EC7-E7E4-41FD-9DF6-0D10F28077A6}" presName="gear2dstNode" presStyleLbl="node1" presStyleIdx="1" presStyleCnt="3"/>
      <dgm:spPr/>
    </dgm:pt>
    <dgm:pt modelId="{C46C4E75-BAAE-4194-BE86-5C065222914C}" type="pres">
      <dgm:prSet presAssocID="{A6A70409-0482-48D0-B46B-4F7FB3E4E592}" presName="gear3" presStyleLbl="node1" presStyleIdx="2" presStyleCnt="3"/>
      <dgm:spPr/>
    </dgm:pt>
    <dgm:pt modelId="{D9683489-C80C-4E77-BE88-D5303B617663}" type="pres">
      <dgm:prSet presAssocID="{A6A70409-0482-48D0-B46B-4F7FB3E4E592}" presName="gear3tx" presStyleLbl="node1" presStyleIdx="2" presStyleCnt="3">
        <dgm:presLayoutVars>
          <dgm:chMax val="1"/>
          <dgm:bulletEnabled val="1"/>
        </dgm:presLayoutVars>
      </dgm:prSet>
      <dgm:spPr/>
    </dgm:pt>
    <dgm:pt modelId="{C43ED6C6-2EEA-454B-BB3E-DB71636AAE52}" type="pres">
      <dgm:prSet presAssocID="{A6A70409-0482-48D0-B46B-4F7FB3E4E592}" presName="gear3srcNode" presStyleLbl="node1" presStyleIdx="2" presStyleCnt="3"/>
      <dgm:spPr/>
    </dgm:pt>
    <dgm:pt modelId="{8A912EF4-FBFB-4414-B1E3-473DDB88DEC5}" type="pres">
      <dgm:prSet presAssocID="{A6A70409-0482-48D0-B46B-4F7FB3E4E592}" presName="gear3dstNode" presStyleLbl="node1" presStyleIdx="2" presStyleCnt="3"/>
      <dgm:spPr/>
    </dgm:pt>
    <dgm:pt modelId="{A681FA93-6D30-454C-A600-37964DE18190}" type="pres">
      <dgm:prSet presAssocID="{69457FCB-ADE0-4C7B-9E17-B1B4B8E34603}" presName="connector1" presStyleLbl="sibTrans2D1" presStyleIdx="0" presStyleCnt="3"/>
      <dgm:spPr/>
    </dgm:pt>
    <dgm:pt modelId="{0C5ADE61-7F5D-4955-8545-E20E9E4B26DE}" type="pres">
      <dgm:prSet presAssocID="{BB0DDE22-6BE9-4176-BFCB-0AE0796F91C4}" presName="connector2" presStyleLbl="sibTrans2D1" presStyleIdx="1" presStyleCnt="3"/>
      <dgm:spPr/>
    </dgm:pt>
    <dgm:pt modelId="{13A48BDC-E33E-4327-B16B-A6EB88DBB320}" type="pres">
      <dgm:prSet presAssocID="{F4B80EED-DC6D-4E6C-B99E-3B756A33A690}" presName="connector3" presStyleLbl="sibTrans2D1" presStyleIdx="2" presStyleCnt="3"/>
      <dgm:spPr/>
    </dgm:pt>
  </dgm:ptLst>
  <dgm:cxnLst>
    <dgm:cxn modelId="{B679D614-884D-407A-909A-8D3B18942CDE}" type="presOf" srcId="{69457FCB-ADE0-4C7B-9E17-B1B4B8E34603}" destId="{A681FA93-6D30-454C-A600-37964DE18190}" srcOrd="0" destOrd="0" presId="urn:microsoft.com/office/officeart/2005/8/layout/gear1"/>
    <dgm:cxn modelId="{1F01E421-8DAF-4A47-9DF5-EF24A65C8A96}" type="presOf" srcId="{CEEE6EC7-E7E4-41FD-9DF6-0D10F28077A6}" destId="{4DDA46DB-6E2A-4C71-AA54-6B7834347127}" srcOrd="1" destOrd="0" presId="urn:microsoft.com/office/officeart/2005/8/layout/gear1"/>
    <dgm:cxn modelId="{740A3D28-CFC4-4850-A86E-EAB71A62B40F}" type="presOf" srcId="{689908C1-22FC-4160-A26A-EADBE61F0826}" destId="{CC274C48-CC8E-4A8A-93FA-3CDBF415DD7D}" srcOrd="0" destOrd="0" presId="urn:microsoft.com/office/officeart/2005/8/layout/gear1"/>
    <dgm:cxn modelId="{45E2032A-BB29-4B40-AEE5-583D1E9623FE}" type="presOf" srcId="{A6A70409-0482-48D0-B46B-4F7FB3E4E592}" destId="{8A912EF4-FBFB-4414-B1E3-473DDB88DEC5}" srcOrd="3" destOrd="0" presId="urn:microsoft.com/office/officeart/2005/8/layout/gear1"/>
    <dgm:cxn modelId="{17B2795C-FEED-4BBC-9E19-E3C4D3743E6E}" type="presOf" srcId="{CEEE6EC7-E7E4-41FD-9DF6-0D10F28077A6}" destId="{E545DE5C-AE17-4A0A-BA98-A6A1D875962F}" srcOrd="2" destOrd="0" presId="urn:microsoft.com/office/officeart/2005/8/layout/gear1"/>
    <dgm:cxn modelId="{A2674564-D603-4661-99F4-A9F5539AD9BF}" type="presOf" srcId="{8C8483D9-9342-46B3-9304-3831F5974B5E}" destId="{7F58B7DF-1176-4866-99FA-E6F3FD4D35BC}" srcOrd="0" destOrd="0" presId="urn:microsoft.com/office/officeart/2005/8/layout/gear1"/>
    <dgm:cxn modelId="{23B02066-C126-453A-9F54-78F4A6BF203C}" type="presOf" srcId="{8C8483D9-9342-46B3-9304-3831F5974B5E}" destId="{94ADAC8B-CB1B-49BB-AFAF-7234218D6A6F}" srcOrd="2" destOrd="0" presId="urn:microsoft.com/office/officeart/2005/8/layout/gear1"/>
    <dgm:cxn modelId="{BEB5356E-3657-402A-B31D-CE70FCB57F01}" type="presOf" srcId="{CEEE6EC7-E7E4-41FD-9DF6-0D10F28077A6}" destId="{3FAF2F9A-1EB2-4F3B-8DDC-D78FA92F23F3}" srcOrd="0" destOrd="0" presId="urn:microsoft.com/office/officeart/2005/8/layout/gear1"/>
    <dgm:cxn modelId="{9AF2114F-21B7-4987-BFC9-BA26D6D92A8F}" type="presOf" srcId="{BB0DDE22-6BE9-4176-BFCB-0AE0796F91C4}" destId="{0C5ADE61-7F5D-4955-8545-E20E9E4B26DE}" srcOrd="0" destOrd="0" presId="urn:microsoft.com/office/officeart/2005/8/layout/gear1"/>
    <dgm:cxn modelId="{14FCD57A-7E2D-474C-9B92-97AACC9D1A08}" type="presOf" srcId="{A6A70409-0482-48D0-B46B-4F7FB3E4E592}" destId="{D9683489-C80C-4E77-BE88-D5303B617663}" srcOrd="1" destOrd="0" presId="urn:microsoft.com/office/officeart/2005/8/layout/gear1"/>
    <dgm:cxn modelId="{4C6DEC7A-B522-40AE-A39F-A6428559721E}" type="presOf" srcId="{F4B80EED-DC6D-4E6C-B99E-3B756A33A690}" destId="{13A48BDC-E33E-4327-B16B-A6EB88DBB320}" srcOrd="0" destOrd="0" presId="urn:microsoft.com/office/officeart/2005/8/layout/gear1"/>
    <dgm:cxn modelId="{DE854590-B07E-4276-B8F0-405B39E186C9}" srcId="{689908C1-22FC-4160-A26A-EADBE61F0826}" destId="{CEEE6EC7-E7E4-41FD-9DF6-0D10F28077A6}" srcOrd="1" destOrd="0" parTransId="{6B960B0B-F906-4ABD-9D98-E4A63C5AF69B}" sibTransId="{BB0DDE22-6BE9-4176-BFCB-0AE0796F91C4}"/>
    <dgm:cxn modelId="{1D4B85A4-6B34-45A0-A185-674A634D49F1}" srcId="{689908C1-22FC-4160-A26A-EADBE61F0826}" destId="{A6A70409-0482-48D0-B46B-4F7FB3E4E592}" srcOrd="2" destOrd="0" parTransId="{E45DF81A-6A4D-4236-AC8B-0021DECB37C7}" sibTransId="{F4B80EED-DC6D-4E6C-B99E-3B756A33A690}"/>
    <dgm:cxn modelId="{B3B716CC-48D8-4FA9-8D8B-F308C71AA5DF}" srcId="{689908C1-22FC-4160-A26A-EADBE61F0826}" destId="{8C8483D9-9342-46B3-9304-3831F5974B5E}" srcOrd="0" destOrd="0" parTransId="{BBF3D9DC-0435-4659-B68B-252F13A321B0}" sibTransId="{69457FCB-ADE0-4C7B-9E17-B1B4B8E34603}"/>
    <dgm:cxn modelId="{F270A1D5-E548-427D-BEAF-2B7FA86D5128}" type="presOf" srcId="{A6A70409-0482-48D0-B46B-4F7FB3E4E592}" destId="{C43ED6C6-2EEA-454B-BB3E-DB71636AAE52}" srcOrd="2" destOrd="0" presId="urn:microsoft.com/office/officeart/2005/8/layout/gear1"/>
    <dgm:cxn modelId="{ADDC96E9-485C-439C-93D9-01689002875F}" type="presOf" srcId="{A6A70409-0482-48D0-B46B-4F7FB3E4E592}" destId="{C46C4E75-BAAE-4194-BE86-5C065222914C}" srcOrd="0" destOrd="0" presId="urn:microsoft.com/office/officeart/2005/8/layout/gear1"/>
    <dgm:cxn modelId="{877485F4-E7C4-4A7B-8F60-8C96765FB44F}" type="presOf" srcId="{8C8483D9-9342-46B3-9304-3831F5974B5E}" destId="{52C2972C-3CCF-4387-B400-61A5F24488FC}" srcOrd="1" destOrd="0" presId="urn:microsoft.com/office/officeart/2005/8/layout/gear1"/>
    <dgm:cxn modelId="{1B7DBD2B-062F-4DA0-B99F-0A2F321F9C50}" type="presParOf" srcId="{CC274C48-CC8E-4A8A-93FA-3CDBF415DD7D}" destId="{7F58B7DF-1176-4866-99FA-E6F3FD4D35BC}" srcOrd="0" destOrd="0" presId="urn:microsoft.com/office/officeart/2005/8/layout/gear1"/>
    <dgm:cxn modelId="{C8E97ED9-7D8E-4C10-BA5D-188D4290CBA3}" type="presParOf" srcId="{CC274C48-CC8E-4A8A-93FA-3CDBF415DD7D}" destId="{52C2972C-3CCF-4387-B400-61A5F24488FC}" srcOrd="1" destOrd="0" presId="urn:microsoft.com/office/officeart/2005/8/layout/gear1"/>
    <dgm:cxn modelId="{C70630FF-DBED-4550-A06E-DB0BB1B50C06}" type="presParOf" srcId="{CC274C48-CC8E-4A8A-93FA-3CDBF415DD7D}" destId="{94ADAC8B-CB1B-49BB-AFAF-7234218D6A6F}" srcOrd="2" destOrd="0" presId="urn:microsoft.com/office/officeart/2005/8/layout/gear1"/>
    <dgm:cxn modelId="{B955FACF-68FA-4116-9B12-4ECABDE5DD83}" type="presParOf" srcId="{CC274C48-CC8E-4A8A-93FA-3CDBF415DD7D}" destId="{3FAF2F9A-1EB2-4F3B-8DDC-D78FA92F23F3}" srcOrd="3" destOrd="0" presId="urn:microsoft.com/office/officeart/2005/8/layout/gear1"/>
    <dgm:cxn modelId="{A4EC7D7B-F912-4BE2-BE73-DDEAD5D54DD9}" type="presParOf" srcId="{CC274C48-CC8E-4A8A-93FA-3CDBF415DD7D}" destId="{4DDA46DB-6E2A-4C71-AA54-6B7834347127}" srcOrd="4" destOrd="0" presId="urn:microsoft.com/office/officeart/2005/8/layout/gear1"/>
    <dgm:cxn modelId="{CACB9E6D-058A-4B24-9057-8E0580AA49EF}" type="presParOf" srcId="{CC274C48-CC8E-4A8A-93FA-3CDBF415DD7D}" destId="{E545DE5C-AE17-4A0A-BA98-A6A1D875962F}" srcOrd="5" destOrd="0" presId="urn:microsoft.com/office/officeart/2005/8/layout/gear1"/>
    <dgm:cxn modelId="{EF892E5F-BC61-4CD5-82A8-2033FDAF910F}" type="presParOf" srcId="{CC274C48-CC8E-4A8A-93FA-3CDBF415DD7D}" destId="{C46C4E75-BAAE-4194-BE86-5C065222914C}" srcOrd="6" destOrd="0" presId="urn:microsoft.com/office/officeart/2005/8/layout/gear1"/>
    <dgm:cxn modelId="{9C3DD417-C72C-48A5-9B2D-E90FF31A6FCF}" type="presParOf" srcId="{CC274C48-CC8E-4A8A-93FA-3CDBF415DD7D}" destId="{D9683489-C80C-4E77-BE88-D5303B617663}" srcOrd="7" destOrd="0" presId="urn:microsoft.com/office/officeart/2005/8/layout/gear1"/>
    <dgm:cxn modelId="{E001CC50-6122-4B78-9CE1-EC881B9C2132}" type="presParOf" srcId="{CC274C48-CC8E-4A8A-93FA-3CDBF415DD7D}" destId="{C43ED6C6-2EEA-454B-BB3E-DB71636AAE52}" srcOrd="8" destOrd="0" presId="urn:microsoft.com/office/officeart/2005/8/layout/gear1"/>
    <dgm:cxn modelId="{26AEF129-9583-4035-9C77-F3A443EB5AC1}" type="presParOf" srcId="{CC274C48-CC8E-4A8A-93FA-3CDBF415DD7D}" destId="{8A912EF4-FBFB-4414-B1E3-473DDB88DEC5}" srcOrd="9" destOrd="0" presId="urn:microsoft.com/office/officeart/2005/8/layout/gear1"/>
    <dgm:cxn modelId="{6ED77EC9-0A64-4E60-9089-6415E1ECD247}" type="presParOf" srcId="{CC274C48-CC8E-4A8A-93FA-3CDBF415DD7D}" destId="{A681FA93-6D30-454C-A600-37964DE18190}" srcOrd="10" destOrd="0" presId="urn:microsoft.com/office/officeart/2005/8/layout/gear1"/>
    <dgm:cxn modelId="{0FED6C75-AEFE-405F-B1C6-0B171D03A397}" type="presParOf" srcId="{CC274C48-CC8E-4A8A-93FA-3CDBF415DD7D}" destId="{0C5ADE61-7F5D-4955-8545-E20E9E4B26DE}" srcOrd="11" destOrd="0" presId="urn:microsoft.com/office/officeart/2005/8/layout/gear1"/>
    <dgm:cxn modelId="{7182D99F-1DB0-4C5E-AF0A-78A6703D268B}" type="presParOf" srcId="{CC274C48-CC8E-4A8A-93FA-3CDBF415DD7D}" destId="{13A48BDC-E33E-4327-B16B-A6EB88DBB32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8B7DF-1176-4866-99FA-E6F3FD4D35BC}">
      <dsp:nvSpPr>
        <dsp:cNvPr id="0" name=""/>
        <dsp:cNvSpPr/>
      </dsp:nvSpPr>
      <dsp:spPr>
        <a:xfrm>
          <a:off x="1967706" y="1493043"/>
          <a:ext cx="1824831" cy="1824831"/>
        </a:xfrm>
        <a:prstGeom prst="gear9">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o-RO" sz="1300" b="1" kern="1200" dirty="0">
              <a:solidFill>
                <a:schemeClr val="accent1">
                  <a:lumMod val="50000"/>
                </a:schemeClr>
              </a:solidFill>
            </a:rPr>
            <a:t>Local </a:t>
          </a:r>
        </a:p>
        <a:p>
          <a:pPr marL="0" lvl="0" indent="0" algn="ctr" defTabSz="577850">
            <a:lnSpc>
              <a:spcPct val="90000"/>
            </a:lnSpc>
            <a:spcBef>
              <a:spcPct val="0"/>
            </a:spcBef>
            <a:spcAft>
              <a:spcPct val="35000"/>
            </a:spcAft>
            <a:buNone/>
          </a:pPr>
          <a:r>
            <a:rPr lang="ro-RO" sz="1300" b="1" kern="1200" dirty="0">
              <a:solidFill>
                <a:schemeClr val="accent1">
                  <a:lumMod val="50000"/>
                </a:schemeClr>
              </a:solidFill>
            </a:rPr>
            <a:t>Gastronomic</a:t>
          </a:r>
        </a:p>
        <a:p>
          <a:pPr marL="0" lvl="0" indent="0" algn="ctr" defTabSz="577850">
            <a:lnSpc>
              <a:spcPct val="90000"/>
            </a:lnSpc>
            <a:spcBef>
              <a:spcPct val="0"/>
            </a:spcBef>
            <a:spcAft>
              <a:spcPct val="35000"/>
            </a:spcAft>
            <a:buNone/>
          </a:pPr>
          <a:r>
            <a:rPr lang="ro-RO" sz="1300" b="1" kern="1200" dirty="0">
              <a:solidFill>
                <a:schemeClr val="accent1">
                  <a:lumMod val="50000"/>
                </a:schemeClr>
              </a:solidFill>
            </a:rPr>
            <a:t>Point </a:t>
          </a:r>
          <a:endParaRPr lang="en-US" sz="1300" b="1" kern="1200" dirty="0">
            <a:solidFill>
              <a:schemeClr val="accent1">
                <a:lumMod val="50000"/>
              </a:schemeClr>
            </a:solidFill>
          </a:endParaRPr>
        </a:p>
      </dsp:txBody>
      <dsp:txXfrm>
        <a:off x="2334578" y="1920501"/>
        <a:ext cx="1091087" cy="938001"/>
      </dsp:txXfrm>
    </dsp:sp>
    <dsp:sp modelId="{3FAF2F9A-1EB2-4F3B-8DDC-D78FA92F23F3}">
      <dsp:nvSpPr>
        <dsp:cNvPr id="0" name=""/>
        <dsp:cNvSpPr/>
      </dsp:nvSpPr>
      <dsp:spPr>
        <a:xfrm>
          <a:off x="762004" y="990598"/>
          <a:ext cx="1615115" cy="1469393"/>
        </a:xfrm>
        <a:prstGeom prst="gear6">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o-RO" sz="1000" b="1" kern="1200" dirty="0">
              <a:solidFill>
                <a:schemeClr val="accent1">
                  <a:lumMod val="50000"/>
                </a:schemeClr>
              </a:solidFill>
            </a:rPr>
            <a:t>Community members</a:t>
          </a:r>
          <a:endParaRPr lang="en-US" sz="1000" b="1" kern="1200" dirty="0">
            <a:solidFill>
              <a:schemeClr val="accent1">
                <a:lumMod val="50000"/>
              </a:schemeClr>
            </a:solidFill>
          </a:endParaRPr>
        </a:p>
      </dsp:txBody>
      <dsp:txXfrm>
        <a:off x="1153110" y="1362758"/>
        <a:ext cx="832903" cy="725073"/>
      </dsp:txXfrm>
    </dsp:sp>
    <dsp:sp modelId="{C46C4E75-BAAE-4194-BE86-5C065222914C}">
      <dsp:nvSpPr>
        <dsp:cNvPr id="0" name=""/>
        <dsp:cNvSpPr/>
      </dsp:nvSpPr>
      <dsp:spPr>
        <a:xfrm rot="20700000">
          <a:off x="1649326" y="146121"/>
          <a:ext cx="1300336" cy="1300336"/>
        </a:xfrm>
        <a:prstGeom prst="gear6">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o-RO" sz="1000" b="1" kern="1200" dirty="0">
              <a:solidFill>
                <a:schemeClr val="accent1">
                  <a:lumMod val="50000"/>
                </a:schemeClr>
              </a:solidFill>
            </a:rPr>
            <a:t>Rural communi-ties</a:t>
          </a:r>
          <a:endParaRPr lang="en-US" sz="1000" b="1" kern="1200" dirty="0">
            <a:solidFill>
              <a:schemeClr val="accent1">
                <a:lumMod val="50000"/>
              </a:schemeClr>
            </a:solidFill>
          </a:endParaRPr>
        </a:p>
      </dsp:txBody>
      <dsp:txXfrm rot="-20700000">
        <a:off x="1934528" y="431323"/>
        <a:ext cx="729932" cy="729932"/>
      </dsp:txXfrm>
    </dsp:sp>
    <dsp:sp modelId="{A681FA93-6D30-454C-A600-37964DE18190}">
      <dsp:nvSpPr>
        <dsp:cNvPr id="0" name=""/>
        <dsp:cNvSpPr/>
      </dsp:nvSpPr>
      <dsp:spPr>
        <a:xfrm>
          <a:off x="1818007" y="1222975"/>
          <a:ext cx="2335784" cy="2335784"/>
        </a:xfrm>
        <a:prstGeom prst="circularArrow">
          <a:avLst>
            <a:gd name="adj1" fmla="val 4688"/>
            <a:gd name="adj2" fmla="val 299029"/>
            <a:gd name="adj3" fmla="val 2490945"/>
            <a:gd name="adj4" fmla="val 15916718"/>
            <a:gd name="adj5" fmla="val 5469"/>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tint val="6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0C5ADE61-7F5D-4955-8545-E20E9E4B26DE}">
      <dsp:nvSpPr>
        <dsp:cNvPr id="0" name=""/>
        <dsp:cNvSpPr/>
      </dsp:nvSpPr>
      <dsp:spPr>
        <a:xfrm>
          <a:off x="670951" y="771833"/>
          <a:ext cx="1697093" cy="1697093"/>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tint val="6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13A48BDC-E33E-4327-B16B-A6EB88DBB320}">
      <dsp:nvSpPr>
        <dsp:cNvPr id="0" name=""/>
        <dsp:cNvSpPr/>
      </dsp:nvSpPr>
      <dsp:spPr>
        <a:xfrm>
          <a:off x="1348545" y="-134939"/>
          <a:ext cx="1829808" cy="1829808"/>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tint val="6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481A3-714F-4901-959D-AAF3BD369FBA}" type="datetimeFigureOut">
              <a:rPr lang="ro-RO" smtClean="0"/>
              <a:t>05.12.2023</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E166C-2086-43B5-A085-313CF6C4C3DC}" type="slidenum">
              <a:rPr lang="ro-RO" smtClean="0"/>
              <a:t>‹#›</a:t>
            </a:fld>
            <a:endParaRPr lang="ro-RO"/>
          </a:p>
        </p:txBody>
      </p:sp>
    </p:spTree>
    <p:extLst>
      <p:ext uri="{BB962C8B-B14F-4D97-AF65-F5344CB8AC3E}">
        <p14:creationId xmlns:p14="http://schemas.microsoft.com/office/powerpoint/2010/main" val="360539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A4EE166C-2086-43B5-A085-313CF6C4C3DC}" type="slidenum">
              <a:rPr lang="ro-RO" smtClean="0"/>
              <a:t>1</a:t>
            </a:fld>
            <a:endParaRPr lang="ro-RO"/>
          </a:p>
        </p:txBody>
      </p:sp>
    </p:spTree>
    <p:extLst>
      <p:ext uri="{BB962C8B-B14F-4D97-AF65-F5344CB8AC3E}">
        <p14:creationId xmlns:p14="http://schemas.microsoft.com/office/powerpoint/2010/main" val="255340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A4EE166C-2086-43B5-A085-313CF6C4C3DC}" type="slidenum">
              <a:rPr lang="ro-RO" smtClean="0"/>
              <a:t>53</a:t>
            </a:fld>
            <a:endParaRPr lang="ro-RO"/>
          </a:p>
        </p:txBody>
      </p:sp>
    </p:spTree>
    <p:extLst>
      <p:ext uri="{BB962C8B-B14F-4D97-AF65-F5344CB8AC3E}">
        <p14:creationId xmlns:p14="http://schemas.microsoft.com/office/powerpoint/2010/main" val="185918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12/5/2023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12/5/2023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linkedin.com/fee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0.jpeg"/><Relationship Id="rId5" Type="http://schemas.openxmlformats.org/officeDocument/2006/relationships/diagramQuickStyle" Target="../diagrams/quickStyle1.xml"/><Relationship Id="rId10" Type="http://schemas.openxmlformats.org/officeDocument/2006/relationships/image" Target="../media/image59.jpeg"/><Relationship Id="rId4" Type="http://schemas.openxmlformats.org/officeDocument/2006/relationships/diagramLayout" Target="../diagrams/layout1.xml"/><Relationship Id="rId9" Type="http://schemas.openxmlformats.org/officeDocument/2006/relationships/image" Target="../media/image58.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8839200" cy="2819400"/>
          </a:xfrm>
        </p:spPr>
        <p:txBody>
          <a:bodyPr>
            <a:normAutofit fontScale="90000"/>
          </a:bodyPr>
          <a:lstStyle/>
          <a:p>
            <a:pPr algn="ctr">
              <a:lnSpc>
                <a:spcPct val="115000"/>
              </a:lnSpc>
              <a:spcBef>
                <a:spcPts val="0"/>
              </a:spcBef>
              <a:spcAft>
                <a:spcPts val="1000"/>
              </a:spcAft>
            </a:pPr>
            <a:br>
              <a:rPr lang="ro-RO" sz="2700" b="1" dirty="0">
                <a:solidFill>
                  <a:schemeClr val="tx1"/>
                </a:solidFill>
                <a:latin typeface="Times New Roman"/>
                <a:ea typeface="Times New Roman"/>
              </a:rPr>
            </a:br>
            <a:br>
              <a:rPr lang="ro-RO" sz="2700" b="1" dirty="0">
                <a:solidFill>
                  <a:schemeClr val="tx1"/>
                </a:solidFill>
                <a:latin typeface="Times New Roman"/>
                <a:ea typeface="Times New Roman"/>
              </a:rPr>
            </a:br>
            <a:br>
              <a:rPr lang="ro-RO" sz="2700" b="1" dirty="0">
                <a:solidFill>
                  <a:schemeClr val="tx1"/>
                </a:solidFill>
                <a:latin typeface="Times New Roman"/>
                <a:ea typeface="Times New Roman"/>
              </a:rPr>
            </a:br>
            <a:br>
              <a:rPr lang="en-US" sz="2800" dirty="0">
                <a:latin typeface="Calibri"/>
                <a:ea typeface="Calibri"/>
                <a:cs typeface="Times New Roman"/>
              </a:rPr>
            </a:br>
            <a:r>
              <a:rPr lang="ro-RO" sz="2700" b="1" baseline="30000" dirty="0">
                <a:solidFill>
                  <a:schemeClr val="tx1"/>
                </a:solidFill>
                <a:latin typeface="Times New Roman" panose="02020603050405020304" pitchFamily="18" charset="0"/>
                <a:ea typeface="Calibri"/>
                <a:cs typeface="Times New Roman" panose="02020603050405020304" pitchFamily="18" charset="0"/>
              </a:rPr>
              <a:t>  </a:t>
            </a:r>
            <a:br>
              <a:rPr lang="en-US" sz="2800" dirty="0">
                <a:latin typeface="Calibri"/>
                <a:ea typeface="Calibri"/>
                <a:cs typeface="Times New Roman"/>
              </a:rPr>
            </a:br>
            <a:r>
              <a:rPr lang="ro-RO" sz="2700" b="1" dirty="0">
                <a:solidFill>
                  <a:schemeClr val="tx1"/>
                </a:solidFill>
                <a:latin typeface="Times New Roman"/>
                <a:ea typeface="Times New Roman"/>
              </a:rPr>
              <a:t> </a:t>
            </a:r>
            <a:br>
              <a:rPr lang="ro-RO" sz="2700" b="1" dirty="0">
                <a:solidFill>
                  <a:schemeClr val="tx1"/>
                </a:solidFill>
                <a:latin typeface="Times New Roman"/>
                <a:ea typeface="Times New Roman"/>
              </a:rPr>
            </a:br>
            <a:br>
              <a:rPr lang="ro-RO" sz="2700" b="1" dirty="0">
                <a:solidFill>
                  <a:schemeClr val="tx1"/>
                </a:solidFill>
                <a:latin typeface="Times New Roman"/>
                <a:ea typeface="Times New Roman"/>
              </a:rPr>
            </a:br>
            <a:br>
              <a:rPr lang="ro-RO" sz="2700" b="1" dirty="0">
                <a:solidFill>
                  <a:schemeClr val="tx1"/>
                </a:solidFill>
                <a:latin typeface="Times New Roman"/>
                <a:ea typeface="Times New Roman"/>
              </a:rPr>
            </a:br>
            <a:br>
              <a:rPr lang="ro-RO" sz="2700" b="1" dirty="0">
                <a:solidFill>
                  <a:schemeClr val="tx1"/>
                </a:solidFill>
                <a:latin typeface="Times New Roman"/>
                <a:ea typeface="Times New Roman"/>
              </a:rPr>
            </a:br>
            <a:br>
              <a:rPr lang="ro-RO" b="1" dirty="0">
                <a:solidFill>
                  <a:schemeClr val="tx1"/>
                </a:solidFill>
                <a:latin typeface="Times New Roman"/>
                <a:ea typeface="Times New Roman"/>
              </a:rPr>
            </a:br>
            <a:r>
              <a:rPr lang="ro-RO" sz="2700" b="1" i="1" dirty="0">
                <a:solidFill>
                  <a:prstClr val="black"/>
                </a:solidFill>
                <a:latin typeface="Times New Roman"/>
                <a:ea typeface="Times New Roman"/>
              </a:rPr>
              <a:t>The </a:t>
            </a:r>
            <a:r>
              <a:rPr lang="en-US" sz="2700" b="1" i="1" dirty="0">
                <a:solidFill>
                  <a:prstClr val="black"/>
                </a:solidFill>
                <a:latin typeface="Times New Roman" panose="02020603050405020304" pitchFamily="18" charset="0"/>
                <a:ea typeface="Calibri"/>
                <a:cs typeface="Times New Roman" panose="02020603050405020304" pitchFamily="18" charset="0"/>
              </a:rPr>
              <a:t>25</a:t>
            </a:r>
            <a:r>
              <a:rPr lang="en-US" sz="2700" b="1" i="1" baseline="30000" dirty="0">
                <a:solidFill>
                  <a:prstClr val="black"/>
                </a:solidFill>
                <a:latin typeface="Times New Roman" panose="02020603050405020304" pitchFamily="18" charset="0"/>
                <a:ea typeface="Calibri"/>
                <a:cs typeface="Times New Roman" panose="02020603050405020304" pitchFamily="18" charset="0"/>
              </a:rPr>
              <a:t>th </a:t>
            </a:r>
            <a:r>
              <a:rPr lang="en-US" sz="2700" b="1" i="1" dirty="0">
                <a:solidFill>
                  <a:prstClr val="black"/>
                </a:solidFill>
                <a:latin typeface="Times New Roman" panose="02020603050405020304" pitchFamily="18" charset="0"/>
                <a:ea typeface="Calibri"/>
                <a:cs typeface="Times New Roman" panose="02020603050405020304" pitchFamily="18" charset="0"/>
              </a:rPr>
              <a:t>Inter</a:t>
            </a:r>
            <a:r>
              <a:rPr lang="ro-RO" sz="2700" b="1" i="1" dirty="0" err="1">
                <a:solidFill>
                  <a:prstClr val="black"/>
                </a:solidFill>
                <a:latin typeface="Times New Roman" panose="02020603050405020304" pitchFamily="18" charset="0"/>
                <a:ea typeface="Calibri"/>
                <a:cs typeface="Times New Roman" panose="02020603050405020304" pitchFamily="18" charset="0"/>
              </a:rPr>
              <a:t>national</a:t>
            </a:r>
            <a:r>
              <a:rPr lang="ro-RO" sz="2700" b="1" i="1" dirty="0">
                <a:solidFill>
                  <a:prstClr val="black"/>
                </a:solidFill>
                <a:latin typeface="Times New Roman" panose="02020603050405020304" pitchFamily="18" charset="0"/>
                <a:ea typeface="Calibri"/>
                <a:cs typeface="Times New Roman" panose="02020603050405020304" pitchFamily="18" charset="0"/>
              </a:rPr>
              <a:t> </a:t>
            </a:r>
            <a:r>
              <a:rPr lang="ro-RO" sz="2700" b="1" i="1" dirty="0" err="1">
                <a:solidFill>
                  <a:prstClr val="black"/>
                </a:solidFill>
                <a:latin typeface="Times New Roman" panose="02020603050405020304" pitchFamily="18" charset="0"/>
                <a:ea typeface="Calibri"/>
                <a:cs typeface="Times New Roman" panose="02020603050405020304" pitchFamily="18" charset="0"/>
              </a:rPr>
              <a:t>Conference</a:t>
            </a:r>
            <a:r>
              <a:rPr lang="ro-RO" sz="2700" b="1" i="1" dirty="0">
                <a:solidFill>
                  <a:prstClr val="black"/>
                </a:solidFill>
                <a:latin typeface="Times New Roman" panose="02020603050405020304" pitchFamily="18" charset="0"/>
                <a:ea typeface="Calibri"/>
                <a:cs typeface="Times New Roman" panose="02020603050405020304" pitchFamily="18" charset="0"/>
              </a:rPr>
              <a:t> on</a:t>
            </a:r>
            <a:br>
              <a:rPr lang="ro-RO" sz="2700" b="1" i="1" dirty="0">
                <a:solidFill>
                  <a:prstClr val="black"/>
                </a:solidFill>
                <a:latin typeface="Times New Roman" panose="02020603050405020304" pitchFamily="18" charset="0"/>
                <a:ea typeface="Calibri"/>
                <a:cs typeface="Times New Roman" panose="02020603050405020304" pitchFamily="18" charset="0"/>
              </a:rPr>
            </a:br>
            <a:r>
              <a:rPr lang="ro-RO" sz="2700" b="1" i="1" dirty="0" err="1">
                <a:solidFill>
                  <a:prstClr val="black"/>
                </a:solidFill>
                <a:latin typeface="Times New Roman"/>
                <a:ea typeface="Times New Roman"/>
              </a:rPr>
              <a:t>Tourism</a:t>
            </a:r>
            <a:r>
              <a:rPr lang="ro-RO" sz="2700" b="1" i="1" dirty="0">
                <a:solidFill>
                  <a:prstClr val="black"/>
                </a:solidFill>
                <a:latin typeface="Times New Roman"/>
                <a:ea typeface="Times New Roman"/>
              </a:rPr>
              <a:t> and Rural Space </a:t>
            </a:r>
            <a:br>
              <a:rPr lang="ro-RO" sz="2700" b="1" i="1" dirty="0">
                <a:solidFill>
                  <a:prstClr val="black"/>
                </a:solidFill>
                <a:latin typeface="Times New Roman"/>
                <a:ea typeface="Times New Roman"/>
              </a:rPr>
            </a:br>
            <a:r>
              <a:rPr lang="ro-RO" sz="2700" b="1" i="1" dirty="0">
                <a:solidFill>
                  <a:prstClr val="black"/>
                </a:solidFill>
                <a:latin typeface="Times New Roman"/>
                <a:ea typeface="Times New Roman"/>
              </a:rPr>
              <a:t>in National and International Context</a:t>
            </a:r>
            <a:br>
              <a:rPr lang="ro-RO" sz="2700" b="1" i="1" dirty="0">
                <a:solidFill>
                  <a:prstClr val="black"/>
                </a:solidFill>
                <a:latin typeface="Times New Roman"/>
                <a:ea typeface="Times New Roman"/>
              </a:rPr>
            </a:br>
            <a:br>
              <a:rPr lang="en-US" sz="3200" dirty="0">
                <a:solidFill>
                  <a:schemeClr val="accent1">
                    <a:lumMod val="50000"/>
                  </a:schemeClr>
                </a:solidFill>
                <a:latin typeface="Times New Roman" pitchFamily="18" charset="0"/>
                <a:ea typeface="Calibri"/>
                <a:cs typeface="Times New Roman" pitchFamily="18" charset="0"/>
              </a:rPr>
            </a:br>
            <a:r>
              <a:rPr lang="ro-RO" sz="3200" dirty="0">
                <a:solidFill>
                  <a:schemeClr val="accent1">
                    <a:lumMod val="50000"/>
                  </a:schemeClr>
                </a:solidFill>
                <a:latin typeface="Times New Roman" pitchFamily="18" charset="0"/>
                <a:ea typeface="Calibri"/>
                <a:cs typeface="Times New Roman" pitchFamily="18" charset="0"/>
              </a:rPr>
              <a:t>  </a:t>
            </a:r>
            <a:r>
              <a:rPr lang="en-US" b="1" dirty="0">
                <a:solidFill>
                  <a:schemeClr val="tx1"/>
                </a:solidFill>
                <a:latin typeface="Times New Roman" panose="02020603050405020304" pitchFamily="18" charset="0"/>
                <a:ea typeface="Calibri"/>
                <a:cs typeface="Times New Roman" panose="02020603050405020304" pitchFamily="18" charset="0"/>
              </a:rPr>
              <a:t>Local Gastronomic Points</a:t>
            </a:r>
            <a:r>
              <a:rPr lang="ro-RO" b="1" dirty="0">
                <a:solidFill>
                  <a:schemeClr val="tx1"/>
                </a:solidFill>
                <a:latin typeface="Times New Roman" panose="02020603050405020304" pitchFamily="18" charset="0"/>
                <a:ea typeface="Calibri"/>
                <a:cs typeface="Times New Roman" panose="02020603050405020304" pitchFamily="18" charset="0"/>
              </a:rPr>
              <a:t>,</a:t>
            </a:r>
            <a:r>
              <a:rPr lang="en-US" b="1" dirty="0">
                <a:solidFill>
                  <a:schemeClr val="tx1"/>
                </a:solidFill>
                <a:latin typeface="Times New Roman" panose="02020603050405020304" pitchFamily="18" charset="0"/>
                <a:ea typeface="Calibri"/>
                <a:cs typeface="Times New Roman" panose="02020603050405020304" pitchFamily="18" charset="0"/>
              </a:rPr>
              <a:t> </a:t>
            </a:r>
            <a:r>
              <a:rPr lang="ro-RO" b="1" dirty="0">
                <a:solidFill>
                  <a:schemeClr val="tx1"/>
                </a:solidFill>
                <a:latin typeface="Times New Roman" panose="02020603050405020304" pitchFamily="18" charset="0"/>
                <a:ea typeface="Calibri"/>
                <a:cs typeface="Times New Roman" panose="02020603050405020304" pitchFamily="18" charset="0"/>
              </a:rPr>
              <a:t>a</a:t>
            </a:r>
            <a:r>
              <a:rPr lang="en-US" b="1" dirty="0">
                <a:solidFill>
                  <a:schemeClr val="tx1"/>
                </a:solidFill>
                <a:latin typeface="Times New Roman" panose="02020603050405020304" pitchFamily="18" charset="0"/>
                <a:ea typeface="Calibri"/>
                <a:cs typeface="Times New Roman" panose="02020603050405020304" pitchFamily="18" charset="0"/>
              </a:rPr>
              <a:t>n </a:t>
            </a:r>
            <a:r>
              <a:rPr lang="ro-RO" b="1" dirty="0">
                <a:solidFill>
                  <a:schemeClr val="tx1"/>
                </a:solidFill>
                <a:latin typeface="Times New Roman" panose="02020603050405020304" pitchFamily="18" charset="0"/>
                <a:ea typeface="Calibri"/>
                <a:cs typeface="Times New Roman" panose="02020603050405020304" pitchFamily="18" charset="0"/>
              </a:rPr>
              <a:t>i</a:t>
            </a:r>
            <a:r>
              <a:rPr lang="en-US" b="1" dirty="0" err="1">
                <a:solidFill>
                  <a:schemeClr val="tx1"/>
                </a:solidFill>
                <a:latin typeface="Times New Roman" panose="02020603050405020304" pitchFamily="18" charset="0"/>
                <a:ea typeface="Calibri"/>
                <a:cs typeface="Times New Roman" panose="02020603050405020304" pitchFamily="18" charset="0"/>
              </a:rPr>
              <a:t>nnovative</a:t>
            </a:r>
            <a:r>
              <a:rPr lang="en-US" b="1" dirty="0">
                <a:solidFill>
                  <a:schemeClr val="tx1"/>
                </a:solidFill>
                <a:latin typeface="Times New Roman" panose="02020603050405020304" pitchFamily="18" charset="0"/>
                <a:ea typeface="Calibri"/>
                <a:cs typeface="Times New Roman" panose="02020603050405020304" pitchFamily="18" charset="0"/>
              </a:rPr>
              <a:t> </a:t>
            </a:r>
            <a:r>
              <a:rPr lang="ro-RO" b="1" dirty="0">
                <a:solidFill>
                  <a:schemeClr val="tx1"/>
                </a:solidFill>
                <a:latin typeface="Times New Roman" panose="02020603050405020304" pitchFamily="18" charset="0"/>
                <a:ea typeface="Calibri"/>
                <a:cs typeface="Times New Roman" panose="02020603050405020304" pitchFamily="18" charset="0"/>
              </a:rPr>
              <a:t>t</a:t>
            </a:r>
            <a:r>
              <a:rPr lang="en-US" b="1" dirty="0" err="1">
                <a:solidFill>
                  <a:schemeClr val="tx1"/>
                </a:solidFill>
                <a:latin typeface="Times New Roman" panose="02020603050405020304" pitchFamily="18" charset="0"/>
                <a:ea typeface="Calibri"/>
                <a:cs typeface="Times New Roman" panose="02020603050405020304" pitchFamily="18" charset="0"/>
              </a:rPr>
              <a:t>ransition</a:t>
            </a:r>
            <a:r>
              <a:rPr lang="en-US" b="1" dirty="0">
                <a:solidFill>
                  <a:schemeClr val="tx1"/>
                </a:solidFill>
                <a:latin typeface="Times New Roman" panose="02020603050405020304" pitchFamily="18" charset="0"/>
                <a:ea typeface="Calibri"/>
                <a:cs typeface="Times New Roman" panose="02020603050405020304" pitchFamily="18" charset="0"/>
              </a:rPr>
              <a:t> </a:t>
            </a:r>
            <a:r>
              <a:rPr lang="ro-RO" b="1" dirty="0">
                <a:solidFill>
                  <a:schemeClr val="tx1"/>
                </a:solidFill>
                <a:latin typeface="Times New Roman" panose="02020603050405020304" pitchFamily="18" charset="0"/>
                <a:ea typeface="Calibri"/>
                <a:cs typeface="Times New Roman" panose="02020603050405020304" pitchFamily="18" charset="0"/>
              </a:rPr>
              <a:t>p</a:t>
            </a:r>
            <a:r>
              <a:rPr lang="en-US" b="1" dirty="0" err="1">
                <a:solidFill>
                  <a:schemeClr val="tx1"/>
                </a:solidFill>
                <a:latin typeface="Times New Roman" panose="02020603050405020304" pitchFamily="18" charset="0"/>
                <a:ea typeface="Calibri"/>
                <a:cs typeface="Times New Roman" panose="02020603050405020304" pitchFamily="18" charset="0"/>
              </a:rPr>
              <a:t>ath</a:t>
            </a:r>
            <a:r>
              <a:rPr lang="en-US" b="1" dirty="0">
                <a:solidFill>
                  <a:schemeClr val="tx1"/>
                </a:solidFill>
                <a:latin typeface="Times New Roman" panose="02020603050405020304" pitchFamily="18" charset="0"/>
                <a:ea typeface="Calibri"/>
                <a:cs typeface="Times New Roman" panose="02020603050405020304" pitchFamily="18" charset="0"/>
              </a:rPr>
              <a:t> towards </a:t>
            </a:r>
            <a:r>
              <a:rPr lang="ro-RO" b="1" dirty="0">
                <a:solidFill>
                  <a:schemeClr val="tx1"/>
                </a:solidFill>
                <a:latin typeface="Times New Roman" panose="02020603050405020304" pitchFamily="18" charset="0"/>
                <a:ea typeface="Calibri"/>
                <a:cs typeface="Times New Roman" panose="02020603050405020304" pitchFamily="18" charset="0"/>
              </a:rPr>
              <a:t>s</a:t>
            </a:r>
            <a:r>
              <a:rPr lang="en-US" b="1" dirty="0" err="1">
                <a:solidFill>
                  <a:schemeClr val="tx1"/>
                </a:solidFill>
                <a:latin typeface="Times New Roman" panose="02020603050405020304" pitchFamily="18" charset="0"/>
                <a:ea typeface="Calibri"/>
                <a:cs typeface="Times New Roman" panose="02020603050405020304" pitchFamily="18" charset="0"/>
              </a:rPr>
              <a:t>ustainable</a:t>
            </a:r>
            <a:r>
              <a:rPr lang="en-US" b="1" dirty="0">
                <a:solidFill>
                  <a:schemeClr val="tx1"/>
                </a:solidFill>
                <a:latin typeface="Times New Roman" panose="02020603050405020304" pitchFamily="18" charset="0"/>
                <a:ea typeface="Calibri"/>
                <a:cs typeface="Times New Roman" panose="02020603050405020304" pitchFamily="18" charset="0"/>
              </a:rPr>
              <a:t> food systems</a:t>
            </a:r>
            <a:br>
              <a:rPr lang="ro-RO" b="1" dirty="0">
                <a:solidFill>
                  <a:schemeClr val="tx1"/>
                </a:solidFill>
                <a:latin typeface="Times New Roman" panose="02020603050405020304" pitchFamily="18" charset="0"/>
                <a:ea typeface="Calibri"/>
                <a:cs typeface="Times New Roman" panose="02020603050405020304" pitchFamily="18" charset="0"/>
              </a:rPr>
            </a:br>
            <a:r>
              <a:rPr lang="ro-RO" sz="2400" dirty="0">
                <a:solidFill>
                  <a:schemeClr val="tx1"/>
                </a:solidFill>
                <a:latin typeface="Times New Roman" pitchFamily="18" charset="0"/>
                <a:ea typeface="Calibri"/>
                <a:cs typeface="Times New Roman" pitchFamily="18" charset="0"/>
              </a:rPr>
              <a:t>Dr. </a:t>
            </a:r>
            <a:r>
              <a:rPr lang="en-US" sz="2400" b="1" i="1" dirty="0">
                <a:solidFill>
                  <a:schemeClr val="tx1"/>
                </a:solidFill>
                <a:latin typeface="Times New Roman"/>
                <a:ea typeface="Calibri"/>
                <a:cs typeface="Times New Roman"/>
              </a:rPr>
              <a:t>Camelia </a:t>
            </a:r>
            <a:r>
              <a:rPr lang="en-US" sz="2400" b="1" i="1" dirty="0" err="1">
                <a:solidFill>
                  <a:schemeClr val="tx1"/>
                </a:solidFill>
                <a:latin typeface="Times New Roman"/>
                <a:ea typeface="Calibri"/>
                <a:cs typeface="Times New Roman"/>
              </a:rPr>
              <a:t>Apetroaie</a:t>
            </a:r>
            <a:br>
              <a:rPr lang="ro-RO" sz="2400" dirty="0">
                <a:solidFill>
                  <a:schemeClr val="tx1"/>
                </a:solidFill>
                <a:latin typeface="Times New Roman"/>
                <a:ea typeface="Calibri"/>
                <a:cs typeface="Times New Roman"/>
              </a:rPr>
            </a:br>
            <a:r>
              <a:rPr lang="en-US" sz="2200" dirty="0">
                <a:solidFill>
                  <a:schemeClr val="tx1"/>
                </a:solidFill>
                <a:latin typeface="Times New Roman"/>
                <a:ea typeface="Calibri"/>
                <a:cs typeface="Times New Roman"/>
              </a:rPr>
              <a:t> </a:t>
            </a:r>
            <a:r>
              <a:rPr lang="en-US" sz="2200" dirty="0" err="1">
                <a:solidFill>
                  <a:schemeClr val="tx1"/>
                </a:solidFill>
                <a:latin typeface="Times New Roman"/>
                <a:ea typeface="Calibri"/>
                <a:cs typeface="Times New Roman"/>
              </a:rPr>
              <a:t>Iași</a:t>
            </a:r>
            <a:r>
              <a:rPr lang="en-US" sz="2200" dirty="0">
                <a:solidFill>
                  <a:schemeClr val="tx1"/>
                </a:solidFill>
                <a:latin typeface="Times New Roman"/>
                <a:ea typeface="Calibri"/>
                <a:cs typeface="Times New Roman"/>
              </a:rPr>
              <a:t> County Directorate</a:t>
            </a:r>
            <a:r>
              <a:rPr lang="ro-RO" sz="2200" dirty="0">
                <a:solidFill>
                  <a:schemeClr val="tx1"/>
                </a:solidFill>
                <a:latin typeface="Times New Roman"/>
                <a:ea typeface="Calibri"/>
                <a:cs typeface="Times New Roman"/>
              </a:rPr>
              <a:t> for </a:t>
            </a:r>
            <a:r>
              <a:rPr lang="en-US" sz="2200" dirty="0">
                <a:solidFill>
                  <a:schemeClr val="tx1"/>
                </a:solidFill>
                <a:latin typeface="Times New Roman"/>
                <a:ea typeface="Calibri"/>
                <a:cs typeface="Times New Roman"/>
              </a:rPr>
              <a:t>Agriculture</a:t>
            </a:r>
            <a:br>
              <a:rPr lang="en-US" sz="4000" dirty="0">
                <a:solidFill>
                  <a:schemeClr val="tx1"/>
                </a:solidFill>
                <a:latin typeface="Calibri"/>
                <a:ea typeface="Calibri"/>
                <a:cs typeface="Times New Roman"/>
              </a:rPr>
            </a:br>
            <a:br>
              <a:rPr lang="ro-RO" sz="4000" dirty="0">
                <a:solidFill>
                  <a:schemeClr val="tx1"/>
                </a:solidFill>
                <a:latin typeface="Calibri"/>
                <a:ea typeface="Calibri"/>
                <a:cs typeface="Times New Roman"/>
              </a:rPr>
            </a:br>
            <a:r>
              <a:rPr lang="ro-RO" sz="2200" dirty="0">
                <a:solidFill>
                  <a:schemeClr val="tx1"/>
                </a:solidFill>
                <a:latin typeface="Times New Roman" pitchFamily="18" charset="0"/>
                <a:ea typeface="Calibri"/>
                <a:cs typeface="Times New Roman" pitchFamily="18" charset="0"/>
              </a:rPr>
              <a:t>Dr</a:t>
            </a:r>
            <a:r>
              <a:rPr lang="ro-RO" sz="2200">
                <a:solidFill>
                  <a:schemeClr val="tx1"/>
                </a:solidFill>
                <a:latin typeface="Times New Roman" pitchFamily="18" charset="0"/>
                <a:ea typeface="Calibri"/>
                <a:cs typeface="Times New Roman" pitchFamily="18" charset="0"/>
              </a:rPr>
              <a:t>. </a:t>
            </a:r>
            <a:r>
              <a:rPr lang="ro-RO" sz="2200" b="1" i="1">
                <a:solidFill>
                  <a:schemeClr val="tx1"/>
                </a:solidFill>
                <a:latin typeface="Times New Roman" pitchFamily="18" charset="0"/>
                <a:ea typeface="Calibri"/>
                <a:cs typeface="Times New Roman" pitchFamily="18" charset="0"/>
              </a:rPr>
              <a:t>Krisztina </a:t>
            </a:r>
            <a:r>
              <a:rPr lang="ro-RO" sz="2200" b="1" i="1" dirty="0">
                <a:solidFill>
                  <a:schemeClr val="tx1"/>
                </a:solidFill>
                <a:latin typeface="Times New Roman" pitchFamily="18" charset="0"/>
                <a:ea typeface="Calibri"/>
                <a:cs typeface="Times New Roman" pitchFamily="18" charset="0"/>
              </a:rPr>
              <a:t>Melinda Dobay</a:t>
            </a:r>
            <a:br>
              <a:rPr lang="ro-RO" sz="2200" dirty="0">
                <a:solidFill>
                  <a:schemeClr val="tx1"/>
                </a:solidFill>
                <a:latin typeface="Calibri"/>
                <a:ea typeface="Calibri"/>
                <a:cs typeface="Times New Roman"/>
              </a:rPr>
            </a:br>
            <a:r>
              <a:rPr lang="en-US" sz="2200" dirty="0">
                <a:solidFill>
                  <a:schemeClr val="tx1"/>
                </a:solidFill>
                <a:latin typeface="Times New Roman" panose="02020603050405020304" pitchFamily="18" charset="0"/>
                <a:ea typeface="Calibri"/>
                <a:cs typeface="Times New Roman" panose="02020603050405020304" pitchFamily="18" charset="0"/>
              </a:rPr>
              <a:t>“Gheorghe Zane” Institute for Economic and Social Research</a:t>
            </a:r>
            <a:br>
              <a:rPr lang="ro-RO" sz="2200" dirty="0">
                <a:solidFill>
                  <a:schemeClr val="tx1"/>
                </a:solidFill>
                <a:latin typeface="Times New Roman"/>
                <a:ea typeface="Times New Roman"/>
              </a:rPr>
            </a:br>
            <a:endParaRPr lang="en-US" sz="2200" dirty="0">
              <a:solidFill>
                <a:schemeClr val="tx1"/>
              </a:solidFill>
            </a:endParaRPr>
          </a:p>
        </p:txBody>
      </p:sp>
      <p:sp>
        <p:nvSpPr>
          <p:cNvPr id="3" name="Subtitle 2"/>
          <p:cNvSpPr>
            <a:spLocks noGrp="1"/>
          </p:cNvSpPr>
          <p:nvPr>
            <p:ph type="subTitle" idx="1"/>
          </p:nvPr>
        </p:nvSpPr>
        <p:spPr>
          <a:xfrm>
            <a:off x="1981200" y="6096000"/>
            <a:ext cx="3962400" cy="762000"/>
          </a:xfrm>
        </p:spPr>
        <p:txBody>
          <a:bodyPr>
            <a:noAutofit/>
          </a:bodyPr>
          <a:lstStyle/>
          <a:p>
            <a:pPr algn="ctr"/>
            <a:r>
              <a:rPr lang="ro-RO" sz="1600" dirty="0">
                <a:solidFill>
                  <a:srgbClr val="1D2228"/>
                </a:solidFill>
                <a:latin typeface="Times New Roman"/>
                <a:ea typeface="Times New Roman"/>
                <a:cs typeface="+mj-cs"/>
              </a:rPr>
              <a:t>Vatra Dornei</a:t>
            </a:r>
          </a:p>
          <a:p>
            <a:pPr algn="ctr"/>
            <a:r>
              <a:rPr lang="ro-RO" sz="1600" dirty="0">
                <a:solidFill>
                  <a:srgbClr val="1D2228"/>
                </a:solidFill>
                <a:latin typeface="Times New Roman"/>
                <a:ea typeface="Times New Roman"/>
                <a:cs typeface="+mj-cs"/>
              </a:rPr>
              <a:t>25 </a:t>
            </a:r>
            <a:r>
              <a:rPr lang="ro-RO" sz="1600">
                <a:solidFill>
                  <a:srgbClr val="1D2228"/>
                </a:solidFill>
                <a:latin typeface="Times New Roman"/>
                <a:ea typeface="Times New Roman"/>
                <a:cs typeface="+mj-cs"/>
              </a:rPr>
              <a:t>- 27  </a:t>
            </a:r>
            <a:r>
              <a:rPr lang="ro-RO" sz="1600" dirty="0">
                <a:solidFill>
                  <a:srgbClr val="1D2228"/>
                </a:solidFill>
                <a:latin typeface="Times New Roman"/>
                <a:ea typeface="Times New Roman"/>
                <a:cs typeface="+mj-cs"/>
              </a:rPr>
              <a:t>May 2023</a:t>
            </a:r>
            <a:endParaRPr lang="en-US" sz="16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68001" y="4838700"/>
            <a:ext cx="1282119" cy="1227909"/>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810000"/>
            <a:ext cx="1371600" cy="1270046"/>
          </a:xfrm>
          <a:prstGeom prst="rect">
            <a:avLst/>
          </a:prstGeom>
          <a:noFill/>
          <a:ln>
            <a:noFill/>
          </a:ln>
        </p:spPr>
      </p:pic>
      <p:sp>
        <p:nvSpPr>
          <p:cNvPr id="6" name="TextBox 5"/>
          <p:cNvSpPr txBox="1"/>
          <p:nvPr/>
        </p:nvSpPr>
        <p:spPr>
          <a:xfrm>
            <a:off x="228600" y="5015514"/>
            <a:ext cx="2971800" cy="246221"/>
          </a:xfrm>
          <a:prstGeom prst="rect">
            <a:avLst/>
          </a:prstGeom>
          <a:noFill/>
        </p:spPr>
        <p:txBody>
          <a:bodyPr wrap="square" rtlCol="0">
            <a:spAutoFit/>
          </a:bodyPr>
          <a:lstStyle/>
          <a:p>
            <a:r>
              <a:rPr lang="ro-RO" sz="1000" b="1" dirty="0">
                <a:latin typeface="Times New Roman" panose="02020603050405020304" pitchFamily="18" charset="0"/>
                <a:cs typeface="Times New Roman" panose="02020603050405020304" pitchFamily="18" charset="0"/>
              </a:rPr>
              <a:t>Ministry of Agriculture and Rural  Development </a:t>
            </a:r>
          </a:p>
        </p:txBody>
      </p:sp>
      <p:sp>
        <p:nvSpPr>
          <p:cNvPr id="9" name="TextBox 8"/>
          <p:cNvSpPr txBox="1"/>
          <p:nvPr/>
        </p:nvSpPr>
        <p:spPr>
          <a:xfrm>
            <a:off x="7138323" y="6248400"/>
            <a:ext cx="2005677" cy="246221"/>
          </a:xfrm>
          <a:prstGeom prst="rect">
            <a:avLst/>
          </a:prstGeom>
          <a:noFill/>
        </p:spPr>
        <p:txBody>
          <a:bodyPr wrap="none" rtlCol="0">
            <a:spAutoFit/>
          </a:bodyPr>
          <a:lstStyle/>
          <a:p>
            <a:r>
              <a:rPr lang="ro-RO" sz="1000" dirty="0">
                <a:solidFill>
                  <a:prstClr val="black"/>
                </a:solidFill>
                <a:latin typeface="Times New Roman"/>
                <a:ea typeface="Times New Roman"/>
              </a:rPr>
              <a:t>Romanian Academy – Iași Branch</a:t>
            </a:r>
            <a:endParaRPr lang="ro-RO" sz="1000" dirty="0"/>
          </a:p>
        </p:txBody>
      </p:sp>
      <p:pic>
        <p:nvPicPr>
          <p:cNvPr id="10" name="Picture 2" descr="C:\Users\User\Desktop\Lucrare PGL pt. ICE\pg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4271" y="1183813"/>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97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914400"/>
          </a:xfrm>
        </p:spPr>
        <p:txBody>
          <a:bodyPr>
            <a:normAutofit/>
          </a:bodyPr>
          <a:lstStyle/>
          <a:p>
            <a:pPr algn="ctr"/>
            <a:r>
              <a:rPr lang="en-US" sz="2400" b="1" dirty="0">
                <a:solidFill>
                  <a:schemeClr val="tx1"/>
                </a:solidFill>
                <a:latin typeface="Times New Roman"/>
                <a:ea typeface="Calibri"/>
              </a:rPr>
              <a:t>Vocational training course for people </a:t>
            </a:r>
            <a:br>
              <a:rPr lang="ro-RO" sz="2400" b="1" dirty="0">
                <a:solidFill>
                  <a:schemeClr val="tx1"/>
                </a:solidFill>
                <a:latin typeface="Times New Roman"/>
                <a:ea typeface="Calibri"/>
              </a:rPr>
            </a:br>
            <a:r>
              <a:rPr lang="en-US" sz="2400" b="1" dirty="0">
                <a:solidFill>
                  <a:schemeClr val="tx1"/>
                </a:solidFill>
                <a:latin typeface="Times New Roman"/>
                <a:ea typeface="Calibri"/>
              </a:rPr>
              <a:t>from </a:t>
            </a:r>
            <a:r>
              <a:rPr lang="en-US" sz="2400" b="1" dirty="0" err="1">
                <a:solidFill>
                  <a:schemeClr val="tx1"/>
                </a:solidFill>
                <a:latin typeface="Times New Roman"/>
                <a:ea typeface="Calibri"/>
              </a:rPr>
              <a:t>Iași</a:t>
            </a:r>
            <a:r>
              <a:rPr lang="en-US" sz="2400" b="1" dirty="0">
                <a:solidFill>
                  <a:schemeClr val="tx1"/>
                </a:solidFill>
                <a:latin typeface="Times New Roman"/>
                <a:ea typeface="Calibri"/>
              </a:rPr>
              <a:t> </a:t>
            </a:r>
            <a:r>
              <a:rPr lang="ro-RO" sz="2400" b="1" dirty="0">
                <a:solidFill>
                  <a:schemeClr val="tx1"/>
                </a:solidFill>
                <a:latin typeface="Times New Roman"/>
                <a:ea typeface="Calibri"/>
              </a:rPr>
              <a:t>C</a:t>
            </a:r>
            <a:r>
              <a:rPr lang="en-US" sz="2400" b="1" dirty="0" err="1">
                <a:solidFill>
                  <a:schemeClr val="tx1"/>
                </a:solidFill>
                <a:latin typeface="Times New Roman"/>
                <a:ea typeface="Calibri"/>
              </a:rPr>
              <a:t>ounty</a:t>
            </a:r>
            <a:endParaRPr lang="en-US" sz="2400" dirty="0">
              <a:solidFill>
                <a:schemeClr val="tx1"/>
              </a:solidFill>
            </a:endParaRPr>
          </a:p>
        </p:txBody>
      </p:sp>
      <p:sp>
        <p:nvSpPr>
          <p:cNvPr id="3" name="Content Placeholder 2"/>
          <p:cNvSpPr>
            <a:spLocks noGrp="1"/>
          </p:cNvSpPr>
          <p:nvPr>
            <p:ph idx="1"/>
          </p:nvPr>
        </p:nvSpPr>
        <p:spPr>
          <a:xfrm>
            <a:off x="1043492" y="1828800"/>
            <a:ext cx="6777317" cy="4003829"/>
          </a:xfrm>
        </p:spPr>
        <p:txBody>
          <a:bodyPr>
            <a:normAutofit fontScale="85000" lnSpcReduction="20000"/>
          </a:bodyPr>
          <a:lstStyle/>
          <a:p>
            <a:pPr indent="457200" algn="just">
              <a:lnSpc>
                <a:spcPct val="115000"/>
              </a:lnSpc>
              <a:spcAft>
                <a:spcPts val="0"/>
              </a:spcAft>
            </a:pPr>
            <a:r>
              <a:rPr lang="en-US" dirty="0">
                <a:solidFill>
                  <a:schemeClr val="tx1"/>
                </a:solidFill>
                <a:latin typeface="Times New Roman"/>
                <a:ea typeface="Calibri"/>
              </a:rPr>
              <a:t>An important aspect </a:t>
            </a:r>
            <a:r>
              <a:rPr lang="ro-RO" dirty="0" err="1">
                <a:solidFill>
                  <a:schemeClr val="tx1"/>
                </a:solidFill>
                <a:latin typeface="Times New Roman"/>
                <a:ea typeface="Calibri"/>
              </a:rPr>
              <a:t>was</a:t>
            </a:r>
            <a:r>
              <a:rPr lang="en-US" dirty="0">
                <a:solidFill>
                  <a:schemeClr val="tx1"/>
                </a:solidFill>
                <a:latin typeface="Times New Roman"/>
                <a:ea typeface="Calibri"/>
              </a:rPr>
              <a:t> also the collaboration </a:t>
            </a:r>
            <a:r>
              <a:rPr lang="ro-RO" dirty="0" err="1">
                <a:solidFill>
                  <a:schemeClr val="tx1"/>
                </a:solidFill>
                <a:latin typeface="Times New Roman"/>
                <a:ea typeface="Calibri"/>
              </a:rPr>
              <a:t>during</a:t>
            </a:r>
            <a:r>
              <a:rPr lang="en-US" dirty="0">
                <a:solidFill>
                  <a:schemeClr val="tx1"/>
                </a:solidFill>
                <a:latin typeface="Times New Roman"/>
                <a:ea typeface="Calibri"/>
              </a:rPr>
              <a:t> the course with the </a:t>
            </a:r>
            <a:r>
              <a:rPr lang="en-US" dirty="0" err="1">
                <a:solidFill>
                  <a:schemeClr val="tx1"/>
                </a:solidFill>
                <a:latin typeface="Times New Roman"/>
                <a:ea typeface="Calibri"/>
              </a:rPr>
              <a:t>Iași</a:t>
            </a:r>
            <a:r>
              <a:rPr lang="ro-RO" dirty="0">
                <a:solidFill>
                  <a:schemeClr val="tx1"/>
                </a:solidFill>
                <a:latin typeface="Times New Roman"/>
                <a:ea typeface="Calibri"/>
              </a:rPr>
              <a:t> </a:t>
            </a:r>
            <a:r>
              <a:rPr lang="en-US" dirty="0">
                <a:solidFill>
                  <a:schemeClr val="tx1"/>
                </a:solidFill>
                <a:latin typeface="Times New Roman"/>
                <a:ea typeface="Calibri"/>
              </a:rPr>
              <a:t>Sanitary Veterinary and Food Safety Directorate, whose representative informed the participants about the specific legislation and the conditions </a:t>
            </a:r>
            <a:r>
              <a:rPr lang="ro-RO" dirty="0" err="1">
                <a:solidFill>
                  <a:schemeClr val="tx1"/>
                </a:solidFill>
                <a:latin typeface="Times New Roman"/>
                <a:ea typeface="Calibri"/>
              </a:rPr>
              <a:t>to</a:t>
            </a:r>
            <a:r>
              <a:rPr lang="en-US" dirty="0">
                <a:solidFill>
                  <a:schemeClr val="tx1"/>
                </a:solidFill>
                <a:latin typeface="Times New Roman"/>
                <a:ea typeface="Calibri"/>
              </a:rPr>
              <a:t> register Local Gastronomic Points, giving explanations about </a:t>
            </a:r>
            <a:r>
              <a:rPr lang="ro-RO" dirty="0" err="1">
                <a:solidFill>
                  <a:schemeClr val="tx1"/>
                </a:solidFill>
                <a:latin typeface="Times New Roman"/>
                <a:ea typeface="Calibri"/>
              </a:rPr>
              <a:t>the</a:t>
            </a:r>
            <a:r>
              <a:rPr lang="ro-RO" dirty="0">
                <a:solidFill>
                  <a:schemeClr val="tx1"/>
                </a:solidFill>
                <a:latin typeface="Times New Roman"/>
                <a:ea typeface="Calibri"/>
              </a:rPr>
              <a:t> </a:t>
            </a:r>
            <a:r>
              <a:rPr lang="en-US" dirty="0">
                <a:solidFill>
                  <a:schemeClr val="tx1"/>
                </a:solidFill>
                <a:latin typeface="Times New Roman"/>
                <a:ea typeface="Calibri"/>
              </a:rPr>
              <a:t>concrete situations</a:t>
            </a:r>
            <a:r>
              <a:rPr lang="ro-RO" dirty="0">
                <a:solidFill>
                  <a:schemeClr val="tx1"/>
                </a:solidFill>
                <a:latin typeface="Times New Roman"/>
                <a:ea typeface="Calibri"/>
              </a:rPr>
              <a:t> </a:t>
            </a:r>
            <a:r>
              <a:rPr lang="ro-RO" dirty="0" err="1">
                <a:solidFill>
                  <a:schemeClr val="tx1"/>
                </a:solidFill>
                <a:latin typeface="Times New Roman"/>
                <a:ea typeface="Calibri"/>
              </a:rPr>
              <a:t>presented</a:t>
            </a:r>
            <a:r>
              <a:rPr lang="en-US" dirty="0">
                <a:solidFill>
                  <a:schemeClr val="tx1"/>
                </a:solidFill>
                <a:latin typeface="Times New Roman"/>
                <a:ea typeface="Calibri"/>
              </a:rPr>
              <a:t>.</a:t>
            </a:r>
            <a:endParaRPr lang="en-US" dirty="0">
              <a:solidFill>
                <a:schemeClr val="tx1"/>
              </a:solidFill>
              <a:latin typeface="Times New Roman"/>
              <a:ea typeface="Arial Unicode MS"/>
            </a:endParaRPr>
          </a:p>
          <a:p>
            <a:pPr indent="457200" algn="just">
              <a:lnSpc>
                <a:spcPct val="115000"/>
              </a:lnSpc>
              <a:spcAft>
                <a:spcPts val="0"/>
              </a:spcAft>
            </a:pPr>
            <a:r>
              <a:rPr lang="en-US" dirty="0">
                <a:solidFill>
                  <a:schemeClr val="tx1"/>
                </a:solidFill>
                <a:latin typeface="Times New Roman"/>
                <a:ea typeface="Calibri"/>
              </a:rPr>
              <a:t>The organization and running of the course in the online system, as well as the presentation of examples of good practice, offered the possibility of an exchange of experience between people from several localities in </a:t>
            </a:r>
            <a:r>
              <a:rPr lang="en-US" dirty="0" err="1">
                <a:solidFill>
                  <a:schemeClr val="tx1"/>
                </a:solidFill>
                <a:latin typeface="Times New Roman"/>
                <a:ea typeface="Calibri"/>
              </a:rPr>
              <a:t>Iași</a:t>
            </a:r>
            <a:r>
              <a:rPr lang="en-US" dirty="0">
                <a:solidFill>
                  <a:schemeClr val="tx1"/>
                </a:solidFill>
                <a:latin typeface="Times New Roman"/>
                <a:ea typeface="Calibri"/>
              </a:rPr>
              <a:t> </a:t>
            </a:r>
            <a:r>
              <a:rPr lang="ro-RO" dirty="0">
                <a:solidFill>
                  <a:schemeClr val="tx1"/>
                </a:solidFill>
                <a:latin typeface="Times New Roman"/>
                <a:ea typeface="Calibri"/>
              </a:rPr>
              <a:t>C</a:t>
            </a:r>
            <a:r>
              <a:rPr lang="en-US" dirty="0" err="1">
                <a:solidFill>
                  <a:schemeClr val="tx1"/>
                </a:solidFill>
                <a:latin typeface="Times New Roman"/>
                <a:ea typeface="Calibri"/>
              </a:rPr>
              <a:t>ounty</a:t>
            </a:r>
            <a:r>
              <a:rPr lang="en-US" dirty="0">
                <a:solidFill>
                  <a:schemeClr val="tx1"/>
                </a:solidFill>
                <a:latin typeface="Times New Roman"/>
                <a:ea typeface="Calibri"/>
              </a:rPr>
              <a:t> (</a:t>
            </a:r>
            <a:r>
              <a:rPr lang="en-US" dirty="0" err="1">
                <a:solidFill>
                  <a:schemeClr val="tx1"/>
                </a:solidFill>
                <a:latin typeface="Times New Roman"/>
                <a:ea typeface="Calibri"/>
              </a:rPr>
              <a:t>Aroneanu</a:t>
            </a:r>
            <a:r>
              <a:rPr lang="en-US" dirty="0">
                <a:solidFill>
                  <a:schemeClr val="tx1"/>
                </a:solidFill>
                <a:latin typeface="Times New Roman"/>
                <a:ea typeface="Calibri"/>
              </a:rPr>
              <a:t>, </a:t>
            </a:r>
            <a:r>
              <a:rPr lang="en-US" dirty="0" err="1">
                <a:solidFill>
                  <a:schemeClr val="tx1"/>
                </a:solidFill>
                <a:latin typeface="Times New Roman"/>
                <a:ea typeface="Calibri"/>
              </a:rPr>
              <a:t>Bârnova</a:t>
            </a:r>
            <a:r>
              <a:rPr lang="en-US" dirty="0">
                <a:solidFill>
                  <a:schemeClr val="tx1"/>
                </a:solidFill>
                <a:latin typeface="Times New Roman"/>
                <a:ea typeface="Calibri"/>
              </a:rPr>
              <a:t>, </a:t>
            </a:r>
            <a:r>
              <a:rPr lang="en-US" dirty="0" err="1">
                <a:solidFill>
                  <a:schemeClr val="tx1"/>
                </a:solidFill>
                <a:latin typeface="Times New Roman"/>
                <a:ea typeface="Calibri"/>
              </a:rPr>
              <a:t>Bălț</a:t>
            </a:r>
            <a:r>
              <a:rPr lang="ro-RO" dirty="0">
                <a:solidFill>
                  <a:schemeClr val="tx1"/>
                </a:solidFill>
                <a:latin typeface="Times New Roman"/>
                <a:ea typeface="Calibri"/>
              </a:rPr>
              <a:t>aț</a:t>
            </a:r>
            <a:r>
              <a:rPr lang="en-US" dirty="0" err="1">
                <a:solidFill>
                  <a:schemeClr val="tx1"/>
                </a:solidFill>
                <a:latin typeface="Times New Roman"/>
                <a:ea typeface="Calibri"/>
              </a:rPr>
              <a:t>i</a:t>
            </a:r>
            <a:r>
              <a:rPr lang="en-US" dirty="0">
                <a:solidFill>
                  <a:schemeClr val="tx1"/>
                </a:solidFill>
                <a:latin typeface="Times New Roman"/>
                <a:ea typeface="Calibri"/>
              </a:rPr>
              <a:t>, </a:t>
            </a:r>
            <a:r>
              <a:rPr lang="en-US" dirty="0" err="1">
                <a:solidFill>
                  <a:schemeClr val="tx1"/>
                </a:solidFill>
                <a:latin typeface="Times New Roman"/>
                <a:ea typeface="Calibri"/>
              </a:rPr>
              <a:t>Dobrovăț</a:t>
            </a:r>
            <a:r>
              <a:rPr lang="en-US" dirty="0">
                <a:solidFill>
                  <a:schemeClr val="tx1"/>
                </a:solidFill>
                <a:latin typeface="Times New Roman"/>
                <a:ea typeface="Calibri"/>
              </a:rPr>
              <a:t>, Ion </a:t>
            </a:r>
            <a:r>
              <a:rPr lang="en-US" dirty="0" err="1">
                <a:solidFill>
                  <a:schemeClr val="tx1"/>
                </a:solidFill>
                <a:latin typeface="Times New Roman"/>
                <a:ea typeface="Calibri"/>
              </a:rPr>
              <a:t>Neculce</a:t>
            </a:r>
            <a:r>
              <a:rPr lang="en-US" dirty="0">
                <a:solidFill>
                  <a:schemeClr val="tx1"/>
                </a:solidFill>
                <a:latin typeface="Times New Roman"/>
                <a:ea typeface="Calibri"/>
              </a:rPr>
              <a:t>, </a:t>
            </a:r>
            <a:r>
              <a:rPr lang="en-US" dirty="0" err="1">
                <a:solidFill>
                  <a:schemeClr val="tx1"/>
                </a:solidFill>
                <a:latin typeface="Times New Roman"/>
                <a:ea typeface="Calibri"/>
              </a:rPr>
              <a:t>Popricani</a:t>
            </a:r>
            <a:r>
              <a:rPr lang="en-US" dirty="0">
                <a:solidFill>
                  <a:schemeClr val="tx1"/>
                </a:solidFill>
                <a:latin typeface="Times New Roman"/>
                <a:ea typeface="Calibri"/>
              </a:rPr>
              <a:t>, </a:t>
            </a:r>
            <a:r>
              <a:rPr lang="en-US" dirty="0" err="1">
                <a:solidFill>
                  <a:schemeClr val="tx1"/>
                </a:solidFill>
                <a:latin typeface="Times New Roman"/>
                <a:ea typeface="Calibri"/>
              </a:rPr>
              <a:t>Rediu</a:t>
            </a:r>
            <a:r>
              <a:rPr lang="en-US" dirty="0">
                <a:solidFill>
                  <a:schemeClr val="tx1"/>
                </a:solidFill>
                <a:latin typeface="Times New Roman"/>
                <a:ea typeface="Calibri"/>
              </a:rPr>
              <a:t>, </a:t>
            </a:r>
            <a:r>
              <a:rPr lang="en-US" dirty="0" err="1">
                <a:solidFill>
                  <a:schemeClr val="tx1"/>
                </a:solidFill>
                <a:latin typeface="Times New Roman"/>
                <a:ea typeface="Calibri"/>
              </a:rPr>
              <a:t>Moțca</a:t>
            </a:r>
            <a:r>
              <a:rPr lang="en-US" dirty="0">
                <a:solidFill>
                  <a:schemeClr val="tx1"/>
                </a:solidFill>
                <a:latin typeface="Times New Roman"/>
                <a:ea typeface="Calibri"/>
              </a:rPr>
              <a:t>, </a:t>
            </a:r>
            <a:r>
              <a:rPr lang="en-US" dirty="0" err="1">
                <a:solidFill>
                  <a:schemeClr val="tx1"/>
                </a:solidFill>
                <a:latin typeface="Times New Roman"/>
                <a:ea typeface="Calibri"/>
              </a:rPr>
              <a:t>Todirești</a:t>
            </a:r>
            <a:r>
              <a:rPr lang="en-US" dirty="0">
                <a:solidFill>
                  <a:schemeClr val="tx1"/>
                </a:solidFill>
                <a:latin typeface="Times New Roman"/>
                <a:ea typeface="Calibri"/>
              </a:rPr>
              <a:t>, </a:t>
            </a:r>
            <a:r>
              <a:rPr lang="en-US" dirty="0" err="1">
                <a:solidFill>
                  <a:schemeClr val="tx1"/>
                </a:solidFill>
                <a:latin typeface="Times New Roman"/>
                <a:ea typeface="Calibri"/>
              </a:rPr>
              <a:t>Iași</a:t>
            </a:r>
            <a:r>
              <a:rPr lang="en-US" dirty="0">
                <a:solidFill>
                  <a:schemeClr val="tx1"/>
                </a:solidFill>
                <a:latin typeface="Times New Roman"/>
                <a:ea typeface="Calibri"/>
              </a:rPr>
              <a:t>), as well as with participants from Sibiu County.</a:t>
            </a:r>
            <a:endParaRPr lang="en-US" dirty="0"/>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85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Desktop\Lucrare PGL pt. ICE\Foto DAJ Iasi\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402663"/>
            <a:ext cx="3627438" cy="2040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Lucrare PGL pt. ICE\Foto DAJ Iasi\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1587" y="3810000"/>
            <a:ext cx="4245940" cy="196021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Lucrare PGL pt. ICE\Foto DAJ Iasi\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914" y="3581400"/>
            <a:ext cx="3638324" cy="27295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User\Desktop\Lucrare PGL pt. ICE\Foto DAJ Iasi\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1999" y="786336"/>
            <a:ext cx="4020737" cy="226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61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User\Desktop\Lucrare PGL pt. ICE\Foto DAJ Iasi\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524000"/>
            <a:ext cx="3699934" cy="20812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Lucrare PGL pt. ICE\Foto DAJ Iasi\7.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05543" y="4038599"/>
            <a:ext cx="4004261" cy="22523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esktop\Lucrare PGL pt. ICE\Foto DAJ Iasi\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4564" y="3591358"/>
            <a:ext cx="3562254" cy="200376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Lucrare PGL pt. ICE\Foto DAJ Iasi\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4418" y="1031621"/>
            <a:ext cx="3962400" cy="2228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Desktop\Lucrare PGL pt. ICE\pg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97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295400"/>
          </a:xfrm>
        </p:spPr>
        <p:txBody>
          <a:bodyPr>
            <a:normAutofit fontScale="90000"/>
          </a:bodyPr>
          <a:lstStyle/>
          <a:p>
            <a:pPr algn="ctr"/>
            <a:r>
              <a:rPr lang="ro-RO" sz="2800" b="1" dirty="0">
                <a:solidFill>
                  <a:srgbClr val="94C600">
                    <a:lumMod val="50000"/>
                  </a:srgbClr>
                </a:solidFill>
                <a:latin typeface="Times New Roman" pitchFamily="18" charset="0"/>
                <a:cs typeface="Times New Roman" pitchFamily="18" charset="0"/>
              </a:rPr>
              <a:t>     </a:t>
            </a:r>
            <a:r>
              <a:rPr lang="en-US" sz="2800" b="1" dirty="0">
                <a:solidFill>
                  <a:srgbClr val="94C600">
                    <a:lumMod val="50000"/>
                  </a:srgbClr>
                </a:solidFill>
                <a:latin typeface="Times New Roman" pitchFamily="18" charset="0"/>
                <a:cs typeface="Times New Roman" pitchFamily="18" charset="0"/>
              </a:rPr>
              <a:t>Stages regarding the concerns of economic research and DAJ </a:t>
            </a:r>
            <a:r>
              <a:rPr lang="en-US" sz="2800" b="1" dirty="0" err="1">
                <a:solidFill>
                  <a:srgbClr val="94C600">
                    <a:lumMod val="50000"/>
                  </a:srgbClr>
                </a:solidFill>
                <a:latin typeface="Times New Roman" pitchFamily="18" charset="0"/>
                <a:cs typeface="Times New Roman" pitchFamily="18" charset="0"/>
              </a:rPr>
              <a:t>Iași</a:t>
            </a:r>
            <a:r>
              <a:rPr lang="en-US" sz="2800" b="1" dirty="0">
                <a:solidFill>
                  <a:srgbClr val="94C600">
                    <a:lumMod val="50000"/>
                  </a:srgbClr>
                </a:solidFill>
                <a:latin typeface="Times New Roman" pitchFamily="18" charset="0"/>
                <a:cs typeface="Times New Roman" pitchFamily="18" charset="0"/>
              </a:rPr>
              <a:t> in the area of Local Gastronomic Points</a:t>
            </a:r>
            <a:endParaRPr lang="en-US" dirty="0"/>
          </a:p>
        </p:txBody>
      </p:sp>
      <p:sp>
        <p:nvSpPr>
          <p:cNvPr id="3" name="Content Placeholder 2"/>
          <p:cNvSpPr>
            <a:spLocks noGrp="1"/>
          </p:cNvSpPr>
          <p:nvPr>
            <p:ph idx="1"/>
          </p:nvPr>
        </p:nvSpPr>
        <p:spPr>
          <a:xfrm>
            <a:off x="1043492" y="1905000"/>
            <a:ext cx="6957508" cy="4419600"/>
          </a:xfrm>
        </p:spPr>
        <p:txBody>
          <a:bodyPr>
            <a:normAutofit lnSpcReduction="10000"/>
          </a:bodyPr>
          <a:lstStyle/>
          <a:p>
            <a:pPr marL="0" marR="0" indent="0">
              <a:lnSpc>
                <a:spcPct val="115000"/>
              </a:lnSpc>
              <a:spcBef>
                <a:spcPts val="0"/>
              </a:spcBef>
              <a:spcAft>
                <a:spcPts val="1000"/>
              </a:spcAft>
              <a:buNone/>
            </a:pPr>
            <a:r>
              <a:rPr lang="en-US" sz="2000" b="1" dirty="0">
                <a:solidFill>
                  <a:schemeClr val="tx1"/>
                </a:solidFill>
                <a:latin typeface="Times New Roman" panose="02020603050405020304" pitchFamily="18" charset="0"/>
                <a:ea typeface="Times New Roman"/>
                <a:cs typeface="Times New Roman" panose="02020603050405020304" pitchFamily="18" charset="0"/>
              </a:rPr>
              <a:t>Period 2021 - 2022</a:t>
            </a:r>
          </a:p>
          <a:p>
            <a:pPr marL="0" marR="0" indent="0">
              <a:lnSpc>
                <a:spcPct val="115000"/>
              </a:lnSpc>
              <a:spcBef>
                <a:spcPts val="0"/>
              </a:spcBef>
              <a:spcAft>
                <a:spcPts val="1000"/>
              </a:spcAft>
              <a:buNone/>
            </a:pPr>
            <a:r>
              <a:rPr lang="en-US" sz="2000" b="1" dirty="0">
                <a:solidFill>
                  <a:schemeClr val="tx1"/>
                </a:solidFill>
                <a:latin typeface="Times New Roman" panose="02020603050405020304" pitchFamily="18" charset="0"/>
                <a:ea typeface="Times New Roman"/>
                <a:cs typeface="Times New Roman" panose="02020603050405020304" pitchFamily="18" charset="0"/>
              </a:rPr>
              <a:t>DAJ </a:t>
            </a:r>
            <a:r>
              <a:rPr lang="en-US" sz="2000" b="1" dirty="0" err="1">
                <a:solidFill>
                  <a:schemeClr val="tx1"/>
                </a:solidFill>
                <a:latin typeface="Times New Roman" panose="02020603050405020304" pitchFamily="18" charset="0"/>
                <a:ea typeface="Times New Roman"/>
                <a:cs typeface="Times New Roman" panose="02020603050405020304" pitchFamily="18" charset="0"/>
              </a:rPr>
              <a:t>Iași</a:t>
            </a:r>
            <a:r>
              <a:rPr lang="en-US" sz="2000" b="1"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a:solidFill>
                  <a:schemeClr val="tx1"/>
                </a:solidFill>
                <a:latin typeface="Times New Roman" panose="02020603050405020304" pitchFamily="18" charset="0"/>
                <a:ea typeface="Times New Roman"/>
                <a:cs typeface="Times New Roman" panose="02020603050405020304" pitchFamily="18" charset="0"/>
              </a:rPr>
              <a:t>Information actions regarding access to European funds for the establishment of Local Gastronomic Points.</a:t>
            </a:r>
          </a:p>
          <a:p>
            <a:pPr marL="0" marR="0" indent="0">
              <a:lnSpc>
                <a:spcPct val="115000"/>
              </a:lnSpc>
              <a:spcBef>
                <a:spcPts val="0"/>
              </a:spcBef>
              <a:spcAft>
                <a:spcPts val="1000"/>
              </a:spcAft>
              <a:buNone/>
            </a:pPr>
            <a:r>
              <a:rPr lang="en-US" sz="2000" b="1" dirty="0">
                <a:solidFill>
                  <a:schemeClr val="tx1"/>
                </a:solidFill>
                <a:latin typeface="Times New Roman" panose="02020603050405020304" pitchFamily="18" charset="0"/>
                <a:ea typeface="Times New Roman"/>
                <a:cs typeface="Times New Roman" panose="02020603050405020304" pitchFamily="18" charset="0"/>
              </a:rPr>
              <a:t>PNDR 2014 – 2020 Sub</a:t>
            </a:r>
            <a:r>
              <a:rPr lang="ro-RO" sz="2000" b="1" dirty="0">
                <a:solidFill>
                  <a:schemeClr val="tx1"/>
                </a:solidFill>
                <a:latin typeface="Times New Roman" panose="02020603050405020304" pitchFamily="18" charset="0"/>
                <a:ea typeface="Times New Roman"/>
                <a:cs typeface="Times New Roman" panose="02020603050405020304" pitchFamily="18" charset="0"/>
              </a:rPr>
              <a:t>-</a:t>
            </a:r>
            <a:r>
              <a:rPr lang="en-US" sz="2000" b="1" dirty="0">
                <a:solidFill>
                  <a:schemeClr val="tx1"/>
                </a:solidFill>
                <a:latin typeface="Times New Roman" panose="02020603050405020304" pitchFamily="18" charset="0"/>
                <a:ea typeface="Times New Roman"/>
                <a:cs typeface="Times New Roman" panose="02020603050405020304" pitchFamily="18" charset="0"/>
              </a:rPr>
              <a:t>measure 6.2 "Support for the establishment of non-agricultural activities in rural areas": </a:t>
            </a:r>
            <a:r>
              <a:rPr lang="en-US" sz="2000" dirty="0">
                <a:solidFill>
                  <a:schemeClr val="tx1"/>
                </a:solidFill>
                <a:latin typeface="Times New Roman" panose="02020603050405020304" pitchFamily="18" charset="0"/>
                <a:ea typeface="Times New Roman"/>
                <a:cs typeface="Times New Roman" panose="02020603050405020304" pitchFamily="18" charset="0"/>
              </a:rPr>
              <a:t>including sanitary-veterinary and food safety registration for the activities of the Local Gastronomic Points.</a:t>
            </a:r>
          </a:p>
          <a:p>
            <a:pPr marL="0" marR="0" indent="0">
              <a:lnSpc>
                <a:spcPct val="115000"/>
              </a:lnSpc>
              <a:spcBef>
                <a:spcPts val="0"/>
              </a:spcBef>
              <a:spcAft>
                <a:spcPts val="1000"/>
              </a:spcAft>
              <a:buNone/>
            </a:pPr>
            <a:endParaRPr lang="en-US" sz="2000" b="1" dirty="0">
              <a:solidFill>
                <a:schemeClr val="tx1"/>
              </a:solidFill>
              <a:latin typeface="Times New Roman" panose="02020603050405020304" pitchFamily="18" charset="0"/>
              <a:ea typeface="Times New Roman"/>
              <a:cs typeface="Times New Roman" panose="02020603050405020304" pitchFamily="18" charset="0"/>
            </a:endParaRPr>
          </a:p>
          <a:p>
            <a:pPr marL="0" marR="0" indent="0">
              <a:lnSpc>
                <a:spcPct val="115000"/>
              </a:lnSpc>
              <a:spcBef>
                <a:spcPts val="0"/>
              </a:spcBef>
              <a:spcAft>
                <a:spcPts val="1000"/>
              </a:spcAft>
              <a:buNone/>
            </a:pPr>
            <a:r>
              <a:rPr lang="en-US" sz="2000" b="1" dirty="0">
                <a:solidFill>
                  <a:schemeClr val="tx1"/>
                </a:solidFill>
                <a:latin typeface="Times New Roman" panose="02020603050405020304" pitchFamily="18" charset="0"/>
                <a:ea typeface="Times New Roman"/>
                <a:cs typeface="Times New Roman" panose="02020603050405020304" pitchFamily="18" charset="0"/>
              </a:rPr>
              <a:t>PNDR 2014 – 2020 Sub</a:t>
            </a:r>
            <a:r>
              <a:rPr lang="ro-RO" sz="2000" b="1" dirty="0">
                <a:solidFill>
                  <a:schemeClr val="tx1"/>
                </a:solidFill>
                <a:latin typeface="Times New Roman" panose="02020603050405020304" pitchFamily="18" charset="0"/>
                <a:ea typeface="Times New Roman"/>
                <a:cs typeface="Times New Roman" panose="02020603050405020304" pitchFamily="18" charset="0"/>
              </a:rPr>
              <a:t>-</a:t>
            </a:r>
            <a:r>
              <a:rPr lang="en-US" sz="2000" b="1" dirty="0">
                <a:solidFill>
                  <a:schemeClr val="tx1"/>
                </a:solidFill>
                <a:latin typeface="Times New Roman" panose="02020603050405020304" pitchFamily="18" charset="0"/>
                <a:ea typeface="Times New Roman"/>
                <a:cs typeface="Times New Roman" panose="02020603050405020304" pitchFamily="18" charset="0"/>
              </a:rPr>
              <a:t>measure 6.4 "Support for investments in the creation and development of non-agricultural activities": </a:t>
            </a:r>
            <a:r>
              <a:rPr lang="en-US" sz="2000" dirty="0">
                <a:solidFill>
                  <a:schemeClr val="tx1"/>
                </a:solidFill>
                <a:latin typeface="Times New Roman" panose="02020603050405020304" pitchFamily="18" charset="0"/>
                <a:ea typeface="Times New Roman"/>
                <a:cs typeface="Times New Roman" panose="02020603050405020304" pitchFamily="18" charset="0"/>
              </a:rPr>
              <a:t>for investments in Local Gastronomic Points.</a:t>
            </a:r>
            <a:endParaRPr lang="ro-RO" sz="2000" dirty="0">
              <a:solidFill>
                <a:schemeClr val="tx1"/>
              </a:solidFill>
              <a:latin typeface="Times New Roman" panose="02020603050405020304" pitchFamily="18" charset="0"/>
              <a:ea typeface="Times New Roman"/>
              <a:cs typeface="Times New Roman" panose="02020603050405020304" pitchFamily="18" charset="0"/>
            </a:endParaRPr>
          </a:p>
          <a:p>
            <a:pPr marL="68580" indent="0" algn="just">
              <a:lnSpc>
                <a:spcPct val="115000"/>
              </a:lnSpc>
              <a:spcAft>
                <a:spcPts val="0"/>
              </a:spcAft>
              <a:buNone/>
              <a:tabLst>
                <a:tab pos="57150" algn="l"/>
                <a:tab pos="171450" algn="l"/>
              </a:tabLst>
            </a:pPr>
            <a:endParaRPr lang="ro-RO" sz="3600" dirty="0">
              <a:solidFill>
                <a:schemeClr val="tx1"/>
              </a:solidFill>
              <a:latin typeface="Times New Roman" panose="02020603050405020304" pitchFamily="18" charset="0"/>
              <a:ea typeface="Times New Roman"/>
              <a:cs typeface="Times New Roman" panose="02020603050405020304" pitchFamily="18" charset="0"/>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44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371600"/>
          </a:xfrm>
        </p:spPr>
        <p:txBody>
          <a:bodyPr>
            <a:normAutofit/>
          </a:bodyPr>
          <a:lstStyle/>
          <a:p>
            <a:pPr algn="ctr"/>
            <a:r>
              <a:rPr lang="ro-RO" sz="2800" b="1" dirty="0">
                <a:solidFill>
                  <a:srgbClr val="94C600">
                    <a:lumMod val="50000"/>
                  </a:srgbClr>
                </a:solidFill>
                <a:latin typeface="Times New Roman" pitchFamily="18" charset="0"/>
                <a:cs typeface="Times New Roman" pitchFamily="18" charset="0"/>
              </a:rPr>
              <a:t>     </a:t>
            </a:r>
            <a:r>
              <a:rPr lang="en-US" sz="2400" b="1" dirty="0">
                <a:solidFill>
                  <a:srgbClr val="94C600">
                    <a:lumMod val="50000"/>
                  </a:srgbClr>
                </a:solidFill>
                <a:latin typeface="Times New Roman" pitchFamily="18" charset="0"/>
                <a:cs typeface="Times New Roman" pitchFamily="18" charset="0"/>
              </a:rPr>
              <a:t>Stages regarding the concerns of economic research and DAJ </a:t>
            </a:r>
            <a:r>
              <a:rPr lang="en-US" sz="2400" b="1" dirty="0" err="1">
                <a:solidFill>
                  <a:srgbClr val="94C600">
                    <a:lumMod val="50000"/>
                  </a:srgbClr>
                </a:solidFill>
                <a:latin typeface="Times New Roman" pitchFamily="18" charset="0"/>
                <a:cs typeface="Times New Roman" pitchFamily="18" charset="0"/>
              </a:rPr>
              <a:t>Iași</a:t>
            </a:r>
            <a:r>
              <a:rPr lang="en-US" sz="2400" b="1" dirty="0">
                <a:solidFill>
                  <a:srgbClr val="94C600">
                    <a:lumMod val="50000"/>
                  </a:srgbClr>
                </a:solidFill>
                <a:latin typeface="Times New Roman" pitchFamily="18" charset="0"/>
                <a:cs typeface="Times New Roman" pitchFamily="18" charset="0"/>
              </a:rPr>
              <a:t> in the area of Local Gastronomic Points</a:t>
            </a:r>
            <a:endParaRPr lang="en-US" sz="2400" dirty="0">
              <a:solidFill>
                <a:schemeClr val="tx1"/>
              </a:solidFill>
            </a:endParaRPr>
          </a:p>
        </p:txBody>
      </p:sp>
      <p:sp>
        <p:nvSpPr>
          <p:cNvPr id="3" name="Content Placeholder 2"/>
          <p:cNvSpPr>
            <a:spLocks noGrp="1"/>
          </p:cNvSpPr>
          <p:nvPr>
            <p:ph idx="1"/>
          </p:nvPr>
        </p:nvSpPr>
        <p:spPr>
          <a:xfrm>
            <a:off x="1043492" y="1905000"/>
            <a:ext cx="6957508" cy="4572000"/>
          </a:xfrm>
        </p:spPr>
        <p:txBody>
          <a:bodyPr>
            <a:normAutofit fontScale="25000" lnSpcReduction="20000"/>
          </a:bodyPr>
          <a:lstStyle/>
          <a:p>
            <a:pPr marL="0" marR="0" indent="0">
              <a:lnSpc>
                <a:spcPct val="115000"/>
              </a:lnSpc>
              <a:spcBef>
                <a:spcPts val="0"/>
              </a:spcBef>
              <a:spcAft>
                <a:spcPts val="1000"/>
              </a:spcAft>
              <a:buNone/>
            </a:pPr>
            <a:r>
              <a:rPr lang="en-US" sz="6400" b="1" dirty="0">
                <a:solidFill>
                  <a:schemeClr val="tx1"/>
                </a:solidFill>
                <a:latin typeface="Times New Roman" panose="02020603050405020304" pitchFamily="18" charset="0"/>
                <a:ea typeface="Times New Roman"/>
                <a:cs typeface="Times New Roman" panose="02020603050405020304" pitchFamily="18" charset="0"/>
              </a:rPr>
              <a:t>Period 2021 - 2022</a:t>
            </a:r>
          </a:p>
          <a:p>
            <a:pPr marL="0" marR="0" indent="0">
              <a:lnSpc>
                <a:spcPct val="115000"/>
              </a:lnSpc>
              <a:spcBef>
                <a:spcPts val="0"/>
              </a:spcBef>
              <a:spcAft>
                <a:spcPts val="1000"/>
              </a:spcAft>
              <a:buNone/>
            </a:pPr>
            <a:r>
              <a:rPr lang="en-US" sz="6400" b="1" dirty="0">
                <a:solidFill>
                  <a:schemeClr val="tx1"/>
                </a:solidFill>
                <a:latin typeface="Times New Roman" panose="02020603050405020304" pitchFamily="18" charset="0"/>
                <a:ea typeface="Times New Roman"/>
                <a:cs typeface="Times New Roman" panose="02020603050405020304" pitchFamily="18" charset="0"/>
              </a:rPr>
              <a:t>Clarifications regarding public food services, including Local Gastronomic Point</a:t>
            </a:r>
          </a:p>
          <a:p>
            <a:pPr marL="0" marR="0" indent="0">
              <a:lnSpc>
                <a:spcPct val="115000"/>
              </a:lnSpc>
              <a:spcBef>
                <a:spcPts val="0"/>
              </a:spcBef>
              <a:spcAft>
                <a:spcPts val="1000"/>
              </a:spcAft>
              <a:buNone/>
            </a:pPr>
            <a:r>
              <a:rPr lang="en-US" sz="6400" b="1" dirty="0">
                <a:solidFill>
                  <a:schemeClr val="tx1"/>
                </a:solidFill>
                <a:latin typeface="Times New Roman" panose="02020603050405020304" pitchFamily="18" charset="0"/>
                <a:ea typeface="Times New Roman"/>
                <a:cs typeface="Times New Roman" panose="02020603050405020304" pitchFamily="18" charset="0"/>
              </a:rPr>
              <a:t>restaurants</a:t>
            </a:r>
          </a:p>
          <a:p>
            <a:pPr marL="0" marR="0" indent="0">
              <a:lnSpc>
                <a:spcPct val="115000"/>
              </a:lnSpc>
              <a:spcBef>
                <a:spcPts val="0"/>
              </a:spcBef>
              <a:spcAft>
                <a:spcPts val="1000"/>
              </a:spcAft>
              <a:buNone/>
            </a:pPr>
            <a:r>
              <a:rPr lang="en-US" sz="6400" b="1" dirty="0">
                <a:solidFill>
                  <a:schemeClr val="tx1"/>
                </a:solidFill>
                <a:latin typeface="Times New Roman" panose="02020603050405020304" pitchFamily="18" charset="0"/>
                <a:ea typeface="Times New Roman"/>
                <a:cs typeface="Times New Roman" panose="02020603050405020304" pitchFamily="18" charset="0"/>
              </a:rPr>
              <a:t>       </a:t>
            </a:r>
            <a:r>
              <a:rPr lang="en-US" sz="6400" dirty="0">
                <a:solidFill>
                  <a:schemeClr val="tx1"/>
                </a:solidFill>
                <a:latin typeface="Times New Roman" panose="02020603050405020304" pitchFamily="18" charset="0"/>
                <a:ea typeface="Times New Roman"/>
                <a:cs typeface="Times New Roman" panose="02020603050405020304" pitchFamily="18" charset="0"/>
              </a:rPr>
              <a:t>Only restaurants classified according to Order 65/2013</a:t>
            </a:r>
            <a:r>
              <a:rPr lang="ro-RO" sz="6400" dirty="0">
                <a:solidFill>
                  <a:schemeClr val="tx1"/>
                </a:solidFill>
                <a:latin typeface="Times New Roman" panose="02020603050405020304" pitchFamily="18" charset="0"/>
                <a:ea typeface="Times New Roman"/>
                <a:cs typeface="Times New Roman" panose="02020603050405020304" pitchFamily="18" charset="0"/>
              </a:rPr>
              <a:t> </a:t>
            </a:r>
            <a:r>
              <a:rPr lang="en-US" sz="6400" dirty="0">
                <a:solidFill>
                  <a:schemeClr val="tx1"/>
                </a:solidFill>
                <a:latin typeface="Times New Roman" panose="02020603050405020304" pitchFamily="18" charset="0"/>
                <a:ea typeface="Times New Roman"/>
                <a:cs typeface="Times New Roman" panose="02020603050405020304" pitchFamily="18" charset="0"/>
              </a:rPr>
              <a:t>with subsequent amendments and additions, from areas with high tourist potential, are eligible for the approval of methodological norms regarding the classification of tourist reception structures, but insufficiently developed from a tourist point of view, in accordance with Emergency Ordinance no. 142 of October 28, 2008 regarding the approval of the National Territorial Development Plan, Section VIII - areas with tourist resources, with subsequent amendments and additions.</a:t>
            </a:r>
          </a:p>
          <a:p>
            <a:pPr marL="0" marR="0" indent="0">
              <a:lnSpc>
                <a:spcPct val="115000"/>
              </a:lnSpc>
              <a:spcBef>
                <a:spcPts val="0"/>
              </a:spcBef>
              <a:spcAft>
                <a:spcPts val="1000"/>
              </a:spcAft>
              <a:buNone/>
            </a:pPr>
            <a:r>
              <a:rPr lang="en-US" sz="6400" dirty="0">
                <a:solidFill>
                  <a:schemeClr val="tx1"/>
                </a:solidFill>
                <a:latin typeface="Times New Roman" panose="02020603050405020304" pitchFamily="18" charset="0"/>
                <a:ea typeface="Times New Roman"/>
                <a:cs typeface="Times New Roman" panose="02020603050405020304" pitchFamily="18" charset="0"/>
              </a:rPr>
              <a:t>Applicants who propose such investments must also consider submitting the documentation related to the proposed investment to ANSVSA so that, upon completion of the investment, they can obtain the operating authorization.</a:t>
            </a:r>
          </a:p>
          <a:p>
            <a:pPr marL="0" marR="0" indent="0">
              <a:lnSpc>
                <a:spcPct val="115000"/>
              </a:lnSpc>
              <a:spcBef>
                <a:spcPts val="0"/>
              </a:spcBef>
              <a:spcAft>
                <a:spcPts val="1000"/>
              </a:spcAft>
              <a:buNone/>
            </a:pPr>
            <a:r>
              <a:rPr lang="en-US" sz="6400" b="1" dirty="0">
                <a:solidFill>
                  <a:schemeClr val="tx1"/>
                </a:solidFill>
                <a:latin typeface="Times New Roman" panose="02020603050405020304" pitchFamily="18" charset="0"/>
                <a:ea typeface="Times New Roman"/>
                <a:cs typeface="Times New Roman" panose="02020603050405020304" pitchFamily="18" charset="0"/>
              </a:rPr>
              <a:t>Source: Applicant Guide – Sub</a:t>
            </a:r>
            <a:r>
              <a:rPr lang="ro-RO" sz="6400" b="1" dirty="0">
                <a:solidFill>
                  <a:schemeClr val="tx1"/>
                </a:solidFill>
                <a:latin typeface="Times New Roman" panose="02020603050405020304" pitchFamily="18" charset="0"/>
                <a:ea typeface="Times New Roman"/>
                <a:cs typeface="Times New Roman" panose="02020603050405020304" pitchFamily="18" charset="0"/>
              </a:rPr>
              <a:t>-</a:t>
            </a:r>
            <a:r>
              <a:rPr lang="en-US" sz="6400" b="1" dirty="0">
                <a:solidFill>
                  <a:schemeClr val="tx1"/>
                </a:solidFill>
                <a:latin typeface="Times New Roman" panose="02020603050405020304" pitchFamily="18" charset="0"/>
                <a:ea typeface="Times New Roman"/>
                <a:cs typeface="Times New Roman" panose="02020603050405020304" pitchFamily="18" charset="0"/>
              </a:rPr>
              <a:t>measure 6.2,</a:t>
            </a:r>
          </a:p>
          <a:p>
            <a:pPr marL="0" marR="0" indent="0">
              <a:lnSpc>
                <a:spcPct val="115000"/>
              </a:lnSpc>
              <a:spcBef>
                <a:spcPts val="0"/>
              </a:spcBef>
              <a:spcAft>
                <a:spcPts val="1000"/>
              </a:spcAft>
              <a:buNone/>
            </a:pPr>
            <a:r>
              <a:rPr lang="en-US" sz="6400" b="1" dirty="0">
                <a:solidFill>
                  <a:schemeClr val="tx1"/>
                </a:solidFill>
                <a:latin typeface="Times New Roman" panose="02020603050405020304" pitchFamily="18" charset="0"/>
                <a:ea typeface="Times New Roman"/>
                <a:cs typeface="Times New Roman" panose="02020603050405020304" pitchFamily="18" charset="0"/>
              </a:rPr>
              <a:t>Version 04 – 2021</a:t>
            </a:r>
            <a:endParaRPr lang="ro-RO" sz="6400" dirty="0">
              <a:solidFill>
                <a:schemeClr val="accent1">
                  <a:lumMod val="50000"/>
                </a:schemeClr>
              </a:solidFill>
              <a:latin typeface="Times New Roman"/>
              <a:ea typeface="Times New Roman"/>
              <a:cs typeface="Times New Roman"/>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256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447800"/>
          </a:xfrm>
        </p:spPr>
        <p:txBody>
          <a:bodyPr>
            <a:normAutofit/>
          </a:bodyPr>
          <a:lstStyle/>
          <a:p>
            <a:pPr algn="ctr"/>
            <a:r>
              <a:rPr lang="en-US" sz="2800" b="1" dirty="0">
                <a:solidFill>
                  <a:srgbClr val="94C600">
                    <a:lumMod val="50000"/>
                  </a:srgbClr>
                </a:solidFill>
                <a:latin typeface="Times New Roman" pitchFamily="18" charset="0"/>
                <a:cs typeface="Times New Roman" pitchFamily="18" charset="0"/>
              </a:rPr>
              <a:t>Stages regarding the concerns of economic research and DAJ </a:t>
            </a:r>
            <a:r>
              <a:rPr lang="en-US" sz="2800" b="1" dirty="0" err="1">
                <a:solidFill>
                  <a:srgbClr val="94C600">
                    <a:lumMod val="50000"/>
                  </a:srgbClr>
                </a:solidFill>
                <a:latin typeface="Times New Roman" pitchFamily="18" charset="0"/>
                <a:cs typeface="Times New Roman" pitchFamily="18" charset="0"/>
              </a:rPr>
              <a:t>Iași</a:t>
            </a:r>
            <a:r>
              <a:rPr lang="en-US" sz="2800" b="1" dirty="0">
                <a:solidFill>
                  <a:srgbClr val="94C600">
                    <a:lumMod val="50000"/>
                  </a:srgbClr>
                </a:solidFill>
                <a:latin typeface="Times New Roman" pitchFamily="18" charset="0"/>
                <a:cs typeface="Times New Roman" pitchFamily="18" charset="0"/>
              </a:rPr>
              <a:t> in the area of Local Gastronomic Points</a:t>
            </a:r>
            <a:endParaRPr lang="en-US" dirty="0">
              <a:solidFill>
                <a:schemeClr val="tx1"/>
              </a:solidFill>
            </a:endParaRPr>
          </a:p>
        </p:txBody>
      </p:sp>
      <p:sp>
        <p:nvSpPr>
          <p:cNvPr id="3" name="Content Placeholder 2"/>
          <p:cNvSpPr>
            <a:spLocks noGrp="1"/>
          </p:cNvSpPr>
          <p:nvPr>
            <p:ph idx="1"/>
          </p:nvPr>
        </p:nvSpPr>
        <p:spPr>
          <a:xfrm>
            <a:off x="1043492" y="1905000"/>
            <a:ext cx="6957508" cy="4876800"/>
          </a:xfrm>
        </p:spPr>
        <p:txBody>
          <a:bodyPr>
            <a:normAutofit fontScale="92500" lnSpcReduction="20000"/>
          </a:bodyPr>
          <a:lstStyle/>
          <a:p>
            <a:pPr marL="0" marR="0" indent="0">
              <a:lnSpc>
                <a:spcPct val="115000"/>
              </a:lnSpc>
              <a:spcBef>
                <a:spcPts val="0"/>
              </a:spcBef>
              <a:spcAft>
                <a:spcPts val="1000"/>
              </a:spcAft>
              <a:buNone/>
            </a:pPr>
            <a:r>
              <a:rPr lang="en-US" sz="2000" b="1" dirty="0">
                <a:solidFill>
                  <a:schemeClr val="tx1"/>
                </a:solidFill>
                <a:latin typeface="Times New Roman" panose="02020603050405020304" pitchFamily="18" charset="0"/>
                <a:ea typeface="Times New Roman"/>
                <a:cs typeface="Times New Roman" panose="02020603050405020304" pitchFamily="18" charset="0"/>
              </a:rPr>
              <a:t>Period 2021 - 2022</a:t>
            </a:r>
          </a:p>
          <a:p>
            <a:pPr marL="0" marR="0" indent="0">
              <a:lnSpc>
                <a:spcPct val="115000"/>
              </a:lnSpc>
              <a:spcBef>
                <a:spcPts val="0"/>
              </a:spcBef>
              <a:spcAft>
                <a:spcPts val="1000"/>
              </a:spcAft>
              <a:buNone/>
            </a:pPr>
            <a:r>
              <a:rPr lang="en-US" sz="2000" b="1" dirty="0">
                <a:solidFill>
                  <a:schemeClr val="tx1"/>
                </a:solidFill>
                <a:latin typeface="Times New Roman" panose="02020603050405020304" pitchFamily="18" charset="0"/>
                <a:ea typeface="Times New Roman"/>
                <a:cs typeface="Times New Roman" panose="02020603050405020304" pitchFamily="18" charset="0"/>
              </a:rPr>
              <a:t>Clarifications regarding public food services, including Local Gastronomic Point</a:t>
            </a:r>
          </a:p>
          <a:p>
            <a:pPr marL="0" marR="0" indent="0">
              <a:lnSpc>
                <a:spcPct val="115000"/>
              </a:lnSpc>
              <a:spcBef>
                <a:spcPts val="0"/>
              </a:spcBef>
              <a:spcAft>
                <a:spcPts val="1000"/>
              </a:spcAft>
              <a:buNone/>
            </a:pPr>
            <a:r>
              <a:rPr lang="en-US" sz="2000" b="1" dirty="0">
                <a:solidFill>
                  <a:schemeClr val="tx1"/>
                </a:solidFill>
                <a:latin typeface="Times New Roman" panose="02020603050405020304" pitchFamily="18" charset="0"/>
                <a:ea typeface="Times New Roman"/>
                <a:cs typeface="Times New Roman" panose="02020603050405020304" pitchFamily="18" charset="0"/>
              </a:rPr>
              <a:t>The areas of diversification covered under the sub-measure are: </a:t>
            </a:r>
            <a:r>
              <a:rPr lang="en-US" sz="2000" dirty="0">
                <a:solidFill>
                  <a:schemeClr val="tx1"/>
                </a:solidFill>
                <a:latin typeface="Times New Roman" panose="02020603050405020304" pitchFamily="18" charset="0"/>
                <a:ea typeface="Times New Roman"/>
                <a:cs typeface="Times New Roman" panose="02020603050405020304" pitchFamily="18" charset="0"/>
              </a:rPr>
              <a:t>tourist activities (</a:t>
            </a:r>
            <a:r>
              <a:rPr lang="en-US" sz="2000" dirty="0" err="1">
                <a:solidFill>
                  <a:schemeClr val="tx1"/>
                </a:solidFill>
                <a:latin typeface="Times New Roman" panose="02020603050405020304" pitchFamily="18" charset="0"/>
                <a:ea typeface="Times New Roman"/>
                <a:cs typeface="Times New Roman" panose="02020603050405020304" pitchFamily="18" charset="0"/>
              </a:rPr>
              <a:t>eg</a:t>
            </a:r>
            <a:r>
              <a:rPr lang="en-US" sz="2000" dirty="0">
                <a:solidFill>
                  <a:schemeClr val="tx1"/>
                </a:solidFill>
                <a:latin typeface="Times New Roman" panose="02020603050405020304" pitchFamily="18" charset="0"/>
                <a:ea typeface="Times New Roman"/>
                <a:cs typeface="Times New Roman" panose="02020603050405020304" pitchFamily="18" charset="0"/>
              </a:rPr>
              <a:t>: camping accommodation structures, caravan parks, bungalows, leisure tourist services and public catering, including the Local Gastronomic Point).</a:t>
            </a:r>
          </a:p>
          <a:p>
            <a:pPr marL="0" marR="0" indent="0">
              <a:lnSpc>
                <a:spcPct val="115000"/>
              </a:lnSpc>
              <a:spcBef>
                <a:spcPts val="0"/>
              </a:spcBef>
              <a:spcAft>
                <a:spcPts val="1000"/>
              </a:spcAft>
              <a:buNone/>
            </a:pPr>
            <a:r>
              <a:rPr lang="en-US" sz="2000" b="1" dirty="0">
                <a:solidFill>
                  <a:schemeClr val="tx1"/>
                </a:solidFill>
                <a:latin typeface="Times New Roman" panose="02020603050405020304" pitchFamily="18" charset="0"/>
                <a:ea typeface="Times New Roman"/>
                <a:cs typeface="Times New Roman" panose="02020603050405020304" pitchFamily="18" charset="0"/>
              </a:rPr>
              <a:t>The Local Gastronomic Points </a:t>
            </a:r>
            <a:r>
              <a:rPr lang="en-US" sz="2000" dirty="0">
                <a:solidFill>
                  <a:schemeClr val="tx1"/>
                </a:solidFill>
                <a:latin typeface="Times New Roman" panose="02020603050405020304" pitchFamily="18" charset="0"/>
                <a:ea typeface="Times New Roman"/>
                <a:cs typeface="Times New Roman" panose="02020603050405020304" pitchFamily="18" charset="0"/>
              </a:rPr>
              <a:t>will operate at the registered office or at the applicant's workplace.</a:t>
            </a:r>
          </a:p>
          <a:p>
            <a:pPr marL="0" marR="0" indent="0">
              <a:lnSpc>
                <a:spcPct val="115000"/>
              </a:lnSpc>
              <a:spcBef>
                <a:spcPts val="0"/>
              </a:spcBef>
              <a:spcAft>
                <a:spcPts val="1000"/>
              </a:spcAft>
              <a:buNone/>
            </a:pPr>
            <a:r>
              <a:rPr lang="en-US" sz="2000" b="1" dirty="0">
                <a:solidFill>
                  <a:schemeClr val="tx1"/>
                </a:solidFill>
                <a:latin typeface="Times New Roman" panose="02020603050405020304" pitchFamily="18" charset="0"/>
                <a:ea typeface="Times New Roman"/>
                <a:cs typeface="Times New Roman" panose="02020603050405020304" pitchFamily="18" charset="0"/>
              </a:rPr>
              <a:t>The non-refundable public support is 50,000 euros/project</a:t>
            </a:r>
          </a:p>
          <a:p>
            <a:pPr marL="0" marR="0" indent="0">
              <a:lnSpc>
                <a:spcPct val="115000"/>
              </a:lnSpc>
              <a:spcBef>
                <a:spcPts val="0"/>
              </a:spcBef>
              <a:spcAft>
                <a:spcPts val="1000"/>
              </a:spcAft>
              <a:buNone/>
            </a:pPr>
            <a:endParaRPr lang="en-US" sz="2000" b="1" dirty="0">
              <a:solidFill>
                <a:schemeClr val="tx1"/>
              </a:solidFill>
              <a:latin typeface="Times New Roman" panose="02020603050405020304" pitchFamily="18" charset="0"/>
              <a:ea typeface="Times New Roman"/>
              <a:cs typeface="Times New Roman" panose="02020603050405020304" pitchFamily="18" charset="0"/>
            </a:endParaRPr>
          </a:p>
          <a:p>
            <a:pPr marL="0" marR="0" indent="0">
              <a:lnSpc>
                <a:spcPct val="115000"/>
              </a:lnSpc>
              <a:spcBef>
                <a:spcPts val="0"/>
              </a:spcBef>
              <a:spcAft>
                <a:spcPts val="1000"/>
              </a:spcAft>
              <a:buNone/>
            </a:pPr>
            <a:r>
              <a:rPr lang="en-US" sz="2000" b="1" dirty="0">
                <a:solidFill>
                  <a:schemeClr val="tx1"/>
                </a:solidFill>
                <a:latin typeface="Times New Roman" panose="02020603050405020304" pitchFamily="18" charset="0"/>
                <a:ea typeface="Times New Roman"/>
                <a:cs typeface="Times New Roman" panose="02020603050405020304" pitchFamily="18" charset="0"/>
              </a:rPr>
              <a:t>Source: Applicant Guide – Sub</a:t>
            </a:r>
            <a:r>
              <a:rPr lang="ro-RO" sz="2000" b="1" dirty="0">
                <a:solidFill>
                  <a:schemeClr val="tx1"/>
                </a:solidFill>
                <a:latin typeface="Times New Roman" panose="02020603050405020304" pitchFamily="18" charset="0"/>
                <a:ea typeface="Times New Roman"/>
                <a:cs typeface="Times New Roman" panose="02020603050405020304" pitchFamily="18" charset="0"/>
              </a:rPr>
              <a:t>-</a:t>
            </a:r>
            <a:r>
              <a:rPr lang="en-US" sz="2000" b="1" dirty="0">
                <a:solidFill>
                  <a:schemeClr val="tx1"/>
                </a:solidFill>
                <a:latin typeface="Times New Roman" panose="02020603050405020304" pitchFamily="18" charset="0"/>
                <a:ea typeface="Times New Roman"/>
                <a:cs typeface="Times New Roman" panose="02020603050405020304" pitchFamily="18" charset="0"/>
              </a:rPr>
              <a:t>measure 6.2,</a:t>
            </a:r>
          </a:p>
          <a:p>
            <a:pPr marL="0" marR="0" indent="0">
              <a:lnSpc>
                <a:spcPct val="115000"/>
              </a:lnSpc>
              <a:spcBef>
                <a:spcPts val="0"/>
              </a:spcBef>
              <a:spcAft>
                <a:spcPts val="1000"/>
              </a:spcAft>
              <a:buNone/>
            </a:pPr>
            <a:r>
              <a:rPr lang="en-US" sz="2000" b="1" dirty="0">
                <a:solidFill>
                  <a:schemeClr val="tx1"/>
                </a:solidFill>
                <a:latin typeface="Times New Roman" panose="02020603050405020304" pitchFamily="18" charset="0"/>
                <a:ea typeface="Times New Roman"/>
                <a:cs typeface="Times New Roman" panose="02020603050405020304" pitchFamily="18" charset="0"/>
              </a:rPr>
              <a:t>Version 04 – 2021</a:t>
            </a:r>
            <a:endParaRPr lang="ro-RO" sz="3500" dirty="0">
              <a:solidFill>
                <a:schemeClr val="accent1">
                  <a:lumMod val="50000"/>
                </a:schemeClr>
              </a:solidFill>
              <a:latin typeface="Times New Roman"/>
              <a:ea typeface="Times New Roman"/>
              <a:cs typeface="Times New Roman"/>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2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371600"/>
          </a:xfrm>
        </p:spPr>
        <p:txBody>
          <a:bodyPr>
            <a:normAutofit/>
          </a:bodyPr>
          <a:lstStyle/>
          <a:p>
            <a:pPr algn="ctr"/>
            <a:r>
              <a:rPr lang="ro-RO" sz="2800" b="1" dirty="0">
                <a:solidFill>
                  <a:srgbClr val="94C600">
                    <a:lumMod val="50000"/>
                  </a:srgbClr>
                </a:solidFill>
                <a:latin typeface="Times New Roman" pitchFamily="18" charset="0"/>
                <a:cs typeface="Times New Roman" pitchFamily="18" charset="0"/>
              </a:rPr>
              <a:t>     </a:t>
            </a:r>
            <a:r>
              <a:rPr lang="en-US" sz="2400" b="1" dirty="0">
                <a:solidFill>
                  <a:srgbClr val="94C600">
                    <a:lumMod val="50000"/>
                  </a:srgbClr>
                </a:solidFill>
                <a:latin typeface="Times New Roman" pitchFamily="18" charset="0"/>
                <a:cs typeface="Times New Roman" pitchFamily="18" charset="0"/>
              </a:rPr>
              <a:t>Stages regarding the concerns of economic research and DAJ </a:t>
            </a:r>
            <a:r>
              <a:rPr lang="en-US" sz="2400" b="1" dirty="0" err="1">
                <a:solidFill>
                  <a:srgbClr val="94C600">
                    <a:lumMod val="50000"/>
                  </a:srgbClr>
                </a:solidFill>
                <a:latin typeface="Times New Roman" pitchFamily="18" charset="0"/>
                <a:cs typeface="Times New Roman" pitchFamily="18" charset="0"/>
              </a:rPr>
              <a:t>Iași</a:t>
            </a:r>
            <a:r>
              <a:rPr lang="en-US" sz="2400" b="1" dirty="0">
                <a:solidFill>
                  <a:srgbClr val="94C600">
                    <a:lumMod val="50000"/>
                  </a:srgbClr>
                </a:solidFill>
                <a:latin typeface="Times New Roman" pitchFamily="18" charset="0"/>
                <a:cs typeface="Times New Roman" pitchFamily="18" charset="0"/>
              </a:rPr>
              <a:t> in the area of Local Gastronomic Points</a:t>
            </a:r>
            <a:endParaRPr lang="en-US" sz="2400" dirty="0">
              <a:solidFill>
                <a:schemeClr val="tx1"/>
              </a:solidFill>
            </a:endParaRPr>
          </a:p>
        </p:txBody>
      </p:sp>
      <p:sp>
        <p:nvSpPr>
          <p:cNvPr id="3" name="Content Placeholder 2"/>
          <p:cNvSpPr>
            <a:spLocks noGrp="1"/>
          </p:cNvSpPr>
          <p:nvPr>
            <p:ph idx="1"/>
          </p:nvPr>
        </p:nvSpPr>
        <p:spPr>
          <a:xfrm>
            <a:off x="1043492" y="1905000"/>
            <a:ext cx="6957508" cy="4876800"/>
          </a:xfrm>
        </p:spPr>
        <p:txBody>
          <a:bodyPr>
            <a:normAutofit fontScale="92500" lnSpcReduction="10000"/>
          </a:bodyPr>
          <a:lstStyle/>
          <a:p>
            <a:pPr marL="68580" lvl="0" indent="0" algn="just">
              <a:buClr>
                <a:srgbClr val="94C600"/>
              </a:buClr>
              <a:buNone/>
            </a:pPr>
            <a:r>
              <a:rPr lang="en-US" sz="2200" b="1" dirty="0">
                <a:solidFill>
                  <a:srgbClr val="000000"/>
                </a:solidFill>
                <a:latin typeface="Times New Roman" panose="02020603050405020304" pitchFamily="18" charset="0"/>
                <a:cs typeface="Times New Roman" panose="02020603050405020304" pitchFamily="18" charset="0"/>
              </a:rPr>
              <a:t>Clarifications regarding public food services, including Local Gastronomic Point</a:t>
            </a:r>
          </a:p>
          <a:p>
            <a:pPr marL="68580" lvl="0" indent="0" algn="just">
              <a:buClr>
                <a:srgbClr val="94C600"/>
              </a:buClr>
              <a:buNone/>
            </a:pPr>
            <a:endParaRPr lang="en-US" sz="2200" b="1" dirty="0">
              <a:solidFill>
                <a:srgbClr val="000000"/>
              </a:solidFill>
              <a:latin typeface="Times New Roman" panose="02020603050405020304" pitchFamily="18" charset="0"/>
              <a:cs typeface="Times New Roman" panose="02020603050405020304" pitchFamily="18" charset="0"/>
            </a:endParaRPr>
          </a:p>
          <a:p>
            <a:pPr marL="68580" lvl="0" indent="0" algn="just">
              <a:buClr>
                <a:srgbClr val="94C600"/>
              </a:buClr>
              <a:buNone/>
            </a:pPr>
            <a:r>
              <a:rPr lang="en-US" sz="2200" b="1" dirty="0">
                <a:solidFill>
                  <a:srgbClr val="000000"/>
                </a:solidFill>
                <a:latin typeface="Times New Roman" panose="02020603050405020304" pitchFamily="18" charset="0"/>
                <a:cs typeface="Times New Roman" panose="02020603050405020304" pitchFamily="18" charset="0"/>
              </a:rPr>
              <a:t>Selection principles Scoring</a:t>
            </a:r>
          </a:p>
          <a:p>
            <a:pPr marL="68580" lvl="0" indent="0" algn="just">
              <a:buClr>
                <a:srgbClr val="94C600"/>
              </a:buClr>
              <a:buNone/>
            </a:pPr>
            <a:endParaRPr lang="en-US" sz="2200" b="1" dirty="0">
              <a:solidFill>
                <a:srgbClr val="000000"/>
              </a:solidFill>
              <a:latin typeface="Times New Roman" panose="02020603050405020304" pitchFamily="18" charset="0"/>
              <a:cs typeface="Times New Roman" panose="02020603050405020304" pitchFamily="18" charset="0"/>
            </a:endParaRP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The principle of stimulating tourist activities Max. 25 points</a:t>
            </a: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(except for the establishment /modernization/</a:t>
            </a: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the expansion of agro-pensions, guesthouses,</a:t>
            </a: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hotels) and/or leisure and/</a:t>
            </a: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or public catering establishments</a:t>
            </a: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in areas with high tourist potential</a:t>
            </a:r>
          </a:p>
          <a:p>
            <a:pPr marL="68580" lvl="0" indent="0" algn="just">
              <a:buClr>
                <a:srgbClr val="94C600"/>
              </a:buClr>
              <a:buNone/>
            </a:pPr>
            <a:endParaRPr lang="en-US" sz="2200" b="1" dirty="0">
              <a:solidFill>
                <a:srgbClr val="000000"/>
              </a:solidFill>
              <a:latin typeface="Times New Roman" panose="02020603050405020304" pitchFamily="18" charset="0"/>
              <a:cs typeface="Times New Roman" panose="02020603050405020304" pitchFamily="18" charset="0"/>
            </a:endParaRPr>
          </a:p>
          <a:p>
            <a:pPr marL="68580" lvl="0" indent="0" algn="just">
              <a:buClr>
                <a:srgbClr val="94C600"/>
              </a:buClr>
              <a:buNone/>
            </a:pPr>
            <a:r>
              <a:rPr lang="en-US" sz="2200" b="1" dirty="0">
                <a:solidFill>
                  <a:srgbClr val="000000"/>
                </a:solidFill>
                <a:latin typeface="Times New Roman" panose="02020603050405020304" pitchFamily="18" charset="0"/>
                <a:cs typeface="Times New Roman" panose="02020603050405020304" pitchFamily="18" charset="0"/>
              </a:rPr>
              <a:t>Source: Applicant Guide – Sub</a:t>
            </a:r>
            <a:r>
              <a:rPr lang="ro-RO" sz="2200" b="1" dirty="0">
                <a:solidFill>
                  <a:srgbClr val="000000"/>
                </a:solidFill>
                <a:latin typeface="Times New Roman" panose="02020603050405020304" pitchFamily="18" charset="0"/>
                <a:cs typeface="Times New Roman" panose="02020603050405020304" pitchFamily="18" charset="0"/>
              </a:rPr>
              <a:t>-</a:t>
            </a:r>
            <a:r>
              <a:rPr lang="en-US" sz="2200" b="1" dirty="0">
                <a:solidFill>
                  <a:srgbClr val="000000"/>
                </a:solidFill>
                <a:latin typeface="Times New Roman" panose="02020603050405020304" pitchFamily="18" charset="0"/>
                <a:cs typeface="Times New Roman" panose="02020603050405020304" pitchFamily="18" charset="0"/>
              </a:rPr>
              <a:t>measure 6.2,</a:t>
            </a:r>
          </a:p>
          <a:p>
            <a:pPr marL="68580" lvl="0" indent="0" algn="just">
              <a:buClr>
                <a:srgbClr val="94C600"/>
              </a:buClr>
              <a:buNone/>
            </a:pPr>
            <a:r>
              <a:rPr lang="en-US" sz="2200" b="1" dirty="0">
                <a:solidFill>
                  <a:srgbClr val="000000"/>
                </a:solidFill>
                <a:latin typeface="Times New Roman" panose="02020603050405020304" pitchFamily="18" charset="0"/>
                <a:cs typeface="Times New Roman" panose="02020603050405020304" pitchFamily="18" charset="0"/>
              </a:rPr>
              <a:t>Version 04 – 2021</a:t>
            </a:r>
            <a:endParaRPr lang="ro-RO" sz="3500" dirty="0">
              <a:solidFill>
                <a:schemeClr val="accent1">
                  <a:lumMod val="50000"/>
                </a:schemeClr>
              </a:solidFill>
              <a:latin typeface="Times New Roman"/>
              <a:ea typeface="Times New Roman"/>
              <a:cs typeface="Times New Roman"/>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55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371600"/>
          </a:xfrm>
        </p:spPr>
        <p:txBody>
          <a:bodyPr>
            <a:normAutofit/>
          </a:bodyPr>
          <a:lstStyle/>
          <a:p>
            <a:pPr algn="ctr"/>
            <a:r>
              <a:rPr lang="en-US" sz="2800" b="1" dirty="0">
                <a:solidFill>
                  <a:srgbClr val="94C600">
                    <a:lumMod val="50000"/>
                  </a:srgbClr>
                </a:solidFill>
                <a:latin typeface="Times New Roman" pitchFamily="18" charset="0"/>
                <a:cs typeface="Times New Roman" pitchFamily="18" charset="0"/>
              </a:rPr>
              <a:t>Stages regarding the concerns of economic research and DAJ </a:t>
            </a:r>
            <a:r>
              <a:rPr lang="en-US" sz="2800" b="1" dirty="0" err="1">
                <a:solidFill>
                  <a:srgbClr val="94C600">
                    <a:lumMod val="50000"/>
                  </a:srgbClr>
                </a:solidFill>
                <a:latin typeface="Times New Roman" pitchFamily="18" charset="0"/>
                <a:cs typeface="Times New Roman" pitchFamily="18" charset="0"/>
              </a:rPr>
              <a:t>Iași</a:t>
            </a:r>
            <a:r>
              <a:rPr lang="en-US" sz="2800" b="1" dirty="0">
                <a:solidFill>
                  <a:srgbClr val="94C600">
                    <a:lumMod val="50000"/>
                  </a:srgbClr>
                </a:solidFill>
                <a:latin typeface="Times New Roman" pitchFamily="18" charset="0"/>
                <a:cs typeface="Times New Roman" pitchFamily="18" charset="0"/>
              </a:rPr>
              <a:t> in the area of Local Gastronomic Points</a:t>
            </a:r>
            <a:endParaRPr lang="en-US" sz="2400" dirty="0">
              <a:solidFill>
                <a:schemeClr val="tx1"/>
              </a:solidFill>
            </a:endParaRPr>
          </a:p>
        </p:txBody>
      </p:sp>
      <p:sp>
        <p:nvSpPr>
          <p:cNvPr id="3" name="Content Placeholder 2"/>
          <p:cNvSpPr>
            <a:spLocks noGrp="1"/>
          </p:cNvSpPr>
          <p:nvPr>
            <p:ph idx="1"/>
          </p:nvPr>
        </p:nvSpPr>
        <p:spPr>
          <a:xfrm>
            <a:off x="1043492" y="1905000"/>
            <a:ext cx="6957508" cy="4876800"/>
          </a:xfrm>
        </p:spPr>
        <p:txBody>
          <a:bodyPr>
            <a:normAutofit fontScale="92500" lnSpcReduction="20000"/>
          </a:bodyPr>
          <a:lstStyle/>
          <a:p>
            <a:pPr marL="68580" lvl="0" indent="0" algn="just">
              <a:buClr>
                <a:srgbClr val="94C600"/>
              </a:buClr>
              <a:buNone/>
            </a:pPr>
            <a:r>
              <a:rPr lang="en-US" sz="2200" b="1" dirty="0">
                <a:solidFill>
                  <a:srgbClr val="000000"/>
                </a:solidFill>
                <a:latin typeface="Times New Roman" panose="02020603050405020304" pitchFamily="18" charset="0"/>
                <a:cs typeface="Times New Roman" panose="02020603050405020304" pitchFamily="18" charset="0"/>
              </a:rPr>
              <a:t>Clarifications regarding public food services, including Local Gastronomic Point</a:t>
            </a:r>
          </a:p>
          <a:p>
            <a:pPr marL="68580" lvl="0" indent="0" algn="just">
              <a:buClr>
                <a:srgbClr val="94C600"/>
              </a:buClr>
              <a:buNone/>
            </a:pPr>
            <a:endParaRPr lang="en-US" sz="2200" b="1" dirty="0">
              <a:solidFill>
                <a:srgbClr val="000000"/>
              </a:solidFill>
              <a:latin typeface="Times New Roman" panose="02020603050405020304" pitchFamily="18" charset="0"/>
              <a:cs typeface="Times New Roman" panose="02020603050405020304" pitchFamily="18" charset="0"/>
            </a:endParaRPr>
          </a:p>
          <a:p>
            <a:pPr marL="68580" lvl="0" indent="0" algn="just">
              <a:buClr>
                <a:srgbClr val="94C600"/>
              </a:buClr>
              <a:buNone/>
            </a:pPr>
            <a:r>
              <a:rPr lang="en-US" sz="2200" b="1" dirty="0">
                <a:solidFill>
                  <a:srgbClr val="000000"/>
                </a:solidFill>
                <a:latin typeface="Times New Roman" panose="02020603050405020304" pitchFamily="18" charset="0"/>
                <a:cs typeface="Times New Roman" panose="02020603050405020304" pitchFamily="18" charset="0"/>
              </a:rPr>
              <a:t>Selection criteria Score</a:t>
            </a:r>
          </a:p>
          <a:p>
            <a:pPr marL="68580" lvl="0" indent="0" algn="just">
              <a:buClr>
                <a:srgbClr val="94C600"/>
              </a:buClr>
              <a:buNone/>
            </a:pPr>
            <a:endParaRPr lang="en-US" sz="2200" b="1" dirty="0">
              <a:solidFill>
                <a:srgbClr val="000000"/>
              </a:solidFill>
              <a:latin typeface="Times New Roman" panose="02020603050405020304" pitchFamily="18" charset="0"/>
              <a:cs typeface="Times New Roman" panose="02020603050405020304" pitchFamily="18" charset="0"/>
            </a:endParaRP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Projects aimed at investments in activities of Max. 25 points</a:t>
            </a: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leisure and/or public catering units,</a:t>
            </a: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in areas with high tourist potential</a:t>
            </a: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The score given to this criterion is calculated</a:t>
            </a: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depending on the location of the investment (municipality),</a:t>
            </a: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in localities with a very high concentration of resources</a:t>
            </a: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and in localities with a high concentration of resources.</a:t>
            </a:r>
          </a:p>
          <a:p>
            <a:pPr marL="68580" lvl="0" indent="0" algn="just">
              <a:buClr>
                <a:srgbClr val="94C600"/>
              </a:buClr>
              <a:buNone/>
            </a:pPr>
            <a:endParaRPr lang="en-US" sz="2200" b="1" dirty="0">
              <a:solidFill>
                <a:srgbClr val="000000"/>
              </a:solidFill>
              <a:latin typeface="Times New Roman" panose="02020603050405020304" pitchFamily="18" charset="0"/>
              <a:cs typeface="Times New Roman" panose="02020603050405020304" pitchFamily="18" charset="0"/>
            </a:endParaRPr>
          </a:p>
          <a:p>
            <a:pPr marL="68580" lvl="0" indent="0" algn="just">
              <a:buClr>
                <a:srgbClr val="94C600"/>
              </a:buClr>
              <a:buNone/>
            </a:pPr>
            <a:r>
              <a:rPr lang="en-US" sz="2200" b="1" dirty="0">
                <a:solidFill>
                  <a:srgbClr val="000000"/>
                </a:solidFill>
                <a:latin typeface="Times New Roman" panose="02020603050405020304" pitchFamily="18" charset="0"/>
                <a:cs typeface="Times New Roman" panose="02020603050405020304" pitchFamily="18" charset="0"/>
              </a:rPr>
              <a:t>Source: Applicant Guide – Sub</a:t>
            </a:r>
            <a:r>
              <a:rPr lang="ro-RO" sz="2200" b="1" dirty="0">
                <a:solidFill>
                  <a:srgbClr val="000000"/>
                </a:solidFill>
                <a:latin typeface="Times New Roman" panose="02020603050405020304" pitchFamily="18" charset="0"/>
                <a:cs typeface="Times New Roman" panose="02020603050405020304" pitchFamily="18" charset="0"/>
              </a:rPr>
              <a:t>-</a:t>
            </a:r>
            <a:r>
              <a:rPr lang="en-US" sz="2200" b="1" dirty="0">
                <a:solidFill>
                  <a:srgbClr val="000000"/>
                </a:solidFill>
                <a:latin typeface="Times New Roman" panose="02020603050405020304" pitchFamily="18" charset="0"/>
                <a:cs typeface="Times New Roman" panose="02020603050405020304" pitchFamily="18" charset="0"/>
              </a:rPr>
              <a:t>measure 6.2,</a:t>
            </a:r>
          </a:p>
          <a:p>
            <a:pPr marL="68580" lvl="0" indent="0" algn="just">
              <a:buClr>
                <a:srgbClr val="94C600"/>
              </a:buClr>
              <a:buNone/>
            </a:pPr>
            <a:r>
              <a:rPr lang="en-US" sz="2200" b="1" dirty="0">
                <a:solidFill>
                  <a:srgbClr val="000000"/>
                </a:solidFill>
                <a:latin typeface="Times New Roman" panose="02020603050405020304" pitchFamily="18" charset="0"/>
                <a:cs typeface="Times New Roman" panose="02020603050405020304" pitchFamily="18" charset="0"/>
              </a:rPr>
              <a:t>Version 04 – 2021</a:t>
            </a:r>
            <a:endParaRPr lang="ro-RO" sz="3500" dirty="0">
              <a:solidFill>
                <a:schemeClr val="accent1">
                  <a:lumMod val="50000"/>
                </a:schemeClr>
              </a:solidFill>
              <a:latin typeface="Times New Roman"/>
              <a:ea typeface="Times New Roman"/>
              <a:cs typeface="Times New Roman"/>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4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219200"/>
          </a:xfrm>
        </p:spPr>
        <p:txBody>
          <a:bodyPr>
            <a:normAutofit fontScale="90000"/>
          </a:bodyPr>
          <a:lstStyle/>
          <a:p>
            <a:pPr algn="ctr"/>
            <a:r>
              <a:rPr lang="ro-RO" sz="2800" b="1" dirty="0">
                <a:solidFill>
                  <a:srgbClr val="94C600">
                    <a:lumMod val="50000"/>
                  </a:srgbClr>
                </a:solidFill>
                <a:latin typeface="Times New Roman" pitchFamily="18" charset="0"/>
                <a:cs typeface="Times New Roman" pitchFamily="18" charset="0"/>
              </a:rPr>
              <a:t>     </a:t>
            </a:r>
            <a:r>
              <a:rPr lang="en-US" sz="2400" b="1" dirty="0">
                <a:solidFill>
                  <a:srgbClr val="94C600">
                    <a:lumMod val="50000"/>
                  </a:srgbClr>
                </a:solidFill>
                <a:latin typeface="Times New Roman" pitchFamily="18" charset="0"/>
                <a:cs typeface="Times New Roman" pitchFamily="18" charset="0"/>
              </a:rPr>
              <a:t>Stages regarding the concerns of economic research and DAJ </a:t>
            </a:r>
            <a:r>
              <a:rPr lang="en-US" sz="2400" b="1" dirty="0" err="1">
                <a:solidFill>
                  <a:srgbClr val="94C600">
                    <a:lumMod val="50000"/>
                  </a:srgbClr>
                </a:solidFill>
                <a:latin typeface="Times New Roman" pitchFamily="18" charset="0"/>
                <a:cs typeface="Times New Roman" pitchFamily="18" charset="0"/>
              </a:rPr>
              <a:t>Iași</a:t>
            </a:r>
            <a:r>
              <a:rPr lang="en-US" sz="2400" b="1" dirty="0">
                <a:solidFill>
                  <a:srgbClr val="94C600">
                    <a:lumMod val="50000"/>
                  </a:srgbClr>
                </a:solidFill>
                <a:latin typeface="Times New Roman" pitchFamily="18" charset="0"/>
                <a:cs typeface="Times New Roman" pitchFamily="18" charset="0"/>
              </a:rPr>
              <a:t> in the area of Local Gastronomic Points</a:t>
            </a:r>
            <a:br>
              <a:rPr lang="ro-RO" sz="2400" b="1" dirty="0">
                <a:solidFill>
                  <a:srgbClr val="94C600">
                    <a:lumMod val="50000"/>
                  </a:srgbClr>
                </a:solidFill>
                <a:latin typeface="Times New Roman" pitchFamily="18" charset="0"/>
                <a:cs typeface="Times New Roman" pitchFamily="18" charset="0"/>
              </a:rPr>
            </a:br>
            <a:endParaRPr lang="en-US" sz="2700" dirty="0">
              <a:solidFill>
                <a:schemeClr val="tx1"/>
              </a:solidFill>
            </a:endParaRPr>
          </a:p>
        </p:txBody>
      </p:sp>
      <p:sp>
        <p:nvSpPr>
          <p:cNvPr id="3" name="Content Placeholder 2"/>
          <p:cNvSpPr>
            <a:spLocks noGrp="1"/>
          </p:cNvSpPr>
          <p:nvPr>
            <p:ph idx="1"/>
          </p:nvPr>
        </p:nvSpPr>
        <p:spPr>
          <a:xfrm>
            <a:off x="1043492" y="1478864"/>
            <a:ext cx="6957508" cy="5302936"/>
          </a:xfrm>
        </p:spPr>
        <p:txBody>
          <a:bodyPr>
            <a:normAutofit fontScale="25000" lnSpcReduction="20000"/>
          </a:bodyPr>
          <a:lstStyle/>
          <a:p>
            <a:pPr marL="0" marR="0" indent="0">
              <a:lnSpc>
                <a:spcPct val="115000"/>
              </a:lnSpc>
              <a:spcBef>
                <a:spcPts val="0"/>
              </a:spcBef>
              <a:spcAft>
                <a:spcPts val="1000"/>
              </a:spcAft>
              <a:buNone/>
            </a:pPr>
            <a:r>
              <a:rPr lang="en-US" sz="7200" b="1" dirty="0">
                <a:solidFill>
                  <a:schemeClr val="tx1"/>
                </a:solidFill>
                <a:latin typeface="Times New Roman" panose="02020603050405020304" pitchFamily="18" charset="0"/>
                <a:ea typeface="Times New Roman"/>
                <a:cs typeface="Times New Roman" panose="02020603050405020304" pitchFamily="18" charset="0"/>
              </a:rPr>
              <a:t>Period 2021 - 2022</a:t>
            </a:r>
          </a:p>
          <a:p>
            <a:pPr marL="0" marR="0" indent="0">
              <a:lnSpc>
                <a:spcPct val="115000"/>
              </a:lnSpc>
              <a:spcBef>
                <a:spcPts val="0"/>
              </a:spcBef>
              <a:spcAft>
                <a:spcPts val="1000"/>
              </a:spcAft>
              <a:buNone/>
            </a:pPr>
            <a:r>
              <a:rPr lang="en-US" sz="7200" b="1" dirty="0">
                <a:solidFill>
                  <a:schemeClr val="tx1"/>
                </a:solidFill>
                <a:latin typeface="Times New Roman" panose="02020603050405020304" pitchFamily="18" charset="0"/>
                <a:ea typeface="Times New Roman"/>
                <a:cs typeface="Times New Roman" panose="02020603050405020304" pitchFamily="18" charset="0"/>
              </a:rPr>
              <a:t>Types of eligible investments and expenses:</a:t>
            </a:r>
          </a:p>
          <a:p>
            <a:pPr marL="0" marR="0" indent="0">
              <a:lnSpc>
                <a:spcPct val="115000"/>
              </a:lnSpc>
              <a:spcBef>
                <a:spcPts val="0"/>
              </a:spcBef>
              <a:spcAft>
                <a:spcPts val="1000"/>
              </a:spcAft>
              <a:buNone/>
            </a:pPr>
            <a:r>
              <a:rPr lang="en-US" sz="7200" dirty="0">
                <a:solidFill>
                  <a:schemeClr val="tx1"/>
                </a:solidFill>
                <a:latin typeface="Times New Roman" panose="02020603050405020304" pitchFamily="18" charset="0"/>
                <a:ea typeface="Times New Roman"/>
                <a:cs typeface="Times New Roman" panose="02020603050405020304" pitchFamily="18" charset="0"/>
              </a:rPr>
              <a:t>New investments/ modernizations/ expansions of public food structures, including the Local Gastronomic Point.</a:t>
            </a:r>
          </a:p>
          <a:p>
            <a:pPr marL="0" marR="0" indent="0">
              <a:lnSpc>
                <a:spcPct val="115000"/>
              </a:lnSpc>
              <a:spcBef>
                <a:spcPts val="0"/>
              </a:spcBef>
              <a:spcAft>
                <a:spcPts val="1000"/>
              </a:spcAft>
              <a:buNone/>
            </a:pPr>
            <a:r>
              <a:rPr lang="en-US" sz="7200" b="1" dirty="0">
                <a:solidFill>
                  <a:schemeClr val="tx1"/>
                </a:solidFill>
                <a:latin typeface="Times New Roman" panose="02020603050405020304" pitchFamily="18" charset="0"/>
                <a:ea typeface="Times New Roman"/>
                <a:cs typeface="Times New Roman" panose="02020603050405020304" pitchFamily="18" charset="0"/>
              </a:rPr>
              <a:t>The intensity of non-reimbursable public support is 70% of the total eligible expenses.</a:t>
            </a:r>
          </a:p>
          <a:p>
            <a:pPr marL="0" marR="0" indent="0">
              <a:lnSpc>
                <a:spcPct val="115000"/>
              </a:lnSpc>
              <a:spcBef>
                <a:spcPts val="0"/>
              </a:spcBef>
              <a:spcAft>
                <a:spcPts val="1000"/>
              </a:spcAft>
              <a:buNone/>
            </a:pPr>
            <a:r>
              <a:rPr lang="en-US" sz="7200" dirty="0">
                <a:solidFill>
                  <a:schemeClr val="tx1"/>
                </a:solidFill>
                <a:latin typeface="Times New Roman" panose="02020603050405020304" pitchFamily="18" charset="0"/>
                <a:ea typeface="Times New Roman"/>
                <a:cs typeface="Times New Roman" panose="02020603050405020304" pitchFamily="18" charset="0"/>
              </a:rPr>
              <a:t>The amount of eligible non-refundable expenses (corresponding to the percentage of 70%) will be a maximum of 200,000 euros, in compliance with the conditions of the de </a:t>
            </a:r>
            <a:r>
              <a:rPr lang="en-US" sz="7200" dirty="0" err="1">
                <a:solidFill>
                  <a:schemeClr val="tx1"/>
                </a:solidFill>
                <a:latin typeface="Times New Roman" panose="02020603050405020304" pitchFamily="18" charset="0"/>
                <a:ea typeface="Times New Roman"/>
                <a:cs typeface="Times New Roman" panose="02020603050405020304" pitchFamily="18" charset="0"/>
              </a:rPr>
              <a:t>minimis</a:t>
            </a:r>
            <a:r>
              <a:rPr lang="en-US" sz="7200" dirty="0">
                <a:solidFill>
                  <a:schemeClr val="tx1"/>
                </a:solidFill>
                <a:latin typeface="Times New Roman" panose="02020603050405020304" pitchFamily="18" charset="0"/>
                <a:ea typeface="Times New Roman"/>
                <a:cs typeface="Times New Roman" panose="02020603050405020304" pitchFamily="18" charset="0"/>
              </a:rPr>
              <a:t> aid.</a:t>
            </a:r>
          </a:p>
          <a:p>
            <a:pPr marL="0" marR="0" indent="0">
              <a:lnSpc>
                <a:spcPct val="115000"/>
              </a:lnSpc>
              <a:spcBef>
                <a:spcPts val="0"/>
              </a:spcBef>
              <a:spcAft>
                <a:spcPts val="1000"/>
              </a:spcAft>
              <a:buNone/>
            </a:pPr>
            <a:r>
              <a:rPr lang="en-US" sz="7200" dirty="0">
                <a:solidFill>
                  <a:schemeClr val="tx1"/>
                </a:solidFill>
                <a:latin typeface="Times New Roman" panose="02020603050405020304" pitchFamily="18" charset="0"/>
                <a:ea typeface="Times New Roman"/>
                <a:cs typeface="Times New Roman" panose="02020603050405020304" pitchFamily="18" charset="0"/>
              </a:rPr>
              <a:t>The minimum ceiling accepted for a project financed by this sub-measure is 10,000 euros, this amount representing the total eligible value of the project.</a:t>
            </a:r>
          </a:p>
          <a:p>
            <a:pPr marL="0" marR="0" indent="0">
              <a:lnSpc>
                <a:spcPct val="115000"/>
              </a:lnSpc>
              <a:spcBef>
                <a:spcPts val="0"/>
              </a:spcBef>
              <a:spcAft>
                <a:spcPts val="1000"/>
              </a:spcAft>
              <a:buNone/>
            </a:pPr>
            <a:endParaRPr lang="en-US" sz="7200" b="1" dirty="0">
              <a:solidFill>
                <a:schemeClr val="tx1"/>
              </a:solidFill>
              <a:latin typeface="Times New Roman" panose="02020603050405020304" pitchFamily="18" charset="0"/>
              <a:ea typeface="Times New Roman"/>
              <a:cs typeface="Times New Roman" panose="02020603050405020304" pitchFamily="18" charset="0"/>
            </a:endParaRPr>
          </a:p>
          <a:p>
            <a:pPr marL="0" marR="0" indent="0">
              <a:lnSpc>
                <a:spcPct val="115000"/>
              </a:lnSpc>
              <a:spcBef>
                <a:spcPts val="0"/>
              </a:spcBef>
              <a:spcAft>
                <a:spcPts val="1000"/>
              </a:spcAft>
              <a:buNone/>
            </a:pPr>
            <a:r>
              <a:rPr lang="en-US" sz="7200" dirty="0">
                <a:solidFill>
                  <a:schemeClr val="tx1"/>
                </a:solidFill>
                <a:latin typeface="Times New Roman" panose="02020603050405020304" pitchFamily="18" charset="0"/>
                <a:ea typeface="Times New Roman"/>
                <a:cs typeface="Times New Roman" panose="02020603050405020304" pitchFamily="18" charset="0"/>
              </a:rPr>
              <a:t>Source: Applicant Guide – Sub</a:t>
            </a:r>
            <a:r>
              <a:rPr lang="ro-RO" sz="7200" dirty="0">
                <a:solidFill>
                  <a:schemeClr val="tx1"/>
                </a:solidFill>
                <a:latin typeface="Times New Roman" panose="02020603050405020304" pitchFamily="18" charset="0"/>
                <a:ea typeface="Times New Roman"/>
                <a:cs typeface="Times New Roman" panose="02020603050405020304" pitchFamily="18" charset="0"/>
              </a:rPr>
              <a:t>-</a:t>
            </a:r>
            <a:r>
              <a:rPr lang="en-US" sz="7200" dirty="0">
                <a:solidFill>
                  <a:schemeClr val="tx1"/>
                </a:solidFill>
                <a:latin typeface="Times New Roman" panose="02020603050405020304" pitchFamily="18" charset="0"/>
                <a:ea typeface="Times New Roman"/>
                <a:cs typeface="Times New Roman" panose="02020603050405020304" pitchFamily="18" charset="0"/>
              </a:rPr>
              <a:t>measure 6.4,</a:t>
            </a:r>
          </a:p>
          <a:p>
            <a:pPr marL="0" marR="0" indent="0">
              <a:lnSpc>
                <a:spcPct val="115000"/>
              </a:lnSpc>
              <a:spcBef>
                <a:spcPts val="0"/>
              </a:spcBef>
              <a:spcAft>
                <a:spcPts val="1000"/>
              </a:spcAft>
              <a:buNone/>
            </a:pPr>
            <a:r>
              <a:rPr lang="en-US" sz="7200" dirty="0">
                <a:solidFill>
                  <a:schemeClr val="tx1"/>
                </a:solidFill>
                <a:latin typeface="Times New Roman" panose="02020603050405020304" pitchFamily="18" charset="0"/>
                <a:ea typeface="Times New Roman"/>
                <a:cs typeface="Times New Roman" panose="02020603050405020304" pitchFamily="18" charset="0"/>
              </a:rPr>
              <a:t>Version 04 – 2021</a:t>
            </a:r>
            <a:endParaRPr lang="ro-RO" sz="7200" dirty="0">
              <a:solidFill>
                <a:schemeClr val="accent1">
                  <a:lumMod val="50000"/>
                </a:schemeClr>
              </a:solidFill>
              <a:latin typeface="Times New Roman"/>
              <a:ea typeface="Times New Roman"/>
              <a:cs typeface="Times New Roman"/>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59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1143000"/>
          </a:xfrm>
        </p:spPr>
        <p:txBody>
          <a:bodyPr>
            <a:normAutofit fontScale="90000"/>
          </a:bodyPr>
          <a:lstStyle/>
          <a:p>
            <a:pPr algn="ctr"/>
            <a:r>
              <a:rPr lang="ro-RO" sz="2800" b="1" dirty="0">
                <a:solidFill>
                  <a:srgbClr val="94C600">
                    <a:lumMod val="50000"/>
                  </a:srgbClr>
                </a:solidFill>
                <a:latin typeface="Times New Roman" pitchFamily="18" charset="0"/>
                <a:cs typeface="Times New Roman" pitchFamily="18" charset="0"/>
              </a:rPr>
              <a:t>     </a:t>
            </a:r>
            <a:r>
              <a:rPr lang="en-US" sz="2400" b="1" dirty="0">
                <a:solidFill>
                  <a:srgbClr val="94C600">
                    <a:lumMod val="50000"/>
                  </a:srgbClr>
                </a:solidFill>
                <a:latin typeface="Times New Roman" pitchFamily="18" charset="0"/>
                <a:cs typeface="Times New Roman" pitchFamily="18" charset="0"/>
              </a:rPr>
              <a:t>Stages regarding the concerns of economic research and DAJ </a:t>
            </a:r>
            <a:r>
              <a:rPr lang="en-US" sz="2400" b="1" dirty="0" err="1">
                <a:solidFill>
                  <a:srgbClr val="94C600">
                    <a:lumMod val="50000"/>
                  </a:srgbClr>
                </a:solidFill>
                <a:latin typeface="Times New Roman" pitchFamily="18" charset="0"/>
                <a:cs typeface="Times New Roman" pitchFamily="18" charset="0"/>
              </a:rPr>
              <a:t>Iași</a:t>
            </a:r>
            <a:r>
              <a:rPr lang="en-US" sz="2400" b="1" dirty="0">
                <a:solidFill>
                  <a:srgbClr val="94C600">
                    <a:lumMod val="50000"/>
                  </a:srgbClr>
                </a:solidFill>
                <a:latin typeface="Times New Roman" pitchFamily="18" charset="0"/>
                <a:cs typeface="Times New Roman" pitchFamily="18" charset="0"/>
              </a:rPr>
              <a:t> in the area of Local Gastronomic Points</a:t>
            </a:r>
            <a:br>
              <a:rPr lang="ro-RO" sz="2400" b="1" dirty="0">
                <a:solidFill>
                  <a:srgbClr val="94C600">
                    <a:lumMod val="50000"/>
                  </a:srgbClr>
                </a:solidFill>
                <a:latin typeface="Times New Roman" pitchFamily="18" charset="0"/>
                <a:cs typeface="Times New Roman" pitchFamily="18" charset="0"/>
              </a:rPr>
            </a:br>
            <a:endParaRPr lang="en-US" sz="2700" dirty="0">
              <a:solidFill>
                <a:schemeClr val="tx1"/>
              </a:solidFill>
            </a:endParaRPr>
          </a:p>
        </p:txBody>
      </p:sp>
      <p:sp>
        <p:nvSpPr>
          <p:cNvPr id="3" name="Content Placeholder 2"/>
          <p:cNvSpPr>
            <a:spLocks noGrp="1"/>
          </p:cNvSpPr>
          <p:nvPr>
            <p:ph idx="1"/>
          </p:nvPr>
        </p:nvSpPr>
        <p:spPr>
          <a:xfrm>
            <a:off x="1043492" y="1905000"/>
            <a:ext cx="6957508" cy="4876800"/>
          </a:xfrm>
        </p:spPr>
        <p:txBody>
          <a:bodyPr>
            <a:normAutofit/>
          </a:bodyPr>
          <a:lstStyle/>
          <a:p>
            <a:pPr marL="68580" lvl="0" indent="0" algn="just">
              <a:buClr>
                <a:srgbClr val="94C600"/>
              </a:buClr>
              <a:buNone/>
            </a:pPr>
            <a:r>
              <a:rPr lang="en-US" sz="2200" b="1" dirty="0">
                <a:solidFill>
                  <a:srgbClr val="000000"/>
                </a:solidFill>
                <a:latin typeface="Times New Roman" panose="02020603050405020304" pitchFamily="18" charset="0"/>
                <a:cs typeface="Times New Roman" panose="02020603050405020304" pitchFamily="18" charset="0"/>
              </a:rPr>
              <a:t>Clarifications regarding public food services, including Local Gastronomic Point</a:t>
            </a:r>
          </a:p>
          <a:p>
            <a:pPr marL="68580" lvl="0" indent="0" algn="just">
              <a:buClr>
                <a:srgbClr val="94C600"/>
              </a:buClr>
              <a:buNone/>
            </a:pPr>
            <a:endParaRPr lang="en-US" sz="2200" b="1" dirty="0">
              <a:solidFill>
                <a:srgbClr val="000000"/>
              </a:solidFill>
              <a:latin typeface="Times New Roman" panose="02020603050405020304" pitchFamily="18" charset="0"/>
              <a:cs typeface="Times New Roman" panose="02020603050405020304" pitchFamily="18" charset="0"/>
            </a:endParaRPr>
          </a:p>
          <a:p>
            <a:pPr marL="68580" lvl="0" indent="0" algn="just">
              <a:buClr>
                <a:srgbClr val="94C600"/>
              </a:buClr>
              <a:buNone/>
            </a:pPr>
            <a:r>
              <a:rPr lang="en-US" sz="2200" b="1" dirty="0">
                <a:solidFill>
                  <a:srgbClr val="000000"/>
                </a:solidFill>
                <a:latin typeface="Times New Roman" panose="02020603050405020304" pitchFamily="18" charset="0"/>
                <a:cs typeface="Times New Roman" panose="02020603050405020304" pitchFamily="18" charset="0"/>
              </a:rPr>
              <a:t>Selection principles Scoring</a:t>
            </a:r>
          </a:p>
          <a:p>
            <a:pPr marL="68580" lvl="0" indent="0" algn="just">
              <a:buClr>
                <a:srgbClr val="94C600"/>
              </a:buClr>
              <a:buNone/>
            </a:pPr>
            <a:endParaRPr lang="en-US" sz="2200" b="1" dirty="0">
              <a:solidFill>
                <a:srgbClr val="000000"/>
              </a:solidFill>
              <a:latin typeface="Times New Roman" panose="02020603050405020304" pitchFamily="18" charset="0"/>
              <a:cs typeface="Times New Roman" panose="02020603050405020304" pitchFamily="18" charset="0"/>
            </a:endParaRP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The principle of stimulating tourist activities and/ Max. 15 points or leisure and/or public catering units located in areas with high tourist potential</a:t>
            </a:r>
          </a:p>
          <a:p>
            <a:pPr marL="68580" lvl="0" indent="0" algn="just">
              <a:buClr>
                <a:srgbClr val="94C600"/>
              </a:buClr>
              <a:buNone/>
            </a:pPr>
            <a:endParaRPr lang="en-US" sz="2200" dirty="0">
              <a:solidFill>
                <a:srgbClr val="000000"/>
              </a:solidFill>
              <a:latin typeface="Times New Roman" panose="02020603050405020304" pitchFamily="18" charset="0"/>
              <a:cs typeface="Times New Roman" panose="02020603050405020304" pitchFamily="18" charset="0"/>
            </a:endParaRP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Source: Applicant Guide – Sub</a:t>
            </a:r>
            <a:r>
              <a:rPr lang="ro-RO" sz="2200" dirty="0">
                <a:solidFill>
                  <a:srgbClr val="000000"/>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measure 6.4,</a:t>
            </a:r>
          </a:p>
          <a:p>
            <a:pPr marL="68580" lvl="0" indent="0" algn="just">
              <a:buClr>
                <a:srgbClr val="94C600"/>
              </a:buClr>
              <a:buNone/>
            </a:pPr>
            <a:r>
              <a:rPr lang="en-US" sz="2200" dirty="0">
                <a:solidFill>
                  <a:srgbClr val="000000"/>
                </a:solidFill>
                <a:latin typeface="Times New Roman" panose="02020603050405020304" pitchFamily="18" charset="0"/>
                <a:cs typeface="Times New Roman" panose="02020603050405020304" pitchFamily="18" charset="0"/>
              </a:rPr>
              <a:t>Version 04 – 2021</a:t>
            </a:r>
            <a:endParaRPr lang="ro-RO" sz="3500" dirty="0">
              <a:solidFill>
                <a:schemeClr val="accent1">
                  <a:lumMod val="50000"/>
                </a:schemeClr>
              </a:solidFill>
              <a:latin typeface="Times New Roman"/>
              <a:ea typeface="Times New Roman"/>
              <a:cs typeface="Times New Roman"/>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01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838200"/>
          </a:xfrm>
        </p:spPr>
        <p:txBody>
          <a:bodyPr>
            <a:normAutofit/>
          </a:bodyPr>
          <a:lstStyle/>
          <a:p>
            <a:pPr algn="ctr"/>
            <a:r>
              <a:rPr lang="ro-RO" sz="2800" b="1" dirty="0">
                <a:solidFill>
                  <a:schemeClr val="tx1"/>
                </a:solidFill>
              </a:rPr>
              <a:t>Context</a:t>
            </a:r>
            <a:endParaRPr lang="en-US" sz="2800" b="1" dirty="0">
              <a:solidFill>
                <a:schemeClr val="tx1"/>
              </a:solidFill>
            </a:endParaRPr>
          </a:p>
        </p:txBody>
      </p:sp>
      <p:sp>
        <p:nvSpPr>
          <p:cNvPr id="3" name="Content Placeholder 2"/>
          <p:cNvSpPr>
            <a:spLocks noGrp="1"/>
          </p:cNvSpPr>
          <p:nvPr>
            <p:ph idx="1"/>
          </p:nvPr>
        </p:nvSpPr>
        <p:spPr>
          <a:xfrm>
            <a:off x="1043492" y="1676400"/>
            <a:ext cx="6777317" cy="4156229"/>
          </a:xfrm>
        </p:spPr>
        <p:txBody>
          <a:bodyPr>
            <a:normAutofit fontScale="92500" lnSpcReduction="10000"/>
          </a:bodyPr>
          <a:lstStyle/>
          <a:p>
            <a:pPr indent="0" algn="just">
              <a:lnSpc>
                <a:spcPct val="115000"/>
              </a:lnSpc>
              <a:spcAft>
                <a:spcPts val="0"/>
              </a:spcAft>
              <a:buNone/>
            </a:pPr>
            <a:r>
              <a:rPr lang="en-US" sz="2600" dirty="0">
                <a:solidFill>
                  <a:schemeClr val="tx1"/>
                </a:solidFill>
                <a:latin typeface="Times New Roman" pitchFamily="18" charset="0"/>
                <a:ea typeface="Calibri"/>
                <a:cs typeface="Times New Roman" pitchFamily="18" charset="0"/>
              </a:rPr>
              <a:t>In the current period, in </a:t>
            </a:r>
            <a:r>
              <a:rPr lang="ro-RO" sz="2600" dirty="0">
                <a:solidFill>
                  <a:schemeClr val="tx1"/>
                </a:solidFill>
                <a:latin typeface="Times New Roman" pitchFamily="18" charset="0"/>
                <a:ea typeface="Calibri"/>
                <a:cs typeface="Times New Roman" pitchFamily="18" charset="0"/>
              </a:rPr>
              <a:t>the Romanian </a:t>
            </a:r>
            <a:r>
              <a:rPr lang="en-US" sz="2600" dirty="0">
                <a:solidFill>
                  <a:schemeClr val="tx1"/>
                </a:solidFill>
                <a:latin typeface="Times New Roman" pitchFamily="18" charset="0"/>
                <a:ea typeface="Calibri"/>
                <a:cs typeface="Times New Roman" pitchFamily="18" charset="0"/>
              </a:rPr>
              <a:t>rural areas the valorization of products from own holdings encounters difficulties </a:t>
            </a:r>
            <a:r>
              <a:rPr lang="ro-RO" sz="2600">
                <a:solidFill>
                  <a:schemeClr val="tx1"/>
                </a:solidFill>
                <a:latin typeface="Times New Roman" pitchFamily="18" charset="0"/>
                <a:ea typeface="Calibri"/>
                <a:cs typeface="Times New Roman" pitchFamily="18" charset="0"/>
              </a:rPr>
              <a:t>caused</a:t>
            </a:r>
            <a:r>
              <a:rPr lang="en-US" sz="2600">
                <a:solidFill>
                  <a:schemeClr val="tx1"/>
                </a:solidFill>
                <a:latin typeface="Times New Roman" pitchFamily="18" charset="0"/>
                <a:ea typeface="Calibri"/>
                <a:cs typeface="Times New Roman" pitchFamily="18" charset="0"/>
              </a:rPr>
              <a:t> </a:t>
            </a:r>
            <a:r>
              <a:rPr lang="en-US" sz="2600" dirty="0">
                <a:solidFill>
                  <a:schemeClr val="tx1"/>
                </a:solidFill>
                <a:latin typeface="Times New Roman" pitchFamily="18" charset="0"/>
                <a:ea typeface="Calibri"/>
                <a:cs typeface="Times New Roman" pitchFamily="18" charset="0"/>
              </a:rPr>
              <a:t>by:</a:t>
            </a:r>
          </a:p>
          <a:p>
            <a:pPr indent="0" algn="just">
              <a:lnSpc>
                <a:spcPct val="115000"/>
              </a:lnSpc>
              <a:spcAft>
                <a:spcPts val="0"/>
              </a:spcAft>
              <a:buNone/>
            </a:pPr>
            <a:r>
              <a:rPr lang="ro-RO" sz="2600" dirty="0">
                <a:solidFill>
                  <a:schemeClr val="tx1"/>
                </a:solidFill>
                <a:latin typeface="Times New Roman" pitchFamily="18" charset="0"/>
                <a:ea typeface="Calibri"/>
                <a:cs typeface="Times New Roman" pitchFamily="18" charset="0"/>
              </a:rPr>
              <a:t>- </a:t>
            </a:r>
            <a:r>
              <a:rPr lang="en-US" sz="2600" dirty="0">
                <a:solidFill>
                  <a:schemeClr val="tx1"/>
                </a:solidFill>
                <a:latin typeface="Times New Roman" pitchFamily="18" charset="0"/>
                <a:ea typeface="Calibri"/>
                <a:cs typeface="Times New Roman" pitchFamily="18" charset="0"/>
              </a:rPr>
              <a:t>the generous offer of vegetable (vegetables, fruits, etc.) and livestock products (dairy, meat products);</a:t>
            </a:r>
          </a:p>
          <a:p>
            <a:pPr indent="0" algn="just">
              <a:lnSpc>
                <a:spcPct val="115000"/>
              </a:lnSpc>
              <a:spcAft>
                <a:spcPts val="0"/>
              </a:spcAft>
              <a:buNone/>
            </a:pPr>
            <a:r>
              <a:rPr lang="ro-RO" sz="2600" dirty="0">
                <a:solidFill>
                  <a:schemeClr val="tx1"/>
                </a:solidFill>
                <a:latin typeface="Times New Roman" pitchFamily="18" charset="0"/>
                <a:ea typeface="Calibri"/>
                <a:cs typeface="Times New Roman" pitchFamily="18" charset="0"/>
              </a:rPr>
              <a:t>- </a:t>
            </a:r>
            <a:r>
              <a:rPr lang="en-US" sz="2600" dirty="0">
                <a:solidFill>
                  <a:schemeClr val="tx1"/>
                </a:solidFill>
                <a:latin typeface="Times New Roman" pitchFamily="18" charset="0"/>
                <a:ea typeface="Calibri"/>
                <a:cs typeface="Times New Roman" pitchFamily="18" charset="0"/>
              </a:rPr>
              <a:t>reduced purchasing power for economic reasons;</a:t>
            </a:r>
          </a:p>
          <a:p>
            <a:pPr indent="0" algn="just">
              <a:lnSpc>
                <a:spcPct val="115000"/>
              </a:lnSpc>
              <a:spcAft>
                <a:spcPts val="0"/>
              </a:spcAft>
              <a:buNone/>
            </a:pPr>
            <a:r>
              <a:rPr lang="ro-RO" sz="2600" dirty="0">
                <a:solidFill>
                  <a:schemeClr val="tx1"/>
                </a:solidFill>
                <a:latin typeface="Times New Roman" pitchFamily="18" charset="0"/>
                <a:ea typeface="Calibri"/>
                <a:cs typeface="Times New Roman" pitchFamily="18" charset="0"/>
              </a:rPr>
              <a:t>- </a:t>
            </a:r>
            <a:r>
              <a:rPr lang="en-US" sz="2600" dirty="0">
                <a:solidFill>
                  <a:schemeClr val="tx1"/>
                </a:solidFill>
                <a:latin typeface="Times New Roman" pitchFamily="18" charset="0"/>
                <a:ea typeface="Calibri"/>
                <a:cs typeface="Times New Roman" pitchFamily="18" charset="0"/>
              </a:rPr>
              <a:t>the low degree of association for capitalization or the low diversification of activities in most communities.</a:t>
            </a:r>
            <a:endParaRPr lang="en-US" dirty="0">
              <a:solidFill>
                <a:schemeClr val="tx1"/>
              </a:solidFill>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998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371600"/>
          </a:xfrm>
        </p:spPr>
        <p:txBody>
          <a:bodyPr>
            <a:normAutofit/>
          </a:bodyPr>
          <a:lstStyle/>
          <a:p>
            <a:pPr algn="ctr"/>
            <a:r>
              <a:rPr lang="ro-RO" sz="2800" b="1" dirty="0">
                <a:solidFill>
                  <a:srgbClr val="94C600">
                    <a:lumMod val="50000"/>
                  </a:srgbClr>
                </a:solidFill>
                <a:latin typeface="Times New Roman" pitchFamily="18" charset="0"/>
                <a:cs typeface="Times New Roman" pitchFamily="18" charset="0"/>
              </a:rPr>
              <a:t>     </a:t>
            </a:r>
            <a:r>
              <a:rPr lang="en-US" sz="2400" b="1" dirty="0">
                <a:solidFill>
                  <a:srgbClr val="94C600">
                    <a:lumMod val="50000"/>
                  </a:srgbClr>
                </a:solidFill>
                <a:latin typeface="Times New Roman" pitchFamily="18" charset="0"/>
                <a:cs typeface="Times New Roman" pitchFamily="18" charset="0"/>
              </a:rPr>
              <a:t>Stages regarding the concerns of economic research and DAJ </a:t>
            </a:r>
            <a:r>
              <a:rPr lang="en-US" sz="2400" b="1" dirty="0" err="1">
                <a:solidFill>
                  <a:srgbClr val="94C600">
                    <a:lumMod val="50000"/>
                  </a:srgbClr>
                </a:solidFill>
                <a:latin typeface="Times New Roman" pitchFamily="18" charset="0"/>
                <a:cs typeface="Times New Roman" pitchFamily="18" charset="0"/>
              </a:rPr>
              <a:t>Iași</a:t>
            </a:r>
            <a:r>
              <a:rPr lang="en-US" sz="2400" b="1" dirty="0">
                <a:solidFill>
                  <a:srgbClr val="94C600">
                    <a:lumMod val="50000"/>
                  </a:srgbClr>
                </a:solidFill>
                <a:latin typeface="Times New Roman" pitchFamily="18" charset="0"/>
                <a:cs typeface="Times New Roman" pitchFamily="18" charset="0"/>
              </a:rPr>
              <a:t> in the area of Local Gastronomic Points</a:t>
            </a:r>
            <a:endParaRPr lang="en-US" sz="2400" dirty="0">
              <a:solidFill>
                <a:schemeClr val="tx1"/>
              </a:solidFill>
            </a:endParaRPr>
          </a:p>
        </p:txBody>
      </p:sp>
      <p:sp>
        <p:nvSpPr>
          <p:cNvPr id="3" name="Content Placeholder 2"/>
          <p:cNvSpPr>
            <a:spLocks noGrp="1"/>
          </p:cNvSpPr>
          <p:nvPr>
            <p:ph idx="1"/>
          </p:nvPr>
        </p:nvSpPr>
        <p:spPr>
          <a:xfrm>
            <a:off x="1043492" y="1905000"/>
            <a:ext cx="6957508" cy="4876800"/>
          </a:xfrm>
        </p:spPr>
        <p:txBody>
          <a:bodyPr>
            <a:normAutofit fontScale="92500" lnSpcReduction="10000"/>
          </a:bodyPr>
          <a:lstStyle/>
          <a:p>
            <a:pPr marL="68580" lvl="0" indent="0" algn="just">
              <a:buClr>
                <a:srgbClr val="94C600"/>
              </a:buClr>
              <a:buNone/>
            </a:pPr>
            <a:r>
              <a:rPr lang="en-US" sz="1900" b="1" dirty="0">
                <a:solidFill>
                  <a:srgbClr val="000000"/>
                </a:solidFill>
                <a:latin typeface="Times New Roman" panose="02020603050405020304" pitchFamily="18" charset="0"/>
                <a:cs typeface="Times New Roman" panose="02020603050405020304" pitchFamily="18" charset="0"/>
              </a:rPr>
              <a:t>Clarifications regarding public food services, including Local Gastronomic Point</a:t>
            </a:r>
          </a:p>
          <a:p>
            <a:pPr marL="68580" lvl="0" indent="0" algn="just">
              <a:buClr>
                <a:srgbClr val="94C600"/>
              </a:buClr>
              <a:buNone/>
            </a:pPr>
            <a:endParaRPr lang="en-US" sz="1900" b="1" dirty="0">
              <a:solidFill>
                <a:srgbClr val="000000"/>
              </a:solidFill>
              <a:latin typeface="Times New Roman" panose="02020603050405020304" pitchFamily="18" charset="0"/>
              <a:cs typeface="Times New Roman" panose="02020603050405020304" pitchFamily="18" charset="0"/>
            </a:endParaRPr>
          </a:p>
          <a:p>
            <a:pPr marL="68580" lvl="0" indent="0" algn="just">
              <a:buClr>
                <a:srgbClr val="94C600"/>
              </a:buClr>
              <a:buNone/>
            </a:pPr>
            <a:r>
              <a:rPr lang="en-US" sz="1900" b="1" dirty="0">
                <a:solidFill>
                  <a:srgbClr val="000000"/>
                </a:solidFill>
                <a:latin typeface="Times New Roman" panose="02020603050405020304" pitchFamily="18" charset="0"/>
                <a:cs typeface="Times New Roman" panose="02020603050405020304" pitchFamily="18" charset="0"/>
              </a:rPr>
              <a:t>Selection criteria Score</a:t>
            </a:r>
          </a:p>
          <a:p>
            <a:pPr marL="68580" lvl="0" indent="0" algn="just">
              <a:buClr>
                <a:srgbClr val="94C600"/>
              </a:buClr>
              <a:buNone/>
            </a:pPr>
            <a:endParaRPr lang="en-US" sz="1900" b="1" dirty="0">
              <a:solidFill>
                <a:srgbClr val="000000"/>
              </a:solidFill>
              <a:latin typeface="Times New Roman" panose="02020603050405020304" pitchFamily="18" charset="0"/>
              <a:cs typeface="Times New Roman" panose="02020603050405020304" pitchFamily="18" charset="0"/>
            </a:endParaRPr>
          </a:p>
          <a:p>
            <a:pPr marL="68580" lvl="0" indent="0" algn="just">
              <a:buClr>
                <a:srgbClr val="94C600"/>
              </a:buClr>
              <a:buNone/>
            </a:pPr>
            <a:r>
              <a:rPr lang="en-US" sz="1900" dirty="0">
                <a:solidFill>
                  <a:srgbClr val="000000"/>
                </a:solidFill>
                <a:latin typeface="Times New Roman" panose="02020603050405020304" pitchFamily="18" charset="0"/>
                <a:cs typeface="Times New Roman" panose="02020603050405020304" pitchFamily="18" charset="0"/>
              </a:rPr>
              <a:t>Projects aimed at investments in activities of Max. 15 points</a:t>
            </a:r>
          </a:p>
          <a:p>
            <a:pPr marL="68580" lvl="0" indent="0" algn="just">
              <a:buClr>
                <a:srgbClr val="94C600"/>
              </a:buClr>
              <a:buNone/>
            </a:pPr>
            <a:r>
              <a:rPr lang="en-US" sz="1900" dirty="0">
                <a:solidFill>
                  <a:srgbClr val="000000"/>
                </a:solidFill>
                <a:latin typeface="Times New Roman" panose="02020603050405020304" pitchFamily="18" charset="0"/>
                <a:cs typeface="Times New Roman" panose="02020603050405020304" pitchFamily="18" charset="0"/>
              </a:rPr>
              <a:t>leisure and/or public catering units,</a:t>
            </a:r>
          </a:p>
          <a:p>
            <a:pPr marL="68580" lvl="0" indent="0" algn="just">
              <a:buClr>
                <a:srgbClr val="94C600"/>
              </a:buClr>
              <a:buNone/>
            </a:pPr>
            <a:r>
              <a:rPr lang="en-US" sz="1900" dirty="0">
                <a:solidFill>
                  <a:srgbClr val="000000"/>
                </a:solidFill>
                <a:latin typeface="Times New Roman" panose="02020603050405020304" pitchFamily="18" charset="0"/>
                <a:cs typeface="Times New Roman" panose="02020603050405020304" pitchFamily="18" charset="0"/>
              </a:rPr>
              <a:t>in areas with high tourist potential</a:t>
            </a:r>
          </a:p>
          <a:p>
            <a:pPr marL="68580" lvl="0" indent="0" algn="just">
              <a:buClr>
                <a:srgbClr val="94C600"/>
              </a:buClr>
              <a:buNone/>
            </a:pPr>
            <a:r>
              <a:rPr lang="en-US" sz="1900" dirty="0">
                <a:solidFill>
                  <a:srgbClr val="000000"/>
                </a:solidFill>
                <a:latin typeface="Times New Roman" panose="02020603050405020304" pitchFamily="18" charset="0"/>
                <a:cs typeface="Times New Roman" panose="02020603050405020304" pitchFamily="18" charset="0"/>
              </a:rPr>
              <a:t>The score given to this criterion is calculated</a:t>
            </a:r>
          </a:p>
          <a:p>
            <a:pPr marL="68580" lvl="0" indent="0" algn="just">
              <a:buClr>
                <a:srgbClr val="94C600"/>
              </a:buClr>
              <a:buNone/>
            </a:pPr>
            <a:r>
              <a:rPr lang="en-US" sz="1900" dirty="0">
                <a:solidFill>
                  <a:srgbClr val="000000"/>
                </a:solidFill>
                <a:latin typeface="Times New Roman" panose="02020603050405020304" pitchFamily="18" charset="0"/>
                <a:cs typeface="Times New Roman" panose="02020603050405020304" pitchFamily="18" charset="0"/>
              </a:rPr>
              <a:t>depending on the location of the investment (municipality),</a:t>
            </a:r>
          </a:p>
          <a:p>
            <a:pPr marL="68580" lvl="0" indent="0" algn="just">
              <a:buClr>
                <a:srgbClr val="94C600"/>
              </a:buClr>
              <a:buNone/>
            </a:pPr>
            <a:r>
              <a:rPr lang="en-US" sz="1900" dirty="0">
                <a:solidFill>
                  <a:srgbClr val="000000"/>
                </a:solidFill>
                <a:latin typeface="Times New Roman" panose="02020603050405020304" pitchFamily="18" charset="0"/>
                <a:cs typeface="Times New Roman" panose="02020603050405020304" pitchFamily="18" charset="0"/>
              </a:rPr>
              <a:t>in localities with a very high concentration of resources</a:t>
            </a:r>
          </a:p>
          <a:p>
            <a:pPr marL="68580" lvl="0" indent="0" algn="just">
              <a:buClr>
                <a:srgbClr val="94C600"/>
              </a:buClr>
              <a:buNone/>
            </a:pPr>
            <a:r>
              <a:rPr lang="en-US" sz="1900" dirty="0">
                <a:solidFill>
                  <a:srgbClr val="000000"/>
                </a:solidFill>
                <a:latin typeface="Times New Roman" panose="02020603050405020304" pitchFamily="18" charset="0"/>
                <a:cs typeface="Times New Roman" panose="02020603050405020304" pitchFamily="18" charset="0"/>
              </a:rPr>
              <a:t>and in localities with a high concentration of resources.</a:t>
            </a:r>
          </a:p>
          <a:p>
            <a:pPr marL="68580" lvl="0" indent="0" algn="just">
              <a:buClr>
                <a:srgbClr val="94C600"/>
              </a:buClr>
              <a:buNone/>
            </a:pPr>
            <a:endParaRPr lang="en-US" sz="1900" dirty="0">
              <a:solidFill>
                <a:srgbClr val="000000"/>
              </a:solidFill>
              <a:latin typeface="Times New Roman" panose="02020603050405020304" pitchFamily="18" charset="0"/>
              <a:cs typeface="Times New Roman" panose="02020603050405020304" pitchFamily="18" charset="0"/>
            </a:endParaRPr>
          </a:p>
          <a:p>
            <a:pPr marL="68580" lvl="0" indent="0" algn="just">
              <a:buClr>
                <a:srgbClr val="94C600"/>
              </a:buClr>
              <a:buNone/>
            </a:pPr>
            <a:r>
              <a:rPr lang="en-US" sz="1900" dirty="0">
                <a:solidFill>
                  <a:srgbClr val="000000"/>
                </a:solidFill>
                <a:latin typeface="Times New Roman" panose="02020603050405020304" pitchFamily="18" charset="0"/>
                <a:cs typeface="Times New Roman" panose="02020603050405020304" pitchFamily="18" charset="0"/>
              </a:rPr>
              <a:t>Source: Applicant Guide – Sub</a:t>
            </a:r>
            <a:r>
              <a:rPr lang="ro-RO" sz="1900" dirty="0">
                <a:solidFill>
                  <a:srgbClr val="000000"/>
                </a:solidFill>
                <a:latin typeface="Times New Roman" panose="02020603050405020304" pitchFamily="18" charset="0"/>
                <a:cs typeface="Times New Roman" panose="02020603050405020304" pitchFamily="18" charset="0"/>
              </a:rPr>
              <a:t>-</a:t>
            </a:r>
            <a:r>
              <a:rPr lang="en-US" sz="1900" dirty="0">
                <a:solidFill>
                  <a:srgbClr val="000000"/>
                </a:solidFill>
                <a:latin typeface="Times New Roman" panose="02020603050405020304" pitchFamily="18" charset="0"/>
                <a:cs typeface="Times New Roman" panose="02020603050405020304" pitchFamily="18" charset="0"/>
              </a:rPr>
              <a:t>measure 6.4,</a:t>
            </a:r>
          </a:p>
          <a:p>
            <a:pPr marL="68580" lvl="0" indent="0" algn="just">
              <a:buClr>
                <a:srgbClr val="94C600"/>
              </a:buClr>
              <a:buNone/>
            </a:pPr>
            <a:r>
              <a:rPr lang="en-US" sz="1900" dirty="0">
                <a:solidFill>
                  <a:srgbClr val="000000"/>
                </a:solidFill>
                <a:latin typeface="Times New Roman" panose="02020603050405020304" pitchFamily="18" charset="0"/>
                <a:cs typeface="Times New Roman" panose="02020603050405020304" pitchFamily="18" charset="0"/>
              </a:rPr>
              <a:t>Version 04 – 2021</a:t>
            </a:r>
            <a:endParaRPr lang="ro-RO" sz="1900" dirty="0">
              <a:solidFill>
                <a:schemeClr val="accent1">
                  <a:lumMod val="50000"/>
                </a:schemeClr>
              </a:solidFill>
              <a:latin typeface="Times New Roman"/>
              <a:ea typeface="Times New Roman"/>
              <a:cs typeface="Times New Roman"/>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28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371600"/>
          </a:xfrm>
        </p:spPr>
        <p:txBody>
          <a:bodyPr>
            <a:normAutofit/>
          </a:bodyPr>
          <a:lstStyle/>
          <a:p>
            <a:pPr algn="ctr"/>
            <a:r>
              <a:rPr lang="ro-RO" sz="2800" b="1" dirty="0">
                <a:solidFill>
                  <a:srgbClr val="94C600">
                    <a:lumMod val="50000"/>
                  </a:srgbClr>
                </a:solidFill>
                <a:latin typeface="Times New Roman" pitchFamily="18" charset="0"/>
                <a:cs typeface="Times New Roman" pitchFamily="18" charset="0"/>
              </a:rPr>
              <a:t>     </a:t>
            </a:r>
            <a:r>
              <a:rPr lang="en-US" sz="2400" b="1" dirty="0">
                <a:solidFill>
                  <a:srgbClr val="94C600">
                    <a:lumMod val="50000"/>
                  </a:srgbClr>
                </a:solidFill>
                <a:latin typeface="Times New Roman" pitchFamily="18" charset="0"/>
                <a:cs typeface="Times New Roman" pitchFamily="18" charset="0"/>
              </a:rPr>
              <a:t>Stages regarding the concerns of economic research and DAJ </a:t>
            </a:r>
            <a:r>
              <a:rPr lang="en-US" sz="2400" b="1" dirty="0" err="1">
                <a:solidFill>
                  <a:srgbClr val="94C600">
                    <a:lumMod val="50000"/>
                  </a:srgbClr>
                </a:solidFill>
                <a:latin typeface="Times New Roman" pitchFamily="18" charset="0"/>
                <a:cs typeface="Times New Roman" pitchFamily="18" charset="0"/>
              </a:rPr>
              <a:t>Iași</a:t>
            </a:r>
            <a:r>
              <a:rPr lang="en-US" sz="2400" b="1" dirty="0">
                <a:solidFill>
                  <a:srgbClr val="94C600">
                    <a:lumMod val="50000"/>
                  </a:srgbClr>
                </a:solidFill>
                <a:latin typeface="Times New Roman" pitchFamily="18" charset="0"/>
                <a:cs typeface="Times New Roman" pitchFamily="18" charset="0"/>
              </a:rPr>
              <a:t> in the area of Local Gastronomic Points</a:t>
            </a:r>
            <a:endParaRPr lang="en-US" sz="2400" dirty="0">
              <a:solidFill>
                <a:schemeClr val="tx1"/>
              </a:solidFill>
            </a:endParaRPr>
          </a:p>
        </p:txBody>
      </p:sp>
      <p:sp>
        <p:nvSpPr>
          <p:cNvPr id="3" name="Content Placeholder 2"/>
          <p:cNvSpPr>
            <a:spLocks noGrp="1"/>
          </p:cNvSpPr>
          <p:nvPr>
            <p:ph idx="1"/>
          </p:nvPr>
        </p:nvSpPr>
        <p:spPr>
          <a:xfrm>
            <a:off x="1043492" y="1905000"/>
            <a:ext cx="6957508" cy="4419600"/>
          </a:xfrm>
        </p:spPr>
        <p:txBody>
          <a:bodyPr>
            <a:normAutofit fontScale="92500" lnSpcReduction="10000"/>
          </a:bodyPr>
          <a:lstStyle/>
          <a:p>
            <a:pPr marL="0" marR="0" indent="0">
              <a:lnSpc>
                <a:spcPct val="115000"/>
              </a:lnSpc>
              <a:spcBef>
                <a:spcPts val="0"/>
              </a:spcBef>
              <a:spcAft>
                <a:spcPts val="1000"/>
              </a:spcAft>
              <a:buNone/>
            </a:pPr>
            <a:r>
              <a:rPr lang="en-US" sz="2000" b="1" dirty="0">
                <a:solidFill>
                  <a:schemeClr val="tx1"/>
                </a:solidFill>
                <a:latin typeface="Times New Roman" panose="02020603050405020304" pitchFamily="18" charset="0"/>
                <a:ea typeface="Times New Roman"/>
                <a:cs typeface="Times New Roman" panose="02020603050405020304" pitchFamily="18" charset="0"/>
              </a:rPr>
              <a:t>Period 2022 - 2023</a:t>
            </a:r>
          </a:p>
          <a:p>
            <a:pPr marL="0" marR="0" indent="0">
              <a:lnSpc>
                <a:spcPct val="115000"/>
              </a:lnSpc>
              <a:spcBef>
                <a:spcPts val="0"/>
              </a:spcBef>
              <a:spcAft>
                <a:spcPts val="1000"/>
              </a:spcAft>
              <a:buNone/>
            </a:pPr>
            <a:r>
              <a:rPr lang="en-US" sz="2000" b="1" dirty="0">
                <a:solidFill>
                  <a:schemeClr val="tx1"/>
                </a:solidFill>
                <a:latin typeface="Times New Roman" panose="02020603050405020304" pitchFamily="18" charset="0"/>
                <a:ea typeface="Times New Roman"/>
                <a:cs typeface="Times New Roman" panose="02020603050405020304" pitchFamily="18" charset="0"/>
              </a:rPr>
              <a:t>DAJ </a:t>
            </a:r>
            <a:r>
              <a:rPr lang="en-US" sz="2000" b="1" dirty="0" err="1">
                <a:solidFill>
                  <a:schemeClr val="tx1"/>
                </a:solidFill>
                <a:latin typeface="Times New Roman" panose="02020603050405020304" pitchFamily="18" charset="0"/>
                <a:ea typeface="Times New Roman"/>
                <a:cs typeface="Times New Roman" panose="02020603050405020304" pitchFamily="18" charset="0"/>
              </a:rPr>
              <a:t>Iași</a:t>
            </a:r>
            <a:r>
              <a:rPr lang="en-US" sz="2000" b="1"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a:solidFill>
                  <a:schemeClr val="tx1"/>
                </a:solidFill>
                <a:latin typeface="Times New Roman" panose="02020603050405020304" pitchFamily="18" charset="0"/>
                <a:ea typeface="Times New Roman"/>
                <a:cs typeface="Times New Roman" panose="02020603050405020304" pitchFamily="18" charset="0"/>
              </a:rPr>
              <a:t>Information actions regarding the establishment and operation of Local Gastronomic Points.</a:t>
            </a:r>
          </a:p>
          <a:p>
            <a:pPr marL="0" marR="0" indent="0">
              <a:lnSpc>
                <a:spcPct val="115000"/>
              </a:lnSpc>
              <a:spcBef>
                <a:spcPts val="0"/>
              </a:spcBef>
              <a:spcAft>
                <a:spcPts val="1000"/>
              </a:spcAft>
              <a:buNone/>
            </a:pPr>
            <a:endParaRPr lang="en-US" sz="2000" b="1" dirty="0">
              <a:solidFill>
                <a:schemeClr val="tx1"/>
              </a:solidFill>
              <a:latin typeface="Times New Roman" panose="02020603050405020304" pitchFamily="18" charset="0"/>
              <a:ea typeface="Times New Roman"/>
              <a:cs typeface="Times New Roman" panose="02020603050405020304" pitchFamily="18" charset="0"/>
            </a:endParaRPr>
          </a:p>
          <a:p>
            <a:pPr marL="0" marR="0" indent="0">
              <a:lnSpc>
                <a:spcPct val="115000"/>
              </a:lnSpc>
              <a:spcBef>
                <a:spcPts val="0"/>
              </a:spcBef>
              <a:spcAft>
                <a:spcPts val="1000"/>
              </a:spcAft>
              <a:buNone/>
            </a:pPr>
            <a:r>
              <a:rPr lang="en-US" sz="2000" dirty="0">
                <a:solidFill>
                  <a:schemeClr val="tx1"/>
                </a:solidFill>
                <a:latin typeface="Times New Roman" panose="02020603050405020304" pitchFamily="18" charset="0"/>
                <a:ea typeface="Times New Roman"/>
                <a:cs typeface="Times New Roman" panose="02020603050405020304" pitchFamily="18" charset="0"/>
              </a:rPr>
              <a:t>Promoting examples of good practice from the North-East Region and from the national level.</a:t>
            </a:r>
          </a:p>
          <a:p>
            <a:pPr marL="0" marR="0" indent="0">
              <a:lnSpc>
                <a:spcPct val="115000"/>
              </a:lnSpc>
              <a:spcBef>
                <a:spcPts val="0"/>
              </a:spcBef>
              <a:spcAft>
                <a:spcPts val="1000"/>
              </a:spcAft>
              <a:buNone/>
            </a:pPr>
            <a:endParaRPr lang="en-US" sz="2000" b="1" dirty="0">
              <a:solidFill>
                <a:schemeClr val="tx1"/>
              </a:solidFill>
              <a:latin typeface="Times New Roman" panose="02020603050405020304" pitchFamily="18" charset="0"/>
              <a:ea typeface="Times New Roman"/>
              <a:cs typeface="Times New Roman" panose="02020603050405020304" pitchFamily="18" charset="0"/>
            </a:endParaRPr>
          </a:p>
          <a:p>
            <a:pPr marL="0" marR="0" indent="0">
              <a:lnSpc>
                <a:spcPct val="115000"/>
              </a:lnSpc>
              <a:spcBef>
                <a:spcPts val="0"/>
              </a:spcBef>
              <a:spcAft>
                <a:spcPts val="1000"/>
              </a:spcAft>
              <a:buNone/>
            </a:pPr>
            <a:r>
              <a:rPr lang="en-US" sz="2000" dirty="0">
                <a:solidFill>
                  <a:schemeClr val="tx1"/>
                </a:solidFill>
                <a:latin typeface="Times New Roman" panose="02020603050405020304" pitchFamily="18" charset="0"/>
                <a:ea typeface="Times New Roman"/>
                <a:cs typeface="Times New Roman" panose="02020603050405020304" pitchFamily="18" charset="0"/>
              </a:rPr>
              <a:t>Participation in the Seminar organized by DAJ </a:t>
            </a:r>
            <a:r>
              <a:rPr lang="en-US" sz="2000" dirty="0" err="1">
                <a:solidFill>
                  <a:schemeClr val="tx1"/>
                </a:solidFill>
                <a:latin typeface="Times New Roman" panose="02020603050405020304" pitchFamily="18" charset="0"/>
                <a:ea typeface="Times New Roman"/>
                <a:cs typeface="Times New Roman" panose="02020603050405020304" pitchFamily="18" charset="0"/>
              </a:rPr>
              <a:t>Suceava</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i="1" dirty="0">
                <a:solidFill>
                  <a:schemeClr val="tx1"/>
                </a:solidFill>
                <a:latin typeface="Times New Roman" panose="02020603050405020304" pitchFamily="18" charset="0"/>
                <a:ea typeface="Times New Roman"/>
                <a:cs typeface="Times New Roman" panose="02020603050405020304" pitchFamily="18" charset="0"/>
              </a:rPr>
              <a:t>Local Gastronomic Points - a way to develop rural communities and local tourism, a </a:t>
            </a:r>
            <a:r>
              <a:rPr lang="ro-RO" sz="2000" i="1" dirty="0">
                <a:solidFill>
                  <a:schemeClr val="tx1"/>
                </a:solidFill>
                <a:latin typeface="Times New Roman" panose="02020603050405020304" pitchFamily="18" charset="0"/>
                <a:ea typeface="Times New Roman"/>
                <a:cs typeface="Times New Roman" panose="02020603050405020304" pitchFamily="18" charset="0"/>
              </a:rPr>
              <a:t>way</a:t>
            </a:r>
            <a:r>
              <a:rPr lang="en-US" sz="2000" i="1" dirty="0">
                <a:solidFill>
                  <a:schemeClr val="tx1"/>
                </a:solidFill>
                <a:latin typeface="Times New Roman" panose="02020603050405020304" pitchFamily="18" charset="0"/>
                <a:ea typeface="Times New Roman"/>
                <a:cs typeface="Times New Roman" panose="02020603050405020304" pitchFamily="18" charset="0"/>
              </a:rPr>
              <a:t> of capitalizing on the products obtained on the farm</a:t>
            </a:r>
            <a:r>
              <a:rPr lang="en-US" sz="2000" dirty="0">
                <a:solidFill>
                  <a:schemeClr val="tx1"/>
                </a:solidFill>
                <a:latin typeface="Times New Roman" panose="02020603050405020304" pitchFamily="18" charset="0"/>
                <a:ea typeface="Times New Roman"/>
                <a:cs typeface="Times New Roman" panose="02020603050405020304" pitchFamily="18" charset="0"/>
              </a:rPr>
              <a:t>" and contacting the representative of the Local Gastronomic Point</a:t>
            </a:r>
            <a:r>
              <a:rPr lang="en-US" sz="2000" b="1" dirty="0">
                <a:solidFill>
                  <a:schemeClr val="tx1"/>
                </a:solidFill>
                <a:latin typeface="Times New Roman" panose="02020603050405020304" pitchFamily="18" charset="0"/>
                <a:ea typeface="Times New Roman"/>
                <a:cs typeface="Times New Roman" panose="02020603050405020304" pitchFamily="18" charset="0"/>
              </a:rPr>
              <a:t>.</a:t>
            </a:r>
            <a:endParaRPr lang="ro-RO" sz="3500" dirty="0">
              <a:solidFill>
                <a:schemeClr val="tx1"/>
              </a:solidFill>
              <a:latin typeface="Times New Roman"/>
              <a:ea typeface="Times New Roman"/>
              <a:cs typeface="Times New Roman"/>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379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6777319" cy="572536"/>
          </a:xfrm>
        </p:spPr>
        <p:txBody>
          <a:bodyPr>
            <a:normAutofit/>
          </a:bodyPr>
          <a:lstStyle/>
          <a:p>
            <a:r>
              <a:rPr lang="en-US" sz="2400" dirty="0"/>
              <a:t>Evolution of Local Gastronomic Points</a:t>
            </a:r>
            <a:endParaRPr lang="ro-RO" sz="2400" dirty="0"/>
          </a:p>
        </p:txBody>
      </p:sp>
      <p:pic>
        <p:nvPicPr>
          <p:cNvPr id="4" name="Content Placeholder 3"/>
          <p:cNvPicPr>
            <a:picLocks noGrp="1" noChangeAspect="1"/>
          </p:cNvPicPr>
          <p:nvPr>
            <p:ph idx="1"/>
          </p:nvPr>
        </p:nvPicPr>
        <p:blipFill>
          <a:blip r:embed="rId2"/>
          <a:stretch>
            <a:fillRect/>
          </a:stretch>
        </p:blipFill>
        <p:spPr>
          <a:xfrm>
            <a:off x="838200" y="1635457"/>
            <a:ext cx="5147118" cy="4254011"/>
          </a:xfrm>
          <a:prstGeom prst="rect">
            <a:avLst/>
          </a:prstGeom>
        </p:spPr>
      </p:pic>
      <p:sp>
        <p:nvSpPr>
          <p:cNvPr id="5" name="TextBox 4"/>
          <p:cNvSpPr txBox="1"/>
          <p:nvPr/>
        </p:nvSpPr>
        <p:spPr>
          <a:xfrm>
            <a:off x="5985318" y="1611573"/>
            <a:ext cx="2472882" cy="2062103"/>
          </a:xfrm>
          <a:prstGeom prst="rect">
            <a:avLst/>
          </a:prstGeom>
          <a:noFill/>
        </p:spPr>
        <p:txBody>
          <a:bodyPr wrap="square" rtlCol="0">
            <a:spAutoFit/>
          </a:bodyPr>
          <a:lstStyle/>
          <a:p>
            <a:r>
              <a:rPr lang="en-US" sz="1600" dirty="0"/>
              <a:t>In the period 2018-2023 (until March), 242 PGL were established, of which, most in the counties: </a:t>
            </a:r>
            <a:r>
              <a:rPr lang="en-US" sz="1600" dirty="0" err="1"/>
              <a:t>Brașov</a:t>
            </a:r>
            <a:r>
              <a:rPr lang="en-US" sz="1600" dirty="0"/>
              <a:t> (72), </a:t>
            </a:r>
            <a:r>
              <a:rPr lang="en-US" sz="1600" dirty="0" err="1"/>
              <a:t>Tulcea</a:t>
            </a:r>
            <a:r>
              <a:rPr lang="en-US" sz="1600" dirty="0"/>
              <a:t> (35), Sibiu (21), Alba (15), </a:t>
            </a:r>
            <a:r>
              <a:rPr lang="en-US" sz="1600" dirty="0" err="1"/>
              <a:t>Maramureș</a:t>
            </a:r>
            <a:r>
              <a:rPr lang="en-US" sz="1600" dirty="0"/>
              <a:t> (12) , </a:t>
            </a:r>
            <a:r>
              <a:rPr lang="en-US" sz="1600" dirty="0" err="1"/>
              <a:t>Hunedoara</a:t>
            </a:r>
            <a:r>
              <a:rPr lang="en-US" sz="1600" dirty="0"/>
              <a:t> (11).</a:t>
            </a:r>
            <a:endParaRPr lang="ro-RO" sz="1600" dirty="0"/>
          </a:p>
        </p:txBody>
      </p:sp>
    </p:spTree>
    <p:extLst>
      <p:ext uri="{BB962C8B-B14F-4D97-AF65-F5344CB8AC3E}">
        <p14:creationId xmlns:p14="http://schemas.microsoft.com/office/powerpoint/2010/main" val="402000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 y="685800"/>
            <a:ext cx="7910754" cy="3645703"/>
          </a:xfrm>
          <a:prstGeom prst="rect">
            <a:avLst/>
          </a:prstGeom>
        </p:spPr>
      </p:pic>
      <p:sp>
        <p:nvSpPr>
          <p:cNvPr id="5" name="TextBox 4"/>
          <p:cNvSpPr txBox="1"/>
          <p:nvPr/>
        </p:nvSpPr>
        <p:spPr>
          <a:xfrm>
            <a:off x="2362200" y="4572000"/>
            <a:ext cx="4648200" cy="646331"/>
          </a:xfrm>
          <a:prstGeom prst="rect">
            <a:avLst/>
          </a:prstGeom>
          <a:noFill/>
        </p:spPr>
        <p:txBody>
          <a:bodyPr wrap="square" rtlCol="0">
            <a:spAutoFit/>
          </a:bodyPr>
          <a:lstStyle/>
          <a:p>
            <a:pPr algn="ctr"/>
            <a:r>
              <a:rPr lang="en-US" dirty="0"/>
              <a:t>Regional distribution of Local Gastronomic Points (March 2023)</a:t>
            </a:r>
            <a:endParaRPr lang="ro-RO" dirty="0"/>
          </a:p>
        </p:txBody>
      </p:sp>
      <p:sp>
        <p:nvSpPr>
          <p:cNvPr id="2" name="TextBox 1"/>
          <p:cNvSpPr txBox="1"/>
          <p:nvPr/>
        </p:nvSpPr>
        <p:spPr>
          <a:xfrm>
            <a:off x="1524000" y="5638800"/>
            <a:ext cx="68580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Most of the </a:t>
            </a:r>
            <a:r>
              <a:rPr lang="ro-RO" dirty="0">
                <a:latin typeface="Times New Roman" panose="02020603050405020304" pitchFamily="18" charset="0"/>
                <a:cs typeface="Times New Roman" panose="02020603050405020304" pitchFamily="18" charset="0"/>
              </a:rPr>
              <a:t>PGL</a:t>
            </a:r>
            <a:r>
              <a:rPr lang="en-US" dirty="0">
                <a:latin typeface="Times New Roman" panose="02020603050405020304" pitchFamily="18" charset="0"/>
                <a:cs typeface="Times New Roman" panose="02020603050405020304" pitchFamily="18" charset="0"/>
              </a:rPr>
              <a:t> are located in the Center and the North-West.</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64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pPr algn="ctr"/>
            <a:br>
              <a:rPr lang="ro-RO" sz="2500" b="1" dirty="0">
                <a:solidFill>
                  <a:srgbClr val="94C600">
                    <a:lumMod val="50000"/>
                  </a:srgbClr>
                </a:solidFill>
                <a:latin typeface="Times New Roman" pitchFamily="18" charset="0"/>
                <a:cs typeface="Times New Roman" pitchFamily="18" charset="0"/>
              </a:rPr>
            </a:br>
            <a:br>
              <a:rPr lang="ro-RO" sz="2500" b="1" dirty="0">
                <a:solidFill>
                  <a:srgbClr val="94C600">
                    <a:lumMod val="50000"/>
                  </a:srgbClr>
                </a:solidFill>
                <a:latin typeface="Times New Roman" pitchFamily="18" charset="0"/>
                <a:cs typeface="Times New Roman" pitchFamily="18" charset="0"/>
              </a:rPr>
            </a:br>
            <a:br>
              <a:rPr lang="ro-RO" sz="2500" b="1" dirty="0">
                <a:solidFill>
                  <a:srgbClr val="94C600">
                    <a:lumMod val="50000"/>
                  </a:srgbClr>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043492" y="1752600"/>
            <a:ext cx="6777317" cy="4648200"/>
          </a:xfrm>
        </p:spPr>
        <p:txBody>
          <a:bodyPr/>
          <a:lstStyle/>
          <a:p>
            <a:pPr marL="68580" lvl="0" indent="0" algn="ctr">
              <a:buClr>
                <a:srgbClr val="94C600"/>
              </a:buClr>
              <a:buNone/>
            </a:pPr>
            <a:r>
              <a:rPr lang="en-US" sz="2300" b="1" dirty="0">
                <a:solidFill>
                  <a:srgbClr val="94C600">
                    <a:lumMod val="50000"/>
                  </a:srgbClr>
                </a:solidFill>
                <a:latin typeface="Times New Roman" pitchFamily="18" charset="0"/>
                <a:cs typeface="Times New Roman" pitchFamily="18" charset="0"/>
              </a:rPr>
              <a:t>Local Gastronomic Points from</a:t>
            </a:r>
          </a:p>
          <a:p>
            <a:pPr marL="68580" lvl="0" indent="0" algn="ctr">
              <a:buClr>
                <a:srgbClr val="94C600"/>
              </a:buClr>
              <a:buNone/>
            </a:pPr>
            <a:r>
              <a:rPr lang="ro-RO" sz="2300" b="1" dirty="0">
                <a:solidFill>
                  <a:srgbClr val="94C600">
                    <a:lumMod val="50000"/>
                  </a:srgbClr>
                </a:solidFill>
                <a:latin typeface="Times New Roman" pitchFamily="18" charset="0"/>
                <a:cs typeface="Times New Roman" pitchFamily="18" charset="0"/>
              </a:rPr>
              <a:t>the </a:t>
            </a:r>
            <a:r>
              <a:rPr lang="en-US" sz="2300" b="1" dirty="0">
                <a:solidFill>
                  <a:srgbClr val="94C600">
                    <a:lumMod val="50000"/>
                  </a:srgbClr>
                </a:solidFill>
                <a:latin typeface="Times New Roman" pitchFamily="18" charset="0"/>
                <a:cs typeface="Times New Roman" pitchFamily="18" charset="0"/>
              </a:rPr>
              <a:t>North - East </a:t>
            </a:r>
            <a:r>
              <a:rPr lang="ro-RO" sz="2300" b="1" dirty="0">
                <a:solidFill>
                  <a:srgbClr val="94C600">
                    <a:lumMod val="50000"/>
                  </a:srgbClr>
                </a:solidFill>
                <a:latin typeface="Times New Roman" pitchFamily="18" charset="0"/>
                <a:cs typeface="Times New Roman" pitchFamily="18" charset="0"/>
              </a:rPr>
              <a:t>R</a:t>
            </a:r>
            <a:r>
              <a:rPr lang="en-US" sz="2300" b="1" dirty="0" err="1">
                <a:solidFill>
                  <a:srgbClr val="94C600">
                    <a:lumMod val="50000"/>
                  </a:srgbClr>
                </a:solidFill>
                <a:latin typeface="Times New Roman" pitchFamily="18" charset="0"/>
                <a:cs typeface="Times New Roman" pitchFamily="18" charset="0"/>
              </a:rPr>
              <a:t>egion</a:t>
            </a:r>
            <a:endParaRPr lang="ro-RO" sz="2200" dirty="0">
              <a:solidFill>
                <a:srgbClr val="94C600">
                  <a:lumMod val="50000"/>
                </a:srgbClr>
              </a:solidFill>
              <a:latin typeface="Times New Roman" pitchFamily="18" charset="0"/>
              <a:cs typeface="Times New Roman" pitchFamily="18" charset="0"/>
            </a:endParaRPr>
          </a:p>
          <a:p>
            <a:pPr lvl="0" algn="just">
              <a:buClr>
                <a:srgbClr val="94C600"/>
              </a:buClr>
            </a:pPr>
            <a:endParaRPr lang="ro-RO" sz="2200" dirty="0">
              <a:solidFill>
                <a:srgbClr val="94C600">
                  <a:lumMod val="50000"/>
                </a:srgbClr>
              </a:solidFill>
              <a:latin typeface="Times New Roman" pitchFamily="18" charset="0"/>
              <a:cs typeface="Times New Roman" pitchFamily="18" charset="0"/>
            </a:endParaRPr>
          </a:p>
          <a:p>
            <a:pPr lvl="0" algn="just">
              <a:buClr>
                <a:srgbClr val="94C600"/>
              </a:buClr>
            </a:pPr>
            <a:r>
              <a:rPr lang="en-US" sz="2200" dirty="0">
                <a:solidFill>
                  <a:srgbClr val="94C600">
                    <a:lumMod val="50000"/>
                  </a:srgbClr>
                </a:solidFill>
                <a:latin typeface="Times New Roman" pitchFamily="18" charset="0"/>
                <a:cs typeface="Times New Roman" pitchFamily="18" charset="0"/>
              </a:rPr>
              <a:t>In the North-East Region, 17 </a:t>
            </a:r>
            <a:r>
              <a:rPr lang="ro-RO" sz="2200" dirty="0">
                <a:solidFill>
                  <a:srgbClr val="94C600">
                    <a:lumMod val="50000"/>
                  </a:srgbClr>
                </a:solidFill>
                <a:latin typeface="Times New Roman" pitchFamily="18" charset="0"/>
                <a:cs typeface="Times New Roman" pitchFamily="18" charset="0"/>
              </a:rPr>
              <a:t>PGL </a:t>
            </a:r>
            <a:r>
              <a:rPr lang="en-US" sz="2200" dirty="0">
                <a:solidFill>
                  <a:srgbClr val="94C600">
                    <a:lumMod val="50000"/>
                  </a:srgbClr>
                </a:solidFill>
                <a:latin typeface="Times New Roman" pitchFamily="18" charset="0"/>
                <a:cs typeface="Times New Roman" pitchFamily="18" charset="0"/>
              </a:rPr>
              <a:t>are registered in the counties: </a:t>
            </a:r>
            <a:r>
              <a:rPr lang="en-US" sz="2200" dirty="0" err="1">
                <a:solidFill>
                  <a:srgbClr val="94C600">
                    <a:lumMod val="50000"/>
                  </a:srgbClr>
                </a:solidFill>
                <a:latin typeface="Times New Roman" pitchFamily="18" charset="0"/>
                <a:cs typeface="Times New Roman" pitchFamily="18" charset="0"/>
              </a:rPr>
              <a:t>Neamț</a:t>
            </a:r>
            <a:r>
              <a:rPr lang="en-US" sz="2200" dirty="0">
                <a:solidFill>
                  <a:srgbClr val="94C600">
                    <a:lumMod val="50000"/>
                  </a:srgbClr>
                </a:solidFill>
                <a:latin typeface="Times New Roman" pitchFamily="18" charset="0"/>
                <a:cs typeface="Times New Roman" pitchFamily="18" charset="0"/>
              </a:rPr>
              <a:t> (4), </a:t>
            </a:r>
            <a:r>
              <a:rPr lang="en-US" sz="2200" dirty="0" err="1">
                <a:solidFill>
                  <a:srgbClr val="94C600">
                    <a:lumMod val="50000"/>
                  </a:srgbClr>
                </a:solidFill>
                <a:latin typeface="Times New Roman" pitchFamily="18" charset="0"/>
                <a:cs typeface="Times New Roman" pitchFamily="18" charset="0"/>
              </a:rPr>
              <a:t>Botoșani</a:t>
            </a:r>
            <a:r>
              <a:rPr lang="en-US" sz="2200" dirty="0">
                <a:solidFill>
                  <a:srgbClr val="94C600">
                    <a:lumMod val="50000"/>
                  </a:srgbClr>
                </a:solidFill>
                <a:latin typeface="Times New Roman" pitchFamily="18" charset="0"/>
                <a:cs typeface="Times New Roman" pitchFamily="18" charset="0"/>
              </a:rPr>
              <a:t> (2), </a:t>
            </a:r>
            <a:r>
              <a:rPr lang="en-US" sz="2200" dirty="0" err="1">
                <a:solidFill>
                  <a:srgbClr val="94C600">
                    <a:lumMod val="50000"/>
                  </a:srgbClr>
                </a:solidFill>
                <a:latin typeface="Times New Roman" pitchFamily="18" charset="0"/>
                <a:cs typeface="Times New Roman" pitchFamily="18" charset="0"/>
              </a:rPr>
              <a:t>Suceava</a:t>
            </a:r>
            <a:r>
              <a:rPr lang="en-US" sz="2200" dirty="0">
                <a:solidFill>
                  <a:srgbClr val="94C600">
                    <a:lumMod val="50000"/>
                  </a:srgbClr>
                </a:solidFill>
                <a:latin typeface="Times New Roman" pitchFamily="18" charset="0"/>
                <a:cs typeface="Times New Roman" pitchFamily="18" charset="0"/>
              </a:rPr>
              <a:t> (10), </a:t>
            </a:r>
            <a:r>
              <a:rPr lang="en-US" sz="2200" dirty="0" err="1">
                <a:solidFill>
                  <a:srgbClr val="94C600">
                    <a:lumMod val="50000"/>
                  </a:srgbClr>
                </a:solidFill>
                <a:latin typeface="Times New Roman" pitchFamily="18" charset="0"/>
                <a:cs typeface="Times New Roman" pitchFamily="18" charset="0"/>
              </a:rPr>
              <a:t>Vaslui</a:t>
            </a:r>
            <a:r>
              <a:rPr lang="en-US" sz="2200" dirty="0">
                <a:solidFill>
                  <a:srgbClr val="94C600">
                    <a:lumMod val="50000"/>
                  </a:srgbClr>
                </a:solidFill>
                <a:latin typeface="Times New Roman" pitchFamily="18" charset="0"/>
                <a:cs typeface="Times New Roman" pitchFamily="18" charset="0"/>
              </a:rPr>
              <a:t> (1).</a:t>
            </a:r>
          </a:p>
          <a:p>
            <a:pPr lvl="3" algn="r">
              <a:buClr>
                <a:srgbClr val="94C600"/>
              </a:buClr>
            </a:pPr>
            <a:r>
              <a:rPr lang="en-US" sz="1600" dirty="0">
                <a:solidFill>
                  <a:srgbClr val="94C600">
                    <a:lumMod val="50000"/>
                  </a:srgbClr>
                </a:solidFill>
                <a:latin typeface="Times New Roman" pitchFamily="18" charset="0"/>
                <a:cs typeface="Times New Roman" pitchFamily="18" charset="0"/>
              </a:rPr>
              <a:t>Source: ANSVSA 2023 processed data</a:t>
            </a:r>
            <a:endParaRPr lang="ro-RO" sz="1600" dirty="0">
              <a:solidFill>
                <a:srgbClr val="94C600">
                  <a:lumMod val="50000"/>
                </a:srgbClr>
              </a:solidFill>
              <a:latin typeface="Times New Roman" pitchFamily="18" charset="0"/>
              <a:cs typeface="Times New Roman" pitchFamily="18" charset="0"/>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29000" y="4038600"/>
            <a:ext cx="4572000" cy="769441"/>
          </a:xfrm>
          <a:prstGeom prst="rect">
            <a:avLst/>
          </a:prstGeom>
        </p:spPr>
        <p:txBody>
          <a:bodyPr>
            <a:spAutoFit/>
          </a:bodyPr>
          <a:lstStyle/>
          <a:p>
            <a:pPr marL="342900" indent="-342900">
              <a:spcBef>
                <a:spcPct val="20000"/>
              </a:spcBef>
              <a:buFont typeface="Arial" pitchFamily="34" charset="0"/>
              <a:buChar char="•"/>
            </a:pPr>
            <a:endParaRPr lang="ro-RO" sz="2000" dirty="0">
              <a:solidFill>
                <a:srgbClr val="94C600">
                  <a:lumMod val="50000"/>
                </a:srgbClr>
              </a:solidFill>
              <a:latin typeface="Times New Roman" pitchFamily="18" charset="0"/>
              <a:cs typeface="Times New Roman" pitchFamily="18" charset="0"/>
            </a:endParaRPr>
          </a:p>
          <a:p>
            <a:pPr marL="342900" indent="-342900">
              <a:spcBef>
                <a:spcPct val="20000"/>
              </a:spcBef>
              <a:buFont typeface="Arial" pitchFamily="34" charset="0"/>
              <a:buChar char="•"/>
            </a:pPr>
            <a:endParaRPr lang="ro-RO" sz="2000" dirty="0">
              <a:solidFill>
                <a:srgbClr val="94C600">
                  <a:lumMod val="5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959953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a:bodyPr>
          <a:lstStyle/>
          <a:p>
            <a:pPr algn="ctr"/>
            <a:r>
              <a:rPr lang="ro-RO" sz="2200" b="1" dirty="0">
                <a:solidFill>
                  <a:srgbClr val="94C600">
                    <a:lumMod val="50000"/>
                  </a:srgbClr>
                </a:solidFill>
                <a:latin typeface="Times New Roman" pitchFamily="18" charset="0"/>
                <a:cs typeface="Times New Roman" pitchFamily="18" charset="0"/>
              </a:rPr>
              <a:t>PGL Neamț County</a:t>
            </a:r>
            <a:endParaRPr lang="en-US" dirty="0"/>
          </a:p>
        </p:txBody>
      </p:sp>
      <p:sp>
        <p:nvSpPr>
          <p:cNvPr id="3" name="Content Placeholder 2"/>
          <p:cNvSpPr>
            <a:spLocks noGrp="1"/>
          </p:cNvSpPr>
          <p:nvPr>
            <p:ph idx="1"/>
          </p:nvPr>
        </p:nvSpPr>
        <p:spPr>
          <a:xfrm>
            <a:off x="1043492" y="1752600"/>
            <a:ext cx="6777317" cy="4648200"/>
          </a:xfrm>
        </p:spPr>
        <p:txBody>
          <a:bodyPr/>
          <a:lstStyle/>
          <a:p>
            <a:pPr lvl="0" algn="just">
              <a:buClr>
                <a:srgbClr val="94C600"/>
              </a:buClr>
            </a:pPr>
            <a:r>
              <a:rPr lang="ro-RO" sz="2000" b="1" dirty="0">
                <a:solidFill>
                  <a:srgbClr val="94C600">
                    <a:lumMod val="50000"/>
                  </a:srgbClr>
                </a:solidFill>
                <a:latin typeface="Times New Roman" pitchFamily="18" charset="0"/>
                <a:ea typeface="+mj-ea"/>
                <a:cs typeface="Times New Roman" pitchFamily="18" charset="0"/>
              </a:rPr>
              <a:t>Vis Împlinit Copii fericiți SRL</a:t>
            </a:r>
            <a:endParaRPr lang="en-US" sz="1800" dirty="0">
              <a:solidFill>
                <a:prstClr val="black"/>
              </a:solidFill>
            </a:endParaRPr>
          </a:p>
          <a:p>
            <a:pPr marL="68580" lvl="0" indent="0" algn="just">
              <a:buClr>
                <a:srgbClr val="94C600"/>
              </a:buClr>
              <a:buNone/>
            </a:pPr>
            <a:endParaRPr lang="ro-RO" sz="2200" b="1" dirty="0">
              <a:solidFill>
                <a:srgbClr val="94C600">
                  <a:lumMod val="50000"/>
                </a:srgbClr>
              </a:solidFill>
              <a:latin typeface="Times New Roman" pitchFamily="18" charset="0"/>
              <a:cs typeface="Times New Roman" pitchFamily="18" charset="0"/>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User\Desktop\Foto PGL Neamt\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955920"/>
            <a:ext cx="2869942" cy="30762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0" y="4038600"/>
            <a:ext cx="4572000" cy="2394502"/>
          </a:xfrm>
          <a:prstGeom prst="rect">
            <a:avLst/>
          </a:prstGeom>
        </p:spPr>
        <p:txBody>
          <a:bodyPr>
            <a:spAutoFit/>
          </a:bodyPr>
          <a:lstStyle/>
          <a:p>
            <a:pPr marL="342900" indent="-342900">
              <a:spcBef>
                <a:spcPct val="20000"/>
              </a:spcBef>
              <a:buFont typeface="Arial" pitchFamily="34" charset="0"/>
              <a:buChar char="•"/>
            </a:pPr>
            <a:endParaRPr lang="ro-RO" sz="2000" dirty="0">
              <a:solidFill>
                <a:srgbClr val="94C600">
                  <a:lumMod val="50000"/>
                </a:srgbClr>
              </a:solidFill>
              <a:latin typeface="Times New Roman" pitchFamily="18" charset="0"/>
              <a:cs typeface="Times New Roman" pitchFamily="18" charset="0"/>
            </a:endParaRPr>
          </a:p>
          <a:p>
            <a:pPr marL="342900" indent="-342900">
              <a:spcBef>
                <a:spcPct val="20000"/>
              </a:spcBef>
              <a:buFont typeface="Arial" pitchFamily="34" charset="0"/>
              <a:buChar char="•"/>
            </a:pPr>
            <a:r>
              <a:rPr lang="ro-RO" sz="2400" b="1" dirty="0">
                <a:solidFill>
                  <a:srgbClr val="94C600">
                    <a:lumMod val="50000"/>
                  </a:srgbClr>
                </a:solidFill>
                <a:latin typeface="Times New Roman" pitchFamily="18" charset="0"/>
                <a:cs typeface="Times New Roman" pitchFamily="18" charset="0"/>
              </a:rPr>
              <a:t>Date of registration: 15 January 2020</a:t>
            </a:r>
          </a:p>
          <a:p>
            <a:pPr marL="342900" indent="-342900">
              <a:spcBef>
                <a:spcPct val="20000"/>
              </a:spcBef>
              <a:buFont typeface="Arial" pitchFamily="34" charset="0"/>
              <a:buChar char="•"/>
            </a:pPr>
            <a:r>
              <a:rPr lang="ro-RO" sz="2400" b="1" dirty="0">
                <a:solidFill>
                  <a:srgbClr val="94C600">
                    <a:lumMod val="50000"/>
                  </a:srgbClr>
                </a:solidFill>
                <a:latin typeface="Times New Roman" pitchFamily="18" charset="0"/>
                <a:cs typeface="Times New Roman" pitchFamily="18" charset="0"/>
              </a:rPr>
              <a:t>Location: Horia village,          Horia commune, </a:t>
            </a:r>
            <a:r>
              <a:rPr lang="en-GB" sz="2400" b="1" dirty="0">
                <a:solidFill>
                  <a:srgbClr val="94C600">
                    <a:lumMod val="50000"/>
                  </a:srgbClr>
                </a:solidFill>
                <a:latin typeface="Times New Roman" pitchFamily="18" charset="0"/>
                <a:cs typeface="Times New Roman" pitchFamily="18" charset="0"/>
              </a:rPr>
              <a:t> </a:t>
            </a:r>
            <a:r>
              <a:rPr lang="ro-RO" sz="2400" b="1" dirty="0">
                <a:solidFill>
                  <a:srgbClr val="94C600">
                    <a:lumMod val="50000"/>
                  </a:srgbClr>
                </a:solidFill>
                <a:latin typeface="Times New Roman" pitchFamily="18" charset="0"/>
                <a:cs typeface="Times New Roman" pitchFamily="18" charset="0"/>
              </a:rPr>
              <a:t>Neamț County</a:t>
            </a:r>
          </a:p>
        </p:txBody>
      </p:sp>
      <p:pic>
        <p:nvPicPr>
          <p:cNvPr id="7" name="Picture 2" descr="C:\Users\User\Desktop\20190608_0843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799" y="2360613"/>
            <a:ext cx="4611167" cy="183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97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744" cy="533400"/>
          </a:xfrm>
        </p:spPr>
        <p:txBody>
          <a:bodyPr/>
          <a:lstStyle/>
          <a:p>
            <a:pPr algn="ctr"/>
            <a:r>
              <a:rPr lang="ro-RO" sz="2200" b="1" dirty="0">
                <a:solidFill>
                  <a:srgbClr val="94C600">
                    <a:lumMod val="50000"/>
                  </a:srgbClr>
                </a:solidFill>
                <a:latin typeface="Times New Roman" pitchFamily="18" charset="0"/>
                <a:cs typeface="Times New Roman" pitchFamily="18" charset="0"/>
              </a:rPr>
              <a:t>PGL Neamț County</a:t>
            </a:r>
            <a:endParaRPr lang="en-US" dirty="0"/>
          </a:p>
        </p:txBody>
      </p:sp>
      <p:sp>
        <p:nvSpPr>
          <p:cNvPr id="3" name="Content Placeholder 2"/>
          <p:cNvSpPr>
            <a:spLocks noGrp="1"/>
          </p:cNvSpPr>
          <p:nvPr>
            <p:ph idx="1"/>
          </p:nvPr>
        </p:nvSpPr>
        <p:spPr>
          <a:xfrm>
            <a:off x="1043492" y="1600200"/>
            <a:ext cx="6777317" cy="4232429"/>
          </a:xfrm>
        </p:spPr>
        <p:txBody>
          <a:bodyPr/>
          <a:lstStyle/>
          <a:p>
            <a:r>
              <a:rPr lang="ro-RO" b="1" dirty="0">
                <a:solidFill>
                  <a:schemeClr val="accent1">
                    <a:lumMod val="50000"/>
                  </a:schemeClr>
                </a:solidFill>
                <a:latin typeface="Times New Roman" panose="02020603050405020304" pitchFamily="18" charset="0"/>
                <a:cs typeface="Times New Roman" panose="02020603050405020304" pitchFamily="18" charset="0"/>
              </a:rPr>
              <a:t>Bucate Tradiționale Bicazu Ardelean PGL</a:t>
            </a:r>
            <a:endParaRPr lang="en-US"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4453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Asus\Desktop\PGL Bicazu Ardelea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234" y="2438400"/>
            <a:ext cx="245745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us\Desktop\PGL Bicazu Ardelean\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4191000"/>
            <a:ext cx="29591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Asus\Desktop\PGL Bicazu Ardelean\8.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3384" y="1981199"/>
            <a:ext cx="1971016" cy="328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988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744" cy="533400"/>
          </a:xfrm>
        </p:spPr>
        <p:txBody>
          <a:bodyPr/>
          <a:lstStyle/>
          <a:p>
            <a:pPr algn="ctr"/>
            <a:r>
              <a:rPr lang="ro-RO" sz="2200" b="1" dirty="0">
                <a:solidFill>
                  <a:srgbClr val="94C600">
                    <a:lumMod val="50000"/>
                  </a:srgbClr>
                </a:solidFill>
                <a:latin typeface="Times New Roman" pitchFamily="18" charset="0"/>
                <a:cs typeface="Times New Roman" pitchFamily="18" charset="0"/>
              </a:rPr>
              <a:t>PGL Neamț County</a:t>
            </a:r>
            <a:endParaRPr lang="en-US" dirty="0"/>
          </a:p>
        </p:txBody>
      </p:sp>
      <p:sp>
        <p:nvSpPr>
          <p:cNvPr id="3" name="Content Placeholder 2"/>
          <p:cNvSpPr>
            <a:spLocks noGrp="1"/>
          </p:cNvSpPr>
          <p:nvPr>
            <p:ph idx="1"/>
          </p:nvPr>
        </p:nvSpPr>
        <p:spPr>
          <a:xfrm>
            <a:off x="1049547" y="1600200"/>
            <a:ext cx="6777317" cy="4232429"/>
          </a:xfrm>
        </p:spPr>
        <p:txBody>
          <a:bodyPr/>
          <a:lstStyle/>
          <a:p>
            <a:r>
              <a:rPr lang="ro-RO" b="1" dirty="0">
                <a:solidFill>
                  <a:schemeClr val="accent1">
                    <a:lumMod val="50000"/>
                  </a:schemeClr>
                </a:solidFill>
                <a:latin typeface="Times New Roman" panose="02020603050405020304" pitchFamily="18" charset="0"/>
                <a:cs typeface="Times New Roman" panose="02020603050405020304" pitchFamily="18" charset="0"/>
              </a:rPr>
              <a:t>Bucate Tradiționale Bicazu Ardelean PGL</a:t>
            </a:r>
            <a:endParaRPr lang="en-US"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4453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Asus\Desktop\PGL Bicazu Ardelea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336023"/>
            <a:ext cx="3429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sus\Desktop\PGL Bicazu Ardelean\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2324100"/>
            <a:ext cx="3429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Asus\Desktop\PGL Bicazu Ardelean\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5009159"/>
            <a:ext cx="2590800" cy="14547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5107483"/>
            <a:ext cx="4267200" cy="1446550"/>
          </a:xfrm>
          <a:prstGeom prst="rect">
            <a:avLst/>
          </a:prstGeom>
        </p:spPr>
        <p:txBody>
          <a:bodyPr wrap="square">
            <a:spAutoFit/>
          </a:bodyPr>
          <a:lstStyle/>
          <a:p>
            <a:pPr marL="342900" lvl="0" indent="-274320">
              <a:spcBef>
                <a:spcPct val="20000"/>
              </a:spcBef>
              <a:buClr>
                <a:srgbClr val="94C600"/>
              </a:buClr>
              <a:buSzPct val="76000"/>
              <a:buFont typeface="Wingdings 2" pitchFamily="18" charset="2"/>
              <a:buChar char=""/>
            </a:pPr>
            <a:r>
              <a:rPr lang="ro-RO" sz="2000" b="1" dirty="0">
                <a:solidFill>
                  <a:srgbClr val="94C600">
                    <a:lumMod val="50000"/>
                  </a:srgbClr>
                </a:solidFill>
                <a:latin typeface="Times New Roman" pitchFamily="18" charset="0"/>
                <a:cs typeface="Times New Roman" pitchFamily="18" charset="0"/>
              </a:rPr>
              <a:t>Location:</a:t>
            </a:r>
          </a:p>
          <a:p>
            <a:pPr marL="68580" lvl="0">
              <a:spcBef>
                <a:spcPct val="20000"/>
              </a:spcBef>
              <a:buClr>
                <a:srgbClr val="94C600"/>
              </a:buClr>
              <a:buSzPct val="76000"/>
            </a:pPr>
            <a:r>
              <a:rPr lang="ro-RO" sz="2000" b="1" dirty="0">
                <a:solidFill>
                  <a:srgbClr val="94C600">
                    <a:lumMod val="50000"/>
                  </a:srgbClr>
                </a:solidFill>
                <a:latin typeface="Times New Roman" pitchFamily="18" charset="0"/>
                <a:cs typeface="Times New Roman" pitchFamily="18" charset="0"/>
              </a:rPr>
              <a:t> Bicazu Ardelean commune</a:t>
            </a:r>
          </a:p>
          <a:p>
            <a:pPr marL="342900" lvl="0" indent="-274320">
              <a:spcBef>
                <a:spcPct val="20000"/>
              </a:spcBef>
              <a:buClr>
                <a:srgbClr val="94C600"/>
              </a:buClr>
              <a:buSzPct val="76000"/>
              <a:buFont typeface="Wingdings 2" pitchFamily="18" charset="2"/>
              <a:buChar char=""/>
            </a:pPr>
            <a:r>
              <a:rPr lang="ro-RO" sz="2000" b="1" dirty="0">
                <a:solidFill>
                  <a:srgbClr val="94C600">
                    <a:lumMod val="50000"/>
                  </a:srgbClr>
                </a:solidFill>
                <a:latin typeface="Times New Roman" pitchFamily="18" charset="0"/>
                <a:cs typeface="Times New Roman" pitchFamily="18" charset="0"/>
              </a:rPr>
              <a:t>Date of registration: 22 December 2022</a:t>
            </a:r>
          </a:p>
        </p:txBody>
      </p:sp>
    </p:spTree>
    <p:extLst>
      <p:ext uri="{BB962C8B-B14F-4D97-AF65-F5344CB8AC3E}">
        <p14:creationId xmlns:p14="http://schemas.microsoft.com/office/powerpoint/2010/main" val="2930537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8" y="538328"/>
            <a:ext cx="7772400" cy="1470025"/>
          </a:xfrm>
        </p:spPr>
        <p:txBody>
          <a:bodyPr>
            <a:normAutofit/>
          </a:bodyPr>
          <a:lstStyle/>
          <a:p>
            <a:r>
              <a:rPr lang="ro-RO" sz="3200" b="1" dirty="0">
                <a:solidFill>
                  <a:schemeClr val="accent1">
                    <a:lumMod val="50000"/>
                  </a:schemeClr>
                </a:solidFill>
                <a:latin typeface="Times New Roman" pitchFamily="18" charset="0"/>
                <a:cs typeface="Times New Roman" pitchFamily="18" charset="0"/>
              </a:rPr>
              <a:t>Local Gastronomic Point </a:t>
            </a:r>
            <a:br>
              <a:rPr lang="ro-RO" sz="3200" b="1" dirty="0">
                <a:solidFill>
                  <a:schemeClr val="accent1">
                    <a:lumMod val="50000"/>
                  </a:schemeClr>
                </a:solidFill>
                <a:latin typeface="Times New Roman" pitchFamily="18" charset="0"/>
                <a:cs typeface="Times New Roman" pitchFamily="18" charset="0"/>
              </a:rPr>
            </a:br>
            <a:r>
              <a:rPr lang="ro-RO" sz="3200" b="1" dirty="0">
                <a:solidFill>
                  <a:schemeClr val="accent1">
                    <a:lumMod val="50000"/>
                  </a:schemeClr>
                </a:solidFill>
                <a:latin typeface="Times New Roman" pitchFamily="18" charset="0"/>
                <a:cs typeface="Times New Roman" pitchFamily="18" charset="0"/>
              </a:rPr>
              <a:t>Botoșani County</a:t>
            </a:r>
            <a:endParaRPr lang="en-US" sz="3200" b="1" dirty="0">
              <a:solidFill>
                <a:schemeClr val="accent1">
                  <a:lumMod val="5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524000" y="2209800"/>
            <a:ext cx="6400800" cy="1524000"/>
          </a:xfrm>
        </p:spPr>
        <p:txBody>
          <a:bodyPr>
            <a:normAutofit/>
          </a:bodyPr>
          <a:lstStyle/>
          <a:p>
            <a:pPr algn="l"/>
            <a:r>
              <a:rPr lang="ro-RO" sz="2400" b="1" dirty="0">
                <a:solidFill>
                  <a:schemeClr val="accent1">
                    <a:lumMod val="50000"/>
                  </a:schemeClr>
                </a:solidFill>
                <a:latin typeface="Times New Roman" pitchFamily="18" charset="0"/>
                <a:cs typeface="Times New Roman" pitchFamily="18" charset="0"/>
              </a:rPr>
              <a:t>I.I. Simion C. Ioan</a:t>
            </a:r>
            <a:endParaRPr lang="en-US" sz="2400" b="1" dirty="0">
              <a:solidFill>
                <a:schemeClr val="accent1">
                  <a:lumMod val="50000"/>
                </a:schemeClr>
              </a:solidFill>
              <a:latin typeface="Times New Roman" pitchFamily="18" charset="0"/>
              <a:cs typeface="Times New Roman" pitchFamily="18" charset="0"/>
            </a:endParaRPr>
          </a:p>
        </p:txBody>
      </p:sp>
      <p:pic>
        <p:nvPicPr>
          <p:cNvPr id="4" name="Picture 3" descr="C:\Users\User\Desktop\Foto PGL BT\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971800"/>
            <a:ext cx="2362200" cy="31496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User\Desktop\Foto PGL BT\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209800"/>
            <a:ext cx="2750288" cy="3695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esktop\Prezentari PGL\pg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021" y="242081"/>
            <a:ext cx="1145229" cy="156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106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dirty="0">
                <a:latin typeface="Times New Roman" pitchFamily="18" charset="0"/>
                <a:cs typeface="Times New Roman" pitchFamily="18" charset="0"/>
              </a:rPr>
              <a:t>Inființare</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endParaRPr lang="ro-RO" sz="2800" dirty="0">
              <a:latin typeface="Times New Roman" pitchFamily="18" charset="0"/>
              <a:cs typeface="Times New Roman" pitchFamily="18" charset="0"/>
            </a:endParaRPr>
          </a:p>
          <a:p>
            <a:endParaRPr lang="ro-RO" sz="2800" dirty="0">
              <a:latin typeface="Times New Roman" pitchFamily="18" charset="0"/>
              <a:cs typeface="Times New Roman" pitchFamily="18" charset="0"/>
            </a:endParaRPr>
          </a:p>
          <a:p>
            <a:endParaRPr lang="ro-RO" sz="2800" dirty="0">
              <a:latin typeface="Times New Roman" pitchFamily="18" charset="0"/>
              <a:cs typeface="Times New Roman" pitchFamily="18" charset="0"/>
            </a:endParaRPr>
          </a:p>
          <a:p>
            <a:endParaRPr lang="ro-RO" sz="2800" dirty="0">
              <a:latin typeface="Times New Roman" pitchFamily="18" charset="0"/>
              <a:cs typeface="Times New Roman" pitchFamily="18" charset="0"/>
            </a:endParaRPr>
          </a:p>
          <a:p>
            <a:endParaRPr lang="ro-RO" sz="2800" dirty="0">
              <a:latin typeface="Times New Roman" pitchFamily="18" charset="0"/>
              <a:cs typeface="Times New Roman" pitchFamily="18" charset="0"/>
            </a:endParaRPr>
          </a:p>
          <a:p>
            <a:endParaRPr lang="ro-RO" sz="2800" dirty="0">
              <a:latin typeface="Times New Roman" pitchFamily="18" charset="0"/>
              <a:cs typeface="Times New Roman" pitchFamily="18" charset="0"/>
            </a:endParaRPr>
          </a:p>
          <a:p>
            <a:r>
              <a:rPr lang="ro-RO" sz="2600" b="1" dirty="0">
                <a:solidFill>
                  <a:schemeClr val="accent1">
                    <a:lumMod val="50000"/>
                  </a:schemeClr>
                </a:solidFill>
                <a:latin typeface="Times New Roman" pitchFamily="18" charset="0"/>
                <a:cs typeface="Times New Roman" pitchFamily="18" charset="0"/>
              </a:rPr>
              <a:t>Date of registration: 4 August 2020</a:t>
            </a:r>
          </a:p>
          <a:p>
            <a:r>
              <a:rPr lang="ro-RO" sz="2600" b="1" dirty="0">
                <a:solidFill>
                  <a:schemeClr val="accent1">
                    <a:lumMod val="50000"/>
                  </a:schemeClr>
                </a:solidFill>
                <a:latin typeface="Times New Roman" pitchFamily="18" charset="0"/>
                <a:cs typeface="Times New Roman" pitchFamily="18" charset="0"/>
              </a:rPr>
              <a:t>Location: Brehuiești village, Vlădeni commune,               Botoșani County</a:t>
            </a:r>
          </a:p>
          <a:p>
            <a:endParaRPr lang="en-US" dirty="0"/>
          </a:p>
        </p:txBody>
      </p:sp>
      <p:pic>
        <p:nvPicPr>
          <p:cNvPr id="6" name="Picture 3" descr="C:\Users\User\Desktop\Foto PGL BT\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34" y="1676400"/>
            <a:ext cx="2733675" cy="2770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Foto PGL BT\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143000"/>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ser\Desktop\Lucrare PGL pt. ICE\pg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85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685800"/>
            <a:ext cx="3657600" cy="4247317"/>
          </a:xfrm>
          <a:prstGeom prst="rect">
            <a:avLst/>
          </a:prstGeom>
          <a:noFill/>
        </p:spPr>
        <p:txBody>
          <a:bodyPr wrap="square" rtlCol="0">
            <a:spAutoFit/>
          </a:bodyPr>
          <a:lstStyle/>
          <a:p>
            <a:pPr algn="just"/>
            <a:r>
              <a:rPr lang="ro-RO" dirty="0" err="1">
                <a:latin typeface="Times New Roman" panose="02020603050405020304" pitchFamily="18" charset="0"/>
                <a:cs typeface="Times New Roman" panose="02020603050405020304" pitchFamily="18" charset="0"/>
              </a:rPr>
              <a:t>Established</a:t>
            </a:r>
            <a:r>
              <a:rPr lang="en-US" dirty="0">
                <a:latin typeface="Times New Roman" panose="02020603050405020304" pitchFamily="18" charset="0"/>
                <a:cs typeface="Times New Roman" panose="02020603050405020304" pitchFamily="18" charset="0"/>
              </a:rPr>
              <a:t> in 2016, at the initiative of the Ivan </a:t>
            </a:r>
            <a:r>
              <a:rPr lang="en-US" dirty="0" err="1">
                <a:latin typeface="Times New Roman" panose="02020603050405020304" pitchFamily="18" charset="0"/>
                <a:cs typeface="Times New Roman" panose="02020603050405020304" pitchFamily="18" charset="0"/>
              </a:rPr>
              <a:t>Patzaichin</a:t>
            </a:r>
            <a:r>
              <a:rPr lang="en-US" dirty="0">
                <a:latin typeface="Times New Roman" panose="02020603050405020304" pitchFamily="18" charset="0"/>
                <a:cs typeface="Times New Roman" panose="02020603050405020304" pitchFamily="18" charset="0"/>
              </a:rPr>
              <a:t> Association</a:t>
            </a:r>
            <a:r>
              <a:rPr lang="ro-RO"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23 </a:t>
            </a:r>
            <a:r>
              <a:rPr lang="en-US" dirty="0">
                <a:latin typeface="Times New Roman" panose="02020603050405020304" pitchFamily="18" charset="0"/>
                <a:cs typeface="Times New Roman" panose="02020603050405020304" pitchFamily="18" charset="0"/>
              </a:rPr>
              <a:t>Mila, </a:t>
            </a:r>
            <a:r>
              <a:rPr lang="ro-RO" dirty="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Local Gastronomic Points</a:t>
            </a:r>
            <a:r>
              <a:rPr lang="ro-RO" dirty="0">
                <a:latin typeface="Times New Roman" panose="02020603050405020304" pitchFamily="18" charset="0"/>
                <a:cs typeface="Times New Roman" panose="02020603050405020304" pitchFamily="18" charset="0"/>
              </a:rPr>
              <a:t> (PGL)</a:t>
            </a:r>
            <a:r>
              <a:rPr lang="en-US" dirty="0">
                <a:latin typeface="Times New Roman" panose="02020603050405020304" pitchFamily="18" charset="0"/>
                <a:cs typeface="Times New Roman" panose="02020603050405020304" pitchFamily="18" charset="0"/>
              </a:rPr>
              <a:t> are units represented by private kitchens in the countryside, which can operate in permanent or seasonal households, in agricultural farms, animal farms, sheepfold</a:t>
            </a:r>
            <a:r>
              <a:rPr lang="ro-RO"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fish farms, wine cellar</a:t>
            </a:r>
            <a:r>
              <a:rPr lang="ro-RO"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wine farms, fruit farms, hunting grounds, monasteries, etc.,</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where culinary products prepared according to recipes specific to the area are prepared and served, directly to the final consumer, for a maximum number of 12 people.</a:t>
            </a:r>
            <a:endParaRPr lang="ro-RO"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029200" y="1066800"/>
            <a:ext cx="3276600" cy="5386090"/>
          </a:xfrm>
          <a:prstGeom prst="rect">
            <a:avLst/>
          </a:prstGeom>
          <a:noFill/>
        </p:spPr>
        <p:txBody>
          <a:bodyPr wrap="square" rtlCol="0">
            <a:spAutoFit/>
          </a:bodyPr>
          <a:lstStyle/>
          <a:p>
            <a:pPr algn="just"/>
            <a:r>
              <a:rPr lang="en-US" sz="1600" i="1" dirty="0"/>
              <a:t>"The story of </a:t>
            </a:r>
            <a:r>
              <a:rPr lang="ro-RO" sz="1600" i="1" dirty="0"/>
              <a:t>the </a:t>
            </a:r>
            <a:r>
              <a:rPr lang="en-US" sz="1600" i="1" dirty="0"/>
              <a:t>local gastronomic points began a few years ago, when the late Ivan </a:t>
            </a:r>
            <a:r>
              <a:rPr lang="en-US" sz="1600" i="1" dirty="0" err="1"/>
              <a:t>Patzaichin</a:t>
            </a:r>
            <a:r>
              <a:rPr lang="en-US" sz="1600" i="1" dirty="0"/>
              <a:t>, through the </a:t>
            </a:r>
            <a:r>
              <a:rPr lang="ro-RO" sz="1600" i="1" dirty="0"/>
              <a:t>A</a:t>
            </a:r>
            <a:r>
              <a:rPr lang="en-US" sz="1600" i="1" dirty="0" err="1"/>
              <a:t>ssociation</a:t>
            </a:r>
            <a:r>
              <a:rPr lang="en-US" sz="1600" i="1" dirty="0"/>
              <a:t> he led, laid the foundations of such points in the Danube Delta. He took steps so that the people who prepared the meal and served it to the tourists would no longer perform this activity </a:t>
            </a:r>
            <a:r>
              <a:rPr lang="ro-RO" sz="1600" i="1" dirty="0"/>
              <a:t>‘</a:t>
            </a:r>
            <a:r>
              <a:rPr lang="en-US" sz="1600" i="1" dirty="0"/>
              <a:t>in the dark</a:t>
            </a:r>
            <a:r>
              <a:rPr lang="ro-RO" sz="1600" i="1" dirty="0"/>
              <a:t>’</a:t>
            </a:r>
            <a:r>
              <a:rPr lang="en-US" sz="1600" i="1" dirty="0"/>
              <a:t>. He made approaches to the Ministry of Agriculture and managed to develop many such local gastronomic points in the </a:t>
            </a:r>
            <a:r>
              <a:rPr lang="ro-RO" sz="1600" i="1" dirty="0"/>
              <a:t>Danube </a:t>
            </a:r>
            <a:r>
              <a:rPr lang="en-US" sz="1600" i="1" dirty="0"/>
              <a:t>Delta", explained Dorian Lungu, founder of Gastro Local</a:t>
            </a:r>
            <a:r>
              <a:rPr lang="ro-RO" sz="1600" i="1" dirty="0"/>
              <a:t>.</a:t>
            </a:r>
          </a:p>
          <a:p>
            <a:pPr algn="just"/>
            <a:r>
              <a:rPr lang="ro-RO" sz="1200" i="1" dirty="0"/>
              <a:t>(https://adevarul.ro/stiri-locale/brasov/mostenirea-lasata-de-ivan-patzaichin-punctele-2254809.html).</a:t>
            </a:r>
          </a:p>
        </p:txBody>
      </p:sp>
    </p:spTree>
    <p:extLst>
      <p:ext uri="{BB962C8B-B14F-4D97-AF65-F5344CB8AC3E}">
        <p14:creationId xmlns:p14="http://schemas.microsoft.com/office/powerpoint/2010/main" val="1932761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Foto PGL BT\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6949" y="762000"/>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User\Desktop\Foto PGL B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199"/>
            <a:ext cx="4501149" cy="30054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Desktop\Lucrare PGL pt. ICE\pg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6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Foto PGL BT\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1"/>
            <a:ext cx="26860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Foto PGL B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350" y="228600"/>
            <a:ext cx="25717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User\Desktop\Foto PGL BT\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2514600"/>
            <a:ext cx="2952750" cy="393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Lucrare PGL pt. ICE\pg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869264"/>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85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Foto PGL BT\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468437"/>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Foto PGL BT\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362200"/>
            <a:ext cx="2724150" cy="3632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Desktop\Lucrare PGL pt. ICE\pg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66928"/>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935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Foto PGL BT\1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31573" y="2971800"/>
            <a:ext cx="2610883" cy="35083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Foto PGL BT\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09600"/>
            <a:ext cx="2762250" cy="368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Desktop\Foto PGL BT\102691590_815515102310453_369491504200655475_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492719"/>
            <a:ext cx="2587337" cy="3449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Lucrare PGL pt. ICE\pg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572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093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Foto PGL BT\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808037"/>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Desktop\Foto PGL BT\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905000"/>
            <a:ext cx="3179618" cy="423949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00200" y="5334000"/>
            <a:ext cx="2743200" cy="990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sz="1400" b="1" dirty="0">
                <a:solidFill>
                  <a:schemeClr val="accent1">
                    <a:lumMod val="50000"/>
                  </a:schemeClr>
                </a:solidFill>
                <a:latin typeface="Times New Roman" pitchFamily="18" charset="0"/>
                <a:cs typeface="Times New Roman" pitchFamily="18" charset="0"/>
              </a:rPr>
              <a:t>Source: Facebook                    La nea Titi Brehuiești</a:t>
            </a:r>
            <a:endParaRPr lang="en-US" sz="1400" b="1" dirty="0">
              <a:solidFill>
                <a:schemeClr val="accent1">
                  <a:lumMod val="50000"/>
                </a:schemeClr>
              </a:solidFill>
              <a:latin typeface="Times New Roman" pitchFamily="18" charset="0"/>
              <a:cs typeface="Times New Roman" pitchFamily="18" charset="0"/>
            </a:endParaRPr>
          </a:p>
        </p:txBody>
      </p:sp>
      <p:pic>
        <p:nvPicPr>
          <p:cNvPr id="7" name="Picture 2" descr="C:\Users\User\Desktop\Lucrare PGL pt. ICE\pg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572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053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214" y="609600"/>
            <a:ext cx="7772400" cy="1470025"/>
          </a:xfrm>
        </p:spPr>
        <p:txBody>
          <a:bodyPr>
            <a:normAutofit/>
          </a:bodyPr>
          <a:lstStyle/>
          <a:p>
            <a:r>
              <a:rPr lang="ro-RO" sz="3200" b="1" dirty="0">
                <a:solidFill>
                  <a:schemeClr val="accent1">
                    <a:lumMod val="50000"/>
                  </a:schemeClr>
                </a:solidFill>
                <a:latin typeface="Times New Roman" pitchFamily="18" charset="0"/>
                <a:cs typeface="Times New Roman" pitchFamily="18" charset="0"/>
              </a:rPr>
              <a:t>PGL Suceava County</a:t>
            </a:r>
            <a:endParaRPr lang="en-US" sz="3200" b="1" dirty="0">
              <a:solidFill>
                <a:schemeClr val="accent1">
                  <a:lumMod val="5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762000" y="2057400"/>
            <a:ext cx="3581400" cy="1524000"/>
          </a:xfrm>
        </p:spPr>
        <p:txBody>
          <a:bodyPr>
            <a:normAutofit/>
          </a:bodyPr>
          <a:lstStyle/>
          <a:p>
            <a:pPr algn="ctr"/>
            <a:r>
              <a:rPr lang="ro-RO" sz="2400" b="1" dirty="0">
                <a:solidFill>
                  <a:schemeClr val="accent1">
                    <a:lumMod val="50000"/>
                  </a:schemeClr>
                </a:solidFill>
                <a:latin typeface="Times New Roman" pitchFamily="18" charset="0"/>
                <a:cs typeface="Times New Roman" pitchFamily="18" charset="0"/>
              </a:rPr>
              <a:t>Cabana Măgura –</a:t>
            </a:r>
          </a:p>
          <a:p>
            <a:pPr algn="ctr"/>
            <a:r>
              <a:rPr lang="ro-RO" sz="2400" b="1" dirty="0">
                <a:solidFill>
                  <a:schemeClr val="accent1">
                    <a:lumMod val="50000"/>
                  </a:schemeClr>
                </a:solidFill>
                <a:latin typeface="Times New Roman" pitchFamily="18" charset="0"/>
                <a:cs typeface="Times New Roman" pitchFamily="18" charset="0"/>
              </a:rPr>
              <a:t>Dorna Candrenilor</a:t>
            </a:r>
          </a:p>
          <a:p>
            <a:pPr algn="ctr"/>
            <a:endParaRPr lang="en-US" sz="2400" b="1" dirty="0">
              <a:solidFill>
                <a:schemeClr val="accent1">
                  <a:lumMod val="50000"/>
                </a:schemeClr>
              </a:solidFill>
              <a:latin typeface="Times New Roman" pitchFamily="18" charset="0"/>
              <a:cs typeface="Times New Roman" pitchFamily="18" charset="0"/>
            </a:endParaRPr>
          </a:p>
        </p:txBody>
      </p:sp>
      <p:pic>
        <p:nvPicPr>
          <p:cNvPr id="6" name="Picture 3" descr="C:\Users\User\Desktop\Prezentari PGL\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9021" y="242081"/>
            <a:ext cx="1145229" cy="15648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2023 PGL Etape DAJ\Prezentare V. Dornei 2023\Foto PGL SV\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505200"/>
            <a:ext cx="3777458" cy="28330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2023 PGL Etape DAJ\Prezentare V. Dornei 2023\Foto PGL SV\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362200"/>
            <a:ext cx="2773648" cy="369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79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2023 PGL Etape DAJ\Prezentare V. Dornei 2023\Foto PGL SV\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06067"/>
            <a:ext cx="3646223" cy="273466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2023 PGL Etape DAJ\Prezentare V. Dornei 2023\Foto PGL S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295400"/>
            <a:ext cx="337185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2023 PGL Etape DAJ\Prezentare V. Dornei 2023\Foto PGL SV\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76601"/>
            <a:ext cx="313612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916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752600"/>
            <a:ext cx="6777317" cy="4343400"/>
          </a:xfrm>
        </p:spPr>
        <p:txBody>
          <a:bodyPr>
            <a:normAutofit/>
          </a:bodyPr>
          <a:lstStyle/>
          <a:p>
            <a:pPr algn="just">
              <a:lnSpc>
                <a:spcPct val="115000"/>
              </a:lnSpc>
              <a:spcAft>
                <a:spcPts val="0"/>
              </a:spcAft>
            </a:pPr>
            <a:endParaRPr lang="en-US" sz="2000" dirty="0">
              <a:solidFill>
                <a:schemeClr val="accent1">
                  <a:lumMod val="50000"/>
                </a:schemeClr>
              </a:solidFill>
              <a:latin typeface="Times New Roman"/>
              <a:ea typeface="Arial Unicode MS"/>
            </a:endParaRPr>
          </a:p>
          <a:p>
            <a:pPr algn="just">
              <a:spcAft>
                <a:spcPts val="600"/>
              </a:spcAft>
            </a:pPr>
            <a:endParaRPr lang="en-US" sz="2000" dirty="0">
              <a:solidFill>
                <a:schemeClr val="accent1">
                  <a:lumMod val="50000"/>
                </a:schemeClr>
              </a:solidFill>
              <a:latin typeface="Times New Roman"/>
              <a:ea typeface="Arial Unicode MS"/>
            </a:endParaRPr>
          </a:p>
          <a:p>
            <a:endParaRPr lang="en-US" dirty="0"/>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14600"/>
            <a:ext cx="286259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E:\2023 PGL Etape DAJ\Prezentare V. Dornei 2023\Foto PGL SV\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512277"/>
            <a:ext cx="4120011" cy="30900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1426" y="4602285"/>
            <a:ext cx="4572000" cy="2289858"/>
          </a:xfrm>
          <a:prstGeom prst="rect">
            <a:avLst/>
          </a:prstGeom>
          <a:noFill/>
        </p:spPr>
        <p:txBody>
          <a:bodyPr wrap="square" rtlCol="0">
            <a:spAutoFit/>
          </a:bodyPr>
          <a:lstStyle/>
          <a:p>
            <a:pPr marL="342900" lvl="0" indent="-274320">
              <a:spcBef>
                <a:spcPct val="20000"/>
              </a:spcBef>
              <a:buClr>
                <a:srgbClr val="94C600"/>
              </a:buClr>
              <a:buSzPct val="76000"/>
              <a:buFont typeface="Wingdings 2" pitchFamily="18" charset="2"/>
              <a:buChar char=""/>
            </a:pPr>
            <a:r>
              <a:rPr lang="ro-RO" sz="2400" b="1" dirty="0">
                <a:solidFill>
                  <a:srgbClr val="94C600">
                    <a:lumMod val="50000"/>
                  </a:srgbClr>
                </a:solidFill>
                <a:latin typeface="Times New Roman" pitchFamily="18" charset="0"/>
                <a:cs typeface="Times New Roman" pitchFamily="18" charset="0"/>
              </a:rPr>
              <a:t>Date of registration: 19 March 2020</a:t>
            </a:r>
          </a:p>
          <a:p>
            <a:pPr marL="342900" lvl="0" indent="-274320">
              <a:spcBef>
                <a:spcPct val="20000"/>
              </a:spcBef>
              <a:buClr>
                <a:srgbClr val="94C600"/>
              </a:buClr>
              <a:buSzPct val="76000"/>
              <a:buFont typeface="Wingdings 2" pitchFamily="18" charset="2"/>
              <a:buChar char=""/>
            </a:pPr>
            <a:r>
              <a:rPr lang="ro-RO" sz="2400" b="1" dirty="0">
                <a:solidFill>
                  <a:srgbClr val="94C600">
                    <a:lumMod val="50000"/>
                  </a:srgbClr>
                </a:solidFill>
                <a:latin typeface="Times New Roman" pitchFamily="18" charset="0"/>
                <a:cs typeface="Times New Roman" pitchFamily="18" charset="0"/>
              </a:rPr>
              <a:t>Location: Poiana Negrii village,</a:t>
            </a:r>
            <a:r>
              <a:rPr lang="ro-RO" sz="2400" b="1" dirty="0">
                <a:solidFill>
                  <a:schemeClr val="accent1">
                    <a:lumMod val="50000"/>
                  </a:schemeClr>
                </a:solidFill>
                <a:latin typeface="Times New Roman" panose="02020603050405020304" pitchFamily="18" charset="0"/>
                <a:cs typeface="Times New Roman" panose="02020603050405020304" pitchFamily="18" charset="0"/>
              </a:rPr>
              <a:t> Dorna Candrenilor commune</a:t>
            </a:r>
          </a:p>
          <a:p>
            <a:endParaRPr lang="en-US" dirty="0"/>
          </a:p>
        </p:txBody>
      </p:sp>
    </p:spTree>
    <p:extLst>
      <p:ext uri="{BB962C8B-B14F-4D97-AF65-F5344CB8AC3E}">
        <p14:creationId xmlns:p14="http://schemas.microsoft.com/office/powerpoint/2010/main" val="1936339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2023 PGL Etape DAJ\Prezentare V. Dornei 2023\Foto PGL SV\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919537"/>
            <a:ext cx="3067050" cy="23002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2023 PGL Etape DAJ\Prezentare V. Dornei 2023\Foto PGL SV\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756250"/>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2023 PGL Etape DAJ\Prezentare V. Dornei 2023\Foto PGL SV\1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2242150"/>
            <a:ext cx="2631281" cy="350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87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4"/>
            <a:ext cx="7230034" cy="572536"/>
          </a:xfrm>
        </p:spPr>
        <p:txBody>
          <a:bodyPr>
            <a:normAutofit fontScale="90000"/>
          </a:bodyPr>
          <a:lstStyle/>
          <a:p>
            <a:r>
              <a:rPr lang="en-US" sz="2400" b="1" dirty="0">
                <a:solidFill>
                  <a:schemeClr val="tx1"/>
                </a:solidFill>
                <a:latin typeface="Times New Roman" pitchFamily="18" charset="0"/>
                <a:cs typeface="Times New Roman" pitchFamily="18" charset="0"/>
              </a:rPr>
              <a:t>Example of good practice - </a:t>
            </a:r>
            <a:r>
              <a:rPr lang="en-US" sz="2400" b="1" dirty="0" err="1">
                <a:solidFill>
                  <a:schemeClr val="tx1"/>
                </a:solidFill>
                <a:latin typeface="Times New Roman" pitchFamily="18" charset="0"/>
                <a:cs typeface="Times New Roman" pitchFamily="18" charset="0"/>
              </a:rPr>
              <a:t>Bălțati</a:t>
            </a:r>
            <a:r>
              <a:rPr lang="en-US" sz="2400" b="1" dirty="0">
                <a:solidFill>
                  <a:schemeClr val="tx1"/>
                </a:solidFill>
                <a:latin typeface="Times New Roman" pitchFamily="18" charset="0"/>
                <a:cs typeface="Times New Roman" pitchFamily="18" charset="0"/>
              </a:rPr>
              <a:t> commune, Iasi </a:t>
            </a:r>
            <a:r>
              <a:rPr lang="ro-RO" sz="2400" b="1" dirty="0">
                <a:solidFill>
                  <a:schemeClr val="tx1"/>
                </a:solidFill>
                <a:latin typeface="Times New Roman" pitchFamily="18" charset="0"/>
                <a:cs typeface="Times New Roman" pitchFamily="18" charset="0"/>
              </a:rPr>
              <a:t>C</a:t>
            </a:r>
            <a:r>
              <a:rPr lang="en-US" sz="2400" b="1" dirty="0" err="1">
                <a:solidFill>
                  <a:schemeClr val="tx1"/>
                </a:solidFill>
                <a:latin typeface="Times New Roman" pitchFamily="18" charset="0"/>
                <a:cs typeface="Times New Roman" pitchFamily="18" charset="0"/>
              </a:rPr>
              <a:t>ounty</a:t>
            </a:r>
            <a:endParaRPr lang="en-US" sz="2400" dirty="0"/>
          </a:p>
        </p:txBody>
      </p:sp>
      <p:sp>
        <p:nvSpPr>
          <p:cNvPr id="3" name="Content Placeholder 2"/>
          <p:cNvSpPr>
            <a:spLocks noGrp="1"/>
          </p:cNvSpPr>
          <p:nvPr>
            <p:ph idx="1"/>
          </p:nvPr>
        </p:nvSpPr>
        <p:spPr>
          <a:xfrm>
            <a:off x="1043492" y="1752600"/>
            <a:ext cx="6777317" cy="4080029"/>
          </a:xfrm>
        </p:spPr>
        <p:txBody>
          <a:bodyPr>
            <a:normAutofit/>
          </a:bodyPr>
          <a:lstStyle/>
          <a:p>
            <a:pPr marL="685800" indent="-342900" algn="just">
              <a:lnSpc>
                <a:spcPct val="115000"/>
              </a:lnSpc>
              <a:buClr>
                <a:srgbClr val="94C600"/>
              </a:buClr>
            </a:pPr>
            <a:r>
              <a:rPr lang="en-US" sz="2000" dirty="0">
                <a:latin typeface="Times New Roman" panose="02020603050405020304" pitchFamily="18" charset="0"/>
                <a:cs typeface="Times New Roman" panose="02020603050405020304" pitchFamily="18" charset="0"/>
              </a:rPr>
              <a:t>Young participants in the "Professional training program for people who serve Local Gastronomic Points" organized by the National Agency of the Mountain Area.</a:t>
            </a:r>
          </a:p>
          <a:p>
            <a:pPr marL="685800" indent="-342900" algn="just">
              <a:lnSpc>
                <a:spcPct val="115000"/>
              </a:lnSpc>
              <a:buClr>
                <a:srgbClr val="94C600"/>
              </a:buClr>
            </a:pPr>
            <a:r>
              <a:rPr lang="en-US" sz="2000" dirty="0">
                <a:latin typeface="Times New Roman" panose="02020603050405020304" pitchFamily="18" charset="0"/>
                <a:cs typeface="Times New Roman" panose="02020603050405020304" pitchFamily="18" charset="0"/>
              </a:rPr>
              <a:t>Intention to access European funds through Sub</a:t>
            </a:r>
            <a:r>
              <a:rPr lang="ro-RO"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measure 6.2 for the establishment of a Local Gastronomic Point.</a:t>
            </a:r>
          </a:p>
          <a:p>
            <a:pPr marL="685800" indent="-342900" algn="just">
              <a:lnSpc>
                <a:spcPct val="115000"/>
              </a:lnSpc>
              <a:buClr>
                <a:srgbClr val="94C600"/>
              </a:buClr>
            </a:pPr>
            <a:r>
              <a:rPr lang="en-US" sz="2000" dirty="0">
                <a:latin typeface="Times New Roman" panose="02020603050405020304" pitchFamily="18" charset="0"/>
                <a:cs typeface="Times New Roman" panose="02020603050405020304" pitchFamily="18" charset="0"/>
              </a:rPr>
              <a:t>As a result of the impossibility of having a score regarding the location of the investment (municipality), in localities with a very high concentration of resources and in localities with a high concentration of resources: Initiation of action for UAT </a:t>
            </a:r>
            <a:r>
              <a:rPr lang="en-US" sz="2000" dirty="0" err="1">
                <a:latin typeface="Times New Roman" panose="02020603050405020304" pitchFamily="18" charset="0"/>
                <a:cs typeface="Times New Roman" panose="02020603050405020304" pitchFamily="18" charset="0"/>
              </a:rPr>
              <a:t>Bălțăti</a:t>
            </a:r>
            <a:r>
              <a:rPr lang="en-US" sz="2000"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35357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alternative text description for thi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6773332"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alternative text description for thi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76064"/>
            <a:ext cx="6773332"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18313" y="6200264"/>
            <a:ext cx="7306732" cy="276999"/>
          </a:xfrm>
          <a:prstGeom prst="rect">
            <a:avLst/>
          </a:prstGeom>
          <a:noFill/>
        </p:spPr>
        <p:txBody>
          <a:bodyPr wrap="square" rtlCol="0">
            <a:spAutoFit/>
          </a:bodyPr>
          <a:lstStyle/>
          <a:p>
            <a:r>
              <a:rPr lang="ro-RO" sz="1200" dirty="0"/>
              <a:t>Source: </a:t>
            </a:r>
            <a:r>
              <a:rPr lang="ro-RO" sz="1200" dirty="0">
                <a:hlinkClick r:id="rId4"/>
              </a:rPr>
              <a:t>https://www.linkedin.com/feed/</a:t>
            </a:r>
            <a:r>
              <a:rPr lang="ro-RO" sz="1200" dirty="0"/>
              <a:t>, posted by Cristina T. 23.05.2023. Mila 23-Delta Dunării </a:t>
            </a:r>
          </a:p>
        </p:txBody>
      </p:sp>
    </p:spTree>
    <p:extLst>
      <p:ext uri="{BB962C8B-B14F-4D97-AF65-F5344CB8AC3E}">
        <p14:creationId xmlns:p14="http://schemas.microsoft.com/office/powerpoint/2010/main" val="3824473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4"/>
            <a:ext cx="7230034" cy="572536"/>
          </a:xfrm>
        </p:spPr>
        <p:txBody>
          <a:bodyPr>
            <a:normAutofit fontScale="90000"/>
          </a:bodyPr>
          <a:lstStyle/>
          <a:p>
            <a:r>
              <a:rPr lang="en-US" sz="2400" b="1" dirty="0">
                <a:solidFill>
                  <a:schemeClr val="tx1"/>
                </a:solidFill>
                <a:latin typeface="Times New Roman" pitchFamily="18" charset="0"/>
                <a:cs typeface="Times New Roman" pitchFamily="18" charset="0"/>
              </a:rPr>
              <a:t>Example of good practice - </a:t>
            </a:r>
            <a:r>
              <a:rPr lang="en-US" sz="2400" b="1" dirty="0" err="1">
                <a:solidFill>
                  <a:schemeClr val="tx1"/>
                </a:solidFill>
                <a:latin typeface="Times New Roman" pitchFamily="18" charset="0"/>
                <a:cs typeface="Times New Roman" pitchFamily="18" charset="0"/>
              </a:rPr>
              <a:t>Bălțati</a:t>
            </a:r>
            <a:r>
              <a:rPr lang="en-US" sz="2400" b="1" dirty="0">
                <a:solidFill>
                  <a:schemeClr val="tx1"/>
                </a:solidFill>
                <a:latin typeface="Times New Roman" pitchFamily="18" charset="0"/>
                <a:cs typeface="Times New Roman" pitchFamily="18" charset="0"/>
              </a:rPr>
              <a:t> commune, Iasi </a:t>
            </a:r>
            <a:r>
              <a:rPr lang="ro-RO" sz="2400" b="1" dirty="0">
                <a:solidFill>
                  <a:schemeClr val="tx1"/>
                </a:solidFill>
                <a:latin typeface="Times New Roman" pitchFamily="18" charset="0"/>
                <a:cs typeface="Times New Roman" pitchFamily="18" charset="0"/>
              </a:rPr>
              <a:t>C</a:t>
            </a:r>
            <a:r>
              <a:rPr lang="en-US" sz="2400" b="1" dirty="0" err="1">
                <a:solidFill>
                  <a:schemeClr val="tx1"/>
                </a:solidFill>
                <a:latin typeface="Times New Roman" pitchFamily="18" charset="0"/>
                <a:cs typeface="Times New Roman" pitchFamily="18" charset="0"/>
              </a:rPr>
              <a:t>ounty</a:t>
            </a:r>
            <a:endParaRPr lang="en-US" sz="2400" dirty="0"/>
          </a:p>
        </p:txBody>
      </p:sp>
      <p:sp>
        <p:nvSpPr>
          <p:cNvPr id="3" name="Rectangle 2"/>
          <p:cNvSpPr/>
          <p:nvPr/>
        </p:nvSpPr>
        <p:spPr>
          <a:xfrm>
            <a:off x="570781" y="1752600"/>
            <a:ext cx="8077200" cy="410882"/>
          </a:xfrm>
          <a:prstGeom prst="rect">
            <a:avLst/>
          </a:prstGeom>
        </p:spPr>
        <p:txBody>
          <a:bodyPr wrap="square">
            <a:spAutoFit/>
          </a:bodyPr>
          <a:lstStyle/>
          <a:p>
            <a:pPr>
              <a:lnSpc>
                <a:spcPct val="115000"/>
              </a:lnSpc>
              <a:spcAft>
                <a:spcPts val="1000"/>
              </a:spcAft>
            </a:pPr>
            <a:r>
              <a:rPr lang="en-US" dirty="0">
                <a:solidFill>
                  <a:prstClr val="black"/>
                </a:solidFill>
                <a:latin typeface="Times New Roman"/>
                <a:ea typeface="Calibri"/>
                <a:cs typeface="Times New Roman"/>
              </a:rPr>
              <a:t> </a:t>
            </a:r>
            <a:endParaRPr lang="en-US" sz="1400" dirty="0">
              <a:solidFill>
                <a:prstClr val="black"/>
              </a:solidFill>
              <a:latin typeface="Calibri"/>
              <a:ea typeface="Calibri"/>
              <a:cs typeface="Times New Roman"/>
            </a:endParaRPr>
          </a:p>
        </p:txBody>
      </p:sp>
      <p:sp>
        <p:nvSpPr>
          <p:cNvPr id="6" name="Content Placeholder 5"/>
          <p:cNvSpPr>
            <a:spLocks noGrp="1"/>
          </p:cNvSpPr>
          <p:nvPr>
            <p:ph idx="1"/>
          </p:nvPr>
        </p:nvSpPr>
        <p:spPr>
          <a:xfrm>
            <a:off x="1066800" y="2057400"/>
            <a:ext cx="6777317" cy="3508977"/>
          </a:xfrm>
        </p:spPr>
        <p:txBody>
          <a:bodyPr/>
          <a:lstStyle/>
          <a:p>
            <a:pPr marL="68580" indent="0">
              <a:buNone/>
            </a:pPr>
            <a:endParaRPr lang="ro-RO" dirty="0">
              <a:latin typeface="Times New Roman" panose="02020603050405020304" pitchFamily="18" charset="0"/>
              <a:cs typeface="Times New Roman" panose="02020603050405020304" pitchFamily="18" charset="0"/>
            </a:endParaRPr>
          </a:p>
          <a:p>
            <a:pPr marL="68580" indent="0" algn="just">
              <a:buNone/>
            </a:pPr>
            <a:r>
              <a:rPr lang="en-US" dirty="0">
                <a:latin typeface="Times New Roman" panose="02020603050405020304" pitchFamily="18" charset="0"/>
                <a:cs typeface="Times New Roman" panose="02020603050405020304" pitchFamily="18" charset="0"/>
              </a:rPr>
              <a:t>At the proposal of the Ministry of Development, Public Works and Administration, the Government approved </a:t>
            </a:r>
            <a:r>
              <a:rPr lang="en-US" b="1" dirty="0">
                <a:latin typeface="Times New Roman" panose="02020603050405020304" pitchFamily="18" charset="0"/>
                <a:cs typeface="Times New Roman" panose="02020603050405020304" pitchFamily="18" charset="0"/>
              </a:rPr>
              <a:t>21 new localities as areas with tourist resources</a:t>
            </a:r>
            <a:r>
              <a:rPr lang="en-US" dirty="0">
                <a:latin typeface="Times New Roman" panose="02020603050405020304" pitchFamily="18" charset="0"/>
                <a:cs typeface="Times New Roman" panose="02020603050405020304" pitchFamily="18" charset="0"/>
              </a:rPr>
              <a:t> in 11 counties.</a:t>
            </a:r>
            <a:endParaRPr lang="ro-RO" dirty="0">
              <a:latin typeface="Times New Roman" panose="02020603050405020304" pitchFamily="18" charset="0"/>
              <a:cs typeface="Times New Roman" panose="02020603050405020304" pitchFamily="18" charset="0"/>
            </a:endParaRPr>
          </a:p>
          <a:p>
            <a:pPr marL="68580" indent="0" algn="just">
              <a:buNone/>
            </a:pPr>
            <a:endParaRPr lang="ro-RO" dirty="0">
              <a:latin typeface="Times New Roman" panose="02020603050405020304" pitchFamily="18" charset="0"/>
              <a:cs typeface="Times New Roman" panose="02020603050405020304" pitchFamily="18" charset="0"/>
            </a:endParaRPr>
          </a:p>
          <a:p>
            <a:pPr marL="0" lvl="0" indent="0" algn="ctr" fontAlgn="base">
              <a:lnSpc>
                <a:spcPct val="115000"/>
              </a:lnSpc>
              <a:spcBef>
                <a:spcPts val="0"/>
              </a:spcBef>
              <a:buClrTx/>
              <a:buSzTx/>
              <a:buNone/>
            </a:pPr>
            <a:r>
              <a:rPr lang="en-US" sz="1800" b="1" dirty="0">
                <a:solidFill>
                  <a:prstClr val="black"/>
                </a:solidFill>
                <a:latin typeface="Times New Roman" panose="02020603050405020304" pitchFamily="18" charset="0"/>
                <a:ea typeface="Times New Roman"/>
                <a:cs typeface="Times New Roman" panose="02020603050405020304" pitchFamily="18" charset="0"/>
              </a:rPr>
              <a:t>B</a:t>
            </a:r>
            <a:r>
              <a:rPr lang="ro-RO" sz="1800" b="1" dirty="0">
                <a:solidFill>
                  <a:prstClr val="black"/>
                </a:solidFill>
                <a:latin typeface="Times New Roman" panose="02020603050405020304" pitchFamily="18" charset="0"/>
                <a:ea typeface="Times New Roman"/>
                <a:cs typeface="Times New Roman" panose="02020603050405020304" pitchFamily="18" charset="0"/>
              </a:rPr>
              <a:t>Ă</a:t>
            </a:r>
            <a:r>
              <a:rPr lang="en-US" sz="1800" b="1" dirty="0">
                <a:solidFill>
                  <a:prstClr val="black"/>
                </a:solidFill>
                <a:latin typeface="Times New Roman" panose="02020603050405020304" pitchFamily="18" charset="0"/>
                <a:ea typeface="Times New Roman"/>
                <a:cs typeface="Times New Roman" panose="02020603050405020304" pitchFamily="18" charset="0"/>
              </a:rPr>
              <a:t>L</a:t>
            </a:r>
            <a:r>
              <a:rPr lang="ro-RO" sz="1800" b="1" dirty="0">
                <a:solidFill>
                  <a:prstClr val="black"/>
                </a:solidFill>
                <a:latin typeface="Times New Roman" panose="02020603050405020304" pitchFamily="18" charset="0"/>
                <a:ea typeface="Times New Roman"/>
                <a:cs typeface="Times New Roman" panose="02020603050405020304" pitchFamily="18" charset="0"/>
              </a:rPr>
              <a:t>Ț</a:t>
            </a:r>
            <a:r>
              <a:rPr lang="en-US" sz="1800" b="1" dirty="0">
                <a:solidFill>
                  <a:prstClr val="black"/>
                </a:solidFill>
                <a:latin typeface="Times New Roman" panose="02020603050405020304" pitchFamily="18" charset="0"/>
                <a:ea typeface="Times New Roman"/>
                <a:cs typeface="Times New Roman" panose="02020603050405020304" pitchFamily="18" charset="0"/>
              </a:rPr>
              <a:t>A</a:t>
            </a:r>
            <a:r>
              <a:rPr lang="ro-RO" sz="1800" b="1" dirty="0">
                <a:solidFill>
                  <a:prstClr val="black"/>
                </a:solidFill>
                <a:latin typeface="Times New Roman" panose="02020603050405020304" pitchFamily="18" charset="0"/>
                <a:ea typeface="Times New Roman"/>
                <a:cs typeface="Times New Roman" panose="02020603050405020304" pitchFamily="18" charset="0"/>
              </a:rPr>
              <a:t>Ț</a:t>
            </a:r>
            <a:r>
              <a:rPr lang="en-US" sz="1800" b="1" dirty="0">
                <a:solidFill>
                  <a:prstClr val="black"/>
                </a:solidFill>
                <a:latin typeface="Times New Roman" panose="02020603050405020304" pitchFamily="18" charset="0"/>
                <a:ea typeface="Times New Roman"/>
                <a:cs typeface="Times New Roman" panose="02020603050405020304" pitchFamily="18" charset="0"/>
              </a:rPr>
              <a:t>I </a:t>
            </a:r>
            <a:r>
              <a:rPr lang="ro-RO" sz="1800" b="1" dirty="0">
                <a:solidFill>
                  <a:prstClr val="black"/>
                </a:solidFill>
                <a:latin typeface="Times New Roman" panose="02020603050405020304" pitchFamily="18" charset="0"/>
                <a:ea typeface="Times New Roman"/>
                <a:cs typeface="Times New Roman" panose="02020603050405020304" pitchFamily="18" charset="0"/>
              </a:rPr>
              <a:t>COMMUNE</a:t>
            </a:r>
            <a:r>
              <a:rPr lang="en-US" sz="1800" b="1" dirty="0">
                <a:solidFill>
                  <a:prstClr val="black"/>
                </a:solidFill>
                <a:latin typeface="Times New Roman" panose="02020603050405020304" pitchFamily="18" charset="0"/>
                <a:ea typeface="Times New Roman"/>
                <a:cs typeface="Times New Roman" panose="02020603050405020304" pitchFamily="18" charset="0"/>
              </a:rPr>
              <a:t>, IA</a:t>
            </a:r>
            <a:r>
              <a:rPr lang="ro-RO" sz="1800" b="1" dirty="0">
                <a:solidFill>
                  <a:prstClr val="black"/>
                </a:solidFill>
                <a:latin typeface="Times New Roman" panose="02020603050405020304" pitchFamily="18" charset="0"/>
                <a:ea typeface="Times New Roman"/>
                <a:cs typeface="Times New Roman" panose="02020603050405020304" pitchFamily="18" charset="0"/>
              </a:rPr>
              <a:t>Ș</a:t>
            </a:r>
            <a:r>
              <a:rPr lang="en-US" sz="1800" b="1" dirty="0">
                <a:solidFill>
                  <a:prstClr val="black"/>
                </a:solidFill>
                <a:latin typeface="Times New Roman" panose="02020603050405020304" pitchFamily="18" charset="0"/>
                <a:ea typeface="Times New Roman"/>
                <a:cs typeface="Times New Roman" panose="02020603050405020304" pitchFamily="18" charset="0"/>
              </a:rPr>
              <a:t>I COUNTY –</a:t>
            </a:r>
            <a:r>
              <a:rPr lang="ro-RO" sz="1800" b="1" dirty="0">
                <a:solidFill>
                  <a:prstClr val="black"/>
                </a:solidFill>
                <a:latin typeface="Times New Roman" panose="02020603050405020304" pitchFamily="18" charset="0"/>
                <a:ea typeface="Times New Roman"/>
                <a:cs typeface="Times New Roman" panose="02020603050405020304" pitchFamily="18" charset="0"/>
              </a:rPr>
              <a:t> </a:t>
            </a:r>
            <a:r>
              <a:rPr lang="en-US" sz="1800" b="1" dirty="0">
                <a:solidFill>
                  <a:prstClr val="black"/>
                </a:solidFill>
                <a:latin typeface="Times New Roman" panose="02020603050405020304" pitchFamily="18" charset="0"/>
                <a:ea typeface="Times New Roman"/>
                <a:cs typeface="Times New Roman" panose="02020603050405020304" pitchFamily="18" charset="0"/>
              </a:rPr>
              <a:t>AREA WITH TOURIST RESOURCES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133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4"/>
            <a:ext cx="7230034" cy="572536"/>
          </a:xfrm>
        </p:spPr>
        <p:txBody>
          <a:bodyPr>
            <a:normAutofit fontScale="90000"/>
          </a:bodyPr>
          <a:lstStyle/>
          <a:p>
            <a:r>
              <a:rPr lang="en-US" sz="2400" b="1" dirty="0">
                <a:solidFill>
                  <a:schemeClr val="tx1"/>
                </a:solidFill>
                <a:latin typeface="Times New Roman" pitchFamily="18" charset="0"/>
                <a:cs typeface="Times New Roman" pitchFamily="18" charset="0"/>
              </a:rPr>
              <a:t>Example of good practice - </a:t>
            </a:r>
            <a:r>
              <a:rPr lang="en-US" sz="2400" b="1" dirty="0" err="1">
                <a:solidFill>
                  <a:schemeClr val="tx1"/>
                </a:solidFill>
                <a:latin typeface="Times New Roman" pitchFamily="18" charset="0"/>
                <a:cs typeface="Times New Roman" pitchFamily="18" charset="0"/>
              </a:rPr>
              <a:t>Bălțati</a:t>
            </a:r>
            <a:r>
              <a:rPr lang="en-US" sz="2400" b="1" dirty="0">
                <a:solidFill>
                  <a:schemeClr val="tx1"/>
                </a:solidFill>
                <a:latin typeface="Times New Roman" pitchFamily="18" charset="0"/>
                <a:cs typeface="Times New Roman" pitchFamily="18" charset="0"/>
              </a:rPr>
              <a:t> commune, Iasi </a:t>
            </a:r>
            <a:r>
              <a:rPr lang="ro-RO" sz="2400" b="1" dirty="0">
                <a:solidFill>
                  <a:schemeClr val="tx1"/>
                </a:solidFill>
                <a:latin typeface="Times New Roman" pitchFamily="18" charset="0"/>
                <a:cs typeface="Times New Roman" pitchFamily="18" charset="0"/>
              </a:rPr>
              <a:t>C</a:t>
            </a:r>
            <a:r>
              <a:rPr lang="en-US" sz="2400" b="1" dirty="0" err="1">
                <a:solidFill>
                  <a:schemeClr val="tx1"/>
                </a:solidFill>
                <a:latin typeface="Times New Roman" pitchFamily="18" charset="0"/>
                <a:cs typeface="Times New Roman" pitchFamily="18" charset="0"/>
              </a:rPr>
              <a:t>ounty</a:t>
            </a:r>
            <a:endParaRPr lang="en-US" sz="24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52687" y="3048231"/>
            <a:ext cx="4772025" cy="609137"/>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352800"/>
            <a:ext cx="5410200" cy="2980055"/>
          </a:xfrm>
          <a:prstGeom prst="rect">
            <a:avLst/>
          </a:prstGeom>
          <a:noFill/>
          <a:ln>
            <a:noFill/>
          </a:ln>
        </p:spPr>
      </p:pic>
      <p:sp>
        <p:nvSpPr>
          <p:cNvPr id="3" name="Rectangle 2"/>
          <p:cNvSpPr/>
          <p:nvPr/>
        </p:nvSpPr>
        <p:spPr>
          <a:xfrm>
            <a:off x="570781" y="1752600"/>
            <a:ext cx="8077200" cy="1366528"/>
          </a:xfrm>
          <a:prstGeom prst="rect">
            <a:avLst/>
          </a:prstGeom>
        </p:spPr>
        <p:txBody>
          <a:bodyPr wrap="square">
            <a:spAutoFit/>
          </a:bodyPr>
          <a:lstStyle/>
          <a:p>
            <a:pPr algn="ctr" fontAlgn="base">
              <a:lnSpc>
                <a:spcPct val="115000"/>
              </a:lnSpc>
            </a:pPr>
            <a:r>
              <a:rPr lang="en-US" b="1" dirty="0">
                <a:latin typeface="Times New Roman" panose="02020603050405020304" pitchFamily="18" charset="0"/>
                <a:ea typeface="Times New Roman"/>
                <a:cs typeface="Times New Roman" panose="02020603050405020304" pitchFamily="18" charset="0"/>
              </a:rPr>
              <a:t>GD no. 89/31.01.2023, Official Gazette no. 99/6 February 2023</a:t>
            </a:r>
            <a:endParaRPr lang="ro-RO" b="1" dirty="0">
              <a:latin typeface="Times New Roman" panose="02020603050405020304" pitchFamily="18" charset="0"/>
              <a:ea typeface="Times New Roman"/>
              <a:cs typeface="Times New Roman" panose="02020603050405020304" pitchFamily="18" charset="0"/>
            </a:endParaRPr>
          </a:p>
          <a:p>
            <a:pPr lvl="0" algn="ctr" fontAlgn="base">
              <a:lnSpc>
                <a:spcPct val="115000"/>
              </a:lnSpc>
            </a:pPr>
            <a:r>
              <a:rPr lang="en-US" b="1" dirty="0">
                <a:solidFill>
                  <a:prstClr val="black"/>
                </a:solidFill>
                <a:latin typeface="Times New Roman" panose="02020603050405020304" pitchFamily="18" charset="0"/>
                <a:ea typeface="Times New Roman"/>
                <a:cs typeface="Times New Roman" panose="02020603050405020304" pitchFamily="18" charset="0"/>
              </a:rPr>
              <a:t>B</a:t>
            </a:r>
            <a:r>
              <a:rPr lang="ro-RO" b="1" dirty="0">
                <a:solidFill>
                  <a:prstClr val="black"/>
                </a:solidFill>
                <a:latin typeface="Times New Roman" panose="02020603050405020304" pitchFamily="18" charset="0"/>
                <a:ea typeface="Times New Roman"/>
                <a:cs typeface="Times New Roman" panose="02020603050405020304" pitchFamily="18" charset="0"/>
              </a:rPr>
              <a:t>Ă</a:t>
            </a:r>
            <a:r>
              <a:rPr lang="en-US" b="1" dirty="0">
                <a:solidFill>
                  <a:prstClr val="black"/>
                </a:solidFill>
                <a:latin typeface="Times New Roman" panose="02020603050405020304" pitchFamily="18" charset="0"/>
                <a:ea typeface="Times New Roman"/>
                <a:cs typeface="Times New Roman" panose="02020603050405020304" pitchFamily="18" charset="0"/>
              </a:rPr>
              <a:t>L</a:t>
            </a:r>
            <a:r>
              <a:rPr lang="ro-RO" b="1" dirty="0">
                <a:solidFill>
                  <a:prstClr val="black"/>
                </a:solidFill>
                <a:latin typeface="Times New Roman" panose="02020603050405020304" pitchFamily="18" charset="0"/>
                <a:ea typeface="Times New Roman"/>
                <a:cs typeface="Times New Roman" panose="02020603050405020304" pitchFamily="18" charset="0"/>
              </a:rPr>
              <a:t>Ț</a:t>
            </a:r>
            <a:r>
              <a:rPr lang="en-US" b="1" dirty="0">
                <a:solidFill>
                  <a:prstClr val="black"/>
                </a:solidFill>
                <a:latin typeface="Times New Roman" panose="02020603050405020304" pitchFamily="18" charset="0"/>
                <a:ea typeface="Times New Roman"/>
                <a:cs typeface="Times New Roman" panose="02020603050405020304" pitchFamily="18" charset="0"/>
              </a:rPr>
              <a:t>A</a:t>
            </a:r>
            <a:r>
              <a:rPr lang="ro-RO" b="1" dirty="0">
                <a:solidFill>
                  <a:prstClr val="black"/>
                </a:solidFill>
                <a:latin typeface="Times New Roman" panose="02020603050405020304" pitchFamily="18" charset="0"/>
                <a:ea typeface="Times New Roman"/>
                <a:cs typeface="Times New Roman" panose="02020603050405020304" pitchFamily="18" charset="0"/>
              </a:rPr>
              <a:t>Ț</a:t>
            </a:r>
            <a:r>
              <a:rPr lang="en-US" b="1" dirty="0">
                <a:solidFill>
                  <a:prstClr val="black"/>
                </a:solidFill>
                <a:latin typeface="Times New Roman" panose="02020603050405020304" pitchFamily="18" charset="0"/>
                <a:ea typeface="Times New Roman"/>
                <a:cs typeface="Times New Roman" panose="02020603050405020304" pitchFamily="18" charset="0"/>
              </a:rPr>
              <a:t>I </a:t>
            </a:r>
            <a:r>
              <a:rPr lang="ro-RO" b="1" dirty="0">
                <a:solidFill>
                  <a:prstClr val="black"/>
                </a:solidFill>
                <a:latin typeface="Times New Roman" panose="02020603050405020304" pitchFamily="18" charset="0"/>
                <a:ea typeface="Times New Roman"/>
                <a:cs typeface="Times New Roman" panose="02020603050405020304" pitchFamily="18" charset="0"/>
              </a:rPr>
              <a:t>COMMUNE</a:t>
            </a:r>
            <a:r>
              <a:rPr lang="en-US" b="1" dirty="0">
                <a:solidFill>
                  <a:prstClr val="black"/>
                </a:solidFill>
                <a:latin typeface="Times New Roman" panose="02020603050405020304" pitchFamily="18" charset="0"/>
                <a:ea typeface="Times New Roman"/>
                <a:cs typeface="Times New Roman" panose="02020603050405020304" pitchFamily="18" charset="0"/>
              </a:rPr>
              <a:t>, IA</a:t>
            </a:r>
            <a:r>
              <a:rPr lang="ro-RO" b="1" dirty="0">
                <a:solidFill>
                  <a:prstClr val="black"/>
                </a:solidFill>
                <a:latin typeface="Times New Roman" panose="02020603050405020304" pitchFamily="18" charset="0"/>
                <a:ea typeface="Times New Roman"/>
                <a:cs typeface="Times New Roman" panose="02020603050405020304" pitchFamily="18" charset="0"/>
              </a:rPr>
              <a:t>Ș</a:t>
            </a:r>
            <a:r>
              <a:rPr lang="en-US" b="1" dirty="0">
                <a:solidFill>
                  <a:prstClr val="black"/>
                </a:solidFill>
                <a:latin typeface="Times New Roman" panose="02020603050405020304" pitchFamily="18" charset="0"/>
                <a:ea typeface="Times New Roman"/>
                <a:cs typeface="Times New Roman" panose="02020603050405020304" pitchFamily="18" charset="0"/>
              </a:rPr>
              <a:t>I COUNTY – </a:t>
            </a:r>
            <a:endParaRPr lang="ro-RO" b="1" dirty="0">
              <a:solidFill>
                <a:prstClr val="black"/>
              </a:solidFill>
              <a:latin typeface="Times New Roman" panose="02020603050405020304" pitchFamily="18" charset="0"/>
              <a:ea typeface="Times New Roman"/>
              <a:cs typeface="Times New Roman" panose="02020603050405020304" pitchFamily="18" charset="0"/>
            </a:endParaRPr>
          </a:p>
          <a:p>
            <a:pPr lvl="0" algn="ctr" fontAlgn="base">
              <a:lnSpc>
                <a:spcPct val="115000"/>
              </a:lnSpc>
            </a:pPr>
            <a:r>
              <a:rPr lang="en-US" b="1" dirty="0">
                <a:solidFill>
                  <a:prstClr val="black"/>
                </a:solidFill>
                <a:latin typeface="Times New Roman" panose="02020603050405020304" pitchFamily="18" charset="0"/>
                <a:ea typeface="Times New Roman"/>
                <a:cs typeface="Times New Roman" panose="02020603050405020304" pitchFamily="18" charset="0"/>
              </a:rPr>
              <a:t>AREA WITH TOURIST RESOURCES</a:t>
            </a:r>
            <a:endParaRPr lang="en-US" b="1" dirty="0">
              <a:latin typeface="Times New Roman" panose="02020603050405020304" pitchFamily="18" charset="0"/>
              <a:cs typeface="Times New Roman" panose="02020603050405020304" pitchFamily="18" charset="0"/>
            </a:endParaRPr>
          </a:p>
          <a:p>
            <a:pPr>
              <a:lnSpc>
                <a:spcPct val="115000"/>
              </a:lnSpc>
              <a:spcAft>
                <a:spcPts val="1000"/>
              </a:spcAft>
            </a:pPr>
            <a:r>
              <a:rPr lang="en-US" dirty="0">
                <a:latin typeface="Times New Roman"/>
                <a:ea typeface="Calibri"/>
                <a:cs typeface="Times New Roman"/>
              </a:rPr>
              <a:t> </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2223684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338510" cy="496336"/>
          </a:xfrm>
        </p:spPr>
        <p:txBody>
          <a:bodyPr>
            <a:normAutofit fontScale="90000"/>
          </a:bodyPr>
          <a:lstStyle/>
          <a:p>
            <a:pPr algn="ctr"/>
            <a:r>
              <a:rPr lang="en-US" sz="2400" b="1" dirty="0">
                <a:solidFill>
                  <a:schemeClr val="tx1"/>
                </a:solidFill>
                <a:latin typeface="Times New Roman" pitchFamily="18" charset="0"/>
                <a:cs typeface="Times New Roman" pitchFamily="18" charset="0"/>
              </a:rPr>
              <a:t>Example of good practice - </a:t>
            </a:r>
            <a:r>
              <a:rPr lang="en-US" sz="2400" b="1" dirty="0" err="1">
                <a:solidFill>
                  <a:schemeClr val="tx1"/>
                </a:solidFill>
                <a:latin typeface="Times New Roman" pitchFamily="18" charset="0"/>
                <a:cs typeface="Times New Roman" pitchFamily="18" charset="0"/>
              </a:rPr>
              <a:t>Bălțati</a:t>
            </a:r>
            <a:r>
              <a:rPr lang="en-US" sz="2400" b="1" dirty="0">
                <a:solidFill>
                  <a:schemeClr val="tx1"/>
                </a:solidFill>
                <a:latin typeface="Times New Roman" pitchFamily="18" charset="0"/>
                <a:cs typeface="Times New Roman" pitchFamily="18" charset="0"/>
              </a:rPr>
              <a:t> commune, Iasi </a:t>
            </a:r>
            <a:r>
              <a:rPr lang="ro-RO" sz="2400" b="1" dirty="0">
                <a:solidFill>
                  <a:schemeClr val="tx1"/>
                </a:solidFill>
                <a:latin typeface="Times New Roman" pitchFamily="18" charset="0"/>
                <a:cs typeface="Times New Roman" pitchFamily="18" charset="0"/>
              </a:rPr>
              <a:t>C</a:t>
            </a:r>
            <a:r>
              <a:rPr lang="en-US" sz="2400" b="1" dirty="0" err="1">
                <a:solidFill>
                  <a:schemeClr val="tx1"/>
                </a:solidFill>
                <a:latin typeface="Times New Roman" pitchFamily="18" charset="0"/>
                <a:cs typeface="Times New Roman" pitchFamily="18" charset="0"/>
              </a:rPr>
              <a:t>ounty</a:t>
            </a:r>
            <a:endParaRPr lang="en-US" dirty="0"/>
          </a:p>
        </p:txBody>
      </p:sp>
      <p:sp>
        <p:nvSpPr>
          <p:cNvPr id="3" name="Content Placeholder 2"/>
          <p:cNvSpPr>
            <a:spLocks noGrp="1"/>
          </p:cNvSpPr>
          <p:nvPr>
            <p:ph idx="1"/>
          </p:nvPr>
        </p:nvSpPr>
        <p:spPr>
          <a:xfrm>
            <a:off x="1043492" y="1676400"/>
            <a:ext cx="7338508" cy="4953000"/>
          </a:xfrm>
        </p:spPr>
        <p:txBody>
          <a:bodyPr>
            <a:normAutofit fontScale="62500" lnSpcReduction="20000"/>
          </a:bodyPr>
          <a:lstStyle/>
          <a:p>
            <a:pPr marL="68580" indent="0" algn="ctr">
              <a:buNone/>
            </a:pPr>
            <a:r>
              <a:rPr lang="ro-RO" b="1" dirty="0">
                <a:solidFill>
                  <a:schemeClr val="tx1"/>
                </a:solidFill>
                <a:latin typeface="Times New Roman" panose="02020603050405020304" pitchFamily="18" charset="0"/>
                <a:cs typeface="Times New Roman" panose="02020603050405020304" pitchFamily="18" charset="0"/>
              </a:rPr>
              <a:t>ELoGE – </a:t>
            </a:r>
            <a:r>
              <a:rPr lang="en-US" b="1" dirty="0">
                <a:solidFill>
                  <a:schemeClr val="tx1"/>
                </a:solidFill>
                <a:latin typeface="Times New Roman" panose="02020603050405020304" pitchFamily="18" charset="0"/>
                <a:cs typeface="Times New Roman" panose="02020603050405020304" pitchFamily="18" charset="0"/>
              </a:rPr>
              <a:t>THE EUROPEAN LABEL FOR EXCELLENCE IN GOOD GOVERNANCE</a:t>
            </a:r>
            <a:endParaRPr lang="ro-RO" b="1" dirty="0">
              <a:solidFill>
                <a:schemeClr val="tx1"/>
              </a:solidFill>
              <a:latin typeface="Times New Roman" panose="02020603050405020304" pitchFamily="18" charset="0"/>
              <a:cs typeface="Times New Roman" panose="02020603050405020304" pitchFamily="18" charset="0"/>
            </a:endParaRPr>
          </a:p>
          <a:p>
            <a:pPr marL="68580" indent="0" algn="ctr">
              <a:buNone/>
            </a:pPr>
            <a:r>
              <a:rPr lang="en-US" b="1" dirty="0">
                <a:solidFill>
                  <a:schemeClr val="tx1"/>
                </a:solidFill>
                <a:latin typeface="Times New Roman" panose="02020603050405020304" pitchFamily="18" charset="0"/>
                <a:cs typeface="Times New Roman" panose="02020603050405020304" pitchFamily="18" charset="0"/>
              </a:rPr>
              <a:t>First Edition – 11</a:t>
            </a:r>
            <a:r>
              <a:rPr lang="ro-RO" b="1" dirty="0">
                <a:solidFill>
                  <a:schemeClr val="tx1"/>
                </a:solidFill>
                <a:latin typeface="Times New Roman" panose="02020603050405020304" pitchFamily="18" charset="0"/>
                <a:cs typeface="Times New Roman" panose="02020603050405020304" pitchFamily="18" charset="0"/>
              </a:rPr>
              <a:t> May</a:t>
            </a:r>
            <a:r>
              <a:rPr lang="en-US" b="1" dirty="0">
                <a:solidFill>
                  <a:schemeClr val="tx1"/>
                </a:solidFill>
                <a:latin typeface="Times New Roman" panose="02020603050405020304" pitchFamily="18" charset="0"/>
                <a:cs typeface="Times New Roman" panose="02020603050405020304" pitchFamily="18" charset="0"/>
              </a:rPr>
              <a:t> 2023</a:t>
            </a:r>
            <a:endParaRPr lang="ro-RO" b="1" dirty="0">
              <a:solidFill>
                <a:schemeClr val="tx1"/>
              </a:solidFill>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US" sz="2600" b="1" dirty="0">
                <a:solidFill>
                  <a:schemeClr val="tx1"/>
                </a:solidFill>
                <a:latin typeface="Times New Roman" panose="02020603050405020304" pitchFamily="18" charset="0"/>
                <a:cs typeface="Times New Roman" panose="02020603050405020304" pitchFamily="18" charset="0"/>
              </a:rPr>
              <a:t>Project implemented in partnership with the Council of Europe - Democratic Governance Division - Expertise Center for Good Governance.</a:t>
            </a:r>
          </a:p>
          <a:p>
            <a:pPr algn="just">
              <a:buFont typeface="Courier New" panose="02070309020205020404" pitchFamily="49" charset="0"/>
              <a:buChar char="o"/>
            </a:pPr>
            <a:endParaRPr lang="en-US" sz="2600" b="1" dirty="0">
              <a:solidFill>
                <a:schemeClr val="tx1"/>
              </a:solidFill>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US" sz="2600" dirty="0">
                <a:solidFill>
                  <a:schemeClr val="tx1"/>
                </a:solidFill>
                <a:latin typeface="Times New Roman" panose="02020603050405020304" pitchFamily="18" charset="0"/>
                <a:cs typeface="Times New Roman" panose="02020603050405020304" pitchFamily="18" charset="0"/>
              </a:rPr>
              <a:t>The Council of Europe has been implementing the </a:t>
            </a:r>
            <a:r>
              <a:rPr lang="en-US" sz="2600" dirty="0" err="1">
                <a:solidFill>
                  <a:schemeClr val="tx1"/>
                </a:solidFill>
                <a:latin typeface="Times New Roman" panose="02020603050405020304" pitchFamily="18" charset="0"/>
                <a:cs typeface="Times New Roman" panose="02020603050405020304" pitchFamily="18" charset="0"/>
              </a:rPr>
              <a:t>ELoGE</a:t>
            </a:r>
            <a:r>
              <a:rPr lang="en-US" sz="2600" dirty="0">
                <a:solidFill>
                  <a:schemeClr val="tx1"/>
                </a:solidFill>
                <a:latin typeface="Times New Roman" panose="02020603050405020304" pitchFamily="18" charset="0"/>
                <a:cs typeface="Times New Roman" panose="02020603050405020304" pitchFamily="18" charset="0"/>
              </a:rPr>
              <a:t> Label for 15 years, in 20 member states. 2023 is the first year in which this distinction of good governance was also awarded to local authorities in Romania.</a:t>
            </a:r>
          </a:p>
          <a:p>
            <a:pPr algn="just">
              <a:buFont typeface="Courier New" panose="02070309020205020404" pitchFamily="49" charset="0"/>
              <a:buChar char="o"/>
            </a:pPr>
            <a:endParaRPr lang="en-US" sz="2600" dirty="0">
              <a:solidFill>
                <a:schemeClr val="tx1"/>
              </a:solidFill>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US" sz="2600" dirty="0">
                <a:solidFill>
                  <a:schemeClr val="tx1"/>
                </a:solidFill>
                <a:latin typeface="Times New Roman" panose="02020603050405020304" pitchFamily="18" charset="0"/>
                <a:cs typeface="Times New Roman" panose="02020603050405020304" pitchFamily="18" charset="0"/>
              </a:rPr>
              <a:t>It is an award granted by the Council of Europe to local public administration authorities, based on an analysis made through a European and international evaluation mechanism regarding the quality of local government (Benchmark) and represents a way of certifying, appreciating and recognizing those local authorities whose activity is carried out in accordance with the standards of the Council of Europe and international standards.</a:t>
            </a:r>
          </a:p>
          <a:p>
            <a:pPr algn="just">
              <a:buFont typeface="Courier New" panose="02070309020205020404" pitchFamily="49" charset="0"/>
              <a:buChar char="o"/>
            </a:pPr>
            <a:endParaRPr lang="en-US" sz="2600" dirty="0">
              <a:solidFill>
                <a:schemeClr val="tx1"/>
              </a:solidFill>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US" sz="2600" dirty="0">
                <a:solidFill>
                  <a:schemeClr val="tx1"/>
                </a:solidFill>
                <a:latin typeface="Times New Roman" panose="02020603050405020304" pitchFamily="18" charset="0"/>
                <a:cs typeface="Times New Roman" panose="02020603050405020304" pitchFamily="18" charset="0"/>
              </a:rPr>
              <a:t>Out of the 30 local public authorities selected for evaluation in the first edition of this competition, the </a:t>
            </a:r>
            <a:r>
              <a:rPr lang="en-US" sz="2600" dirty="0" err="1">
                <a:solidFill>
                  <a:schemeClr val="tx1"/>
                </a:solidFill>
                <a:latin typeface="Times New Roman" panose="02020603050405020304" pitchFamily="18" charset="0"/>
                <a:cs typeface="Times New Roman" panose="02020603050405020304" pitchFamily="18" charset="0"/>
              </a:rPr>
              <a:t>Bălțati</a:t>
            </a:r>
            <a:r>
              <a:rPr lang="en-US" sz="2600" dirty="0">
                <a:solidFill>
                  <a:schemeClr val="tx1"/>
                </a:solidFill>
                <a:latin typeface="Times New Roman" panose="02020603050405020304" pitchFamily="18" charset="0"/>
                <a:cs typeface="Times New Roman" panose="02020603050405020304" pitchFamily="18" charset="0"/>
              </a:rPr>
              <a:t> </a:t>
            </a:r>
            <a:r>
              <a:rPr lang="ro-RO" sz="2600" dirty="0">
                <a:solidFill>
                  <a:schemeClr val="tx1"/>
                </a:solidFill>
                <a:latin typeface="Times New Roman" panose="02020603050405020304" pitchFamily="18" charset="0"/>
                <a:cs typeface="Times New Roman" panose="02020603050405020304" pitchFamily="18" charset="0"/>
              </a:rPr>
              <a:t>Town</a:t>
            </a:r>
            <a:r>
              <a:rPr lang="en-US" sz="2600" dirty="0">
                <a:solidFill>
                  <a:schemeClr val="tx1"/>
                </a:solidFill>
                <a:latin typeface="Times New Roman" panose="02020603050405020304" pitchFamily="18" charset="0"/>
                <a:cs typeface="Times New Roman" panose="02020603050405020304" pitchFamily="18" charset="0"/>
              </a:rPr>
              <a:t> Hall is the only participating authority from Iasi County.</a:t>
            </a:r>
            <a:endParaRPr lang="ro-RO" dirty="0">
              <a:solidFill>
                <a:schemeClr val="tx1"/>
              </a:solidFill>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endParaRPr lang="ro-RO" dirty="0">
              <a:solidFill>
                <a:schemeClr val="tx1"/>
              </a:solidFill>
              <a:latin typeface="Times New Roman" panose="02020603050405020304" pitchFamily="18" charset="0"/>
              <a:cs typeface="Times New Roman" panose="02020603050405020304" pitchFamily="18" charset="0"/>
            </a:endParaRPr>
          </a:p>
          <a:p>
            <a:pPr marL="68580" indent="0" algn="just">
              <a:buNone/>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975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20136"/>
          </a:xfrm>
        </p:spPr>
        <p:txBody>
          <a:bodyPr>
            <a:normAutofit fontScale="90000"/>
          </a:bodyPr>
          <a:lstStyle/>
          <a:p>
            <a:r>
              <a:rPr lang="en-US" sz="2400" b="1" dirty="0">
                <a:solidFill>
                  <a:schemeClr val="tx1"/>
                </a:solidFill>
                <a:latin typeface="Times New Roman" pitchFamily="18" charset="0"/>
                <a:cs typeface="Times New Roman" pitchFamily="18" charset="0"/>
              </a:rPr>
              <a:t>Example of good practice - </a:t>
            </a:r>
            <a:r>
              <a:rPr lang="en-US" sz="2400" b="1" dirty="0" err="1">
                <a:solidFill>
                  <a:schemeClr val="tx1"/>
                </a:solidFill>
                <a:latin typeface="Times New Roman" pitchFamily="18" charset="0"/>
                <a:cs typeface="Times New Roman" pitchFamily="18" charset="0"/>
              </a:rPr>
              <a:t>Bălțati</a:t>
            </a:r>
            <a:r>
              <a:rPr lang="en-US" sz="2400" b="1" dirty="0">
                <a:solidFill>
                  <a:schemeClr val="tx1"/>
                </a:solidFill>
                <a:latin typeface="Times New Roman" pitchFamily="18" charset="0"/>
                <a:cs typeface="Times New Roman" pitchFamily="18" charset="0"/>
              </a:rPr>
              <a:t> commune, Iasi </a:t>
            </a:r>
            <a:r>
              <a:rPr lang="ro-RO" sz="2400" b="1" dirty="0">
                <a:solidFill>
                  <a:schemeClr val="tx1"/>
                </a:solidFill>
                <a:latin typeface="Times New Roman" pitchFamily="18" charset="0"/>
                <a:cs typeface="Times New Roman" pitchFamily="18" charset="0"/>
              </a:rPr>
              <a:t>C</a:t>
            </a:r>
            <a:r>
              <a:rPr lang="en-US" sz="2400" b="1" dirty="0" err="1">
                <a:solidFill>
                  <a:schemeClr val="tx1"/>
                </a:solidFill>
                <a:latin typeface="Times New Roman" pitchFamily="18" charset="0"/>
                <a:cs typeface="Times New Roman" pitchFamily="18" charset="0"/>
              </a:rPr>
              <a:t>ounty</a:t>
            </a:r>
            <a:endParaRPr lang="en-US" dirty="0"/>
          </a:p>
        </p:txBody>
      </p:sp>
      <p:sp>
        <p:nvSpPr>
          <p:cNvPr id="3" name="Content Placeholder 2"/>
          <p:cNvSpPr>
            <a:spLocks noGrp="1"/>
          </p:cNvSpPr>
          <p:nvPr>
            <p:ph idx="1"/>
          </p:nvPr>
        </p:nvSpPr>
        <p:spPr>
          <a:xfrm>
            <a:off x="1043492" y="1447800"/>
            <a:ext cx="6777317" cy="4953000"/>
          </a:xfrm>
        </p:spPr>
        <p:txBody>
          <a:bodyPr>
            <a:normAutofit/>
          </a:bodyPr>
          <a:lstStyle/>
          <a:p>
            <a:pPr marL="68580" indent="0" algn="ctr">
              <a:buNone/>
            </a:pPr>
            <a:r>
              <a:rPr lang="ro-RO" sz="2000" b="1" dirty="0">
                <a:solidFill>
                  <a:schemeClr val="tx1"/>
                </a:solidFill>
                <a:latin typeface="Times New Roman" panose="02020603050405020304" pitchFamily="18" charset="0"/>
                <a:cs typeface="Times New Roman" panose="02020603050405020304" pitchFamily="18" charset="0"/>
              </a:rPr>
              <a:t>ELoGE – </a:t>
            </a:r>
            <a:r>
              <a:rPr lang="en-US" sz="2000" b="1" dirty="0">
                <a:solidFill>
                  <a:schemeClr val="tx1"/>
                </a:solidFill>
                <a:latin typeface="Times New Roman" panose="02020603050405020304" pitchFamily="18" charset="0"/>
                <a:cs typeface="Times New Roman" panose="02020603050405020304" pitchFamily="18" charset="0"/>
              </a:rPr>
              <a:t>THE EUROPEAN LABEL FOR EXCELLENCE IN GOOD GOVERNANCE</a:t>
            </a:r>
            <a:endParaRPr lang="ro-RO" sz="2000" b="1" dirty="0">
              <a:solidFill>
                <a:schemeClr val="tx1"/>
              </a:solidFill>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Of the 12 principles of good democratic governance, the following can be mentioned:</a:t>
            </a:r>
          </a:p>
          <a:p>
            <a:pPr lvl="1"/>
            <a:r>
              <a:rPr lang="en-US" sz="1800" dirty="0">
                <a:latin typeface="Times New Roman" panose="02020603050405020304" pitchFamily="18" charset="0"/>
                <a:cs typeface="Times New Roman" panose="02020603050405020304" pitchFamily="18" charset="0"/>
              </a:rPr>
              <a:t>Receptivity.</a:t>
            </a:r>
          </a:p>
          <a:p>
            <a:pPr lvl="1"/>
            <a:r>
              <a:rPr lang="en-US" sz="1800" dirty="0">
                <a:latin typeface="Times New Roman" panose="02020603050405020304" pitchFamily="18" charset="0"/>
                <a:cs typeface="Times New Roman" panose="02020603050405020304" pitchFamily="18" charset="0"/>
              </a:rPr>
              <a:t>Openness and transparency.</a:t>
            </a:r>
          </a:p>
          <a:p>
            <a:pPr lvl="1"/>
            <a:r>
              <a:rPr lang="en-US" sz="1800" dirty="0">
                <a:latin typeface="Times New Roman" panose="02020603050405020304" pitchFamily="18" charset="0"/>
                <a:cs typeface="Times New Roman" panose="02020603050405020304" pitchFamily="18" charset="0"/>
              </a:rPr>
              <a:t>Innovation and openness to change.</a:t>
            </a:r>
          </a:p>
          <a:p>
            <a:pPr lvl="1"/>
            <a:r>
              <a:rPr lang="en-US" sz="1800" dirty="0">
                <a:latin typeface="Times New Roman" panose="02020603050405020304" pitchFamily="18" charset="0"/>
                <a:cs typeface="Times New Roman" panose="02020603050405020304" pitchFamily="18" charset="0"/>
              </a:rPr>
              <a:t>Sustainable development and long-term orientation.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local public administration authority has presented evidence of good practice, which can be disseminated and developed further, ensuring sustainable and long-term process improvement.</a:t>
            </a:r>
          </a:p>
        </p:txBody>
      </p:sp>
    </p:spTree>
    <p:extLst>
      <p:ext uri="{BB962C8B-B14F-4D97-AF65-F5344CB8AC3E}">
        <p14:creationId xmlns:p14="http://schemas.microsoft.com/office/powerpoint/2010/main" val="2582624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381000"/>
          </a:xfrm>
        </p:spPr>
        <p:txBody>
          <a:bodyPr>
            <a:normAutofit fontScale="90000"/>
          </a:bodyPr>
          <a:lstStyle/>
          <a:p>
            <a:r>
              <a:rPr lang="en-US" sz="2400" b="1" dirty="0">
                <a:solidFill>
                  <a:schemeClr val="tx1"/>
                </a:solidFill>
                <a:latin typeface="Times New Roman" pitchFamily="18" charset="0"/>
                <a:cs typeface="Times New Roman" pitchFamily="18" charset="0"/>
              </a:rPr>
              <a:t>Example of good practice - </a:t>
            </a:r>
            <a:r>
              <a:rPr lang="en-US" sz="2400" b="1" dirty="0" err="1">
                <a:solidFill>
                  <a:schemeClr val="tx1"/>
                </a:solidFill>
                <a:latin typeface="Times New Roman" pitchFamily="18" charset="0"/>
                <a:cs typeface="Times New Roman" pitchFamily="18" charset="0"/>
              </a:rPr>
              <a:t>Bălțati</a:t>
            </a:r>
            <a:r>
              <a:rPr lang="en-US" sz="2400" b="1" dirty="0">
                <a:solidFill>
                  <a:schemeClr val="tx1"/>
                </a:solidFill>
                <a:latin typeface="Times New Roman" pitchFamily="18" charset="0"/>
                <a:cs typeface="Times New Roman" pitchFamily="18" charset="0"/>
              </a:rPr>
              <a:t> commune, Iasi </a:t>
            </a:r>
            <a:r>
              <a:rPr lang="ro-RO" sz="2400" b="1" dirty="0">
                <a:solidFill>
                  <a:schemeClr val="tx1"/>
                </a:solidFill>
                <a:latin typeface="Times New Roman" pitchFamily="18" charset="0"/>
                <a:cs typeface="Times New Roman" pitchFamily="18" charset="0"/>
              </a:rPr>
              <a:t>C</a:t>
            </a:r>
            <a:r>
              <a:rPr lang="en-US" sz="2400" b="1" dirty="0" err="1">
                <a:solidFill>
                  <a:schemeClr val="tx1"/>
                </a:solidFill>
                <a:latin typeface="Times New Roman" pitchFamily="18" charset="0"/>
                <a:cs typeface="Times New Roman" pitchFamily="18" charset="0"/>
              </a:rPr>
              <a:t>ounty</a:t>
            </a:r>
            <a:endParaRPr lang="en-US" dirty="0"/>
          </a:p>
        </p:txBody>
      </p:sp>
      <p:sp>
        <p:nvSpPr>
          <p:cNvPr id="3" name="Content Placeholder 2"/>
          <p:cNvSpPr>
            <a:spLocks noGrp="1"/>
          </p:cNvSpPr>
          <p:nvPr>
            <p:ph idx="1"/>
          </p:nvPr>
        </p:nvSpPr>
        <p:spPr>
          <a:xfrm>
            <a:off x="1043492" y="1143000"/>
            <a:ext cx="6777317" cy="5257800"/>
          </a:xfrm>
        </p:spPr>
        <p:txBody>
          <a:bodyPr>
            <a:normAutofit/>
          </a:bodyPr>
          <a:lstStyle/>
          <a:p>
            <a:pPr marL="68580" indent="0" algn="ctr">
              <a:buNone/>
            </a:pPr>
            <a:r>
              <a:rPr lang="ro-RO" sz="2000" b="1" dirty="0">
                <a:solidFill>
                  <a:schemeClr val="tx1"/>
                </a:solidFill>
                <a:latin typeface="Times New Roman" panose="02020603050405020304" pitchFamily="18" charset="0"/>
                <a:cs typeface="Times New Roman" panose="02020603050405020304" pitchFamily="18" charset="0"/>
              </a:rPr>
              <a:t>ELoGE – </a:t>
            </a:r>
            <a:r>
              <a:rPr lang="en-US" sz="2000" b="1" dirty="0">
                <a:solidFill>
                  <a:schemeClr val="tx1"/>
                </a:solidFill>
                <a:latin typeface="Times New Roman" panose="02020603050405020304" pitchFamily="18" charset="0"/>
                <a:cs typeface="Times New Roman" panose="02020603050405020304" pitchFamily="18" charset="0"/>
              </a:rPr>
              <a:t>THE EUROPEAN LABEL FOR EXCELLENCE IN GOOD GOVERNANCE</a:t>
            </a:r>
            <a:endParaRPr lang="ro-RO" sz="2000" b="1" dirty="0">
              <a:solidFill>
                <a:schemeClr val="tx1"/>
              </a:solidFill>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pPr marL="68580" indent="0">
              <a:buNone/>
            </a:pPr>
            <a:endParaRPr lang="en-US" sz="2000" dirty="0">
              <a:latin typeface="Times New Roman" panose="02020603050405020304" pitchFamily="18" charset="0"/>
              <a:cs typeface="Times New Roman" panose="02020603050405020304" pitchFamily="18" charset="0"/>
            </a:endParaRPr>
          </a:p>
        </p:txBody>
      </p:sp>
      <p:pic>
        <p:nvPicPr>
          <p:cNvPr id="1026" name="Picture 2" descr="C:\Users\Asus\Desktop\Eticheta europeana Baltat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657600"/>
            <a:ext cx="3962399" cy="28009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Eticheta europeana Baltat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159000"/>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Eticheta europeana Baltati\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6072" y="1963865"/>
            <a:ext cx="2524928" cy="168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445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609600"/>
          </a:xfrm>
        </p:spPr>
        <p:txBody>
          <a:bodyPr>
            <a:normAutofit/>
          </a:bodyPr>
          <a:lstStyle/>
          <a:p>
            <a:r>
              <a:rPr lang="en-US" sz="2400" b="1" dirty="0">
                <a:solidFill>
                  <a:schemeClr val="tx1"/>
                </a:solidFill>
                <a:latin typeface="Times New Roman" pitchFamily="18" charset="0"/>
                <a:cs typeface="Times New Roman" pitchFamily="18" charset="0"/>
              </a:rPr>
              <a:t>Example of good practice -</a:t>
            </a:r>
            <a:r>
              <a:rPr lang="ro-RO" sz="2400" b="1" dirty="0">
                <a:solidFill>
                  <a:prstClr val="black"/>
                </a:solidFill>
                <a:latin typeface="Times New Roman" pitchFamily="18" charset="0"/>
                <a:cs typeface="Times New Roman" pitchFamily="18" charset="0"/>
              </a:rPr>
              <a:t> Innovative project LAG</a:t>
            </a:r>
            <a:endParaRPr lang="en-US" dirty="0"/>
          </a:p>
        </p:txBody>
      </p:sp>
      <p:sp>
        <p:nvSpPr>
          <p:cNvPr id="3" name="Content Placeholder 2"/>
          <p:cNvSpPr>
            <a:spLocks noGrp="1"/>
          </p:cNvSpPr>
          <p:nvPr>
            <p:ph idx="1"/>
          </p:nvPr>
        </p:nvSpPr>
        <p:spPr>
          <a:xfrm>
            <a:off x="1043492" y="1752600"/>
            <a:ext cx="6777317" cy="4343400"/>
          </a:xfrm>
        </p:spPr>
        <p:txBody>
          <a:bodyPr>
            <a:normAutofit fontScale="77500" lnSpcReduction="20000"/>
          </a:bodyPr>
          <a:lstStyle/>
          <a:p>
            <a:pPr marL="0" marR="0" algn="just">
              <a:lnSpc>
                <a:spcPct val="115000"/>
              </a:lnSpc>
              <a:spcBef>
                <a:spcPts val="0"/>
              </a:spcBef>
              <a:spcAft>
                <a:spcPts val="0"/>
              </a:spcAft>
            </a:pPr>
            <a:r>
              <a:rPr lang="ro-RO" b="1" dirty="0">
                <a:solidFill>
                  <a:schemeClr val="tx1"/>
                </a:solidFill>
                <a:latin typeface="Times New Roman"/>
                <a:ea typeface="Times New Roman"/>
                <a:cs typeface="Times New Roman"/>
              </a:rPr>
              <a:t>QR 4 ALL </a:t>
            </a:r>
            <a:r>
              <a:rPr lang="en-US" dirty="0">
                <a:solidFill>
                  <a:srgbClr val="1C1E21"/>
                </a:solidFill>
                <a:latin typeface="Times New Roman"/>
                <a:ea typeface="Times New Roman"/>
                <a:cs typeface="Times New Roman"/>
              </a:rPr>
              <a:t>– </a:t>
            </a:r>
            <a:r>
              <a:rPr lang="en-US" b="1" dirty="0">
                <a:solidFill>
                  <a:srgbClr val="1C1E21"/>
                </a:solidFill>
                <a:latin typeface="Times New Roman"/>
                <a:ea typeface="Times New Roman"/>
                <a:cs typeface="Times New Roman"/>
              </a:rPr>
              <a:t>innovative project that brings together 9 Local Action Groups from the </a:t>
            </a:r>
            <a:r>
              <a:rPr lang="en-US" b="1" dirty="0" err="1">
                <a:solidFill>
                  <a:srgbClr val="1C1E21"/>
                </a:solidFill>
                <a:latin typeface="Times New Roman"/>
                <a:ea typeface="Times New Roman"/>
                <a:cs typeface="Times New Roman"/>
              </a:rPr>
              <a:t>Iași</a:t>
            </a:r>
            <a:r>
              <a:rPr lang="en-US" b="1" dirty="0">
                <a:solidFill>
                  <a:srgbClr val="1C1E21"/>
                </a:solidFill>
                <a:latin typeface="Times New Roman"/>
                <a:ea typeface="Times New Roman"/>
                <a:cs typeface="Times New Roman"/>
              </a:rPr>
              <a:t> area, </a:t>
            </a:r>
            <a:r>
              <a:rPr lang="en-US" dirty="0">
                <a:solidFill>
                  <a:srgbClr val="1C1E21"/>
                </a:solidFill>
                <a:latin typeface="Times New Roman"/>
                <a:ea typeface="Times New Roman"/>
                <a:cs typeface="Times New Roman"/>
              </a:rPr>
              <a:t>was awarded for innovation and creativity by the Association of Journalists and Writers of Tourism from Romania.</a:t>
            </a:r>
            <a:endParaRPr lang="en-US" sz="2000" dirty="0">
              <a:latin typeface="Calibri"/>
              <a:ea typeface="Calibri"/>
              <a:cs typeface="Times New Roman"/>
            </a:endParaRPr>
          </a:p>
          <a:p>
            <a:pPr marL="0" marR="0" algn="just">
              <a:lnSpc>
                <a:spcPct val="115000"/>
              </a:lnSpc>
              <a:spcBef>
                <a:spcPts val="0"/>
              </a:spcBef>
              <a:spcAft>
                <a:spcPts val="0"/>
              </a:spcAft>
            </a:pPr>
            <a:r>
              <a:rPr lang="en-US" dirty="0">
                <a:solidFill>
                  <a:srgbClr val="1C1E21"/>
                </a:solidFill>
                <a:latin typeface="Times New Roman"/>
                <a:ea typeface="Times New Roman"/>
                <a:cs typeface="Times New Roman"/>
              </a:rPr>
              <a:t>The 9 LAGs are: GAL </a:t>
            </a:r>
            <a:r>
              <a:rPr lang="en-US" dirty="0" err="1">
                <a:solidFill>
                  <a:srgbClr val="1C1E21"/>
                </a:solidFill>
                <a:latin typeface="Times New Roman"/>
                <a:ea typeface="Times New Roman"/>
                <a:cs typeface="Times New Roman"/>
              </a:rPr>
              <a:t>Colinele</a:t>
            </a:r>
            <a:r>
              <a:rPr lang="en-US" dirty="0">
                <a:solidFill>
                  <a:srgbClr val="1C1E21"/>
                </a:solidFill>
                <a:latin typeface="Times New Roman"/>
                <a:ea typeface="Times New Roman"/>
                <a:cs typeface="Times New Roman"/>
              </a:rPr>
              <a:t> </a:t>
            </a:r>
            <a:r>
              <a:rPr lang="en-US" dirty="0" err="1">
                <a:solidFill>
                  <a:srgbClr val="1C1E21"/>
                </a:solidFill>
                <a:latin typeface="Times New Roman"/>
                <a:ea typeface="Times New Roman"/>
                <a:cs typeface="Times New Roman"/>
              </a:rPr>
              <a:t>Iașilor</a:t>
            </a:r>
            <a:r>
              <a:rPr lang="en-US" dirty="0">
                <a:solidFill>
                  <a:srgbClr val="1C1E21"/>
                </a:solidFill>
                <a:latin typeface="Times New Roman"/>
                <a:ea typeface="Times New Roman"/>
                <a:cs typeface="Times New Roman"/>
              </a:rPr>
              <a:t> - project coordinator, GAL </a:t>
            </a:r>
            <a:r>
              <a:rPr lang="en-US" dirty="0" err="1">
                <a:solidFill>
                  <a:srgbClr val="1C1E21"/>
                </a:solidFill>
                <a:latin typeface="Times New Roman"/>
                <a:ea typeface="Times New Roman"/>
                <a:cs typeface="Times New Roman"/>
              </a:rPr>
              <a:t>Stejarii</a:t>
            </a:r>
            <a:r>
              <a:rPr lang="en-US" dirty="0">
                <a:solidFill>
                  <a:srgbClr val="1C1E21"/>
                </a:solidFill>
                <a:latin typeface="Times New Roman"/>
                <a:ea typeface="Times New Roman"/>
                <a:cs typeface="Times New Roman"/>
              </a:rPr>
              <a:t> </a:t>
            </a:r>
            <a:r>
              <a:rPr lang="en-US" dirty="0" err="1">
                <a:solidFill>
                  <a:srgbClr val="1C1E21"/>
                </a:solidFill>
                <a:latin typeface="Times New Roman"/>
                <a:ea typeface="Times New Roman"/>
                <a:cs typeface="Times New Roman"/>
              </a:rPr>
              <a:t>Argintii</a:t>
            </a:r>
            <a:r>
              <a:rPr lang="en-US" dirty="0">
                <a:solidFill>
                  <a:srgbClr val="1C1E21"/>
                </a:solidFill>
                <a:latin typeface="Times New Roman"/>
                <a:ea typeface="Times New Roman"/>
                <a:cs typeface="Times New Roman"/>
              </a:rPr>
              <a:t>, GAL </a:t>
            </a:r>
            <a:r>
              <a:rPr lang="en-US" dirty="0" err="1">
                <a:solidFill>
                  <a:srgbClr val="1C1E21"/>
                </a:solidFill>
                <a:latin typeface="Times New Roman"/>
                <a:ea typeface="Times New Roman"/>
                <a:cs typeface="Times New Roman"/>
              </a:rPr>
              <a:t>Valea</a:t>
            </a:r>
            <a:r>
              <a:rPr lang="en-US" dirty="0">
                <a:solidFill>
                  <a:srgbClr val="1C1E21"/>
                </a:solidFill>
                <a:latin typeface="Times New Roman"/>
                <a:ea typeface="Times New Roman"/>
                <a:cs typeface="Times New Roman"/>
              </a:rPr>
              <a:t> </a:t>
            </a:r>
            <a:r>
              <a:rPr lang="en-US" dirty="0" err="1">
                <a:solidFill>
                  <a:srgbClr val="1C1E21"/>
                </a:solidFill>
                <a:latin typeface="Times New Roman"/>
                <a:ea typeface="Times New Roman"/>
                <a:cs typeface="Times New Roman"/>
              </a:rPr>
              <a:t>Prutului</a:t>
            </a:r>
            <a:r>
              <a:rPr lang="en-US" dirty="0">
                <a:solidFill>
                  <a:srgbClr val="1C1E21"/>
                </a:solidFill>
                <a:latin typeface="Times New Roman"/>
                <a:ea typeface="Times New Roman"/>
                <a:cs typeface="Times New Roman"/>
              </a:rPr>
              <a:t>, GAL </a:t>
            </a:r>
            <a:r>
              <a:rPr lang="en-US" dirty="0" err="1">
                <a:solidFill>
                  <a:srgbClr val="1C1E21"/>
                </a:solidFill>
                <a:latin typeface="Times New Roman"/>
                <a:ea typeface="Times New Roman"/>
                <a:cs typeface="Times New Roman"/>
              </a:rPr>
              <a:t>Rediu</a:t>
            </a:r>
            <a:r>
              <a:rPr lang="en-US" dirty="0">
                <a:solidFill>
                  <a:srgbClr val="1C1E21"/>
                </a:solidFill>
                <a:latin typeface="Times New Roman"/>
                <a:ea typeface="Times New Roman"/>
                <a:cs typeface="Times New Roman"/>
              </a:rPr>
              <a:t> - </a:t>
            </a:r>
            <a:r>
              <a:rPr lang="en-US" dirty="0" err="1">
                <a:solidFill>
                  <a:srgbClr val="1C1E21"/>
                </a:solidFill>
                <a:latin typeface="Times New Roman"/>
                <a:ea typeface="Times New Roman"/>
                <a:cs typeface="Times New Roman"/>
              </a:rPr>
              <a:t>Prăjeni</a:t>
            </a:r>
            <a:r>
              <a:rPr lang="en-US" dirty="0">
                <a:solidFill>
                  <a:srgbClr val="1C1E21"/>
                </a:solidFill>
                <a:latin typeface="Times New Roman"/>
                <a:ea typeface="Times New Roman"/>
                <a:cs typeface="Times New Roman"/>
              </a:rPr>
              <a:t> GAL, GAL </a:t>
            </a:r>
            <a:r>
              <a:rPr lang="en-US" dirty="0" err="1">
                <a:solidFill>
                  <a:srgbClr val="1C1E21"/>
                </a:solidFill>
                <a:latin typeface="Times New Roman"/>
                <a:ea typeface="Times New Roman"/>
                <a:cs typeface="Times New Roman"/>
              </a:rPr>
              <a:t>Ștefan</a:t>
            </a:r>
            <a:r>
              <a:rPr lang="en-US" dirty="0">
                <a:solidFill>
                  <a:srgbClr val="1C1E21"/>
                </a:solidFill>
                <a:latin typeface="Times New Roman"/>
                <a:ea typeface="Times New Roman"/>
                <a:cs typeface="Times New Roman"/>
              </a:rPr>
              <a:t> </a:t>
            </a:r>
            <a:r>
              <a:rPr lang="en-US" dirty="0" err="1">
                <a:solidFill>
                  <a:srgbClr val="1C1E21"/>
                </a:solidFill>
                <a:latin typeface="Times New Roman"/>
                <a:ea typeface="Times New Roman"/>
                <a:cs typeface="Times New Roman"/>
              </a:rPr>
              <a:t>cel</a:t>
            </a:r>
            <a:r>
              <a:rPr lang="en-US" dirty="0">
                <a:solidFill>
                  <a:srgbClr val="1C1E21"/>
                </a:solidFill>
                <a:latin typeface="Times New Roman"/>
                <a:ea typeface="Times New Roman"/>
                <a:cs typeface="Times New Roman"/>
              </a:rPr>
              <a:t> Mare, GAL </a:t>
            </a:r>
            <a:r>
              <a:rPr lang="en-US" dirty="0" err="1">
                <a:solidFill>
                  <a:srgbClr val="1C1E21"/>
                </a:solidFill>
                <a:latin typeface="Times New Roman"/>
                <a:ea typeface="Times New Roman"/>
                <a:cs typeface="Times New Roman"/>
              </a:rPr>
              <a:t>Dealurile</a:t>
            </a:r>
            <a:r>
              <a:rPr lang="en-US" dirty="0">
                <a:solidFill>
                  <a:srgbClr val="1C1E21"/>
                </a:solidFill>
                <a:latin typeface="Times New Roman"/>
                <a:ea typeface="Times New Roman"/>
                <a:cs typeface="Times New Roman"/>
              </a:rPr>
              <a:t> </a:t>
            </a:r>
            <a:r>
              <a:rPr lang="en-US" dirty="0" err="1">
                <a:solidFill>
                  <a:srgbClr val="1C1E21"/>
                </a:solidFill>
                <a:latin typeface="Times New Roman"/>
                <a:ea typeface="Times New Roman"/>
                <a:cs typeface="Times New Roman"/>
              </a:rPr>
              <a:t>Bohotinului</a:t>
            </a:r>
            <a:r>
              <a:rPr lang="en-US" dirty="0">
                <a:solidFill>
                  <a:srgbClr val="1C1E21"/>
                </a:solidFill>
                <a:latin typeface="Times New Roman"/>
                <a:ea typeface="Times New Roman"/>
                <a:cs typeface="Times New Roman"/>
              </a:rPr>
              <a:t>, GAL </a:t>
            </a:r>
            <a:r>
              <a:rPr lang="en-US" dirty="0" err="1">
                <a:solidFill>
                  <a:srgbClr val="1C1E21"/>
                </a:solidFill>
                <a:latin typeface="Times New Roman"/>
                <a:ea typeface="Times New Roman"/>
                <a:cs typeface="Times New Roman"/>
              </a:rPr>
              <a:t>Microregion</a:t>
            </a:r>
            <a:r>
              <a:rPr lang="en-US" dirty="0">
                <a:solidFill>
                  <a:srgbClr val="1C1E21"/>
                </a:solidFill>
                <a:latin typeface="Times New Roman"/>
                <a:ea typeface="Times New Roman"/>
                <a:cs typeface="Times New Roman"/>
              </a:rPr>
              <a:t> </a:t>
            </a:r>
            <a:r>
              <a:rPr lang="en-US" dirty="0" err="1">
                <a:solidFill>
                  <a:srgbClr val="1C1E21"/>
                </a:solidFill>
                <a:latin typeface="Times New Roman"/>
                <a:ea typeface="Times New Roman"/>
                <a:cs typeface="Times New Roman"/>
              </a:rPr>
              <a:t>Belcești</a:t>
            </a:r>
            <a:r>
              <a:rPr lang="en-US" dirty="0">
                <a:solidFill>
                  <a:srgbClr val="1C1E21"/>
                </a:solidFill>
                <a:latin typeface="Times New Roman"/>
                <a:ea typeface="Times New Roman"/>
                <a:cs typeface="Times New Roman"/>
              </a:rPr>
              <a:t> - </a:t>
            </a:r>
            <a:r>
              <a:rPr lang="en-US" dirty="0" err="1">
                <a:solidFill>
                  <a:srgbClr val="1C1E21"/>
                </a:solidFill>
                <a:latin typeface="Times New Roman"/>
                <a:ea typeface="Times New Roman"/>
                <a:cs typeface="Times New Roman"/>
              </a:rPr>
              <a:t>Focuri</a:t>
            </a:r>
            <a:r>
              <a:rPr lang="en-US" dirty="0">
                <a:solidFill>
                  <a:srgbClr val="1C1E21"/>
                </a:solidFill>
                <a:latin typeface="Times New Roman"/>
                <a:ea typeface="Times New Roman"/>
                <a:cs typeface="Times New Roman"/>
              </a:rPr>
              <a:t>, GAL </a:t>
            </a:r>
            <a:r>
              <a:rPr lang="en-US" dirty="0" err="1">
                <a:solidFill>
                  <a:srgbClr val="1C1E21"/>
                </a:solidFill>
                <a:latin typeface="Times New Roman"/>
                <a:ea typeface="Times New Roman"/>
                <a:cs typeface="Times New Roman"/>
              </a:rPr>
              <a:t>Siret</a:t>
            </a:r>
            <a:r>
              <a:rPr lang="en-US" dirty="0">
                <a:solidFill>
                  <a:srgbClr val="1C1E21"/>
                </a:solidFill>
                <a:latin typeface="Times New Roman"/>
                <a:ea typeface="Times New Roman"/>
                <a:cs typeface="Times New Roman"/>
              </a:rPr>
              <a:t> - Moldova, GAL </a:t>
            </a:r>
            <a:r>
              <a:rPr lang="en-US" dirty="0" err="1">
                <a:solidFill>
                  <a:srgbClr val="1C1E21"/>
                </a:solidFill>
                <a:latin typeface="Times New Roman"/>
                <a:ea typeface="Times New Roman"/>
                <a:cs typeface="Times New Roman"/>
              </a:rPr>
              <a:t>Codrii</a:t>
            </a:r>
            <a:r>
              <a:rPr lang="en-US" dirty="0">
                <a:solidFill>
                  <a:srgbClr val="1C1E21"/>
                </a:solidFill>
                <a:latin typeface="Times New Roman"/>
                <a:ea typeface="Times New Roman"/>
                <a:cs typeface="Times New Roman"/>
              </a:rPr>
              <a:t> </a:t>
            </a:r>
            <a:r>
              <a:rPr lang="en-US" dirty="0" err="1">
                <a:solidFill>
                  <a:srgbClr val="1C1E21"/>
                </a:solidFill>
                <a:latin typeface="Times New Roman"/>
                <a:ea typeface="Times New Roman"/>
                <a:cs typeface="Times New Roman"/>
              </a:rPr>
              <a:t>Pașcanilor</a:t>
            </a:r>
            <a:r>
              <a:rPr lang="en-US" dirty="0">
                <a:solidFill>
                  <a:srgbClr val="1C1E21"/>
                </a:solidFill>
                <a:latin typeface="Times New Roman"/>
                <a:ea typeface="Times New Roman"/>
                <a:cs typeface="Times New Roman"/>
              </a:rPr>
              <a:t> – partners in the project.</a:t>
            </a:r>
            <a:endParaRPr lang="en-US" sz="2900" dirty="0">
              <a:solidFill>
                <a:schemeClr val="tx1"/>
              </a:solidFill>
              <a:latin typeface="Times New Roman" panose="02020603050405020304" pitchFamily="18" charset="0"/>
              <a:ea typeface="Calibri"/>
              <a:cs typeface="Times New Roman" panose="02020603050405020304" pitchFamily="18" charset="0"/>
            </a:endParaRPr>
          </a:p>
          <a:p>
            <a:pPr marL="0" marR="0" algn="just">
              <a:lnSpc>
                <a:spcPct val="115000"/>
              </a:lnSpc>
              <a:spcBef>
                <a:spcPts val="0"/>
              </a:spcBef>
              <a:spcAft>
                <a:spcPts val="0"/>
              </a:spcAft>
            </a:pPr>
            <a:r>
              <a:rPr lang="en-US" dirty="0">
                <a:solidFill>
                  <a:srgbClr val="1C1E21"/>
                </a:solidFill>
                <a:latin typeface="Times New Roman"/>
                <a:ea typeface="Times New Roman"/>
                <a:cs typeface="Times New Roman"/>
              </a:rPr>
              <a:t>The QR4ALL project aims to stimulate tourism by identifying and capitalizing on local objectives in the territories of the partner Local Action Groups, using innovative and interactive methods and including the development of an interactive tourist guide.</a:t>
            </a:r>
            <a:endParaRPr lang="ro-RO" dirty="0">
              <a:solidFill>
                <a:srgbClr val="1C1E21"/>
              </a:solidFill>
              <a:latin typeface="Times New Roman"/>
              <a:ea typeface="Times New Roman"/>
              <a:cs typeface="Times New Roman"/>
            </a:endParaRPr>
          </a:p>
          <a:p>
            <a:pPr marL="0" marR="0" algn="just">
              <a:lnSpc>
                <a:spcPct val="115000"/>
              </a:lnSpc>
              <a:spcBef>
                <a:spcPts val="0"/>
              </a:spcBef>
              <a:spcAft>
                <a:spcPts val="0"/>
              </a:spcAft>
            </a:pPr>
            <a:endParaRPr lang="en-US" sz="2000" dirty="0">
              <a:latin typeface="Calibri"/>
              <a:ea typeface="Calibri"/>
              <a:cs typeface="Times New Roman"/>
            </a:endParaRPr>
          </a:p>
          <a:p>
            <a:pPr marL="0" lvl="0" indent="0" algn="r">
              <a:lnSpc>
                <a:spcPct val="115000"/>
              </a:lnSpc>
              <a:spcBef>
                <a:spcPts val="0"/>
              </a:spcBef>
              <a:spcAft>
                <a:spcPts val="375"/>
              </a:spcAft>
              <a:buClr>
                <a:srgbClr val="94C600"/>
              </a:buClr>
              <a:buNone/>
            </a:pPr>
            <a:r>
              <a:rPr lang="en-US" dirty="0">
                <a:latin typeface="Times New Roman"/>
                <a:ea typeface="Calibri"/>
                <a:cs typeface="Times New Roman"/>
              </a:rPr>
              <a:t>Source: National Rural Development Network</a:t>
            </a:r>
            <a:endParaRPr lang="ro-RO" dirty="0">
              <a:latin typeface="Times New Roman"/>
              <a:ea typeface="Calibri"/>
              <a:cs typeface="Times New Roman"/>
            </a:endParaRPr>
          </a:p>
          <a:p>
            <a:pPr marL="0" marR="0">
              <a:lnSpc>
                <a:spcPct val="115000"/>
              </a:lnSpc>
              <a:spcBef>
                <a:spcPts val="0"/>
              </a:spcBef>
              <a:spcAft>
                <a:spcPts val="1000"/>
              </a:spcAft>
            </a:pPr>
            <a:endParaRPr lang="en-US" sz="2000" dirty="0">
              <a:latin typeface="Calibri"/>
              <a:ea typeface="Calibri"/>
              <a:cs typeface="Times New Roman"/>
            </a:endParaRPr>
          </a:p>
          <a:p>
            <a:endParaRPr lang="en-US" dirty="0"/>
          </a:p>
        </p:txBody>
      </p:sp>
    </p:spTree>
    <p:extLst>
      <p:ext uri="{BB962C8B-B14F-4D97-AF65-F5344CB8AC3E}">
        <p14:creationId xmlns:p14="http://schemas.microsoft.com/office/powerpoint/2010/main" val="2443692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lstStyle/>
          <a:p>
            <a:pPr algn="ctr"/>
            <a:r>
              <a:rPr lang="en-US" sz="2400" b="1" dirty="0">
                <a:solidFill>
                  <a:schemeClr val="tx1"/>
                </a:solidFill>
                <a:latin typeface="Times New Roman" pitchFamily="18" charset="0"/>
                <a:cs typeface="Times New Roman" pitchFamily="18" charset="0"/>
              </a:rPr>
              <a:t>Example of good practice -</a:t>
            </a:r>
            <a:r>
              <a:rPr lang="ro-RO" sz="2400" b="1" dirty="0">
                <a:solidFill>
                  <a:prstClr val="black"/>
                </a:solidFill>
                <a:latin typeface="Times New Roman" pitchFamily="18" charset="0"/>
                <a:cs typeface="Times New Roman" pitchFamily="18" charset="0"/>
              </a:rPr>
              <a:t> Innovative project LAG</a:t>
            </a:r>
            <a:endParaRPr lang="en-US" dirty="0"/>
          </a:p>
        </p:txBody>
      </p:sp>
      <p:pic>
        <p:nvPicPr>
          <p:cNvPr id="1026" name="Picture 2" descr="C:\Users\Asus\Desktop\2023 PGL Etape DAJ\Foto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6794657" cy="404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765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a:bodyPr>
          <a:lstStyle/>
          <a:p>
            <a:pPr marL="0" marR="0" algn="ctr">
              <a:lnSpc>
                <a:spcPct val="115000"/>
              </a:lnSpc>
              <a:spcBef>
                <a:spcPts val="0"/>
              </a:spcBef>
              <a:spcAft>
                <a:spcPts val="1000"/>
              </a:spcAft>
            </a:pPr>
            <a:r>
              <a:rPr lang="en-US" sz="2400" b="1" dirty="0">
                <a:solidFill>
                  <a:schemeClr val="tx1"/>
                </a:solidFill>
                <a:latin typeface="Times New Roman" pitchFamily="18" charset="0"/>
                <a:cs typeface="Times New Roman" pitchFamily="18" charset="0"/>
              </a:rPr>
              <a:t>European funds – National Strategic Plan</a:t>
            </a:r>
            <a:endParaRPr lang="en-US" dirty="0">
              <a:solidFill>
                <a:schemeClr val="tx1"/>
              </a:solidFill>
            </a:endParaRPr>
          </a:p>
        </p:txBody>
      </p:sp>
      <p:sp>
        <p:nvSpPr>
          <p:cNvPr id="3" name="Content Placeholder 2"/>
          <p:cNvSpPr>
            <a:spLocks noGrp="1"/>
          </p:cNvSpPr>
          <p:nvPr>
            <p:ph idx="1"/>
          </p:nvPr>
        </p:nvSpPr>
        <p:spPr>
          <a:xfrm>
            <a:off x="1043492" y="1752600"/>
            <a:ext cx="7033708" cy="4648200"/>
          </a:xfrm>
        </p:spPr>
        <p:txBody>
          <a:bodyPr>
            <a:normAutofit fontScale="92500" lnSpcReduction="10000"/>
          </a:bodyPr>
          <a:lstStyle/>
          <a:p>
            <a:pPr marL="68580" indent="0">
              <a:buNone/>
            </a:pPr>
            <a:r>
              <a:rPr lang="en-US" b="1" dirty="0">
                <a:solidFill>
                  <a:schemeClr val="tx1"/>
                </a:solidFill>
                <a:latin typeface="Times New Roman"/>
                <a:ea typeface="Calibri"/>
                <a:cs typeface="Times New Roman"/>
              </a:rPr>
              <a:t>DR-29  Investments in the creation and development of non-agricultural activities</a:t>
            </a:r>
            <a:br>
              <a:rPr lang="en-US" sz="4200" dirty="0">
                <a:solidFill>
                  <a:srgbClr val="94C600"/>
                </a:solidFill>
                <a:latin typeface="Trebuchet MS"/>
                <a:ea typeface="Calibri"/>
                <a:cs typeface="Times New Roman"/>
              </a:rPr>
            </a:br>
            <a:endParaRPr lang="ro-RO" b="1" dirty="0">
              <a:latin typeface="Times New Roman" panose="02020603050405020304" pitchFamily="18" charset="0"/>
              <a:cs typeface="Times New Roman" panose="02020603050405020304" pitchFamily="18" charset="0"/>
            </a:endParaRPr>
          </a:p>
          <a:p>
            <a:r>
              <a:rPr lang="ro-RO" b="1" dirty="0">
                <a:latin typeface="Times New Roman" panose="02020603050405020304" pitchFamily="18" charset="0"/>
                <a:cs typeface="Times New Roman" panose="02020603050405020304" pitchFamily="18" charset="0"/>
              </a:rPr>
              <a:t>Specific objectives </a:t>
            </a:r>
            <a:r>
              <a:rPr lang="ro-RO" dirty="0"/>
              <a:t>:</a:t>
            </a:r>
          </a:p>
          <a:p>
            <a:pPr marL="68580" indent="0" algn="just">
              <a:buNone/>
            </a:pPr>
            <a:r>
              <a:rPr lang="en-US" dirty="0">
                <a:solidFill>
                  <a:srgbClr val="000000"/>
                </a:solidFill>
                <a:latin typeface="Times New Roman"/>
              </a:rPr>
              <a:t>Promoting employment, economic growth, gender equality, including women's participation in agriculture, social inclusion and local development in rural areas, including the circular bio</a:t>
            </a:r>
            <a:r>
              <a:rPr lang="ro-RO" dirty="0">
                <a:solidFill>
                  <a:srgbClr val="000000"/>
                </a:solidFill>
                <a:latin typeface="Times New Roman"/>
              </a:rPr>
              <a:t>-</a:t>
            </a:r>
            <a:r>
              <a:rPr lang="en-US" dirty="0">
                <a:solidFill>
                  <a:srgbClr val="000000"/>
                </a:solidFill>
                <a:latin typeface="Times New Roman"/>
              </a:rPr>
              <a:t>economy and sustainable forestry.</a:t>
            </a:r>
            <a:endParaRPr lang="ro-RO" dirty="0">
              <a:solidFill>
                <a:srgbClr val="000000"/>
              </a:solidFill>
              <a:latin typeface="Times New Roman"/>
            </a:endParaRPr>
          </a:p>
          <a:p>
            <a:pPr marL="68580" indent="0" algn="just">
              <a:buNone/>
            </a:pPr>
            <a:r>
              <a:rPr lang="en-US" b="1" dirty="0">
                <a:solidFill>
                  <a:srgbClr val="000000"/>
                </a:solidFill>
                <a:latin typeface="Times New Roman"/>
              </a:rPr>
              <a:t>The needs addressed by the intervention:</a:t>
            </a:r>
            <a:endParaRPr lang="ro-RO" b="1" dirty="0">
              <a:solidFill>
                <a:srgbClr val="000000"/>
              </a:solidFill>
              <a:latin typeface="Times New Roman"/>
            </a:endParaRPr>
          </a:p>
          <a:p>
            <a:pPr algn="just"/>
            <a:r>
              <a:rPr lang="en-US" dirty="0">
                <a:solidFill>
                  <a:srgbClr val="000000"/>
                </a:solidFill>
                <a:latin typeface="Times New Roman"/>
              </a:rPr>
              <a:t>Increasing the number of jobs in the non-agricultural sector in rural areas</a:t>
            </a:r>
            <a:endParaRPr lang="ro-RO" dirty="0">
              <a:solidFill>
                <a:srgbClr val="000000"/>
              </a:solidFill>
              <a:latin typeface="Times New Roman"/>
            </a:endParaRPr>
          </a:p>
          <a:p>
            <a:pPr algn="just"/>
            <a:r>
              <a:rPr lang="en-US" dirty="0">
                <a:solidFill>
                  <a:srgbClr val="000000"/>
                </a:solidFill>
                <a:latin typeface="Times New Roman"/>
              </a:rPr>
              <a:t>Supporting non-agricultural activities to increase alternative rural incomes.</a:t>
            </a:r>
            <a:endParaRPr lang="vi-VN" dirty="0">
              <a:solidFill>
                <a:srgbClr val="000000"/>
              </a:solidFill>
              <a:latin typeface="Times New Roman"/>
            </a:endParaRPr>
          </a:p>
          <a:p>
            <a:pPr marL="68580" indent="0">
              <a:buNone/>
            </a:pPr>
            <a:endParaRPr lang="en-US" dirty="0"/>
          </a:p>
        </p:txBody>
      </p:sp>
    </p:spTree>
    <p:extLst>
      <p:ext uri="{BB962C8B-B14F-4D97-AF65-F5344CB8AC3E}">
        <p14:creationId xmlns:p14="http://schemas.microsoft.com/office/powerpoint/2010/main" val="4121333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533400"/>
          </a:xfrm>
        </p:spPr>
        <p:txBody>
          <a:bodyPr>
            <a:normAutofit fontScale="90000"/>
          </a:bodyPr>
          <a:lstStyle/>
          <a:p>
            <a:pPr marL="68580" lvl="0" algn="ctr">
              <a:spcBef>
                <a:spcPct val="20000"/>
              </a:spcBef>
            </a:pPr>
            <a:br>
              <a:rPr lang="ro-RO" sz="2200" b="1" dirty="0">
                <a:solidFill>
                  <a:prstClr val="black"/>
                </a:solidFill>
                <a:latin typeface="Times New Roman"/>
                <a:ea typeface="Calibri"/>
                <a:cs typeface="Times New Roman"/>
              </a:rPr>
            </a:br>
            <a:br>
              <a:rPr lang="ro-RO" sz="2200" b="1" dirty="0">
                <a:solidFill>
                  <a:prstClr val="black"/>
                </a:solidFill>
                <a:latin typeface="Times New Roman"/>
                <a:ea typeface="Calibri"/>
                <a:cs typeface="Times New Roman"/>
              </a:rPr>
            </a:br>
            <a:br>
              <a:rPr lang="ro-RO" sz="2200" b="1" dirty="0">
                <a:solidFill>
                  <a:prstClr val="black"/>
                </a:solidFill>
                <a:latin typeface="Times New Roman"/>
                <a:ea typeface="Calibri"/>
                <a:cs typeface="Times New Roman"/>
              </a:rPr>
            </a:br>
            <a:br>
              <a:rPr lang="ro-RO" sz="2200" b="1" dirty="0">
                <a:solidFill>
                  <a:prstClr val="black"/>
                </a:solidFill>
                <a:latin typeface="Times New Roman"/>
                <a:ea typeface="Calibri"/>
                <a:cs typeface="Times New Roman"/>
              </a:rPr>
            </a:br>
            <a:br>
              <a:rPr lang="ro-RO" sz="2200" b="1" dirty="0">
                <a:solidFill>
                  <a:prstClr val="black"/>
                </a:solidFill>
                <a:latin typeface="Times New Roman"/>
                <a:ea typeface="Calibri"/>
                <a:cs typeface="Times New Roman"/>
              </a:rPr>
            </a:br>
            <a:br>
              <a:rPr lang="ro-RO" sz="2200" b="1" dirty="0">
                <a:solidFill>
                  <a:prstClr val="black"/>
                </a:solidFill>
                <a:latin typeface="Times New Roman"/>
                <a:ea typeface="Calibri"/>
                <a:cs typeface="Times New Roman"/>
              </a:rPr>
            </a:br>
            <a:br>
              <a:rPr lang="ro-RO" sz="2200" b="1" dirty="0">
                <a:solidFill>
                  <a:prstClr val="black"/>
                </a:solidFill>
                <a:latin typeface="Times New Roman"/>
                <a:ea typeface="Calibri"/>
                <a:cs typeface="Times New Roman"/>
              </a:rPr>
            </a:br>
            <a:br>
              <a:rPr lang="ro-RO" sz="2200" b="1" dirty="0">
                <a:solidFill>
                  <a:prstClr val="black"/>
                </a:solidFill>
                <a:latin typeface="Times New Roman"/>
                <a:ea typeface="Calibri"/>
                <a:cs typeface="Times New Roman"/>
              </a:rPr>
            </a:br>
            <a:br>
              <a:rPr lang="ro-RO" sz="2400" b="1" dirty="0">
                <a:solidFill>
                  <a:srgbClr val="3E3D2D"/>
                </a:solidFill>
                <a:latin typeface="Times New Roman" panose="02020603050405020304" pitchFamily="18" charset="0"/>
                <a:cs typeface="Times New Roman" panose="02020603050405020304" pitchFamily="18" charset="0"/>
              </a:rPr>
            </a:br>
            <a:r>
              <a:rPr lang="en-US" sz="2400" b="1" dirty="0">
                <a:solidFill>
                  <a:prstClr val="black"/>
                </a:solidFill>
                <a:latin typeface="Times New Roman" pitchFamily="18" charset="0"/>
                <a:cs typeface="Times New Roman" pitchFamily="18" charset="0"/>
              </a:rPr>
              <a:t>European funds – National Strategic Plan</a:t>
            </a:r>
            <a:endParaRPr lang="en-US" dirty="0"/>
          </a:p>
        </p:txBody>
      </p:sp>
      <p:sp>
        <p:nvSpPr>
          <p:cNvPr id="3" name="Content Placeholder 2"/>
          <p:cNvSpPr>
            <a:spLocks noGrp="1"/>
          </p:cNvSpPr>
          <p:nvPr>
            <p:ph idx="1"/>
          </p:nvPr>
        </p:nvSpPr>
        <p:spPr>
          <a:xfrm>
            <a:off x="1043492" y="1676400"/>
            <a:ext cx="6777317" cy="4156229"/>
          </a:xfrm>
        </p:spPr>
        <p:txBody>
          <a:bodyPr>
            <a:normAutofit fontScale="92500"/>
          </a:bodyPr>
          <a:lstStyle/>
          <a:p>
            <a:pPr marL="68580" indent="0">
              <a:buNone/>
            </a:pPr>
            <a:r>
              <a:rPr lang="en-US" b="1" dirty="0">
                <a:solidFill>
                  <a:prstClr val="black"/>
                </a:solidFill>
                <a:latin typeface="Times New Roman"/>
                <a:ea typeface="Calibri"/>
                <a:cs typeface="Times New Roman"/>
              </a:rPr>
              <a:t>DR-29  Investments in the creation and development of non-agricultural activities</a:t>
            </a:r>
            <a:endParaRPr lang="ro-RO" b="1" dirty="0">
              <a:solidFill>
                <a:srgbClr val="000000"/>
              </a:solidFill>
              <a:latin typeface="Times New Roman"/>
            </a:endParaRPr>
          </a:p>
          <a:p>
            <a:pPr marL="68580" indent="0">
              <a:buNone/>
            </a:pPr>
            <a:r>
              <a:rPr lang="ro-RO" b="1" dirty="0">
                <a:solidFill>
                  <a:srgbClr val="000000"/>
                </a:solidFill>
                <a:latin typeface="Times New Roman"/>
              </a:rPr>
              <a:t>    </a:t>
            </a:r>
            <a:r>
              <a:rPr lang="en-US" b="1" dirty="0">
                <a:solidFill>
                  <a:srgbClr val="000000"/>
                </a:solidFill>
                <a:latin typeface="Times New Roman"/>
              </a:rPr>
              <a:t>Principles of selection</a:t>
            </a:r>
            <a:endParaRPr lang="ro-RO" b="1" dirty="0">
              <a:solidFill>
                <a:srgbClr val="000000"/>
              </a:solidFill>
              <a:latin typeface="Times New Roman"/>
            </a:endParaRPr>
          </a:p>
          <a:p>
            <a:r>
              <a:rPr lang="en-US" sz="2200" dirty="0">
                <a:solidFill>
                  <a:srgbClr val="000000"/>
                </a:solidFill>
                <a:latin typeface="Times New Roman"/>
              </a:rPr>
              <a:t>Within the intervention, projects that contribute to encouraging the diversification of agricultural activity towards non-agricultural production activities, the development of digitization, environmental protection, bio</a:t>
            </a:r>
            <a:r>
              <a:rPr lang="ro-RO" sz="2200" dirty="0">
                <a:solidFill>
                  <a:srgbClr val="000000"/>
                </a:solidFill>
                <a:latin typeface="Times New Roman"/>
              </a:rPr>
              <a:t>-</a:t>
            </a:r>
            <a:r>
              <a:rPr lang="en-US" sz="2200" dirty="0">
                <a:solidFill>
                  <a:srgbClr val="000000"/>
                </a:solidFill>
                <a:latin typeface="Times New Roman"/>
              </a:rPr>
              <a:t>economy and circular economy activities, will be prioritized in order to make the proposed activities more efficient.</a:t>
            </a:r>
          </a:p>
          <a:p>
            <a:r>
              <a:rPr lang="en-US" sz="2200" dirty="0">
                <a:solidFill>
                  <a:srgbClr val="000000"/>
                </a:solidFill>
                <a:latin typeface="Times New Roman"/>
              </a:rPr>
              <a:t>Also, priority will be given to agricultural/handicraft-themed tourist activities and agreement activities and public catering units.</a:t>
            </a:r>
            <a:endParaRPr lang="vi-VN" sz="2200" dirty="0">
              <a:solidFill>
                <a:srgbClr val="000000"/>
              </a:solidFill>
              <a:latin typeface="Times New Roman"/>
            </a:endParaRPr>
          </a:p>
        </p:txBody>
      </p:sp>
    </p:spTree>
    <p:extLst>
      <p:ext uri="{BB962C8B-B14F-4D97-AF65-F5344CB8AC3E}">
        <p14:creationId xmlns:p14="http://schemas.microsoft.com/office/powerpoint/2010/main" val="2554755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lstStyle/>
          <a:p>
            <a:pPr algn="ctr"/>
            <a:r>
              <a:rPr lang="en-US" sz="2200" b="1" dirty="0">
                <a:solidFill>
                  <a:prstClr val="black"/>
                </a:solidFill>
                <a:latin typeface="Times New Roman" pitchFamily="18" charset="0"/>
                <a:cs typeface="Times New Roman" pitchFamily="18" charset="0"/>
              </a:rPr>
              <a:t>European funds – National Strategic Plan</a:t>
            </a:r>
            <a:endParaRPr lang="en-US" dirty="0"/>
          </a:p>
        </p:txBody>
      </p:sp>
      <p:sp>
        <p:nvSpPr>
          <p:cNvPr id="3" name="Content Placeholder 2"/>
          <p:cNvSpPr>
            <a:spLocks noGrp="1"/>
          </p:cNvSpPr>
          <p:nvPr>
            <p:ph idx="1"/>
          </p:nvPr>
        </p:nvSpPr>
        <p:spPr>
          <a:xfrm>
            <a:off x="1043492" y="1676400"/>
            <a:ext cx="6777317" cy="4724400"/>
          </a:xfrm>
        </p:spPr>
        <p:txBody>
          <a:bodyPr>
            <a:normAutofit fontScale="47500" lnSpcReduction="20000"/>
          </a:bodyPr>
          <a:lstStyle/>
          <a:p>
            <a:pPr marL="68580" indent="0">
              <a:buNone/>
            </a:pPr>
            <a:endParaRPr lang="ro-RO" b="1" dirty="0">
              <a:solidFill>
                <a:srgbClr val="000000"/>
              </a:solidFill>
              <a:latin typeface="Times New Roman"/>
            </a:endParaRPr>
          </a:p>
          <a:p>
            <a:pPr marL="68580" lvl="0" indent="0">
              <a:buClr>
                <a:srgbClr val="94C600"/>
              </a:buClr>
              <a:buNone/>
            </a:pPr>
            <a:r>
              <a:rPr lang="ro-RO" sz="3500" b="1" dirty="0">
                <a:solidFill>
                  <a:prstClr val="black"/>
                </a:solidFill>
                <a:latin typeface="Times New Roman"/>
                <a:ea typeface="Calibri"/>
                <a:cs typeface="Times New Roman"/>
              </a:rPr>
              <a:t>     </a:t>
            </a:r>
            <a:r>
              <a:rPr lang="en-US" sz="3500" b="1" dirty="0">
                <a:solidFill>
                  <a:prstClr val="black"/>
                </a:solidFill>
                <a:latin typeface="Times New Roman"/>
                <a:ea typeface="Calibri"/>
                <a:cs typeface="Times New Roman"/>
              </a:rPr>
              <a:t>DR-29 Investments in the creation and development of non-agricultural activities</a:t>
            </a:r>
            <a:br>
              <a:rPr lang="en-US" sz="6900" dirty="0">
                <a:solidFill>
                  <a:srgbClr val="94C600"/>
                </a:solidFill>
                <a:latin typeface="Trebuchet MS"/>
                <a:ea typeface="Calibri"/>
                <a:cs typeface="Times New Roman"/>
              </a:rPr>
            </a:br>
            <a:endParaRPr lang="ro-RO" sz="3500" b="1" dirty="0">
              <a:solidFill>
                <a:srgbClr val="000000"/>
              </a:solidFill>
              <a:latin typeface="Times New Roman"/>
            </a:endParaRPr>
          </a:p>
          <a:p>
            <a:pPr marL="68580" indent="0">
              <a:buNone/>
            </a:pPr>
            <a:endParaRPr lang="ro-RO" b="1" dirty="0">
              <a:solidFill>
                <a:srgbClr val="000000"/>
              </a:solidFill>
              <a:latin typeface="Times New Roman"/>
            </a:endParaRPr>
          </a:p>
          <a:p>
            <a:pPr marL="68580" indent="0">
              <a:buNone/>
            </a:pPr>
            <a:r>
              <a:rPr lang="ro-RO" sz="3600" b="1" dirty="0">
                <a:solidFill>
                  <a:srgbClr val="000000"/>
                </a:solidFill>
                <a:latin typeface="Times New Roman"/>
              </a:rPr>
              <a:t> </a:t>
            </a:r>
            <a:r>
              <a:rPr lang="en-US" sz="3600" b="1" dirty="0">
                <a:solidFill>
                  <a:srgbClr val="000000"/>
                </a:solidFill>
                <a:latin typeface="Times New Roman"/>
              </a:rPr>
              <a:t>Eligible beneficiaries</a:t>
            </a:r>
          </a:p>
          <a:p>
            <a:r>
              <a:rPr lang="en-US" sz="3600" dirty="0">
                <a:solidFill>
                  <a:srgbClr val="000000"/>
                </a:solidFill>
                <a:latin typeface="Times New Roman"/>
              </a:rPr>
              <a:t>micro-enterprises in rural areas;</a:t>
            </a:r>
          </a:p>
          <a:p>
            <a:r>
              <a:rPr lang="en-US" sz="3600" dirty="0">
                <a:solidFill>
                  <a:srgbClr val="000000"/>
                </a:solidFill>
                <a:latin typeface="Times New Roman"/>
              </a:rPr>
              <a:t>the beneficiaries will comply with the provisions of the European and national legislation in force regarding the granting of de </a:t>
            </a:r>
            <a:r>
              <a:rPr lang="en-US" sz="3600" dirty="0" err="1">
                <a:solidFill>
                  <a:srgbClr val="000000"/>
                </a:solidFill>
                <a:latin typeface="Times New Roman"/>
              </a:rPr>
              <a:t>minimis</a:t>
            </a:r>
            <a:r>
              <a:rPr lang="en-US" sz="3600" dirty="0">
                <a:solidFill>
                  <a:srgbClr val="000000"/>
                </a:solidFill>
                <a:latin typeface="Times New Roman"/>
              </a:rPr>
              <a:t> aid.</a:t>
            </a:r>
          </a:p>
          <a:p>
            <a:pPr marL="68580" indent="0">
              <a:buNone/>
            </a:pPr>
            <a:endParaRPr lang="en-US" sz="3600" b="1" dirty="0">
              <a:solidFill>
                <a:srgbClr val="000000"/>
              </a:solidFill>
              <a:latin typeface="Times New Roman"/>
            </a:endParaRPr>
          </a:p>
          <a:p>
            <a:pPr marL="68580" indent="0">
              <a:buNone/>
            </a:pPr>
            <a:r>
              <a:rPr lang="en-US" sz="3600" b="1" dirty="0">
                <a:solidFill>
                  <a:srgbClr val="000000"/>
                </a:solidFill>
                <a:latin typeface="Times New Roman"/>
              </a:rPr>
              <a:t>      Conditions of eligibility</a:t>
            </a:r>
          </a:p>
          <a:p>
            <a:r>
              <a:rPr lang="en-US" sz="3600" dirty="0">
                <a:solidFill>
                  <a:srgbClr val="000000"/>
                </a:solidFill>
                <a:latin typeface="Times New Roman"/>
              </a:rPr>
              <a:t>The investment must be made in the rural area.</a:t>
            </a:r>
          </a:p>
          <a:p>
            <a:r>
              <a:rPr lang="en-US" sz="3600" dirty="0">
                <a:solidFill>
                  <a:srgbClr val="000000"/>
                </a:solidFill>
                <a:latin typeface="Times New Roman"/>
              </a:rPr>
              <a:t>The applicant must not be insolvent</a:t>
            </a:r>
            <a:r>
              <a:rPr lang="ro-RO" sz="3600" dirty="0">
                <a:solidFill>
                  <a:srgbClr val="000000"/>
                </a:solidFill>
                <a:latin typeface="Times New Roman"/>
              </a:rPr>
              <a:t> </a:t>
            </a:r>
            <a:r>
              <a:rPr lang="en-US" sz="3600" dirty="0">
                <a:solidFill>
                  <a:srgbClr val="000000"/>
                </a:solidFill>
                <a:latin typeface="Times New Roman"/>
              </a:rPr>
              <a:t>or in difficulty.</a:t>
            </a:r>
          </a:p>
          <a:p>
            <a:r>
              <a:rPr lang="en-US" sz="3600" dirty="0">
                <a:solidFill>
                  <a:srgbClr val="000000"/>
                </a:solidFill>
                <a:latin typeface="Times New Roman"/>
              </a:rPr>
              <a:t>The investment must fall into at least one of the areas supported by the intervention.</a:t>
            </a:r>
          </a:p>
          <a:p>
            <a:r>
              <a:rPr lang="en-US" sz="3600" dirty="0">
                <a:solidFill>
                  <a:srgbClr val="000000"/>
                </a:solidFill>
                <a:latin typeface="Times New Roman"/>
              </a:rPr>
              <a:t>The applicant must demonstrate the ability to secure the co-financing of the investment.</a:t>
            </a:r>
          </a:p>
          <a:p>
            <a:r>
              <a:rPr lang="en-US" sz="3600" dirty="0">
                <a:solidFill>
                  <a:srgbClr val="000000"/>
                </a:solidFill>
                <a:latin typeface="Times New Roman"/>
              </a:rPr>
              <a:t>The economic viability of the investment must be demonstrated based on the presentation of a technical-economic documentation. </a:t>
            </a:r>
            <a:r>
              <a:rPr lang="vi-VN" sz="3600" dirty="0">
                <a:solidFill>
                  <a:srgbClr val="000000"/>
                </a:solidFill>
                <a:latin typeface="Times New Roman"/>
              </a:rPr>
              <a:t>	</a:t>
            </a:r>
          </a:p>
          <a:p>
            <a:endParaRPr lang="en-US" sz="3600" dirty="0"/>
          </a:p>
        </p:txBody>
      </p:sp>
    </p:spTree>
    <p:extLst>
      <p:ext uri="{BB962C8B-B14F-4D97-AF65-F5344CB8AC3E}">
        <p14:creationId xmlns:p14="http://schemas.microsoft.com/office/powerpoint/2010/main" val="45110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24744" cy="1066800"/>
          </a:xfrm>
        </p:spPr>
        <p:txBody>
          <a:bodyPr/>
          <a:lstStyle/>
          <a:p>
            <a:pPr algn="ctr"/>
            <a:r>
              <a:rPr lang="ro-RO" sz="2800" b="1" dirty="0">
                <a:solidFill>
                  <a:schemeClr val="tx1"/>
                </a:solidFill>
              </a:rPr>
              <a:t>Context</a:t>
            </a:r>
            <a:endParaRPr lang="en-US" dirty="0">
              <a:solidFill>
                <a:schemeClr val="tx1"/>
              </a:solidFill>
            </a:endParaRPr>
          </a:p>
        </p:txBody>
      </p:sp>
      <p:sp>
        <p:nvSpPr>
          <p:cNvPr id="3" name="Content Placeholder 2"/>
          <p:cNvSpPr>
            <a:spLocks noGrp="1"/>
          </p:cNvSpPr>
          <p:nvPr>
            <p:ph idx="1"/>
          </p:nvPr>
        </p:nvSpPr>
        <p:spPr>
          <a:xfrm>
            <a:off x="1043492" y="1402664"/>
            <a:ext cx="6777317" cy="4845736"/>
          </a:xfrm>
        </p:spPr>
        <p:txBody>
          <a:bodyPr>
            <a:normAutofit/>
          </a:bodyPr>
          <a:lstStyle/>
          <a:p>
            <a:pPr indent="457200" algn="just">
              <a:lnSpc>
                <a:spcPct val="115000"/>
              </a:lnSpc>
              <a:spcAft>
                <a:spcPts val="0"/>
              </a:spcAft>
            </a:pPr>
            <a:r>
              <a:rPr lang="en-US" sz="2800" dirty="0">
                <a:solidFill>
                  <a:schemeClr val="tx1"/>
                </a:solidFill>
                <a:latin typeface="Times New Roman"/>
                <a:ea typeface="Calibri"/>
                <a:cs typeface="Times New Roman"/>
              </a:rPr>
              <a:t>The establishment of </a:t>
            </a:r>
            <a:r>
              <a:rPr lang="ro-RO" sz="2800" dirty="0">
                <a:solidFill>
                  <a:schemeClr val="tx1"/>
                </a:solidFill>
                <a:latin typeface="Times New Roman"/>
                <a:ea typeface="Calibri"/>
                <a:cs typeface="Times New Roman"/>
              </a:rPr>
              <a:t>the </a:t>
            </a:r>
            <a:r>
              <a:rPr lang="en-US" sz="2800" dirty="0">
                <a:solidFill>
                  <a:schemeClr val="tx1"/>
                </a:solidFill>
                <a:latin typeface="Times New Roman"/>
                <a:ea typeface="Calibri"/>
                <a:cs typeface="Times New Roman"/>
              </a:rPr>
              <a:t>Local Gastronomic Points represents an opportunity to capitalize on products from own holdings.</a:t>
            </a:r>
            <a:r>
              <a:rPr lang="ro-RO" sz="2800" dirty="0">
                <a:solidFill>
                  <a:schemeClr val="tx1"/>
                </a:solidFill>
                <a:latin typeface="Times New Roman"/>
                <a:ea typeface="Calibri"/>
                <a:cs typeface="Times New Roman"/>
              </a:rPr>
              <a:t> </a:t>
            </a:r>
          </a:p>
          <a:p>
            <a:pPr indent="457200" algn="just">
              <a:lnSpc>
                <a:spcPct val="115000"/>
              </a:lnSpc>
              <a:spcAft>
                <a:spcPts val="0"/>
              </a:spcAft>
            </a:pPr>
            <a:r>
              <a:rPr lang="en-US" sz="2800" dirty="0">
                <a:solidFill>
                  <a:schemeClr val="tx1"/>
                </a:solidFill>
                <a:latin typeface="Times New Roman"/>
                <a:ea typeface="Calibri"/>
                <a:cs typeface="Times New Roman"/>
              </a:rPr>
              <a:t>Culinary products must be prepared from raw materials predominantly from primary production </a:t>
            </a:r>
            <a:r>
              <a:rPr lang="ro-RO" sz="2800" dirty="0">
                <a:solidFill>
                  <a:schemeClr val="tx1"/>
                </a:solidFill>
                <a:latin typeface="Times New Roman"/>
                <a:ea typeface="Calibri"/>
                <a:cs typeface="Times New Roman"/>
              </a:rPr>
              <a:t>of </a:t>
            </a:r>
            <a:r>
              <a:rPr lang="ro-RO" sz="2800" dirty="0" err="1">
                <a:solidFill>
                  <a:schemeClr val="tx1"/>
                </a:solidFill>
                <a:latin typeface="Times New Roman"/>
                <a:ea typeface="Calibri"/>
                <a:cs typeface="Times New Roman"/>
              </a:rPr>
              <a:t>one’s</a:t>
            </a:r>
            <a:r>
              <a:rPr lang="ro-RO" sz="2800" dirty="0">
                <a:solidFill>
                  <a:schemeClr val="tx1"/>
                </a:solidFill>
                <a:latin typeface="Times New Roman"/>
                <a:ea typeface="Calibri"/>
                <a:cs typeface="Times New Roman"/>
              </a:rPr>
              <a:t> </a:t>
            </a:r>
            <a:r>
              <a:rPr lang="en-US" sz="2800" dirty="0">
                <a:solidFill>
                  <a:schemeClr val="tx1"/>
                </a:solidFill>
                <a:latin typeface="Times New Roman"/>
                <a:ea typeface="Calibri"/>
                <a:cs typeface="Times New Roman"/>
              </a:rPr>
              <a:t>own holding, as well as from local producers or from authorized units</a:t>
            </a:r>
            <a:r>
              <a:rPr lang="ro-RO" sz="2800" dirty="0">
                <a:solidFill>
                  <a:schemeClr val="tx1"/>
                </a:solidFill>
                <a:latin typeface="Times New Roman"/>
                <a:ea typeface="Calibri"/>
                <a:cs typeface="Times New Roman"/>
              </a:rPr>
              <a:t>.</a:t>
            </a:r>
            <a:endParaRPr lang="en-US" sz="2800" dirty="0">
              <a:solidFill>
                <a:schemeClr val="tx1"/>
              </a:solidFill>
              <a:latin typeface="Calibri"/>
              <a:ea typeface="Calibri"/>
              <a:cs typeface="Times New Roman"/>
            </a:endParaRPr>
          </a:p>
          <a:p>
            <a:endParaRPr lang="en-US" dirty="0"/>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175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20136"/>
          </a:xfrm>
        </p:spPr>
        <p:txBody>
          <a:bodyPr>
            <a:normAutofit fontScale="90000"/>
          </a:bodyPr>
          <a:lstStyle/>
          <a:p>
            <a:pPr algn="ctr"/>
            <a:r>
              <a:rPr lang="en-US" sz="2200" b="1" dirty="0">
                <a:solidFill>
                  <a:prstClr val="black"/>
                </a:solidFill>
                <a:latin typeface="Times New Roman" pitchFamily="18" charset="0"/>
                <a:cs typeface="Times New Roman" pitchFamily="18" charset="0"/>
              </a:rPr>
              <a:t>European funds – National Strategic Plan</a:t>
            </a:r>
            <a:endParaRPr lang="en-US" dirty="0"/>
          </a:p>
        </p:txBody>
      </p:sp>
      <p:sp>
        <p:nvSpPr>
          <p:cNvPr id="3" name="Content Placeholder 2"/>
          <p:cNvSpPr>
            <a:spLocks noGrp="1"/>
          </p:cNvSpPr>
          <p:nvPr>
            <p:ph idx="1"/>
          </p:nvPr>
        </p:nvSpPr>
        <p:spPr>
          <a:xfrm>
            <a:off x="1043492" y="1524000"/>
            <a:ext cx="6777317" cy="5867400"/>
          </a:xfrm>
        </p:spPr>
        <p:txBody>
          <a:bodyPr>
            <a:normAutofit fontScale="32500" lnSpcReduction="20000"/>
          </a:bodyPr>
          <a:lstStyle/>
          <a:p>
            <a:pPr marL="68580" indent="0" algn="just">
              <a:buNone/>
            </a:pPr>
            <a:r>
              <a:rPr lang="en-US" sz="4900" dirty="0">
                <a:solidFill>
                  <a:srgbClr val="000000"/>
                </a:solidFill>
                <a:latin typeface="Times New Roman" panose="02020603050405020304" pitchFamily="18" charset="0"/>
                <a:cs typeface="Times New Roman" panose="02020603050405020304" pitchFamily="18" charset="0"/>
              </a:rPr>
              <a:t>Support is granted for investments necessary for the development of non-agricultural businesses in rural areas, targeting the following areas:</a:t>
            </a:r>
            <a:endParaRPr lang="vi-VN" sz="4900" dirty="0">
              <a:solidFill>
                <a:srgbClr val="000000"/>
              </a:solidFill>
              <a:latin typeface="Times New Roman" panose="02020603050405020304" pitchFamily="18" charset="0"/>
              <a:cs typeface="Times New Roman" panose="02020603050405020304" pitchFamily="18" charset="0"/>
            </a:endParaRPr>
          </a:p>
          <a:p>
            <a:r>
              <a:rPr lang="en-US" sz="4900" dirty="0">
                <a:solidFill>
                  <a:srgbClr val="000000"/>
                </a:solidFill>
                <a:latin typeface="Times New Roman" panose="02020603050405020304" pitchFamily="18" charset="0"/>
                <a:cs typeface="Times New Roman" panose="02020603050405020304" pitchFamily="18" charset="0"/>
              </a:rPr>
              <a:t>→ </a:t>
            </a:r>
            <a:r>
              <a:rPr lang="en-US" sz="4900" dirty="0" err="1">
                <a:solidFill>
                  <a:srgbClr val="000000"/>
                </a:solidFill>
                <a:latin typeface="Times New Roman" panose="02020603050405020304" pitchFamily="18" charset="0"/>
                <a:cs typeface="Times New Roman" panose="02020603050405020304" pitchFamily="18" charset="0"/>
              </a:rPr>
              <a:t>produc</a:t>
            </a:r>
            <a:r>
              <a:rPr lang="ro-RO" sz="4900" dirty="0">
                <a:solidFill>
                  <a:srgbClr val="000000"/>
                </a:solidFill>
                <a:latin typeface="Times New Roman" panose="02020603050405020304" pitchFamily="18" charset="0"/>
                <a:cs typeface="Times New Roman" panose="02020603050405020304" pitchFamily="18" charset="0"/>
              </a:rPr>
              <a:t>tion</a:t>
            </a:r>
            <a:r>
              <a:rPr lang="en-US" sz="4900" dirty="0">
                <a:solidFill>
                  <a:srgbClr val="000000"/>
                </a:solidFill>
                <a:latin typeface="Times New Roman" panose="02020603050405020304" pitchFamily="18" charset="0"/>
                <a:cs typeface="Times New Roman" panose="02020603050405020304" pitchFamily="18" charset="0"/>
              </a:rPr>
              <a:t>, </a:t>
            </a:r>
          </a:p>
          <a:p>
            <a:r>
              <a:rPr lang="en-US" sz="4900" dirty="0">
                <a:solidFill>
                  <a:srgbClr val="000000"/>
                </a:solidFill>
                <a:latin typeface="Times New Roman" panose="02020603050405020304" pitchFamily="18" charset="0"/>
                <a:cs typeface="Times New Roman" panose="02020603050405020304" pitchFamily="18" charset="0"/>
              </a:rPr>
              <a:t>→ </a:t>
            </a:r>
            <a:r>
              <a:rPr lang="en-US" sz="4900" dirty="0" err="1">
                <a:solidFill>
                  <a:srgbClr val="000000"/>
                </a:solidFill>
                <a:latin typeface="Times New Roman" panose="02020603050405020304" pitchFamily="18" charset="0"/>
                <a:cs typeface="Times New Roman" panose="02020603050405020304" pitchFamily="18" charset="0"/>
              </a:rPr>
              <a:t>servic</a:t>
            </a:r>
            <a:r>
              <a:rPr lang="ro-RO" sz="4900" dirty="0">
                <a:solidFill>
                  <a:srgbClr val="000000"/>
                </a:solidFill>
                <a:latin typeface="Times New Roman" panose="02020603050405020304" pitchFamily="18" charset="0"/>
                <a:cs typeface="Times New Roman" panose="02020603050405020304" pitchFamily="18" charset="0"/>
              </a:rPr>
              <a:t>es</a:t>
            </a:r>
            <a:r>
              <a:rPr lang="en-US" sz="4900" dirty="0">
                <a:solidFill>
                  <a:srgbClr val="000000"/>
                </a:solidFill>
                <a:latin typeface="Times New Roman" panose="02020603050405020304" pitchFamily="18" charset="0"/>
                <a:cs typeface="Times New Roman" panose="02020603050405020304" pitchFamily="18" charset="0"/>
              </a:rPr>
              <a:t>, </a:t>
            </a:r>
          </a:p>
          <a:p>
            <a:r>
              <a:rPr lang="en-US" sz="4900" dirty="0">
                <a:solidFill>
                  <a:srgbClr val="000000"/>
                </a:solidFill>
                <a:latin typeface="Times New Roman" panose="02020603050405020304" pitchFamily="18" charset="0"/>
                <a:cs typeface="Times New Roman" panose="02020603050405020304" pitchFamily="18" charset="0"/>
              </a:rPr>
              <a:t>→ </a:t>
            </a:r>
            <a:r>
              <a:rPr lang="en-US" sz="4900" b="1" dirty="0">
                <a:solidFill>
                  <a:srgbClr val="000000"/>
                </a:solidFill>
                <a:latin typeface="Times New Roman" panose="02020603050405020304" pitchFamily="18" charset="0"/>
                <a:cs typeface="Times New Roman" panose="02020603050405020304" pitchFamily="18" charset="0"/>
              </a:rPr>
              <a:t>t</a:t>
            </a:r>
            <a:r>
              <a:rPr lang="ro-RO" sz="4900" b="1" dirty="0">
                <a:solidFill>
                  <a:srgbClr val="000000"/>
                </a:solidFill>
                <a:latin typeface="Times New Roman" panose="02020603050405020304" pitchFamily="18" charset="0"/>
                <a:cs typeface="Times New Roman" panose="02020603050405020304" pitchFamily="18" charset="0"/>
              </a:rPr>
              <a:t>o</a:t>
            </a:r>
            <a:r>
              <a:rPr lang="en-US" sz="4900" b="1" dirty="0" err="1">
                <a:solidFill>
                  <a:srgbClr val="000000"/>
                </a:solidFill>
                <a:latin typeface="Times New Roman" panose="02020603050405020304" pitchFamily="18" charset="0"/>
                <a:cs typeface="Times New Roman" panose="02020603050405020304" pitchFamily="18" charset="0"/>
              </a:rPr>
              <a:t>urism</a:t>
            </a:r>
            <a:r>
              <a:rPr lang="en-US" sz="4900" dirty="0">
                <a:solidFill>
                  <a:srgbClr val="000000"/>
                </a:solidFill>
                <a:latin typeface="Times New Roman" panose="02020603050405020304" pitchFamily="18" charset="0"/>
                <a:cs typeface="Times New Roman" panose="02020603050405020304" pitchFamily="18" charset="0"/>
              </a:rPr>
              <a:t>. </a:t>
            </a:r>
            <a:endParaRPr lang="ro-RO" sz="4900" dirty="0">
              <a:solidFill>
                <a:srgbClr val="000000"/>
              </a:solidFill>
              <a:latin typeface="Times New Roman" panose="02020603050405020304" pitchFamily="18" charset="0"/>
              <a:cs typeface="Times New Roman" panose="02020603050405020304" pitchFamily="18" charset="0"/>
            </a:endParaRPr>
          </a:p>
          <a:p>
            <a:pPr marL="68580" indent="0">
              <a:buNone/>
            </a:pPr>
            <a:endParaRPr lang="ro-RO" sz="4900" dirty="0">
              <a:solidFill>
                <a:srgbClr val="000000"/>
              </a:solidFill>
              <a:latin typeface="Times New Roman" panose="02020603050405020304" pitchFamily="18" charset="0"/>
              <a:cs typeface="Times New Roman" panose="02020603050405020304" pitchFamily="18" charset="0"/>
            </a:endParaRPr>
          </a:p>
          <a:p>
            <a:pPr marL="0" lvl="0" indent="0" algn="just">
              <a:spcBef>
                <a:spcPts val="600"/>
              </a:spcBef>
              <a:spcAft>
                <a:spcPts val="600"/>
              </a:spcAft>
              <a:buClr>
                <a:srgbClr val="94C600"/>
              </a:buClr>
              <a:buNone/>
            </a:pPr>
            <a:r>
              <a:rPr lang="en-US" sz="4900" dirty="0">
                <a:solidFill>
                  <a:schemeClr val="tx1"/>
                </a:solidFill>
                <a:latin typeface="Times New Roman" panose="02020603050405020304" pitchFamily="18" charset="0"/>
                <a:cs typeface="Times New Roman" panose="02020603050405020304" pitchFamily="18" charset="0"/>
              </a:rPr>
              <a:t>In the year 2021, under Sub</a:t>
            </a:r>
            <a:r>
              <a:rPr lang="ro-RO" sz="4900" dirty="0">
                <a:solidFill>
                  <a:schemeClr val="tx1"/>
                </a:solidFill>
                <a:latin typeface="Times New Roman" panose="02020603050405020304" pitchFamily="18" charset="0"/>
                <a:cs typeface="Times New Roman" panose="02020603050405020304" pitchFamily="18" charset="0"/>
              </a:rPr>
              <a:t>-</a:t>
            </a:r>
            <a:r>
              <a:rPr lang="en-US" sz="4900" dirty="0">
                <a:solidFill>
                  <a:schemeClr val="tx1"/>
                </a:solidFill>
                <a:latin typeface="Times New Roman" panose="02020603050405020304" pitchFamily="18" charset="0"/>
                <a:cs typeface="Times New Roman" panose="02020603050405020304" pitchFamily="18" charset="0"/>
              </a:rPr>
              <a:t>measure 6.4 "Support for investments in the creation and development of non-agricultural activities" from the PNDR under Tourist Activities, it was foreseen: the modernization/expansion/equipment of agro-pensions, the establishment/modernization/expansion/equipment of camping-type accommodation structures, caravan parks, bungalow, leisure tourist services and public catering, including the </a:t>
            </a:r>
            <a:r>
              <a:rPr lang="ro-RO" sz="4900" dirty="0">
                <a:solidFill>
                  <a:schemeClr val="tx1"/>
                </a:solidFill>
                <a:latin typeface="Times New Roman" panose="02020603050405020304" pitchFamily="18" charset="0"/>
                <a:cs typeface="Times New Roman" panose="02020603050405020304" pitchFamily="18" charset="0"/>
              </a:rPr>
              <a:t>L</a:t>
            </a:r>
            <a:r>
              <a:rPr lang="en-US" sz="4900" dirty="0" err="1">
                <a:solidFill>
                  <a:schemeClr val="tx1"/>
                </a:solidFill>
                <a:latin typeface="Times New Roman" panose="02020603050405020304" pitchFamily="18" charset="0"/>
                <a:cs typeface="Times New Roman" panose="02020603050405020304" pitchFamily="18" charset="0"/>
              </a:rPr>
              <a:t>ocal</a:t>
            </a:r>
            <a:r>
              <a:rPr lang="en-US" sz="4900" dirty="0">
                <a:solidFill>
                  <a:schemeClr val="tx1"/>
                </a:solidFill>
                <a:latin typeface="Times New Roman" panose="02020603050405020304" pitchFamily="18" charset="0"/>
                <a:cs typeface="Times New Roman" panose="02020603050405020304" pitchFamily="18" charset="0"/>
              </a:rPr>
              <a:t> </a:t>
            </a:r>
            <a:r>
              <a:rPr lang="ro-RO" sz="4900" dirty="0">
                <a:solidFill>
                  <a:schemeClr val="tx1"/>
                </a:solidFill>
                <a:latin typeface="Times New Roman" panose="02020603050405020304" pitchFamily="18" charset="0"/>
                <a:cs typeface="Times New Roman" panose="02020603050405020304" pitchFamily="18" charset="0"/>
              </a:rPr>
              <a:t>G</a:t>
            </a:r>
            <a:r>
              <a:rPr lang="en-US" sz="4900" dirty="0">
                <a:solidFill>
                  <a:schemeClr val="tx1"/>
                </a:solidFill>
                <a:latin typeface="Times New Roman" panose="02020603050405020304" pitchFamily="18" charset="0"/>
                <a:cs typeface="Times New Roman" panose="02020603050405020304" pitchFamily="18" charset="0"/>
              </a:rPr>
              <a:t>astronomic </a:t>
            </a:r>
            <a:r>
              <a:rPr lang="ro-RO" sz="4900" dirty="0">
                <a:solidFill>
                  <a:schemeClr val="tx1"/>
                </a:solidFill>
                <a:latin typeface="Times New Roman" panose="02020603050405020304" pitchFamily="18" charset="0"/>
                <a:cs typeface="Times New Roman" panose="02020603050405020304" pitchFamily="18" charset="0"/>
              </a:rPr>
              <a:t>P</a:t>
            </a:r>
            <a:r>
              <a:rPr lang="en-US" sz="4900" dirty="0" err="1">
                <a:solidFill>
                  <a:schemeClr val="tx1"/>
                </a:solidFill>
                <a:latin typeface="Times New Roman" panose="02020603050405020304" pitchFamily="18" charset="0"/>
                <a:cs typeface="Times New Roman" panose="02020603050405020304" pitchFamily="18" charset="0"/>
              </a:rPr>
              <a:t>oint</a:t>
            </a:r>
            <a:r>
              <a:rPr lang="en-US" sz="4900" dirty="0">
                <a:solidFill>
                  <a:schemeClr val="tx1"/>
                </a:solidFill>
                <a:latin typeface="Times New Roman" panose="02020603050405020304" pitchFamily="18" charset="0"/>
                <a:cs typeface="Times New Roman" panose="02020603050405020304" pitchFamily="18" charset="0"/>
              </a:rPr>
              <a:t>.</a:t>
            </a:r>
            <a:endParaRPr lang="ro-RO" sz="4900" dirty="0">
              <a:solidFill>
                <a:srgbClr val="000000"/>
              </a:solidFill>
              <a:latin typeface="Times New Roman" panose="02020603050405020304" pitchFamily="18" charset="0"/>
              <a:cs typeface="Times New Roman" panose="02020603050405020304" pitchFamily="18" charset="0"/>
            </a:endParaRPr>
          </a:p>
          <a:p>
            <a:pPr marL="68580" lvl="0" indent="0">
              <a:buClr>
                <a:srgbClr val="94C600"/>
              </a:buClr>
              <a:buNone/>
            </a:pPr>
            <a:r>
              <a:rPr lang="en-US" sz="4900" dirty="0">
                <a:solidFill>
                  <a:srgbClr val="000000"/>
                </a:solidFill>
                <a:latin typeface="Times New Roman" panose="02020603050405020304" pitchFamily="18" charset="0"/>
                <a:cs typeface="Times New Roman" panose="02020603050405020304" pitchFamily="18" charset="0"/>
              </a:rPr>
              <a:t>The maximum amount of public support/project is 200,000 Euros.</a:t>
            </a:r>
          </a:p>
          <a:p>
            <a:pPr marL="68580" lvl="0" indent="0">
              <a:buClr>
                <a:srgbClr val="94C600"/>
              </a:buClr>
              <a:buNone/>
            </a:pPr>
            <a:endParaRPr lang="en-US" sz="4900" dirty="0">
              <a:solidFill>
                <a:srgbClr val="000000"/>
              </a:solidFill>
              <a:latin typeface="Times New Roman" panose="02020603050405020304" pitchFamily="18" charset="0"/>
              <a:cs typeface="Times New Roman" panose="02020603050405020304" pitchFamily="18" charset="0"/>
            </a:endParaRPr>
          </a:p>
          <a:p>
            <a:pPr marL="68580" lvl="0" indent="0">
              <a:buClr>
                <a:srgbClr val="94C600"/>
              </a:buClr>
              <a:buNone/>
            </a:pPr>
            <a:r>
              <a:rPr lang="en-US" sz="4900" dirty="0">
                <a:solidFill>
                  <a:srgbClr val="000000"/>
                </a:solidFill>
                <a:latin typeface="Times New Roman" panose="02020603050405020304" pitchFamily="18" charset="0"/>
                <a:cs typeface="Times New Roman" panose="02020603050405020304" pitchFamily="18" charset="0"/>
              </a:rPr>
              <a:t>The intensity of non-reimbursable public support related to the eligible costs per project will be 65%.</a:t>
            </a:r>
          </a:p>
          <a:p>
            <a:pPr marL="68580" lvl="0" indent="0">
              <a:buClr>
                <a:srgbClr val="94C600"/>
              </a:buClr>
              <a:buNone/>
            </a:pPr>
            <a:endParaRPr lang="ro-RO" sz="4900" dirty="0">
              <a:solidFill>
                <a:srgbClr val="000000"/>
              </a:solidFill>
              <a:latin typeface="Times New Roman" panose="02020603050405020304" pitchFamily="18" charset="0"/>
              <a:cs typeface="Times New Roman" panose="02020603050405020304" pitchFamily="18" charset="0"/>
            </a:endParaRPr>
          </a:p>
          <a:p>
            <a:pPr marL="68580" lvl="0" indent="0" algn="r">
              <a:buClr>
                <a:srgbClr val="94C600"/>
              </a:buClr>
              <a:buNone/>
            </a:pPr>
            <a:r>
              <a:rPr lang="en-US" sz="4900" dirty="0">
                <a:solidFill>
                  <a:srgbClr val="000000"/>
                </a:solidFill>
                <a:latin typeface="Times New Roman" panose="02020603050405020304" pitchFamily="18" charset="0"/>
                <a:cs typeface="Times New Roman" panose="02020603050405020304" pitchFamily="18" charset="0"/>
              </a:rPr>
              <a:t>Source: Report on the PAC 2021 Strategic Plan approved by the European Commission with Decision C(2022) 8783 on December 7, 2022</a:t>
            </a:r>
            <a:endParaRPr lang="ro-RO" sz="4900" dirty="0">
              <a:solidFill>
                <a:srgbClr val="000000"/>
              </a:solidFill>
              <a:latin typeface="Times New Roman"/>
            </a:endParaRPr>
          </a:p>
          <a:p>
            <a:pPr marL="68580" indent="0">
              <a:buNone/>
            </a:pPr>
            <a:r>
              <a:rPr lang="en-US" sz="4900" dirty="0">
                <a:solidFill>
                  <a:srgbClr val="000000"/>
                </a:solidFill>
                <a:latin typeface="Times New Roman"/>
              </a:rPr>
              <a:t>	</a:t>
            </a:r>
          </a:p>
          <a:p>
            <a:pPr marL="68580" indent="0">
              <a:buNone/>
            </a:pPr>
            <a:endParaRPr lang="en-US" dirty="0"/>
          </a:p>
        </p:txBody>
      </p:sp>
    </p:spTree>
    <p:extLst>
      <p:ext uri="{BB962C8B-B14F-4D97-AF65-F5344CB8AC3E}">
        <p14:creationId xmlns:p14="http://schemas.microsoft.com/office/powerpoint/2010/main" val="1229938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lstStyle/>
          <a:p>
            <a:pPr algn="ctr"/>
            <a:r>
              <a:rPr lang="ro-RO" sz="2400" b="1" dirty="0">
                <a:solidFill>
                  <a:schemeClr val="tx1"/>
                </a:solidFill>
                <a:latin typeface="Times New Roman" pitchFamily="18" charset="0"/>
                <a:cs typeface="Times New Roman" pitchFamily="18" charset="0"/>
              </a:rPr>
              <a:t>Perspectives</a:t>
            </a:r>
            <a:endParaRPr lang="en-US" sz="24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43492" y="1752600"/>
            <a:ext cx="6777317" cy="4572000"/>
          </a:xfrm>
        </p:spPr>
        <p:txBody>
          <a:bodyPr>
            <a:normAutofit fontScale="92500" lnSpcReduction="20000"/>
          </a:bodyPr>
          <a:lstStyle/>
          <a:p>
            <a:pPr algn="just"/>
            <a:r>
              <a:rPr lang="en-US" dirty="0">
                <a:solidFill>
                  <a:schemeClr val="tx1"/>
                </a:solidFill>
                <a:latin typeface="Times New Roman" pitchFamily="18" charset="0"/>
                <a:ea typeface="Calibri"/>
                <a:cs typeface="Times New Roman" pitchFamily="18" charset="0"/>
              </a:rPr>
              <a:t>The Local Gastronomic Points represent an alternative for the valorization of own products from family holdings, under the conditions that the culinary products must be prepared from raw materials predominantly from the primary production of the level  of these holdings and from local producers.</a:t>
            </a:r>
          </a:p>
          <a:p>
            <a:pPr algn="just"/>
            <a:endParaRPr lang="en-US" dirty="0">
              <a:solidFill>
                <a:schemeClr val="tx1"/>
              </a:solidFill>
              <a:latin typeface="Times New Roman" pitchFamily="18" charset="0"/>
              <a:ea typeface="Calibri"/>
              <a:cs typeface="Times New Roman" pitchFamily="18" charset="0"/>
            </a:endParaRPr>
          </a:p>
          <a:p>
            <a:pPr algn="just"/>
            <a:r>
              <a:rPr lang="en-US" dirty="0">
                <a:solidFill>
                  <a:schemeClr val="tx1"/>
                </a:solidFill>
                <a:latin typeface="Times New Roman" pitchFamily="18" charset="0"/>
                <a:ea typeface="Calibri"/>
                <a:cs typeface="Times New Roman" pitchFamily="18" charset="0"/>
              </a:rPr>
              <a:t>Organized tourist activities in rural areas will determine the development of communities and promote the specifics of the areas.</a:t>
            </a:r>
          </a:p>
          <a:p>
            <a:pPr marL="68580" indent="0" algn="just">
              <a:buNone/>
            </a:pPr>
            <a:endParaRPr lang="en-US" dirty="0">
              <a:solidFill>
                <a:schemeClr val="tx1"/>
              </a:solidFill>
              <a:latin typeface="Times New Roman" pitchFamily="18" charset="0"/>
              <a:ea typeface="Calibri"/>
              <a:cs typeface="Times New Roman" pitchFamily="18" charset="0"/>
            </a:endParaRPr>
          </a:p>
          <a:p>
            <a:pPr algn="just"/>
            <a:r>
              <a:rPr lang="en-US" dirty="0">
                <a:solidFill>
                  <a:schemeClr val="tx1"/>
                </a:solidFill>
                <a:latin typeface="Times New Roman" pitchFamily="18" charset="0"/>
                <a:ea typeface="Calibri"/>
                <a:cs typeface="Times New Roman" pitchFamily="18" charset="0"/>
              </a:rPr>
              <a:t>The establishment of Local Gastronomic Points in the rural areas of </a:t>
            </a:r>
            <a:r>
              <a:rPr lang="en-US" dirty="0" err="1">
                <a:solidFill>
                  <a:schemeClr val="tx1"/>
                </a:solidFill>
                <a:latin typeface="Times New Roman" pitchFamily="18" charset="0"/>
                <a:ea typeface="Calibri"/>
                <a:cs typeface="Times New Roman" pitchFamily="18" charset="0"/>
              </a:rPr>
              <a:t>Iași</a:t>
            </a:r>
            <a:r>
              <a:rPr lang="en-US" dirty="0">
                <a:solidFill>
                  <a:schemeClr val="tx1"/>
                </a:solidFill>
                <a:latin typeface="Times New Roman" pitchFamily="18" charset="0"/>
                <a:ea typeface="Calibri"/>
                <a:cs typeface="Times New Roman" pitchFamily="18" charset="0"/>
              </a:rPr>
              <a:t> County represents an opportunity</a:t>
            </a:r>
            <a:r>
              <a:rPr lang="ro-RO" dirty="0">
                <a:solidFill>
                  <a:schemeClr val="tx1"/>
                </a:solidFill>
                <a:latin typeface="Times New Roman" pitchFamily="18" charset="0"/>
                <a:ea typeface="Calibri"/>
                <a:cs typeface="Times New Roman" pitchFamily="18" charset="0"/>
              </a:rPr>
              <a:t>. C</a:t>
            </a:r>
            <a:r>
              <a:rPr lang="en-US" dirty="0" err="1">
                <a:solidFill>
                  <a:schemeClr val="tx1"/>
                </a:solidFill>
                <a:latin typeface="Times New Roman" pitchFamily="18" charset="0"/>
                <a:ea typeface="Calibri"/>
                <a:cs typeface="Times New Roman" pitchFamily="18" charset="0"/>
              </a:rPr>
              <a:t>urrently</a:t>
            </a:r>
            <a:r>
              <a:rPr lang="en-US" dirty="0">
                <a:solidFill>
                  <a:schemeClr val="tx1"/>
                </a:solidFill>
                <a:latin typeface="Times New Roman" pitchFamily="18" charset="0"/>
                <a:ea typeface="Calibri"/>
                <a:cs typeface="Times New Roman" pitchFamily="18" charset="0"/>
              </a:rPr>
              <a:t> no such initiative has been carried out in </a:t>
            </a:r>
            <a:r>
              <a:rPr lang="en-US" dirty="0" err="1">
                <a:solidFill>
                  <a:schemeClr val="tx1"/>
                </a:solidFill>
                <a:latin typeface="Times New Roman" pitchFamily="18" charset="0"/>
                <a:ea typeface="Calibri"/>
                <a:cs typeface="Times New Roman" pitchFamily="18" charset="0"/>
              </a:rPr>
              <a:t>Iași</a:t>
            </a:r>
            <a:r>
              <a:rPr lang="en-US" dirty="0">
                <a:solidFill>
                  <a:schemeClr val="tx1"/>
                </a:solidFill>
                <a:latin typeface="Times New Roman" pitchFamily="18" charset="0"/>
                <a:ea typeface="Calibri"/>
                <a:cs typeface="Times New Roman" pitchFamily="18" charset="0"/>
              </a:rPr>
              <a:t> County.</a:t>
            </a:r>
            <a:endParaRPr lang="ro-RO" sz="2000" dirty="0">
              <a:solidFill>
                <a:prstClr val="black"/>
              </a:solidFill>
              <a:latin typeface="Times New Roman" pitchFamily="18" charset="0"/>
              <a:ea typeface="Calibri"/>
              <a:cs typeface="Times New Roman" pitchFamily="18" charset="0"/>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67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lstStyle/>
          <a:p>
            <a:pPr algn="ctr"/>
            <a:r>
              <a:rPr lang="ro-RO" sz="2400" b="1" dirty="0">
                <a:solidFill>
                  <a:schemeClr val="tx1"/>
                </a:solidFill>
                <a:latin typeface="Times New Roman" pitchFamily="18" charset="0"/>
                <a:cs typeface="Times New Roman" pitchFamily="18" charset="0"/>
              </a:rPr>
              <a:t>Perspectives - continued</a:t>
            </a:r>
            <a:endParaRPr lang="en-US" dirty="0">
              <a:solidFill>
                <a:schemeClr val="tx1"/>
              </a:solidFill>
            </a:endParaRPr>
          </a:p>
        </p:txBody>
      </p:sp>
      <p:sp>
        <p:nvSpPr>
          <p:cNvPr id="3" name="Content Placeholder 2"/>
          <p:cNvSpPr>
            <a:spLocks noGrp="1"/>
          </p:cNvSpPr>
          <p:nvPr>
            <p:ph idx="1"/>
          </p:nvPr>
        </p:nvSpPr>
        <p:spPr>
          <a:xfrm>
            <a:off x="1043492" y="1676400"/>
            <a:ext cx="6777317" cy="4419600"/>
          </a:xfrm>
        </p:spPr>
        <p:txBody>
          <a:bodyPr>
            <a:normAutofit fontScale="55000" lnSpcReduction="20000"/>
          </a:bodyPr>
          <a:lstStyle/>
          <a:p>
            <a:pPr lvl="0" algn="just">
              <a:buClr>
                <a:srgbClr val="94C600"/>
              </a:buClr>
            </a:pPr>
            <a:r>
              <a:rPr lang="en-US" sz="3500" dirty="0">
                <a:solidFill>
                  <a:schemeClr val="tx1"/>
                </a:solidFill>
                <a:latin typeface="Times New Roman" pitchFamily="18" charset="0"/>
                <a:ea typeface="Calibri"/>
                <a:cs typeface="Times New Roman" pitchFamily="18" charset="0"/>
              </a:rPr>
              <a:t>The sustainable development of agriculture and rural space depends not only on people's aspirations, individual skills and knowledge, but above all on collective actions, which facilitate the exchange of information and knowledge, joint learning and the generation of new, more integrated solutions.</a:t>
            </a:r>
          </a:p>
          <a:p>
            <a:pPr marL="68580" lvl="0" indent="0" algn="just">
              <a:buClr>
                <a:srgbClr val="94C600"/>
              </a:buClr>
              <a:buNone/>
            </a:pPr>
            <a:endParaRPr lang="en-US" sz="3500" dirty="0">
              <a:solidFill>
                <a:schemeClr val="tx1"/>
              </a:solidFill>
              <a:latin typeface="Times New Roman" pitchFamily="18" charset="0"/>
              <a:ea typeface="Calibri"/>
              <a:cs typeface="Times New Roman" pitchFamily="18" charset="0"/>
            </a:endParaRPr>
          </a:p>
          <a:p>
            <a:pPr lvl="0" algn="just">
              <a:buClr>
                <a:srgbClr val="94C600"/>
              </a:buClr>
            </a:pPr>
            <a:r>
              <a:rPr lang="en-US" sz="3500" dirty="0">
                <a:solidFill>
                  <a:schemeClr val="tx1"/>
                </a:solidFill>
                <a:latin typeface="Times New Roman" pitchFamily="18" charset="0"/>
                <a:ea typeface="Calibri"/>
                <a:cs typeface="Times New Roman" pitchFamily="18" charset="0"/>
              </a:rPr>
              <a:t>The cooperation between the members of the rural communities will also develop through the economic relations that are the basis of the supply of the Local Gastronomic Points.</a:t>
            </a:r>
          </a:p>
          <a:p>
            <a:pPr lvl="0" algn="just">
              <a:buClr>
                <a:srgbClr val="94C600"/>
              </a:buClr>
            </a:pPr>
            <a:endParaRPr lang="en-US" sz="3500" dirty="0">
              <a:solidFill>
                <a:schemeClr val="tx1"/>
              </a:solidFill>
              <a:latin typeface="Times New Roman" pitchFamily="18" charset="0"/>
              <a:ea typeface="Calibri"/>
              <a:cs typeface="Times New Roman" pitchFamily="18" charset="0"/>
            </a:endParaRPr>
          </a:p>
          <a:p>
            <a:pPr lvl="0" algn="just">
              <a:buClr>
                <a:srgbClr val="94C600"/>
              </a:buClr>
            </a:pPr>
            <a:r>
              <a:rPr lang="en-US" sz="3500" dirty="0">
                <a:solidFill>
                  <a:schemeClr val="tx1"/>
                </a:solidFill>
                <a:latin typeface="Times New Roman" pitchFamily="18" charset="0"/>
                <a:ea typeface="Calibri"/>
                <a:cs typeface="Times New Roman" pitchFamily="18" charset="0"/>
              </a:rPr>
              <a:t>European funds can represent support for the establishment and development of these entities, with medium and long-term impact </a:t>
            </a:r>
            <a:r>
              <a:rPr lang="ro-RO" sz="3500" dirty="0">
                <a:solidFill>
                  <a:schemeClr val="tx1"/>
                </a:solidFill>
                <a:latin typeface="Times New Roman" pitchFamily="18" charset="0"/>
                <a:ea typeface="Calibri"/>
                <a:cs typeface="Times New Roman" pitchFamily="18" charset="0"/>
              </a:rPr>
              <a:t>o</a:t>
            </a:r>
            <a:r>
              <a:rPr lang="en-US" sz="3500" dirty="0">
                <a:solidFill>
                  <a:schemeClr val="tx1"/>
                </a:solidFill>
                <a:latin typeface="Times New Roman" pitchFamily="18" charset="0"/>
                <a:ea typeface="Calibri"/>
                <a:cs typeface="Times New Roman" pitchFamily="18" charset="0"/>
              </a:rPr>
              <a:t>n the development of </a:t>
            </a:r>
            <a:r>
              <a:rPr lang="ro-RO" sz="3500" dirty="0">
                <a:solidFill>
                  <a:schemeClr val="tx1"/>
                </a:solidFill>
                <a:latin typeface="Times New Roman" pitchFamily="18" charset="0"/>
                <a:ea typeface="Calibri"/>
                <a:cs typeface="Times New Roman" pitchFamily="18" charset="0"/>
              </a:rPr>
              <a:t>rural </a:t>
            </a:r>
            <a:r>
              <a:rPr lang="en-US" sz="3500" dirty="0">
                <a:solidFill>
                  <a:schemeClr val="tx1"/>
                </a:solidFill>
                <a:latin typeface="Times New Roman" pitchFamily="18" charset="0"/>
                <a:ea typeface="Calibri"/>
                <a:cs typeface="Times New Roman" pitchFamily="18" charset="0"/>
              </a:rPr>
              <a:t>communities.</a:t>
            </a:r>
            <a:endParaRPr lang="en-US" dirty="0"/>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83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17441"/>
          </a:xfrm>
        </p:spPr>
        <p:txBody>
          <a:bodyPr>
            <a:normAutofit fontScale="90000"/>
            <a:scene3d>
              <a:camera prst="orthographicFront">
                <a:rot lat="0" lon="0" rev="0"/>
              </a:camera>
              <a:lightRig rig="threePt" dir="t"/>
            </a:scene3d>
          </a:bodyPr>
          <a:lstStyle/>
          <a:p>
            <a:pPr algn="ctr"/>
            <a:r>
              <a:rPr lang="en-US" b="1" dirty="0">
                <a:solidFill>
                  <a:schemeClr val="accent1">
                    <a:lumMod val="50000"/>
                  </a:schemeClr>
                </a:solidFill>
              </a:rPr>
              <a:t>Thank you for your attention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0108035"/>
              </p:ext>
            </p:extLst>
          </p:nvPr>
        </p:nvGraphicFramePr>
        <p:xfrm>
          <a:off x="2285999" y="2514600"/>
          <a:ext cx="4267201"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Users\User\Desktop\Lucrare PGL pt. ICE\pg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ste bună pentru cei care doresc să deschidă puncte gastronomice locale în  Delta Dunării. Procesul s-a simplificat - IMPACT.r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3275244"/>
            <a:ext cx="2125241" cy="15918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lta Dunării își dublează oferta de Puncte Gastronomice Locale – Radio  Delta – Radio &amp; Stiri din Tulce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4867124"/>
            <a:ext cx="2644255" cy="19806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unctele gastronomice locale, o noua forma de organizare accesibila micilor  feme si exploatatiilor familia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1745105"/>
            <a:ext cx="2687758" cy="20158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iberalii propun înființarea Punctelor Gastronomice Loca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54124" y="1745105"/>
            <a:ext cx="297180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rlamentarii PNL propun înființarea Punctelor Gastronomice Locale | DCNew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9003" y="4800600"/>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5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447800"/>
          </a:xfrm>
        </p:spPr>
        <p:txBody>
          <a:bodyPr>
            <a:normAutofit/>
          </a:bodyPr>
          <a:lstStyle/>
          <a:p>
            <a:pPr algn="ctr"/>
            <a:r>
              <a:rPr lang="en-US" sz="2800" b="1" dirty="0">
                <a:solidFill>
                  <a:srgbClr val="94C600">
                    <a:lumMod val="50000"/>
                  </a:srgbClr>
                </a:solidFill>
                <a:latin typeface="Times New Roman" pitchFamily="18" charset="0"/>
                <a:cs typeface="Times New Roman" pitchFamily="18" charset="0"/>
              </a:rPr>
              <a:t>Stages regarding the concerns of economic research and </a:t>
            </a:r>
            <a:r>
              <a:rPr lang="ro-RO" sz="2800" b="1">
                <a:solidFill>
                  <a:srgbClr val="94C600">
                    <a:lumMod val="50000"/>
                  </a:srgbClr>
                </a:solidFill>
                <a:latin typeface="Times New Roman" pitchFamily="18" charset="0"/>
                <a:cs typeface="Times New Roman" pitchFamily="18" charset="0"/>
              </a:rPr>
              <a:t>DAJ </a:t>
            </a:r>
            <a:r>
              <a:rPr lang="en-US" sz="2800" b="1">
                <a:solidFill>
                  <a:srgbClr val="94C600">
                    <a:lumMod val="50000"/>
                  </a:srgbClr>
                </a:solidFill>
                <a:latin typeface="Times New Roman" pitchFamily="18" charset="0"/>
                <a:cs typeface="Times New Roman" pitchFamily="18" charset="0"/>
              </a:rPr>
              <a:t>Iași</a:t>
            </a:r>
            <a:r>
              <a:rPr lang="en-US" sz="2800" b="1" dirty="0">
                <a:solidFill>
                  <a:srgbClr val="94C600">
                    <a:lumMod val="50000"/>
                  </a:srgbClr>
                </a:solidFill>
                <a:latin typeface="Times New Roman" pitchFamily="18" charset="0"/>
                <a:cs typeface="Times New Roman" pitchFamily="18" charset="0"/>
              </a:rPr>
              <a:t> in the area of Local Gastronomic Points</a:t>
            </a:r>
            <a:endParaRPr lang="en-US" sz="2400" dirty="0">
              <a:solidFill>
                <a:schemeClr val="tx1"/>
              </a:solidFill>
            </a:endParaRPr>
          </a:p>
        </p:txBody>
      </p:sp>
      <p:sp>
        <p:nvSpPr>
          <p:cNvPr id="3" name="Content Placeholder 2"/>
          <p:cNvSpPr>
            <a:spLocks noGrp="1"/>
          </p:cNvSpPr>
          <p:nvPr>
            <p:ph idx="1"/>
          </p:nvPr>
        </p:nvSpPr>
        <p:spPr>
          <a:xfrm>
            <a:off x="1043492" y="1905000"/>
            <a:ext cx="6957508" cy="4572000"/>
          </a:xfrm>
        </p:spPr>
        <p:txBody>
          <a:bodyPr>
            <a:normAutofit fontScale="47500" lnSpcReduction="20000"/>
          </a:bodyPr>
          <a:lstStyle/>
          <a:p>
            <a:pPr marL="0" marR="0" indent="0">
              <a:lnSpc>
                <a:spcPct val="115000"/>
              </a:lnSpc>
              <a:spcBef>
                <a:spcPts val="0"/>
              </a:spcBef>
              <a:spcAft>
                <a:spcPts val="1000"/>
              </a:spcAft>
              <a:buNone/>
            </a:pPr>
            <a:r>
              <a:rPr lang="ro-RO" sz="4200" b="1" dirty="0">
                <a:solidFill>
                  <a:schemeClr val="tx1"/>
                </a:solidFill>
                <a:latin typeface="Times New Roman" panose="02020603050405020304" pitchFamily="18" charset="0"/>
                <a:ea typeface="Times New Roman"/>
                <a:cs typeface="Times New Roman" panose="02020603050405020304" pitchFamily="18" charset="0"/>
              </a:rPr>
              <a:t>Year</a:t>
            </a:r>
            <a:r>
              <a:rPr lang="ro-RO" sz="4200" b="1" dirty="0">
                <a:solidFill>
                  <a:schemeClr val="accent1">
                    <a:lumMod val="50000"/>
                  </a:schemeClr>
                </a:solidFill>
                <a:latin typeface="Times New Roman" panose="02020603050405020304" pitchFamily="18" charset="0"/>
                <a:ea typeface="Times New Roman"/>
                <a:cs typeface="Times New Roman" panose="02020603050405020304" pitchFamily="18" charset="0"/>
              </a:rPr>
              <a:t> </a:t>
            </a:r>
            <a:r>
              <a:rPr lang="ro-RO" sz="4200" b="1" dirty="0">
                <a:latin typeface="Times New Roman" panose="02020603050405020304" pitchFamily="18" charset="0"/>
                <a:ea typeface="Calibri"/>
                <a:cs typeface="Times New Roman" panose="02020603050405020304" pitchFamily="18" charset="0"/>
              </a:rPr>
              <a:t>2021</a:t>
            </a:r>
          </a:p>
          <a:p>
            <a:pPr marL="0" marR="0" indent="0">
              <a:lnSpc>
                <a:spcPct val="115000"/>
              </a:lnSpc>
              <a:spcBef>
                <a:spcPts val="0"/>
              </a:spcBef>
              <a:spcAft>
                <a:spcPts val="1000"/>
              </a:spcAft>
              <a:buNone/>
            </a:pPr>
            <a:endParaRPr lang="en-US" sz="4200" b="1" dirty="0">
              <a:latin typeface="Times New Roman" panose="02020603050405020304" pitchFamily="18" charset="0"/>
              <a:ea typeface="Calibri"/>
              <a:cs typeface="Times New Roman" panose="02020603050405020304" pitchFamily="18" charset="0"/>
            </a:endParaRPr>
          </a:p>
          <a:p>
            <a:pPr marL="0" marR="0" indent="0">
              <a:lnSpc>
                <a:spcPct val="115000"/>
              </a:lnSpc>
              <a:spcBef>
                <a:spcPts val="0"/>
              </a:spcBef>
              <a:spcAft>
                <a:spcPts val="0"/>
              </a:spcAft>
              <a:buNone/>
            </a:pPr>
            <a:r>
              <a:rPr lang="en-US" sz="4200" b="1" dirty="0">
                <a:latin typeface="Times New Roman" panose="02020603050405020304" pitchFamily="18" charset="0"/>
                <a:ea typeface="Calibri"/>
                <a:cs typeface="Times New Roman" panose="02020603050405020304" pitchFamily="18" charset="0"/>
              </a:rPr>
              <a:t>“Gheorghe Zane” Institute for Economic and Social Research, </a:t>
            </a:r>
            <a:r>
              <a:rPr lang="ro-RO" sz="4200" b="1" dirty="0">
                <a:latin typeface="Times New Roman" panose="02020603050405020304" pitchFamily="18" charset="0"/>
                <a:ea typeface="Calibri"/>
                <a:cs typeface="Times New Roman" panose="02020603050405020304" pitchFamily="18" charset="0"/>
              </a:rPr>
              <a:t>Department of </a:t>
            </a:r>
            <a:r>
              <a:rPr lang="en-US" sz="4200" b="1" dirty="0">
                <a:latin typeface="Times New Roman" panose="02020603050405020304" pitchFamily="18" charset="0"/>
                <a:ea typeface="Calibri"/>
                <a:cs typeface="Times New Roman" panose="02020603050405020304" pitchFamily="18" charset="0"/>
              </a:rPr>
              <a:t>Rural</a:t>
            </a:r>
            <a:r>
              <a:rPr lang="ro-RO" sz="4200" b="1" dirty="0">
                <a:latin typeface="Times New Roman" panose="02020603050405020304" pitchFamily="18" charset="0"/>
                <a:ea typeface="Calibri"/>
                <a:cs typeface="Times New Roman" panose="02020603050405020304" pitchFamily="18" charset="0"/>
              </a:rPr>
              <a:t> Economy -</a:t>
            </a:r>
            <a:r>
              <a:rPr lang="en-US" sz="4200" b="1" dirty="0">
                <a:latin typeface="Times New Roman" panose="02020603050405020304" pitchFamily="18" charset="0"/>
                <a:ea typeface="Calibri"/>
                <a:cs typeface="Times New Roman" panose="02020603050405020304" pitchFamily="18" charset="0"/>
              </a:rPr>
              <a:t>  14</a:t>
            </a:r>
            <a:r>
              <a:rPr lang="ro-RO" sz="4200" b="1" dirty="0">
                <a:latin typeface="Times New Roman" panose="02020603050405020304" pitchFamily="18" charset="0"/>
                <a:ea typeface="Calibri"/>
                <a:cs typeface="Times New Roman" panose="02020603050405020304" pitchFamily="18" charset="0"/>
              </a:rPr>
              <a:t> October </a:t>
            </a:r>
            <a:r>
              <a:rPr lang="en-US" sz="4200" b="1" dirty="0">
                <a:latin typeface="Times New Roman" panose="02020603050405020304" pitchFamily="18" charset="0"/>
                <a:ea typeface="Calibri"/>
                <a:cs typeface="Times New Roman" panose="02020603050405020304" pitchFamily="18" charset="0"/>
              </a:rPr>
              <a:t>2021</a:t>
            </a:r>
            <a:br>
              <a:rPr lang="en-US" sz="4200" b="1" dirty="0">
                <a:latin typeface="Times New Roman" panose="02020603050405020304" pitchFamily="18" charset="0"/>
                <a:ea typeface="Calibri"/>
                <a:cs typeface="Times New Roman" panose="02020603050405020304" pitchFamily="18" charset="0"/>
              </a:rPr>
            </a:br>
            <a:endParaRPr lang="en-US" sz="4200" b="1" dirty="0">
              <a:latin typeface="Times New Roman" panose="02020603050405020304" pitchFamily="18" charset="0"/>
              <a:ea typeface="Calibri"/>
              <a:cs typeface="Times New Roman" panose="02020603050405020304" pitchFamily="18" charset="0"/>
            </a:endParaRPr>
          </a:p>
          <a:p>
            <a:pPr marL="0" marR="0" indent="0" algn="ctr" fontAlgn="base" hangingPunct="0">
              <a:lnSpc>
                <a:spcPct val="115000"/>
              </a:lnSpc>
              <a:spcBef>
                <a:spcPts val="0"/>
              </a:spcBef>
              <a:spcAft>
                <a:spcPts val="0"/>
              </a:spcAft>
              <a:buNone/>
            </a:pPr>
            <a:r>
              <a:rPr lang="ro-RO" sz="4200" dirty="0">
                <a:latin typeface="Times New Roman" panose="02020603050405020304" pitchFamily="18" charset="0"/>
                <a:ea typeface="Calibri"/>
                <a:cs typeface="Times New Roman" panose="02020603050405020304" pitchFamily="18" charset="0"/>
              </a:rPr>
              <a:t>The </a:t>
            </a:r>
            <a:r>
              <a:rPr lang="en-US" sz="4200" dirty="0">
                <a:latin typeface="Times New Roman" panose="02020603050405020304" pitchFamily="18" charset="0"/>
                <a:ea typeface="Calibri"/>
                <a:cs typeface="Times New Roman" panose="02020603050405020304" pitchFamily="18" charset="0"/>
              </a:rPr>
              <a:t>Academic Days of </a:t>
            </a:r>
            <a:r>
              <a:rPr lang="en-US" sz="4200" dirty="0" err="1">
                <a:latin typeface="Times New Roman" panose="02020603050405020304" pitchFamily="18" charset="0"/>
                <a:ea typeface="Calibri"/>
                <a:cs typeface="Times New Roman" panose="02020603050405020304" pitchFamily="18" charset="0"/>
              </a:rPr>
              <a:t>Iași</a:t>
            </a:r>
            <a:r>
              <a:rPr lang="en-US" sz="4200" dirty="0">
                <a:latin typeface="Times New Roman" panose="02020603050405020304" pitchFamily="18" charset="0"/>
                <a:ea typeface="Calibri"/>
                <a:cs typeface="Times New Roman" panose="02020603050405020304" pitchFamily="18" charset="0"/>
              </a:rPr>
              <a:t> - Scientific </a:t>
            </a:r>
            <a:r>
              <a:rPr lang="ro-RO" sz="4200" dirty="0">
                <a:latin typeface="Times New Roman" panose="02020603050405020304" pitchFamily="18" charset="0"/>
                <a:ea typeface="Calibri"/>
                <a:cs typeface="Times New Roman" panose="02020603050405020304" pitchFamily="18" charset="0"/>
              </a:rPr>
              <a:t>Meeting</a:t>
            </a:r>
            <a:endParaRPr lang="en-US" sz="4200" dirty="0">
              <a:latin typeface="Times New Roman" panose="02020603050405020304" pitchFamily="18" charset="0"/>
              <a:ea typeface="Calibri"/>
              <a:cs typeface="Times New Roman" panose="02020603050405020304" pitchFamily="18" charset="0"/>
            </a:endParaRPr>
          </a:p>
          <a:p>
            <a:pPr marL="0" marR="0" indent="0" algn="ctr" fontAlgn="base" hangingPunct="0">
              <a:lnSpc>
                <a:spcPct val="115000"/>
              </a:lnSpc>
              <a:spcBef>
                <a:spcPts val="0"/>
              </a:spcBef>
              <a:spcAft>
                <a:spcPts val="0"/>
              </a:spcAft>
              <a:buNone/>
            </a:pPr>
            <a:r>
              <a:rPr lang="en-US" sz="4200" i="1" dirty="0">
                <a:latin typeface="Times New Roman" panose="02020603050405020304" pitchFamily="18" charset="0"/>
                <a:ea typeface="Calibri"/>
                <a:cs typeface="Times New Roman" panose="02020603050405020304" pitchFamily="18" charset="0"/>
              </a:rPr>
              <a:t>Vectors of rural development in the North-East Region of Romania</a:t>
            </a:r>
          </a:p>
          <a:p>
            <a:pPr marL="0" marR="0" indent="0" algn="ctr" fontAlgn="base" hangingPunct="0">
              <a:lnSpc>
                <a:spcPct val="115000"/>
              </a:lnSpc>
              <a:spcBef>
                <a:spcPts val="0"/>
              </a:spcBef>
              <a:spcAft>
                <a:spcPts val="0"/>
              </a:spcAft>
              <a:buNone/>
            </a:pPr>
            <a:r>
              <a:rPr lang="en-US" sz="4200" dirty="0">
                <a:latin typeface="Times New Roman" panose="02020603050405020304" pitchFamily="18" charset="0"/>
                <a:ea typeface="Calibri"/>
                <a:cs typeface="Times New Roman" panose="02020603050405020304" pitchFamily="18" charset="0"/>
              </a:rPr>
              <a:t>DAJ </a:t>
            </a:r>
            <a:r>
              <a:rPr lang="en-US" sz="4200" dirty="0" err="1">
                <a:latin typeface="Times New Roman" panose="02020603050405020304" pitchFamily="18" charset="0"/>
                <a:ea typeface="Calibri"/>
                <a:cs typeface="Times New Roman" panose="02020603050405020304" pitchFamily="18" charset="0"/>
              </a:rPr>
              <a:t>Iași</a:t>
            </a:r>
            <a:r>
              <a:rPr lang="en-US" sz="4200" dirty="0">
                <a:latin typeface="Times New Roman" panose="02020603050405020304" pitchFamily="18" charset="0"/>
                <a:ea typeface="Calibri"/>
                <a:cs typeface="Times New Roman" panose="02020603050405020304" pitchFamily="18" charset="0"/>
              </a:rPr>
              <a:t> representative – </a:t>
            </a:r>
            <a:r>
              <a:rPr lang="ro-RO" sz="4200" dirty="0" err="1">
                <a:latin typeface="Times New Roman" panose="02020603050405020304" pitchFamily="18" charset="0"/>
                <a:ea typeface="Calibri"/>
                <a:cs typeface="Times New Roman" panose="02020603050405020304" pitchFamily="18" charset="0"/>
              </a:rPr>
              <a:t>paper</a:t>
            </a:r>
            <a:r>
              <a:rPr lang="ro-RO" sz="4200" dirty="0">
                <a:latin typeface="Times New Roman" panose="02020603050405020304" pitchFamily="18" charset="0"/>
                <a:ea typeface="Calibri"/>
                <a:cs typeface="Times New Roman" panose="02020603050405020304" pitchFamily="18" charset="0"/>
              </a:rPr>
              <a:t> </a:t>
            </a:r>
            <a:r>
              <a:rPr lang="en-US" sz="4200" dirty="0">
                <a:latin typeface="Times New Roman" panose="02020603050405020304" pitchFamily="18" charset="0"/>
                <a:ea typeface="Calibri"/>
                <a:cs typeface="Times New Roman" panose="02020603050405020304" pitchFamily="18" charset="0"/>
              </a:rPr>
              <a:t>presentation:</a:t>
            </a:r>
          </a:p>
          <a:p>
            <a:pPr marL="0" marR="0" indent="0" algn="ctr" fontAlgn="base" hangingPunct="0">
              <a:lnSpc>
                <a:spcPct val="115000"/>
              </a:lnSpc>
              <a:spcBef>
                <a:spcPts val="0"/>
              </a:spcBef>
              <a:spcAft>
                <a:spcPts val="0"/>
              </a:spcAft>
              <a:buNone/>
            </a:pPr>
            <a:endParaRPr lang="en-US" sz="4200" dirty="0">
              <a:latin typeface="Times New Roman" panose="02020603050405020304" pitchFamily="18" charset="0"/>
              <a:ea typeface="Calibri"/>
              <a:cs typeface="Times New Roman" panose="02020603050405020304" pitchFamily="18" charset="0"/>
            </a:endParaRPr>
          </a:p>
          <a:p>
            <a:pPr marL="0" marR="0" indent="0" algn="ctr" fontAlgn="base" hangingPunct="0">
              <a:lnSpc>
                <a:spcPct val="115000"/>
              </a:lnSpc>
              <a:spcBef>
                <a:spcPts val="0"/>
              </a:spcBef>
              <a:spcAft>
                <a:spcPts val="0"/>
              </a:spcAft>
              <a:buNone/>
            </a:pPr>
            <a:r>
              <a:rPr lang="en-US" sz="4200" dirty="0">
                <a:latin typeface="Times New Roman" panose="02020603050405020304" pitchFamily="18" charset="0"/>
                <a:ea typeface="Calibri"/>
                <a:cs typeface="Times New Roman" panose="02020603050405020304" pitchFamily="18" charset="0"/>
              </a:rPr>
              <a:t>Local Gastronomic Points</a:t>
            </a:r>
            <a:r>
              <a:rPr lang="ro-RO" sz="4200" dirty="0">
                <a:latin typeface="Times New Roman" panose="02020603050405020304" pitchFamily="18" charset="0"/>
                <a:ea typeface="Calibri"/>
                <a:cs typeface="Times New Roman" panose="02020603050405020304" pitchFamily="18" charset="0"/>
              </a:rPr>
              <a:t>:</a:t>
            </a:r>
            <a:r>
              <a:rPr lang="en-US" sz="4200" dirty="0">
                <a:latin typeface="Times New Roman" panose="02020603050405020304" pitchFamily="18" charset="0"/>
                <a:ea typeface="Calibri"/>
                <a:cs typeface="Times New Roman" panose="02020603050405020304" pitchFamily="18" charset="0"/>
              </a:rPr>
              <a:t> </a:t>
            </a:r>
            <a:r>
              <a:rPr lang="ro-RO" sz="4200" dirty="0">
                <a:latin typeface="Times New Roman" panose="02020603050405020304" pitchFamily="18" charset="0"/>
                <a:ea typeface="Calibri"/>
                <a:cs typeface="Times New Roman" panose="02020603050405020304" pitchFamily="18" charset="0"/>
              </a:rPr>
              <a:t>A</a:t>
            </a:r>
            <a:r>
              <a:rPr lang="en-US" sz="4200" dirty="0" err="1">
                <a:latin typeface="Times New Roman" panose="02020603050405020304" pitchFamily="18" charset="0"/>
                <a:ea typeface="Calibri"/>
                <a:cs typeface="Times New Roman" panose="02020603050405020304" pitchFamily="18" charset="0"/>
              </a:rPr>
              <a:t>lternative</a:t>
            </a:r>
            <a:r>
              <a:rPr lang="en-US" sz="4200" dirty="0">
                <a:latin typeface="Times New Roman" panose="02020603050405020304" pitchFamily="18" charset="0"/>
                <a:ea typeface="Calibri"/>
                <a:cs typeface="Times New Roman" panose="02020603050405020304" pitchFamily="18" charset="0"/>
              </a:rPr>
              <a:t> for capitalizing on own products from family holdings</a:t>
            </a:r>
            <a:endParaRPr lang="ro-RO" sz="3500" dirty="0">
              <a:solidFill>
                <a:schemeClr val="accent1">
                  <a:lumMod val="50000"/>
                </a:schemeClr>
              </a:solidFill>
              <a:latin typeface="Times New Roman"/>
              <a:ea typeface="Times New Roman"/>
              <a:cs typeface="Times New Roman"/>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2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1143000"/>
          </a:xfrm>
        </p:spPr>
        <p:txBody>
          <a:bodyPr>
            <a:normAutofit fontScale="90000"/>
          </a:bodyPr>
          <a:lstStyle/>
          <a:p>
            <a:pPr algn="ctr"/>
            <a:r>
              <a:rPr lang="ro-RO" sz="2800" b="1" dirty="0">
                <a:solidFill>
                  <a:srgbClr val="94C600">
                    <a:lumMod val="50000"/>
                  </a:srgbClr>
                </a:solidFill>
                <a:latin typeface="Times New Roman" pitchFamily="18" charset="0"/>
                <a:cs typeface="Times New Roman" pitchFamily="18" charset="0"/>
              </a:rPr>
              <a:t>     </a:t>
            </a:r>
            <a:r>
              <a:rPr lang="en-US" sz="2800" b="1" dirty="0">
                <a:solidFill>
                  <a:srgbClr val="94C600">
                    <a:lumMod val="50000"/>
                  </a:srgbClr>
                </a:solidFill>
                <a:latin typeface="Times New Roman" pitchFamily="18" charset="0"/>
                <a:cs typeface="Times New Roman" pitchFamily="18" charset="0"/>
              </a:rPr>
              <a:t>Stages regarding the concerns of economic research and DAJ </a:t>
            </a:r>
            <a:r>
              <a:rPr lang="en-US" sz="2800" b="1" dirty="0" err="1">
                <a:solidFill>
                  <a:srgbClr val="94C600">
                    <a:lumMod val="50000"/>
                  </a:srgbClr>
                </a:solidFill>
                <a:latin typeface="Times New Roman" pitchFamily="18" charset="0"/>
                <a:cs typeface="Times New Roman" pitchFamily="18" charset="0"/>
              </a:rPr>
              <a:t>Iași</a:t>
            </a:r>
            <a:r>
              <a:rPr lang="en-US" sz="2800" b="1" dirty="0">
                <a:solidFill>
                  <a:srgbClr val="94C600">
                    <a:lumMod val="50000"/>
                  </a:srgbClr>
                </a:solidFill>
                <a:latin typeface="Times New Roman" pitchFamily="18" charset="0"/>
                <a:cs typeface="Times New Roman" pitchFamily="18" charset="0"/>
              </a:rPr>
              <a:t> in the area of Local Gastronomic Points</a:t>
            </a:r>
            <a:endParaRPr lang="en-US" dirty="0">
              <a:solidFill>
                <a:schemeClr val="tx1"/>
              </a:solidFill>
            </a:endParaRPr>
          </a:p>
        </p:txBody>
      </p:sp>
      <p:sp>
        <p:nvSpPr>
          <p:cNvPr id="3" name="Content Placeholder 2"/>
          <p:cNvSpPr>
            <a:spLocks noGrp="1"/>
          </p:cNvSpPr>
          <p:nvPr>
            <p:ph idx="1"/>
          </p:nvPr>
        </p:nvSpPr>
        <p:spPr>
          <a:xfrm>
            <a:off x="1043492" y="1905000"/>
            <a:ext cx="6957508" cy="4419600"/>
          </a:xfrm>
        </p:spPr>
        <p:txBody>
          <a:bodyPr>
            <a:normAutofit lnSpcReduction="10000"/>
          </a:bodyPr>
          <a:lstStyle/>
          <a:p>
            <a:pPr marL="0" marR="0" indent="0">
              <a:lnSpc>
                <a:spcPct val="115000"/>
              </a:lnSpc>
              <a:spcBef>
                <a:spcPts val="0"/>
              </a:spcBef>
              <a:spcAft>
                <a:spcPts val="1000"/>
              </a:spcAft>
              <a:buNone/>
            </a:pPr>
            <a:r>
              <a:rPr lang="ro-RO" sz="2000" b="1" dirty="0">
                <a:solidFill>
                  <a:schemeClr val="tx1"/>
                </a:solidFill>
                <a:latin typeface="Times New Roman" panose="02020603050405020304" pitchFamily="18" charset="0"/>
                <a:ea typeface="Times New Roman"/>
                <a:cs typeface="Times New Roman" panose="02020603050405020304" pitchFamily="18" charset="0"/>
              </a:rPr>
              <a:t>Year</a:t>
            </a:r>
            <a:r>
              <a:rPr lang="ro-RO" sz="2000" b="1" dirty="0">
                <a:solidFill>
                  <a:schemeClr val="accent1">
                    <a:lumMod val="50000"/>
                  </a:schemeClr>
                </a:solidFill>
                <a:latin typeface="Times New Roman" panose="02020603050405020304" pitchFamily="18" charset="0"/>
                <a:ea typeface="Times New Roman"/>
                <a:cs typeface="Times New Roman" panose="02020603050405020304" pitchFamily="18" charset="0"/>
              </a:rPr>
              <a:t> </a:t>
            </a:r>
            <a:r>
              <a:rPr lang="ro-RO" sz="2000" b="1" dirty="0">
                <a:latin typeface="Times New Roman" panose="02020603050405020304" pitchFamily="18" charset="0"/>
                <a:ea typeface="Calibri"/>
                <a:cs typeface="Times New Roman" panose="02020603050405020304" pitchFamily="18" charset="0"/>
              </a:rPr>
              <a:t>2021</a:t>
            </a:r>
            <a:endParaRPr lang="en-US" sz="2000" b="1" dirty="0">
              <a:latin typeface="Times New Roman" panose="02020603050405020304" pitchFamily="18" charset="0"/>
              <a:ea typeface="Calibri"/>
              <a:cs typeface="Times New Roman" panose="02020603050405020304" pitchFamily="18" charset="0"/>
            </a:endParaRPr>
          </a:p>
          <a:p>
            <a:pPr marL="0" marR="0" indent="0" algn="just">
              <a:lnSpc>
                <a:spcPct val="115000"/>
              </a:lnSpc>
              <a:spcBef>
                <a:spcPts val="0"/>
              </a:spcBef>
              <a:spcAft>
                <a:spcPts val="1000"/>
              </a:spcAft>
              <a:buNone/>
            </a:pPr>
            <a:r>
              <a:rPr lang="ro-RO" sz="2000" b="1" dirty="0">
                <a:solidFill>
                  <a:schemeClr val="tx1"/>
                </a:solidFill>
                <a:latin typeface="Times New Roman" panose="02020603050405020304" pitchFamily="18" charset="0"/>
                <a:ea typeface="Times New Roman"/>
                <a:cs typeface="Times New Roman" panose="02020603050405020304" pitchFamily="18" charset="0"/>
              </a:rPr>
              <a:t>DAJ Iași</a:t>
            </a:r>
            <a:r>
              <a:rPr lang="ro-RO"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a:solidFill>
                  <a:schemeClr val="tx1"/>
                </a:solidFill>
                <a:latin typeface="Times New Roman" panose="02020603050405020304" pitchFamily="18" charset="0"/>
                <a:ea typeface="Times New Roman"/>
                <a:cs typeface="Times New Roman" panose="02020603050405020304" pitchFamily="18" charset="0"/>
              </a:rPr>
              <a:t>Information actions regarding the establishment and operation of Local Gastronomic Points.</a:t>
            </a:r>
          </a:p>
          <a:p>
            <a:pPr marL="0" marR="0" indent="0">
              <a:lnSpc>
                <a:spcPct val="115000"/>
              </a:lnSpc>
              <a:spcBef>
                <a:spcPts val="0"/>
              </a:spcBef>
              <a:spcAft>
                <a:spcPts val="1000"/>
              </a:spcAft>
              <a:buNone/>
            </a:pPr>
            <a:endParaRPr lang="en-US" sz="2000" dirty="0">
              <a:solidFill>
                <a:schemeClr val="tx1"/>
              </a:solidFill>
              <a:latin typeface="Times New Roman" panose="02020603050405020304" pitchFamily="18" charset="0"/>
              <a:ea typeface="Times New Roman"/>
              <a:cs typeface="Times New Roman" panose="02020603050405020304" pitchFamily="18" charset="0"/>
            </a:endParaRPr>
          </a:p>
          <a:p>
            <a:pPr marL="0" marR="0" indent="0" algn="just">
              <a:lnSpc>
                <a:spcPct val="115000"/>
              </a:lnSpc>
              <a:spcBef>
                <a:spcPts val="0"/>
              </a:spcBef>
              <a:spcAft>
                <a:spcPts val="1000"/>
              </a:spcAft>
              <a:buNone/>
            </a:pPr>
            <a:r>
              <a:rPr lang="en-US" sz="2000" dirty="0">
                <a:solidFill>
                  <a:schemeClr val="tx1"/>
                </a:solidFill>
                <a:latin typeface="Times New Roman" panose="02020603050405020304" pitchFamily="18" charset="0"/>
                <a:ea typeface="Times New Roman"/>
                <a:cs typeface="Times New Roman" panose="02020603050405020304" pitchFamily="18" charset="0"/>
              </a:rPr>
              <a:t>The collaboration of DAJ </a:t>
            </a:r>
            <a:r>
              <a:rPr lang="en-US" sz="2000" dirty="0" err="1">
                <a:solidFill>
                  <a:schemeClr val="tx1"/>
                </a:solidFill>
                <a:latin typeface="Times New Roman" panose="02020603050405020304" pitchFamily="18" charset="0"/>
                <a:ea typeface="Times New Roman"/>
                <a:cs typeface="Times New Roman" panose="02020603050405020304" pitchFamily="18" charset="0"/>
              </a:rPr>
              <a:t>Iași</a:t>
            </a:r>
            <a:r>
              <a:rPr lang="en-US" sz="2000" dirty="0">
                <a:solidFill>
                  <a:schemeClr val="tx1"/>
                </a:solidFill>
                <a:latin typeface="Times New Roman" panose="02020603050405020304" pitchFamily="18" charset="0"/>
                <a:ea typeface="Times New Roman"/>
                <a:cs typeface="Times New Roman" panose="02020603050405020304" pitchFamily="18" charset="0"/>
              </a:rPr>
              <a:t> with the National Agency </a:t>
            </a:r>
            <a:r>
              <a:rPr lang="ro-RO" sz="2000" dirty="0">
                <a:solidFill>
                  <a:schemeClr val="tx1"/>
                </a:solidFill>
                <a:latin typeface="Times New Roman" panose="02020603050405020304" pitchFamily="18" charset="0"/>
                <a:ea typeface="Times New Roman"/>
                <a:cs typeface="Times New Roman" panose="02020603050405020304" pitchFamily="18" charset="0"/>
              </a:rPr>
              <a:t>for</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ro-RO" sz="2000" dirty="0">
                <a:solidFill>
                  <a:schemeClr val="tx1"/>
                </a:solidFill>
                <a:latin typeface="Times New Roman" panose="02020603050405020304" pitchFamily="18" charset="0"/>
                <a:ea typeface="Times New Roman"/>
                <a:cs typeface="Times New Roman" panose="02020603050405020304" pitchFamily="18" charset="0"/>
              </a:rPr>
              <a:t>M</a:t>
            </a:r>
            <a:r>
              <a:rPr lang="en-US" sz="2000" dirty="0" err="1">
                <a:solidFill>
                  <a:schemeClr val="tx1"/>
                </a:solidFill>
                <a:latin typeface="Times New Roman" panose="02020603050405020304" pitchFamily="18" charset="0"/>
                <a:ea typeface="Times New Roman"/>
                <a:cs typeface="Times New Roman" panose="02020603050405020304" pitchFamily="18" charset="0"/>
              </a:rPr>
              <a:t>ountain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ro-RO" sz="2000" dirty="0" err="1">
                <a:solidFill>
                  <a:schemeClr val="tx1"/>
                </a:solidFill>
                <a:latin typeface="Times New Roman" panose="02020603050405020304" pitchFamily="18" charset="0"/>
                <a:ea typeface="Times New Roman"/>
                <a:cs typeface="Times New Roman" panose="02020603050405020304" pitchFamily="18" charset="0"/>
              </a:rPr>
              <a:t>Areas</a:t>
            </a:r>
            <a:r>
              <a:rPr lang="en-US" sz="2000" dirty="0">
                <a:solidFill>
                  <a:schemeClr val="tx1"/>
                </a:solidFill>
                <a:latin typeface="Times New Roman" panose="02020603050405020304" pitchFamily="18" charset="0"/>
                <a:ea typeface="Times New Roman"/>
                <a:cs typeface="Times New Roman" panose="02020603050405020304" pitchFamily="18" charset="0"/>
              </a:rPr>
              <a:t> (ANZM) </a:t>
            </a:r>
            <a:r>
              <a:rPr lang="en-US" sz="2000" dirty="0" err="1">
                <a:solidFill>
                  <a:schemeClr val="tx1"/>
                </a:solidFill>
                <a:latin typeface="Times New Roman" panose="02020603050405020304" pitchFamily="18" charset="0"/>
                <a:ea typeface="Times New Roman"/>
                <a:cs typeface="Times New Roman" panose="02020603050405020304" pitchFamily="18" charset="0"/>
              </a:rPr>
              <a:t>Vatra</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Dornei</a:t>
            </a:r>
            <a:r>
              <a:rPr lang="en-US" sz="2000" dirty="0">
                <a:solidFill>
                  <a:schemeClr val="tx1"/>
                </a:solidFill>
                <a:latin typeface="Times New Roman" panose="02020603050405020304" pitchFamily="18" charset="0"/>
                <a:ea typeface="Times New Roman"/>
                <a:cs typeface="Times New Roman" panose="02020603050405020304" pitchFamily="18" charset="0"/>
              </a:rPr>
              <a:t> and DSVSA </a:t>
            </a:r>
            <a:r>
              <a:rPr lang="en-US" sz="2000" dirty="0" err="1">
                <a:solidFill>
                  <a:schemeClr val="tx1"/>
                </a:solidFill>
                <a:latin typeface="Times New Roman" panose="02020603050405020304" pitchFamily="18" charset="0"/>
                <a:ea typeface="Times New Roman"/>
                <a:cs typeface="Times New Roman" panose="02020603050405020304" pitchFamily="18" charset="0"/>
              </a:rPr>
              <a:t>Iași</a:t>
            </a:r>
            <a:r>
              <a:rPr lang="en-US" sz="2000" dirty="0">
                <a:solidFill>
                  <a:schemeClr val="tx1"/>
                </a:solidFill>
                <a:latin typeface="Times New Roman" panose="02020603050405020304" pitchFamily="18" charset="0"/>
                <a:ea typeface="Times New Roman"/>
                <a:cs typeface="Times New Roman" panose="02020603050405020304" pitchFamily="18" charset="0"/>
              </a:rPr>
              <a:t> for the organization of an online course for people </a:t>
            </a:r>
            <a:r>
              <a:rPr lang="ro-RO" sz="2000" dirty="0" err="1">
                <a:solidFill>
                  <a:schemeClr val="tx1"/>
                </a:solidFill>
                <a:latin typeface="Times New Roman" panose="02020603050405020304" pitchFamily="18" charset="0"/>
                <a:ea typeface="Times New Roman"/>
                <a:cs typeface="Times New Roman" panose="02020603050405020304" pitchFamily="18" charset="0"/>
              </a:rPr>
              <a:t>who</a:t>
            </a:r>
            <a:r>
              <a:rPr lang="ro-RO" sz="2000" dirty="0">
                <a:solidFill>
                  <a:schemeClr val="tx1"/>
                </a:solidFill>
                <a:latin typeface="Times New Roman" panose="02020603050405020304" pitchFamily="18" charset="0"/>
                <a:ea typeface="Times New Roman"/>
                <a:cs typeface="Times New Roman" panose="02020603050405020304" pitchFamily="18" charset="0"/>
              </a:rPr>
              <a:t> serve</a:t>
            </a:r>
            <a:r>
              <a:rPr lang="en-US" sz="2000" dirty="0">
                <a:solidFill>
                  <a:schemeClr val="tx1"/>
                </a:solidFill>
                <a:latin typeface="Times New Roman" panose="02020603050405020304" pitchFamily="18" charset="0"/>
                <a:ea typeface="Times New Roman"/>
                <a:cs typeface="Times New Roman" panose="02020603050405020304" pitchFamily="18" charset="0"/>
              </a:rPr>
              <a:t> Local Gastronomic Point</a:t>
            </a:r>
            <a:r>
              <a:rPr lang="ro-RO" sz="2000" dirty="0">
                <a:solidFill>
                  <a:schemeClr val="tx1"/>
                </a:solidFill>
                <a:latin typeface="Times New Roman" panose="02020603050405020304" pitchFamily="18" charset="0"/>
                <a:ea typeface="Times New Roman"/>
                <a:cs typeface="Times New Roman" panose="02020603050405020304" pitchFamily="18" charset="0"/>
              </a:rPr>
              <a:t>s</a:t>
            </a:r>
            <a:r>
              <a:rPr lang="en-US" sz="2000" dirty="0">
                <a:solidFill>
                  <a:schemeClr val="tx1"/>
                </a:solidFill>
                <a:latin typeface="Times New Roman" panose="02020603050405020304" pitchFamily="18" charset="0"/>
                <a:ea typeface="Times New Roman"/>
                <a:cs typeface="Times New Roman" panose="02020603050405020304" pitchFamily="18" charset="0"/>
              </a:rPr>
              <a:t> (6 </a:t>
            </a:r>
            <a:r>
              <a:rPr lang="ro-RO" sz="2000" dirty="0">
                <a:solidFill>
                  <a:schemeClr val="tx1"/>
                </a:solidFill>
                <a:latin typeface="Times New Roman" panose="02020603050405020304" pitchFamily="18" charset="0"/>
                <a:ea typeface="Times New Roman"/>
                <a:cs typeface="Times New Roman" panose="02020603050405020304" pitchFamily="18" charset="0"/>
              </a:rPr>
              <a:t>-</a:t>
            </a:r>
            <a:r>
              <a:rPr lang="en-US" sz="2000" dirty="0">
                <a:solidFill>
                  <a:schemeClr val="tx1"/>
                </a:solidFill>
                <a:latin typeface="Times New Roman" panose="02020603050405020304" pitchFamily="18" charset="0"/>
                <a:ea typeface="Times New Roman"/>
                <a:cs typeface="Times New Roman" panose="02020603050405020304" pitchFamily="18" charset="0"/>
              </a:rPr>
              <a:t> 9</a:t>
            </a:r>
            <a:r>
              <a:rPr lang="ro-RO" sz="2000" dirty="0">
                <a:solidFill>
                  <a:schemeClr val="tx1"/>
                </a:solidFill>
                <a:latin typeface="Times New Roman" panose="02020603050405020304" pitchFamily="18" charset="0"/>
                <a:ea typeface="Times New Roman"/>
                <a:cs typeface="Times New Roman" panose="02020603050405020304" pitchFamily="18" charset="0"/>
              </a:rPr>
              <a:t> September </a:t>
            </a:r>
            <a:r>
              <a:rPr lang="en-US" sz="2000" dirty="0">
                <a:solidFill>
                  <a:schemeClr val="tx1"/>
                </a:solidFill>
                <a:latin typeface="Times New Roman" panose="02020603050405020304" pitchFamily="18" charset="0"/>
                <a:ea typeface="Times New Roman"/>
                <a:cs typeface="Times New Roman" panose="02020603050405020304" pitchFamily="18" charset="0"/>
              </a:rPr>
              <a:t>2021).</a:t>
            </a:r>
          </a:p>
          <a:p>
            <a:pPr marL="0" marR="0" indent="0">
              <a:lnSpc>
                <a:spcPct val="115000"/>
              </a:lnSpc>
              <a:spcBef>
                <a:spcPts val="0"/>
              </a:spcBef>
              <a:spcAft>
                <a:spcPts val="1000"/>
              </a:spcAft>
              <a:buNone/>
            </a:pPr>
            <a:r>
              <a:rPr lang="en-US" sz="2000" dirty="0">
                <a:solidFill>
                  <a:schemeClr val="tx1"/>
                </a:solidFill>
                <a:latin typeface="Times New Roman" panose="02020603050405020304" pitchFamily="18" charset="0"/>
                <a:ea typeface="Times New Roman"/>
                <a:cs typeface="Times New Roman" panose="02020603050405020304" pitchFamily="18" charset="0"/>
              </a:rPr>
              <a:t>N</a:t>
            </a:r>
            <a:r>
              <a:rPr lang="ro-RO" sz="2000" dirty="0">
                <a:solidFill>
                  <a:schemeClr val="tx1"/>
                </a:solidFill>
                <a:latin typeface="Times New Roman" panose="02020603050405020304" pitchFamily="18" charset="0"/>
                <a:ea typeface="Times New Roman"/>
                <a:cs typeface="Times New Roman" panose="02020603050405020304" pitchFamily="18" charset="0"/>
              </a:rPr>
              <a:t>umber </a:t>
            </a:r>
            <a:r>
              <a:rPr lang="en-US" sz="2000" dirty="0">
                <a:solidFill>
                  <a:schemeClr val="tx1"/>
                </a:solidFill>
                <a:latin typeface="Times New Roman" panose="02020603050405020304" pitchFamily="18" charset="0"/>
                <a:ea typeface="Times New Roman"/>
                <a:cs typeface="Times New Roman" panose="02020603050405020304" pitchFamily="18" charset="0"/>
              </a:rPr>
              <a:t>o</a:t>
            </a:r>
            <a:r>
              <a:rPr lang="ro-RO" sz="2000" dirty="0">
                <a:solidFill>
                  <a:schemeClr val="tx1"/>
                </a:solidFill>
                <a:latin typeface="Times New Roman" panose="02020603050405020304" pitchFamily="18" charset="0"/>
                <a:ea typeface="Times New Roman"/>
                <a:cs typeface="Times New Roman" panose="02020603050405020304" pitchFamily="18" charset="0"/>
              </a:rPr>
              <a:t>f</a:t>
            </a:r>
            <a:r>
              <a:rPr lang="en-US" sz="2000" dirty="0">
                <a:solidFill>
                  <a:schemeClr val="tx1"/>
                </a:solidFill>
                <a:latin typeface="Times New Roman" panose="02020603050405020304" pitchFamily="18" charset="0"/>
                <a:ea typeface="Times New Roman"/>
                <a:cs typeface="Times New Roman" panose="02020603050405020304" pitchFamily="18" charset="0"/>
              </a:rPr>
              <a:t> graduates: 21</a:t>
            </a:r>
            <a:endParaRPr lang="ro-RO" sz="2000" b="1" dirty="0">
              <a:solidFill>
                <a:schemeClr val="tx1"/>
              </a:solidFill>
              <a:latin typeface="Times New Roman" panose="02020603050405020304" pitchFamily="18" charset="0"/>
              <a:ea typeface="Times New Roman"/>
              <a:cs typeface="Times New Roman" panose="02020603050405020304" pitchFamily="18" charset="0"/>
            </a:endParaRPr>
          </a:p>
          <a:p>
            <a:pPr marL="0" marR="0" indent="0" algn="just">
              <a:spcBef>
                <a:spcPts val="0"/>
              </a:spcBef>
              <a:spcAft>
                <a:spcPts val="0"/>
              </a:spcAft>
              <a:buNone/>
            </a:pPr>
            <a:r>
              <a:rPr lang="ro-RO" sz="2000" b="1" dirty="0" err="1">
                <a:solidFill>
                  <a:schemeClr val="tx1"/>
                </a:solidFill>
                <a:latin typeface="Times New Roman" panose="02020603050405020304" pitchFamily="18" charset="0"/>
                <a:ea typeface="Times New Roman"/>
                <a:cs typeface="Times New Roman" panose="02020603050405020304" pitchFamily="18" charset="0"/>
              </a:rPr>
              <a:t>Opportunity</a:t>
            </a:r>
            <a:r>
              <a:rPr lang="ro-RO" sz="2000" b="1" dirty="0">
                <a:solidFill>
                  <a:schemeClr val="tx1"/>
                </a:solidFill>
                <a:latin typeface="Times New Roman" panose="02020603050405020304" pitchFamily="18" charset="0"/>
                <a:ea typeface="Times New Roman"/>
                <a:cs typeface="Times New Roman" panose="02020603050405020304" pitchFamily="18" charset="0"/>
              </a:rPr>
              <a:t> </a:t>
            </a:r>
            <a:r>
              <a:rPr lang="ro-RO" sz="2000" b="1" dirty="0" err="1">
                <a:solidFill>
                  <a:schemeClr val="tx1"/>
                </a:solidFill>
                <a:latin typeface="Times New Roman" panose="02020603050405020304" pitchFamily="18" charset="0"/>
                <a:ea typeface="Times New Roman"/>
                <a:cs typeface="Times New Roman" panose="02020603050405020304" pitchFamily="18" charset="0"/>
              </a:rPr>
              <a:t>to</a:t>
            </a:r>
            <a:r>
              <a:rPr lang="en-US" sz="2000" b="1" dirty="0">
                <a:solidFill>
                  <a:schemeClr val="tx1"/>
                </a:solidFill>
                <a:latin typeface="Times New Roman" panose="02020603050405020304" pitchFamily="18" charset="0"/>
                <a:ea typeface="Times New Roman"/>
                <a:cs typeface="Times New Roman" panose="02020603050405020304" pitchFamily="18" charset="0"/>
              </a:rPr>
              <a:t> </a:t>
            </a:r>
            <a:r>
              <a:rPr lang="en-US" sz="2000" b="1" dirty="0" err="1">
                <a:solidFill>
                  <a:schemeClr val="tx1"/>
                </a:solidFill>
                <a:latin typeface="Times New Roman" panose="02020603050405020304" pitchFamily="18" charset="0"/>
                <a:ea typeface="Times New Roman"/>
                <a:cs typeface="Times New Roman" panose="02020603050405020304" pitchFamily="18" charset="0"/>
              </a:rPr>
              <a:t>exchang</a:t>
            </a:r>
            <a:r>
              <a:rPr lang="ro-RO" sz="2000" b="1" dirty="0">
                <a:solidFill>
                  <a:schemeClr val="tx1"/>
                </a:solidFill>
                <a:latin typeface="Times New Roman" panose="02020603050405020304" pitchFamily="18" charset="0"/>
                <a:ea typeface="Times New Roman"/>
                <a:cs typeface="Times New Roman" panose="02020603050405020304" pitchFamily="18" charset="0"/>
              </a:rPr>
              <a:t>e</a:t>
            </a:r>
            <a:r>
              <a:rPr lang="en-US" sz="2000" b="1" dirty="0">
                <a:solidFill>
                  <a:schemeClr val="tx1"/>
                </a:solidFill>
                <a:latin typeface="Times New Roman" panose="02020603050405020304" pitchFamily="18" charset="0"/>
                <a:ea typeface="Times New Roman"/>
                <a:cs typeface="Times New Roman" panose="02020603050405020304" pitchFamily="18" charset="0"/>
              </a:rPr>
              <a:t> ideas with participants from Sibiu </a:t>
            </a:r>
            <a:r>
              <a:rPr lang="ro-RO" sz="2000" b="1" dirty="0">
                <a:solidFill>
                  <a:schemeClr val="tx1"/>
                </a:solidFill>
                <a:latin typeface="Times New Roman" panose="02020603050405020304" pitchFamily="18" charset="0"/>
                <a:ea typeface="Times New Roman"/>
                <a:cs typeface="Times New Roman" panose="02020603050405020304" pitchFamily="18" charset="0"/>
              </a:rPr>
              <a:t>C</a:t>
            </a:r>
            <a:r>
              <a:rPr lang="en-US" sz="2000" b="1" dirty="0" err="1">
                <a:solidFill>
                  <a:schemeClr val="tx1"/>
                </a:solidFill>
                <a:latin typeface="Times New Roman" panose="02020603050405020304" pitchFamily="18" charset="0"/>
                <a:ea typeface="Times New Roman"/>
                <a:cs typeface="Times New Roman" panose="02020603050405020304" pitchFamily="18" charset="0"/>
              </a:rPr>
              <a:t>ounty</a:t>
            </a:r>
            <a:r>
              <a:rPr lang="en-US" sz="2000" b="1" dirty="0">
                <a:solidFill>
                  <a:schemeClr val="tx1"/>
                </a:solidFill>
                <a:latin typeface="Times New Roman" panose="02020603050405020304" pitchFamily="18" charset="0"/>
                <a:ea typeface="Times New Roman"/>
                <a:cs typeface="Times New Roman" panose="02020603050405020304" pitchFamily="18" charset="0"/>
              </a:rPr>
              <a:t>.</a:t>
            </a:r>
            <a:endParaRPr lang="ro-RO" sz="3600" dirty="0">
              <a:solidFill>
                <a:schemeClr val="tx1"/>
              </a:solidFill>
              <a:latin typeface="Times New Roman" panose="02020603050405020304" pitchFamily="18" charset="0"/>
              <a:ea typeface="Times New Roman"/>
              <a:cs typeface="Times New Roman" panose="02020603050405020304" pitchFamily="18" charset="0"/>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a:p>
            <a:pPr marL="68580" indent="0" algn="just">
              <a:lnSpc>
                <a:spcPct val="115000"/>
              </a:lnSpc>
              <a:spcAft>
                <a:spcPts val="0"/>
              </a:spcAft>
              <a:buNone/>
              <a:tabLst>
                <a:tab pos="57150" algn="l"/>
                <a:tab pos="171450" algn="l"/>
              </a:tabLst>
            </a:pPr>
            <a:endParaRPr lang="ro-RO" sz="3500" dirty="0">
              <a:solidFill>
                <a:schemeClr val="accent1">
                  <a:lumMod val="50000"/>
                </a:schemeClr>
              </a:solidFill>
              <a:latin typeface="Times New Roman"/>
              <a:ea typeface="Times New Roman"/>
              <a:cs typeface="Times New Roman"/>
            </a:endParaRPr>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45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noAutofit/>
          </a:bodyPr>
          <a:lstStyle/>
          <a:p>
            <a:pPr marL="342900" lvl="0" indent="-274320" algn="ctr">
              <a:spcBef>
                <a:spcPct val="20000"/>
              </a:spcBef>
              <a:spcAft>
                <a:spcPts val="800"/>
              </a:spcAft>
            </a:pPr>
            <a:r>
              <a:rPr lang="en-US" sz="2400" b="1" dirty="0">
                <a:solidFill>
                  <a:schemeClr val="tx1"/>
                </a:solidFill>
                <a:latin typeface="Times New Roman"/>
                <a:ea typeface="Calibri"/>
                <a:cs typeface="+mn-cs"/>
              </a:rPr>
              <a:t>Vocational training course for people </a:t>
            </a:r>
            <a:br>
              <a:rPr lang="ro-RO" sz="2400" b="1" dirty="0">
                <a:solidFill>
                  <a:schemeClr val="tx1"/>
                </a:solidFill>
                <a:latin typeface="Times New Roman"/>
                <a:ea typeface="Calibri"/>
                <a:cs typeface="+mn-cs"/>
              </a:rPr>
            </a:br>
            <a:r>
              <a:rPr lang="en-US" sz="2400" b="1" dirty="0">
                <a:solidFill>
                  <a:schemeClr val="tx1"/>
                </a:solidFill>
                <a:latin typeface="Times New Roman"/>
                <a:ea typeface="Calibri"/>
                <a:cs typeface="+mn-cs"/>
              </a:rPr>
              <a:t>from </a:t>
            </a:r>
            <a:r>
              <a:rPr lang="en-US" sz="2400" b="1" dirty="0" err="1">
                <a:solidFill>
                  <a:schemeClr val="tx1"/>
                </a:solidFill>
                <a:latin typeface="Times New Roman"/>
                <a:ea typeface="Calibri"/>
                <a:cs typeface="+mn-cs"/>
              </a:rPr>
              <a:t>Iași</a:t>
            </a:r>
            <a:r>
              <a:rPr lang="en-US" sz="2400" b="1" dirty="0">
                <a:solidFill>
                  <a:schemeClr val="tx1"/>
                </a:solidFill>
                <a:latin typeface="Times New Roman"/>
                <a:ea typeface="Calibri"/>
                <a:cs typeface="+mn-cs"/>
              </a:rPr>
              <a:t> </a:t>
            </a:r>
            <a:r>
              <a:rPr lang="ro-RO" sz="2400" b="1" dirty="0">
                <a:solidFill>
                  <a:schemeClr val="tx1"/>
                </a:solidFill>
                <a:latin typeface="Times New Roman"/>
                <a:ea typeface="Calibri"/>
                <a:cs typeface="+mn-cs"/>
              </a:rPr>
              <a:t>C</a:t>
            </a:r>
            <a:r>
              <a:rPr lang="en-US" sz="2400" b="1" dirty="0" err="1">
                <a:solidFill>
                  <a:schemeClr val="tx1"/>
                </a:solidFill>
                <a:latin typeface="Times New Roman"/>
                <a:ea typeface="Calibri"/>
                <a:cs typeface="+mn-cs"/>
              </a:rPr>
              <a:t>ounty</a:t>
            </a:r>
            <a:br>
              <a:rPr lang="en-US" sz="2400" dirty="0">
                <a:solidFill>
                  <a:schemeClr val="tx1"/>
                </a:solidFill>
                <a:latin typeface="Times New Roman"/>
                <a:ea typeface="Arial Unicode MS"/>
                <a:cs typeface="+mn-cs"/>
              </a:rPr>
            </a:br>
            <a:endParaRPr lang="en-US" sz="2400" dirty="0">
              <a:solidFill>
                <a:schemeClr val="tx1"/>
              </a:solidFill>
            </a:endParaRPr>
          </a:p>
        </p:txBody>
      </p:sp>
      <p:sp>
        <p:nvSpPr>
          <p:cNvPr id="3" name="Content Placeholder 2"/>
          <p:cNvSpPr>
            <a:spLocks noGrp="1"/>
          </p:cNvSpPr>
          <p:nvPr>
            <p:ph idx="1"/>
          </p:nvPr>
        </p:nvSpPr>
        <p:spPr>
          <a:xfrm>
            <a:off x="1043492" y="1524000"/>
            <a:ext cx="6777317" cy="4800600"/>
          </a:xfrm>
        </p:spPr>
        <p:txBody>
          <a:bodyPr>
            <a:normAutofit fontScale="92500" lnSpcReduction="20000"/>
          </a:bodyPr>
          <a:lstStyle/>
          <a:p>
            <a:pPr marL="68580" indent="0" algn="ctr">
              <a:spcAft>
                <a:spcPts val="800"/>
              </a:spcAft>
              <a:buNone/>
            </a:pPr>
            <a:r>
              <a:rPr lang="ro-RO" b="1" dirty="0">
                <a:latin typeface="Times New Roman"/>
                <a:ea typeface="Calibri"/>
              </a:rPr>
              <a:t> </a:t>
            </a:r>
            <a:endParaRPr lang="en-US" dirty="0">
              <a:latin typeface="Times New Roman"/>
              <a:ea typeface="Arial Unicode MS"/>
            </a:endParaRPr>
          </a:p>
          <a:p>
            <a:pPr indent="457200" algn="just">
              <a:lnSpc>
                <a:spcPct val="115000"/>
              </a:lnSpc>
              <a:spcAft>
                <a:spcPts val="0"/>
              </a:spcAft>
            </a:pPr>
            <a:r>
              <a:rPr lang="ro-RO" dirty="0">
                <a:solidFill>
                  <a:schemeClr val="tx1"/>
                </a:solidFill>
                <a:latin typeface="Times New Roman"/>
                <a:ea typeface="Calibri"/>
              </a:rPr>
              <a:t>T</a:t>
            </a:r>
            <a:r>
              <a:rPr lang="en-US" dirty="0">
                <a:solidFill>
                  <a:schemeClr val="tx1"/>
                </a:solidFill>
                <a:latin typeface="Times New Roman"/>
                <a:ea typeface="Calibri"/>
              </a:rPr>
              <a:t>o benefit from the European funds granted by</a:t>
            </a:r>
            <a:r>
              <a:rPr lang="ro-RO" dirty="0">
                <a:solidFill>
                  <a:schemeClr val="tx1"/>
                </a:solidFill>
                <a:latin typeface="Times New Roman"/>
                <a:ea typeface="Calibri"/>
              </a:rPr>
              <a:t> </a:t>
            </a:r>
            <a:r>
              <a:rPr lang="en-US" dirty="0">
                <a:solidFill>
                  <a:schemeClr val="tx1"/>
                </a:solidFill>
                <a:latin typeface="Times New Roman"/>
                <a:ea typeface="Calibri"/>
              </a:rPr>
              <a:t>the Ministry of Agriculture and Rural Development for the financing of non-agricultural activities in the transition period 2021 - 2022, including the Local Gastronomic Points, the </a:t>
            </a:r>
            <a:r>
              <a:rPr lang="en-US" dirty="0" err="1">
                <a:solidFill>
                  <a:schemeClr val="tx1"/>
                </a:solidFill>
                <a:latin typeface="Times New Roman"/>
                <a:ea typeface="Calibri"/>
              </a:rPr>
              <a:t>Iași</a:t>
            </a:r>
            <a:r>
              <a:rPr lang="en-US" dirty="0">
                <a:solidFill>
                  <a:schemeClr val="tx1"/>
                </a:solidFill>
                <a:latin typeface="Times New Roman"/>
                <a:ea typeface="Calibri"/>
              </a:rPr>
              <a:t> County Directorate</a:t>
            </a:r>
            <a:r>
              <a:rPr lang="ro-RO" dirty="0">
                <a:solidFill>
                  <a:schemeClr val="tx1"/>
                </a:solidFill>
                <a:latin typeface="Times New Roman"/>
                <a:ea typeface="Calibri"/>
              </a:rPr>
              <a:t> for </a:t>
            </a:r>
            <a:r>
              <a:rPr lang="en-US" dirty="0">
                <a:solidFill>
                  <a:schemeClr val="tx1"/>
                </a:solidFill>
                <a:latin typeface="Times New Roman"/>
                <a:ea typeface="Calibri"/>
              </a:rPr>
              <a:t>Agriculture had the initiative to collaborate with the National Agency </a:t>
            </a:r>
            <a:r>
              <a:rPr lang="ro-RO" dirty="0">
                <a:solidFill>
                  <a:schemeClr val="tx1"/>
                </a:solidFill>
                <a:latin typeface="Times New Roman"/>
                <a:ea typeface="Calibri"/>
              </a:rPr>
              <a:t>for</a:t>
            </a:r>
            <a:r>
              <a:rPr lang="en-US" dirty="0">
                <a:solidFill>
                  <a:schemeClr val="tx1"/>
                </a:solidFill>
                <a:latin typeface="Times New Roman"/>
                <a:ea typeface="Calibri"/>
              </a:rPr>
              <a:t> Mountain Area</a:t>
            </a:r>
            <a:r>
              <a:rPr lang="ro-RO" dirty="0">
                <a:solidFill>
                  <a:schemeClr val="tx1"/>
                </a:solidFill>
                <a:latin typeface="Times New Roman"/>
                <a:ea typeface="Calibri"/>
              </a:rPr>
              <a:t>s</a:t>
            </a:r>
            <a:r>
              <a:rPr lang="en-US" dirty="0">
                <a:solidFill>
                  <a:schemeClr val="tx1"/>
                </a:solidFill>
                <a:latin typeface="Times New Roman"/>
                <a:ea typeface="Calibri"/>
              </a:rPr>
              <a:t> based in </a:t>
            </a:r>
            <a:r>
              <a:rPr lang="en-US" dirty="0" err="1">
                <a:solidFill>
                  <a:schemeClr val="tx1"/>
                </a:solidFill>
                <a:latin typeface="Times New Roman"/>
                <a:ea typeface="Calibri"/>
              </a:rPr>
              <a:t>Vatra</a:t>
            </a:r>
            <a:r>
              <a:rPr lang="en-US" dirty="0">
                <a:solidFill>
                  <a:schemeClr val="tx1"/>
                </a:solidFill>
                <a:latin typeface="Times New Roman"/>
                <a:ea typeface="Calibri"/>
              </a:rPr>
              <a:t> </a:t>
            </a:r>
            <a:r>
              <a:rPr lang="en-US" dirty="0" err="1">
                <a:solidFill>
                  <a:schemeClr val="tx1"/>
                </a:solidFill>
                <a:latin typeface="Times New Roman"/>
                <a:ea typeface="Calibri"/>
              </a:rPr>
              <a:t>Dornei</a:t>
            </a:r>
            <a:r>
              <a:rPr lang="en-US" dirty="0">
                <a:solidFill>
                  <a:schemeClr val="tx1"/>
                </a:solidFill>
                <a:latin typeface="Times New Roman"/>
                <a:ea typeface="Calibri"/>
              </a:rPr>
              <a:t>, Suceava </a:t>
            </a:r>
            <a:r>
              <a:rPr lang="ro-RO" dirty="0">
                <a:solidFill>
                  <a:schemeClr val="tx1"/>
                </a:solidFill>
                <a:latin typeface="Times New Roman"/>
                <a:ea typeface="Calibri"/>
              </a:rPr>
              <a:t>C</a:t>
            </a:r>
            <a:r>
              <a:rPr lang="en-US" dirty="0" err="1">
                <a:solidFill>
                  <a:schemeClr val="tx1"/>
                </a:solidFill>
                <a:latin typeface="Times New Roman"/>
                <a:ea typeface="Calibri"/>
              </a:rPr>
              <a:t>ounty</a:t>
            </a:r>
            <a:r>
              <a:rPr lang="en-US" dirty="0">
                <a:solidFill>
                  <a:schemeClr val="tx1"/>
                </a:solidFill>
                <a:latin typeface="Times New Roman"/>
                <a:ea typeface="Calibri"/>
              </a:rPr>
              <a:t> </a:t>
            </a:r>
            <a:r>
              <a:rPr lang="ro-RO" dirty="0" err="1">
                <a:solidFill>
                  <a:schemeClr val="tx1"/>
                </a:solidFill>
                <a:latin typeface="Times New Roman"/>
                <a:ea typeface="Calibri"/>
              </a:rPr>
              <a:t>to</a:t>
            </a:r>
            <a:r>
              <a:rPr lang="ro-RO" dirty="0">
                <a:solidFill>
                  <a:schemeClr val="tx1"/>
                </a:solidFill>
                <a:latin typeface="Times New Roman"/>
                <a:ea typeface="Calibri"/>
              </a:rPr>
              <a:t> </a:t>
            </a:r>
            <a:r>
              <a:rPr lang="ro-RO" dirty="0" err="1">
                <a:solidFill>
                  <a:schemeClr val="tx1"/>
                </a:solidFill>
                <a:latin typeface="Times New Roman"/>
                <a:ea typeface="Calibri"/>
              </a:rPr>
              <a:t>organize</a:t>
            </a:r>
            <a:r>
              <a:rPr lang="en-US" dirty="0">
                <a:solidFill>
                  <a:schemeClr val="tx1"/>
                </a:solidFill>
                <a:latin typeface="Times New Roman"/>
                <a:ea typeface="Calibri"/>
              </a:rPr>
              <a:t> a course in </a:t>
            </a:r>
            <a:r>
              <a:rPr lang="ro-RO" dirty="0" err="1">
                <a:solidFill>
                  <a:schemeClr val="tx1"/>
                </a:solidFill>
                <a:latin typeface="Times New Roman"/>
                <a:ea typeface="Calibri"/>
              </a:rPr>
              <a:t>the</a:t>
            </a:r>
            <a:r>
              <a:rPr lang="ro-RO" dirty="0">
                <a:solidFill>
                  <a:schemeClr val="tx1"/>
                </a:solidFill>
                <a:latin typeface="Times New Roman"/>
                <a:ea typeface="Calibri"/>
              </a:rPr>
              <a:t> </a:t>
            </a:r>
            <a:r>
              <a:rPr lang="ro-RO" dirty="0" err="1">
                <a:solidFill>
                  <a:schemeClr val="tx1"/>
                </a:solidFill>
                <a:latin typeface="Times New Roman"/>
                <a:ea typeface="Calibri"/>
              </a:rPr>
              <a:t>city</a:t>
            </a:r>
            <a:r>
              <a:rPr lang="ro-RO" dirty="0">
                <a:solidFill>
                  <a:schemeClr val="tx1"/>
                </a:solidFill>
                <a:latin typeface="Times New Roman"/>
                <a:ea typeface="Calibri"/>
              </a:rPr>
              <a:t> of </a:t>
            </a:r>
            <a:r>
              <a:rPr lang="en-US" dirty="0" err="1">
                <a:solidFill>
                  <a:schemeClr val="tx1"/>
                </a:solidFill>
                <a:latin typeface="Times New Roman"/>
                <a:ea typeface="Calibri"/>
              </a:rPr>
              <a:t>Ia</a:t>
            </a:r>
            <a:r>
              <a:rPr lang="ro-RO" dirty="0">
                <a:solidFill>
                  <a:schemeClr val="tx1"/>
                </a:solidFill>
                <a:latin typeface="Times New Roman"/>
                <a:ea typeface="Calibri"/>
              </a:rPr>
              <a:t>ș</a:t>
            </a:r>
            <a:r>
              <a:rPr lang="en-US" dirty="0" err="1">
                <a:solidFill>
                  <a:schemeClr val="tx1"/>
                </a:solidFill>
                <a:latin typeface="Times New Roman"/>
                <a:ea typeface="Calibri"/>
              </a:rPr>
              <a:t>i</a:t>
            </a:r>
            <a:r>
              <a:rPr lang="en-US" dirty="0">
                <a:solidFill>
                  <a:schemeClr val="tx1"/>
                </a:solidFill>
                <a:latin typeface="Times New Roman"/>
                <a:ea typeface="Calibri"/>
              </a:rPr>
              <a:t>.</a:t>
            </a:r>
            <a:endParaRPr lang="en-US" dirty="0">
              <a:solidFill>
                <a:schemeClr val="tx1"/>
              </a:solidFill>
              <a:latin typeface="Times New Roman"/>
              <a:ea typeface="Arial Unicode MS"/>
            </a:endParaRPr>
          </a:p>
          <a:p>
            <a:pPr indent="457200" algn="just">
              <a:lnSpc>
                <a:spcPct val="115000"/>
              </a:lnSpc>
              <a:spcAft>
                <a:spcPts val="0"/>
              </a:spcAft>
            </a:pPr>
            <a:r>
              <a:rPr lang="en-US" dirty="0">
                <a:solidFill>
                  <a:schemeClr val="tx1"/>
                </a:solidFill>
                <a:latin typeface="Times New Roman"/>
                <a:ea typeface="Calibri"/>
              </a:rPr>
              <a:t>In this context, between </a:t>
            </a:r>
            <a:r>
              <a:rPr lang="ro-RO" dirty="0">
                <a:solidFill>
                  <a:schemeClr val="tx1"/>
                </a:solidFill>
                <a:latin typeface="Times New Roman"/>
                <a:ea typeface="Calibri"/>
              </a:rPr>
              <a:t>6 and 9 </a:t>
            </a:r>
            <a:r>
              <a:rPr lang="en-US" dirty="0">
                <a:solidFill>
                  <a:schemeClr val="tx1"/>
                </a:solidFill>
                <a:latin typeface="Times New Roman"/>
                <a:ea typeface="Calibri"/>
              </a:rPr>
              <a:t>September 2021, the online course was held within the "Professional training program for people who serve Local Gastronomic Points".</a:t>
            </a:r>
            <a:endParaRPr lang="en-US" dirty="0"/>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37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Autofit/>
          </a:bodyPr>
          <a:lstStyle/>
          <a:p>
            <a:pPr algn="ctr"/>
            <a:r>
              <a:rPr lang="en-US" sz="2400" b="1" dirty="0">
                <a:solidFill>
                  <a:schemeClr val="tx1"/>
                </a:solidFill>
                <a:latin typeface="Times New Roman"/>
                <a:ea typeface="Calibri"/>
              </a:rPr>
              <a:t>Vocational training course for people </a:t>
            </a:r>
            <a:br>
              <a:rPr lang="ro-RO" sz="2400" b="1" dirty="0">
                <a:solidFill>
                  <a:schemeClr val="tx1"/>
                </a:solidFill>
                <a:latin typeface="Times New Roman"/>
                <a:ea typeface="Calibri"/>
              </a:rPr>
            </a:br>
            <a:r>
              <a:rPr lang="en-US" sz="2400" b="1" dirty="0">
                <a:solidFill>
                  <a:schemeClr val="tx1"/>
                </a:solidFill>
                <a:latin typeface="Times New Roman"/>
                <a:ea typeface="Calibri"/>
              </a:rPr>
              <a:t>from </a:t>
            </a:r>
            <a:r>
              <a:rPr lang="en-US" sz="2400" b="1" dirty="0" err="1">
                <a:solidFill>
                  <a:schemeClr val="tx1"/>
                </a:solidFill>
                <a:latin typeface="Times New Roman"/>
                <a:ea typeface="Calibri"/>
              </a:rPr>
              <a:t>Iași</a:t>
            </a:r>
            <a:r>
              <a:rPr lang="en-US" sz="2400" b="1" dirty="0">
                <a:solidFill>
                  <a:schemeClr val="tx1"/>
                </a:solidFill>
                <a:latin typeface="Times New Roman"/>
                <a:ea typeface="Calibri"/>
              </a:rPr>
              <a:t> </a:t>
            </a:r>
            <a:r>
              <a:rPr lang="ro-RO" sz="2400" b="1" dirty="0">
                <a:solidFill>
                  <a:schemeClr val="tx1"/>
                </a:solidFill>
                <a:latin typeface="Times New Roman"/>
                <a:ea typeface="Calibri"/>
              </a:rPr>
              <a:t>C</a:t>
            </a:r>
            <a:r>
              <a:rPr lang="en-US" sz="2400" b="1" dirty="0" err="1">
                <a:solidFill>
                  <a:schemeClr val="tx1"/>
                </a:solidFill>
                <a:latin typeface="Times New Roman"/>
                <a:ea typeface="Calibri"/>
              </a:rPr>
              <a:t>ounty</a:t>
            </a:r>
            <a:endParaRPr lang="en-US" sz="2400" dirty="0">
              <a:solidFill>
                <a:schemeClr val="tx1"/>
              </a:solidFill>
            </a:endParaRPr>
          </a:p>
        </p:txBody>
      </p:sp>
      <p:sp>
        <p:nvSpPr>
          <p:cNvPr id="3" name="Content Placeholder 2"/>
          <p:cNvSpPr>
            <a:spLocks noGrp="1"/>
          </p:cNvSpPr>
          <p:nvPr>
            <p:ph idx="1"/>
          </p:nvPr>
        </p:nvSpPr>
        <p:spPr>
          <a:xfrm>
            <a:off x="1043492" y="1905000"/>
            <a:ext cx="6777317" cy="3927629"/>
          </a:xfrm>
        </p:spPr>
        <p:txBody>
          <a:bodyPr>
            <a:normAutofit fontScale="85000" lnSpcReduction="20000"/>
          </a:bodyPr>
          <a:lstStyle/>
          <a:p>
            <a:pPr indent="457200" algn="just">
              <a:lnSpc>
                <a:spcPct val="115000"/>
              </a:lnSpc>
              <a:spcAft>
                <a:spcPts val="0"/>
              </a:spcAft>
            </a:pPr>
            <a:r>
              <a:rPr lang="en-US" dirty="0">
                <a:solidFill>
                  <a:schemeClr val="tx1"/>
                </a:solidFill>
                <a:latin typeface="Times New Roman"/>
                <a:ea typeface="Calibri"/>
              </a:rPr>
              <a:t>The participants were young farmers</a:t>
            </a:r>
            <a:r>
              <a:rPr lang="ro-RO" dirty="0">
                <a:solidFill>
                  <a:schemeClr val="tx1"/>
                </a:solidFill>
                <a:latin typeface="Times New Roman"/>
                <a:ea typeface="Calibri"/>
              </a:rPr>
              <a:t> </a:t>
            </a:r>
            <a:r>
              <a:rPr lang="en-US" dirty="0">
                <a:solidFill>
                  <a:schemeClr val="tx1"/>
                </a:solidFill>
                <a:latin typeface="Times New Roman"/>
                <a:ea typeface="Calibri"/>
              </a:rPr>
              <a:t>who intended to submit funding applications for the establishment of Local Gastronomic Points, identified by the councilors of the </a:t>
            </a:r>
            <a:r>
              <a:rPr lang="en-US" dirty="0" err="1">
                <a:solidFill>
                  <a:schemeClr val="tx1"/>
                </a:solidFill>
                <a:latin typeface="Times New Roman"/>
                <a:ea typeface="Calibri"/>
              </a:rPr>
              <a:t>Iași</a:t>
            </a:r>
            <a:r>
              <a:rPr lang="en-US" dirty="0">
                <a:solidFill>
                  <a:schemeClr val="tx1"/>
                </a:solidFill>
                <a:latin typeface="Times New Roman"/>
                <a:ea typeface="Calibri"/>
              </a:rPr>
              <a:t> County Directorate </a:t>
            </a:r>
            <a:r>
              <a:rPr lang="ro-RO" dirty="0">
                <a:solidFill>
                  <a:schemeClr val="tx1"/>
                </a:solidFill>
                <a:latin typeface="Times New Roman"/>
                <a:ea typeface="Calibri"/>
              </a:rPr>
              <a:t>for </a:t>
            </a:r>
            <a:r>
              <a:rPr lang="en-US" dirty="0">
                <a:solidFill>
                  <a:schemeClr val="tx1"/>
                </a:solidFill>
                <a:latin typeface="Times New Roman"/>
                <a:ea typeface="Calibri"/>
              </a:rPr>
              <a:t>Agriculture during information meetings in the county</a:t>
            </a:r>
            <a:r>
              <a:rPr lang="ro-RO" dirty="0" err="1">
                <a:solidFill>
                  <a:schemeClr val="tx1"/>
                </a:solidFill>
                <a:latin typeface="Times New Roman"/>
                <a:ea typeface="Calibri"/>
              </a:rPr>
              <a:t>side</a:t>
            </a:r>
            <a:r>
              <a:rPr lang="en-US" dirty="0">
                <a:solidFill>
                  <a:schemeClr val="tx1"/>
                </a:solidFill>
                <a:latin typeface="Times New Roman"/>
                <a:ea typeface="Calibri"/>
              </a:rPr>
              <a:t>, processors, research representatives and public institutions from </a:t>
            </a:r>
            <a:r>
              <a:rPr lang="en-US" dirty="0" err="1">
                <a:solidFill>
                  <a:schemeClr val="tx1"/>
                </a:solidFill>
                <a:latin typeface="Times New Roman"/>
                <a:ea typeface="Calibri"/>
              </a:rPr>
              <a:t>Iași</a:t>
            </a:r>
            <a:r>
              <a:rPr lang="en-US" dirty="0">
                <a:solidFill>
                  <a:schemeClr val="tx1"/>
                </a:solidFill>
                <a:latin typeface="Times New Roman"/>
                <a:ea typeface="Calibri"/>
              </a:rPr>
              <a:t> County.</a:t>
            </a:r>
            <a:endParaRPr lang="en-US" dirty="0">
              <a:solidFill>
                <a:schemeClr val="tx1"/>
              </a:solidFill>
              <a:latin typeface="Times New Roman"/>
              <a:ea typeface="Arial Unicode MS"/>
            </a:endParaRPr>
          </a:p>
          <a:p>
            <a:pPr indent="457200" algn="just">
              <a:lnSpc>
                <a:spcPct val="115000"/>
              </a:lnSpc>
              <a:spcAft>
                <a:spcPts val="0"/>
              </a:spcAft>
            </a:pPr>
            <a:r>
              <a:rPr lang="en-US" dirty="0">
                <a:solidFill>
                  <a:schemeClr val="tx1"/>
                </a:solidFill>
                <a:latin typeface="Times New Roman"/>
                <a:ea typeface="Calibri"/>
              </a:rPr>
              <a:t>The </a:t>
            </a:r>
            <a:r>
              <a:rPr lang="ro-RO" dirty="0" err="1">
                <a:solidFill>
                  <a:schemeClr val="tx1"/>
                </a:solidFill>
                <a:latin typeface="Times New Roman"/>
                <a:ea typeface="Calibri"/>
              </a:rPr>
              <a:t>course</a:t>
            </a:r>
            <a:r>
              <a:rPr lang="ro-RO" dirty="0">
                <a:solidFill>
                  <a:schemeClr val="tx1"/>
                </a:solidFill>
                <a:latin typeface="Times New Roman"/>
                <a:ea typeface="Calibri"/>
              </a:rPr>
              <a:t> </a:t>
            </a:r>
            <a:r>
              <a:rPr lang="en-US" dirty="0">
                <a:solidFill>
                  <a:schemeClr val="tx1"/>
                </a:solidFill>
                <a:latin typeface="Times New Roman"/>
                <a:ea typeface="Calibri"/>
              </a:rPr>
              <a:t>lecturer </a:t>
            </a:r>
            <a:r>
              <a:rPr lang="ro-RO" dirty="0">
                <a:solidFill>
                  <a:schemeClr val="tx1"/>
                </a:solidFill>
                <a:latin typeface="Times New Roman"/>
                <a:ea typeface="Calibri"/>
              </a:rPr>
              <a:t>came </a:t>
            </a:r>
            <a:r>
              <a:rPr lang="ro-RO" dirty="0" err="1">
                <a:solidFill>
                  <a:schemeClr val="tx1"/>
                </a:solidFill>
                <a:latin typeface="Times New Roman"/>
                <a:ea typeface="Calibri"/>
              </a:rPr>
              <a:t>from</a:t>
            </a:r>
            <a:r>
              <a:rPr lang="en-US" dirty="0">
                <a:solidFill>
                  <a:schemeClr val="tx1"/>
                </a:solidFill>
                <a:latin typeface="Times New Roman"/>
                <a:ea typeface="Calibri"/>
              </a:rPr>
              <a:t> the National Agency </a:t>
            </a:r>
            <a:r>
              <a:rPr lang="ro-RO" dirty="0">
                <a:solidFill>
                  <a:schemeClr val="tx1"/>
                </a:solidFill>
                <a:latin typeface="Times New Roman"/>
                <a:ea typeface="Calibri"/>
              </a:rPr>
              <a:t>for</a:t>
            </a:r>
            <a:r>
              <a:rPr lang="en-US" dirty="0">
                <a:solidFill>
                  <a:schemeClr val="tx1"/>
                </a:solidFill>
                <a:latin typeface="Times New Roman"/>
                <a:ea typeface="Calibri"/>
              </a:rPr>
              <a:t> Mountain </a:t>
            </a:r>
            <a:r>
              <a:rPr lang="ro-RO" dirty="0" err="1">
                <a:solidFill>
                  <a:schemeClr val="tx1"/>
                </a:solidFill>
                <a:latin typeface="Times New Roman"/>
                <a:ea typeface="Calibri"/>
              </a:rPr>
              <a:t>Areas</a:t>
            </a:r>
            <a:r>
              <a:rPr lang="en-US" dirty="0">
                <a:solidFill>
                  <a:schemeClr val="tx1"/>
                </a:solidFill>
                <a:latin typeface="Times New Roman"/>
                <a:ea typeface="Calibri"/>
              </a:rPr>
              <a:t>,</a:t>
            </a:r>
            <a:r>
              <a:rPr lang="ro-RO" dirty="0">
                <a:solidFill>
                  <a:schemeClr val="tx1"/>
                </a:solidFill>
                <a:latin typeface="Times New Roman"/>
                <a:ea typeface="Calibri"/>
              </a:rPr>
              <a:t> and</a:t>
            </a:r>
            <a:r>
              <a:rPr lang="en-US" dirty="0">
                <a:solidFill>
                  <a:schemeClr val="tx1"/>
                </a:solidFill>
                <a:latin typeface="Times New Roman"/>
                <a:ea typeface="Calibri"/>
              </a:rPr>
              <a:t> the </a:t>
            </a:r>
            <a:r>
              <a:rPr lang="en-US" dirty="0" err="1">
                <a:solidFill>
                  <a:schemeClr val="tx1"/>
                </a:solidFill>
                <a:latin typeface="Times New Roman"/>
                <a:ea typeface="Calibri"/>
              </a:rPr>
              <a:t>Iași</a:t>
            </a:r>
            <a:r>
              <a:rPr lang="en-US" dirty="0">
                <a:solidFill>
                  <a:schemeClr val="tx1"/>
                </a:solidFill>
                <a:latin typeface="Times New Roman"/>
                <a:ea typeface="Calibri"/>
              </a:rPr>
              <a:t> County Directorate</a:t>
            </a:r>
            <a:r>
              <a:rPr lang="ro-RO" dirty="0">
                <a:solidFill>
                  <a:schemeClr val="tx1"/>
                </a:solidFill>
                <a:latin typeface="Times New Roman"/>
                <a:ea typeface="Calibri"/>
              </a:rPr>
              <a:t> for </a:t>
            </a:r>
            <a:r>
              <a:rPr lang="en-US" dirty="0">
                <a:solidFill>
                  <a:schemeClr val="tx1"/>
                </a:solidFill>
                <a:latin typeface="Times New Roman"/>
                <a:ea typeface="Calibri"/>
              </a:rPr>
              <a:t>Agriculture </a:t>
            </a:r>
            <a:r>
              <a:rPr lang="ro-RO" dirty="0" err="1">
                <a:solidFill>
                  <a:schemeClr val="tx1"/>
                </a:solidFill>
                <a:latin typeface="Times New Roman"/>
                <a:ea typeface="Calibri"/>
              </a:rPr>
              <a:t>provided</a:t>
            </a:r>
            <a:r>
              <a:rPr lang="en-US" dirty="0">
                <a:solidFill>
                  <a:schemeClr val="tx1"/>
                </a:solidFill>
                <a:latin typeface="Times New Roman"/>
                <a:ea typeface="Calibri"/>
              </a:rPr>
              <a:t> the logistics in its own headquarters for people who </a:t>
            </a:r>
            <a:r>
              <a:rPr lang="ro-RO" dirty="0" err="1">
                <a:solidFill>
                  <a:schemeClr val="tx1"/>
                </a:solidFill>
                <a:latin typeface="Times New Roman"/>
                <a:ea typeface="Calibri"/>
              </a:rPr>
              <a:t>chose</a:t>
            </a:r>
            <a:r>
              <a:rPr lang="en-US" dirty="0">
                <a:solidFill>
                  <a:schemeClr val="tx1"/>
                </a:solidFill>
                <a:latin typeface="Times New Roman"/>
                <a:ea typeface="Calibri"/>
              </a:rPr>
              <a:t> this way </a:t>
            </a:r>
            <a:r>
              <a:rPr lang="ro-RO" dirty="0" err="1">
                <a:solidFill>
                  <a:schemeClr val="tx1"/>
                </a:solidFill>
                <a:latin typeface="Times New Roman"/>
                <a:ea typeface="Calibri"/>
              </a:rPr>
              <a:t>and</a:t>
            </a:r>
            <a:r>
              <a:rPr lang="ro-RO" dirty="0">
                <a:solidFill>
                  <a:schemeClr val="tx1"/>
                </a:solidFill>
                <a:latin typeface="Times New Roman"/>
                <a:ea typeface="Calibri"/>
              </a:rPr>
              <a:t> for those</a:t>
            </a:r>
            <a:r>
              <a:rPr lang="en-US" dirty="0">
                <a:solidFill>
                  <a:schemeClr val="tx1"/>
                </a:solidFill>
                <a:latin typeface="Times New Roman"/>
                <a:ea typeface="Calibri"/>
              </a:rPr>
              <a:t> who do not ha</a:t>
            </a:r>
            <a:r>
              <a:rPr lang="ro-RO" dirty="0">
                <a:solidFill>
                  <a:schemeClr val="tx1"/>
                </a:solidFill>
                <a:latin typeface="Times New Roman"/>
                <a:ea typeface="Calibri"/>
              </a:rPr>
              <a:t>d</a:t>
            </a:r>
            <a:r>
              <a:rPr lang="en-US" dirty="0">
                <a:solidFill>
                  <a:schemeClr val="tx1"/>
                </a:solidFill>
                <a:latin typeface="Times New Roman"/>
                <a:ea typeface="Calibri"/>
              </a:rPr>
              <a:t> technical possibilities or internet </a:t>
            </a:r>
            <a:r>
              <a:rPr lang="ro-RO" dirty="0" err="1">
                <a:solidFill>
                  <a:schemeClr val="tx1"/>
                </a:solidFill>
                <a:latin typeface="Times New Roman"/>
                <a:ea typeface="Calibri"/>
              </a:rPr>
              <a:t>connection</a:t>
            </a:r>
            <a:r>
              <a:rPr lang="en-US" dirty="0">
                <a:solidFill>
                  <a:schemeClr val="tx1"/>
                </a:solidFill>
                <a:latin typeface="Times New Roman"/>
                <a:ea typeface="Calibri"/>
              </a:rPr>
              <a:t>, </a:t>
            </a:r>
            <a:r>
              <a:rPr lang="ro-RO" dirty="0" err="1">
                <a:solidFill>
                  <a:schemeClr val="tx1"/>
                </a:solidFill>
                <a:latin typeface="Times New Roman"/>
                <a:ea typeface="Calibri"/>
              </a:rPr>
              <a:t>while</a:t>
            </a:r>
            <a:r>
              <a:rPr lang="en-US" dirty="0">
                <a:solidFill>
                  <a:schemeClr val="tx1"/>
                </a:solidFill>
                <a:latin typeface="Times New Roman"/>
                <a:ea typeface="Calibri"/>
              </a:rPr>
              <a:t> </a:t>
            </a:r>
            <a:r>
              <a:rPr lang="ro-RO" dirty="0">
                <a:solidFill>
                  <a:schemeClr val="tx1"/>
                </a:solidFill>
                <a:latin typeface="Times New Roman"/>
                <a:ea typeface="Calibri"/>
              </a:rPr>
              <a:t>the </a:t>
            </a:r>
            <a:r>
              <a:rPr lang="ro-RO" dirty="0" err="1">
                <a:solidFill>
                  <a:schemeClr val="tx1"/>
                </a:solidFill>
                <a:latin typeface="Times New Roman"/>
                <a:ea typeface="Calibri"/>
              </a:rPr>
              <a:t>others</a:t>
            </a:r>
            <a:r>
              <a:rPr lang="ro-RO" dirty="0">
                <a:solidFill>
                  <a:schemeClr val="tx1"/>
                </a:solidFill>
                <a:latin typeface="Times New Roman"/>
                <a:ea typeface="Calibri"/>
              </a:rPr>
              <a:t> </a:t>
            </a:r>
            <a:r>
              <a:rPr lang="ro-RO">
                <a:solidFill>
                  <a:schemeClr val="tx1"/>
                </a:solidFill>
                <a:latin typeface="Times New Roman"/>
                <a:ea typeface="Calibri"/>
              </a:rPr>
              <a:t>attended</a:t>
            </a:r>
            <a:r>
              <a:rPr lang="en-US">
                <a:solidFill>
                  <a:schemeClr val="tx1"/>
                </a:solidFill>
                <a:latin typeface="Times New Roman"/>
                <a:ea typeface="Calibri"/>
              </a:rPr>
              <a:t> </a:t>
            </a:r>
            <a:r>
              <a:rPr lang="en-US" dirty="0">
                <a:solidFill>
                  <a:schemeClr val="tx1"/>
                </a:solidFill>
                <a:latin typeface="Times New Roman"/>
                <a:ea typeface="Calibri"/>
              </a:rPr>
              <a:t>online</a:t>
            </a:r>
            <a:r>
              <a:rPr lang="ro-RO" dirty="0">
                <a:solidFill>
                  <a:schemeClr val="tx1"/>
                </a:solidFill>
                <a:latin typeface="Times New Roman"/>
                <a:ea typeface="Calibri"/>
              </a:rPr>
              <a:t>. </a:t>
            </a:r>
            <a:endParaRPr lang="en-US" dirty="0">
              <a:solidFill>
                <a:schemeClr val="tx1"/>
              </a:solidFill>
              <a:latin typeface="Times New Roman"/>
              <a:ea typeface="Arial Unicode MS"/>
            </a:endParaRPr>
          </a:p>
          <a:p>
            <a:endParaRPr lang="en-US" dirty="0"/>
          </a:p>
        </p:txBody>
      </p:sp>
      <p:pic>
        <p:nvPicPr>
          <p:cNvPr id="4" name="Picture 2" descr="C:\Users\User\Desktop\Lucrare PGL pt. ICE\p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747713" cy="10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316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2692</TotalTime>
  <Words>3542</Words>
  <Application>Microsoft Office PowerPoint</Application>
  <PresentationFormat>Expunere pe ecran (4:3)</PresentationFormat>
  <Paragraphs>280</Paragraphs>
  <Slides>53</Slides>
  <Notes>2</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53</vt:i4>
      </vt:variant>
    </vt:vector>
  </HeadingPairs>
  <TitlesOfParts>
    <vt:vector size="61" baseType="lpstr">
      <vt:lpstr>Arial</vt:lpstr>
      <vt:lpstr>Calibri</vt:lpstr>
      <vt:lpstr>Century Gothic</vt:lpstr>
      <vt:lpstr>Courier New</vt:lpstr>
      <vt:lpstr>Times New Roman</vt:lpstr>
      <vt:lpstr>Trebuchet MS</vt:lpstr>
      <vt:lpstr>Wingdings 2</vt:lpstr>
      <vt:lpstr>Austin</vt:lpstr>
      <vt:lpstr>             The 25th International Conference on Tourism and Rural Space  in National and International Context    Local Gastronomic Points, an innovative transition path towards sustainable food systems Dr. Camelia Apetroaie  Iași County Directorate for Agriculture  Dr. Krisztina Melinda Dobay “Gheorghe Zane” Institute for Economic and Social Research </vt:lpstr>
      <vt:lpstr>Context</vt:lpstr>
      <vt:lpstr>Prezentare PowerPoint</vt:lpstr>
      <vt:lpstr>Prezentare PowerPoint</vt:lpstr>
      <vt:lpstr>Context</vt:lpstr>
      <vt:lpstr>Stages regarding the concerns of economic research and DAJ Iași in the area of Local Gastronomic Points</vt:lpstr>
      <vt:lpstr>     Stages regarding the concerns of economic research and DAJ Iași in the area of Local Gastronomic Points</vt:lpstr>
      <vt:lpstr>Vocational training course for people  from Iași County </vt:lpstr>
      <vt:lpstr>Vocational training course for people  from Iași County</vt:lpstr>
      <vt:lpstr>Vocational training course for people  from Iași County</vt:lpstr>
      <vt:lpstr>Prezentare PowerPoint</vt:lpstr>
      <vt:lpstr>Prezentare PowerPoint</vt:lpstr>
      <vt:lpstr>     Stages regarding the concerns of economic research and DAJ Iași in the area of Local Gastronomic Points</vt:lpstr>
      <vt:lpstr>     Stages regarding the concerns of economic research and DAJ Iași in the area of Local Gastronomic Points</vt:lpstr>
      <vt:lpstr>Stages regarding the concerns of economic research and DAJ Iași in the area of Local Gastronomic Points</vt:lpstr>
      <vt:lpstr>     Stages regarding the concerns of economic research and DAJ Iași in the area of Local Gastronomic Points</vt:lpstr>
      <vt:lpstr>Stages regarding the concerns of economic research and DAJ Iași in the area of Local Gastronomic Points</vt:lpstr>
      <vt:lpstr>     Stages regarding the concerns of economic research and DAJ Iași in the area of Local Gastronomic Points </vt:lpstr>
      <vt:lpstr>     Stages regarding the concerns of economic research and DAJ Iași in the area of Local Gastronomic Points </vt:lpstr>
      <vt:lpstr>     Stages regarding the concerns of economic research and DAJ Iași in the area of Local Gastronomic Points</vt:lpstr>
      <vt:lpstr>     Stages regarding the concerns of economic research and DAJ Iași in the area of Local Gastronomic Points</vt:lpstr>
      <vt:lpstr>Evolution of Local Gastronomic Points</vt:lpstr>
      <vt:lpstr>Prezentare PowerPoint</vt:lpstr>
      <vt:lpstr>   </vt:lpstr>
      <vt:lpstr>PGL Neamț County</vt:lpstr>
      <vt:lpstr>PGL Neamț County</vt:lpstr>
      <vt:lpstr>PGL Neamț County</vt:lpstr>
      <vt:lpstr>Local Gastronomic Point  Botoșani County</vt:lpstr>
      <vt:lpstr>Inființare</vt:lpstr>
      <vt:lpstr>Prezentare PowerPoint</vt:lpstr>
      <vt:lpstr>Prezentare PowerPoint</vt:lpstr>
      <vt:lpstr>Prezentare PowerPoint</vt:lpstr>
      <vt:lpstr>Prezentare PowerPoint</vt:lpstr>
      <vt:lpstr>Prezentare PowerPoint</vt:lpstr>
      <vt:lpstr>PGL Suceava County</vt:lpstr>
      <vt:lpstr>Prezentare PowerPoint</vt:lpstr>
      <vt:lpstr>Prezentare PowerPoint</vt:lpstr>
      <vt:lpstr>Prezentare PowerPoint</vt:lpstr>
      <vt:lpstr>Example of good practice - Bălțati commune, Iasi County</vt:lpstr>
      <vt:lpstr>Example of good practice - Bălțati commune, Iasi County</vt:lpstr>
      <vt:lpstr>Example of good practice - Bălțati commune, Iasi County</vt:lpstr>
      <vt:lpstr>Example of good practice - Bălțati commune, Iasi County</vt:lpstr>
      <vt:lpstr>Example of good practice - Bălțati commune, Iasi County</vt:lpstr>
      <vt:lpstr>Example of good practice - Bălțati commune, Iasi County</vt:lpstr>
      <vt:lpstr>Example of good practice - Innovative project LAG</vt:lpstr>
      <vt:lpstr>Example of good practice - Innovative project LAG</vt:lpstr>
      <vt:lpstr>European funds – National Strategic Plan</vt:lpstr>
      <vt:lpstr>         European funds – National Strategic Plan</vt:lpstr>
      <vt:lpstr>European funds – National Strategic Plan</vt:lpstr>
      <vt:lpstr>European funds – National Strategic Plan</vt:lpstr>
      <vt:lpstr>Perspectives</vt:lpstr>
      <vt:lpstr>Perspectives - continued</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Punct Gastronomic Local  Jud. Botoșani</dc:title>
  <dc:creator>User</dc:creator>
  <cp:lastModifiedBy>Georgia Tacu</cp:lastModifiedBy>
  <cp:revision>344</cp:revision>
  <dcterms:created xsi:type="dcterms:W3CDTF">2006-08-16T00:00:00Z</dcterms:created>
  <dcterms:modified xsi:type="dcterms:W3CDTF">2023-12-05T15:17:13Z</dcterms:modified>
</cp:coreProperties>
</file>