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notesMasterIdLst>
    <p:notesMasterId r:id="rId19"/>
  </p:notesMasterIdLst>
  <p:sldIdLst>
    <p:sldId id="256" r:id="rId2"/>
    <p:sldId id="257" r:id="rId3"/>
    <p:sldId id="258" r:id="rId4"/>
    <p:sldId id="259" r:id="rId5"/>
    <p:sldId id="260" r:id="rId6"/>
    <p:sldId id="261" r:id="rId7"/>
    <p:sldId id="272" r:id="rId8"/>
    <p:sldId id="262" r:id="rId9"/>
    <p:sldId id="263" r:id="rId10"/>
    <p:sldId id="264" r:id="rId11"/>
    <p:sldId id="265" r:id="rId12"/>
    <p:sldId id="266" r:id="rId13"/>
    <p:sldId id="267" r:id="rId14"/>
    <p:sldId id="268" r:id="rId15"/>
    <p:sldId id="269" r:id="rId16"/>
    <p:sldId id="270" r:id="rId17"/>
    <p:sldId id="271" r:id="rId18"/>
  </p:sldIdLst>
  <p:sldSz cx="12192000" cy="6858000"/>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648"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o-RO"/>
          </a:p>
        </p:txBody>
      </p:sp>
      <p:sp>
        <p:nvSpPr>
          <p:cNvPr id="3" name="Substituent dată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C405DC-EE2A-444F-98F5-AE75DD0BD080}" type="datetimeFigureOut">
              <a:rPr lang="ro-RO" smtClean="0"/>
              <a:t>15.09.2020</a:t>
            </a:fld>
            <a:endParaRPr lang="ro-RO"/>
          </a:p>
        </p:txBody>
      </p:sp>
      <p:sp>
        <p:nvSpPr>
          <p:cNvPr id="4" name="Substituent imagine diapozitiv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o-RO"/>
          </a:p>
        </p:txBody>
      </p:sp>
      <p:sp>
        <p:nvSpPr>
          <p:cNvPr id="5" name="Substituent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6" name="Substituent subsol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o-RO"/>
          </a:p>
        </p:txBody>
      </p:sp>
      <p:sp>
        <p:nvSpPr>
          <p:cNvPr id="7" name="Substituent număr diapozitiv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8DF553-63EE-4F19-AA33-E6E38C8FE8E5}" type="slidenum">
              <a:rPr lang="ro-RO" smtClean="0"/>
              <a:t>‹#›</a:t>
            </a:fld>
            <a:endParaRPr lang="ro-RO"/>
          </a:p>
        </p:txBody>
      </p:sp>
    </p:spTree>
    <p:extLst>
      <p:ext uri="{BB962C8B-B14F-4D97-AF65-F5344CB8AC3E}">
        <p14:creationId xmlns:p14="http://schemas.microsoft.com/office/powerpoint/2010/main" val="1039348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ro-RO" dirty="0"/>
          </a:p>
        </p:txBody>
      </p:sp>
      <p:sp>
        <p:nvSpPr>
          <p:cNvPr id="4" name="Substituent număr diapozitiv 3"/>
          <p:cNvSpPr>
            <a:spLocks noGrp="1"/>
          </p:cNvSpPr>
          <p:nvPr>
            <p:ph type="sldNum" sz="quarter" idx="10"/>
          </p:nvPr>
        </p:nvSpPr>
        <p:spPr/>
        <p:txBody>
          <a:bodyPr/>
          <a:lstStyle/>
          <a:p>
            <a:fld id="{AC8DF553-63EE-4F19-AA33-E6E38C8FE8E5}" type="slidenum">
              <a:rPr lang="ro-RO" smtClean="0"/>
              <a:t>3</a:t>
            </a:fld>
            <a:endParaRPr lang="ro-RO"/>
          </a:p>
        </p:txBody>
      </p:sp>
    </p:spTree>
    <p:extLst>
      <p:ext uri="{BB962C8B-B14F-4D97-AF65-F5344CB8AC3E}">
        <p14:creationId xmlns:p14="http://schemas.microsoft.com/office/powerpoint/2010/main" val="1725376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ro-RO" dirty="0"/>
          </a:p>
        </p:txBody>
      </p:sp>
      <p:sp>
        <p:nvSpPr>
          <p:cNvPr id="4" name="Substituent număr diapozitiv 3"/>
          <p:cNvSpPr>
            <a:spLocks noGrp="1"/>
          </p:cNvSpPr>
          <p:nvPr>
            <p:ph type="sldNum" sz="quarter" idx="10"/>
          </p:nvPr>
        </p:nvSpPr>
        <p:spPr/>
        <p:txBody>
          <a:bodyPr/>
          <a:lstStyle/>
          <a:p>
            <a:fld id="{AC8DF553-63EE-4F19-AA33-E6E38C8FE8E5}" type="slidenum">
              <a:rPr lang="ro-RO" smtClean="0"/>
              <a:t>4</a:t>
            </a:fld>
            <a:endParaRPr lang="ro-RO"/>
          </a:p>
        </p:txBody>
      </p:sp>
    </p:spTree>
    <p:extLst>
      <p:ext uri="{BB962C8B-B14F-4D97-AF65-F5344CB8AC3E}">
        <p14:creationId xmlns:p14="http://schemas.microsoft.com/office/powerpoint/2010/main" val="1076935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u diapozitiv">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o-RO" smtClean="0"/>
              <a:t>Clic pentru editare stil titlu</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o-RO" smtClean="0"/>
              <a:t>Clic pentru a edita stilul de subtitlu</a:t>
            </a:r>
            <a:endParaRPr lang="en-US" dirty="0"/>
          </a:p>
        </p:txBody>
      </p:sp>
      <p:sp>
        <p:nvSpPr>
          <p:cNvPr id="4" name="Date Placeholder 3"/>
          <p:cNvSpPr>
            <a:spLocks noGrp="1"/>
          </p:cNvSpPr>
          <p:nvPr>
            <p:ph type="dt" sz="half" idx="10"/>
          </p:nvPr>
        </p:nvSpPr>
        <p:spPr/>
        <p:txBody>
          <a:bodyPr/>
          <a:lstStyle/>
          <a:p>
            <a:fld id="{298C8926-D0F3-4FF3-80E6-B2EA62AE9100}" type="datetimeFigureOut">
              <a:rPr lang="ro-RO" smtClean="0"/>
              <a:t>15.09.2020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4CA3EE8C-AF9B-4CEF-A789-17A0168FB7D0}" type="slidenum">
              <a:rPr lang="ro-RO" smtClean="0"/>
              <a:t>‹#›</a:t>
            </a:fld>
            <a:endParaRPr lang="ro-RO"/>
          </a:p>
        </p:txBody>
      </p:sp>
    </p:spTree>
    <p:extLst>
      <p:ext uri="{BB962C8B-B14F-4D97-AF65-F5344CB8AC3E}">
        <p14:creationId xmlns:p14="http://schemas.microsoft.com/office/powerpoint/2010/main" val="2845769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u și legendă">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o-RO" smtClean="0"/>
              <a:t>Clic pentru editare stil titlu</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smtClean="0"/>
              <a:t>Clic pentru editare stiluri text Coordonator</a:t>
            </a:r>
          </a:p>
        </p:txBody>
      </p:sp>
      <p:sp>
        <p:nvSpPr>
          <p:cNvPr id="4" name="Date Placeholder 3"/>
          <p:cNvSpPr>
            <a:spLocks noGrp="1"/>
          </p:cNvSpPr>
          <p:nvPr>
            <p:ph type="dt" sz="half" idx="10"/>
          </p:nvPr>
        </p:nvSpPr>
        <p:spPr/>
        <p:txBody>
          <a:bodyPr/>
          <a:lstStyle/>
          <a:p>
            <a:fld id="{298C8926-D0F3-4FF3-80E6-B2EA62AE9100}" type="datetimeFigureOut">
              <a:rPr lang="ro-RO" smtClean="0"/>
              <a:t>15.09.2020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4CA3EE8C-AF9B-4CEF-A789-17A0168FB7D0}" type="slidenum">
              <a:rPr lang="ro-RO" smtClean="0"/>
              <a:t>‹#›</a:t>
            </a:fld>
            <a:endParaRPr lang="ro-RO"/>
          </a:p>
        </p:txBody>
      </p:sp>
    </p:spTree>
    <p:extLst>
      <p:ext uri="{BB962C8B-B14F-4D97-AF65-F5344CB8AC3E}">
        <p14:creationId xmlns:p14="http://schemas.microsoft.com/office/powerpoint/2010/main" val="1871190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o-RO" smtClean="0"/>
              <a:t>Clic pentru editare stil titlu</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o-RO" smtClean="0"/>
              <a:t>Clic pentru editare stiluri text Coordonator</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smtClean="0"/>
              <a:t>Clic pentru editare stiluri text Coordonator</a:t>
            </a:r>
          </a:p>
        </p:txBody>
      </p:sp>
      <p:sp>
        <p:nvSpPr>
          <p:cNvPr id="4" name="Date Placeholder 3"/>
          <p:cNvSpPr>
            <a:spLocks noGrp="1"/>
          </p:cNvSpPr>
          <p:nvPr>
            <p:ph type="dt" sz="half" idx="10"/>
          </p:nvPr>
        </p:nvSpPr>
        <p:spPr/>
        <p:txBody>
          <a:bodyPr/>
          <a:lstStyle/>
          <a:p>
            <a:fld id="{298C8926-D0F3-4FF3-80E6-B2EA62AE9100}" type="datetimeFigureOut">
              <a:rPr lang="ro-RO" smtClean="0"/>
              <a:t>15.09.2020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4CA3EE8C-AF9B-4CEF-A789-17A0168FB7D0}" type="slidenum">
              <a:rPr lang="ro-RO" smtClean="0"/>
              <a:t>‹#›</a:t>
            </a:fld>
            <a:endParaRPr lang="ro-RO"/>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50861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de vizită">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o-RO" smtClean="0"/>
              <a:t>Clic pentru editare stil titlu</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smtClean="0"/>
              <a:t>Clic pentru editare stiluri text Coordonator</a:t>
            </a:r>
          </a:p>
        </p:txBody>
      </p:sp>
      <p:sp>
        <p:nvSpPr>
          <p:cNvPr id="4" name="Date Placeholder 3"/>
          <p:cNvSpPr>
            <a:spLocks noGrp="1"/>
          </p:cNvSpPr>
          <p:nvPr>
            <p:ph type="dt" sz="half" idx="10"/>
          </p:nvPr>
        </p:nvSpPr>
        <p:spPr/>
        <p:txBody>
          <a:bodyPr/>
          <a:lstStyle/>
          <a:p>
            <a:fld id="{298C8926-D0F3-4FF3-80E6-B2EA62AE9100}" type="datetimeFigureOut">
              <a:rPr lang="ro-RO" smtClean="0"/>
              <a:t>15.09.2020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4CA3EE8C-AF9B-4CEF-A789-17A0168FB7D0}" type="slidenum">
              <a:rPr lang="ro-RO" smtClean="0"/>
              <a:t>‹#›</a:t>
            </a:fld>
            <a:endParaRPr lang="ro-RO"/>
          </a:p>
        </p:txBody>
      </p:sp>
    </p:spTree>
    <p:extLst>
      <p:ext uri="{BB962C8B-B14F-4D97-AF65-F5344CB8AC3E}">
        <p14:creationId xmlns:p14="http://schemas.microsoft.com/office/powerpoint/2010/main" val="26364048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t carte de vizită">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o-RO" smtClean="0"/>
              <a:t>Clic pentru editare stil titlu</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o-RO" smtClean="0"/>
              <a:t>Clic pentru editare stiluri text Coordonator</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smtClean="0"/>
              <a:t>Clic pentru editare stiluri text Coordonator</a:t>
            </a:r>
          </a:p>
        </p:txBody>
      </p:sp>
      <p:sp>
        <p:nvSpPr>
          <p:cNvPr id="4" name="Date Placeholder 3"/>
          <p:cNvSpPr>
            <a:spLocks noGrp="1"/>
          </p:cNvSpPr>
          <p:nvPr>
            <p:ph type="dt" sz="half" idx="10"/>
          </p:nvPr>
        </p:nvSpPr>
        <p:spPr/>
        <p:txBody>
          <a:bodyPr/>
          <a:lstStyle/>
          <a:p>
            <a:fld id="{298C8926-D0F3-4FF3-80E6-B2EA62AE9100}" type="datetimeFigureOut">
              <a:rPr lang="ro-RO" smtClean="0"/>
              <a:t>15.09.2020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4CA3EE8C-AF9B-4CEF-A789-17A0168FB7D0}" type="slidenum">
              <a:rPr lang="ro-RO" smtClean="0"/>
              <a:t>‹#›</a:t>
            </a:fld>
            <a:endParaRPr lang="ro-RO"/>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032566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devărat sau fals">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o-RO" smtClean="0"/>
              <a:t>Clic pentru editare stil titlu</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o-RO" smtClean="0"/>
              <a:t>Clic pentru editare stiluri text Coordonator</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smtClean="0"/>
              <a:t>Clic pentru editare stiluri text Coordonator</a:t>
            </a:r>
          </a:p>
        </p:txBody>
      </p:sp>
      <p:sp>
        <p:nvSpPr>
          <p:cNvPr id="4" name="Date Placeholder 3"/>
          <p:cNvSpPr>
            <a:spLocks noGrp="1"/>
          </p:cNvSpPr>
          <p:nvPr>
            <p:ph type="dt" sz="half" idx="10"/>
          </p:nvPr>
        </p:nvSpPr>
        <p:spPr/>
        <p:txBody>
          <a:bodyPr/>
          <a:lstStyle/>
          <a:p>
            <a:fld id="{298C8926-D0F3-4FF3-80E6-B2EA62AE9100}" type="datetimeFigureOut">
              <a:rPr lang="ro-RO" smtClean="0"/>
              <a:t>15.09.2020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4CA3EE8C-AF9B-4CEF-A789-17A0168FB7D0}" type="slidenum">
              <a:rPr lang="ro-RO" smtClean="0"/>
              <a:t>‹#›</a:t>
            </a:fld>
            <a:endParaRPr lang="ro-RO"/>
          </a:p>
        </p:txBody>
      </p:sp>
    </p:spTree>
    <p:extLst>
      <p:ext uri="{BB962C8B-B14F-4D97-AF65-F5344CB8AC3E}">
        <p14:creationId xmlns:p14="http://schemas.microsoft.com/office/powerpoint/2010/main" val="31718152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mtClean="0"/>
              <a:t>Clic pentru editare stil titlu</a:t>
            </a:r>
            <a:endParaRPr lang="en-US" dirty="0"/>
          </a:p>
        </p:txBody>
      </p:sp>
      <p:sp>
        <p:nvSpPr>
          <p:cNvPr id="3" name="Vertical Text Placeholder 2"/>
          <p:cNvSpPr>
            <a:spLocks noGrp="1"/>
          </p:cNvSpPr>
          <p:nvPr>
            <p:ph type="body" orient="vert" idx="1"/>
          </p:nvPr>
        </p:nvSpPr>
        <p:spPr/>
        <p:txBody>
          <a:bodyPr vert="eaVert"/>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dirty="0"/>
          </a:p>
        </p:txBody>
      </p:sp>
      <p:sp>
        <p:nvSpPr>
          <p:cNvPr id="4" name="Date Placeholder 3"/>
          <p:cNvSpPr>
            <a:spLocks noGrp="1"/>
          </p:cNvSpPr>
          <p:nvPr>
            <p:ph type="dt" sz="half" idx="10"/>
          </p:nvPr>
        </p:nvSpPr>
        <p:spPr/>
        <p:txBody>
          <a:bodyPr/>
          <a:lstStyle/>
          <a:p>
            <a:fld id="{298C8926-D0F3-4FF3-80E6-B2EA62AE9100}" type="datetimeFigureOut">
              <a:rPr lang="ro-RO" smtClean="0"/>
              <a:t>15.09.2020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4CA3EE8C-AF9B-4CEF-A789-17A0168FB7D0}" type="slidenum">
              <a:rPr lang="ro-RO" smtClean="0"/>
              <a:t>‹#›</a:t>
            </a:fld>
            <a:endParaRPr lang="ro-RO"/>
          </a:p>
        </p:txBody>
      </p:sp>
    </p:spTree>
    <p:extLst>
      <p:ext uri="{BB962C8B-B14F-4D97-AF65-F5344CB8AC3E}">
        <p14:creationId xmlns:p14="http://schemas.microsoft.com/office/powerpoint/2010/main" val="34090452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o-RO" smtClean="0"/>
              <a:t>Clic pentru editare stil titlu</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dirty="0"/>
          </a:p>
        </p:txBody>
      </p:sp>
      <p:sp>
        <p:nvSpPr>
          <p:cNvPr id="4" name="Date Placeholder 3"/>
          <p:cNvSpPr>
            <a:spLocks noGrp="1"/>
          </p:cNvSpPr>
          <p:nvPr>
            <p:ph type="dt" sz="half" idx="10"/>
          </p:nvPr>
        </p:nvSpPr>
        <p:spPr/>
        <p:txBody>
          <a:bodyPr/>
          <a:lstStyle/>
          <a:p>
            <a:fld id="{298C8926-D0F3-4FF3-80E6-B2EA62AE9100}" type="datetimeFigureOut">
              <a:rPr lang="ro-RO" smtClean="0"/>
              <a:t>15.09.2020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4CA3EE8C-AF9B-4CEF-A789-17A0168FB7D0}" type="slidenum">
              <a:rPr lang="ro-RO" smtClean="0"/>
              <a:t>‹#›</a:t>
            </a:fld>
            <a:endParaRPr lang="ro-RO"/>
          </a:p>
        </p:txBody>
      </p:sp>
    </p:spTree>
    <p:extLst>
      <p:ext uri="{BB962C8B-B14F-4D97-AF65-F5344CB8AC3E}">
        <p14:creationId xmlns:p14="http://schemas.microsoft.com/office/powerpoint/2010/main" val="1481583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mtClean="0"/>
              <a:t>Clic pentru editare stil titlu</a:t>
            </a:r>
            <a:endParaRPr lang="en-US" dirty="0"/>
          </a:p>
        </p:txBody>
      </p:sp>
      <p:sp>
        <p:nvSpPr>
          <p:cNvPr id="3" name="Content Placeholder 2"/>
          <p:cNvSpPr>
            <a:spLocks noGrp="1"/>
          </p:cNvSpPr>
          <p:nvPr>
            <p:ph idx="1"/>
          </p:nvPr>
        </p:nvSpPr>
        <p:spPr/>
        <p:txBody>
          <a:body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dirty="0"/>
          </a:p>
        </p:txBody>
      </p:sp>
      <p:sp>
        <p:nvSpPr>
          <p:cNvPr id="4" name="Date Placeholder 3"/>
          <p:cNvSpPr>
            <a:spLocks noGrp="1"/>
          </p:cNvSpPr>
          <p:nvPr>
            <p:ph type="dt" sz="half" idx="10"/>
          </p:nvPr>
        </p:nvSpPr>
        <p:spPr/>
        <p:txBody>
          <a:bodyPr/>
          <a:lstStyle/>
          <a:p>
            <a:fld id="{298C8926-D0F3-4FF3-80E6-B2EA62AE9100}" type="datetimeFigureOut">
              <a:rPr lang="ro-RO" smtClean="0"/>
              <a:t>15.09.2020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4CA3EE8C-AF9B-4CEF-A789-17A0168FB7D0}" type="slidenum">
              <a:rPr lang="ro-RO" smtClean="0"/>
              <a:t>‹#›</a:t>
            </a:fld>
            <a:endParaRPr lang="ro-RO"/>
          </a:p>
        </p:txBody>
      </p:sp>
    </p:spTree>
    <p:extLst>
      <p:ext uri="{BB962C8B-B14F-4D97-AF65-F5344CB8AC3E}">
        <p14:creationId xmlns:p14="http://schemas.microsoft.com/office/powerpoint/2010/main" val="2198779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o-RO" smtClean="0"/>
              <a:t>Clic pentru editare stil titlu</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smtClean="0"/>
              <a:t>Clic pentru editare stiluri text Coordonator</a:t>
            </a:r>
          </a:p>
        </p:txBody>
      </p:sp>
      <p:sp>
        <p:nvSpPr>
          <p:cNvPr id="4" name="Date Placeholder 3"/>
          <p:cNvSpPr>
            <a:spLocks noGrp="1"/>
          </p:cNvSpPr>
          <p:nvPr>
            <p:ph type="dt" sz="half" idx="10"/>
          </p:nvPr>
        </p:nvSpPr>
        <p:spPr/>
        <p:txBody>
          <a:bodyPr/>
          <a:lstStyle/>
          <a:p>
            <a:fld id="{298C8926-D0F3-4FF3-80E6-B2EA62AE9100}" type="datetimeFigureOut">
              <a:rPr lang="ro-RO" smtClean="0"/>
              <a:t>15.09.2020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4CA3EE8C-AF9B-4CEF-A789-17A0168FB7D0}" type="slidenum">
              <a:rPr lang="ro-RO" smtClean="0"/>
              <a:t>‹#›</a:t>
            </a:fld>
            <a:endParaRPr lang="ro-RO"/>
          </a:p>
        </p:txBody>
      </p:sp>
    </p:spTree>
    <p:extLst>
      <p:ext uri="{BB962C8B-B14F-4D97-AF65-F5344CB8AC3E}">
        <p14:creationId xmlns:p14="http://schemas.microsoft.com/office/powerpoint/2010/main" val="3605833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mtClean="0"/>
              <a:t>Clic pentru editare stil titlu</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dirty="0"/>
          </a:p>
        </p:txBody>
      </p:sp>
      <p:sp>
        <p:nvSpPr>
          <p:cNvPr id="5" name="Date Placeholder 4"/>
          <p:cNvSpPr>
            <a:spLocks noGrp="1"/>
          </p:cNvSpPr>
          <p:nvPr>
            <p:ph type="dt" sz="half" idx="10"/>
          </p:nvPr>
        </p:nvSpPr>
        <p:spPr/>
        <p:txBody>
          <a:bodyPr/>
          <a:lstStyle/>
          <a:p>
            <a:fld id="{298C8926-D0F3-4FF3-80E6-B2EA62AE9100}" type="datetimeFigureOut">
              <a:rPr lang="ro-RO" smtClean="0"/>
              <a:t>15.09.2020</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4CA3EE8C-AF9B-4CEF-A789-17A0168FB7D0}" type="slidenum">
              <a:rPr lang="ro-RO" smtClean="0"/>
              <a:t>‹#›</a:t>
            </a:fld>
            <a:endParaRPr lang="ro-RO"/>
          </a:p>
        </p:txBody>
      </p:sp>
    </p:spTree>
    <p:extLst>
      <p:ext uri="{BB962C8B-B14F-4D97-AF65-F5344CB8AC3E}">
        <p14:creationId xmlns:p14="http://schemas.microsoft.com/office/powerpoint/2010/main" val="138368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o-RO" smtClean="0"/>
              <a:t>Clic pentru editare stil titlu</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smtClean="0"/>
              <a:t>Clic pentru editare stiluri text Coordonator</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smtClean="0"/>
              <a:t>Clic pentru editare stiluri text Coordonator</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dirty="0"/>
          </a:p>
        </p:txBody>
      </p:sp>
      <p:sp>
        <p:nvSpPr>
          <p:cNvPr id="7" name="Date Placeholder 6"/>
          <p:cNvSpPr>
            <a:spLocks noGrp="1"/>
          </p:cNvSpPr>
          <p:nvPr>
            <p:ph type="dt" sz="half" idx="10"/>
          </p:nvPr>
        </p:nvSpPr>
        <p:spPr/>
        <p:txBody>
          <a:bodyPr/>
          <a:lstStyle/>
          <a:p>
            <a:fld id="{298C8926-D0F3-4FF3-80E6-B2EA62AE9100}" type="datetimeFigureOut">
              <a:rPr lang="ro-RO" smtClean="0"/>
              <a:t>15.09.2020</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4CA3EE8C-AF9B-4CEF-A789-17A0168FB7D0}" type="slidenum">
              <a:rPr lang="ro-RO" smtClean="0"/>
              <a:t>‹#›</a:t>
            </a:fld>
            <a:endParaRPr lang="ro-RO"/>
          </a:p>
        </p:txBody>
      </p:sp>
    </p:spTree>
    <p:extLst>
      <p:ext uri="{BB962C8B-B14F-4D97-AF65-F5344CB8AC3E}">
        <p14:creationId xmlns:p14="http://schemas.microsoft.com/office/powerpoint/2010/main" val="938701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o-RO" smtClean="0"/>
              <a:t>Clic pentru editare stil titlu</a:t>
            </a:r>
            <a:endParaRPr lang="en-US" dirty="0"/>
          </a:p>
        </p:txBody>
      </p:sp>
      <p:sp>
        <p:nvSpPr>
          <p:cNvPr id="3" name="Date Placeholder 2"/>
          <p:cNvSpPr>
            <a:spLocks noGrp="1"/>
          </p:cNvSpPr>
          <p:nvPr>
            <p:ph type="dt" sz="half" idx="10"/>
          </p:nvPr>
        </p:nvSpPr>
        <p:spPr/>
        <p:txBody>
          <a:bodyPr/>
          <a:lstStyle/>
          <a:p>
            <a:fld id="{298C8926-D0F3-4FF3-80E6-B2EA62AE9100}" type="datetimeFigureOut">
              <a:rPr lang="ro-RO" smtClean="0"/>
              <a:t>15.09.2020</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4CA3EE8C-AF9B-4CEF-A789-17A0168FB7D0}" type="slidenum">
              <a:rPr lang="ro-RO" smtClean="0"/>
              <a:t>‹#›</a:t>
            </a:fld>
            <a:endParaRPr lang="ro-RO"/>
          </a:p>
        </p:txBody>
      </p:sp>
    </p:spTree>
    <p:extLst>
      <p:ext uri="{BB962C8B-B14F-4D97-AF65-F5344CB8AC3E}">
        <p14:creationId xmlns:p14="http://schemas.microsoft.com/office/powerpoint/2010/main" val="210210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8C8926-D0F3-4FF3-80E6-B2EA62AE9100}" type="datetimeFigureOut">
              <a:rPr lang="ro-RO" smtClean="0"/>
              <a:t>15.09.2020</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4CA3EE8C-AF9B-4CEF-A789-17A0168FB7D0}" type="slidenum">
              <a:rPr lang="ro-RO" smtClean="0"/>
              <a:t>‹#›</a:t>
            </a:fld>
            <a:endParaRPr lang="ro-RO"/>
          </a:p>
        </p:txBody>
      </p:sp>
    </p:spTree>
    <p:extLst>
      <p:ext uri="{BB962C8B-B14F-4D97-AF65-F5344CB8AC3E}">
        <p14:creationId xmlns:p14="http://schemas.microsoft.com/office/powerpoint/2010/main" val="1870656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o-RO" smtClean="0"/>
              <a:t>Clic pentru editare stil titlu</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o-RO" smtClean="0"/>
              <a:t>Clic pentru editare stiluri text Coordonator</a:t>
            </a:r>
          </a:p>
        </p:txBody>
      </p:sp>
      <p:sp>
        <p:nvSpPr>
          <p:cNvPr id="5" name="Date Placeholder 4"/>
          <p:cNvSpPr>
            <a:spLocks noGrp="1"/>
          </p:cNvSpPr>
          <p:nvPr>
            <p:ph type="dt" sz="half" idx="10"/>
          </p:nvPr>
        </p:nvSpPr>
        <p:spPr/>
        <p:txBody>
          <a:bodyPr/>
          <a:lstStyle/>
          <a:p>
            <a:fld id="{298C8926-D0F3-4FF3-80E6-B2EA62AE9100}" type="datetimeFigureOut">
              <a:rPr lang="ro-RO" smtClean="0"/>
              <a:t>15.09.2020</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4CA3EE8C-AF9B-4CEF-A789-17A0168FB7D0}" type="slidenum">
              <a:rPr lang="ro-RO" smtClean="0"/>
              <a:t>‹#›</a:t>
            </a:fld>
            <a:endParaRPr lang="ro-RO"/>
          </a:p>
        </p:txBody>
      </p:sp>
    </p:spTree>
    <p:extLst>
      <p:ext uri="{BB962C8B-B14F-4D97-AF65-F5344CB8AC3E}">
        <p14:creationId xmlns:p14="http://schemas.microsoft.com/office/powerpoint/2010/main" val="1723809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o-RO" smtClean="0"/>
              <a:t>Clic pentru editare stil titlu</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o-RO" smtClean="0"/>
              <a:t>Faceți clic pe pictogramă pentru a adăuga o imagine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smtClean="0"/>
              <a:t>Clic pentru editare stiluri text Coordonator</a:t>
            </a:r>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4CA3EE8C-AF9B-4CEF-A789-17A0168FB7D0}" type="slidenum">
              <a:rPr lang="ro-RO" smtClean="0"/>
              <a:t>‹#›</a:t>
            </a:fld>
            <a:endParaRPr lang="ro-RO"/>
          </a:p>
        </p:txBody>
      </p:sp>
      <p:sp>
        <p:nvSpPr>
          <p:cNvPr id="5" name="Date Placeholder 4"/>
          <p:cNvSpPr>
            <a:spLocks noGrp="1"/>
          </p:cNvSpPr>
          <p:nvPr>
            <p:ph type="dt" sz="half" idx="10"/>
          </p:nvPr>
        </p:nvSpPr>
        <p:spPr/>
        <p:txBody>
          <a:bodyPr/>
          <a:lstStyle/>
          <a:p>
            <a:fld id="{298C8926-D0F3-4FF3-80E6-B2EA62AE9100}" type="datetimeFigureOut">
              <a:rPr lang="ro-RO" smtClean="0"/>
              <a:t>15.09.2020</a:t>
            </a:fld>
            <a:endParaRPr lang="ro-RO"/>
          </a:p>
        </p:txBody>
      </p:sp>
    </p:spTree>
    <p:extLst>
      <p:ext uri="{BB962C8B-B14F-4D97-AF65-F5344CB8AC3E}">
        <p14:creationId xmlns:p14="http://schemas.microsoft.com/office/powerpoint/2010/main" val="3092571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o-RO" smtClean="0"/>
              <a:t>Clic pentru editare stil titlu</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98C8926-D0F3-4FF3-80E6-B2EA62AE9100}" type="datetimeFigureOut">
              <a:rPr lang="ro-RO" smtClean="0"/>
              <a:t>15.09.2020</a:t>
            </a:fld>
            <a:endParaRPr lang="ro-RO"/>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o-RO"/>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CA3EE8C-AF9B-4CEF-A789-17A0168FB7D0}" type="slidenum">
              <a:rPr lang="ro-RO" smtClean="0"/>
              <a:t>‹#›</a:t>
            </a:fld>
            <a:endParaRPr lang="ro-RO"/>
          </a:p>
        </p:txBody>
      </p:sp>
    </p:spTree>
    <p:extLst>
      <p:ext uri="{BB962C8B-B14F-4D97-AF65-F5344CB8AC3E}">
        <p14:creationId xmlns:p14="http://schemas.microsoft.com/office/powerpoint/2010/main" val="248590525"/>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en.wikipedia.org/wiki/File:Delboeuf_illusion_.pn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74000">
              <a:schemeClr val="bg2">
                <a:tint val="90000"/>
                <a:lumMod val="104000"/>
              </a:schemeClr>
            </a:gs>
            <a:gs pos="94000">
              <a:schemeClr val="bg2">
                <a:shade val="96000"/>
                <a:lumMod val="82000"/>
              </a:schemeClr>
            </a:gs>
          </a:gsLst>
          <a:lin ang="5400000" scaled="0"/>
        </a:gradFill>
        <a:effectLst/>
      </p:bgPr>
    </p:bg>
    <p:spTree>
      <p:nvGrpSpPr>
        <p:cNvPr id="1" name=""/>
        <p:cNvGrpSpPr/>
        <p:nvPr/>
      </p:nvGrpSpPr>
      <p:grpSpPr>
        <a:xfrm>
          <a:off x="0" y="0"/>
          <a:ext cx="0" cy="0"/>
          <a:chOff x="0" y="0"/>
          <a:chExt cx="0" cy="0"/>
        </a:xfrm>
      </p:grpSpPr>
      <p:sp>
        <p:nvSpPr>
          <p:cNvPr id="2" name="Titlu 1"/>
          <p:cNvSpPr>
            <a:spLocks noGrp="1"/>
          </p:cNvSpPr>
          <p:nvPr>
            <p:ph type="ctrTitle"/>
          </p:nvPr>
        </p:nvSpPr>
        <p:spPr>
          <a:xfrm>
            <a:off x="1564849" y="1775636"/>
            <a:ext cx="9103150" cy="1966805"/>
          </a:xfrm>
        </p:spPr>
        <p:txBody>
          <a:bodyPr>
            <a:normAutofit/>
          </a:bodyPr>
          <a:lstStyle/>
          <a:p>
            <a:pPr algn="ctr"/>
            <a:r>
              <a:rPr lang="en-US" sz="3600" dirty="0">
                <a:latin typeface="Arial Black" panose="020B0A04020102020204" pitchFamily="34" charset="0"/>
              </a:rPr>
              <a:t>MARKETING ASPECTS AND CONCEPTS IN </a:t>
            </a:r>
            <a:r>
              <a:rPr lang="en-US" sz="3600" dirty="0" smtClean="0">
                <a:latin typeface="Arial Black" panose="020B0A04020102020204" pitchFamily="34" charset="0"/>
              </a:rPr>
              <a:t>MO</a:t>
            </a:r>
            <a:r>
              <a:rPr lang="ro-RO" sz="3600" dirty="0" smtClean="0">
                <a:latin typeface="Arial Black" panose="020B0A04020102020204" pitchFamily="34" charset="0"/>
              </a:rPr>
              <a:t>U</a:t>
            </a:r>
            <a:r>
              <a:rPr lang="en-US" sz="3600" dirty="0" smtClean="0">
                <a:latin typeface="Arial Black" panose="020B0A04020102020204" pitchFamily="34" charset="0"/>
              </a:rPr>
              <a:t>NTA</a:t>
            </a:r>
            <a:r>
              <a:rPr lang="ro-RO" sz="3600" dirty="0" smtClean="0">
                <a:latin typeface="Arial Black" panose="020B0A04020102020204" pitchFamily="34" charset="0"/>
              </a:rPr>
              <a:t>I</a:t>
            </a:r>
            <a:r>
              <a:rPr lang="en-US" sz="3600" dirty="0" smtClean="0">
                <a:latin typeface="Arial Black" panose="020B0A04020102020204" pitchFamily="34" charset="0"/>
              </a:rPr>
              <a:t>N AGR</a:t>
            </a:r>
            <a:r>
              <a:rPr lang="ro-RO" sz="3600" dirty="0">
                <a:latin typeface="Arial Black" panose="020B0A04020102020204" pitchFamily="34" charset="0"/>
              </a:rPr>
              <a:t>I</a:t>
            </a:r>
            <a:r>
              <a:rPr lang="en-US" sz="3600" dirty="0" smtClean="0">
                <a:latin typeface="Arial Black" panose="020B0A04020102020204" pitchFamily="34" charset="0"/>
              </a:rPr>
              <a:t>TURISM</a:t>
            </a:r>
            <a:endParaRPr lang="ro-RO" sz="3600" dirty="0">
              <a:latin typeface="Arial Black" panose="020B0A04020102020204" pitchFamily="34" charset="0"/>
            </a:endParaRPr>
          </a:p>
        </p:txBody>
      </p:sp>
      <p:sp>
        <p:nvSpPr>
          <p:cNvPr id="3" name="Subtitlu 2"/>
          <p:cNvSpPr>
            <a:spLocks noGrp="1"/>
          </p:cNvSpPr>
          <p:nvPr>
            <p:ph type="subTitle" idx="1"/>
          </p:nvPr>
        </p:nvSpPr>
        <p:spPr>
          <a:xfrm>
            <a:off x="3516198" y="4675694"/>
            <a:ext cx="7151801" cy="582105"/>
          </a:xfrm>
        </p:spPr>
        <p:txBody>
          <a:bodyPr/>
          <a:lstStyle/>
          <a:p>
            <a:pPr algn="ctr"/>
            <a:r>
              <a:rPr lang="ro-RO" b="1" i="1" dirty="0" err="1" smtClean="0">
                <a:solidFill>
                  <a:schemeClr val="tx1"/>
                </a:solidFill>
              </a:rPr>
              <a:t>Authors</a:t>
            </a:r>
            <a:r>
              <a:rPr lang="ro-RO" b="1" i="1" dirty="0" smtClean="0">
                <a:solidFill>
                  <a:schemeClr val="tx1"/>
                </a:solidFill>
              </a:rPr>
              <a:t>: </a:t>
            </a:r>
            <a:r>
              <a:rPr lang="ro-RO" b="1" i="1" dirty="0">
                <a:solidFill>
                  <a:schemeClr val="tx1"/>
                </a:solidFill>
              </a:rPr>
              <a:t>Manuela </a:t>
            </a:r>
            <a:r>
              <a:rPr lang="ro-RO" b="1" i="1" dirty="0" smtClean="0">
                <a:solidFill>
                  <a:schemeClr val="tx1"/>
                </a:solidFill>
              </a:rPr>
              <a:t>APETREI, Ioan SURDU, </a:t>
            </a:r>
            <a:r>
              <a:rPr lang="ro-RO" b="1" i="1" dirty="0">
                <a:solidFill>
                  <a:schemeClr val="tx1"/>
                </a:solidFill>
              </a:rPr>
              <a:t>Carmen </a:t>
            </a:r>
            <a:r>
              <a:rPr lang="ro-RO" b="1" i="1" dirty="0" smtClean="0">
                <a:solidFill>
                  <a:schemeClr val="tx1"/>
                </a:solidFill>
              </a:rPr>
              <a:t>CĂTUNĂ </a:t>
            </a:r>
            <a:endParaRPr lang="ro-RO" b="1" i="1" dirty="0">
              <a:solidFill>
                <a:schemeClr val="tx1"/>
              </a:solidFill>
            </a:endParaRPr>
          </a:p>
          <a:p>
            <a:endParaRPr lang="ro-RO" b="1" i="1" dirty="0">
              <a:solidFill>
                <a:schemeClr val="tx1"/>
              </a:solidFill>
            </a:endParaRPr>
          </a:p>
        </p:txBody>
      </p:sp>
      <p:pic>
        <p:nvPicPr>
          <p:cNvPr id="4" name="Imagine 3"/>
          <p:cNvPicPr>
            <a:picLocks noChangeAspect="1"/>
          </p:cNvPicPr>
          <p:nvPr/>
        </p:nvPicPr>
        <p:blipFill>
          <a:blip r:embed="rId2"/>
          <a:stretch>
            <a:fillRect/>
          </a:stretch>
        </p:blipFill>
        <p:spPr>
          <a:xfrm>
            <a:off x="4715136" y="386499"/>
            <a:ext cx="2761727" cy="749873"/>
          </a:xfrm>
          <a:prstGeom prst="rect">
            <a:avLst/>
          </a:prstGeom>
        </p:spPr>
      </p:pic>
    </p:spTree>
    <p:extLst>
      <p:ext uri="{BB962C8B-B14F-4D97-AF65-F5344CB8AC3E}">
        <p14:creationId xmlns:p14="http://schemas.microsoft.com/office/powerpoint/2010/main" val="3062067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2401398" y="169683"/>
            <a:ext cx="7410864" cy="1157402"/>
          </a:xfrm>
        </p:spPr>
        <p:txBody>
          <a:bodyPr/>
          <a:lstStyle/>
          <a:p>
            <a:pPr algn="ctr"/>
            <a:r>
              <a:rPr lang="ro-RO" dirty="0" smtClean="0"/>
              <a:t>G</a:t>
            </a:r>
            <a:r>
              <a:rPr lang="en-US" dirty="0" smtClean="0"/>
              <a:t>astrophysics</a:t>
            </a:r>
            <a:r>
              <a:rPr lang="ro-RO" b="1" dirty="0" smtClean="0"/>
              <a:t> </a:t>
            </a:r>
            <a:endParaRPr lang="ro-RO" b="1" dirty="0"/>
          </a:p>
        </p:txBody>
      </p:sp>
      <p:sp>
        <p:nvSpPr>
          <p:cNvPr id="3" name="Substituent conținut 2"/>
          <p:cNvSpPr>
            <a:spLocks noGrp="1"/>
          </p:cNvSpPr>
          <p:nvPr>
            <p:ph idx="1"/>
          </p:nvPr>
        </p:nvSpPr>
        <p:spPr>
          <a:xfrm>
            <a:off x="677334" y="1477927"/>
            <a:ext cx="10858992" cy="4563436"/>
          </a:xfrm>
        </p:spPr>
        <p:txBody>
          <a:bodyPr/>
          <a:lstStyle/>
          <a:p>
            <a:pPr algn="just"/>
            <a:r>
              <a:rPr lang="ro-RO" dirty="0"/>
              <a:t>G</a:t>
            </a:r>
            <a:r>
              <a:rPr lang="en-US" dirty="0" smtClean="0"/>
              <a:t>astrophysics annihilates the perception of “trivial” for a food or culinary preparation, transforming it not only into food (source of nutrients) but also into aspiration and symbol resulting in the modeling of eating behavior, taking into account the principle that “man is rather the product of desire rather than of need </a:t>
            </a:r>
            <a:r>
              <a:rPr lang="en-US" dirty="0" smtClean="0">
                <a:solidFill>
                  <a:schemeClr val="bg1">
                    <a:lumMod val="50000"/>
                  </a:schemeClr>
                </a:solidFill>
              </a:rPr>
              <a:t>”(</a:t>
            </a:r>
            <a:r>
              <a:rPr lang="ro-RO" dirty="0" err="1">
                <a:solidFill>
                  <a:schemeClr val="bg1">
                    <a:lumMod val="50000"/>
                  </a:schemeClr>
                </a:solidFill>
              </a:rPr>
              <a:t>S</a:t>
            </a:r>
            <a:r>
              <a:rPr lang="en-US" dirty="0" err="1" smtClean="0">
                <a:solidFill>
                  <a:schemeClr val="bg1">
                    <a:lumMod val="50000"/>
                  </a:schemeClr>
                </a:solidFill>
              </a:rPr>
              <a:t>egal</a:t>
            </a:r>
            <a:r>
              <a:rPr lang="en-US" dirty="0" smtClean="0">
                <a:solidFill>
                  <a:schemeClr val="bg1">
                    <a:lumMod val="50000"/>
                  </a:schemeClr>
                </a:solidFill>
              </a:rPr>
              <a:t>, 2002).</a:t>
            </a:r>
            <a:endParaRPr lang="ro-RO" dirty="0" smtClean="0">
              <a:solidFill>
                <a:schemeClr val="bg1">
                  <a:lumMod val="50000"/>
                </a:schemeClr>
              </a:solidFill>
            </a:endParaRPr>
          </a:p>
          <a:p>
            <a:pPr algn="just"/>
            <a:r>
              <a:rPr lang="en-US" dirty="0">
                <a:solidFill>
                  <a:schemeClr val="tx1"/>
                </a:solidFill>
              </a:rPr>
              <a:t>It is imperative that the owners of agro-pensions understand that the taste of the dishes is very important and appreciated, but that's not all. We participate in the act of feeding with much more senses than we imagine, and many elements around influence in a considerable proportion what we think and feel about the food we have in front of us </a:t>
            </a:r>
            <a:r>
              <a:rPr lang="en-US" dirty="0">
                <a:solidFill>
                  <a:schemeClr val="bg1">
                    <a:lumMod val="50000"/>
                  </a:schemeClr>
                </a:solidFill>
              </a:rPr>
              <a:t>(Chi </a:t>
            </a:r>
            <a:r>
              <a:rPr lang="en-US" dirty="0" err="1">
                <a:solidFill>
                  <a:schemeClr val="bg1">
                    <a:lumMod val="50000"/>
                  </a:schemeClr>
                </a:solidFill>
              </a:rPr>
              <a:t>Thanh</a:t>
            </a:r>
            <a:r>
              <a:rPr lang="en-US" dirty="0">
                <a:solidFill>
                  <a:schemeClr val="bg1">
                    <a:lumMod val="50000"/>
                  </a:schemeClr>
                </a:solidFill>
              </a:rPr>
              <a:t> Vi et al, 2020): </a:t>
            </a:r>
            <a:r>
              <a:rPr lang="en-US" dirty="0">
                <a:solidFill>
                  <a:schemeClr val="tx1"/>
                </a:solidFill>
              </a:rPr>
              <a:t>the music we hear, the light around us, the color of the plates, the size of the cutlery, even the name under which the food is presented to us - all this environment transmits certain signals to the brain, signals that influence perception and can </a:t>
            </a:r>
            <a:r>
              <a:rPr lang="en-US" dirty="0" smtClean="0">
                <a:solidFill>
                  <a:schemeClr val="tx1"/>
                </a:solidFill>
              </a:rPr>
              <a:t>subtly</a:t>
            </a:r>
            <a:r>
              <a:rPr lang="ro-RO" dirty="0" smtClean="0">
                <a:solidFill>
                  <a:schemeClr val="tx1"/>
                </a:solidFill>
              </a:rPr>
              <a:t>,</a:t>
            </a:r>
            <a:r>
              <a:rPr lang="en-US" dirty="0" smtClean="0">
                <a:solidFill>
                  <a:schemeClr val="tx1"/>
                </a:solidFill>
              </a:rPr>
              <a:t> </a:t>
            </a:r>
            <a:r>
              <a:rPr lang="en-US" dirty="0">
                <a:solidFill>
                  <a:schemeClr val="tx1"/>
                </a:solidFill>
              </a:rPr>
              <a:t>but essentially distinguish a meal appreciated for being good and one considered special.</a:t>
            </a:r>
            <a:endParaRPr lang="ro-RO" dirty="0" smtClean="0">
              <a:solidFill>
                <a:schemeClr val="tx1"/>
              </a:solidFill>
            </a:endParaRPr>
          </a:p>
        </p:txBody>
      </p:sp>
    </p:spTree>
    <p:extLst>
      <p:ext uri="{BB962C8B-B14F-4D97-AF65-F5344CB8AC3E}">
        <p14:creationId xmlns:p14="http://schemas.microsoft.com/office/powerpoint/2010/main" val="1412442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1687398" y="609600"/>
            <a:ext cx="7586604" cy="710153"/>
          </a:xfrm>
        </p:spPr>
        <p:txBody>
          <a:bodyPr/>
          <a:lstStyle/>
          <a:p>
            <a:pPr algn="ctr"/>
            <a:r>
              <a:rPr lang="ro-RO" dirty="0" err="1"/>
              <a:t>Examples</a:t>
            </a:r>
            <a:endParaRPr lang="ro-RO" dirty="0"/>
          </a:p>
        </p:txBody>
      </p:sp>
      <p:pic>
        <p:nvPicPr>
          <p:cNvPr id="4" name="Picture 1" descr="https://upload.wikimedia.org/wikipedia/commons/thumb/f/ff/Delboeuf_illusion_.png/330px-Delboeuf_illusion_.png">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50778" y="1885361"/>
            <a:ext cx="3143250" cy="1999063"/>
          </a:xfrm>
          <a:prstGeom prst="rect">
            <a:avLst/>
          </a:prstGeom>
          <a:noFill/>
          <a:ln>
            <a:noFill/>
          </a:ln>
        </p:spPr>
      </p:pic>
      <p:sp>
        <p:nvSpPr>
          <p:cNvPr id="5" name="Dreptunghi 4"/>
          <p:cNvSpPr/>
          <p:nvPr/>
        </p:nvSpPr>
        <p:spPr>
          <a:xfrm>
            <a:off x="4876800" y="2013912"/>
            <a:ext cx="6096000" cy="3780522"/>
          </a:xfrm>
          <a:prstGeom prst="rect">
            <a:avLst/>
          </a:prstGeom>
        </p:spPr>
        <p:txBody>
          <a:bodyPr>
            <a:spAutoFit/>
          </a:bodyPr>
          <a:lstStyle/>
          <a:p>
            <a:pPr indent="448310" algn="just">
              <a:lnSpc>
                <a:spcPct val="107000"/>
              </a:lnSpc>
              <a:spcAft>
                <a:spcPts val="0"/>
              </a:spcAft>
            </a:pPr>
            <a:r>
              <a:rPr lang="en-US" sz="2800" dirty="0">
                <a:solidFill>
                  <a:srgbClr val="212324"/>
                </a:solidFill>
                <a:latin typeface="Times New Roman" panose="02020603050405020304" pitchFamily="18" charset="0"/>
                <a:ea typeface="Times New Roman" panose="02020603050405020304" pitchFamily="18" charset="0"/>
                <a:cs typeface="Times New Roman" panose="02020603050405020304" pitchFamily="18" charset="0"/>
              </a:rPr>
              <a:t>In </a:t>
            </a:r>
            <a:r>
              <a:rPr lang="en-US" sz="2800" dirty="0" err="1">
                <a:solidFill>
                  <a:srgbClr val="212324"/>
                </a:solidFill>
                <a:latin typeface="Times New Roman" panose="02020603050405020304" pitchFamily="18" charset="0"/>
                <a:ea typeface="Times New Roman" panose="02020603050405020304" pitchFamily="18" charset="0"/>
                <a:cs typeface="Times New Roman" panose="02020603050405020304" pitchFamily="18" charset="0"/>
              </a:rPr>
              <a:t>Delboeuf's</a:t>
            </a:r>
            <a:r>
              <a:rPr lang="en-US" sz="2800" dirty="0">
                <a:solidFill>
                  <a:srgbClr val="212324"/>
                </a:solidFill>
                <a:latin typeface="Times New Roman" panose="02020603050405020304" pitchFamily="18" charset="0"/>
                <a:ea typeface="Times New Roman" panose="02020603050405020304" pitchFamily="18" charset="0"/>
                <a:cs typeface="Times New Roman" panose="02020603050405020304" pitchFamily="18" charset="0"/>
              </a:rPr>
              <a:t> optical illusion, </a:t>
            </a:r>
            <a:r>
              <a:rPr lang="en-US" sz="2800" i="1" dirty="0">
                <a:solidFill>
                  <a:srgbClr val="212324"/>
                </a:solidFill>
                <a:latin typeface="Times New Roman" panose="02020603050405020304" pitchFamily="18" charset="0"/>
                <a:ea typeface="Times New Roman" panose="02020603050405020304" pitchFamily="18" charset="0"/>
                <a:cs typeface="Times New Roman" panose="02020603050405020304" pitchFamily="18" charset="0"/>
              </a:rPr>
              <a:t>"the apparent surface of a disk diminishes when that disk is surrounded by a larger circle and appears magnified when the circle is near the disk." </a:t>
            </a:r>
            <a:r>
              <a:rPr lang="en-US" sz="2800" dirty="0">
                <a:solidFill>
                  <a:srgbClr val="212324"/>
                </a:solidFill>
                <a:latin typeface="Times New Roman" panose="02020603050405020304" pitchFamily="18" charset="0"/>
                <a:ea typeface="Times New Roman" panose="02020603050405020304" pitchFamily="18" charset="0"/>
                <a:cs typeface="Times New Roman" panose="02020603050405020304" pitchFamily="18" charset="0"/>
              </a:rPr>
              <a:t>Although the two circles are the same size, the circle on the left appears smaller than the one on the right</a:t>
            </a:r>
            <a:r>
              <a:rPr lang="en-US" sz="2800" dirty="0" smtClean="0">
                <a:solidFill>
                  <a:srgbClr val="212324"/>
                </a:solidFill>
                <a:latin typeface="Times New Roman" panose="02020603050405020304" pitchFamily="18" charset="0"/>
                <a:ea typeface="Times New Roman" panose="02020603050405020304" pitchFamily="18" charset="0"/>
                <a:cs typeface="Times New Roman" panose="02020603050405020304" pitchFamily="18" charset="0"/>
              </a:rPr>
              <a:t>.</a:t>
            </a:r>
            <a:endParaRPr lang="ro-RO"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559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301658" y="829559"/>
            <a:ext cx="11123629" cy="6248752"/>
          </a:xfrm>
        </p:spPr>
        <p:txBody>
          <a:bodyPr/>
          <a:lstStyle/>
          <a:p>
            <a:pPr algn="just"/>
            <a:r>
              <a:rPr lang="en-US" sz="2400" dirty="0"/>
              <a:t>In the gastronomy literature </a:t>
            </a:r>
            <a:r>
              <a:rPr lang="en-US" sz="2400" dirty="0">
                <a:solidFill>
                  <a:schemeClr val="bg1">
                    <a:lumMod val="50000"/>
                  </a:schemeClr>
                </a:solidFill>
              </a:rPr>
              <a:t>(</a:t>
            </a:r>
            <a:r>
              <a:rPr lang="en-US" sz="2400" dirty="0" err="1">
                <a:solidFill>
                  <a:schemeClr val="bg1">
                    <a:lumMod val="50000"/>
                  </a:schemeClr>
                </a:solidFill>
              </a:rPr>
              <a:t>Ittersum</a:t>
            </a:r>
            <a:r>
              <a:rPr lang="en-US" sz="2400" dirty="0">
                <a:solidFill>
                  <a:schemeClr val="bg1">
                    <a:lumMod val="50000"/>
                  </a:schemeClr>
                </a:solidFill>
              </a:rPr>
              <a:t> and </a:t>
            </a:r>
            <a:r>
              <a:rPr lang="en-US" sz="2400" dirty="0" err="1">
                <a:solidFill>
                  <a:schemeClr val="bg1">
                    <a:lumMod val="50000"/>
                  </a:schemeClr>
                </a:solidFill>
              </a:rPr>
              <a:t>Wansink</a:t>
            </a:r>
            <a:r>
              <a:rPr lang="en-US" sz="2400" dirty="0">
                <a:solidFill>
                  <a:schemeClr val="bg1">
                    <a:lumMod val="50000"/>
                  </a:schemeClr>
                </a:solidFill>
              </a:rPr>
              <a:t>, 2012) </a:t>
            </a:r>
            <a:r>
              <a:rPr lang="en-US" sz="2400" dirty="0"/>
              <a:t>it was highlighted that the size (diameter) of the plate has an effect on the amount of food consumed by the customer. </a:t>
            </a:r>
            <a:r>
              <a:rPr lang="ro-RO" sz="2400" dirty="0" err="1" smtClean="0"/>
              <a:t>From</a:t>
            </a:r>
            <a:r>
              <a:rPr lang="ro-RO" sz="2400" dirty="0" smtClean="0"/>
              <a:t> l</a:t>
            </a:r>
            <a:r>
              <a:rPr lang="en-US" sz="2400" dirty="0" err="1" smtClean="0"/>
              <a:t>arger</a:t>
            </a:r>
            <a:r>
              <a:rPr lang="en-US" sz="2400" dirty="0" smtClean="0"/>
              <a:t> plates</a:t>
            </a:r>
            <a:r>
              <a:rPr lang="ro-RO" sz="2400" dirty="0" smtClean="0"/>
              <a:t> </a:t>
            </a:r>
            <a:r>
              <a:rPr lang="ro-RO" sz="2400" dirty="0" err="1" smtClean="0"/>
              <a:t>we</a:t>
            </a:r>
            <a:r>
              <a:rPr lang="en-US" sz="2400" dirty="0" smtClean="0"/>
              <a:t> </a:t>
            </a:r>
            <a:r>
              <a:rPr lang="en-US" sz="2400" dirty="0"/>
              <a:t>tend to consume more than </a:t>
            </a:r>
            <a:r>
              <a:rPr lang="ro-RO" sz="2400" dirty="0" err="1" smtClean="0"/>
              <a:t>from</a:t>
            </a:r>
            <a:r>
              <a:rPr lang="ro-RO" sz="2400" dirty="0" smtClean="0"/>
              <a:t> </a:t>
            </a:r>
            <a:r>
              <a:rPr lang="en-US" sz="2400" dirty="0" smtClean="0"/>
              <a:t>smaller </a:t>
            </a:r>
            <a:r>
              <a:rPr lang="en-US" sz="2400" dirty="0"/>
              <a:t>plates</a:t>
            </a:r>
            <a:r>
              <a:rPr lang="en-US" sz="2400" dirty="0" smtClean="0"/>
              <a:t>.</a:t>
            </a:r>
            <a:endParaRPr lang="ro-RO" sz="2400" dirty="0" smtClean="0"/>
          </a:p>
          <a:p>
            <a:pPr algn="just"/>
            <a:r>
              <a:rPr lang="en-US" sz="2400" dirty="0" smtClean="0"/>
              <a:t>In </a:t>
            </a:r>
            <a:r>
              <a:rPr lang="en-US" sz="2400" dirty="0"/>
              <a:t>practice, this helps a lot, in the sense that the owners of agro-pensions must be careful in choosing the dimensions of the plates in which the dishes will be served. We can talk about two great advantages: the customer gets the feeling of satiety by consuming a balanced portion (avoiding overconsumption with all its disadvantages) because the brain receives the visual message that the plate is full and at the same time we talk about avoiding food waste.</a:t>
            </a:r>
            <a:endParaRPr lang="ro-RO" sz="2400" dirty="0"/>
          </a:p>
          <a:p>
            <a:pPr algn="just"/>
            <a:endParaRPr lang="ro-RO" dirty="0"/>
          </a:p>
        </p:txBody>
      </p:sp>
    </p:spTree>
    <p:extLst>
      <p:ext uri="{BB962C8B-B14F-4D97-AF65-F5344CB8AC3E}">
        <p14:creationId xmlns:p14="http://schemas.microsoft.com/office/powerpoint/2010/main" val="3912318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583066" y="876694"/>
            <a:ext cx="11238146" cy="5551168"/>
          </a:xfrm>
        </p:spPr>
        <p:txBody>
          <a:bodyPr/>
          <a:lstStyle/>
          <a:p>
            <a:pPr algn="just"/>
            <a:r>
              <a:rPr lang="en-US" sz="2000" dirty="0"/>
              <a:t>Colors can also influence the perception of taste. The correlations are not accidental and can be explained through the prism of the phenomenon of </a:t>
            </a:r>
            <a:r>
              <a:rPr lang="en-US" sz="2000" b="1" dirty="0">
                <a:solidFill>
                  <a:schemeClr val="tx1">
                    <a:lumMod val="95000"/>
                    <a:lumOff val="5000"/>
                  </a:schemeClr>
                </a:solidFill>
              </a:rPr>
              <a:t>sensation transfer</a:t>
            </a:r>
            <a:r>
              <a:rPr lang="en-US" sz="2000" dirty="0"/>
              <a:t>, so that the attribute associated with cutlery, glasses, dishes is unconsciously transferred to the foods they contain.</a:t>
            </a:r>
          </a:p>
          <a:p>
            <a:pPr algn="just"/>
            <a:r>
              <a:rPr lang="en-US" sz="2000" dirty="0" smtClean="0"/>
              <a:t>Color </a:t>
            </a:r>
            <a:r>
              <a:rPr lang="en-US" sz="2000" dirty="0"/>
              <a:t>contrast analysis suggests that foods can be arranged in combinations so that their colors are subtly enhanced </a:t>
            </a:r>
            <a:r>
              <a:rPr lang="en-US" sz="2000" dirty="0">
                <a:solidFill>
                  <a:schemeClr val="bg1">
                    <a:lumMod val="50000"/>
                  </a:schemeClr>
                </a:solidFill>
              </a:rPr>
              <a:t>(Lyman, 1989): </a:t>
            </a:r>
            <a:r>
              <a:rPr lang="en-US" sz="2000" dirty="0"/>
              <a:t>the </a:t>
            </a:r>
            <a:r>
              <a:rPr lang="en-US" sz="2000" dirty="0" err="1"/>
              <a:t>omelette</a:t>
            </a:r>
            <a:r>
              <a:rPr lang="en-US" sz="2000" dirty="0"/>
              <a:t> on a yellow plate will look paler due to the contrast (in </a:t>
            </a:r>
            <a:r>
              <a:rPr lang="en-US" sz="2000" dirty="0" err="1" smtClean="0"/>
              <a:t>agr</a:t>
            </a:r>
            <a:r>
              <a:rPr lang="ro-RO" sz="2000" dirty="0" smtClean="0"/>
              <a:t>i</a:t>
            </a:r>
            <a:r>
              <a:rPr lang="en-US" sz="2000" dirty="0" smtClean="0"/>
              <a:t>tourism </a:t>
            </a:r>
            <a:r>
              <a:rPr lang="en-US" sz="2000" dirty="0"/>
              <a:t>it can be associated with the idea that the eggs were bought from the supermarket and do not come from their own chickens), lettuce placed on a green plate or green plate does not benefit the freshness of the dish, and black grapes will look less appetizing on a purple plate than on a white plate (in this case color contrast is accentuated</a:t>
            </a:r>
            <a:r>
              <a:rPr lang="en-US" sz="2000" dirty="0" smtClean="0"/>
              <a:t>).</a:t>
            </a:r>
            <a:endParaRPr lang="ro-RO" sz="2000" dirty="0" smtClean="0"/>
          </a:p>
          <a:p>
            <a:pPr algn="just"/>
            <a:r>
              <a:rPr lang="en-US" sz="2000" dirty="0"/>
              <a:t>When the contrast is high, the portions seem larger even if we are talking about the same amount of food </a:t>
            </a:r>
            <a:r>
              <a:rPr lang="en-US" sz="2000" dirty="0">
                <a:solidFill>
                  <a:schemeClr val="bg1">
                    <a:lumMod val="50000"/>
                  </a:schemeClr>
                </a:solidFill>
              </a:rPr>
              <a:t>(</a:t>
            </a:r>
            <a:r>
              <a:rPr lang="en-US" sz="2000" dirty="0" err="1">
                <a:solidFill>
                  <a:schemeClr val="bg1">
                    <a:lumMod val="50000"/>
                  </a:schemeClr>
                </a:solidFill>
              </a:rPr>
              <a:t>Koert</a:t>
            </a:r>
            <a:r>
              <a:rPr lang="en-US" sz="2000" dirty="0">
                <a:solidFill>
                  <a:schemeClr val="bg1">
                    <a:lumMod val="50000"/>
                  </a:schemeClr>
                </a:solidFill>
              </a:rPr>
              <a:t> Van </a:t>
            </a:r>
            <a:r>
              <a:rPr lang="en-US" sz="2000" dirty="0" err="1">
                <a:solidFill>
                  <a:schemeClr val="bg1">
                    <a:lumMod val="50000"/>
                  </a:schemeClr>
                </a:solidFill>
              </a:rPr>
              <a:t>Ittersum</a:t>
            </a:r>
            <a:r>
              <a:rPr lang="en-US" sz="2000" dirty="0">
                <a:solidFill>
                  <a:schemeClr val="bg1">
                    <a:lumMod val="50000"/>
                  </a:schemeClr>
                </a:solidFill>
              </a:rPr>
              <a:t>, 2020), </a:t>
            </a:r>
            <a:r>
              <a:rPr lang="en-US" sz="2000" dirty="0"/>
              <a:t>the customer gets tired of looking. Knowledge of this aspect also helps to reduce food waste.</a:t>
            </a:r>
            <a:endParaRPr lang="ro-RO" sz="2000" dirty="0" smtClean="0"/>
          </a:p>
        </p:txBody>
      </p:sp>
    </p:spTree>
    <p:extLst>
      <p:ext uri="{BB962C8B-B14F-4D97-AF65-F5344CB8AC3E}">
        <p14:creationId xmlns:p14="http://schemas.microsoft.com/office/powerpoint/2010/main" val="2985982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593888" y="838986"/>
            <a:ext cx="11170763" cy="5796265"/>
          </a:xfrm>
        </p:spPr>
        <p:txBody>
          <a:bodyPr>
            <a:normAutofit/>
          </a:bodyPr>
          <a:lstStyle/>
          <a:p>
            <a:pPr algn="just"/>
            <a:r>
              <a:rPr lang="en-US" sz="2000" dirty="0"/>
              <a:t>Another example of color-based sensation transfer: red is associated with sweet taste, while blue is associated with salty taste </a:t>
            </a:r>
            <a:r>
              <a:rPr lang="en-US" sz="2000" dirty="0">
                <a:solidFill>
                  <a:schemeClr val="bg1">
                    <a:lumMod val="50000"/>
                  </a:schemeClr>
                </a:solidFill>
              </a:rPr>
              <a:t>(</a:t>
            </a:r>
            <a:r>
              <a:rPr lang="en-US" sz="2000" dirty="0" err="1">
                <a:solidFill>
                  <a:schemeClr val="bg1">
                    <a:lumMod val="50000"/>
                  </a:schemeClr>
                </a:solidFill>
              </a:rPr>
              <a:t>Maga</a:t>
            </a:r>
            <a:r>
              <a:rPr lang="en-US" sz="2000" dirty="0">
                <a:solidFill>
                  <a:schemeClr val="bg1">
                    <a:lumMod val="50000"/>
                  </a:schemeClr>
                </a:solidFill>
              </a:rPr>
              <a:t>, 1974; </a:t>
            </a:r>
            <a:r>
              <a:rPr lang="en-US" sz="2000" dirty="0" err="1">
                <a:solidFill>
                  <a:schemeClr val="bg1">
                    <a:lumMod val="50000"/>
                  </a:schemeClr>
                </a:solidFill>
              </a:rPr>
              <a:t>O’Mahony</a:t>
            </a:r>
            <a:r>
              <a:rPr lang="en-US" sz="2000" dirty="0">
                <a:solidFill>
                  <a:schemeClr val="bg1">
                    <a:lumMod val="50000"/>
                  </a:schemeClr>
                </a:solidFill>
              </a:rPr>
              <a:t>, 1983; Spence et al, 2010). </a:t>
            </a:r>
            <a:r>
              <a:rPr lang="en-US" sz="2000" dirty="0"/>
              <a:t>The color of the glasses in which soft drinks are served influences the perception of taste </a:t>
            </a:r>
            <a:r>
              <a:rPr lang="en-US" sz="2000" dirty="0">
                <a:solidFill>
                  <a:schemeClr val="bg1">
                    <a:lumMod val="50000"/>
                  </a:schemeClr>
                </a:solidFill>
              </a:rPr>
              <a:t>(</a:t>
            </a:r>
            <a:r>
              <a:rPr lang="en-US" sz="2000" dirty="0" err="1">
                <a:solidFill>
                  <a:schemeClr val="bg1">
                    <a:lumMod val="50000"/>
                  </a:schemeClr>
                </a:solidFill>
              </a:rPr>
              <a:t>Guéguen</a:t>
            </a:r>
            <a:r>
              <a:rPr lang="en-US" sz="2000" dirty="0">
                <a:solidFill>
                  <a:schemeClr val="bg1">
                    <a:lumMod val="50000"/>
                  </a:schemeClr>
                </a:solidFill>
              </a:rPr>
              <a:t>, 2003): </a:t>
            </a:r>
            <a:r>
              <a:rPr lang="en-US" sz="2000" dirty="0"/>
              <a:t>soft drinks quenched thirst faster and were appreciated as much colder when consumed from blue glasses (cold color) compared to the same amount of drink at the same temperature, but served in yellow glasses (warm color</a:t>
            </a:r>
            <a:r>
              <a:rPr lang="en-US" sz="2000" dirty="0" smtClean="0"/>
              <a:t>). </a:t>
            </a:r>
            <a:r>
              <a:rPr lang="en-US" sz="2000" dirty="0"/>
              <a:t>In the case of hot drinks, hot chocolate seemed tastier to people if drunk in orange or cream cups than if served in white or </a:t>
            </a:r>
            <a:r>
              <a:rPr lang="en-US" sz="2000" dirty="0" smtClean="0"/>
              <a:t>red</a:t>
            </a:r>
            <a:r>
              <a:rPr lang="ro-RO" sz="2000" dirty="0" smtClean="0"/>
              <a:t> </a:t>
            </a:r>
            <a:r>
              <a:rPr lang="ro-RO" sz="2000" dirty="0" err="1" smtClean="0"/>
              <a:t>cups</a:t>
            </a:r>
            <a:r>
              <a:rPr lang="ro-RO" sz="2000" dirty="0" smtClean="0"/>
              <a:t>.</a:t>
            </a:r>
          </a:p>
          <a:p>
            <a:pPr algn="just"/>
            <a:endParaRPr lang="ro-RO" sz="2000" dirty="0"/>
          </a:p>
          <a:p>
            <a:pPr algn="just"/>
            <a:r>
              <a:rPr lang="en-US" sz="2000" dirty="0" smtClean="0"/>
              <a:t>The </a:t>
            </a:r>
            <a:r>
              <a:rPr lang="en-US" sz="2000" dirty="0"/>
              <a:t>weight, size and material of which the cutlery is made influence the perception on the taste of the dishes on the plate. The heavier stainless steel cutlery was appreciated as being of superior quality </a:t>
            </a:r>
            <a:r>
              <a:rPr lang="en-US" sz="2000" dirty="0">
                <a:solidFill>
                  <a:schemeClr val="bg1">
                    <a:lumMod val="50000"/>
                  </a:schemeClr>
                </a:solidFill>
              </a:rPr>
              <a:t>(Laughlin, 2011), </a:t>
            </a:r>
            <a:r>
              <a:rPr lang="en-US" sz="2000" dirty="0"/>
              <a:t>a perception that was also transferred to the food.</a:t>
            </a:r>
            <a:endParaRPr lang="ro-RO" sz="2000" dirty="0"/>
          </a:p>
        </p:txBody>
      </p:sp>
    </p:spTree>
    <p:extLst>
      <p:ext uri="{BB962C8B-B14F-4D97-AF65-F5344CB8AC3E}">
        <p14:creationId xmlns:p14="http://schemas.microsoft.com/office/powerpoint/2010/main" val="30925258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u 2"/>
          <p:cNvSpPr>
            <a:spLocks noGrp="1"/>
          </p:cNvSpPr>
          <p:nvPr>
            <p:ph type="subTitle" idx="1"/>
          </p:nvPr>
        </p:nvSpPr>
        <p:spPr>
          <a:xfrm>
            <a:off x="1178351" y="1084082"/>
            <a:ext cx="9285402" cy="5090475"/>
          </a:xfrm>
        </p:spPr>
        <p:txBody>
          <a:bodyPr/>
          <a:lstStyle/>
          <a:p>
            <a:pPr marL="342900" indent="-342900" algn="just">
              <a:buFont typeface="Arial" panose="020B0604020202020204" pitchFamily="34" charset="0"/>
              <a:buChar char="•"/>
            </a:pPr>
            <a:r>
              <a:rPr lang="en-US" sz="2000" b="1" u="sng" dirty="0" smtClean="0">
                <a:solidFill>
                  <a:schemeClr val="tx1"/>
                </a:solidFill>
              </a:rPr>
              <a:t>Menu names</a:t>
            </a:r>
            <a:r>
              <a:rPr lang="ro-RO" sz="2000" b="1" dirty="0" smtClean="0">
                <a:solidFill>
                  <a:schemeClr val="tx1"/>
                </a:solidFill>
              </a:rPr>
              <a:t> </a:t>
            </a:r>
            <a:r>
              <a:rPr lang="en-US" sz="2000" dirty="0" smtClean="0">
                <a:solidFill>
                  <a:schemeClr val="tx1"/>
                </a:solidFill>
              </a:rPr>
              <a:t>are </a:t>
            </a:r>
            <a:r>
              <a:rPr lang="en-US" sz="2000" dirty="0">
                <a:solidFill>
                  <a:schemeClr val="tx1"/>
                </a:solidFill>
              </a:rPr>
              <a:t>especially important for configuring certain sensory expectations from customers </a:t>
            </a:r>
            <a:r>
              <a:rPr lang="en-US" sz="2000" dirty="0">
                <a:solidFill>
                  <a:schemeClr val="bg1">
                    <a:lumMod val="50000"/>
                  </a:schemeClr>
                </a:solidFill>
              </a:rPr>
              <a:t>(</a:t>
            </a:r>
            <a:r>
              <a:rPr lang="en-US" sz="2000" dirty="0" err="1">
                <a:solidFill>
                  <a:schemeClr val="bg1">
                    <a:lumMod val="50000"/>
                  </a:schemeClr>
                </a:solidFill>
              </a:rPr>
              <a:t>Wansink</a:t>
            </a:r>
            <a:r>
              <a:rPr lang="en-US" sz="2000" dirty="0">
                <a:solidFill>
                  <a:schemeClr val="bg1">
                    <a:lumMod val="50000"/>
                  </a:schemeClr>
                </a:solidFill>
              </a:rPr>
              <a:t>, 2005). </a:t>
            </a:r>
            <a:r>
              <a:rPr lang="en-US" sz="2000" dirty="0">
                <a:solidFill>
                  <a:schemeClr val="tx1"/>
                </a:solidFill>
              </a:rPr>
              <a:t>It seems that the simple naming of a </a:t>
            </a:r>
            <a:r>
              <a:rPr lang="en-US" sz="2000" b="1" dirty="0">
                <a:solidFill>
                  <a:schemeClr val="tx1"/>
                </a:solidFill>
              </a:rPr>
              <a:t>"sweet</a:t>
            </a:r>
            <a:r>
              <a:rPr lang="en-US" sz="2000" dirty="0">
                <a:solidFill>
                  <a:schemeClr val="tx1"/>
                </a:solidFill>
              </a:rPr>
              <a:t>" food product has the ability to amplify the sweet taste perceived in the brain, than if it were simply called dessert. A suggestion would be: sweet pancakes from </a:t>
            </a:r>
            <a:r>
              <a:rPr lang="en-US" sz="2000" dirty="0" err="1">
                <a:solidFill>
                  <a:schemeClr val="tx1"/>
                </a:solidFill>
              </a:rPr>
              <a:t>Ţara</a:t>
            </a:r>
            <a:r>
              <a:rPr lang="en-US" sz="2000" dirty="0">
                <a:solidFill>
                  <a:schemeClr val="tx1"/>
                </a:solidFill>
              </a:rPr>
              <a:t> </a:t>
            </a:r>
            <a:r>
              <a:rPr lang="en-US" sz="2000" dirty="0" err="1">
                <a:solidFill>
                  <a:schemeClr val="tx1"/>
                </a:solidFill>
              </a:rPr>
              <a:t>Dornelor</a:t>
            </a:r>
            <a:r>
              <a:rPr lang="en-US" sz="2000" dirty="0">
                <a:solidFill>
                  <a:schemeClr val="tx1"/>
                </a:solidFill>
              </a:rPr>
              <a:t>, sweet cake from Bucovina, </a:t>
            </a:r>
            <a:r>
              <a:rPr lang="en-US" sz="2000" dirty="0" err="1">
                <a:solidFill>
                  <a:schemeClr val="tx1"/>
                </a:solidFill>
              </a:rPr>
              <a:t>papanas</a:t>
            </a:r>
            <a:r>
              <a:rPr lang="en-US" sz="2000" dirty="0">
                <a:solidFill>
                  <a:schemeClr val="tx1"/>
                </a:solidFill>
              </a:rPr>
              <a:t> with sweet cheese, etc.</a:t>
            </a:r>
          </a:p>
          <a:p>
            <a:pPr marL="342900" indent="-342900" algn="just">
              <a:buFont typeface="Arial" panose="020B0604020202020204" pitchFamily="34" charset="0"/>
              <a:buChar char="•"/>
            </a:pPr>
            <a:r>
              <a:rPr lang="en-US" sz="2000" b="1" u="sng" dirty="0">
                <a:solidFill>
                  <a:schemeClr val="tx1"/>
                </a:solidFill>
              </a:rPr>
              <a:t>Auditory stimuli</a:t>
            </a:r>
            <a:r>
              <a:rPr lang="en-US" sz="2000" b="1" dirty="0">
                <a:solidFill>
                  <a:schemeClr val="tx1"/>
                </a:solidFill>
              </a:rPr>
              <a:t>: </a:t>
            </a:r>
            <a:r>
              <a:rPr lang="en-US" sz="2000" dirty="0">
                <a:solidFill>
                  <a:schemeClr val="tx1"/>
                </a:solidFill>
              </a:rPr>
              <a:t>in a restaurant, music can be used to shape a certain ethnic context and can make food flavors seem more authentic (think of traditional restaurants where folk music is listened to, Greek taverns with specific music, etc.). Ambient music or background noise changes taste perceptions </a:t>
            </a:r>
            <a:r>
              <a:rPr lang="en-US" sz="2000" dirty="0">
                <a:solidFill>
                  <a:schemeClr val="bg1">
                    <a:lumMod val="50000"/>
                  </a:schemeClr>
                </a:solidFill>
              </a:rPr>
              <a:t>(Spence, 2012)</a:t>
            </a:r>
            <a:r>
              <a:rPr lang="en-US" sz="2000" dirty="0">
                <a:solidFill>
                  <a:schemeClr val="tx1"/>
                </a:solidFill>
              </a:rPr>
              <a:t>: music defined by high tones intensifies the feeling of sweetness, while low sounds are associated with the perception of a more bitter taste.</a:t>
            </a:r>
          </a:p>
          <a:p>
            <a:pPr algn="just"/>
            <a:endParaRPr lang="ro-RO" sz="2000" dirty="0">
              <a:solidFill>
                <a:schemeClr val="tx1"/>
              </a:solidFill>
            </a:endParaRPr>
          </a:p>
          <a:p>
            <a:endParaRPr lang="ro-RO" dirty="0" smtClean="0"/>
          </a:p>
          <a:p>
            <a:endParaRPr lang="ro-RO" dirty="0"/>
          </a:p>
        </p:txBody>
      </p:sp>
    </p:spTree>
    <p:extLst>
      <p:ext uri="{BB962C8B-B14F-4D97-AF65-F5344CB8AC3E}">
        <p14:creationId xmlns:p14="http://schemas.microsoft.com/office/powerpoint/2010/main" val="254021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pPr algn="ctr"/>
            <a:r>
              <a:rPr lang="ro-RO" dirty="0" err="1" smtClean="0"/>
              <a:t>Conclusions</a:t>
            </a:r>
            <a:r>
              <a:rPr lang="ro-RO" dirty="0"/>
              <a:t>:</a:t>
            </a:r>
          </a:p>
        </p:txBody>
      </p:sp>
      <p:sp>
        <p:nvSpPr>
          <p:cNvPr id="3" name="Substituent conținut 2"/>
          <p:cNvSpPr>
            <a:spLocks noGrp="1"/>
          </p:cNvSpPr>
          <p:nvPr>
            <p:ph idx="1"/>
          </p:nvPr>
        </p:nvSpPr>
        <p:spPr>
          <a:xfrm>
            <a:off x="1733136" y="1687398"/>
            <a:ext cx="7910485" cy="3826063"/>
          </a:xfrm>
        </p:spPr>
        <p:txBody>
          <a:bodyPr>
            <a:normAutofit/>
          </a:bodyPr>
          <a:lstStyle/>
          <a:p>
            <a:pPr algn="just"/>
            <a:r>
              <a:rPr lang="en-US" sz="2400" dirty="0"/>
              <a:t>From the above, we can say about gastrophysics that it presents itself as an extremely wide and offering field of research, and from its fruits can benefit many entrepreneurs working in the hospitality industry. Understanding the mysteries of how consumers perceive, how people "feel" the world around them and what influences these feelings, is a considerable advantage that, used wisely and morally, can greatly improve our lives.</a:t>
            </a:r>
            <a:endParaRPr lang="ro-RO" sz="2400" dirty="0"/>
          </a:p>
        </p:txBody>
      </p:sp>
    </p:spTree>
    <p:extLst>
      <p:ext uri="{BB962C8B-B14F-4D97-AF65-F5344CB8AC3E}">
        <p14:creationId xmlns:p14="http://schemas.microsoft.com/office/powerpoint/2010/main" val="23705005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reptunghi 1"/>
          <p:cNvSpPr/>
          <p:nvPr/>
        </p:nvSpPr>
        <p:spPr>
          <a:xfrm>
            <a:off x="2894028" y="2432114"/>
            <a:ext cx="6900421" cy="1200329"/>
          </a:xfrm>
          <a:prstGeom prst="rect">
            <a:avLst/>
          </a:prstGeom>
          <a:solidFill>
            <a:schemeClr val="accent1">
              <a:lumMod val="50000"/>
            </a:schemeClr>
          </a:solidFill>
        </p:spPr>
        <p:txBody>
          <a:bodyPr wrap="square">
            <a:spAutoFit/>
          </a:bodyPr>
          <a:lstStyle/>
          <a:p>
            <a:pPr algn="ctr"/>
            <a:r>
              <a:rPr lang="ro-RO" sz="7200" b="1">
                <a:ln w="22225">
                  <a:solidFill>
                    <a:schemeClr val="accent2"/>
                  </a:solidFill>
                  <a:prstDash val="solid"/>
                </a:ln>
                <a:solidFill>
                  <a:schemeClr val="accent2">
                    <a:lumMod val="40000"/>
                    <a:lumOff val="60000"/>
                  </a:schemeClr>
                </a:solidFill>
              </a:rPr>
              <a:t>Thank you!</a:t>
            </a:r>
            <a:endParaRPr lang="ro-RO" sz="72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3321718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1960446" y="128906"/>
            <a:ext cx="7325834" cy="903768"/>
          </a:xfrm>
        </p:spPr>
        <p:txBody>
          <a:bodyPr/>
          <a:lstStyle/>
          <a:p>
            <a:pPr algn="ctr"/>
            <a:r>
              <a:rPr lang="ro-RO" dirty="0" err="1"/>
              <a:t>Short</a:t>
            </a:r>
            <a:r>
              <a:rPr lang="ro-RO" dirty="0"/>
              <a:t> </a:t>
            </a:r>
            <a:r>
              <a:rPr lang="ro-RO" dirty="0" err="1"/>
              <a:t>introduction</a:t>
            </a:r>
            <a:endParaRPr lang="ro-RO" dirty="0"/>
          </a:p>
        </p:txBody>
      </p:sp>
      <p:sp>
        <p:nvSpPr>
          <p:cNvPr id="3" name="Substituent conținut 2"/>
          <p:cNvSpPr>
            <a:spLocks noGrp="1"/>
          </p:cNvSpPr>
          <p:nvPr>
            <p:ph idx="1"/>
          </p:nvPr>
        </p:nvSpPr>
        <p:spPr>
          <a:xfrm>
            <a:off x="603315" y="1319753"/>
            <a:ext cx="11156294" cy="5368126"/>
          </a:xfrm>
        </p:spPr>
        <p:txBody>
          <a:bodyPr>
            <a:normAutofit lnSpcReduction="10000"/>
          </a:bodyPr>
          <a:lstStyle/>
          <a:p>
            <a:pPr marL="0" indent="0" algn="just">
              <a:buNone/>
            </a:pPr>
            <a:r>
              <a:rPr lang="en-US" b="1" i="1" dirty="0">
                <a:solidFill>
                  <a:schemeClr val="tx1"/>
                </a:solidFill>
              </a:rPr>
              <a:t>Romania has a huge chance, unfortunately too little exploited: through the attractive valences specific to mountain </a:t>
            </a:r>
            <a:r>
              <a:rPr lang="en-US" b="1" i="1" dirty="0" err="1" smtClean="0">
                <a:solidFill>
                  <a:schemeClr val="tx1"/>
                </a:solidFill>
              </a:rPr>
              <a:t>agr</a:t>
            </a:r>
            <a:r>
              <a:rPr lang="ro-RO" b="1" i="1" dirty="0" smtClean="0">
                <a:solidFill>
                  <a:schemeClr val="tx1"/>
                </a:solidFill>
              </a:rPr>
              <a:t>i</a:t>
            </a:r>
            <a:r>
              <a:rPr lang="en-US" b="1" i="1" dirty="0" smtClean="0">
                <a:solidFill>
                  <a:schemeClr val="tx1"/>
                </a:solidFill>
              </a:rPr>
              <a:t>tourism</a:t>
            </a:r>
            <a:endParaRPr lang="ro-RO" b="1" i="1" dirty="0" smtClean="0">
              <a:solidFill>
                <a:schemeClr val="tx1"/>
              </a:solidFill>
            </a:endParaRPr>
          </a:p>
          <a:p>
            <a:pPr algn="just"/>
            <a:r>
              <a:rPr lang="en-US" b="1" i="1" dirty="0" smtClean="0">
                <a:solidFill>
                  <a:schemeClr val="tx1"/>
                </a:solidFill>
              </a:rPr>
              <a:t>natural </a:t>
            </a:r>
            <a:r>
              <a:rPr lang="en-US" b="1" i="1" dirty="0">
                <a:solidFill>
                  <a:schemeClr val="tx1"/>
                </a:solidFill>
              </a:rPr>
              <a:t>resources of great beauty</a:t>
            </a:r>
          </a:p>
          <a:p>
            <a:pPr algn="just"/>
            <a:r>
              <a:rPr lang="en-US" b="1" i="1" dirty="0">
                <a:solidFill>
                  <a:schemeClr val="tx1"/>
                </a:solidFill>
              </a:rPr>
              <a:t>authentic mountain rural life highlighted by artifacts still existing in the mountain area and used in daily practices</a:t>
            </a:r>
          </a:p>
          <a:p>
            <a:pPr algn="just"/>
            <a:r>
              <a:rPr lang="en-US" b="1" i="1" dirty="0">
                <a:solidFill>
                  <a:schemeClr val="tx1"/>
                </a:solidFill>
              </a:rPr>
              <a:t>unique ethnographic elements</a:t>
            </a:r>
          </a:p>
          <a:p>
            <a:pPr algn="just"/>
            <a:r>
              <a:rPr lang="en-US" b="1" i="1" dirty="0">
                <a:solidFill>
                  <a:schemeClr val="tx1"/>
                </a:solidFill>
              </a:rPr>
              <a:t>accommodation units - a real balm for the soul that carries in it the great mountain air</a:t>
            </a:r>
          </a:p>
          <a:p>
            <a:pPr algn="just"/>
            <a:r>
              <a:rPr lang="en-US" b="1" i="1" dirty="0">
                <a:solidFill>
                  <a:schemeClr val="tx1"/>
                </a:solidFill>
              </a:rPr>
              <a:t>the gastronomic heritage seen as a socio-cultural heritage</a:t>
            </a:r>
            <a:endParaRPr lang="ro-RO" b="1" i="1" dirty="0" smtClean="0">
              <a:solidFill>
                <a:schemeClr val="tx1"/>
              </a:solidFill>
            </a:endParaRPr>
          </a:p>
          <a:p>
            <a:pPr marL="0" indent="0" algn="just">
              <a:buNone/>
            </a:pPr>
            <a:r>
              <a:rPr lang="en-US" b="1" i="1" dirty="0">
                <a:solidFill>
                  <a:schemeClr val="tx1"/>
                </a:solidFill>
              </a:rPr>
              <a:t>THERE IS THE POSSIBILITY OF JOINING THE OLD TIMES WITH THE NEW TIMES.</a:t>
            </a:r>
            <a:endParaRPr lang="ro-RO" b="1" i="1" dirty="0" smtClean="0">
              <a:solidFill>
                <a:schemeClr val="tx1"/>
              </a:solidFill>
            </a:endParaRPr>
          </a:p>
          <a:p>
            <a:pPr marL="0" indent="0" algn="just">
              <a:buNone/>
            </a:pPr>
            <a:r>
              <a:rPr lang="ro-RO" dirty="0" smtClean="0"/>
              <a:t>	</a:t>
            </a:r>
            <a:r>
              <a:rPr lang="en-US" dirty="0" smtClean="0"/>
              <a:t>Thus</a:t>
            </a:r>
            <a:r>
              <a:rPr lang="en-US" dirty="0"/>
              <a:t>, the main challenge is the awareness of the value of the </a:t>
            </a:r>
            <a:r>
              <a:rPr lang="en-US" dirty="0" err="1"/>
              <a:t>agritourism</a:t>
            </a:r>
            <a:r>
              <a:rPr lang="en-US" dirty="0"/>
              <a:t> heritage as well as the capitalization solutions. For this reason, one of the solutions is the skillful use of NEUROMARKETING AND GASTROPHYSICS knowledge for the enhancement of mountain foods, which removes the idea of banality for a product or a certain food, turning them not only into food but also into </a:t>
            </a:r>
            <a:r>
              <a:rPr lang="en-US" dirty="0" smtClean="0"/>
              <a:t>aspiration </a:t>
            </a:r>
            <a:r>
              <a:rPr lang="en-US" dirty="0"/>
              <a:t>and a symbol that gives a certain meaning to the consumer in the construction of personal identity in the process of individualization. In addition to these aspects, knowledge of gastrophysics is of real use in preventing food waste, an extremely worrying phenomenon that has recently taken on astonishing proportions.</a:t>
            </a:r>
            <a:endParaRPr lang="ro-RO" dirty="0"/>
          </a:p>
        </p:txBody>
      </p:sp>
    </p:spTree>
    <p:extLst>
      <p:ext uri="{BB962C8B-B14F-4D97-AF65-F5344CB8AC3E}">
        <p14:creationId xmlns:p14="http://schemas.microsoft.com/office/powerpoint/2010/main" val="2815793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677334" y="701749"/>
            <a:ext cx="11061010" cy="5339613"/>
          </a:xfrm>
        </p:spPr>
        <p:txBody>
          <a:bodyPr>
            <a:noAutofit/>
          </a:bodyPr>
          <a:lstStyle/>
          <a:p>
            <a:pPr algn="just"/>
            <a:r>
              <a:rPr lang="en-US" sz="2000" dirty="0"/>
              <a:t>In general, the term </a:t>
            </a:r>
            <a:r>
              <a:rPr lang="en-US" sz="2000" dirty="0" err="1" smtClean="0">
                <a:solidFill>
                  <a:schemeClr val="accent1">
                    <a:lumMod val="75000"/>
                  </a:schemeClr>
                </a:solidFill>
              </a:rPr>
              <a:t>agr</a:t>
            </a:r>
            <a:r>
              <a:rPr lang="ro-RO" sz="2000" dirty="0" smtClean="0">
                <a:solidFill>
                  <a:schemeClr val="accent1">
                    <a:lumMod val="75000"/>
                  </a:schemeClr>
                </a:solidFill>
              </a:rPr>
              <a:t>i</a:t>
            </a:r>
            <a:r>
              <a:rPr lang="en-US" sz="2000" dirty="0" smtClean="0">
                <a:solidFill>
                  <a:schemeClr val="accent1">
                    <a:lumMod val="75000"/>
                  </a:schemeClr>
                </a:solidFill>
              </a:rPr>
              <a:t>tourism</a:t>
            </a:r>
            <a:r>
              <a:rPr lang="en-US" sz="2000" dirty="0" smtClean="0"/>
              <a:t> </a:t>
            </a:r>
            <a:r>
              <a:rPr lang="en-US" sz="2000" dirty="0"/>
              <a:t>is used to describe any type of activity based on the relationship between agriculture and tourism, including </a:t>
            </a:r>
            <a:r>
              <a:rPr lang="en-US" sz="2000" dirty="0">
                <a:solidFill>
                  <a:schemeClr val="accent1">
                    <a:lumMod val="75000"/>
                  </a:schemeClr>
                </a:solidFill>
              </a:rPr>
              <a:t>educational </a:t>
            </a:r>
            <a:r>
              <a:rPr lang="en-US" sz="2000" dirty="0" err="1" smtClean="0">
                <a:solidFill>
                  <a:schemeClr val="accent1">
                    <a:lumMod val="75000"/>
                  </a:schemeClr>
                </a:solidFill>
              </a:rPr>
              <a:t>agr</a:t>
            </a:r>
            <a:r>
              <a:rPr lang="ro-RO" sz="2000" dirty="0" smtClean="0">
                <a:solidFill>
                  <a:schemeClr val="accent1">
                    <a:lumMod val="75000"/>
                  </a:schemeClr>
                </a:solidFill>
              </a:rPr>
              <a:t>i</a:t>
            </a:r>
            <a:r>
              <a:rPr lang="en-US" sz="2000" dirty="0" smtClean="0">
                <a:solidFill>
                  <a:schemeClr val="accent1">
                    <a:lumMod val="75000"/>
                  </a:schemeClr>
                </a:solidFill>
              </a:rPr>
              <a:t>tourism</a:t>
            </a:r>
            <a:r>
              <a:rPr lang="en-US" sz="2000" dirty="0">
                <a:solidFill>
                  <a:schemeClr val="accent1">
                    <a:lumMod val="75000"/>
                  </a:schemeClr>
                </a:solidFill>
              </a:rPr>
              <a:t>. </a:t>
            </a:r>
            <a:r>
              <a:rPr lang="en-US" sz="2000" dirty="0"/>
              <a:t>Educational </a:t>
            </a:r>
            <a:r>
              <a:rPr lang="en-US" sz="2000" dirty="0" err="1" smtClean="0"/>
              <a:t>agr</a:t>
            </a:r>
            <a:r>
              <a:rPr lang="ro-RO" sz="2000" dirty="0" smtClean="0"/>
              <a:t>i</a:t>
            </a:r>
            <a:r>
              <a:rPr lang="en-US" sz="2000" dirty="0" smtClean="0"/>
              <a:t>tourism </a:t>
            </a:r>
            <a:r>
              <a:rPr lang="en-US" sz="2000" dirty="0"/>
              <a:t>activities include: a complete understanding of the public function of agriculture, awareness of healthy food, development of healthy eating habits, learning how agricultural products are produced and marketed.</a:t>
            </a:r>
            <a:endParaRPr lang="ro-RO" sz="2000" dirty="0" smtClean="0"/>
          </a:p>
          <a:p>
            <a:pPr algn="just"/>
            <a:r>
              <a:rPr lang="en-US" sz="2000" dirty="0"/>
              <a:t>Currently, the demand for </a:t>
            </a:r>
            <a:r>
              <a:rPr lang="en-US" sz="2000" dirty="0" err="1" smtClean="0"/>
              <a:t>agr</a:t>
            </a:r>
            <a:r>
              <a:rPr lang="ro-RO" sz="2000" dirty="0" smtClean="0"/>
              <a:t>i</a:t>
            </a:r>
            <a:r>
              <a:rPr lang="en-US" sz="2000" dirty="0" smtClean="0"/>
              <a:t>tourism </a:t>
            </a:r>
            <a:r>
              <a:rPr lang="en-US" sz="2000" dirty="0"/>
              <a:t>focuses on objectives such as environment, landscape, culture, traditions, which can be shared by mass tourism, but certainly with a different approach.</a:t>
            </a:r>
            <a:endParaRPr lang="ro-RO" sz="2000" dirty="0" smtClean="0"/>
          </a:p>
          <a:p>
            <a:pPr algn="just"/>
            <a:r>
              <a:rPr lang="en-US" sz="2000" dirty="0"/>
              <a:t>The new approach refers to the concept of </a:t>
            </a:r>
            <a:r>
              <a:rPr lang="en-US" sz="2000" dirty="0">
                <a:solidFill>
                  <a:schemeClr val="accent1">
                    <a:lumMod val="75000"/>
                  </a:schemeClr>
                </a:solidFill>
              </a:rPr>
              <a:t>"green building" </a:t>
            </a:r>
            <a:r>
              <a:rPr lang="en-US" sz="2000" dirty="0">
                <a:solidFill>
                  <a:schemeClr val="bg1">
                    <a:lumMod val="50000"/>
                  </a:schemeClr>
                </a:solidFill>
              </a:rPr>
              <a:t>(D'Alessandro, 2016) </a:t>
            </a:r>
            <a:r>
              <a:rPr lang="en-US" sz="2000" dirty="0"/>
              <a:t>and means to build in order to ensure people's well-being, well-being - seen as a physical and mental condition in which health, socio-economic balance of the individual </a:t>
            </a:r>
            <a:r>
              <a:rPr lang="ro-RO" sz="2000" dirty="0" smtClean="0"/>
              <a:t>a</a:t>
            </a:r>
            <a:r>
              <a:rPr lang="en-US" sz="2000" dirty="0" err="1" smtClean="0"/>
              <a:t>nd</a:t>
            </a:r>
            <a:r>
              <a:rPr lang="en-US" sz="2000" dirty="0" smtClean="0"/>
              <a:t> </a:t>
            </a:r>
            <a:r>
              <a:rPr lang="en-US" sz="2000" dirty="0"/>
              <a:t>environmental protection is in harmony</a:t>
            </a:r>
            <a:r>
              <a:rPr lang="en-US" sz="2000" dirty="0" smtClean="0"/>
              <a:t>.</a:t>
            </a:r>
            <a:endParaRPr lang="ro-RO" sz="2000" dirty="0" smtClean="0"/>
          </a:p>
          <a:p>
            <a:pPr algn="just"/>
            <a:r>
              <a:rPr lang="en-US" sz="2000" dirty="0"/>
              <a:t>Extrapolating to our country, tourists consuming </a:t>
            </a:r>
            <a:r>
              <a:rPr lang="en-US" sz="2000" dirty="0" err="1"/>
              <a:t>agrotourism</a:t>
            </a:r>
            <a:r>
              <a:rPr lang="en-US" sz="2000" dirty="0"/>
              <a:t> are given the opportunity to appreciate more the cultural identity (</a:t>
            </a:r>
            <a:r>
              <a:rPr lang="en-US" sz="2000" dirty="0" err="1"/>
              <a:t>Momir</a:t>
            </a:r>
            <a:r>
              <a:rPr lang="en-US" sz="2000" dirty="0"/>
              <a:t> et al., 2014) of mountain areas. Identity (</a:t>
            </a:r>
            <a:r>
              <a:rPr lang="en-US" sz="2000" dirty="0" err="1"/>
              <a:t>Şchiopu</a:t>
            </a:r>
            <a:r>
              <a:rPr lang="en-US" sz="2000" dirty="0"/>
              <a:t>, 1997) is the name given to the awareness of the feelings of belonging to the self (belonging to family, country, area, culture, people, ethnicity, ideology, professional group).</a:t>
            </a:r>
            <a:endParaRPr lang="ro-RO" sz="2000" dirty="0"/>
          </a:p>
        </p:txBody>
      </p:sp>
    </p:spTree>
    <p:extLst>
      <p:ext uri="{BB962C8B-B14F-4D97-AF65-F5344CB8AC3E}">
        <p14:creationId xmlns:p14="http://schemas.microsoft.com/office/powerpoint/2010/main" val="2757100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677333" y="404037"/>
            <a:ext cx="10974197" cy="6034470"/>
          </a:xfrm>
        </p:spPr>
        <p:txBody>
          <a:bodyPr>
            <a:noAutofit/>
          </a:bodyPr>
          <a:lstStyle/>
          <a:p>
            <a:pPr algn="just"/>
            <a:r>
              <a:rPr lang="en-US" sz="2400" dirty="0"/>
              <a:t>The most important resource of the mountain area - THE MOUNTAIN PRODUCT - has two defining features: </a:t>
            </a:r>
            <a:r>
              <a:rPr lang="en-US" sz="2400" u="sng" dirty="0"/>
              <a:t>authenticity</a:t>
            </a:r>
            <a:r>
              <a:rPr lang="en-US" sz="2400" dirty="0"/>
              <a:t> and </a:t>
            </a:r>
            <a:r>
              <a:rPr lang="en-US" sz="2400" u="sng" dirty="0"/>
              <a:t>territoriality </a:t>
            </a:r>
            <a:r>
              <a:rPr lang="en-US" sz="2400" dirty="0">
                <a:solidFill>
                  <a:schemeClr val="bg1">
                    <a:lumMod val="50000"/>
                  </a:schemeClr>
                </a:solidFill>
              </a:rPr>
              <a:t>(Adams et al, 2010).</a:t>
            </a:r>
            <a:endParaRPr lang="ro-RO" sz="2400" dirty="0" smtClean="0">
              <a:solidFill>
                <a:schemeClr val="bg1">
                  <a:lumMod val="50000"/>
                </a:schemeClr>
              </a:solidFill>
            </a:endParaRPr>
          </a:p>
          <a:p>
            <a:pPr algn="just"/>
            <a:r>
              <a:rPr lang="en-US" sz="2400" dirty="0" smtClean="0"/>
              <a:t>We</a:t>
            </a:r>
            <a:r>
              <a:rPr lang="ro-RO" sz="2400" dirty="0" smtClean="0"/>
              <a:t>,</a:t>
            </a:r>
            <a:r>
              <a:rPr lang="en-US" sz="2400" dirty="0" smtClean="0"/>
              <a:t> humans</a:t>
            </a:r>
            <a:r>
              <a:rPr lang="ro-RO" sz="2400" dirty="0" smtClean="0"/>
              <a:t>,</a:t>
            </a:r>
            <a:r>
              <a:rPr lang="en-US" sz="2400" dirty="0" smtClean="0"/>
              <a:t> </a:t>
            </a:r>
            <a:r>
              <a:rPr lang="en-US" sz="2400" dirty="0"/>
              <a:t>keep in our minds forever the particular taste of food from childhood, from adolescence, "from our time", as they say. When we go to another country we immediately feel the different taste of milk, meat, fruit, many well-known foods - and we immediately say that they are not like "home" </a:t>
            </a:r>
            <a:r>
              <a:rPr lang="en-US" sz="2400" dirty="0">
                <a:solidFill>
                  <a:schemeClr val="bg1">
                    <a:lumMod val="50000"/>
                  </a:schemeClr>
                </a:solidFill>
              </a:rPr>
              <a:t>(</a:t>
            </a:r>
            <a:r>
              <a:rPr lang="en-US" sz="2400" dirty="0" err="1">
                <a:solidFill>
                  <a:schemeClr val="bg1">
                    <a:lumMod val="50000"/>
                  </a:schemeClr>
                </a:solidFill>
              </a:rPr>
              <a:t>Petridou</a:t>
            </a:r>
            <a:r>
              <a:rPr lang="en-US" sz="2400" dirty="0">
                <a:solidFill>
                  <a:schemeClr val="bg1">
                    <a:lumMod val="50000"/>
                  </a:schemeClr>
                </a:solidFill>
              </a:rPr>
              <a:t>, 2001</a:t>
            </a:r>
            <a:r>
              <a:rPr lang="en-US" sz="2400" dirty="0"/>
              <a:t>). When the desire to feel the tastes of "home" pushes us to look in stores for products "like ours", then we can say that we have come to BUY NOSTALGIC.</a:t>
            </a:r>
            <a:endParaRPr lang="ro-RO" sz="2400" dirty="0" smtClean="0"/>
          </a:p>
          <a:p>
            <a:pPr algn="just"/>
            <a:r>
              <a:rPr lang="en-US" sz="2400" dirty="0"/>
              <a:t>Through its characteristics - </a:t>
            </a:r>
            <a:r>
              <a:rPr lang="en-US" sz="2400" u="sng" dirty="0"/>
              <a:t>territoriality</a:t>
            </a:r>
            <a:r>
              <a:rPr lang="en-US" sz="2400" dirty="0"/>
              <a:t> and </a:t>
            </a:r>
            <a:r>
              <a:rPr lang="en-US" sz="2400" u="sng" dirty="0"/>
              <a:t>authenticity</a:t>
            </a:r>
            <a:r>
              <a:rPr lang="en-US" sz="2400" dirty="0"/>
              <a:t> - the mountain product is a product that generates and catalyzes emotions. Because we are talking about emotions, a new approach from </a:t>
            </a:r>
            <a:r>
              <a:rPr lang="en-US" sz="2400" dirty="0" err="1" smtClean="0"/>
              <a:t>agr</a:t>
            </a:r>
            <a:r>
              <a:rPr lang="ro-RO" sz="2400" dirty="0" smtClean="0"/>
              <a:t>i</a:t>
            </a:r>
            <a:r>
              <a:rPr lang="en-US" sz="2400" dirty="0" smtClean="0"/>
              <a:t>tourism </a:t>
            </a:r>
            <a:r>
              <a:rPr lang="en-US" sz="2400" dirty="0"/>
              <a:t>entrepreneurs, consists in the skillful use of </a:t>
            </a:r>
            <a:r>
              <a:rPr lang="en-US" sz="2400" dirty="0" err="1" smtClean="0"/>
              <a:t>neuromarketing</a:t>
            </a:r>
            <a:r>
              <a:rPr lang="en-US" sz="2400" dirty="0" smtClean="0"/>
              <a:t> </a:t>
            </a:r>
            <a:r>
              <a:rPr lang="en-US" sz="2400" dirty="0"/>
              <a:t>and </a:t>
            </a:r>
            <a:r>
              <a:rPr lang="en-US" sz="2400" dirty="0" smtClean="0"/>
              <a:t>gastrophysics</a:t>
            </a:r>
            <a:r>
              <a:rPr lang="en-US" sz="2400" dirty="0"/>
              <a:t> </a:t>
            </a:r>
            <a:r>
              <a:rPr lang="en-US" sz="2400" dirty="0" smtClean="0"/>
              <a:t>knowledge</a:t>
            </a:r>
            <a:r>
              <a:rPr lang="ro-RO" sz="2400" dirty="0" smtClean="0"/>
              <a:t>s</a:t>
            </a:r>
            <a:r>
              <a:rPr lang="en-US" sz="2400" dirty="0" smtClean="0"/>
              <a:t> for </a:t>
            </a:r>
            <a:r>
              <a:rPr lang="en-US" sz="2400" dirty="0"/>
              <a:t>the development of mountain </a:t>
            </a:r>
            <a:r>
              <a:rPr lang="en-US" sz="2400" dirty="0" smtClean="0"/>
              <a:t>food</a:t>
            </a:r>
            <a:r>
              <a:rPr lang="ro-RO" sz="2400" dirty="0" smtClean="0"/>
              <a:t>.</a:t>
            </a:r>
            <a:endParaRPr lang="ro-RO" sz="2400" dirty="0"/>
          </a:p>
        </p:txBody>
      </p:sp>
    </p:spTree>
    <p:extLst>
      <p:ext uri="{BB962C8B-B14F-4D97-AF65-F5344CB8AC3E}">
        <p14:creationId xmlns:p14="http://schemas.microsoft.com/office/powerpoint/2010/main" val="44644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677334" y="609600"/>
            <a:ext cx="9997754" cy="1320800"/>
          </a:xfrm>
        </p:spPr>
        <p:txBody>
          <a:bodyPr>
            <a:noAutofit/>
          </a:bodyPr>
          <a:lstStyle/>
          <a:p>
            <a:pPr algn="ctr"/>
            <a:r>
              <a:rPr lang="en-US" sz="2800" dirty="0">
                <a:solidFill>
                  <a:schemeClr val="accent1">
                    <a:lumMod val="50000"/>
                  </a:schemeClr>
                </a:solidFill>
              </a:rPr>
              <a:t>PROMOTION OF </a:t>
            </a:r>
            <a:r>
              <a:rPr lang="en-US" sz="2800" dirty="0" smtClean="0">
                <a:solidFill>
                  <a:schemeClr val="accent1">
                    <a:lumMod val="50000"/>
                  </a:schemeClr>
                </a:solidFill>
              </a:rPr>
              <a:t>MO</a:t>
            </a:r>
            <a:r>
              <a:rPr lang="ro-RO" sz="2800" dirty="0">
                <a:solidFill>
                  <a:schemeClr val="accent1">
                    <a:lumMod val="50000"/>
                  </a:schemeClr>
                </a:solidFill>
              </a:rPr>
              <a:t>U</a:t>
            </a:r>
            <a:r>
              <a:rPr lang="en-US" sz="2800" dirty="0" smtClean="0">
                <a:solidFill>
                  <a:schemeClr val="accent1">
                    <a:lumMod val="50000"/>
                  </a:schemeClr>
                </a:solidFill>
              </a:rPr>
              <a:t>NTA</a:t>
            </a:r>
            <a:r>
              <a:rPr lang="ro-RO" sz="2800" dirty="0" smtClean="0">
                <a:solidFill>
                  <a:schemeClr val="accent1">
                    <a:lumMod val="50000"/>
                  </a:schemeClr>
                </a:solidFill>
              </a:rPr>
              <a:t>I</a:t>
            </a:r>
            <a:r>
              <a:rPr lang="en-US" sz="2800" dirty="0" smtClean="0">
                <a:solidFill>
                  <a:schemeClr val="accent1">
                    <a:lumMod val="50000"/>
                  </a:schemeClr>
                </a:solidFill>
              </a:rPr>
              <a:t>N </a:t>
            </a:r>
            <a:r>
              <a:rPr lang="en-US" sz="2800" dirty="0">
                <a:solidFill>
                  <a:schemeClr val="accent1">
                    <a:lumMod val="50000"/>
                  </a:schemeClr>
                </a:solidFill>
              </a:rPr>
              <a:t>FOOD WITH THE HELP OF NEUROMARKETING AND GASTROPHYSICS </a:t>
            </a:r>
            <a:r>
              <a:rPr lang="en-US" sz="2800" dirty="0" smtClean="0">
                <a:solidFill>
                  <a:schemeClr val="accent1">
                    <a:lumMod val="50000"/>
                  </a:schemeClr>
                </a:solidFill>
              </a:rPr>
              <a:t>KNOWLEDGE</a:t>
            </a:r>
            <a:r>
              <a:rPr lang="ro-RO" sz="2800" dirty="0" smtClean="0">
                <a:solidFill>
                  <a:schemeClr val="accent1">
                    <a:lumMod val="50000"/>
                  </a:schemeClr>
                </a:solidFill>
              </a:rPr>
              <a:t>S</a:t>
            </a:r>
            <a:endParaRPr lang="ro-RO" sz="2800" dirty="0">
              <a:solidFill>
                <a:schemeClr val="accent1">
                  <a:lumMod val="50000"/>
                </a:schemeClr>
              </a:solidFill>
            </a:endParaRPr>
          </a:p>
        </p:txBody>
      </p:sp>
      <p:sp>
        <p:nvSpPr>
          <p:cNvPr id="3" name="Substituent conținut 2"/>
          <p:cNvSpPr>
            <a:spLocks noGrp="1"/>
          </p:cNvSpPr>
          <p:nvPr>
            <p:ph idx="1"/>
          </p:nvPr>
        </p:nvSpPr>
        <p:spPr>
          <a:xfrm>
            <a:off x="677334" y="1706253"/>
            <a:ext cx="10625074" cy="4335110"/>
          </a:xfrm>
        </p:spPr>
        <p:txBody>
          <a:bodyPr>
            <a:normAutofit/>
          </a:bodyPr>
          <a:lstStyle/>
          <a:p>
            <a:r>
              <a:rPr lang="en-US" dirty="0" smtClean="0"/>
              <a:t>Food </a:t>
            </a:r>
            <a:r>
              <a:rPr lang="en-US" dirty="0"/>
              <a:t>consumption, far from being just a condition of survival, has become one of the strongest symbols of what we are </a:t>
            </a:r>
            <a:r>
              <a:rPr lang="en-US" dirty="0">
                <a:solidFill>
                  <a:schemeClr val="bg1">
                    <a:lumMod val="50000"/>
                  </a:schemeClr>
                </a:solidFill>
              </a:rPr>
              <a:t>(</a:t>
            </a:r>
            <a:r>
              <a:rPr lang="en-US" dirty="0" err="1">
                <a:solidFill>
                  <a:schemeClr val="bg1">
                    <a:lumMod val="50000"/>
                  </a:schemeClr>
                </a:solidFill>
              </a:rPr>
              <a:t>Bezedica</a:t>
            </a:r>
            <a:r>
              <a:rPr lang="en-US" dirty="0">
                <a:solidFill>
                  <a:schemeClr val="bg1">
                    <a:lumMod val="50000"/>
                  </a:schemeClr>
                </a:solidFill>
              </a:rPr>
              <a:t>, 2019).</a:t>
            </a:r>
          </a:p>
          <a:p>
            <a:pPr algn="just"/>
            <a:r>
              <a:rPr lang="en-US" dirty="0"/>
              <a:t>The food products that are obtained in the mountain area can be capitalized as part of the mountain gastronomic patrimony with elements of specificity and local identity having as support the </a:t>
            </a:r>
            <a:r>
              <a:rPr lang="en-US" dirty="0" err="1" smtClean="0"/>
              <a:t>agr</a:t>
            </a:r>
            <a:r>
              <a:rPr lang="ro-RO" dirty="0" smtClean="0"/>
              <a:t>I</a:t>
            </a:r>
            <a:r>
              <a:rPr lang="en-US" dirty="0" smtClean="0"/>
              <a:t>tourism</a:t>
            </a:r>
            <a:r>
              <a:rPr lang="en-US" dirty="0"/>
              <a:t>.</a:t>
            </a:r>
          </a:p>
          <a:p>
            <a:pPr algn="just"/>
            <a:r>
              <a:rPr lang="en-US" dirty="0"/>
              <a:t>In promoting mountain products, communication creativity also plays a decisive role. The message must be wrapped in a creative form, full of communication power, which appeals to both the pragmatic side and the emotional side of the consumer.</a:t>
            </a:r>
            <a:endParaRPr lang="ro-RO" dirty="0" smtClean="0"/>
          </a:p>
          <a:p>
            <a:pPr algn="just"/>
            <a:r>
              <a:rPr lang="en-US" dirty="0"/>
              <a:t>In the decision to buy an </a:t>
            </a:r>
            <a:r>
              <a:rPr lang="en-US" dirty="0" err="1" smtClean="0"/>
              <a:t>agr</a:t>
            </a:r>
            <a:r>
              <a:rPr lang="ro-RO" dirty="0" smtClean="0"/>
              <a:t>I</a:t>
            </a:r>
            <a:r>
              <a:rPr lang="en-US" dirty="0" smtClean="0"/>
              <a:t>tourism </a:t>
            </a:r>
            <a:r>
              <a:rPr lang="en-US" dirty="0"/>
              <a:t>package (meals, accommodation, recreational activities), the emotional factor </a:t>
            </a:r>
            <a:r>
              <a:rPr lang="en-US" dirty="0" smtClean="0"/>
              <a:t>predominates </a:t>
            </a:r>
            <a:r>
              <a:rPr lang="en-US" dirty="0"/>
              <a:t>and the selection between the packages offered by </a:t>
            </a:r>
            <a:r>
              <a:rPr lang="en-US" dirty="0" err="1"/>
              <a:t>agritourism</a:t>
            </a:r>
            <a:r>
              <a:rPr lang="en-US" dirty="0"/>
              <a:t> companies is generally made according to how the potential consumer perceives the image of the destination offered, as well as to the extent that the image affects him emotionally in favor of the rational </a:t>
            </a:r>
            <a:r>
              <a:rPr lang="en-US" dirty="0" smtClean="0"/>
              <a:t>one</a:t>
            </a:r>
            <a:r>
              <a:rPr lang="ro-RO" dirty="0" smtClean="0"/>
              <a:t>.</a:t>
            </a:r>
            <a:endParaRPr lang="ro-RO" dirty="0"/>
          </a:p>
        </p:txBody>
      </p:sp>
    </p:spTree>
    <p:extLst>
      <p:ext uri="{BB962C8B-B14F-4D97-AF65-F5344CB8AC3E}">
        <p14:creationId xmlns:p14="http://schemas.microsoft.com/office/powerpoint/2010/main" val="3911330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1828800" y="609600"/>
            <a:ext cx="7445202" cy="653592"/>
          </a:xfrm>
        </p:spPr>
        <p:txBody>
          <a:bodyPr/>
          <a:lstStyle/>
          <a:p>
            <a:pPr algn="ctr"/>
            <a:r>
              <a:rPr lang="ro-RO" b="1" dirty="0" err="1"/>
              <a:t>What</a:t>
            </a:r>
            <a:r>
              <a:rPr lang="ro-RO" b="1" dirty="0"/>
              <a:t> </a:t>
            </a:r>
            <a:r>
              <a:rPr lang="ro-RO" b="1" dirty="0" err="1"/>
              <a:t>is</a:t>
            </a:r>
            <a:r>
              <a:rPr lang="ro-RO" b="1" dirty="0"/>
              <a:t> </a:t>
            </a:r>
            <a:r>
              <a:rPr lang="ro-RO" b="1" dirty="0" err="1"/>
              <a:t>neuromarketing</a:t>
            </a:r>
            <a:r>
              <a:rPr lang="ro-RO" b="1" dirty="0"/>
              <a:t>?</a:t>
            </a:r>
          </a:p>
        </p:txBody>
      </p:sp>
      <p:sp>
        <p:nvSpPr>
          <p:cNvPr id="3" name="Substituent conținut 2"/>
          <p:cNvSpPr>
            <a:spLocks noGrp="1"/>
          </p:cNvSpPr>
          <p:nvPr>
            <p:ph idx="1"/>
          </p:nvPr>
        </p:nvSpPr>
        <p:spPr>
          <a:xfrm>
            <a:off x="507651" y="1164868"/>
            <a:ext cx="10391159" cy="5018568"/>
          </a:xfrm>
        </p:spPr>
        <p:txBody>
          <a:bodyPr>
            <a:normAutofit lnSpcReduction="10000"/>
          </a:bodyPr>
          <a:lstStyle/>
          <a:p>
            <a:pPr algn="just"/>
            <a:r>
              <a:rPr lang="en-US" dirty="0" err="1">
                <a:solidFill>
                  <a:schemeClr val="tx1"/>
                </a:solidFill>
              </a:rPr>
              <a:t>Neuromarketing</a:t>
            </a:r>
            <a:r>
              <a:rPr lang="en-US" dirty="0">
                <a:solidFill>
                  <a:schemeClr val="tx1"/>
                </a:solidFill>
              </a:rPr>
              <a:t> is a developing interdisciplinary field </a:t>
            </a:r>
            <a:r>
              <a:rPr lang="en-US" dirty="0">
                <a:solidFill>
                  <a:schemeClr val="bg1">
                    <a:lumMod val="50000"/>
                  </a:schemeClr>
                </a:solidFill>
              </a:rPr>
              <a:t>(Madan, 2010) </a:t>
            </a:r>
            <a:r>
              <a:rPr lang="en-US" dirty="0">
                <a:solidFill>
                  <a:schemeClr val="tx1"/>
                </a:solidFill>
              </a:rPr>
              <a:t>that links knowledge in psychology and neuroscience with marketing. Called consumerism and neuroscience, </a:t>
            </a:r>
            <a:r>
              <a:rPr lang="en-US" dirty="0" err="1">
                <a:solidFill>
                  <a:schemeClr val="tx1"/>
                </a:solidFill>
              </a:rPr>
              <a:t>neuromarketing</a:t>
            </a:r>
            <a:r>
              <a:rPr lang="en-US" dirty="0">
                <a:solidFill>
                  <a:schemeClr val="tx1"/>
                </a:solidFill>
              </a:rPr>
              <a:t> is a sub-area of ​​</a:t>
            </a:r>
            <a:r>
              <a:rPr lang="en-US" dirty="0" err="1">
                <a:solidFill>
                  <a:schemeClr val="tx1"/>
                </a:solidFill>
              </a:rPr>
              <a:t>neuroeconomics</a:t>
            </a:r>
            <a:r>
              <a:rPr lang="en-US" dirty="0">
                <a:solidFill>
                  <a:schemeClr val="tx1"/>
                </a:solidFill>
              </a:rPr>
              <a:t>, which addresses relevant marketing issues with methods and perspectives from brain research. The term </a:t>
            </a:r>
            <a:r>
              <a:rPr lang="en-US" dirty="0" err="1">
                <a:solidFill>
                  <a:schemeClr val="tx1"/>
                </a:solidFill>
              </a:rPr>
              <a:t>neuromarketing</a:t>
            </a:r>
            <a:r>
              <a:rPr lang="en-US" dirty="0">
                <a:solidFill>
                  <a:schemeClr val="tx1"/>
                </a:solidFill>
              </a:rPr>
              <a:t> was first introduced by </a:t>
            </a:r>
            <a:r>
              <a:rPr lang="en-US" dirty="0">
                <a:solidFill>
                  <a:schemeClr val="bg1">
                    <a:lumMod val="50000"/>
                  </a:schemeClr>
                </a:solidFill>
              </a:rPr>
              <a:t>Professor</a:t>
            </a:r>
            <a:r>
              <a:rPr lang="en-US" dirty="0">
                <a:solidFill>
                  <a:schemeClr val="tx1"/>
                </a:solidFill>
              </a:rPr>
              <a:t> </a:t>
            </a:r>
            <a:r>
              <a:rPr lang="en-US" dirty="0">
                <a:solidFill>
                  <a:schemeClr val="bg1">
                    <a:lumMod val="50000"/>
                  </a:schemeClr>
                </a:solidFill>
              </a:rPr>
              <a:t>Ale </a:t>
            </a:r>
            <a:r>
              <a:rPr lang="en-US" dirty="0" err="1">
                <a:solidFill>
                  <a:schemeClr val="bg1">
                    <a:lumMod val="50000"/>
                  </a:schemeClr>
                </a:solidFill>
              </a:rPr>
              <a:t>Smitds</a:t>
            </a:r>
            <a:r>
              <a:rPr lang="en-US" dirty="0">
                <a:solidFill>
                  <a:schemeClr val="bg1">
                    <a:lumMod val="50000"/>
                  </a:schemeClr>
                </a:solidFill>
              </a:rPr>
              <a:t> </a:t>
            </a:r>
            <a:r>
              <a:rPr lang="en-US" dirty="0">
                <a:solidFill>
                  <a:schemeClr val="tx1"/>
                </a:solidFill>
              </a:rPr>
              <a:t>of Erasmus University Rotterdam </a:t>
            </a:r>
            <a:r>
              <a:rPr lang="en-US" dirty="0">
                <a:solidFill>
                  <a:schemeClr val="bg1">
                    <a:lumMod val="50000"/>
                  </a:schemeClr>
                </a:solidFill>
              </a:rPr>
              <a:t>(Roebuck, 2011). </a:t>
            </a:r>
            <a:r>
              <a:rPr lang="en-US" dirty="0">
                <a:solidFill>
                  <a:schemeClr val="tx1"/>
                </a:solidFill>
              </a:rPr>
              <a:t>The difference from traditional market research methods is that in </a:t>
            </a:r>
            <a:r>
              <a:rPr lang="en-US" dirty="0" err="1">
                <a:solidFill>
                  <a:schemeClr val="tx1"/>
                </a:solidFill>
              </a:rPr>
              <a:t>neuromarketing</a:t>
            </a:r>
            <a:r>
              <a:rPr lang="en-US" dirty="0">
                <a:solidFill>
                  <a:schemeClr val="tx1"/>
                </a:solidFill>
              </a:rPr>
              <a:t> research, the declarative component of the subject is not taken into account, the results being obtained exclusively based on the analysis of subjects' brain activity records </a:t>
            </a:r>
            <a:r>
              <a:rPr lang="en-US" dirty="0">
                <a:solidFill>
                  <a:schemeClr val="bg1">
                    <a:lumMod val="50000"/>
                  </a:schemeClr>
                </a:solidFill>
              </a:rPr>
              <a:t>(Pop, 2014).</a:t>
            </a:r>
            <a:r>
              <a:rPr lang="en-US" dirty="0">
                <a:solidFill>
                  <a:schemeClr val="tx1"/>
                </a:solidFill>
              </a:rPr>
              <a:t> At present, such research can be carried out much more easily, at reasonable costs, while respecting confidentiality, </a:t>
            </a:r>
            <a:r>
              <a:rPr lang="en-US" dirty="0">
                <a:solidFill>
                  <a:srgbClr val="FF0000"/>
                </a:solidFill>
              </a:rPr>
              <a:t>ethics</a:t>
            </a:r>
            <a:r>
              <a:rPr lang="en-US" dirty="0">
                <a:solidFill>
                  <a:schemeClr val="tx1"/>
                </a:solidFill>
              </a:rPr>
              <a:t> </a:t>
            </a:r>
            <a:r>
              <a:rPr lang="en-US" dirty="0">
                <a:solidFill>
                  <a:srgbClr val="FF0000"/>
                </a:solidFill>
              </a:rPr>
              <a:t>(NMSBA Code of Ethics - Business and </a:t>
            </a:r>
            <a:r>
              <a:rPr lang="en-US" dirty="0" err="1">
                <a:solidFill>
                  <a:srgbClr val="FF0000"/>
                </a:solidFill>
              </a:rPr>
              <a:t>Neuromarketing</a:t>
            </a:r>
            <a:r>
              <a:rPr lang="en-US" dirty="0">
                <a:solidFill>
                  <a:srgbClr val="FF0000"/>
                </a:solidFill>
              </a:rPr>
              <a:t> Science Association)</a:t>
            </a:r>
            <a:r>
              <a:rPr lang="en-US" dirty="0">
                <a:solidFill>
                  <a:schemeClr val="tx1"/>
                </a:solidFill>
              </a:rPr>
              <a:t> and legal regulations </a:t>
            </a:r>
            <a:r>
              <a:rPr lang="en-US" dirty="0">
                <a:solidFill>
                  <a:schemeClr val="bg1">
                    <a:lumMod val="50000"/>
                  </a:schemeClr>
                </a:solidFill>
              </a:rPr>
              <a:t>(</a:t>
            </a:r>
            <a:r>
              <a:rPr lang="en-US" dirty="0" err="1">
                <a:solidFill>
                  <a:schemeClr val="bg1">
                    <a:lumMod val="50000"/>
                  </a:schemeClr>
                </a:solidFill>
              </a:rPr>
              <a:t>Dinu</a:t>
            </a:r>
            <a:r>
              <a:rPr lang="en-US" dirty="0">
                <a:solidFill>
                  <a:schemeClr val="bg1">
                    <a:lumMod val="50000"/>
                  </a:schemeClr>
                </a:solidFill>
              </a:rPr>
              <a:t>, </a:t>
            </a:r>
            <a:r>
              <a:rPr lang="en-US" dirty="0" err="1">
                <a:solidFill>
                  <a:schemeClr val="bg1">
                    <a:lumMod val="50000"/>
                  </a:schemeClr>
                </a:solidFill>
              </a:rPr>
              <a:t>Săvoiu</a:t>
            </a:r>
            <a:r>
              <a:rPr lang="en-US" dirty="0">
                <a:solidFill>
                  <a:schemeClr val="bg1">
                    <a:lumMod val="50000"/>
                  </a:schemeClr>
                </a:solidFill>
              </a:rPr>
              <a:t> and </a:t>
            </a:r>
            <a:r>
              <a:rPr lang="en-US" dirty="0" err="1">
                <a:solidFill>
                  <a:schemeClr val="bg1">
                    <a:lumMod val="50000"/>
                  </a:schemeClr>
                </a:solidFill>
              </a:rPr>
              <a:t>Dabija</a:t>
            </a:r>
            <a:r>
              <a:rPr lang="en-US" dirty="0">
                <a:solidFill>
                  <a:schemeClr val="bg1">
                    <a:lumMod val="50000"/>
                  </a:schemeClr>
                </a:solidFill>
              </a:rPr>
              <a:t>, 2016). </a:t>
            </a:r>
            <a:r>
              <a:rPr lang="en-US" dirty="0">
                <a:solidFill>
                  <a:srgbClr val="FF0000"/>
                </a:solidFill>
              </a:rPr>
              <a:t>In terms of ethics</a:t>
            </a:r>
            <a:r>
              <a:rPr lang="en-US" dirty="0">
                <a:solidFill>
                  <a:schemeClr val="tx1"/>
                </a:solidFill>
              </a:rPr>
              <a:t>, studies in </a:t>
            </a:r>
            <a:r>
              <a:rPr lang="en-US" dirty="0" err="1">
                <a:solidFill>
                  <a:schemeClr val="tx1"/>
                </a:solidFill>
              </a:rPr>
              <a:t>Neuromarketing</a:t>
            </a:r>
            <a:r>
              <a:rPr lang="en-US" dirty="0">
                <a:solidFill>
                  <a:schemeClr val="tx1"/>
                </a:solidFill>
              </a:rPr>
              <a:t> will never allow individuals to manipulate the minds of consumers or get them to buy products they do not need or like. In a practical and realistic way, the aim is to avoid financial waste on inefficient promotional campaigns, to improve the way in which companies create and analyze advertising messages so that they become more interesting, attractive and valuable for the target audience. The goal is to bring about change within companies and not among consumers or their </a:t>
            </a:r>
            <a:r>
              <a:rPr lang="en-US" dirty="0" smtClean="0">
                <a:solidFill>
                  <a:schemeClr val="tx1"/>
                </a:solidFill>
              </a:rPr>
              <a:t>behavior</a:t>
            </a:r>
            <a:r>
              <a:rPr lang="ro-RO" dirty="0" smtClean="0">
                <a:solidFill>
                  <a:schemeClr val="tx1"/>
                </a:solidFill>
              </a:rPr>
              <a:t>.</a:t>
            </a:r>
          </a:p>
          <a:p>
            <a:pPr algn="just"/>
            <a:r>
              <a:rPr lang="en-US" dirty="0">
                <a:solidFill>
                  <a:schemeClr val="tx1"/>
                </a:solidFill>
              </a:rPr>
              <a:t>The purpose of </a:t>
            </a:r>
            <a:r>
              <a:rPr lang="en-US" dirty="0" err="1">
                <a:solidFill>
                  <a:schemeClr val="tx1"/>
                </a:solidFill>
              </a:rPr>
              <a:t>neuromarketing</a:t>
            </a:r>
            <a:r>
              <a:rPr lang="en-US" dirty="0">
                <a:solidFill>
                  <a:schemeClr val="tx1"/>
                </a:solidFill>
              </a:rPr>
              <a:t> is to study how the brain is physiologically affected by advertising and marketing </a:t>
            </a:r>
            <a:r>
              <a:rPr lang="en-US" dirty="0" smtClean="0">
                <a:solidFill>
                  <a:schemeClr val="tx1"/>
                </a:solidFill>
              </a:rPr>
              <a:t>strategies</a:t>
            </a:r>
            <a:r>
              <a:rPr lang="ro-RO" dirty="0" smtClean="0">
                <a:solidFill>
                  <a:schemeClr val="tx1"/>
                </a:solidFill>
              </a:rPr>
              <a:t>.</a:t>
            </a:r>
          </a:p>
        </p:txBody>
      </p:sp>
    </p:spTree>
    <p:extLst>
      <p:ext uri="{BB962C8B-B14F-4D97-AF65-F5344CB8AC3E}">
        <p14:creationId xmlns:p14="http://schemas.microsoft.com/office/powerpoint/2010/main" val="3897088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u 1"/>
          <p:cNvSpPr txBox="1">
            <a:spLocks/>
          </p:cNvSpPr>
          <p:nvPr/>
        </p:nvSpPr>
        <p:spPr>
          <a:xfrm>
            <a:off x="1763101" y="647308"/>
            <a:ext cx="8596668" cy="1320800"/>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ro-RO" b="1" dirty="0"/>
          </a:p>
        </p:txBody>
      </p:sp>
      <p:sp>
        <p:nvSpPr>
          <p:cNvPr id="4" name="Dreptunghi 3"/>
          <p:cNvSpPr/>
          <p:nvPr/>
        </p:nvSpPr>
        <p:spPr>
          <a:xfrm>
            <a:off x="1763101" y="560372"/>
            <a:ext cx="6211975" cy="523220"/>
          </a:xfrm>
          <a:prstGeom prst="rect">
            <a:avLst/>
          </a:prstGeom>
        </p:spPr>
        <p:txBody>
          <a:bodyPr wrap="square">
            <a:spAutoFit/>
          </a:bodyPr>
          <a:lstStyle/>
          <a:p>
            <a:r>
              <a:rPr lang="ro-RO" sz="2800" dirty="0" smtClean="0">
                <a:solidFill>
                  <a:srgbClr val="92D050"/>
                </a:solidFill>
              </a:rPr>
              <a:t>                  </a:t>
            </a:r>
            <a:r>
              <a:rPr lang="ro-RO" sz="2800" dirty="0" err="1" smtClean="0">
                <a:solidFill>
                  <a:srgbClr val="92D050"/>
                </a:solidFill>
              </a:rPr>
              <a:t>What</a:t>
            </a:r>
            <a:r>
              <a:rPr lang="ro-RO" sz="2800" dirty="0" smtClean="0">
                <a:solidFill>
                  <a:srgbClr val="92D050"/>
                </a:solidFill>
              </a:rPr>
              <a:t> </a:t>
            </a:r>
            <a:r>
              <a:rPr lang="ro-RO" sz="2800" dirty="0" err="1">
                <a:solidFill>
                  <a:srgbClr val="92D050"/>
                </a:solidFill>
              </a:rPr>
              <a:t>is</a:t>
            </a:r>
            <a:r>
              <a:rPr lang="ro-RO" sz="2800" dirty="0">
                <a:solidFill>
                  <a:srgbClr val="92D050"/>
                </a:solidFill>
              </a:rPr>
              <a:t> </a:t>
            </a:r>
            <a:r>
              <a:rPr lang="ro-RO" sz="2800" dirty="0" err="1">
                <a:solidFill>
                  <a:srgbClr val="92D050"/>
                </a:solidFill>
              </a:rPr>
              <a:t>neuromarketing</a:t>
            </a:r>
            <a:r>
              <a:rPr lang="ro-RO" sz="2800" dirty="0">
                <a:solidFill>
                  <a:srgbClr val="92D050"/>
                </a:solidFill>
              </a:rPr>
              <a:t>?</a:t>
            </a:r>
          </a:p>
        </p:txBody>
      </p:sp>
      <p:sp>
        <p:nvSpPr>
          <p:cNvPr id="5" name="Dreptunghi 4"/>
          <p:cNvSpPr/>
          <p:nvPr/>
        </p:nvSpPr>
        <p:spPr>
          <a:xfrm>
            <a:off x="1093509" y="2000087"/>
            <a:ext cx="9567917" cy="3139321"/>
          </a:xfrm>
          <a:prstGeom prst="rect">
            <a:avLst/>
          </a:prstGeom>
        </p:spPr>
        <p:txBody>
          <a:bodyPr wrap="square">
            <a:spAutoFit/>
          </a:bodyPr>
          <a:lstStyle/>
          <a:p>
            <a:pPr algn="just"/>
            <a:r>
              <a:rPr lang="ro-RO" dirty="0" smtClean="0"/>
              <a:t>	</a:t>
            </a:r>
            <a:r>
              <a:rPr lang="en-US" dirty="0" smtClean="0"/>
              <a:t>The </a:t>
            </a:r>
            <a:r>
              <a:rPr lang="en-US" dirty="0"/>
              <a:t>brain activity resulting from viewing an advertisement is monitored and measured using neuroimaging techniques, such as functional magnetic resonance imaging (fMRI), encephalography (EEG) or brain topography (SST). The process involves wiring subjects to various neuroimaging devices, requiring them to perform experimental tasks and control tasks. These devices (MRI, for example) generate instant, colorful, images of the brain at work, and the researcher is able to compare the differences in the images produced during those tasks. Then it becomes obvious which parts of the brain responded to the stimuli used.</a:t>
            </a:r>
          </a:p>
          <a:p>
            <a:pPr algn="just"/>
            <a:r>
              <a:rPr lang="ro-RO" dirty="0" smtClean="0"/>
              <a:t>	</a:t>
            </a:r>
            <a:r>
              <a:rPr lang="en-US" dirty="0" smtClean="0"/>
              <a:t>All </a:t>
            </a:r>
            <a:r>
              <a:rPr lang="en-US" dirty="0"/>
              <a:t>these tools give us information about the reaction of consumers to various commercial messages, before their minds begin the act of rationalizing the purchase decision.</a:t>
            </a:r>
            <a:endParaRPr lang="ro-RO" dirty="0"/>
          </a:p>
        </p:txBody>
      </p:sp>
    </p:spTree>
    <p:extLst>
      <p:ext uri="{BB962C8B-B14F-4D97-AF65-F5344CB8AC3E}">
        <p14:creationId xmlns:p14="http://schemas.microsoft.com/office/powerpoint/2010/main" val="1430991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677334" y="457200"/>
            <a:ext cx="10784564" cy="5584163"/>
          </a:xfrm>
        </p:spPr>
        <p:txBody>
          <a:bodyPr/>
          <a:lstStyle/>
          <a:p>
            <a:pPr marL="84138" lvl="1" indent="373063" algn="just"/>
            <a:r>
              <a:rPr lang="en-US" dirty="0"/>
              <a:t>The human brain uses only a small part of the energy for conscious activity, most of its resources being dedicated to the subconscious. The vast majority of human thoughts and emotions are the result of this activity of the human subconscious, and for this reason 95% of our decisions are made at the subconscious level </a:t>
            </a:r>
            <a:r>
              <a:rPr lang="en-US" dirty="0">
                <a:solidFill>
                  <a:schemeClr val="bg1">
                    <a:lumMod val="50000"/>
                  </a:schemeClr>
                </a:solidFill>
              </a:rPr>
              <a:t>(</a:t>
            </a:r>
            <a:r>
              <a:rPr lang="en-US" dirty="0" err="1">
                <a:solidFill>
                  <a:schemeClr val="bg1">
                    <a:lumMod val="50000"/>
                  </a:schemeClr>
                </a:solidFill>
              </a:rPr>
              <a:t>Zaltman</a:t>
            </a:r>
            <a:r>
              <a:rPr lang="en-US" dirty="0">
                <a:solidFill>
                  <a:schemeClr val="bg1">
                    <a:lumMod val="50000"/>
                  </a:schemeClr>
                </a:solidFill>
              </a:rPr>
              <a:t>, 2003).</a:t>
            </a:r>
            <a:r>
              <a:rPr lang="en-US" dirty="0"/>
              <a:t> The human brain processes emotions through the limbic system, which plays a particularly important role in the formation of emotions and in the learning process.</a:t>
            </a:r>
          </a:p>
          <a:p>
            <a:pPr algn="just"/>
            <a:r>
              <a:rPr lang="en-US" dirty="0"/>
              <a:t>This is where </a:t>
            </a:r>
            <a:r>
              <a:rPr lang="en-US" dirty="0" err="1"/>
              <a:t>neuromarketing</a:t>
            </a:r>
            <a:r>
              <a:rPr lang="en-US" dirty="0"/>
              <a:t> comes in, which studies how much we actually like a product or service. Study our reactions using certain </a:t>
            </a:r>
            <a:r>
              <a:rPr lang="en-US" dirty="0" smtClean="0"/>
              <a:t>tools to measure </a:t>
            </a:r>
            <a:r>
              <a:rPr lang="en-US" dirty="0"/>
              <a:t>emotions, attention and memory.</a:t>
            </a:r>
            <a:endParaRPr lang="ro-RO" dirty="0"/>
          </a:p>
          <a:p>
            <a:pPr marL="4751388" indent="-4751388" algn="just"/>
            <a:endParaRPr lang="ro-RO" dirty="0" smtClean="0"/>
          </a:p>
          <a:p>
            <a:pPr marL="4751388" indent="-4751388" algn="just"/>
            <a:endParaRPr lang="ro-RO" dirty="0"/>
          </a:p>
          <a:p>
            <a:pPr marL="4751388" indent="-4751388" algn="just"/>
            <a:endParaRPr lang="ro-RO" dirty="0" smtClean="0"/>
          </a:p>
          <a:p>
            <a:pPr marL="4751388" indent="-4751388" algn="just"/>
            <a:r>
              <a:rPr lang="en-US" dirty="0" smtClean="0"/>
              <a:t>The </a:t>
            </a:r>
            <a:r>
              <a:rPr lang="en-US" dirty="0"/>
              <a:t>information gained from the </a:t>
            </a:r>
            <a:r>
              <a:rPr lang="en-US" dirty="0" err="1"/>
              <a:t>neuromarketing</a:t>
            </a:r>
            <a:r>
              <a:rPr lang="en-US" dirty="0"/>
              <a:t> activity is applied </a:t>
            </a:r>
            <a:r>
              <a:rPr lang="en-US" b="1" dirty="0">
                <a:solidFill>
                  <a:schemeClr val="tx1"/>
                </a:solidFill>
              </a:rPr>
              <a:t>in product design, improving the promotion and advertising activity, setting prices, setting up stores and improving the consumer shopping experience.</a:t>
            </a:r>
            <a:endParaRPr lang="ro-RO" b="1" dirty="0" smtClean="0">
              <a:solidFill>
                <a:schemeClr val="tx1"/>
              </a:solidFill>
            </a:endParaRPr>
          </a:p>
        </p:txBody>
      </p:sp>
      <p:pic>
        <p:nvPicPr>
          <p:cNvPr id="4" name="Imagine 3"/>
          <p:cNvPicPr>
            <a:picLocks noChangeAspect="1"/>
          </p:cNvPicPr>
          <p:nvPr/>
        </p:nvPicPr>
        <p:blipFill>
          <a:blip r:embed="rId2"/>
          <a:stretch>
            <a:fillRect/>
          </a:stretch>
        </p:blipFill>
        <p:spPr>
          <a:xfrm>
            <a:off x="856443" y="2771132"/>
            <a:ext cx="4455041" cy="2932431"/>
          </a:xfrm>
          <a:prstGeom prst="rect">
            <a:avLst/>
          </a:prstGeom>
        </p:spPr>
      </p:pic>
    </p:spTree>
    <p:extLst>
      <p:ext uri="{BB962C8B-B14F-4D97-AF65-F5344CB8AC3E}">
        <p14:creationId xmlns:p14="http://schemas.microsoft.com/office/powerpoint/2010/main" val="2604581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u 2"/>
          <p:cNvSpPr>
            <a:spLocks noGrp="1"/>
          </p:cNvSpPr>
          <p:nvPr>
            <p:ph type="subTitle" idx="1"/>
          </p:nvPr>
        </p:nvSpPr>
        <p:spPr>
          <a:xfrm>
            <a:off x="925033" y="584791"/>
            <a:ext cx="10249786" cy="5358809"/>
          </a:xfrm>
        </p:spPr>
        <p:txBody>
          <a:bodyPr>
            <a:normAutofit lnSpcReduction="10000"/>
          </a:bodyPr>
          <a:lstStyle/>
          <a:p>
            <a:pPr marL="342900" indent="-342900" algn="just">
              <a:buFont typeface="Arial" panose="020B0604020202020204" pitchFamily="34" charset="0"/>
              <a:buChar char="•"/>
            </a:pPr>
            <a:r>
              <a:rPr lang="en-US" sz="2400" dirty="0">
                <a:solidFill>
                  <a:schemeClr val="tx1"/>
                </a:solidFill>
              </a:rPr>
              <a:t>Because of the mountain product's ability to create emotions (through its two attributes, authenticity and territoriality), communication strategies should use images and stories that evoke pleasant childhood memories.</a:t>
            </a:r>
            <a:endParaRPr lang="ro-RO" sz="2400" dirty="0" smtClean="0">
              <a:solidFill>
                <a:schemeClr val="tx1"/>
              </a:solidFill>
            </a:endParaRPr>
          </a:p>
          <a:p>
            <a:pPr marL="342900" indent="-342900" algn="just">
              <a:buFont typeface="Arial" panose="020B0604020202020204" pitchFamily="34" charset="0"/>
              <a:buChar char="•"/>
            </a:pPr>
            <a:r>
              <a:rPr lang="en-US" sz="2400" dirty="0">
                <a:solidFill>
                  <a:schemeClr val="tx1"/>
                </a:solidFill>
              </a:rPr>
              <a:t>Practically every product or service (if we refer to </a:t>
            </a:r>
            <a:r>
              <a:rPr lang="en-US" sz="2400" dirty="0" err="1" smtClean="0">
                <a:solidFill>
                  <a:schemeClr val="tx1"/>
                </a:solidFill>
              </a:rPr>
              <a:t>agr</a:t>
            </a:r>
            <a:r>
              <a:rPr lang="ro-RO" sz="2400" dirty="0" smtClean="0">
                <a:solidFill>
                  <a:schemeClr val="tx1"/>
                </a:solidFill>
              </a:rPr>
              <a:t>i</a:t>
            </a:r>
            <a:r>
              <a:rPr lang="en-US" sz="2400" dirty="0" smtClean="0">
                <a:solidFill>
                  <a:schemeClr val="tx1"/>
                </a:solidFill>
              </a:rPr>
              <a:t>tourism</a:t>
            </a:r>
            <a:r>
              <a:rPr lang="en-US" sz="2400" dirty="0">
                <a:solidFill>
                  <a:schemeClr val="tx1"/>
                </a:solidFill>
              </a:rPr>
              <a:t>) should have a storytelling behind it that touches the emotional part of the buyer</a:t>
            </a:r>
            <a:r>
              <a:rPr lang="en-US" sz="2400" dirty="0" smtClean="0">
                <a:solidFill>
                  <a:schemeClr val="tx1"/>
                </a:solidFill>
              </a:rPr>
              <a:t>.</a:t>
            </a:r>
            <a:endParaRPr lang="ro-RO" sz="2400" dirty="0" smtClean="0">
              <a:solidFill>
                <a:schemeClr val="tx1"/>
              </a:solidFill>
            </a:endParaRPr>
          </a:p>
          <a:p>
            <a:pPr marL="342900" indent="-342900" algn="just">
              <a:buFont typeface="Arial" panose="020B0604020202020204" pitchFamily="34" charset="0"/>
              <a:buChar char="•"/>
            </a:pPr>
            <a:r>
              <a:rPr lang="en-US" sz="2400" dirty="0" err="1">
                <a:solidFill>
                  <a:schemeClr val="tx1"/>
                </a:solidFill>
              </a:rPr>
              <a:t>Agrotourism</a:t>
            </a:r>
            <a:r>
              <a:rPr lang="en-US" sz="2400" dirty="0">
                <a:solidFill>
                  <a:schemeClr val="tx1"/>
                </a:solidFill>
              </a:rPr>
              <a:t>, through mountain products and related services has an essential role in the construction of personal identity in the process of "individualization". Identity “sells” well as long as the consumption of authentic products and services provides a certain meaning to people, who are more than just consumers, they are seekers of identity and value associated with it</a:t>
            </a:r>
            <a:r>
              <a:rPr lang="en-US" sz="2400" dirty="0" smtClean="0">
                <a:solidFill>
                  <a:schemeClr val="tx1"/>
                </a:solidFill>
              </a:rPr>
              <a:t>.</a:t>
            </a:r>
            <a:r>
              <a:rPr lang="ro-RO" sz="2400" dirty="0" smtClean="0">
                <a:solidFill>
                  <a:schemeClr val="tx1"/>
                </a:solidFill>
              </a:rPr>
              <a:t> </a:t>
            </a:r>
            <a:r>
              <a:rPr lang="en-US" sz="2400" dirty="0">
                <a:solidFill>
                  <a:schemeClr val="tx1"/>
                </a:solidFill>
              </a:rPr>
              <a:t>The feeling of identity ensures security, stability, but also emotional comfort.</a:t>
            </a:r>
            <a:endParaRPr lang="ro-RO" sz="2400" dirty="0">
              <a:solidFill>
                <a:schemeClr val="tx1"/>
              </a:solidFill>
            </a:endParaRPr>
          </a:p>
        </p:txBody>
      </p:sp>
    </p:spTree>
    <p:extLst>
      <p:ext uri="{BB962C8B-B14F-4D97-AF65-F5344CB8AC3E}">
        <p14:creationId xmlns:p14="http://schemas.microsoft.com/office/powerpoint/2010/main" val="3503522645"/>
      </p:ext>
    </p:extLst>
  </p:cSld>
  <p:clrMapOvr>
    <a:masterClrMapping/>
  </p:clrMapOvr>
</p:sld>
</file>

<file path=ppt/theme/theme1.xml><?xml version="1.0" encoding="utf-8"?>
<a:theme xmlns:a="http://schemas.openxmlformats.org/drawingml/2006/main" name="Fațetă">
  <a:themeElements>
    <a:clrScheme name="Galben verde">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Fațetă">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emă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334</TotalTime>
  <Words>2313</Words>
  <Application>Microsoft Office PowerPoint</Application>
  <PresentationFormat>Ecran lat</PresentationFormat>
  <Paragraphs>59</Paragraphs>
  <Slides>17</Slides>
  <Notes>2</Notes>
  <HiddenSlides>0</HiddenSlides>
  <MMClips>0</MMClips>
  <ScaleCrop>false</ScaleCrop>
  <HeadingPairs>
    <vt:vector size="6" baseType="variant">
      <vt:variant>
        <vt:lpstr>Fonturi utilizate</vt:lpstr>
      </vt:variant>
      <vt:variant>
        <vt:i4>6</vt:i4>
      </vt:variant>
      <vt:variant>
        <vt:lpstr>Temă</vt:lpstr>
      </vt:variant>
      <vt:variant>
        <vt:i4>1</vt:i4>
      </vt:variant>
      <vt:variant>
        <vt:lpstr>Titluri diapozitive</vt:lpstr>
      </vt:variant>
      <vt:variant>
        <vt:i4>17</vt:i4>
      </vt:variant>
    </vt:vector>
  </HeadingPairs>
  <TitlesOfParts>
    <vt:vector size="24" baseType="lpstr">
      <vt:lpstr>Arial</vt:lpstr>
      <vt:lpstr>Arial Black</vt:lpstr>
      <vt:lpstr>Calibri</vt:lpstr>
      <vt:lpstr>Times New Roman</vt:lpstr>
      <vt:lpstr>Trebuchet MS</vt:lpstr>
      <vt:lpstr>Wingdings 3</vt:lpstr>
      <vt:lpstr>Fațetă</vt:lpstr>
      <vt:lpstr>MARKETING ASPECTS AND CONCEPTS IN MOUNTAIN AGRITURISM</vt:lpstr>
      <vt:lpstr>Short introduction</vt:lpstr>
      <vt:lpstr>Prezentare PowerPoint</vt:lpstr>
      <vt:lpstr>Prezentare PowerPoint</vt:lpstr>
      <vt:lpstr>PROMOTION OF MOUNTAIN FOOD WITH THE HELP OF NEUROMARKETING AND GASTROPHYSICS KNOWLEDGES</vt:lpstr>
      <vt:lpstr>What is neuromarketing?</vt:lpstr>
      <vt:lpstr>Prezentare PowerPoint</vt:lpstr>
      <vt:lpstr>Prezentare PowerPoint</vt:lpstr>
      <vt:lpstr>Prezentare PowerPoint</vt:lpstr>
      <vt:lpstr>Gastrophysics </vt:lpstr>
      <vt:lpstr>Examples</vt:lpstr>
      <vt:lpstr>Prezentare PowerPoint</vt:lpstr>
      <vt:lpstr>Prezentare PowerPoint</vt:lpstr>
      <vt:lpstr>Prezentare PowerPoint</vt:lpstr>
      <vt:lpstr>Prezentare PowerPoint</vt:lpstr>
      <vt:lpstr>Conclusions:</vt:lpstr>
      <vt:lpstr>Prezentare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Prezentare PowerPoint</dc:title>
  <dc:creator>Utilizator</dc:creator>
  <cp:lastModifiedBy>Utilizator</cp:lastModifiedBy>
  <cp:revision>160</cp:revision>
  <dcterms:created xsi:type="dcterms:W3CDTF">2020-09-10T08:45:57Z</dcterms:created>
  <dcterms:modified xsi:type="dcterms:W3CDTF">2020-09-15T12:27:58Z</dcterms:modified>
</cp:coreProperties>
</file>