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lineChart>
        <c:grouping val="standard"/>
        <c:varyColors val="0"/>
        <c:ser>
          <c:idx val="0"/>
          <c:order val="0"/>
          <c:tx>
            <c:strRef>
              <c:f>Лист1!$B$1</c:f>
              <c:strCache>
                <c:ptCount val="1"/>
                <c:pt idx="0">
                  <c:v>PIB</c:v>
                </c:pt>
              </c:strCache>
            </c:strRef>
          </c:tx>
          <c:cat>
            <c:numRef>
              <c:f>Лист1!$A$2:$A$9</c:f>
              <c:numCache>
                <c:formatCode>General</c:formatCode>
                <c:ptCount val="8"/>
                <c:pt idx="0">
                  <c:v>2010</c:v>
                </c:pt>
                <c:pt idx="1">
                  <c:v>2011</c:v>
                </c:pt>
                <c:pt idx="2">
                  <c:v>2012</c:v>
                </c:pt>
                <c:pt idx="3">
                  <c:v>2013</c:v>
                </c:pt>
                <c:pt idx="4">
                  <c:v>2014</c:v>
                </c:pt>
                <c:pt idx="5">
                  <c:v>2015</c:v>
                </c:pt>
                <c:pt idx="6">
                  <c:v>2016</c:v>
                </c:pt>
                <c:pt idx="7">
                  <c:v>2017</c:v>
                </c:pt>
              </c:numCache>
            </c:numRef>
          </c:cat>
          <c:val>
            <c:numRef>
              <c:f>Лист1!$B$2:$B$9</c:f>
              <c:numCache>
                <c:formatCode>0.00%</c:formatCode>
                <c:ptCount val="8"/>
                <c:pt idx="0">
                  <c:v>0.05</c:v>
                </c:pt>
                <c:pt idx="1">
                  <c:v>6.8000000000000019E-2</c:v>
                </c:pt>
                <c:pt idx="2">
                  <c:v>7.0000000000000021E-2</c:v>
                </c:pt>
                <c:pt idx="3">
                  <c:v>7.1999999999999995E-2</c:v>
                </c:pt>
                <c:pt idx="4">
                  <c:v>7.5000000000000011E-2</c:v>
                </c:pt>
                <c:pt idx="5">
                  <c:v>9.8000000000000129E-2</c:v>
                </c:pt>
                <c:pt idx="6">
                  <c:v>0.10199999999999998</c:v>
                </c:pt>
                <c:pt idx="7">
                  <c:v>0.10400000000000002</c:v>
                </c:pt>
              </c:numCache>
            </c:numRef>
          </c:val>
          <c:smooth val="0"/>
          <c:extLst>
            <c:ext xmlns:c16="http://schemas.microsoft.com/office/drawing/2014/chart" uri="{C3380CC4-5D6E-409C-BE32-E72D297353CC}">
              <c16:uniqueId val="{00000000-172B-4294-8A4D-874B59C4B7AC}"/>
            </c:ext>
          </c:extLst>
        </c:ser>
        <c:dLbls>
          <c:showLegendKey val="0"/>
          <c:showVal val="0"/>
          <c:showCatName val="0"/>
          <c:showSerName val="0"/>
          <c:showPercent val="0"/>
          <c:showBubbleSize val="0"/>
        </c:dLbls>
        <c:marker val="1"/>
        <c:smooth val="0"/>
        <c:axId val="141403264"/>
        <c:axId val="141404800"/>
      </c:lineChart>
      <c:catAx>
        <c:axId val="141403264"/>
        <c:scaling>
          <c:orientation val="minMax"/>
        </c:scaling>
        <c:delete val="0"/>
        <c:axPos val="b"/>
        <c:numFmt formatCode="General" sourceLinked="1"/>
        <c:majorTickMark val="none"/>
        <c:minorTickMark val="none"/>
        <c:tickLblPos val="nextTo"/>
        <c:crossAx val="141404800"/>
        <c:crosses val="autoZero"/>
        <c:auto val="1"/>
        <c:lblAlgn val="ctr"/>
        <c:lblOffset val="100"/>
        <c:noMultiLvlLbl val="0"/>
      </c:catAx>
      <c:valAx>
        <c:axId val="141404800"/>
        <c:scaling>
          <c:orientation val="minMax"/>
        </c:scaling>
        <c:delete val="0"/>
        <c:axPos val="l"/>
        <c:majorGridlines/>
        <c:numFmt formatCode="0.00%" sourceLinked="1"/>
        <c:majorTickMark val="none"/>
        <c:minorTickMark val="none"/>
        <c:tickLblPos val="nextTo"/>
        <c:txPr>
          <a:bodyPr/>
          <a:lstStyle/>
          <a:p>
            <a:pPr>
              <a:defRPr sz="1200" b="1"/>
            </a:pPr>
            <a:endParaRPr lang="ro-RO"/>
          </a:p>
        </c:txPr>
        <c:crossAx val="141403264"/>
        <c:crosses val="autoZero"/>
        <c:crossBetween val="between"/>
      </c:valAx>
      <c:dTable>
        <c:showHorzBorder val="1"/>
        <c:showVertBorder val="1"/>
        <c:showOutline val="1"/>
        <c:showKeys val="1"/>
        <c:txPr>
          <a:bodyPr/>
          <a:lstStyle/>
          <a:p>
            <a:pPr rtl="0">
              <a:defRPr sz="1400"/>
            </a:pPr>
            <a:endParaRPr lang="ro-RO"/>
          </a:p>
        </c:txPr>
      </c:dTable>
    </c:plotArea>
    <c:plotVisOnly val="1"/>
    <c:dispBlanksAs val="gap"/>
    <c:showDLblsOverMax val="0"/>
  </c:chart>
  <c:spPr>
    <a:solidFill>
      <a:schemeClr val="bg1"/>
    </a:solidFill>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5B030B-2529-438C-9ABC-3B0A1824F34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197A116-287D-4A59-92C7-C980A088BCC4}">
      <dgm:prSet phldrT="[Text]" custT="1"/>
      <dgm:spPr>
        <a:solidFill>
          <a:schemeClr val="bg1">
            <a:lumMod val="75000"/>
          </a:schemeClr>
        </a:solidFill>
        <a:ln>
          <a:solidFill>
            <a:schemeClr val="accent2"/>
          </a:solidFill>
        </a:ln>
      </dgm:spPr>
      <dgm:t>
        <a:bodyPr/>
        <a:lstStyle/>
        <a:p>
          <a:pPr algn="just"/>
          <a:r>
            <a:rPr lang="vi-VN" sz="1600" b="1" dirty="0">
              <a:solidFill>
                <a:srgbClr val="FF0000"/>
              </a:solidFill>
            </a:rPr>
            <a:t>-</a:t>
          </a:r>
          <a:r>
            <a:rPr lang="vi-VN" sz="1600" dirty="0">
              <a:solidFill>
                <a:srgbClr val="FF0000"/>
              </a:solidFill>
            </a:rPr>
            <a:t> </a:t>
          </a:r>
          <a:r>
            <a:rPr lang="vi-VN" sz="1600" b="1" dirty="0">
              <a:solidFill>
                <a:srgbClr val="FF0000"/>
              </a:solidFill>
            </a:rPr>
            <a:t>rural tourism </a:t>
          </a:r>
          <a:r>
            <a:rPr lang="vi-VN" sz="1600" dirty="0">
              <a:solidFill>
                <a:schemeClr val="tx1"/>
              </a:solidFill>
            </a:rPr>
            <a:t>- represented by agricultural communities and picturesque villages,</a:t>
          </a:r>
          <a:r>
            <a:rPr lang="en-US" sz="1600" dirty="0">
              <a:solidFill>
                <a:schemeClr val="tx1"/>
              </a:solidFill>
            </a:rPr>
            <a:t> </a:t>
          </a:r>
          <a:r>
            <a:rPr lang="vi-VN" sz="1600" dirty="0">
              <a:solidFill>
                <a:schemeClr val="tx1"/>
              </a:solidFill>
            </a:rPr>
            <a:t>offering various services to tourists who want to rest in nature;</a:t>
          </a:r>
          <a:endParaRPr lang="ru-RU" sz="1600" dirty="0">
            <a:solidFill>
              <a:schemeClr val="tx1"/>
            </a:solidFill>
          </a:endParaRPr>
        </a:p>
      </dgm:t>
    </dgm:pt>
    <dgm:pt modelId="{C657CB85-E5AA-4AC3-A254-5286D6861ABA}" type="parTrans" cxnId="{53DD6623-59CA-462A-A2D6-E66A6E9FBD9D}">
      <dgm:prSet/>
      <dgm:spPr/>
      <dgm:t>
        <a:bodyPr/>
        <a:lstStyle/>
        <a:p>
          <a:endParaRPr lang="ru-RU"/>
        </a:p>
      </dgm:t>
    </dgm:pt>
    <dgm:pt modelId="{D9FA9F16-77DE-48B2-BA63-517058B974E9}" type="sibTrans" cxnId="{53DD6623-59CA-462A-A2D6-E66A6E9FBD9D}">
      <dgm:prSet/>
      <dgm:spPr/>
      <dgm:t>
        <a:bodyPr/>
        <a:lstStyle/>
        <a:p>
          <a:endParaRPr lang="ru-RU"/>
        </a:p>
      </dgm:t>
    </dgm:pt>
    <dgm:pt modelId="{9C7E5AF9-5BD9-4812-9734-C236463C1BC6}">
      <dgm:prSet phldrT="[Text]" custT="1"/>
      <dgm:spPr>
        <a:solidFill>
          <a:schemeClr val="accent3">
            <a:lumMod val="20000"/>
            <a:lumOff val="80000"/>
          </a:schemeClr>
        </a:solidFill>
        <a:ln>
          <a:solidFill>
            <a:schemeClr val="accent2"/>
          </a:solidFill>
        </a:ln>
      </dgm:spPr>
      <dgm:t>
        <a:bodyPr/>
        <a:lstStyle/>
        <a:p>
          <a:pPr algn="just"/>
          <a:r>
            <a:rPr lang="vi-VN" sz="1600" b="1" dirty="0">
              <a:solidFill>
                <a:srgbClr val="FF0000"/>
              </a:solidFill>
            </a:rPr>
            <a:t>-</a:t>
          </a:r>
          <a:r>
            <a:rPr lang="vi-VN" sz="1600" dirty="0"/>
            <a:t> </a:t>
          </a:r>
          <a:r>
            <a:rPr lang="vi-VN" sz="1600" b="1" dirty="0">
              <a:solidFill>
                <a:srgbClr val="FF0000"/>
              </a:solidFill>
            </a:rPr>
            <a:t>wine tourism </a:t>
          </a:r>
          <a:r>
            <a:rPr lang="vi-VN" sz="1600" dirty="0">
              <a:solidFill>
                <a:schemeClr val="tx1"/>
              </a:solidFill>
            </a:rPr>
            <a:t>- as a wine country, the Republic of Moldova offers special chances in choosing favorite routes, so that tourists can visit, as desired, cellars and underground cities, wine cellars, enterprises</a:t>
          </a:r>
          <a:r>
            <a:rPr lang="en-US" sz="1600" dirty="0">
              <a:solidFill>
                <a:schemeClr val="tx1"/>
              </a:solidFill>
            </a:rPr>
            <a:t> </a:t>
          </a:r>
          <a:r>
            <a:rPr lang="vi-VN" sz="1600" dirty="0">
              <a:solidFill>
                <a:schemeClr val="tx1"/>
              </a:solidFill>
            </a:rPr>
            <a:t>primary processing of wine, production of champagne, divine, heresy, balms, etc.</a:t>
          </a:r>
          <a:r>
            <a:rPr lang="en-US" sz="1600" dirty="0">
              <a:solidFill>
                <a:schemeClr val="tx1"/>
              </a:solidFill>
            </a:rPr>
            <a:t> </a:t>
          </a:r>
          <a:endParaRPr lang="ru-RU" sz="1600" dirty="0">
            <a:solidFill>
              <a:schemeClr val="tx1"/>
            </a:solidFill>
          </a:endParaRPr>
        </a:p>
      </dgm:t>
    </dgm:pt>
    <dgm:pt modelId="{53FC0720-4893-4113-BA60-573434549B51}" type="parTrans" cxnId="{C41B4C10-6459-4F01-822F-AD6A1F02717C}">
      <dgm:prSet/>
      <dgm:spPr/>
      <dgm:t>
        <a:bodyPr/>
        <a:lstStyle/>
        <a:p>
          <a:endParaRPr lang="ru-RU"/>
        </a:p>
      </dgm:t>
    </dgm:pt>
    <dgm:pt modelId="{0459706F-72E5-404C-A475-0353840CC5D0}" type="sibTrans" cxnId="{C41B4C10-6459-4F01-822F-AD6A1F02717C}">
      <dgm:prSet/>
      <dgm:spPr/>
      <dgm:t>
        <a:bodyPr/>
        <a:lstStyle/>
        <a:p>
          <a:endParaRPr lang="ru-RU"/>
        </a:p>
      </dgm:t>
    </dgm:pt>
    <dgm:pt modelId="{0A21CBAB-3CA5-4E79-9B6A-F00A4C0AD21C}">
      <dgm:prSet custT="1"/>
      <dgm:spPr>
        <a:solidFill>
          <a:schemeClr val="accent2">
            <a:lumMod val="20000"/>
            <a:lumOff val="80000"/>
          </a:schemeClr>
        </a:solidFill>
        <a:ln>
          <a:solidFill>
            <a:schemeClr val="accent1"/>
          </a:solidFill>
        </a:ln>
      </dgm:spPr>
      <dgm:t>
        <a:bodyPr/>
        <a:lstStyle/>
        <a:p>
          <a:r>
            <a:rPr lang="vi-VN" sz="1400" b="1" dirty="0">
              <a:solidFill>
                <a:srgbClr val="FF0000"/>
              </a:solidFill>
            </a:rPr>
            <a:t>- cultural tourism </a:t>
          </a:r>
          <a:r>
            <a:rPr lang="vi-VN" sz="1400" dirty="0"/>
            <a:t>- </a:t>
          </a:r>
          <a:r>
            <a:rPr lang="vi-VN" sz="1600" dirty="0">
              <a:solidFill>
                <a:schemeClr val="tx1"/>
              </a:solidFill>
            </a:rPr>
            <a:t>Moldova has a rich cultural heritage, which can be successfully capitalized in tourism. In total, 140 historical monuments of cultural heritage were identified;</a:t>
          </a:r>
          <a:endParaRPr lang="vi-VN" sz="1400" dirty="0">
            <a:solidFill>
              <a:schemeClr val="tx1"/>
            </a:solidFill>
          </a:endParaRPr>
        </a:p>
      </dgm:t>
    </dgm:pt>
    <dgm:pt modelId="{03A96816-C13E-4CEA-865A-FB9F735BA4B1}" type="parTrans" cxnId="{F6919C49-CB95-411E-9519-6526CB971A25}">
      <dgm:prSet/>
      <dgm:spPr/>
      <dgm:t>
        <a:bodyPr/>
        <a:lstStyle/>
        <a:p>
          <a:endParaRPr lang="ru-RU"/>
        </a:p>
      </dgm:t>
    </dgm:pt>
    <dgm:pt modelId="{47529A70-9752-406F-BDC1-4240D0BAFF72}" type="sibTrans" cxnId="{F6919C49-CB95-411E-9519-6526CB971A25}">
      <dgm:prSet/>
      <dgm:spPr/>
      <dgm:t>
        <a:bodyPr/>
        <a:lstStyle/>
        <a:p>
          <a:endParaRPr lang="ru-RU"/>
        </a:p>
      </dgm:t>
    </dgm:pt>
    <dgm:pt modelId="{CB542916-080A-4DF4-BCFC-A0F3CAA5D6E7}">
      <dgm:prSet custT="1"/>
      <dgm:spPr>
        <a:solidFill>
          <a:schemeClr val="accent6">
            <a:lumMod val="20000"/>
            <a:lumOff val="80000"/>
          </a:schemeClr>
        </a:solidFill>
        <a:ln>
          <a:solidFill>
            <a:schemeClr val="accent2"/>
          </a:solidFill>
        </a:ln>
      </dgm:spPr>
      <dgm:t>
        <a:bodyPr/>
        <a:lstStyle/>
        <a:p>
          <a:r>
            <a:rPr lang="vi-VN" sz="1400" b="1" dirty="0">
              <a:solidFill>
                <a:srgbClr val="FF0000"/>
              </a:solidFill>
            </a:rPr>
            <a:t>- health tourism </a:t>
          </a:r>
          <a:r>
            <a:rPr lang="vi-VN" sz="1400" dirty="0"/>
            <a:t>- </a:t>
          </a:r>
          <a:r>
            <a:rPr lang="vi-VN" sz="1600" dirty="0">
              <a:solidFill>
                <a:schemeClr val="tx1"/>
              </a:solidFill>
            </a:rPr>
            <a:t>the balneoclimateric resorts in the Republic of Moldova could become a substantial balneoclimateric tourist product of international level, provided that an adequate infrastructure is created around them. </a:t>
          </a:r>
          <a:endParaRPr lang="vi-VN" sz="1400" dirty="0">
            <a:solidFill>
              <a:schemeClr val="tx1"/>
            </a:solidFill>
          </a:endParaRPr>
        </a:p>
      </dgm:t>
    </dgm:pt>
    <dgm:pt modelId="{CA1D430A-4D17-4C56-AC98-F740148A9CAF}" type="parTrans" cxnId="{3EB56FD8-1626-447D-A5DA-FA0C74FB6CE2}">
      <dgm:prSet/>
      <dgm:spPr/>
      <dgm:t>
        <a:bodyPr/>
        <a:lstStyle/>
        <a:p>
          <a:endParaRPr lang="ru-RU"/>
        </a:p>
      </dgm:t>
    </dgm:pt>
    <dgm:pt modelId="{52B765FA-87B5-4E09-8E1B-F50F4263B516}" type="sibTrans" cxnId="{3EB56FD8-1626-447D-A5DA-FA0C74FB6CE2}">
      <dgm:prSet/>
      <dgm:spPr/>
      <dgm:t>
        <a:bodyPr/>
        <a:lstStyle/>
        <a:p>
          <a:endParaRPr lang="ru-RU"/>
        </a:p>
      </dgm:t>
    </dgm:pt>
    <dgm:pt modelId="{80AF4503-CCA8-4E9F-A9DE-905F691F0F54}" type="pres">
      <dgm:prSet presAssocID="{115B030B-2529-438C-9ABC-3B0A1824F348}" presName="linear" presStyleCnt="0">
        <dgm:presLayoutVars>
          <dgm:dir/>
          <dgm:animLvl val="lvl"/>
          <dgm:resizeHandles val="exact"/>
        </dgm:presLayoutVars>
      </dgm:prSet>
      <dgm:spPr/>
    </dgm:pt>
    <dgm:pt modelId="{A401C524-5BF0-48A9-8CB4-970F6CAA488C}" type="pres">
      <dgm:prSet presAssocID="{B197A116-287D-4A59-92C7-C980A088BCC4}" presName="parentLin" presStyleCnt="0"/>
      <dgm:spPr/>
    </dgm:pt>
    <dgm:pt modelId="{5686E771-2439-4FA6-9276-3743BC708973}" type="pres">
      <dgm:prSet presAssocID="{B197A116-287D-4A59-92C7-C980A088BCC4}" presName="parentLeftMargin" presStyleLbl="node1" presStyleIdx="0" presStyleCnt="4"/>
      <dgm:spPr/>
    </dgm:pt>
    <dgm:pt modelId="{73718BA2-BCD3-47B2-AB0D-329AA2B39517}" type="pres">
      <dgm:prSet presAssocID="{B197A116-287D-4A59-92C7-C980A088BCC4}" presName="parentText" presStyleLbl="node1" presStyleIdx="0" presStyleCnt="4" custScaleX="121289" custLinFactNeighborX="-21569" custLinFactNeighborY="-1593">
        <dgm:presLayoutVars>
          <dgm:chMax val="0"/>
          <dgm:bulletEnabled val="1"/>
        </dgm:presLayoutVars>
      </dgm:prSet>
      <dgm:spPr/>
    </dgm:pt>
    <dgm:pt modelId="{4DB845DD-815C-40DF-B047-20A714BFF8B6}" type="pres">
      <dgm:prSet presAssocID="{B197A116-287D-4A59-92C7-C980A088BCC4}" presName="negativeSpace" presStyleCnt="0"/>
      <dgm:spPr/>
    </dgm:pt>
    <dgm:pt modelId="{3E88D9A8-1AD6-4E4E-A25E-245A1770E15E}" type="pres">
      <dgm:prSet presAssocID="{B197A116-287D-4A59-92C7-C980A088BCC4}" presName="childText" presStyleLbl="conFgAcc1" presStyleIdx="0" presStyleCnt="4">
        <dgm:presLayoutVars>
          <dgm:bulletEnabled val="1"/>
        </dgm:presLayoutVars>
      </dgm:prSet>
      <dgm:spPr/>
    </dgm:pt>
    <dgm:pt modelId="{D60DD048-00E5-43F9-9C27-4699F410040E}" type="pres">
      <dgm:prSet presAssocID="{D9FA9F16-77DE-48B2-BA63-517058B974E9}" presName="spaceBetweenRectangles" presStyleCnt="0"/>
      <dgm:spPr/>
    </dgm:pt>
    <dgm:pt modelId="{DF6DC438-896F-48D8-9FE3-9E1F3EFD28E1}" type="pres">
      <dgm:prSet presAssocID="{9C7E5AF9-5BD9-4812-9734-C236463C1BC6}" presName="parentLin" presStyleCnt="0"/>
      <dgm:spPr/>
    </dgm:pt>
    <dgm:pt modelId="{E6D61B05-162F-40E5-9B47-AD9616AA2F37}" type="pres">
      <dgm:prSet presAssocID="{9C7E5AF9-5BD9-4812-9734-C236463C1BC6}" presName="parentLeftMargin" presStyleLbl="node1" presStyleIdx="0" presStyleCnt="4"/>
      <dgm:spPr/>
    </dgm:pt>
    <dgm:pt modelId="{1B4DA198-3C32-47D0-B3EF-250AA84E5868}" type="pres">
      <dgm:prSet presAssocID="{9C7E5AF9-5BD9-4812-9734-C236463C1BC6}" presName="parentText" presStyleLbl="node1" presStyleIdx="1" presStyleCnt="4" custScaleX="119608">
        <dgm:presLayoutVars>
          <dgm:chMax val="0"/>
          <dgm:bulletEnabled val="1"/>
        </dgm:presLayoutVars>
      </dgm:prSet>
      <dgm:spPr/>
    </dgm:pt>
    <dgm:pt modelId="{308F10C0-CB15-4107-8053-32002511ACCE}" type="pres">
      <dgm:prSet presAssocID="{9C7E5AF9-5BD9-4812-9734-C236463C1BC6}" presName="negativeSpace" presStyleCnt="0"/>
      <dgm:spPr/>
    </dgm:pt>
    <dgm:pt modelId="{BEC33A00-42C9-46F4-A317-F4B87A67DEE3}" type="pres">
      <dgm:prSet presAssocID="{9C7E5AF9-5BD9-4812-9734-C236463C1BC6}" presName="childText" presStyleLbl="conFgAcc1" presStyleIdx="1" presStyleCnt="4">
        <dgm:presLayoutVars>
          <dgm:bulletEnabled val="1"/>
        </dgm:presLayoutVars>
      </dgm:prSet>
      <dgm:spPr/>
    </dgm:pt>
    <dgm:pt modelId="{94F78A0F-4E9B-47E6-AE4F-E8A8297655A9}" type="pres">
      <dgm:prSet presAssocID="{0459706F-72E5-404C-A475-0353840CC5D0}" presName="spaceBetweenRectangles" presStyleCnt="0"/>
      <dgm:spPr/>
    </dgm:pt>
    <dgm:pt modelId="{F9C85346-1EA1-4546-AE3C-C17155FCDBD7}" type="pres">
      <dgm:prSet presAssocID="{0A21CBAB-3CA5-4E79-9B6A-F00A4C0AD21C}" presName="parentLin" presStyleCnt="0"/>
      <dgm:spPr/>
    </dgm:pt>
    <dgm:pt modelId="{C266D128-AE18-42AC-82DB-C49CF3733FC5}" type="pres">
      <dgm:prSet presAssocID="{0A21CBAB-3CA5-4E79-9B6A-F00A4C0AD21C}" presName="parentLeftMargin" presStyleLbl="node1" presStyleIdx="1" presStyleCnt="4"/>
      <dgm:spPr/>
    </dgm:pt>
    <dgm:pt modelId="{48FF15AE-ADE7-4B6B-B7FF-0680F4113E54}" type="pres">
      <dgm:prSet presAssocID="{0A21CBAB-3CA5-4E79-9B6A-F00A4C0AD21C}" presName="parentText" presStyleLbl="node1" presStyleIdx="2" presStyleCnt="4" custScaleX="118207">
        <dgm:presLayoutVars>
          <dgm:chMax val="0"/>
          <dgm:bulletEnabled val="1"/>
        </dgm:presLayoutVars>
      </dgm:prSet>
      <dgm:spPr/>
    </dgm:pt>
    <dgm:pt modelId="{5BE3A19D-9C9E-4C56-A3C4-A8892CCB0587}" type="pres">
      <dgm:prSet presAssocID="{0A21CBAB-3CA5-4E79-9B6A-F00A4C0AD21C}" presName="negativeSpace" presStyleCnt="0"/>
      <dgm:spPr/>
    </dgm:pt>
    <dgm:pt modelId="{CFF41B96-486A-49CA-A88A-94E19341D0F8}" type="pres">
      <dgm:prSet presAssocID="{0A21CBAB-3CA5-4E79-9B6A-F00A4C0AD21C}" presName="childText" presStyleLbl="conFgAcc1" presStyleIdx="2" presStyleCnt="4">
        <dgm:presLayoutVars>
          <dgm:bulletEnabled val="1"/>
        </dgm:presLayoutVars>
      </dgm:prSet>
      <dgm:spPr/>
    </dgm:pt>
    <dgm:pt modelId="{6A6585E5-A58C-463B-B8C7-598E8AB8CF7C}" type="pres">
      <dgm:prSet presAssocID="{47529A70-9752-406F-BDC1-4240D0BAFF72}" presName="spaceBetweenRectangles" presStyleCnt="0"/>
      <dgm:spPr/>
    </dgm:pt>
    <dgm:pt modelId="{BFCE690A-E680-4096-8136-60A05BCCFFAB}" type="pres">
      <dgm:prSet presAssocID="{CB542916-080A-4DF4-BCFC-A0F3CAA5D6E7}" presName="parentLin" presStyleCnt="0"/>
      <dgm:spPr/>
    </dgm:pt>
    <dgm:pt modelId="{50BB2C26-6BE9-4A6D-970E-B6EBB113E8A2}" type="pres">
      <dgm:prSet presAssocID="{CB542916-080A-4DF4-BCFC-A0F3CAA5D6E7}" presName="parentLeftMargin" presStyleLbl="node1" presStyleIdx="2" presStyleCnt="4"/>
      <dgm:spPr/>
    </dgm:pt>
    <dgm:pt modelId="{ADBB0C62-1391-4EFC-B46A-A4E41A7CE392}" type="pres">
      <dgm:prSet presAssocID="{CB542916-080A-4DF4-BCFC-A0F3CAA5D6E7}" presName="parentText" presStyleLbl="node1" presStyleIdx="3" presStyleCnt="4" custScaleX="116806">
        <dgm:presLayoutVars>
          <dgm:chMax val="0"/>
          <dgm:bulletEnabled val="1"/>
        </dgm:presLayoutVars>
      </dgm:prSet>
      <dgm:spPr/>
    </dgm:pt>
    <dgm:pt modelId="{88861C88-5884-42E0-94DA-9FB1EAD18ED5}" type="pres">
      <dgm:prSet presAssocID="{CB542916-080A-4DF4-BCFC-A0F3CAA5D6E7}" presName="negativeSpace" presStyleCnt="0"/>
      <dgm:spPr/>
    </dgm:pt>
    <dgm:pt modelId="{7140D173-C67E-4777-9F00-491E71BBCCF0}" type="pres">
      <dgm:prSet presAssocID="{CB542916-080A-4DF4-BCFC-A0F3CAA5D6E7}" presName="childText" presStyleLbl="conFgAcc1" presStyleIdx="3" presStyleCnt="4">
        <dgm:presLayoutVars>
          <dgm:bulletEnabled val="1"/>
        </dgm:presLayoutVars>
      </dgm:prSet>
      <dgm:spPr/>
    </dgm:pt>
  </dgm:ptLst>
  <dgm:cxnLst>
    <dgm:cxn modelId="{D22E720D-E2B3-49E1-BB91-75A06AEC29DF}" type="presOf" srcId="{9C7E5AF9-5BD9-4812-9734-C236463C1BC6}" destId="{E6D61B05-162F-40E5-9B47-AD9616AA2F37}" srcOrd="0" destOrd="0" presId="urn:microsoft.com/office/officeart/2005/8/layout/list1"/>
    <dgm:cxn modelId="{C41B4C10-6459-4F01-822F-AD6A1F02717C}" srcId="{115B030B-2529-438C-9ABC-3B0A1824F348}" destId="{9C7E5AF9-5BD9-4812-9734-C236463C1BC6}" srcOrd="1" destOrd="0" parTransId="{53FC0720-4893-4113-BA60-573434549B51}" sibTransId="{0459706F-72E5-404C-A475-0353840CC5D0}"/>
    <dgm:cxn modelId="{930F7F13-E672-4A83-BFE3-0B2367E11853}" type="presOf" srcId="{B197A116-287D-4A59-92C7-C980A088BCC4}" destId="{5686E771-2439-4FA6-9276-3743BC708973}" srcOrd="0" destOrd="0" presId="urn:microsoft.com/office/officeart/2005/8/layout/list1"/>
    <dgm:cxn modelId="{53DD6623-59CA-462A-A2D6-E66A6E9FBD9D}" srcId="{115B030B-2529-438C-9ABC-3B0A1824F348}" destId="{B197A116-287D-4A59-92C7-C980A088BCC4}" srcOrd="0" destOrd="0" parTransId="{C657CB85-E5AA-4AC3-A254-5286D6861ABA}" sibTransId="{D9FA9F16-77DE-48B2-BA63-517058B974E9}"/>
    <dgm:cxn modelId="{D0C97D23-87D9-439E-B337-81CE70935FAD}" type="presOf" srcId="{115B030B-2529-438C-9ABC-3B0A1824F348}" destId="{80AF4503-CCA8-4E9F-A9DE-905F691F0F54}" srcOrd="0" destOrd="0" presId="urn:microsoft.com/office/officeart/2005/8/layout/list1"/>
    <dgm:cxn modelId="{83257E41-92EF-407F-A827-7C3CAD550EA1}" type="presOf" srcId="{CB542916-080A-4DF4-BCFC-A0F3CAA5D6E7}" destId="{50BB2C26-6BE9-4A6D-970E-B6EBB113E8A2}" srcOrd="0" destOrd="0" presId="urn:microsoft.com/office/officeart/2005/8/layout/list1"/>
    <dgm:cxn modelId="{B71D5D64-F5EB-4112-A872-71799A34C37E}" type="presOf" srcId="{0A21CBAB-3CA5-4E79-9B6A-F00A4C0AD21C}" destId="{48FF15AE-ADE7-4B6B-B7FF-0680F4113E54}" srcOrd="1" destOrd="0" presId="urn:microsoft.com/office/officeart/2005/8/layout/list1"/>
    <dgm:cxn modelId="{F6919C49-CB95-411E-9519-6526CB971A25}" srcId="{115B030B-2529-438C-9ABC-3B0A1824F348}" destId="{0A21CBAB-3CA5-4E79-9B6A-F00A4C0AD21C}" srcOrd="2" destOrd="0" parTransId="{03A96816-C13E-4CEA-865A-FB9F735BA4B1}" sibTransId="{47529A70-9752-406F-BDC1-4240D0BAFF72}"/>
    <dgm:cxn modelId="{29366075-72C1-47DB-ACB2-79489B2975B6}" type="presOf" srcId="{B197A116-287D-4A59-92C7-C980A088BCC4}" destId="{73718BA2-BCD3-47B2-AB0D-329AA2B39517}" srcOrd="1" destOrd="0" presId="urn:microsoft.com/office/officeart/2005/8/layout/list1"/>
    <dgm:cxn modelId="{A15BEC57-DAB8-4040-A46B-332DCDA61998}" type="presOf" srcId="{CB542916-080A-4DF4-BCFC-A0F3CAA5D6E7}" destId="{ADBB0C62-1391-4EFC-B46A-A4E41A7CE392}" srcOrd="1" destOrd="0" presId="urn:microsoft.com/office/officeart/2005/8/layout/list1"/>
    <dgm:cxn modelId="{9EC0C791-AF68-41F5-B0E7-05099D4E013D}" type="presOf" srcId="{9C7E5AF9-5BD9-4812-9734-C236463C1BC6}" destId="{1B4DA198-3C32-47D0-B3EF-250AA84E5868}" srcOrd="1" destOrd="0" presId="urn:microsoft.com/office/officeart/2005/8/layout/list1"/>
    <dgm:cxn modelId="{ED383DAC-4915-40C7-9699-01D11C94D55F}" type="presOf" srcId="{0A21CBAB-3CA5-4E79-9B6A-F00A4C0AD21C}" destId="{C266D128-AE18-42AC-82DB-C49CF3733FC5}" srcOrd="0" destOrd="0" presId="urn:microsoft.com/office/officeart/2005/8/layout/list1"/>
    <dgm:cxn modelId="{3EB56FD8-1626-447D-A5DA-FA0C74FB6CE2}" srcId="{115B030B-2529-438C-9ABC-3B0A1824F348}" destId="{CB542916-080A-4DF4-BCFC-A0F3CAA5D6E7}" srcOrd="3" destOrd="0" parTransId="{CA1D430A-4D17-4C56-AC98-F740148A9CAF}" sibTransId="{52B765FA-87B5-4E09-8E1B-F50F4263B516}"/>
    <dgm:cxn modelId="{F44E8C39-06EF-4BE8-AE95-6BAD56E43B32}" type="presParOf" srcId="{80AF4503-CCA8-4E9F-A9DE-905F691F0F54}" destId="{A401C524-5BF0-48A9-8CB4-970F6CAA488C}" srcOrd="0" destOrd="0" presId="urn:microsoft.com/office/officeart/2005/8/layout/list1"/>
    <dgm:cxn modelId="{3D7C39F8-D415-4102-A6D2-9D0AFBCBFA8E}" type="presParOf" srcId="{A401C524-5BF0-48A9-8CB4-970F6CAA488C}" destId="{5686E771-2439-4FA6-9276-3743BC708973}" srcOrd="0" destOrd="0" presId="urn:microsoft.com/office/officeart/2005/8/layout/list1"/>
    <dgm:cxn modelId="{5D759A98-D166-4237-AA44-82B34A49F5F7}" type="presParOf" srcId="{A401C524-5BF0-48A9-8CB4-970F6CAA488C}" destId="{73718BA2-BCD3-47B2-AB0D-329AA2B39517}" srcOrd="1" destOrd="0" presId="urn:microsoft.com/office/officeart/2005/8/layout/list1"/>
    <dgm:cxn modelId="{CB1D07EF-D941-4FE7-8566-DFDEE8C49078}" type="presParOf" srcId="{80AF4503-CCA8-4E9F-A9DE-905F691F0F54}" destId="{4DB845DD-815C-40DF-B047-20A714BFF8B6}" srcOrd="1" destOrd="0" presId="urn:microsoft.com/office/officeart/2005/8/layout/list1"/>
    <dgm:cxn modelId="{DE02E873-802C-443E-8A9D-A2D1FB0FCDE1}" type="presParOf" srcId="{80AF4503-CCA8-4E9F-A9DE-905F691F0F54}" destId="{3E88D9A8-1AD6-4E4E-A25E-245A1770E15E}" srcOrd="2" destOrd="0" presId="urn:microsoft.com/office/officeart/2005/8/layout/list1"/>
    <dgm:cxn modelId="{31F5DE7A-71D3-40C5-B89D-A8F5DB0DB9E1}" type="presParOf" srcId="{80AF4503-CCA8-4E9F-A9DE-905F691F0F54}" destId="{D60DD048-00E5-43F9-9C27-4699F410040E}" srcOrd="3" destOrd="0" presId="urn:microsoft.com/office/officeart/2005/8/layout/list1"/>
    <dgm:cxn modelId="{41A30BE9-7465-4CC1-9040-CDE1EE37EDFA}" type="presParOf" srcId="{80AF4503-CCA8-4E9F-A9DE-905F691F0F54}" destId="{DF6DC438-896F-48D8-9FE3-9E1F3EFD28E1}" srcOrd="4" destOrd="0" presId="urn:microsoft.com/office/officeart/2005/8/layout/list1"/>
    <dgm:cxn modelId="{FD822B24-2A41-41CC-A7C9-E2356DF550E8}" type="presParOf" srcId="{DF6DC438-896F-48D8-9FE3-9E1F3EFD28E1}" destId="{E6D61B05-162F-40E5-9B47-AD9616AA2F37}" srcOrd="0" destOrd="0" presId="urn:microsoft.com/office/officeart/2005/8/layout/list1"/>
    <dgm:cxn modelId="{29B61921-F4B0-435F-9148-7E8E528EED25}" type="presParOf" srcId="{DF6DC438-896F-48D8-9FE3-9E1F3EFD28E1}" destId="{1B4DA198-3C32-47D0-B3EF-250AA84E5868}" srcOrd="1" destOrd="0" presId="urn:microsoft.com/office/officeart/2005/8/layout/list1"/>
    <dgm:cxn modelId="{10DDFB16-F263-4C8D-B940-1B0F4C4AB2F3}" type="presParOf" srcId="{80AF4503-CCA8-4E9F-A9DE-905F691F0F54}" destId="{308F10C0-CB15-4107-8053-32002511ACCE}" srcOrd="5" destOrd="0" presId="urn:microsoft.com/office/officeart/2005/8/layout/list1"/>
    <dgm:cxn modelId="{EA276198-8C20-4AAC-9E8A-5BAFCFDFFE2A}" type="presParOf" srcId="{80AF4503-CCA8-4E9F-A9DE-905F691F0F54}" destId="{BEC33A00-42C9-46F4-A317-F4B87A67DEE3}" srcOrd="6" destOrd="0" presId="urn:microsoft.com/office/officeart/2005/8/layout/list1"/>
    <dgm:cxn modelId="{8208C197-9482-4735-A393-3362E8A934A7}" type="presParOf" srcId="{80AF4503-CCA8-4E9F-A9DE-905F691F0F54}" destId="{94F78A0F-4E9B-47E6-AE4F-E8A8297655A9}" srcOrd="7" destOrd="0" presId="urn:microsoft.com/office/officeart/2005/8/layout/list1"/>
    <dgm:cxn modelId="{8E19A67F-B036-4833-BC31-511EE5F5FA1D}" type="presParOf" srcId="{80AF4503-CCA8-4E9F-A9DE-905F691F0F54}" destId="{F9C85346-1EA1-4546-AE3C-C17155FCDBD7}" srcOrd="8" destOrd="0" presId="urn:microsoft.com/office/officeart/2005/8/layout/list1"/>
    <dgm:cxn modelId="{B81FCF88-DC21-44B8-80B4-8FA36A2B1D68}" type="presParOf" srcId="{F9C85346-1EA1-4546-AE3C-C17155FCDBD7}" destId="{C266D128-AE18-42AC-82DB-C49CF3733FC5}" srcOrd="0" destOrd="0" presId="urn:microsoft.com/office/officeart/2005/8/layout/list1"/>
    <dgm:cxn modelId="{4DB36479-A238-493C-9099-19BC16A29131}" type="presParOf" srcId="{F9C85346-1EA1-4546-AE3C-C17155FCDBD7}" destId="{48FF15AE-ADE7-4B6B-B7FF-0680F4113E54}" srcOrd="1" destOrd="0" presId="urn:microsoft.com/office/officeart/2005/8/layout/list1"/>
    <dgm:cxn modelId="{19148591-3845-4183-ADA0-28F654D12A10}" type="presParOf" srcId="{80AF4503-CCA8-4E9F-A9DE-905F691F0F54}" destId="{5BE3A19D-9C9E-4C56-A3C4-A8892CCB0587}" srcOrd="9" destOrd="0" presId="urn:microsoft.com/office/officeart/2005/8/layout/list1"/>
    <dgm:cxn modelId="{3C3E249C-20B4-48C1-A5C2-CEE975309586}" type="presParOf" srcId="{80AF4503-CCA8-4E9F-A9DE-905F691F0F54}" destId="{CFF41B96-486A-49CA-A88A-94E19341D0F8}" srcOrd="10" destOrd="0" presId="urn:microsoft.com/office/officeart/2005/8/layout/list1"/>
    <dgm:cxn modelId="{C4DA70C9-2293-46B4-B220-B8EAE6895020}" type="presParOf" srcId="{80AF4503-CCA8-4E9F-A9DE-905F691F0F54}" destId="{6A6585E5-A58C-463B-B8C7-598E8AB8CF7C}" srcOrd="11" destOrd="0" presId="urn:microsoft.com/office/officeart/2005/8/layout/list1"/>
    <dgm:cxn modelId="{DA32A447-9535-41DA-B288-FBC7FED9F697}" type="presParOf" srcId="{80AF4503-CCA8-4E9F-A9DE-905F691F0F54}" destId="{BFCE690A-E680-4096-8136-60A05BCCFFAB}" srcOrd="12" destOrd="0" presId="urn:microsoft.com/office/officeart/2005/8/layout/list1"/>
    <dgm:cxn modelId="{51E60644-D6C5-4312-80DF-6FFB124045E5}" type="presParOf" srcId="{BFCE690A-E680-4096-8136-60A05BCCFFAB}" destId="{50BB2C26-6BE9-4A6D-970E-B6EBB113E8A2}" srcOrd="0" destOrd="0" presId="urn:microsoft.com/office/officeart/2005/8/layout/list1"/>
    <dgm:cxn modelId="{B51326BA-E43B-402B-84DD-B7600072A259}" type="presParOf" srcId="{BFCE690A-E680-4096-8136-60A05BCCFFAB}" destId="{ADBB0C62-1391-4EFC-B46A-A4E41A7CE392}" srcOrd="1" destOrd="0" presId="urn:microsoft.com/office/officeart/2005/8/layout/list1"/>
    <dgm:cxn modelId="{2AEA074F-E19B-4EA2-B3A2-C6B7CF1D5E68}" type="presParOf" srcId="{80AF4503-CCA8-4E9F-A9DE-905F691F0F54}" destId="{88861C88-5884-42E0-94DA-9FB1EAD18ED5}" srcOrd="13" destOrd="0" presId="urn:microsoft.com/office/officeart/2005/8/layout/list1"/>
    <dgm:cxn modelId="{1E2F7A84-D491-4F4E-8C4A-16A78EA5010A}" type="presParOf" srcId="{80AF4503-CCA8-4E9F-A9DE-905F691F0F54}" destId="{7140D173-C67E-4777-9F00-491E71BBCCF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6465A1-7B90-4D5C-9A98-1644CB5BA400}"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ru-RU"/>
        </a:p>
      </dgm:t>
    </dgm:pt>
    <dgm:pt modelId="{8CA41F19-A1FC-4ABD-BBE5-B971ACD0731D}">
      <dgm:prSet phldrT="[Text]" custT="1"/>
      <dgm:spPr>
        <a:solidFill>
          <a:schemeClr val="accent4">
            <a:lumMod val="20000"/>
            <a:lumOff val="80000"/>
            <a:alpha val="90000"/>
          </a:schemeClr>
        </a:solidFill>
      </dgm:spPr>
      <dgm:t>
        <a:bodyPr/>
        <a:lstStyle/>
        <a:p>
          <a:pPr algn="l"/>
          <a:r>
            <a:rPr lang="en-US" sz="2000" dirty="0"/>
            <a:t>most tourist companies (93.6%) own a website.</a:t>
          </a:r>
          <a:endParaRPr lang="ru-RU" sz="2000" dirty="0"/>
        </a:p>
      </dgm:t>
    </dgm:pt>
    <dgm:pt modelId="{D9B9F286-56DE-420D-B45D-E74D8E856426}" type="parTrans" cxnId="{6B94E2C4-A874-4711-A09C-2DDAD9378780}">
      <dgm:prSet/>
      <dgm:spPr/>
      <dgm:t>
        <a:bodyPr/>
        <a:lstStyle/>
        <a:p>
          <a:endParaRPr lang="ru-RU"/>
        </a:p>
      </dgm:t>
    </dgm:pt>
    <dgm:pt modelId="{A9048C81-A2A1-4CA3-BC0C-D7246FBD1CC7}" type="sibTrans" cxnId="{6B94E2C4-A874-4711-A09C-2DDAD9378780}">
      <dgm:prSet/>
      <dgm:spPr/>
      <dgm:t>
        <a:bodyPr/>
        <a:lstStyle/>
        <a:p>
          <a:endParaRPr lang="ru-RU"/>
        </a:p>
      </dgm:t>
    </dgm:pt>
    <dgm:pt modelId="{1C399F50-6A02-43F3-8D07-709014375419}">
      <dgm:prSet phldrT="[Text]" custT="1"/>
      <dgm:spPr>
        <a:solidFill>
          <a:schemeClr val="accent3">
            <a:lumMod val="20000"/>
            <a:lumOff val="80000"/>
            <a:alpha val="90000"/>
          </a:schemeClr>
        </a:solidFill>
      </dgm:spPr>
      <dgm:t>
        <a:bodyPr/>
        <a:lstStyle/>
        <a:p>
          <a:pPr algn="l"/>
          <a:r>
            <a:rPr lang="en-US" sz="2000" dirty="0"/>
            <a:t>97% of the managers and operators of the interviewed travel companies have basic computer knowledge and 91.6% have recent information programs (software).</a:t>
          </a:r>
          <a:endParaRPr lang="ru-RU" sz="2000" dirty="0"/>
        </a:p>
      </dgm:t>
    </dgm:pt>
    <dgm:pt modelId="{62585E7B-255C-4B26-AAFE-8288BC3621F7}" type="parTrans" cxnId="{5D99A392-8AF0-46A3-B863-66CAE923E428}">
      <dgm:prSet/>
      <dgm:spPr/>
      <dgm:t>
        <a:bodyPr/>
        <a:lstStyle/>
        <a:p>
          <a:endParaRPr lang="ru-RU"/>
        </a:p>
      </dgm:t>
    </dgm:pt>
    <dgm:pt modelId="{0BAB73DB-1798-46EA-8423-6588F92C0153}" type="sibTrans" cxnId="{5D99A392-8AF0-46A3-B863-66CAE923E428}">
      <dgm:prSet/>
      <dgm:spPr/>
      <dgm:t>
        <a:bodyPr/>
        <a:lstStyle/>
        <a:p>
          <a:endParaRPr lang="ru-RU"/>
        </a:p>
      </dgm:t>
    </dgm:pt>
    <dgm:pt modelId="{B8FE7029-ADF0-4342-A6B8-08929C5777E1}">
      <dgm:prSet phldrT="[Text]" custT="1"/>
      <dgm:spPr>
        <a:solidFill>
          <a:schemeClr val="accent5">
            <a:lumMod val="20000"/>
            <a:lumOff val="80000"/>
            <a:alpha val="90000"/>
          </a:schemeClr>
        </a:solidFill>
      </dgm:spPr>
      <dgm:t>
        <a:bodyPr/>
        <a:lstStyle/>
        <a:p>
          <a:pPr algn="l"/>
          <a:r>
            <a:rPr lang="en-US" sz="2000" dirty="0"/>
            <a:t>36.6% of managers pay attention to the training of staff in the field of ICT on a regular basis, 63.4% - as needed.</a:t>
          </a:r>
          <a:endParaRPr lang="ru-RU" sz="2000" dirty="0"/>
        </a:p>
      </dgm:t>
    </dgm:pt>
    <dgm:pt modelId="{50D496A7-EB27-4472-948A-DAB36D648AD8}" type="parTrans" cxnId="{82CF6EB9-E934-4589-AEA5-2648C82EC06A}">
      <dgm:prSet/>
      <dgm:spPr/>
      <dgm:t>
        <a:bodyPr/>
        <a:lstStyle/>
        <a:p>
          <a:endParaRPr lang="ru-RU"/>
        </a:p>
      </dgm:t>
    </dgm:pt>
    <dgm:pt modelId="{69252442-139C-47D9-8F5D-11B01DAAC578}" type="sibTrans" cxnId="{82CF6EB9-E934-4589-AEA5-2648C82EC06A}">
      <dgm:prSet/>
      <dgm:spPr/>
      <dgm:t>
        <a:bodyPr/>
        <a:lstStyle/>
        <a:p>
          <a:endParaRPr lang="ru-RU"/>
        </a:p>
      </dgm:t>
    </dgm:pt>
    <dgm:pt modelId="{19E820E0-F56D-4685-B528-BFBFDEAC5F6F}">
      <dgm:prSet custT="1"/>
      <dgm:spPr>
        <a:solidFill>
          <a:schemeClr val="accent6">
            <a:lumMod val="20000"/>
            <a:lumOff val="80000"/>
            <a:alpha val="90000"/>
          </a:schemeClr>
        </a:solidFill>
      </dgm:spPr>
      <dgm:t>
        <a:bodyPr/>
        <a:lstStyle/>
        <a:p>
          <a:pPr algn="l" rtl="0"/>
          <a:r>
            <a:rPr lang="en-US" sz="2000" b="0" i="0" dirty="0"/>
            <a:t>about 70% of consumers use ICT, reserving means of transport, tickets and accommodation, mainly hotels.</a:t>
          </a:r>
        </a:p>
      </dgm:t>
    </dgm:pt>
    <dgm:pt modelId="{5217064C-2BB7-47E8-BE80-695295D0B083}" type="parTrans" cxnId="{826260A4-C5BE-402E-A37E-FD1C0E8F42E4}">
      <dgm:prSet/>
      <dgm:spPr/>
      <dgm:t>
        <a:bodyPr/>
        <a:lstStyle/>
        <a:p>
          <a:endParaRPr lang="ru-RU"/>
        </a:p>
      </dgm:t>
    </dgm:pt>
    <dgm:pt modelId="{02E11C94-D88A-4645-9BB2-22E2EB4381E2}" type="sibTrans" cxnId="{826260A4-C5BE-402E-A37E-FD1C0E8F42E4}">
      <dgm:prSet/>
      <dgm:spPr/>
      <dgm:t>
        <a:bodyPr/>
        <a:lstStyle/>
        <a:p>
          <a:endParaRPr lang="ru-RU"/>
        </a:p>
      </dgm:t>
    </dgm:pt>
    <dgm:pt modelId="{8D094FC0-F310-4C73-BFA4-05C83EB621FB}">
      <dgm:prSet custT="1"/>
      <dgm:spPr>
        <a:solidFill>
          <a:schemeClr val="tx2">
            <a:lumMod val="20000"/>
            <a:lumOff val="80000"/>
            <a:alpha val="90000"/>
          </a:schemeClr>
        </a:solidFill>
      </dgm:spPr>
      <dgm:t>
        <a:bodyPr/>
        <a:lstStyle/>
        <a:p>
          <a:pPr algn="l" rtl="0"/>
          <a:r>
            <a:rPr lang="en-US" sz="2000" b="0" i="0" dirty="0"/>
            <a:t>55.1% combine virtual communication with visiting the office to buy tourist services, 38.3% come only to the office.</a:t>
          </a:r>
        </a:p>
      </dgm:t>
    </dgm:pt>
    <dgm:pt modelId="{A617B226-F3A8-4764-B9DE-1B4B5241593E}" type="parTrans" cxnId="{54CF5ADF-2CCF-44F0-ACA1-1D57D7C6213D}">
      <dgm:prSet/>
      <dgm:spPr/>
      <dgm:t>
        <a:bodyPr/>
        <a:lstStyle/>
        <a:p>
          <a:endParaRPr lang="ru-RU"/>
        </a:p>
      </dgm:t>
    </dgm:pt>
    <dgm:pt modelId="{FA1B7C15-BEC5-4153-8696-0B4CD6F8B2A0}" type="sibTrans" cxnId="{54CF5ADF-2CCF-44F0-ACA1-1D57D7C6213D}">
      <dgm:prSet/>
      <dgm:spPr/>
      <dgm:t>
        <a:bodyPr/>
        <a:lstStyle/>
        <a:p>
          <a:endParaRPr lang="ru-RU"/>
        </a:p>
      </dgm:t>
    </dgm:pt>
    <dgm:pt modelId="{EF23D38D-CECF-4988-98B3-3C710ED846ED}">
      <dgm:prSet custT="1"/>
      <dgm:spPr>
        <a:solidFill>
          <a:schemeClr val="accent5">
            <a:lumMod val="20000"/>
            <a:lumOff val="80000"/>
            <a:alpha val="90000"/>
          </a:schemeClr>
        </a:solidFill>
      </dgm:spPr>
      <dgm:t>
        <a:bodyPr/>
        <a:lstStyle/>
        <a:p>
          <a:pPr algn="l" rtl="0"/>
          <a:r>
            <a:rPr lang="en-US" sz="2000" b="0" i="0" dirty="0"/>
            <a:t>93.4% of consumers still do not trust the virtual ways of buying tourist services.</a:t>
          </a:r>
        </a:p>
      </dgm:t>
    </dgm:pt>
    <dgm:pt modelId="{B7DCD84F-C988-4CBE-BCD3-5BA00169D604}" type="parTrans" cxnId="{8352A21A-0F90-494F-85E4-CD76424658B6}">
      <dgm:prSet/>
      <dgm:spPr/>
      <dgm:t>
        <a:bodyPr/>
        <a:lstStyle/>
        <a:p>
          <a:endParaRPr lang="ru-RU"/>
        </a:p>
      </dgm:t>
    </dgm:pt>
    <dgm:pt modelId="{E0A5EB3B-F2BA-4E48-AFAA-721C7779893E}" type="sibTrans" cxnId="{8352A21A-0F90-494F-85E4-CD76424658B6}">
      <dgm:prSet/>
      <dgm:spPr/>
      <dgm:t>
        <a:bodyPr/>
        <a:lstStyle/>
        <a:p>
          <a:endParaRPr lang="ru-RU"/>
        </a:p>
      </dgm:t>
    </dgm:pt>
    <dgm:pt modelId="{B25198D6-B458-4AD5-8D8E-A1A70D9610A2}">
      <dgm:prSet custT="1"/>
      <dgm:spPr>
        <a:solidFill>
          <a:schemeClr val="accent6">
            <a:lumMod val="20000"/>
            <a:lumOff val="80000"/>
            <a:alpha val="90000"/>
          </a:schemeClr>
        </a:solidFill>
      </dgm:spPr>
      <dgm:t>
        <a:bodyPr/>
        <a:lstStyle/>
        <a:p>
          <a:pPr algn="l" rtl="0"/>
          <a:r>
            <a:rPr lang="en-US" sz="2000" b="0" i="0" dirty="0"/>
            <a:t>more than half of the companies (53.3%) have the opportunity to be informed in view of the situation on the tourism market and the opportunities for the development of the tourism business, using the information network in partnership with other travel agencies or tour operators.</a:t>
          </a:r>
        </a:p>
      </dgm:t>
    </dgm:pt>
    <dgm:pt modelId="{799E8667-D842-40BC-9D90-9DA159F527C9}" type="parTrans" cxnId="{679CED0B-0356-46EE-9FB1-3CC38A9C41F8}">
      <dgm:prSet/>
      <dgm:spPr/>
      <dgm:t>
        <a:bodyPr/>
        <a:lstStyle/>
        <a:p>
          <a:endParaRPr lang="ru-RU"/>
        </a:p>
      </dgm:t>
    </dgm:pt>
    <dgm:pt modelId="{3DB2EB29-656C-43E7-9D99-8554C4AB1B62}" type="sibTrans" cxnId="{679CED0B-0356-46EE-9FB1-3CC38A9C41F8}">
      <dgm:prSet/>
      <dgm:spPr/>
      <dgm:t>
        <a:bodyPr/>
        <a:lstStyle/>
        <a:p>
          <a:endParaRPr lang="ru-RU"/>
        </a:p>
      </dgm:t>
    </dgm:pt>
    <dgm:pt modelId="{09F7A4F4-2C06-437F-AE79-FE9D7433F2E1}">
      <dgm:prSet custT="1"/>
      <dgm:spPr>
        <a:solidFill>
          <a:schemeClr val="accent6">
            <a:lumMod val="20000"/>
            <a:lumOff val="80000"/>
            <a:alpha val="90000"/>
          </a:schemeClr>
        </a:solidFill>
      </dgm:spPr>
      <dgm:t>
        <a:bodyPr/>
        <a:lstStyle/>
        <a:p>
          <a:pPr algn="l" rtl="0"/>
          <a:r>
            <a:rPr lang="en-US" sz="2000" b="0" i="0" dirty="0"/>
            <a:t>31.0% appreciate the relevant information provided by government structures, and 21.7% ensure the appropriate information, due to their own research.</a:t>
          </a:r>
        </a:p>
      </dgm:t>
    </dgm:pt>
    <dgm:pt modelId="{30C51ADD-85B6-4C99-9C5F-16B3FF89EC4D}" type="parTrans" cxnId="{9A2093B1-11C3-4DFC-9CA0-BC5A0619B7A4}">
      <dgm:prSet/>
      <dgm:spPr/>
      <dgm:t>
        <a:bodyPr/>
        <a:lstStyle/>
        <a:p>
          <a:endParaRPr lang="ru-RU"/>
        </a:p>
      </dgm:t>
    </dgm:pt>
    <dgm:pt modelId="{F74C0611-30F2-4B70-8935-D5CDF7BD74AC}" type="sibTrans" cxnId="{9A2093B1-11C3-4DFC-9CA0-BC5A0619B7A4}">
      <dgm:prSet/>
      <dgm:spPr/>
      <dgm:t>
        <a:bodyPr/>
        <a:lstStyle/>
        <a:p>
          <a:endParaRPr lang="ru-RU"/>
        </a:p>
      </dgm:t>
    </dgm:pt>
    <dgm:pt modelId="{805C15F4-16CC-496D-9AAA-A4F0FF7CAFE7}" type="pres">
      <dgm:prSet presAssocID="{9A6465A1-7B90-4D5C-9A98-1644CB5BA400}" presName="compositeShape" presStyleCnt="0">
        <dgm:presLayoutVars>
          <dgm:dir/>
          <dgm:resizeHandles/>
        </dgm:presLayoutVars>
      </dgm:prSet>
      <dgm:spPr/>
    </dgm:pt>
    <dgm:pt modelId="{7A5316D3-0255-4227-A375-7D91761E7415}" type="pres">
      <dgm:prSet presAssocID="{9A6465A1-7B90-4D5C-9A98-1644CB5BA400}" presName="pyramid" presStyleLbl="node1" presStyleIdx="0" presStyleCnt="1" custLinFactNeighborX="-8906" custLinFactNeighborY="-14063"/>
      <dgm:spPr>
        <a:solidFill>
          <a:schemeClr val="bg1">
            <a:lumMod val="75000"/>
          </a:schemeClr>
        </a:solidFill>
      </dgm:spPr>
    </dgm:pt>
    <dgm:pt modelId="{6DE49A90-F754-4BA1-B36E-46C345289D54}" type="pres">
      <dgm:prSet presAssocID="{9A6465A1-7B90-4D5C-9A98-1644CB5BA400}" presName="theList" presStyleCnt="0"/>
      <dgm:spPr/>
    </dgm:pt>
    <dgm:pt modelId="{2CC5AC68-8813-4EAD-96ED-E2AE837B816D}" type="pres">
      <dgm:prSet presAssocID="{8CA41F19-A1FC-4ABD-BBE5-B971ACD0731D}" presName="aNode" presStyleLbl="fgAcc1" presStyleIdx="0" presStyleCnt="8" custScaleX="249187" custScaleY="261157" custLinFactY="-200000" custLinFactNeighborX="-6500" custLinFactNeighborY="-219582">
        <dgm:presLayoutVars>
          <dgm:bulletEnabled val="1"/>
        </dgm:presLayoutVars>
      </dgm:prSet>
      <dgm:spPr/>
    </dgm:pt>
    <dgm:pt modelId="{74C519BA-99B8-4267-9CC2-EDC949903DE1}" type="pres">
      <dgm:prSet presAssocID="{8CA41F19-A1FC-4ABD-BBE5-B971ACD0731D}" presName="aSpace" presStyleCnt="0"/>
      <dgm:spPr/>
    </dgm:pt>
    <dgm:pt modelId="{1D52A20D-7AA9-4068-8ECA-EEAFADCC36A1}" type="pres">
      <dgm:prSet presAssocID="{1C399F50-6A02-43F3-8D07-709014375419}" presName="aNode" presStyleLbl="fgAcc1" presStyleIdx="1" presStyleCnt="8" custScaleX="249187" custScaleY="325744" custLinFactY="-127780" custLinFactNeighborX="-6501" custLinFactNeighborY="-200000">
        <dgm:presLayoutVars>
          <dgm:bulletEnabled val="1"/>
        </dgm:presLayoutVars>
      </dgm:prSet>
      <dgm:spPr/>
    </dgm:pt>
    <dgm:pt modelId="{E425766B-EF27-4E19-86E8-D8C47ECA42FB}" type="pres">
      <dgm:prSet presAssocID="{1C399F50-6A02-43F3-8D07-709014375419}" presName="aSpace" presStyleCnt="0"/>
      <dgm:spPr/>
    </dgm:pt>
    <dgm:pt modelId="{668DD7EE-FFF8-4534-ABDC-3B40DD62E0B0}" type="pres">
      <dgm:prSet presAssocID="{B8FE7029-ADF0-4342-A6B8-08929C5777E1}" presName="aNode" presStyleLbl="fgAcc1" presStyleIdx="2" presStyleCnt="8" custScaleX="249187" custScaleY="391682" custLinFactY="-96518" custLinFactNeighborX="-10834" custLinFactNeighborY="-100000">
        <dgm:presLayoutVars>
          <dgm:bulletEnabled val="1"/>
        </dgm:presLayoutVars>
      </dgm:prSet>
      <dgm:spPr/>
    </dgm:pt>
    <dgm:pt modelId="{54642F36-7C2F-4076-8069-01C1021D4005}" type="pres">
      <dgm:prSet presAssocID="{B8FE7029-ADF0-4342-A6B8-08929C5777E1}" presName="aSpace" presStyleCnt="0"/>
      <dgm:spPr/>
    </dgm:pt>
    <dgm:pt modelId="{48A96DCB-8190-4BC9-BB1E-9CD79DD289B2}" type="pres">
      <dgm:prSet presAssocID="{19E820E0-F56D-4685-B528-BFBFDEAC5F6F}" presName="aNode" presStyleLbl="fgAcc1" presStyleIdx="3" presStyleCnt="8" custScaleX="249187" custScaleY="380241" custLinFactY="-31114" custLinFactNeighborX="-4334" custLinFactNeighborY="-100000">
        <dgm:presLayoutVars>
          <dgm:bulletEnabled val="1"/>
        </dgm:presLayoutVars>
      </dgm:prSet>
      <dgm:spPr/>
    </dgm:pt>
    <dgm:pt modelId="{062E957F-BD1E-4FB2-96F7-DF93EAF71854}" type="pres">
      <dgm:prSet presAssocID="{19E820E0-F56D-4685-B528-BFBFDEAC5F6F}" presName="aSpace" presStyleCnt="0"/>
      <dgm:spPr/>
    </dgm:pt>
    <dgm:pt modelId="{700AF59D-F03E-462D-B09C-FB8BD17C7052}" type="pres">
      <dgm:prSet presAssocID="{8D094FC0-F310-4C73-BFA4-05C83EB621FB}" presName="aNode" presStyleLbl="fgAcc1" presStyleIdx="4" presStyleCnt="8" custScaleX="249187" custScaleY="336628" custLinFactY="49483" custLinFactNeighborX="-5499" custLinFactNeighborY="100000">
        <dgm:presLayoutVars>
          <dgm:bulletEnabled val="1"/>
        </dgm:presLayoutVars>
      </dgm:prSet>
      <dgm:spPr/>
    </dgm:pt>
    <dgm:pt modelId="{9020B904-1B79-45DC-B818-0BB78A3A1E26}" type="pres">
      <dgm:prSet presAssocID="{8D094FC0-F310-4C73-BFA4-05C83EB621FB}" presName="aSpace" presStyleCnt="0"/>
      <dgm:spPr/>
    </dgm:pt>
    <dgm:pt modelId="{DB588E9A-31C0-4DE7-BE58-CA46AE15F232}" type="pres">
      <dgm:prSet presAssocID="{EF23D38D-CECF-4988-98B3-3C710ED846ED}" presName="aNode" presStyleLbl="fgAcc1" presStyleIdx="5" presStyleCnt="8" custScaleX="249189" custScaleY="263895" custLinFactY="137253" custLinFactNeighborX="-3331" custLinFactNeighborY="200000">
        <dgm:presLayoutVars>
          <dgm:bulletEnabled val="1"/>
        </dgm:presLayoutVars>
      </dgm:prSet>
      <dgm:spPr/>
    </dgm:pt>
    <dgm:pt modelId="{8E2B2C18-FF1E-4F6C-81FE-89D9E78E7AE9}" type="pres">
      <dgm:prSet presAssocID="{EF23D38D-CECF-4988-98B3-3C710ED846ED}" presName="aSpace" presStyleCnt="0"/>
      <dgm:spPr/>
    </dgm:pt>
    <dgm:pt modelId="{40EB5EEB-6E78-493F-92E8-7C0070EC6C64}" type="pres">
      <dgm:prSet presAssocID="{B25198D6-B458-4AD5-8D8E-A1A70D9610A2}" presName="aNode" presStyleLbl="fgAcc1" presStyleIdx="6" presStyleCnt="8" custScaleX="249187" custScaleY="737212" custLinFactY="238628" custLinFactNeighborX="-6582" custLinFactNeighborY="300000">
        <dgm:presLayoutVars>
          <dgm:bulletEnabled val="1"/>
        </dgm:presLayoutVars>
      </dgm:prSet>
      <dgm:spPr/>
    </dgm:pt>
    <dgm:pt modelId="{BF816EE4-6C44-4063-989B-70EB6D12168B}" type="pres">
      <dgm:prSet presAssocID="{B25198D6-B458-4AD5-8D8E-A1A70D9610A2}" presName="aSpace" presStyleCnt="0"/>
      <dgm:spPr/>
    </dgm:pt>
    <dgm:pt modelId="{C9AB653B-7347-4A11-8D34-4A34DE309BD2}" type="pres">
      <dgm:prSet presAssocID="{09F7A4F4-2C06-437F-AE79-FE9D7433F2E1}" presName="aNode" presStyleLbl="fgAcc1" presStyleIdx="7" presStyleCnt="8" custScaleX="243155" custScaleY="360449" custLinFactY="317444" custLinFactNeighborX="-4180" custLinFactNeighborY="400000">
        <dgm:presLayoutVars>
          <dgm:bulletEnabled val="1"/>
        </dgm:presLayoutVars>
      </dgm:prSet>
      <dgm:spPr/>
    </dgm:pt>
    <dgm:pt modelId="{BB99CCF5-5D38-4334-972F-BA51DCD3F38F}" type="pres">
      <dgm:prSet presAssocID="{09F7A4F4-2C06-437F-AE79-FE9D7433F2E1}" presName="aSpace" presStyleCnt="0"/>
      <dgm:spPr/>
    </dgm:pt>
  </dgm:ptLst>
  <dgm:cxnLst>
    <dgm:cxn modelId="{679CED0B-0356-46EE-9FB1-3CC38A9C41F8}" srcId="{9A6465A1-7B90-4D5C-9A98-1644CB5BA400}" destId="{B25198D6-B458-4AD5-8D8E-A1A70D9610A2}" srcOrd="6" destOrd="0" parTransId="{799E8667-D842-40BC-9D90-9DA159F527C9}" sibTransId="{3DB2EB29-656C-43E7-9D99-8554C4AB1B62}"/>
    <dgm:cxn modelId="{8352A21A-0F90-494F-85E4-CD76424658B6}" srcId="{9A6465A1-7B90-4D5C-9A98-1644CB5BA400}" destId="{EF23D38D-CECF-4988-98B3-3C710ED846ED}" srcOrd="5" destOrd="0" parTransId="{B7DCD84F-C988-4CBE-BCD3-5BA00169D604}" sibTransId="{E0A5EB3B-F2BA-4E48-AFAA-721C7779893E}"/>
    <dgm:cxn modelId="{95FC271F-2594-4281-A12B-6E67D5FB52B4}" type="presOf" srcId="{9A6465A1-7B90-4D5C-9A98-1644CB5BA400}" destId="{805C15F4-16CC-496D-9AAA-A4F0FF7CAFE7}" srcOrd="0" destOrd="0" presId="urn:microsoft.com/office/officeart/2005/8/layout/pyramid2"/>
    <dgm:cxn modelId="{18AD8920-40F0-492C-A237-41B60E6F60DD}" type="presOf" srcId="{B8FE7029-ADF0-4342-A6B8-08929C5777E1}" destId="{668DD7EE-FFF8-4534-ABDC-3B40DD62E0B0}" srcOrd="0" destOrd="0" presId="urn:microsoft.com/office/officeart/2005/8/layout/pyramid2"/>
    <dgm:cxn modelId="{5D99A392-8AF0-46A3-B863-66CAE923E428}" srcId="{9A6465A1-7B90-4D5C-9A98-1644CB5BA400}" destId="{1C399F50-6A02-43F3-8D07-709014375419}" srcOrd="1" destOrd="0" parTransId="{62585E7B-255C-4B26-AAFE-8288BC3621F7}" sibTransId="{0BAB73DB-1798-46EA-8423-6588F92C0153}"/>
    <dgm:cxn modelId="{074F1793-B851-43D7-97B8-C3FEC9F9CCFA}" type="presOf" srcId="{EF23D38D-CECF-4988-98B3-3C710ED846ED}" destId="{DB588E9A-31C0-4DE7-BE58-CA46AE15F232}" srcOrd="0" destOrd="0" presId="urn:microsoft.com/office/officeart/2005/8/layout/pyramid2"/>
    <dgm:cxn modelId="{826260A4-C5BE-402E-A37E-FD1C0E8F42E4}" srcId="{9A6465A1-7B90-4D5C-9A98-1644CB5BA400}" destId="{19E820E0-F56D-4685-B528-BFBFDEAC5F6F}" srcOrd="3" destOrd="0" parTransId="{5217064C-2BB7-47E8-BE80-695295D0B083}" sibTransId="{02E11C94-D88A-4645-9BB2-22E2EB4381E2}"/>
    <dgm:cxn modelId="{9A2093B1-11C3-4DFC-9CA0-BC5A0619B7A4}" srcId="{9A6465A1-7B90-4D5C-9A98-1644CB5BA400}" destId="{09F7A4F4-2C06-437F-AE79-FE9D7433F2E1}" srcOrd="7" destOrd="0" parTransId="{30C51ADD-85B6-4C99-9C5F-16B3FF89EC4D}" sibTransId="{F74C0611-30F2-4B70-8935-D5CDF7BD74AC}"/>
    <dgm:cxn modelId="{82CF6EB9-E934-4589-AEA5-2648C82EC06A}" srcId="{9A6465A1-7B90-4D5C-9A98-1644CB5BA400}" destId="{B8FE7029-ADF0-4342-A6B8-08929C5777E1}" srcOrd="2" destOrd="0" parTransId="{50D496A7-EB27-4472-948A-DAB36D648AD8}" sibTransId="{69252442-139C-47D9-8F5D-11B01DAAC578}"/>
    <dgm:cxn modelId="{04A047C4-4EB1-4E01-8E22-73ADA591D161}" type="presOf" srcId="{8CA41F19-A1FC-4ABD-BBE5-B971ACD0731D}" destId="{2CC5AC68-8813-4EAD-96ED-E2AE837B816D}" srcOrd="0" destOrd="0" presId="urn:microsoft.com/office/officeart/2005/8/layout/pyramid2"/>
    <dgm:cxn modelId="{6B94E2C4-A874-4711-A09C-2DDAD9378780}" srcId="{9A6465A1-7B90-4D5C-9A98-1644CB5BA400}" destId="{8CA41F19-A1FC-4ABD-BBE5-B971ACD0731D}" srcOrd="0" destOrd="0" parTransId="{D9B9F286-56DE-420D-B45D-E74D8E856426}" sibTransId="{A9048C81-A2A1-4CA3-BC0C-D7246FBD1CC7}"/>
    <dgm:cxn modelId="{AA5404D3-4871-4DE2-85CC-996A250C2EAA}" type="presOf" srcId="{B25198D6-B458-4AD5-8D8E-A1A70D9610A2}" destId="{40EB5EEB-6E78-493F-92E8-7C0070EC6C64}" srcOrd="0" destOrd="0" presId="urn:microsoft.com/office/officeart/2005/8/layout/pyramid2"/>
    <dgm:cxn modelId="{B6B182D5-3447-4FA2-AF7C-09544994BC8E}" type="presOf" srcId="{19E820E0-F56D-4685-B528-BFBFDEAC5F6F}" destId="{48A96DCB-8190-4BC9-BB1E-9CD79DD289B2}" srcOrd="0" destOrd="0" presId="urn:microsoft.com/office/officeart/2005/8/layout/pyramid2"/>
    <dgm:cxn modelId="{54CF5ADF-2CCF-44F0-ACA1-1D57D7C6213D}" srcId="{9A6465A1-7B90-4D5C-9A98-1644CB5BA400}" destId="{8D094FC0-F310-4C73-BFA4-05C83EB621FB}" srcOrd="4" destOrd="0" parTransId="{A617B226-F3A8-4764-B9DE-1B4B5241593E}" sibTransId="{FA1B7C15-BEC5-4153-8696-0B4CD6F8B2A0}"/>
    <dgm:cxn modelId="{2C2984E1-C0BD-441B-AC00-1B4607AAFF4D}" type="presOf" srcId="{1C399F50-6A02-43F3-8D07-709014375419}" destId="{1D52A20D-7AA9-4068-8ECA-EEAFADCC36A1}" srcOrd="0" destOrd="0" presId="urn:microsoft.com/office/officeart/2005/8/layout/pyramid2"/>
    <dgm:cxn modelId="{631D55F9-268C-434D-862C-AC9F997BEE90}" type="presOf" srcId="{8D094FC0-F310-4C73-BFA4-05C83EB621FB}" destId="{700AF59D-F03E-462D-B09C-FB8BD17C7052}" srcOrd="0" destOrd="0" presId="urn:microsoft.com/office/officeart/2005/8/layout/pyramid2"/>
    <dgm:cxn modelId="{641EEEFF-7363-498A-9634-2348953702C9}" type="presOf" srcId="{09F7A4F4-2C06-437F-AE79-FE9D7433F2E1}" destId="{C9AB653B-7347-4A11-8D34-4A34DE309BD2}" srcOrd="0" destOrd="0" presId="urn:microsoft.com/office/officeart/2005/8/layout/pyramid2"/>
    <dgm:cxn modelId="{C9510A29-AFFF-40DB-B951-240D900092F5}" type="presParOf" srcId="{805C15F4-16CC-496D-9AAA-A4F0FF7CAFE7}" destId="{7A5316D3-0255-4227-A375-7D91761E7415}" srcOrd="0" destOrd="0" presId="urn:microsoft.com/office/officeart/2005/8/layout/pyramid2"/>
    <dgm:cxn modelId="{04F8F1A1-E71B-40AE-AE6E-ADA519F57FE2}" type="presParOf" srcId="{805C15F4-16CC-496D-9AAA-A4F0FF7CAFE7}" destId="{6DE49A90-F754-4BA1-B36E-46C345289D54}" srcOrd="1" destOrd="0" presId="urn:microsoft.com/office/officeart/2005/8/layout/pyramid2"/>
    <dgm:cxn modelId="{EDF11A83-1DE4-4B8A-8A35-96E543156AE9}" type="presParOf" srcId="{6DE49A90-F754-4BA1-B36E-46C345289D54}" destId="{2CC5AC68-8813-4EAD-96ED-E2AE837B816D}" srcOrd="0" destOrd="0" presId="urn:microsoft.com/office/officeart/2005/8/layout/pyramid2"/>
    <dgm:cxn modelId="{41EA13FB-4EAD-4696-9215-D03F8ECCC212}" type="presParOf" srcId="{6DE49A90-F754-4BA1-B36E-46C345289D54}" destId="{74C519BA-99B8-4267-9CC2-EDC949903DE1}" srcOrd="1" destOrd="0" presId="urn:microsoft.com/office/officeart/2005/8/layout/pyramid2"/>
    <dgm:cxn modelId="{65A4DD39-947F-451E-91F3-CB5C77524BD2}" type="presParOf" srcId="{6DE49A90-F754-4BA1-B36E-46C345289D54}" destId="{1D52A20D-7AA9-4068-8ECA-EEAFADCC36A1}" srcOrd="2" destOrd="0" presId="urn:microsoft.com/office/officeart/2005/8/layout/pyramid2"/>
    <dgm:cxn modelId="{F48D9BDE-5E36-475A-A88A-B59CBEE6BD80}" type="presParOf" srcId="{6DE49A90-F754-4BA1-B36E-46C345289D54}" destId="{E425766B-EF27-4E19-86E8-D8C47ECA42FB}" srcOrd="3" destOrd="0" presId="urn:microsoft.com/office/officeart/2005/8/layout/pyramid2"/>
    <dgm:cxn modelId="{6D150B0A-CDE0-40DB-97FA-73A00D5173F3}" type="presParOf" srcId="{6DE49A90-F754-4BA1-B36E-46C345289D54}" destId="{668DD7EE-FFF8-4534-ABDC-3B40DD62E0B0}" srcOrd="4" destOrd="0" presId="urn:microsoft.com/office/officeart/2005/8/layout/pyramid2"/>
    <dgm:cxn modelId="{CF1C1BEE-E14F-4993-A546-D08F349BCB60}" type="presParOf" srcId="{6DE49A90-F754-4BA1-B36E-46C345289D54}" destId="{54642F36-7C2F-4076-8069-01C1021D4005}" srcOrd="5" destOrd="0" presId="urn:microsoft.com/office/officeart/2005/8/layout/pyramid2"/>
    <dgm:cxn modelId="{3E956C66-898C-464D-80B4-D0D308AA376A}" type="presParOf" srcId="{6DE49A90-F754-4BA1-B36E-46C345289D54}" destId="{48A96DCB-8190-4BC9-BB1E-9CD79DD289B2}" srcOrd="6" destOrd="0" presId="urn:microsoft.com/office/officeart/2005/8/layout/pyramid2"/>
    <dgm:cxn modelId="{C63569DF-AE22-41D5-B753-7BE2F353B1CA}" type="presParOf" srcId="{6DE49A90-F754-4BA1-B36E-46C345289D54}" destId="{062E957F-BD1E-4FB2-96F7-DF93EAF71854}" srcOrd="7" destOrd="0" presId="urn:microsoft.com/office/officeart/2005/8/layout/pyramid2"/>
    <dgm:cxn modelId="{A75EB31D-EC16-4B1F-9A8B-DBFDEBFEA204}" type="presParOf" srcId="{6DE49A90-F754-4BA1-B36E-46C345289D54}" destId="{700AF59D-F03E-462D-B09C-FB8BD17C7052}" srcOrd="8" destOrd="0" presId="urn:microsoft.com/office/officeart/2005/8/layout/pyramid2"/>
    <dgm:cxn modelId="{24B45453-7D02-450F-B6E6-A8CDC2219FEE}" type="presParOf" srcId="{6DE49A90-F754-4BA1-B36E-46C345289D54}" destId="{9020B904-1B79-45DC-B818-0BB78A3A1E26}" srcOrd="9" destOrd="0" presId="urn:microsoft.com/office/officeart/2005/8/layout/pyramid2"/>
    <dgm:cxn modelId="{884B02AD-BD13-49C0-9C08-F76107746D46}" type="presParOf" srcId="{6DE49A90-F754-4BA1-B36E-46C345289D54}" destId="{DB588E9A-31C0-4DE7-BE58-CA46AE15F232}" srcOrd="10" destOrd="0" presId="urn:microsoft.com/office/officeart/2005/8/layout/pyramid2"/>
    <dgm:cxn modelId="{649463F6-2A4B-4544-BA3E-D79D38CED4C6}" type="presParOf" srcId="{6DE49A90-F754-4BA1-B36E-46C345289D54}" destId="{8E2B2C18-FF1E-4F6C-81FE-89D9E78E7AE9}" srcOrd="11" destOrd="0" presId="urn:microsoft.com/office/officeart/2005/8/layout/pyramid2"/>
    <dgm:cxn modelId="{15372A95-66D0-45E2-B82B-1DB10AB08E5C}" type="presParOf" srcId="{6DE49A90-F754-4BA1-B36E-46C345289D54}" destId="{40EB5EEB-6E78-493F-92E8-7C0070EC6C64}" srcOrd="12" destOrd="0" presId="urn:microsoft.com/office/officeart/2005/8/layout/pyramid2"/>
    <dgm:cxn modelId="{19388DFD-D7F1-4056-996B-CD31F6F8E108}" type="presParOf" srcId="{6DE49A90-F754-4BA1-B36E-46C345289D54}" destId="{BF816EE4-6C44-4063-989B-70EB6D12168B}" srcOrd="13" destOrd="0" presId="urn:microsoft.com/office/officeart/2005/8/layout/pyramid2"/>
    <dgm:cxn modelId="{82293EF7-330C-4B8C-9BA3-A9C549E7FFE2}" type="presParOf" srcId="{6DE49A90-F754-4BA1-B36E-46C345289D54}" destId="{C9AB653B-7347-4A11-8D34-4A34DE309BD2}" srcOrd="14" destOrd="0" presId="urn:microsoft.com/office/officeart/2005/8/layout/pyramid2"/>
    <dgm:cxn modelId="{FB9E42DE-DCFC-4534-9282-1F84DB6C37F6}" type="presParOf" srcId="{6DE49A90-F754-4BA1-B36E-46C345289D54}" destId="{BB99CCF5-5D38-4334-972F-BA51DCD3F38F}" srcOrd="1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8D9A8-1AD6-4E4E-A25E-245A1770E15E}">
      <dsp:nvSpPr>
        <dsp:cNvPr id="0" name=""/>
        <dsp:cNvSpPr/>
      </dsp:nvSpPr>
      <dsp:spPr>
        <a:xfrm>
          <a:off x="0" y="472139"/>
          <a:ext cx="7772400"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718BA2-BCD3-47B2-AB0D-329AA2B39517}">
      <dsp:nvSpPr>
        <dsp:cNvPr id="0" name=""/>
        <dsp:cNvSpPr/>
      </dsp:nvSpPr>
      <dsp:spPr>
        <a:xfrm>
          <a:off x="304798" y="2"/>
          <a:ext cx="6598946" cy="915120"/>
        </a:xfrm>
        <a:prstGeom prst="roundRect">
          <a:avLst/>
        </a:prstGeom>
        <a:solidFill>
          <a:schemeClr val="bg1">
            <a:lumMod val="75000"/>
          </a:schemeClr>
        </a:solidFill>
        <a:ln w="127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just" defTabSz="711200">
            <a:lnSpc>
              <a:spcPct val="90000"/>
            </a:lnSpc>
            <a:spcBef>
              <a:spcPct val="0"/>
            </a:spcBef>
            <a:spcAft>
              <a:spcPct val="35000"/>
            </a:spcAft>
            <a:buNone/>
          </a:pPr>
          <a:r>
            <a:rPr lang="vi-VN" sz="1600" b="1" kern="1200" dirty="0">
              <a:solidFill>
                <a:srgbClr val="FF0000"/>
              </a:solidFill>
            </a:rPr>
            <a:t>-</a:t>
          </a:r>
          <a:r>
            <a:rPr lang="vi-VN" sz="1600" kern="1200" dirty="0">
              <a:solidFill>
                <a:srgbClr val="FF0000"/>
              </a:solidFill>
            </a:rPr>
            <a:t> </a:t>
          </a:r>
          <a:r>
            <a:rPr lang="vi-VN" sz="1600" b="1" kern="1200" dirty="0">
              <a:solidFill>
                <a:srgbClr val="FF0000"/>
              </a:solidFill>
            </a:rPr>
            <a:t>rural tourism </a:t>
          </a:r>
          <a:r>
            <a:rPr lang="vi-VN" sz="1600" kern="1200" dirty="0">
              <a:solidFill>
                <a:schemeClr val="tx1"/>
              </a:solidFill>
            </a:rPr>
            <a:t>- represented by agricultural communities and picturesque villages,</a:t>
          </a:r>
          <a:r>
            <a:rPr lang="en-US" sz="1600" kern="1200" dirty="0">
              <a:solidFill>
                <a:schemeClr val="tx1"/>
              </a:solidFill>
            </a:rPr>
            <a:t> </a:t>
          </a:r>
          <a:r>
            <a:rPr lang="vi-VN" sz="1600" kern="1200" dirty="0">
              <a:solidFill>
                <a:schemeClr val="tx1"/>
              </a:solidFill>
            </a:rPr>
            <a:t>offering various services to tourists who want to rest in nature;</a:t>
          </a:r>
          <a:endParaRPr lang="ru-RU" sz="1600" kern="1200" dirty="0">
            <a:solidFill>
              <a:schemeClr val="tx1"/>
            </a:solidFill>
          </a:endParaRPr>
        </a:p>
      </dsp:txBody>
      <dsp:txXfrm>
        <a:off x="304798" y="2"/>
        <a:ext cx="6598946" cy="915120"/>
      </dsp:txXfrm>
    </dsp:sp>
    <dsp:sp modelId="{BEC33A00-42C9-46F4-A317-F4B87A67DEE3}">
      <dsp:nvSpPr>
        <dsp:cNvPr id="0" name=""/>
        <dsp:cNvSpPr/>
      </dsp:nvSpPr>
      <dsp:spPr>
        <a:xfrm>
          <a:off x="0" y="1878299"/>
          <a:ext cx="7772400"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4DA198-3C32-47D0-B3EF-250AA84E5868}">
      <dsp:nvSpPr>
        <dsp:cNvPr id="0" name=""/>
        <dsp:cNvSpPr/>
      </dsp:nvSpPr>
      <dsp:spPr>
        <a:xfrm>
          <a:off x="388620" y="1420739"/>
          <a:ext cx="6507488" cy="915120"/>
        </a:xfrm>
        <a:prstGeom prst="roundRect">
          <a:avLst/>
        </a:prstGeom>
        <a:solidFill>
          <a:schemeClr val="accent3">
            <a:lumMod val="20000"/>
            <a:lumOff val="80000"/>
          </a:schemeClr>
        </a:solidFill>
        <a:ln w="127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just" defTabSz="711200">
            <a:lnSpc>
              <a:spcPct val="90000"/>
            </a:lnSpc>
            <a:spcBef>
              <a:spcPct val="0"/>
            </a:spcBef>
            <a:spcAft>
              <a:spcPct val="35000"/>
            </a:spcAft>
            <a:buNone/>
          </a:pPr>
          <a:r>
            <a:rPr lang="vi-VN" sz="1600" b="1" kern="1200" dirty="0">
              <a:solidFill>
                <a:srgbClr val="FF0000"/>
              </a:solidFill>
            </a:rPr>
            <a:t>-</a:t>
          </a:r>
          <a:r>
            <a:rPr lang="vi-VN" sz="1600" kern="1200" dirty="0"/>
            <a:t> </a:t>
          </a:r>
          <a:r>
            <a:rPr lang="vi-VN" sz="1600" b="1" kern="1200" dirty="0">
              <a:solidFill>
                <a:srgbClr val="FF0000"/>
              </a:solidFill>
            </a:rPr>
            <a:t>wine tourism </a:t>
          </a:r>
          <a:r>
            <a:rPr lang="vi-VN" sz="1600" kern="1200" dirty="0">
              <a:solidFill>
                <a:schemeClr val="tx1"/>
              </a:solidFill>
            </a:rPr>
            <a:t>- as a wine country, the Republic of Moldova offers special chances in choosing favorite routes, so that tourists can visit, as desired, cellars and underground cities, wine cellars, enterprises</a:t>
          </a:r>
          <a:r>
            <a:rPr lang="en-US" sz="1600" kern="1200" dirty="0">
              <a:solidFill>
                <a:schemeClr val="tx1"/>
              </a:solidFill>
            </a:rPr>
            <a:t> </a:t>
          </a:r>
          <a:r>
            <a:rPr lang="vi-VN" sz="1600" kern="1200" dirty="0">
              <a:solidFill>
                <a:schemeClr val="tx1"/>
              </a:solidFill>
            </a:rPr>
            <a:t>primary processing of wine, production of champagne, divine, heresy, balms, etc.</a:t>
          </a:r>
          <a:r>
            <a:rPr lang="en-US" sz="1600" kern="1200" dirty="0">
              <a:solidFill>
                <a:schemeClr val="tx1"/>
              </a:solidFill>
            </a:rPr>
            <a:t> </a:t>
          </a:r>
          <a:endParaRPr lang="ru-RU" sz="1600" kern="1200" dirty="0">
            <a:solidFill>
              <a:schemeClr val="tx1"/>
            </a:solidFill>
          </a:endParaRPr>
        </a:p>
      </dsp:txBody>
      <dsp:txXfrm>
        <a:off x="388620" y="1420739"/>
        <a:ext cx="6507488" cy="915120"/>
      </dsp:txXfrm>
    </dsp:sp>
    <dsp:sp modelId="{CFF41B96-486A-49CA-A88A-94E19341D0F8}">
      <dsp:nvSpPr>
        <dsp:cNvPr id="0" name=""/>
        <dsp:cNvSpPr/>
      </dsp:nvSpPr>
      <dsp:spPr>
        <a:xfrm>
          <a:off x="0" y="3284460"/>
          <a:ext cx="7772400"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FF15AE-ADE7-4B6B-B7FF-0680F4113E54}">
      <dsp:nvSpPr>
        <dsp:cNvPr id="0" name=""/>
        <dsp:cNvSpPr/>
      </dsp:nvSpPr>
      <dsp:spPr>
        <a:xfrm>
          <a:off x="388620" y="2826899"/>
          <a:ext cx="6431264" cy="915120"/>
        </a:xfrm>
        <a:prstGeom prst="roundRect">
          <a:avLst/>
        </a:prstGeom>
        <a:solidFill>
          <a:schemeClr val="accent2">
            <a:lumMod val="20000"/>
            <a:lumOff val="80000"/>
          </a:schemeClr>
        </a:solidFill>
        <a:ln w="127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622300">
            <a:lnSpc>
              <a:spcPct val="90000"/>
            </a:lnSpc>
            <a:spcBef>
              <a:spcPct val="0"/>
            </a:spcBef>
            <a:spcAft>
              <a:spcPct val="35000"/>
            </a:spcAft>
            <a:buNone/>
          </a:pPr>
          <a:r>
            <a:rPr lang="vi-VN" sz="1400" b="1" kern="1200" dirty="0">
              <a:solidFill>
                <a:srgbClr val="FF0000"/>
              </a:solidFill>
            </a:rPr>
            <a:t>- cultural tourism </a:t>
          </a:r>
          <a:r>
            <a:rPr lang="vi-VN" sz="1400" kern="1200" dirty="0"/>
            <a:t>- </a:t>
          </a:r>
          <a:r>
            <a:rPr lang="vi-VN" sz="1600" kern="1200" dirty="0">
              <a:solidFill>
                <a:schemeClr val="tx1"/>
              </a:solidFill>
            </a:rPr>
            <a:t>Moldova has a rich cultural heritage, which can be successfully capitalized in tourism. In total, 140 historical monuments of cultural heritage were identified;</a:t>
          </a:r>
          <a:endParaRPr lang="vi-VN" sz="1400" kern="1200" dirty="0">
            <a:solidFill>
              <a:schemeClr val="tx1"/>
            </a:solidFill>
          </a:endParaRPr>
        </a:p>
      </dsp:txBody>
      <dsp:txXfrm>
        <a:off x="388620" y="2826899"/>
        <a:ext cx="6431264" cy="915120"/>
      </dsp:txXfrm>
    </dsp:sp>
    <dsp:sp modelId="{7140D173-C67E-4777-9F00-491E71BBCCF0}">
      <dsp:nvSpPr>
        <dsp:cNvPr id="0" name=""/>
        <dsp:cNvSpPr/>
      </dsp:nvSpPr>
      <dsp:spPr>
        <a:xfrm>
          <a:off x="0" y="4690620"/>
          <a:ext cx="7772400"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BB0C62-1391-4EFC-B46A-A4E41A7CE392}">
      <dsp:nvSpPr>
        <dsp:cNvPr id="0" name=""/>
        <dsp:cNvSpPr/>
      </dsp:nvSpPr>
      <dsp:spPr>
        <a:xfrm>
          <a:off x="388620" y="4233060"/>
          <a:ext cx="6355040" cy="915120"/>
        </a:xfrm>
        <a:prstGeom prst="roundRect">
          <a:avLst/>
        </a:prstGeom>
        <a:solidFill>
          <a:schemeClr val="accent6">
            <a:lumMod val="20000"/>
            <a:lumOff val="80000"/>
          </a:schemeClr>
        </a:solidFill>
        <a:ln w="127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marL="0" lvl="0" indent="0" algn="l" defTabSz="622300">
            <a:lnSpc>
              <a:spcPct val="90000"/>
            </a:lnSpc>
            <a:spcBef>
              <a:spcPct val="0"/>
            </a:spcBef>
            <a:spcAft>
              <a:spcPct val="35000"/>
            </a:spcAft>
            <a:buNone/>
          </a:pPr>
          <a:r>
            <a:rPr lang="vi-VN" sz="1400" b="1" kern="1200" dirty="0">
              <a:solidFill>
                <a:srgbClr val="FF0000"/>
              </a:solidFill>
            </a:rPr>
            <a:t>- health tourism </a:t>
          </a:r>
          <a:r>
            <a:rPr lang="vi-VN" sz="1400" kern="1200" dirty="0"/>
            <a:t>- </a:t>
          </a:r>
          <a:r>
            <a:rPr lang="vi-VN" sz="1600" kern="1200" dirty="0">
              <a:solidFill>
                <a:schemeClr val="tx1"/>
              </a:solidFill>
            </a:rPr>
            <a:t>the balneoclimateric resorts in the Republic of Moldova could become a substantial balneoclimateric tourist product of international level, provided that an adequate infrastructure is created around them. </a:t>
          </a:r>
          <a:endParaRPr lang="vi-VN" sz="1400" kern="1200" dirty="0">
            <a:solidFill>
              <a:schemeClr val="tx1"/>
            </a:solidFill>
          </a:endParaRPr>
        </a:p>
      </dsp:txBody>
      <dsp:txXfrm>
        <a:off x="388620" y="4233060"/>
        <a:ext cx="6355040" cy="915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316D3-0255-4227-A375-7D91761E7415}">
      <dsp:nvSpPr>
        <dsp:cNvPr id="0" name=""/>
        <dsp:cNvSpPr/>
      </dsp:nvSpPr>
      <dsp:spPr>
        <a:xfrm>
          <a:off x="0" y="0"/>
          <a:ext cx="5410199" cy="5410199"/>
        </a:xfrm>
        <a:prstGeom prst="triangle">
          <a:avLst/>
        </a:prstGeom>
        <a:solidFill>
          <a:schemeClr val="bg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C5AC68-8813-4EAD-96ED-E2AE837B816D}">
      <dsp:nvSpPr>
        <dsp:cNvPr id="0" name=""/>
        <dsp:cNvSpPr/>
      </dsp:nvSpPr>
      <dsp:spPr>
        <a:xfrm>
          <a:off x="0" y="233835"/>
          <a:ext cx="8762984" cy="357367"/>
        </a:xfrm>
        <a:prstGeom prst="roundRect">
          <a:avLst/>
        </a:prstGeom>
        <a:solidFill>
          <a:schemeClr val="accent4">
            <a:lumMod val="20000"/>
            <a:lumOff val="80000"/>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most tourist companies (93.6%) own a website.</a:t>
          </a:r>
          <a:endParaRPr lang="ru-RU" sz="2000" kern="1200" dirty="0"/>
        </a:p>
      </dsp:txBody>
      <dsp:txXfrm>
        <a:off x="0" y="233835"/>
        <a:ext cx="8762984" cy="357367"/>
      </dsp:txXfrm>
    </dsp:sp>
    <dsp:sp modelId="{1D52A20D-7AA9-4068-8ECA-EEAFADCC36A1}">
      <dsp:nvSpPr>
        <dsp:cNvPr id="0" name=""/>
        <dsp:cNvSpPr/>
      </dsp:nvSpPr>
      <dsp:spPr>
        <a:xfrm>
          <a:off x="0" y="710482"/>
          <a:ext cx="8762984" cy="445748"/>
        </a:xfrm>
        <a:prstGeom prst="roundRect">
          <a:avLst/>
        </a:prstGeom>
        <a:solidFill>
          <a:schemeClr val="accent3">
            <a:lumMod val="20000"/>
            <a:lumOff val="80000"/>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97% of the managers and operators of the interviewed travel companies have basic computer knowledge and 91.6% have recent information programs (software).</a:t>
          </a:r>
          <a:endParaRPr lang="ru-RU" sz="2000" kern="1200" dirty="0"/>
        </a:p>
      </dsp:txBody>
      <dsp:txXfrm>
        <a:off x="0" y="710482"/>
        <a:ext cx="8762984" cy="445748"/>
      </dsp:txXfrm>
    </dsp:sp>
    <dsp:sp modelId="{668DD7EE-FFF8-4534-ABDC-3B40DD62E0B0}">
      <dsp:nvSpPr>
        <dsp:cNvPr id="0" name=""/>
        <dsp:cNvSpPr/>
      </dsp:nvSpPr>
      <dsp:spPr>
        <a:xfrm>
          <a:off x="0" y="1233220"/>
          <a:ext cx="8762984" cy="535977"/>
        </a:xfrm>
        <a:prstGeom prst="roundRect">
          <a:avLst/>
        </a:prstGeom>
        <a:solidFill>
          <a:schemeClr val="accent5">
            <a:lumMod val="20000"/>
            <a:lumOff val="80000"/>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36.6% of managers pay attention to the training of staff in the field of ICT on a regular basis, 63.4% - as needed.</a:t>
          </a:r>
          <a:endParaRPr lang="ru-RU" sz="2000" kern="1200" dirty="0"/>
        </a:p>
      </dsp:txBody>
      <dsp:txXfrm>
        <a:off x="0" y="1233220"/>
        <a:ext cx="8762984" cy="535977"/>
      </dsp:txXfrm>
    </dsp:sp>
    <dsp:sp modelId="{48A96DCB-8190-4BC9-BB1E-9CD79DD289B2}">
      <dsp:nvSpPr>
        <dsp:cNvPr id="0" name=""/>
        <dsp:cNvSpPr/>
      </dsp:nvSpPr>
      <dsp:spPr>
        <a:xfrm>
          <a:off x="0" y="1875801"/>
          <a:ext cx="8762984" cy="520321"/>
        </a:xfrm>
        <a:prstGeom prst="roundRect">
          <a:avLst/>
        </a:prstGeom>
        <a:solidFill>
          <a:schemeClr val="accent6">
            <a:lumMod val="20000"/>
            <a:lumOff val="80000"/>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i="0" kern="1200" dirty="0"/>
            <a:t>about 70% of consumers use ICT, reserving means of transport, tickets and accommodation, mainly hotels.</a:t>
          </a:r>
        </a:p>
      </dsp:txBody>
      <dsp:txXfrm>
        <a:off x="0" y="1875801"/>
        <a:ext cx="8762984" cy="520321"/>
      </dsp:txXfrm>
    </dsp:sp>
    <dsp:sp modelId="{700AF59D-F03E-462D-B09C-FB8BD17C7052}">
      <dsp:nvSpPr>
        <dsp:cNvPr id="0" name=""/>
        <dsp:cNvSpPr/>
      </dsp:nvSpPr>
      <dsp:spPr>
        <a:xfrm>
          <a:off x="0" y="2557727"/>
          <a:ext cx="8762984" cy="460641"/>
        </a:xfrm>
        <a:prstGeom prst="roundRect">
          <a:avLst/>
        </a:prstGeom>
        <a:solidFill>
          <a:schemeClr val="tx2">
            <a:lumMod val="20000"/>
            <a:lumOff val="80000"/>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i="0" kern="1200" dirty="0"/>
            <a:t>55.1% combine virtual communication with visiting the office to buy tourist services, 38.3% come only to the office.</a:t>
          </a:r>
        </a:p>
      </dsp:txBody>
      <dsp:txXfrm>
        <a:off x="0" y="2557727"/>
        <a:ext cx="8762984" cy="460641"/>
      </dsp:txXfrm>
    </dsp:sp>
    <dsp:sp modelId="{DB588E9A-31C0-4DE7-BE58-CA46AE15F232}">
      <dsp:nvSpPr>
        <dsp:cNvPr id="0" name=""/>
        <dsp:cNvSpPr/>
      </dsp:nvSpPr>
      <dsp:spPr>
        <a:xfrm>
          <a:off x="0" y="3172683"/>
          <a:ext cx="8763055" cy="361113"/>
        </a:xfrm>
        <a:prstGeom prst="roundRect">
          <a:avLst/>
        </a:prstGeom>
        <a:solidFill>
          <a:schemeClr val="accent5">
            <a:lumMod val="20000"/>
            <a:lumOff val="80000"/>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i="0" kern="1200" dirty="0"/>
            <a:t>93.4% of consumers still do not trust the virtual ways of buying tourist services.</a:t>
          </a:r>
        </a:p>
      </dsp:txBody>
      <dsp:txXfrm>
        <a:off x="0" y="3172683"/>
        <a:ext cx="8763055" cy="361113"/>
      </dsp:txXfrm>
    </dsp:sp>
    <dsp:sp modelId="{40EB5EEB-6E78-493F-92E8-7C0070EC6C64}">
      <dsp:nvSpPr>
        <dsp:cNvPr id="0" name=""/>
        <dsp:cNvSpPr/>
      </dsp:nvSpPr>
      <dsp:spPr>
        <a:xfrm>
          <a:off x="0" y="3706729"/>
          <a:ext cx="8762984" cy="1008801"/>
        </a:xfrm>
        <a:prstGeom prst="roundRect">
          <a:avLst/>
        </a:prstGeom>
        <a:solidFill>
          <a:schemeClr val="accent6">
            <a:lumMod val="20000"/>
            <a:lumOff val="80000"/>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i="0" kern="1200" dirty="0"/>
            <a:t>more than half of the companies (53.3%) have the opportunity to be informed in view of the situation on the tourism market and the opportunities for the development of the tourism business, using the information network in partnership with other travel agencies or tour operators.</a:t>
          </a:r>
        </a:p>
      </dsp:txBody>
      <dsp:txXfrm>
        <a:off x="0" y="3706729"/>
        <a:ext cx="8762984" cy="1008801"/>
      </dsp:txXfrm>
    </dsp:sp>
    <dsp:sp modelId="{C9AB653B-7347-4A11-8D34-4A34DE309BD2}">
      <dsp:nvSpPr>
        <dsp:cNvPr id="0" name=""/>
        <dsp:cNvSpPr/>
      </dsp:nvSpPr>
      <dsp:spPr>
        <a:xfrm>
          <a:off x="76217" y="4857592"/>
          <a:ext cx="8550861" cy="493238"/>
        </a:xfrm>
        <a:prstGeom prst="roundRect">
          <a:avLst/>
        </a:prstGeom>
        <a:solidFill>
          <a:schemeClr val="accent6">
            <a:lumMod val="20000"/>
            <a:lumOff val="80000"/>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0" i="0" kern="1200" dirty="0"/>
            <a:t>31.0% appreciate the relevant information provided by government structures, and 21.7% ensure the appropriate information, due to their own research.</a:t>
          </a:r>
        </a:p>
      </dsp:txBody>
      <dsp:txXfrm>
        <a:off x="76217" y="4857592"/>
        <a:ext cx="8550861" cy="49323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9/29/2020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spd="slow">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slow">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9/29/2020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slow">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slow">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slow">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transition spd="slow">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9/29/2020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over dir="r"/>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52600"/>
            <a:ext cx="9144000" cy="1169551"/>
          </a:xfrm>
          <a:prstGeom prst="rect">
            <a:avLst/>
          </a:prstGeom>
        </p:spPr>
        <p:txBody>
          <a:bodyPr wrap="square">
            <a:spAutoFit/>
          </a:bodyPr>
          <a:lstStyle/>
          <a:p>
            <a:pPr algn="ctr"/>
            <a:r>
              <a:rPr lang="en-US" sz="2600" b="1" i="1" dirty="0">
                <a:latin typeface="Georgia" pitchFamily="18" charset="0"/>
              </a:rPr>
              <a:t>Romanian Rural Tourism in International Context. </a:t>
            </a:r>
          </a:p>
          <a:p>
            <a:pPr algn="ctr"/>
            <a:r>
              <a:rPr lang="en-US" sz="2600" b="1" i="1" dirty="0">
                <a:latin typeface="Georgia" pitchFamily="18" charset="0"/>
              </a:rPr>
              <a:t>Present and Prospects</a:t>
            </a:r>
          </a:p>
          <a:p>
            <a:endParaRPr lang="en-US" b="1" i="1" dirty="0"/>
          </a:p>
        </p:txBody>
      </p:sp>
      <p:sp>
        <p:nvSpPr>
          <p:cNvPr id="5" name="Rectangle 4"/>
          <p:cNvSpPr/>
          <p:nvPr/>
        </p:nvSpPr>
        <p:spPr>
          <a:xfrm>
            <a:off x="1752600" y="152400"/>
            <a:ext cx="5541902" cy="1323439"/>
          </a:xfrm>
          <a:prstGeom prst="rect">
            <a:avLst/>
          </a:prstGeom>
        </p:spPr>
        <p:txBody>
          <a:bodyPr wrap="none">
            <a:spAutoFit/>
          </a:bodyPr>
          <a:lstStyle/>
          <a:p>
            <a:r>
              <a:rPr lang="en-US" sz="8000" b="1" dirty="0">
                <a:latin typeface="Book Antiqua" pitchFamily="18" charset="0"/>
              </a:rPr>
              <a:t>Conference</a:t>
            </a:r>
            <a:endParaRPr lang="ru-RU" sz="8000" b="1" dirty="0">
              <a:latin typeface="Book Antiqua" pitchFamily="18" charset="0"/>
            </a:endParaRPr>
          </a:p>
        </p:txBody>
      </p:sp>
      <p:sp>
        <p:nvSpPr>
          <p:cNvPr id="6" name="Rectangle 5"/>
          <p:cNvSpPr/>
          <p:nvPr/>
        </p:nvSpPr>
        <p:spPr>
          <a:xfrm>
            <a:off x="304800" y="3276600"/>
            <a:ext cx="8839200" cy="861774"/>
          </a:xfrm>
          <a:prstGeom prst="rect">
            <a:avLst/>
          </a:prstGeom>
        </p:spPr>
        <p:txBody>
          <a:bodyPr wrap="square">
            <a:spAutoFit/>
          </a:bodyPr>
          <a:lstStyle/>
          <a:p>
            <a:pPr algn="ctr"/>
            <a:r>
              <a:rPr lang="ro-RO" sz="2500" b="1" i="1" u="sng" dirty="0">
                <a:solidFill>
                  <a:srgbClr val="FF0000"/>
                </a:solidFill>
                <a:latin typeface="Book Antiqua" pitchFamily="18" charset="0"/>
              </a:rPr>
              <a:t>THE </a:t>
            </a:r>
            <a:r>
              <a:rPr lang="en-US" sz="2500" b="1" i="1" u="sng" dirty="0">
                <a:solidFill>
                  <a:srgbClr val="FF0000"/>
                </a:solidFill>
                <a:latin typeface="Book Antiqua" pitchFamily="18" charset="0"/>
              </a:rPr>
              <a:t>IMPACT OF </a:t>
            </a:r>
            <a:r>
              <a:rPr lang="ro-RO" sz="2500" b="1" i="1" u="sng">
                <a:solidFill>
                  <a:srgbClr val="FF0000"/>
                </a:solidFill>
                <a:latin typeface="Book Antiqua" pitchFamily="18" charset="0"/>
              </a:rPr>
              <a:t>INFORMATIZATION</a:t>
            </a:r>
            <a:r>
              <a:rPr lang="en-US" sz="2500" b="1" i="1" u="sng">
                <a:solidFill>
                  <a:srgbClr val="FF0000"/>
                </a:solidFill>
                <a:latin typeface="Book Antiqua" pitchFamily="18" charset="0"/>
              </a:rPr>
              <a:t> </a:t>
            </a:r>
            <a:r>
              <a:rPr lang="en-US" sz="2500" b="1" i="1" u="sng" dirty="0">
                <a:solidFill>
                  <a:srgbClr val="FF0000"/>
                </a:solidFill>
                <a:latin typeface="Book Antiqua" pitchFamily="18" charset="0"/>
              </a:rPr>
              <a:t>ON TOURISM DEVELOPMENT AND ECONOMIC GROWTH</a:t>
            </a:r>
            <a:endParaRPr lang="ru-RU" sz="2500" b="1" i="1" u="sng" dirty="0">
              <a:solidFill>
                <a:srgbClr val="FF0000"/>
              </a:solidFill>
              <a:latin typeface="Book Antiqua" pitchFamily="18" charset="0"/>
            </a:endParaRPr>
          </a:p>
        </p:txBody>
      </p:sp>
      <p:sp>
        <p:nvSpPr>
          <p:cNvPr id="7" name="Rectangle 6"/>
          <p:cNvSpPr/>
          <p:nvPr/>
        </p:nvSpPr>
        <p:spPr>
          <a:xfrm>
            <a:off x="3520345" y="4800600"/>
            <a:ext cx="5623655" cy="1107996"/>
          </a:xfrm>
          <a:prstGeom prst="rect">
            <a:avLst/>
          </a:prstGeom>
        </p:spPr>
        <p:txBody>
          <a:bodyPr wrap="none">
            <a:spAutoFit/>
          </a:bodyPr>
          <a:lstStyle/>
          <a:p>
            <a:r>
              <a:rPr lang="en-US" sz="2400" dirty="0">
                <a:latin typeface="Georgia" pitchFamily="18" charset="0"/>
              </a:rPr>
              <a:t>Authors:</a:t>
            </a:r>
            <a:r>
              <a:rPr lang="ro-RO" sz="2400" b="1" dirty="0">
                <a:latin typeface="Georgia" pitchFamily="18" charset="0"/>
              </a:rPr>
              <a:t> Svetlana GOROBIEVSCHI</a:t>
            </a:r>
            <a:r>
              <a:rPr lang="ro-RO" sz="2400" dirty="0">
                <a:latin typeface="Georgia" pitchFamily="18" charset="0"/>
              </a:rPr>
              <a:t> </a:t>
            </a:r>
            <a:endParaRPr lang="en-US" sz="2400" dirty="0">
              <a:latin typeface="Georgia" pitchFamily="18" charset="0"/>
            </a:endParaRPr>
          </a:p>
          <a:p>
            <a:r>
              <a:rPr lang="en-US" sz="2400" dirty="0">
                <a:latin typeface="Georgia" pitchFamily="18" charset="0"/>
              </a:rPr>
              <a:t>             </a:t>
            </a:r>
            <a:r>
              <a:rPr lang="ro-RO" sz="2400" dirty="0">
                <a:latin typeface="Georgia" pitchFamily="18" charset="0"/>
              </a:rPr>
              <a:t>  </a:t>
            </a:r>
            <a:r>
              <a:rPr lang="en-US" sz="2400" dirty="0">
                <a:latin typeface="Georgia" pitchFamily="18" charset="0"/>
              </a:rPr>
              <a:t>  </a:t>
            </a:r>
            <a:r>
              <a:rPr lang="ro-RO" sz="2400" b="1" dirty="0">
                <a:latin typeface="Georgia" pitchFamily="18" charset="0"/>
              </a:rPr>
              <a:t>Tatiana COLUN</a:t>
            </a:r>
            <a:endParaRPr lang="ru-RU" sz="2400" dirty="0">
              <a:latin typeface="Georgia" pitchFamily="18" charset="0"/>
            </a:endParaRPr>
          </a:p>
          <a:p>
            <a:endParaRPr lang="ru-RU" dirty="0"/>
          </a:p>
        </p:txBody>
      </p:sp>
    </p:spTree>
  </p:cSld>
  <p:clrMapOvr>
    <a:masterClrMapping/>
  </p:clrMapOvr>
  <p:transition spd="slow">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2_v_bad_news_for_borrowers_the_economy_could_improve_this_year_51109100.jpg"/>
          <p:cNvPicPr>
            <a:picLocks noChangeAspect="1"/>
          </p:cNvPicPr>
          <p:nvPr/>
        </p:nvPicPr>
        <p:blipFill>
          <a:blip r:embed="rId2" cstate="print"/>
          <a:srcRect t="-2257" r="31885"/>
          <a:stretch>
            <a:fillRect/>
          </a:stretch>
        </p:blipFill>
        <p:spPr>
          <a:xfrm>
            <a:off x="3733800" y="5181600"/>
            <a:ext cx="5181600" cy="1447800"/>
          </a:xfrm>
          <a:prstGeom prst="rect">
            <a:avLst/>
          </a:prstGeom>
        </p:spPr>
      </p:pic>
      <p:sp>
        <p:nvSpPr>
          <p:cNvPr id="2" name="Title 1"/>
          <p:cNvSpPr>
            <a:spLocks noGrp="1"/>
          </p:cNvSpPr>
          <p:nvPr>
            <p:ph type="title"/>
          </p:nvPr>
        </p:nvSpPr>
        <p:spPr>
          <a:xfrm>
            <a:off x="228600" y="228600"/>
            <a:ext cx="8686800" cy="884238"/>
          </a:xfrm>
        </p:spPr>
        <p:txBody>
          <a:bodyPr>
            <a:normAutofit fontScale="90000"/>
          </a:bodyPr>
          <a:lstStyle/>
          <a:p>
            <a:pPr algn="ctr"/>
            <a:r>
              <a:rPr lang="en-US" sz="2800" b="1" i="1" dirty="0">
                <a:solidFill>
                  <a:srgbClr val="C00000"/>
                </a:solidFill>
                <a:latin typeface="Georgia" pitchFamily="18" charset="0"/>
              </a:rPr>
              <a:t>Investments related to the implementation of new technologies</a:t>
            </a:r>
            <a:endParaRPr lang="ru-RU" sz="2800" b="1" i="1" dirty="0">
              <a:solidFill>
                <a:srgbClr val="C00000"/>
              </a:solidFill>
              <a:latin typeface="Georgia" pitchFamily="18" charset="0"/>
            </a:endParaRPr>
          </a:p>
        </p:txBody>
      </p:sp>
      <p:sp>
        <p:nvSpPr>
          <p:cNvPr id="3" name="Content Placeholder 2"/>
          <p:cNvSpPr>
            <a:spLocks noGrp="1"/>
          </p:cNvSpPr>
          <p:nvPr>
            <p:ph sz="quarter" idx="1"/>
          </p:nvPr>
        </p:nvSpPr>
        <p:spPr>
          <a:xfrm>
            <a:off x="228600" y="1219200"/>
            <a:ext cx="8534400" cy="4343400"/>
          </a:xfrm>
        </p:spPr>
        <p:txBody>
          <a:bodyPr>
            <a:normAutofit fontScale="77500" lnSpcReduction="20000"/>
          </a:bodyPr>
          <a:lstStyle/>
          <a:p>
            <a:pPr algn="just"/>
            <a:r>
              <a:rPr lang="en-US" sz="3600" dirty="0"/>
              <a:t>The authors of this article consider that investments related to the implementation of new technologies in tourism must be a priority, because their advantages are certainly visible and remarkable, starting with the diversification of the variety of offers and services, ensuring customer trust, including through information management, avoiding the leakage of confidential information and the loss of important information (new technologies also allow the recovery of lost data), increasing productivity by reducing operational risks and greater availability in the operation of services provided, credibility, accessibility, integrity and trust given to customers, employees, contractual partners, etc.</a:t>
            </a:r>
            <a:endParaRPr lang="ru-RU" sz="3600" dirty="0"/>
          </a:p>
          <a:p>
            <a:pPr algn="just"/>
            <a:endParaRPr lang="ru-RU" dirty="0"/>
          </a:p>
        </p:txBody>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228600" y="1143000"/>
          <a:ext cx="89154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0" y="228600"/>
            <a:ext cx="8763000" cy="830997"/>
          </a:xfrm>
          <a:prstGeom prst="rect">
            <a:avLst/>
          </a:prstGeom>
        </p:spPr>
        <p:txBody>
          <a:bodyPr wrap="square">
            <a:spAutoFit/>
          </a:bodyPr>
          <a:lstStyle/>
          <a:p>
            <a:pPr algn="ctr"/>
            <a:r>
              <a:rPr lang="en-US" sz="2400" b="1" i="1" dirty="0">
                <a:solidFill>
                  <a:srgbClr val="C00000"/>
                </a:solidFill>
                <a:latin typeface="Georgia" pitchFamily="18" charset="0"/>
              </a:rPr>
              <a:t>Study on the computerization of the tourism sector in the Republic of Moldova (2019)</a:t>
            </a:r>
            <a:endParaRPr lang="ru-RU" sz="2400" dirty="0"/>
          </a:p>
        </p:txBody>
      </p:sp>
    </p:spTree>
  </p:cSld>
  <p:clrMapOvr>
    <a:masterClrMapping/>
  </p:clrMapOvr>
  <p:transition spd="slow">
    <p:cover dir="l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urism-online.jpg"/>
          <p:cNvPicPr>
            <a:picLocks noChangeAspect="1"/>
          </p:cNvPicPr>
          <p:nvPr/>
        </p:nvPicPr>
        <p:blipFill>
          <a:blip r:embed="rId2" cstate="print"/>
          <a:stretch>
            <a:fillRect/>
          </a:stretch>
        </p:blipFill>
        <p:spPr>
          <a:xfrm>
            <a:off x="228600" y="228601"/>
            <a:ext cx="4038600" cy="2971799"/>
          </a:xfrm>
          <a:prstGeom prst="rect">
            <a:avLst/>
          </a:prstGeom>
        </p:spPr>
      </p:pic>
      <p:sp>
        <p:nvSpPr>
          <p:cNvPr id="2" name="Title 1"/>
          <p:cNvSpPr>
            <a:spLocks noGrp="1"/>
          </p:cNvSpPr>
          <p:nvPr>
            <p:ph type="title"/>
          </p:nvPr>
        </p:nvSpPr>
        <p:spPr>
          <a:xfrm>
            <a:off x="4953000" y="0"/>
            <a:ext cx="3886200" cy="609600"/>
          </a:xfrm>
        </p:spPr>
        <p:txBody>
          <a:bodyPr>
            <a:normAutofit/>
          </a:bodyPr>
          <a:lstStyle/>
          <a:p>
            <a:pPr algn="ctr"/>
            <a:r>
              <a:rPr lang="en-US" sz="2800" b="1" i="1" dirty="0">
                <a:solidFill>
                  <a:srgbClr val="C00000"/>
                </a:solidFill>
                <a:latin typeface="Georgia" pitchFamily="18" charset="0"/>
                <a:ea typeface="+mn-ea"/>
                <a:cs typeface="+mn-cs"/>
              </a:rPr>
              <a:t>Conclusions (I)</a:t>
            </a:r>
            <a:endParaRPr lang="ru-RU" sz="2800" b="1" i="1" dirty="0">
              <a:solidFill>
                <a:srgbClr val="C00000"/>
              </a:solidFill>
              <a:latin typeface="Georgia" pitchFamily="18" charset="0"/>
              <a:ea typeface="+mn-ea"/>
              <a:cs typeface="+mn-cs"/>
            </a:endParaRPr>
          </a:p>
        </p:txBody>
      </p:sp>
      <p:sp>
        <p:nvSpPr>
          <p:cNvPr id="4" name="Rectangle 3"/>
          <p:cNvSpPr/>
          <p:nvPr/>
        </p:nvSpPr>
        <p:spPr>
          <a:xfrm>
            <a:off x="228600" y="3505200"/>
            <a:ext cx="8686800" cy="1569660"/>
          </a:xfrm>
          <a:prstGeom prst="rect">
            <a:avLst/>
          </a:prstGeom>
        </p:spPr>
        <p:txBody>
          <a:bodyPr wrap="square">
            <a:spAutoFit/>
          </a:bodyPr>
          <a:lstStyle/>
          <a:p>
            <a:pPr algn="just"/>
            <a:r>
              <a:rPr lang="en-US" sz="2400" dirty="0"/>
              <a:t>Tourism, through its variety of leisure services provided to the population, is a constantly growing economic activity in the structure of GDP, for some countries becoming the fundamental basis of the economies of many developed and developing countries.</a:t>
            </a:r>
            <a:endParaRPr lang="ru-RU" sz="2400" dirty="0"/>
          </a:p>
        </p:txBody>
      </p:sp>
      <p:sp>
        <p:nvSpPr>
          <p:cNvPr id="6" name="Rectangle 5"/>
          <p:cNvSpPr/>
          <p:nvPr/>
        </p:nvSpPr>
        <p:spPr>
          <a:xfrm>
            <a:off x="4343400" y="609600"/>
            <a:ext cx="4648200" cy="2677656"/>
          </a:xfrm>
          <a:prstGeom prst="rect">
            <a:avLst/>
          </a:prstGeom>
        </p:spPr>
        <p:txBody>
          <a:bodyPr wrap="square">
            <a:spAutoFit/>
          </a:bodyPr>
          <a:lstStyle/>
          <a:p>
            <a:pPr algn="just"/>
            <a:r>
              <a:rPr lang="en-US" sz="2400" dirty="0"/>
              <a:t>The development of tourism in the world is influenced by scientific and technological progress, improving the quality of life of the population, increasing leisure, vacations, economic and political stability and a number of other factors.</a:t>
            </a:r>
          </a:p>
        </p:txBody>
      </p:sp>
      <p:sp>
        <p:nvSpPr>
          <p:cNvPr id="7" name="Rectangle 6"/>
          <p:cNvSpPr/>
          <p:nvPr/>
        </p:nvSpPr>
        <p:spPr>
          <a:xfrm>
            <a:off x="1447800" y="5181600"/>
            <a:ext cx="7467600" cy="1200329"/>
          </a:xfrm>
          <a:prstGeom prst="rect">
            <a:avLst/>
          </a:prstGeom>
        </p:spPr>
        <p:txBody>
          <a:bodyPr wrap="square">
            <a:spAutoFit/>
          </a:bodyPr>
          <a:lstStyle/>
          <a:p>
            <a:pPr algn="just"/>
            <a:r>
              <a:rPr lang="en-US" sz="2400" dirty="0"/>
              <a:t>Opportunities in the tourism market exist when there are unmet needs or desires, and tourism enterprises have the interest and capacity to satisfy them.</a:t>
            </a:r>
            <a:endParaRPr lang="ru-RU" sz="2400" dirty="0"/>
          </a:p>
        </p:txBody>
      </p:sp>
      <p:sp>
        <p:nvSpPr>
          <p:cNvPr id="8" name="Action Button: Sound 7">
            <a:hlinkClick r:id="" action="ppaction://noaction" highlightClick="1">
              <a:snd r:embed="rId3" name="applause.wav"/>
            </a:hlinkClick>
          </p:cNvPr>
          <p:cNvSpPr/>
          <p:nvPr/>
        </p:nvSpPr>
        <p:spPr>
          <a:xfrm>
            <a:off x="304800" y="5257800"/>
            <a:ext cx="1066800" cy="990600"/>
          </a:xfrm>
          <a:prstGeom prst="actionButtonSound">
            <a:avLst/>
          </a:prstGeom>
          <a:solidFill>
            <a:schemeClr val="bg1">
              <a:lumMod val="9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spd="slow">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685800"/>
          </a:xfrm>
        </p:spPr>
        <p:txBody>
          <a:bodyPr>
            <a:normAutofit/>
          </a:bodyPr>
          <a:lstStyle/>
          <a:p>
            <a:pPr algn="ctr"/>
            <a:r>
              <a:rPr lang="en-US" sz="3200" b="1" i="1" dirty="0">
                <a:solidFill>
                  <a:srgbClr val="C00000"/>
                </a:solidFill>
                <a:latin typeface="Georgia" pitchFamily="18" charset="0"/>
              </a:rPr>
              <a:t>Conclusions (II)</a:t>
            </a:r>
            <a:endParaRPr lang="ru-RU" sz="3200" dirty="0"/>
          </a:p>
        </p:txBody>
      </p:sp>
      <p:sp>
        <p:nvSpPr>
          <p:cNvPr id="3" name="Content Placeholder 2"/>
          <p:cNvSpPr>
            <a:spLocks noGrp="1"/>
          </p:cNvSpPr>
          <p:nvPr>
            <p:ph sz="quarter" idx="1"/>
          </p:nvPr>
        </p:nvSpPr>
        <p:spPr>
          <a:xfrm>
            <a:off x="228600" y="685800"/>
            <a:ext cx="8458200" cy="2514600"/>
          </a:xfrm>
        </p:spPr>
        <p:txBody>
          <a:bodyPr>
            <a:normAutofit/>
          </a:bodyPr>
          <a:lstStyle/>
          <a:p>
            <a:pPr algn="just"/>
            <a:r>
              <a:rPr lang="en-US" sz="2400" dirty="0"/>
              <a:t>An opportunity for tourism development consists, including, in the analysis of international practices, in order to identify strengths and weaknesses, which would contribute to strengthening and strengthening national capacities, as the external environment is characterized by elements that represent favorable opportunities or possibilities for development.</a:t>
            </a:r>
            <a:endParaRPr lang="ru-RU" sz="2400" dirty="0"/>
          </a:p>
        </p:txBody>
      </p:sp>
      <p:pic>
        <p:nvPicPr>
          <p:cNvPr id="4" name="Picture 3" descr="impactul-noilor-prevederi-in-domeniul-turismului-asupra-investitiilor-in-domeniu-1491900452-1280x720.jpg"/>
          <p:cNvPicPr>
            <a:picLocks noChangeAspect="1"/>
          </p:cNvPicPr>
          <p:nvPr/>
        </p:nvPicPr>
        <p:blipFill>
          <a:blip r:embed="rId2" cstate="print"/>
          <a:stretch>
            <a:fillRect/>
          </a:stretch>
        </p:blipFill>
        <p:spPr>
          <a:xfrm>
            <a:off x="5257800" y="2514600"/>
            <a:ext cx="3589867" cy="1752600"/>
          </a:xfrm>
          <a:prstGeom prst="rect">
            <a:avLst/>
          </a:prstGeom>
        </p:spPr>
      </p:pic>
      <p:sp>
        <p:nvSpPr>
          <p:cNvPr id="5" name="Rectangle 4"/>
          <p:cNvSpPr/>
          <p:nvPr/>
        </p:nvSpPr>
        <p:spPr>
          <a:xfrm>
            <a:off x="304800" y="4191000"/>
            <a:ext cx="8610600" cy="2308324"/>
          </a:xfrm>
          <a:prstGeom prst="rect">
            <a:avLst/>
          </a:prstGeom>
        </p:spPr>
        <p:txBody>
          <a:bodyPr wrap="square">
            <a:spAutoFit/>
          </a:bodyPr>
          <a:lstStyle/>
          <a:p>
            <a:pPr algn="just"/>
            <a:r>
              <a:rPr lang="en-US" sz="2400" dirty="0"/>
              <a:t>Many companies have advanced in the computerization of operations, as a result it has been possible to obtain more rational solutions to solve managerial problems, ensure the accuracy of information, reduce the volume of paper documents, improve the structure of information flows and work system in the company, provide consumers unique remote services, etc.</a:t>
            </a:r>
            <a:endParaRPr lang="ru-RU" sz="2400" dirty="0"/>
          </a:p>
        </p:txBody>
      </p:sp>
      <p:sp>
        <p:nvSpPr>
          <p:cNvPr id="6" name="Striped Right Arrow 5"/>
          <p:cNvSpPr/>
          <p:nvPr/>
        </p:nvSpPr>
        <p:spPr>
          <a:xfrm>
            <a:off x="1219200" y="3048000"/>
            <a:ext cx="2819400" cy="838200"/>
          </a:xfrm>
          <a:prstGeom prst="striped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spd="slow">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g12.jpg"/>
          <p:cNvPicPr>
            <a:picLocks noChangeAspect="1"/>
          </p:cNvPicPr>
          <p:nvPr/>
        </p:nvPicPr>
        <p:blipFill>
          <a:blip r:embed="rId2" cstate="print"/>
          <a:srcRect t="-43" b="-43"/>
          <a:stretch>
            <a:fillRect/>
          </a:stretch>
        </p:blipFill>
        <p:spPr>
          <a:xfrm>
            <a:off x="0" y="0"/>
            <a:ext cx="9144000" cy="6858000"/>
          </a:xfrm>
          <a:prstGeom prst="rect">
            <a:avLst/>
          </a:prstGeom>
        </p:spPr>
      </p:pic>
    </p:spTree>
  </p:cSld>
  <p:clrMapOvr>
    <a:masterClrMapping/>
  </p:clrMapOvr>
  <p:transition spd="slow">
    <p:plu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685800"/>
          </a:xfrm>
        </p:spPr>
        <p:txBody>
          <a:bodyPr>
            <a:noAutofit/>
          </a:bodyPr>
          <a:lstStyle/>
          <a:p>
            <a:pPr algn="ctr"/>
            <a:r>
              <a:rPr lang="ro-RO" b="1" i="1" dirty="0">
                <a:solidFill>
                  <a:srgbClr val="C00000"/>
                </a:solidFill>
                <a:latin typeface="Georgia" pitchFamily="18" charset="0"/>
              </a:rPr>
              <a:t>Abstract</a:t>
            </a:r>
            <a:endParaRPr lang="ru-RU" dirty="0">
              <a:solidFill>
                <a:srgbClr val="C00000"/>
              </a:solidFill>
              <a:latin typeface="Georgia" pitchFamily="18" charset="0"/>
            </a:endParaRPr>
          </a:p>
        </p:txBody>
      </p:sp>
      <p:sp>
        <p:nvSpPr>
          <p:cNvPr id="3" name="Content Placeholder 2"/>
          <p:cNvSpPr>
            <a:spLocks noGrp="1"/>
          </p:cNvSpPr>
          <p:nvPr>
            <p:ph sz="quarter" idx="1"/>
          </p:nvPr>
        </p:nvSpPr>
        <p:spPr>
          <a:xfrm>
            <a:off x="304800" y="1066800"/>
            <a:ext cx="8610600" cy="5486400"/>
          </a:xfrm>
        </p:spPr>
        <p:txBody>
          <a:bodyPr>
            <a:normAutofit fontScale="92500"/>
          </a:bodyPr>
          <a:lstStyle/>
          <a:p>
            <a:pPr algn="just"/>
            <a:r>
              <a:rPr lang="ro-RO" i="1" dirty="0"/>
              <a:t>In the modern economic sphere, information technology plays an important role. Modern society is under the enormous influence of such information technologies as television, internet, mobile communications, specialized information programs (electronic banking transfers, accounting programs, electronic systems for monitoring the transport of resources, etc.). Due to the close interdependence of information technologies, the mutual understanding of economic counterparts - individuals, households, firms, state - is simplified, leading to an increase in general welfare.</a:t>
            </a:r>
            <a:endParaRPr lang="en-US" i="1" dirty="0"/>
          </a:p>
          <a:p>
            <a:pPr>
              <a:buNone/>
            </a:pPr>
            <a:endParaRPr lang="ru-RU" dirty="0"/>
          </a:p>
          <a:p>
            <a:pPr algn="just"/>
            <a:r>
              <a:rPr lang="ro-RO" i="1" dirty="0"/>
              <a:t>The stimulating effect of information technologies on tourism development is also noted. Tourism, in all its forms (business, cultural-historical, educational, ecological, etc.), represents a possibility of establishing and developing international economic relations, and highlighting the development prospects of tourism of the Republic of Moldova for its deeper integration, in the regional and global market, by implementing information technologies, it must be a priority.</a:t>
            </a:r>
            <a:endParaRPr lang="ru-RU" dirty="0"/>
          </a:p>
          <a:p>
            <a:endParaRPr lang="ru-RU" dirty="0"/>
          </a:p>
        </p:txBody>
      </p:sp>
    </p:spTree>
  </p:cSld>
  <p:clrMapOvr>
    <a:masterClrMapping/>
  </p:clrMapOvr>
  <p:transition spd="slow">
    <p:cover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390_1.jpg"/>
          <p:cNvPicPr>
            <a:picLocks noChangeAspect="1"/>
          </p:cNvPicPr>
          <p:nvPr/>
        </p:nvPicPr>
        <p:blipFill>
          <a:blip r:embed="rId2" cstate="print"/>
          <a:srcRect l="3868" t="10698" r="30377" b="14884"/>
          <a:stretch>
            <a:fillRect/>
          </a:stretch>
        </p:blipFill>
        <p:spPr>
          <a:xfrm>
            <a:off x="2697480" y="2971800"/>
            <a:ext cx="6217920" cy="3657600"/>
          </a:xfrm>
          <a:prstGeom prst="rect">
            <a:avLst/>
          </a:prstGeom>
        </p:spPr>
      </p:pic>
      <p:sp>
        <p:nvSpPr>
          <p:cNvPr id="2" name="Title 1"/>
          <p:cNvSpPr>
            <a:spLocks noGrp="1"/>
          </p:cNvSpPr>
          <p:nvPr>
            <p:ph type="title"/>
          </p:nvPr>
        </p:nvSpPr>
        <p:spPr>
          <a:xfrm>
            <a:off x="152400" y="228600"/>
            <a:ext cx="8991600" cy="715962"/>
          </a:xfrm>
        </p:spPr>
        <p:txBody>
          <a:bodyPr>
            <a:normAutofit fontScale="90000"/>
          </a:bodyPr>
          <a:lstStyle/>
          <a:p>
            <a:pPr algn="ctr"/>
            <a:r>
              <a:rPr lang="en-US" b="1" i="1" dirty="0">
                <a:solidFill>
                  <a:srgbClr val="C00000"/>
                </a:solidFill>
                <a:latin typeface="Georgia" pitchFamily="18" charset="0"/>
              </a:rPr>
              <a:t>Introduction</a:t>
            </a:r>
            <a:endParaRPr lang="ru-RU" b="1" i="1" dirty="0">
              <a:solidFill>
                <a:srgbClr val="C00000"/>
              </a:solidFill>
              <a:latin typeface="Georgia" pitchFamily="18" charset="0"/>
            </a:endParaRPr>
          </a:p>
        </p:txBody>
      </p:sp>
      <p:sp>
        <p:nvSpPr>
          <p:cNvPr id="6" name="Rectangle 5"/>
          <p:cNvSpPr/>
          <p:nvPr/>
        </p:nvSpPr>
        <p:spPr>
          <a:xfrm>
            <a:off x="685800" y="1219200"/>
            <a:ext cx="7924800" cy="1569660"/>
          </a:xfrm>
          <a:prstGeom prst="rect">
            <a:avLst/>
          </a:prstGeom>
        </p:spPr>
        <p:txBody>
          <a:bodyPr wrap="square">
            <a:spAutoFit/>
          </a:bodyPr>
          <a:lstStyle/>
          <a:p>
            <a:pPr algn="just"/>
            <a:r>
              <a:rPr lang="en-US" sz="2400" dirty="0">
                <a:latin typeface="Times New Roman" pitchFamily="18" charset="0"/>
                <a:cs typeface="Times New Roman" pitchFamily="18" charset="0"/>
              </a:rPr>
              <a:t>An important area of ​​the IT sector in which IT has a very high potential is the tourism industry, where the use of new technologies allows greater exposure for businesses and makes it easier for customers to make more informed choices.</a:t>
            </a:r>
            <a:endParaRPr lang="ru-RU" sz="2400" dirty="0"/>
          </a:p>
        </p:txBody>
      </p:sp>
    </p:spTree>
  </p:cSld>
  <p:clrMapOvr>
    <a:masterClrMapping/>
  </p:clrMapOvr>
  <p:transition spd="slow">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15962"/>
          </a:xfrm>
        </p:spPr>
        <p:txBody>
          <a:bodyPr>
            <a:noAutofit/>
          </a:bodyPr>
          <a:lstStyle/>
          <a:p>
            <a:pPr algn="ctr"/>
            <a:r>
              <a:rPr lang="en-US" sz="3400" b="1" i="1" dirty="0">
                <a:solidFill>
                  <a:srgbClr val="C00000"/>
                </a:solidFill>
                <a:latin typeface="Georgia" pitchFamily="18" charset="0"/>
              </a:rPr>
              <a:t>Tourism in the Republic of Moldova</a:t>
            </a:r>
            <a:endParaRPr lang="ru-RU" sz="3400" b="1" i="1" dirty="0">
              <a:solidFill>
                <a:srgbClr val="C00000"/>
              </a:solidFill>
              <a:latin typeface="Georgia" pitchFamily="18" charset="0"/>
            </a:endParaRPr>
          </a:p>
        </p:txBody>
      </p:sp>
      <p:sp>
        <p:nvSpPr>
          <p:cNvPr id="4" name="Rectangle 3"/>
          <p:cNvSpPr/>
          <p:nvPr/>
        </p:nvSpPr>
        <p:spPr>
          <a:xfrm>
            <a:off x="228600" y="4343400"/>
            <a:ext cx="8686800" cy="2308324"/>
          </a:xfrm>
          <a:prstGeom prst="rect">
            <a:avLst/>
          </a:prstGeom>
        </p:spPr>
        <p:txBody>
          <a:bodyPr wrap="square">
            <a:spAutoFit/>
          </a:bodyPr>
          <a:lstStyle/>
          <a:p>
            <a:pPr algn="just"/>
            <a:r>
              <a:rPr lang="en-US" sz="2400" dirty="0">
                <a:latin typeface="Georgia" pitchFamily="18" charset="0"/>
                <a:cs typeface="Times New Roman" pitchFamily="18" charset="0"/>
              </a:rPr>
              <a:t>Tourism in the Republic of Moldova (Moldova) has a high potential for development, presenting a complex combination of natural environments (natural areas, forest forests in the center of the country, </a:t>
            </a:r>
            <a:r>
              <a:rPr lang="en-US" sz="2400" dirty="0" err="1">
                <a:latin typeface="Georgia" pitchFamily="18" charset="0"/>
                <a:cs typeface="Times New Roman" pitchFamily="18" charset="0"/>
              </a:rPr>
              <a:t>taltra</a:t>
            </a:r>
            <a:r>
              <a:rPr lang="en-US" sz="2400" dirty="0">
                <a:latin typeface="Georgia" pitchFamily="18" charset="0"/>
                <a:cs typeface="Times New Roman" pitchFamily="18" charset="0"/>
              </a:rPr>
              <a:t>, gorges, meadows) and artificial (medieval places, cities, cities with various architectural styles , spas, festivals, wineries, etc.) [1].</a:t>
            </a:r>
          </a:p>
        </p:txBody>
      </p:sp>
      <p:pic>
        <p:nvPicPr>
          <p:cNvPr id="5" name="Picture 4" descr="1507288446_moldova.jpg"/>
          <p:cNvPicPr>
            <a:picLocks noChangeAspect="1"/>
          </p:cNvPicPr>
          <p:nvPr/>
        </p:nvPicPr>
        <p:blipFill>
          <a:blip r:embed="rId2" cstate="print"/>
          <a:stretch>
            <a:fillRect/>
          </a:stretch>
        </p:blipFill>
        <p:spPr>
          <a:xfrm>
            <a:off x="304801" y="1007744"/>
            <a:ext cx="4800600" cy="3240405"/>
          </a:xfrm>
          <a:prstGeom prst="rect">
            <a:avLst/>
          </a:prstGeom>
        </p:spPr>
      </p:pic>
    </p:spTree>
  </p:cSld>
  <p:clrMapOvr>
    <a:masterClrMapping/>
  </p:clrMapOvr>
  <p:transition spd="slow">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563562"/>
          </a:xfrm>
        </p:spPr>
        <p:txBody>
          <a:bodyPr>
            <a:noAutofit/>
          </a:bodyPr>
          <a:lstStyle/>
          <a:p>
            <a:r>
              <a:rPr lang="en-US" sz="2900" b="1" i="1" dirty="0">
                <a:solidFill>
                  <a:srgbClr val="C00000"/>
                </a:solidFill>
                <a:latin typeface="Georgia" pitchFamily="18" charset="0"/>
              </a:rPr>
              <a:t>Forms of tourism in the Republic of Moldova</a:t>
            </a:r>
            <a:endParaRPr lang="ru-RU" sz="2900" b="1" i="1" dirty="0">
              <a:solidFill>
                <a:srgbClr val="C00000"/>
              </a:solidFill>
              <a:latin typeface="Georgia" pitchFamily="18" charset="0"/>
            </a:endParaRPr>
          </a:p>
        </p:txBody>
      </p:sp>
      <p:graphicFrame>
        <p:nvGraphicFramePr>
          <p:cNvPr id="4" name="Content Placeholder 3"/>
          <p:cNvGraphicFramePr>
            <a:graphicFrameLocks noGrp="1"/>
          </p:cNvGraphicFramePr>
          <p:nvPr>
            <p:ph sz="quarter" idx="1"/>
          </p:nvPr>
        </p:nvGraphicFramePr>
        <p:xfrm>
          <a:off x="533400" y="1066800"/>
          <a:ext cx="7772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inedestination_internal_moldova.jpg"/>
          <p:cNvPicPr>
            <a:picLocks noChangeAspect="1"/>
          </p:cNvPicPr>
          <p:nvPr/>
        </p:nvPicPr>
        <p:blipFill>
          <a:blip r:embed="rId2" cstate="print"/>
          <a:stretch>
            <a:fillRect/>
          </a:stretch>
        </p:blipFill>
        <p:spPr>
          <a:xfrm>
            <a:off x="5791200" y="1676400"/>
            <a:ext cx="3185034" cy="1981200"/>
          </a:xfrm>
          <a:prstGeom prst="rect">
            <a:avLst/>
          </a:prstGeom>
        </p:spPr>
      </p:pic>
      <p:sp>
        <p:nvSpPr>
          <p:cNvPr id="4" name="Rectangle 3"/>
          <p:cNvSpPr/>
          <p:nvPr/>
        </p:nvSpPr>
        <p:spPr>
          <a:xfrm>
            <a:off x="0" y="1295400"/>
            <a:ext cx="8991600" cy="4955203"/>
          </a:xfrm>
          <a:prstGeom prst="rect">
            <a:avLst/>
          </a:prstGeom>
        </p:spPr>
        <p:txBody>
          <a:bodyPr wrap="square">
            <a:spAutoFit/>
          </a:bodyPr>
          <a:lstStyle/>
          <a:p>
            <a:pPr>
              <a:buFontTx/>
              <a:buChar char="-"/>
            </a:pPr>
            <a:r>
              <a:rPr lang="vi-VN" sz="1900" b="1" dirty="0">
                <a:solidFill>
                  <a:srgbClr val="C00000"/>
                </a:solidFill>
                <a:latin typeface="Times New Roman" pitchFamily="18" charset="0"/>
                <a:cs typeface="Times New Roman" pitchFamily="18" charset="0"/>
              </a:rPr>
              <a:t>Monuments of nature</a:t>
            </a:r>
            <a:r>
              <a:rPr lang="vi-VN" sz="1900" dirty="0">
                <a:latin typeface="Times New Roman" pitchFamily="18" charset="0"/>
                <a:cs typeface="Times New Roman" pitchFamily="18" charset="0"/>
              </a:rPr>
              <a:t>: “Toltrele Prutului”, </a:t>
            </a:r>
            <a:endParaRPr lang="en-US" sz="1900" dirty="0">
              <a:latin typeface="Times New Roman" pitchFamily="18" charset="0"/>
              <a:cs typeface="Times New Roman" pitchFamily="18" charset="0"/>
            </a:endParaRPr>
          </a:p>
          <a:p>
            <a:pPr>
              <a:spcAft>
                <a:spcPts val="600"/>
              </a:spcAft>
            </a:pPr>
            <a:r>
              <a:rPr lang="en-US" sz="1900" dirty="0">
                <a:latin typeface="Times New Roman" pitchFamily="18" charset="0"/>
                <a:cs typeface="Times New Roman" pitchFamily="18" charset="0"/>
              </a:rPr>
              <a:t>   </a:t>
            </a:r>
            <a:r>
              <a:rPr lang="vi-VN" sz="1900" dirty="0">
                <a:latin typeface="Times New Roman" pitchFamily="18" charset="0"/>
                <a:cs typeface="Times New Roman" pitchFamily="18" charset="0"/>
              </a:rPr>
              <a:t>“A hundred mounds”, “Emil Racoviţă” Cave, Ţaul Park;</a:t>
            </a:r>
          </a:p>
          <a:p>
            <a:pPr>
              <a:buFontTx/>
              <a:buChar char="-"/>
            </a:pPr>
            <a:r>
              <a:rPr lang="vi-VN" sz="1900" b="1" dirty="0">
                <a:solidFill>
                  <a:srgbClr val="C00000"/>
                </a:solidFill>
                <a:latin typeface="Times New Roman" pitchFamily="18" charset="0"/>
                <a:cs typeface="Times New Roman" pitchFamily="18" charset="0"/>
              </a:rPr>
              <a:t>Reservations</a:t>
            </a:r>
            <a:r>
              <a:rPr lang="vi-VN" sz="1900" dirty="0">
                <a:latin typeface="Times New Roman" pitchFamily="18" charset="0"/>
                <a:cs typeface="Times New Roman" pitchFamily="18" charset="0"/>
              </a:rPr>
              <a:t>: Pădurea din Domneasca, Codrii, Iagorlîc, </a:t>
            </a:r>
            <a:endParaRPr lang="en-US" sz="1900" dirty="0">
              <a:latin typeface="Times New Roman" pitchFamily="18" charset="0"/>
              <a:cs typeface="Times New Roman" pitchFamily="18" charset="0"/>
            </a:endParaRPr>
          </a:p>
          <a:p>
            <a:pPr>
              <a:spcAft>
                <a:spcPts val="600"/>
              </a:spcAft>
            </a:pPr>
            <a:r>
              <a:rPr lang="en-US" sz="1900" dirty="0">
                <a:latin typeface="Times New Roman" pitchFamily="18" charset="0"/>
                <a:cs typeface="Times New Roman" pitchFamily="18" charset="0"/>
              </a:rPr>
              <a:t>   </a:t>
            </a:r>
            <a:r>
              <a:rPr lang="vi-VN" sz="1900" dirty="0">
                <a:latin typeface="Times New Roman" pitchFamily="18" charset="0"/>
                <a:cs typeface="Times New Roman" pitchFamily="18" charset="0"/>
              </a:rPr>
              <a:t>Prutul de Jos, Plaiul Fagului;</a:t>
            </a:r>
            <a:endParaRPr lang="en-US" sz="1900" dirty="0">
              <a:latin typeface="Times New Roman" pitchFamily="18" charset="0"/>
              <a:cs typeface="Times New Roman" pitchFamily="18" charset="0"/>
            </a:endParaRPr>
          </a:p>
          <a:p>
            <a:pPr>
              <a:buFontTx/>
              <a:buChar char="-"/>
            </a:pPr>
            <a:r>
              <a:rPr lang="vi-VN" sz="1900" b="1" dirty="0">
                <a:solidFill>
                  <a:srgbClr val="C00000"/>
                </a:solidFill>
                <a:latin typeface="Times New Roman" pitchFamily="18" charset="0"/>
                <a:cs typeface="Times New Roman" pitchFamily="18" charset="0"/>
              </a:rPr>
              <a:t> Mansion: </a:t>
            </a:r>
            <a:r>
              <a:rPr lang="vi-VN" sz="1900" dirty="0">
                <a:latin typeface="Times New Roman" pitchFamily="18" charset="0"/>
                <a:cs typeface="Times New Roman" pitchFamily="18" charset="0"/>
              </a:rPr>
              <a:t>“Zamfir Ralli Arbore” Mansion, </a:t>
            </a:r>
            <a:endParaRPr lang="en-US"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   </a:t>
            </a:r>
            <a:r>
              <a:rPr lang="vi-VN" sz="1900" dirty="0">
                <a:latin typeface="Times New Roman" pitchFamily="18" charset="0"/>
                <a:cs typeface="Times New Roman" pitchFamily="18" charset="0"/>
              </a:rPr>
              <a:t>Manuc Bei Hunting Castle;</a:t>
            </a:r>
            <a:endParaRPr lang="vi-VN" sz="1900" b="1" dirty="0">
              <a:latin typeface="Times New Roman" pitchFamily="18" charset="0"/>
              <a:cs typeface="Times New Roman" pitchFamily="18" charset="0"/>
            </a:endParaRPr>
          </a:p>
          <a:p>
            <a:pPr>
              <a:buFontTx/>
              <a:buChar char="-"/>
            </a:pPr>
            <a:endParaRPr lang="en-US" dirty="0"/>
          </a:p>
          <a:p>
            <a:endParaRPr lang="en-US" dirty="0"/>
          </a:p>
          <a:p>
            <a:endParaRPr lang="en-US" dirty="0"/>
          </a:p>
          <a:p>
            <a:r>
              <a:rPr lang="en-US" b="1" dirty="0">
                <a:solidFill>
                  <a:srgbClr val="C00000"/>
                </a:solidFill>
              </a:rPr>
              <a:t>                                                        </a:t>
            </a:r>
            <a:r>
              <a:rPr lang="vi-VN" sz="1900" b="1" dirty="0">
                <a:solidFill>
                  <a:srgbClr val="C00000"/>
                </a:solidFill>
              </a:rPr>
              <a:t>- Wineries: </a:t>
            </a:r>
            <a:r>
              <a:rPr lang="it-IT" sz="1900" dirty="0">
                <a:latin typeface="Times New Roman" pitchFamily="18" charset="0"/>
                <a:cs typeface="Times New Roman" pitchFamily="18" charset="0"/>
              </a:rPr>
              <a:t>Wineries: Cricova, Milestii Mici, Purcari;</a:t>
            </a:r>
            <a:endParaRPr lang="vi-VN" sz="1900" dirty="0"/>
          </a:p>
          <a:p>
            <a:pPr algn="just">
              <a:spcAft>
                <a:spcPts val="600"/>
              </a:spcAft>
            </a:pPr>
            <a:r>
              <a:rPr lang="vi-VN" sz="1900" b="1" dirty="0">
                <a:solidFill>
                  <a:srgbClr val="C00000"/>
                </a:solidFill>
              </a:rPr>
              <a:t>- Museums: </a:t>
            </a:r>
            <a:r>
              <a:rPr lang="vi-VN" sz="1900" dirty="0"/>
              <a:t>“Alexei Mateevici”, “Aleksandr Pushkin”, “Constantin Stamati”, “Igor Vieru”, “Orheiul Vechi” Museum Complex, National Museum of Ethnography and Natural History, National Museum of Archeology and History of Moldova, Museum of Folk Crafts, Gagauz National Museum "Dumitru Cara-Ciobanu";</a:t>
            </a:r>
          </a:p>
          <a:p>
            <a:pPr algn="just"/>
            <a:r>
              <a:rPr lang="vi-VN" sz="1900" b="1" dirty="0">
                <a:solidFill>
                  <a:srgbClr val="C00000"/>
                </a:solidFill>
              </a:rPr>
              <a:t>- Monasteries and churches: </a:t>
            </a:r>
            <a:r>
              <a:rPr lang="vi-VN" sz="1900" dirty="0"/>
              <a:t>Căpriana, Hîncu, Rudi, Saharna, Ţîpova, Curchi, </a:t>
            </a:r>
            <a:r>
              <a:rPr lang="en-US" sz="1900" dirty="0" err="1">
                <a:latin typeface="Times New Roman" pitchFamily="18" charset="0"/>
                <a:cs typeface="Times New Roman" pitchFamily="18" charset="0"/>
              </a:rPr>
              <a:t>Frumoasa</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Cosăuţi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Japca</a:t>
            </a:r>
            <a:r>
              <a:rPr lang="en-US" sz="1900" dirty="0">
                <a:latin typeface="Times New Roman" pitchFamily="18" charset="0"/>
                <a:cs typeface="Times New Roman" pitchFamily="18" charset="0"/>
              </a:rPr>
              <a:t>. Church of the Assumption of the Blessed Virgin in </a:t>
            </a:r>
            <a:r>
              <a:rPr lang="en-US" sz="1900" dirty="0" err="1">
                <a:latin typeface="Times New Roman" pitchFamily="18" charset="0"/>
                <a:cs typeface="Times New Roman" pitchFamily="18" charset="0"/>
              </a:rPr>
              <a:t>Causeni</a:t>
            </a:r>
            <a:r>
              <a:rPr lang="en-US" sz="1900" dirty="0">
                <a:latin typeface="Times New Roman" pitchFamily="18" charset="0"/>
                <a:cs typeface="Times New Roman" pitchFamily="18" charset="0"/>
              </a:rPr>
              <a:t>. </a:t>
            </a:r>
            <a:endParaRPr lang="vi-VN" sz="1900" dirty="0">
              <a:latin typeface="Times New Roman" pitchFamily="18" charset="0"/>
              <a:cs typeface="Times New Roman" pitchFamily="18" charset="0"/>
            </a:endParaRPr>
          </a:p>
        </p:txBody>
      </p:sp>
      <p:sp>
        <p:nvSpPr>
          <p:cNvPr id="5" name="Rectangle 4"/>
          <p:cNvSpPr/>
          <p:nvPr/>
        </p:nvSpPr>
        <p:spPr>
          <a:xfrm>
            <a:off x="0" y="228600"/>
            <a:ext cx="8915400" cy="984885"/>
          </a:xfrm>
          <a:prstGeom prst="rect">
            <a:avLst/>
          </a:prstGeom>
        </p:spPr>
        <p:txBody>
          <a:bodyPr wrap="square">
            <a:spAutoFit/>
          </a:bodyPr>
          <a:lstStyle/>
          <a:p>
            <a:pPr algn="ctr"/>
            <a:r>
              <a:rPr lang="en-US" sz="2900" b="1" i="1" dirty="0">
                <a:solidFill>
                  <a:srgbClr val="C00000"/>
                </a:solidFill>
                <a:latin typeface="Georgia" pitchFamily="18" charset="0"/>
                <a:ea typeface="+mj-ea"/>
                <a:cs typeface="+mj-cs"/>
              </a:rPr>
              <a:t>The s</a:t>
            </a:r>
            <a:r>
              <a:rPr lang="vi-VN" sz="2900" b="1" i="1" dirty="0">
                <a:solidFill>
                  <a:srgbClr val="C00000"/>
                </a:solidFill>
                <a:latin typeface="Georgia" pitchFamily="18" charset="0"/>
                <a:ea typeface="+mj-ea"/>
                <a:cs typeface="+mj-cs"/>
              </a:rPr>
              <a:t>everal tourist attractions in the Republic of Moldova </a:t>
            </a:r>
            <a:endParaRPr lang="ru-RU" sz="2900" b="1" i="1" dirty="0">
              <a:solidFill>
                <a:srgbClr val="C00000"/>
              </a:solidFill>
              <a:latin typeface="Georgia" pitchFamily="18" charset="0"/>
              <a:ea typeface="+mj-ea"/>
              <a:cs typeface="+mj-cs"/>
            </a:endParaRPr>
          </a:p>
        </p:txBody>
      </p:sp>
      <p:pic>
        <p:nvPicPr>
          <p:cNvPr id="7" name="Picture 6" descr="Без названия.jpg"/>
          <p:cNvPicPr>
            <a:picLocks noChangeAspect="1"/>
          </p:cNvPicPr>
          <p:nvPr/>
        </p:nvPicPr>
        <p:blipFill>
          <a:blip r:embed="rId3" cstate="print"/>
          <a:stretch>
            <a:fillRect/>
          </a:stretch>
        </p:blipFill>
        <p:spPr>
          <a:xfrm>
            <a:off x="304800" y="3200400"/>
            <a:ext cx="2514600" cy="1066800"/>
          </a:xfrm>
          <a:prstGeom prst="rect">
            <a:avLst/>
          </a:prstGeom>
        </p:spPr>
      </p:pic>
    </p:spTree>
  </p:cSld>
  <p:clrMapOvr>
    <a:masterClrMapping/>
  </p:clrMapOvr>
  <p:transition spd="slow">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762000"/>
          </a:xfrm>
        </p:spPr>
        <p:txBody>
          <a:bodyPr>
            <a:noAutofit/>
          </a:bodyPr>
          <a:lstStyle/>
          <a:p>
            <a:pPr algn="ctr"/>
            <a:r>
              <a:rPr lang="en-US" sz="2800" b="1" i="1" dirty="0">
                <a:solidFill>
                  <a:srgbClr val="C00000"/>
                </a:solidFill>
                <a:latin typeface="Georgia" pitchFamily="18" charset="0"/>
              </a:rPr>
              <a:t>The impact of computerization on tourism development and economic growth</a:t>
            </a:r>
            <a:endParaRPr lang="ru-RU" sz="2800" b="1" i="1" dirty="0">
              <a:solidFill>
                <a:srgbClr val="C00000"/>
              </a:solidFill>
              <a:latin typeface="Georgia" pitchFamily="18" charset="0"/>
            </a:endParaRPr>
          </a:p>
        </p:txBody>
      </p:sp>
      <p:sp>
        <p:nvSpPr>
          <p:cNvPr id="4" name="Rectangle 3"/>
          <p:cNvSpPr/>
          <p:nvPr/>
        </p:nvSpPr>
        <p:spPr>
          <a:xfrm>
            <a:off x="1219200" y="990600"/>
            <a:ext cx="7696200" cy="830997"/>
          </a:xfrm>
          <a:prstGeom prst="rect">
            <a:avLst/>
          </a:prstGeom>
        </p:spPr>
        <p:txBody>
          <a:bodyPr wrap="square">
            <a:spAutoFit/>
          </a:bodyPr>
          <a:lstStyle/>
          <a:p>
            <a:pPr algn="just"/>
            <a:r>
              <a:rPr lang="en-US" sz="2400" dirty="0"/>
              <a:t>Currently, tourism services are one of the main export categories for developing countries, totaling 30% of global exports of services.</a:t>
            </a:r>
            <a:endParaRPr lang="ru-RU" sz="2400" dirty="0"/>
          </a:p>
        </p:txBody>
      </p:sp>
      <p:pic>
        <p:nvPicPr>
          <p:cNvPr id="5" name="Picture 4" descr="487_x922.jpg"/>
          <p:cNvPicPr>
            <a:picLocks noChangeAspect="1"/>
          </p:cNvPicPr>
          <p:nvPr/>
        </p:nvPicPr>
        <p:blipFill>
          <a:blip r:embed="rId2" cstate="print"/>
          <a:stretch>
            <a:fillRect/>
          </a:stretch>
        </p:blipFill>
        <p:spPr>
          <a:xfrm>
            <a:off x="304800" y="838200"/>
            <a:ext cx="783771" cy="914400"/>
          </a:xfrm>
          <a:prstGeom prst="rect">
            <a:avLst/>
          </a:prstGeom>
        </p:spPr>
      </p:pic>
      <p:sp>
        <p:nvSpPr>
          <p:cNvPr id="6" name="Rectangle 5"/>
          <p:cNvSpPr/>
          <p:nvPr/>
        </p:nvSpPr>
        <p:spPr>
          <a:xfrm>
            <a:off x="228600" y="1828800"/>
            <a:ext cx="8686800" cy="830997"/>
          </a:xfrm>
          <a:prstGeom prst="rect">
            <a:avLst/>
          </a:prstGeom>
        </p:spPr>
        <p:txBody>
          <a:bodyPr wrap="square">
            <a:spAutoFit/>
          </a:bodyPr>
          <a:lstStyle/>
          <a:p>
            <a:pPr algn="just"/>
            <a:r>
              <a:rPr lang="en-US" sz="2400" dirty="0"/>
              <a:t>In 2017, the tourism industry contributed 10.4% to the Global Gross Domestic Product, generating 292 million jobs (1 in 10 jobs worldwide).</a:t>
            </a:r>
            <a:endParaRPr lang="ru-RU" sz="2400" dirty="0"/>
          </a:p>
        </p:txBody>
      </p:sp>
      <p:graphicFrame>
        <p:nvGraphicFramePr>
          <p:cNvPr id="7" name="Диаграмма 2"/>
          <p:cNvGraphicFramePr/>
          <p:nvPr/>
        </p:nvGraphicFramePr>
        <p:xfrm>
          <a:off x="457200" y="2667000"/>
          <a:ext cx="7924800" cy="3962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15028" y="228600"/>
            <a:ext cx="9559028"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indent="450850" algn="ctr" fontAlgn="base">
              <a:spcBef>
                <a:spcPct val="0"/>
              </a:spcBef>
              <a:spcAft>
                <a:spcPct val="0"/>
              </a:spcAft>
            </a:pPr>
            <a:r>
              <a:rPr lang="en-US" sz="2600" b="1" i="1" dirty="0">
                <a:solidFill>
                  <a:srgbClr val="C00000"/>
                </a:solidFill>
                <a:latin typeface="Georgia" pitchFamily="18" charset="0"/>
                <a:ea typeface="+mj-ea"/>
                <a:cs typeface="+mj-cs"/>
              </a:rPr>
              <a:t>Development of tourism in the Republic of Moldova</a:t>
            </a:r>
            <a:endParaRPr lang="ro-RO" sz="2600" b="1" i="1" dirty="0">
              <a:solidFill>
                <a:srgbClr val="C00000"/>
              </a:solidFill>
              <a:latin typeface="Georgia" pitchFamily="18" charset="0"/>
              <a:ea typeface="+mj-ea"/>
              <a:cs typeface="+mj-cs"/>
            </a:endParaRPr>
          </a:p>
        </p:txBody>
      </p:sp>
      <p:sp>
        <p:nvSpPr>
          <p:cNvPr id="5" name="Rectangle 4"/>
          <p:cNvSpPr/>
          <p:nvPr/>
        </p:nvSpPr>
        <p:spPr>
          <a:xfrm>
            <a:off x="228600" y="914400"/>
            <a:ext cx="5105400" cy="1862048"/>
          </a:xfrm>
          <a:prstGeom prst="rect">
            <a:avLst/>
          </a:prstGeom>
        </p:spPr>
        <p:txBody>
          <a:bodyPr wrap="square">
            <a:spAutoFit/>
          </a:bodyPr>
          <a:lstStyle/>
          <a:p>
            <a:pPr algn="just"/>
            <a:r>
              <a:rPr lang="en-US" sz="2300" dirty="0"/>
              <a:t>According to the data of the National Bureau of Statistics (NBS) of the Republic of Moldova, the number of departures of Moldovan visitors abroad in the period 2014-2018, also experienced a significant increase</a:t>
            </a:r>
            <a:endParaRPr lang="ru-RU" sz="2300" dirty="0"/>
          </a:p>
        </p:txBody>
      </p:sp>
      <p:pic>
        <p:nvPicPr>
          <p:cNvPr id="6" name="Picture 5" descr="profit.jpg"/>
          <p:cNvPicPr>
            <a:picLocks noChangeAspect="1"/>
          </p:cNvPicPr>
          <p:nvPr/>
        </p:nvPicPr>
        <p:blipFill>
          <a:blip r:embed="rId2" cstate="print"/>
          <a:stretch>
            <a:fillRect/>
          </a:stretch>
        </p:blipFill>
        <p:spPr>
          <a:xfrm>
            <a:off x="5334000" y="990600"/>
            <a:ext cx="3505200" cy="2215662"/>
          </a:xfrm>
          <a:prstGeom prst="rect">
            <a:avLst/>
          </a:prstGeom>
        </p:spPr>
      </p:pic>
      <p:sp>
        <p:nvSpPr>
          <p:cNvPr id="7" name="Rectangle 6"/>
          <p:cNvSpPr/>
          <p:nvPr/>
        </p:nvSpPr>
        <p:spPr>
          <a:xfrm>
            <a:off x="228600" y="3200400"/>
            <a:ext cx="8686800" cy="1862048"/>
          </a:xfrm>
          <a:prstGeom prst="rect">
            <a:avLst/>
          </a:prstGeom>
        </p:spPr>
        <p:txBody>
          <a:bodyPr wrap="square">
            <a:spAutoFit/>
          </a:bodyPr>
          <a:lstStyle/>
          <a:p>
            <a:pPr algn="just"/>
            <a:r>
              <a:rPr lang="en-US" sz="2300" dirty="0"/>
              <a:t>The citizens of the Republic of Moldova prefer tourism as a form of rest and leisure, it becomes a trend of relevant rest, thus, in the period 2014-2018, there is a total number of departures from the country, which increased during the research period 2.64 times, which the number of vacations and recreation of rest - 1.46 times.</a:t>
            </a:r>
            <a:endParaRPr lang="ru-RU" sz="2300" dirty="0"/>
          </a:p>
        </p:txBody>
      </p:sp>
      <p:sp>
        <p:nvSpPr>
          <p:cNvPr id="8" name="Rectangle 7"/>
          <p:cNvSpPr/>
          <p:nvPr/>
        </p:nvSpPr>
        <p:spPr>
          <a:xfrm>
            <a:off x="228600" y="5257800"/>
            <a:ext cx="8686800" cy="1154162"/>
          </a:xfrm>
          <a:prstGeom prst="rect">
            <a:avLst/>
          </a:prstGeom>
        </p:spPr>
        <p:txBody>
          <a:bodyPr wrap="square">
            <a:spAutoFit/>
          </a:bodyPr>
          <a:lstStyle/>
          <a:p>
            <a:r>
              <a:rPr lang="en-US" sz="2300" dirty="0"/>
              <a:t>In the Republic of Moldova, in the period 2014-2018, there was an increase in the number of all kinds of tourist activities of Moldovan citizens abroad, through travel agencies and tour operators, to spend their holidays, recreate and rest.</a:t>
            </a:r>
            <a:endParaRPr lang="ru-RU" sz="2300" dirty="0"/>
          </a:p>
        </p:txBody>
      </p:sp>
    </p:spTree>
  </p:cSld>
  <p:clrMapOvr>
    <a:masterClrMapping/>
  </p:clrMapOvr>
  <p:transition spd="slow">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1"/>
            <a:ext cx="8686800" cy="954107"/>
          </a:xfrm>
          <a:prstGeom prst="rect">
            <a:avLst/>
          </a:prstGeom>
        </p:spPr>
        <p:txBody>
          <a:bodyPr wrap="square">
            <a:spAutoFit/>
          </a:bodyPr>
          <a:lstStyle/>
          <a:p>
            <a:pPr algn="ctr"/>
            <a:r>
              <a:rPr lang="en-US" sz="2800" b="1" i="1" dirty="0">
                <a:solidFill>
                  <a:srgbClr val="C00000"/>
                </a:solidFill>
                <a:latin typeface="Georgia" pitchFamily="18" charset="0"/>
                <a:ea typeface="+mj-ea"/>
                <a:cs typeface="+mj-cs"/>
              </a:rPr>
              <a:t>Number of Moldovan departures abroad and their purpose, 2014-2018</a:t>
            </a:r>
            <a:endParaRPr lang="ru-RU" sz="2800" b="1" i="1" dirty="0">
              <a:solidFill>
                <a:srgbClr val="C00000"/>
              </a:solidFill>
              <a:latin typeface="Georgia" pitchFamily="18" charset="0"/>
              <a:ea typeface="+mj-ea"/>
              <a:cs typeface="+mj-cs"/>
            </a:endParaRPr>
          </a:p>
        </p:txBody>
      </p:sp>
      <p:graphicFrame>
        <p:nvGraphicFramePr>
          <p:cNvPr id="3" name="Table 2"/>
          <p:cNvGraphicFramePr>
            <a:graphicFrameLocks noGrp="1"/>
          </p:cNvGraphicFramePr>
          <p:nvPr/>
        </p:nvGraphicFramePr>
        <p:xfrm>
          <a:off x="228600" y="1447800"/>
          <a:ext cx="8610601" cy="4346410"/>
        </p:xfrm>
        <a:graphic>
          <a:graphicData uri="http://schemas.openxmlformats.org/drawingml/2006/table">
            <a:tbl>
              <a:tblPr/>
              <a:tblGrid>
                <a:gridCol w="4731950">
                  <a:extLst>
                    <a:ext uri="{9D8B030D-6E8A-4147-A177-3AD203B41FA5}">
                      <a16:colId xmlns:a16="http://schemas.microsoft.com/office/drawing/2014/main" val="20000"/>
                    </a:ext>
                  </a:extLst>
                </a:gridCol>
                <a:gridCol w="1057937">
                  <a:extLst>
                    <a:ext uri="{9D8B030D-6E8A-4147-A177-3AD203B41FA5}">
                      <a16:colId xmlns:a16="http://schemas.microsoft.com/office/drawing/2014/main" val="20001"/>
                    </a:ext>
                  </a:extLst>
                </a:gridCol>
                <a:gridCol w="742293">
                  <a:extLst>
                    <a:ext uri="{9D8B030D-6E8A-4147-A177-3AD203B41FA5}">
                      <a16:colId xmlns:a16="http://schemas.microsoft.com/office/drawing/2014/main" val="20002"/>
                    </a:ext>
                  </a:extLst>
                </a:gridCol>
                <a:gridCol w="742293">
                  <a:extLst>
                    <a:ext uri="{9D8B030D-6E8A-4147-A177-3AD203B41FA5}">
                      <a16:colId xmlns:a16="http://schemas.microsoft.com/office/drawing/2014/main" val="20003"/>
                    </a:ext>
                  </a:extLst>
                </a:gridCol>
                <a:gridCol w="668064">
                  <a:extLst>
                    <a:ext uri="{9D8B030D-6E8A-4147-A177-3AD203B41FA5}">
                      <a16:colId xmlns:a16="http://schemas.microsoft.com/office/drawing/2014/main" val="20004"/>
                    </a:ext>
                  </a:extLst>
                </a:gridCol>
                <a:gridCol w="668064">
                  <a:extLst>
                    <a:ext uri="{9D8B030D-6E8A-4147-A177-3AD203B41FA5}">
                      <a16:colId xmlns:a16="http://schemas.microsoft.com/office/drawing/2014/main" val="20005"/>
                    </a:ext>
                  </a:extLst>
                </a:gridCol>
              </a:tblGrid>
              <a:tr h="367630">
                <a:tc>
                  <a:txBody>
                    <a:bodyPr/>
                    <a:lstStyle/>
                    <a:p>
                      <a:pPr algn="just">
                        <a:lnSpc>
                          <a:spcPct val="115000"/>
                        </a:lnSpc>
                        <a:spcAft>
                          <a:spcPts val="0"/>
                        </a:spcAft>
                      </a:pPr>
                      <a:r>
                        <a:rPr lang="en-US" sz="1600" b="1" dirty="0">
                          <a:latin typeface="Times New Roman"/>
                          <a:ea typeface="Times New Roman"/>
                          <a:cs typeface="Times New Roman"/>
                        </a:rPr>
                        <a:t>In</a:t>
                      </a:r>
                      <a:r>
                        <a:rPr lang="ro-RO" sz="1600" b="1" dirty="0">
                          <a:latin typeface="Times New Roman"/>
                          <a:ea typeface="Times New Roman"/>
                          <a:cs typeface="Times New Roman"/>
                        </a:rPr>
                        <a:t>dicators                                           </a:t>
                      </a:r>
                      <a:r>
                        <a:rPr lang="en-US" sz="1600" b="1" dirty="0">
                          <a:latin typeface="Times New Roman"/>
                          <a:ea typeface="Times New Roman"/>
                          <a:cs typeface="Times New Roman"/>
                        </a:rPr>
                        <a:t>                          </a:t>
                      </a:r>
                      <a:r>
                        <a:rPr lang="ro-RO" sz="1600" b="1" dirty="0">
                          <a:latin typeface="Times New Roman"/>
                          <a:ea typeface="Times New Roman"/>
                          <a:cs typeface="Times New Roman"/>
                        </a:rPr>
                        <a:t>  Per</a:t>
                      </a:r>
                      <a:r>
                        <a:rPr lang="en-US" sz="1600" b="1" dirty="0" err="1">
                          <a:latin typeface="Times New Roman"/>
                          <a:ea typeface="Times New Roman"/>
                          <a:cs typeface="Times New Roman"/>
                        </a:rPr>
                        <a:t>iod</a:t>
                      </a:r>
                      <a:endParaRPr lang="ru-RU" sz="1400" dirty="0">
                        <a:latin typeface="Calibri"/>
                        <a:ea typeface="Times New Roman"/>
                        <a:cs typeface="Times New Roman"/>
                      </a:endParaRPr>
                    </a:p>
                  </a:txBody>
                  <a:tcPr marL="15964" marR="15964" marT="15964" marB="1596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1E1E1"/>
                    </a:solidFill>
                  </a:tcPr>
                </a:tc>
                <a:tc>
                  <a:txBody>
                    <a:bodyPr/>
                    <a:lstStyle/>
                    <a:p>
                      <a:pPr algn="ctr">
                        <a:lnSpc>
                          <a:spcPct val="115000"/>
                        </a:lnSpc>
                        <a:spcAft>
                          <a:spcPts val="0"/>
                        </a:spcAft>
                      </a:pPr>
                      <a:r>
                        <a:rPr lang="ru-RU" sz="1600" b="1">
                          <a:latin typeface="Times New Roman"/>
                          <a:ea typeface="Times New Roman"/>
                          <a:cs typeface="Times New Roman"/>
                        </a:rPr>
                        <a:t>2014</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lnSpc>
                          <a:spcPct val="115000"/>
                        </a:lnSpc>
                        <a:spcAft>
                          <a:spcPts val="0"/>
                        </a:spcAft>
                      </a:pPr>
                      <a:r>
                        <a:rPr lang="ru-RU" sz="1600" b="1" dirty="0">
                          <a:latin typeface="Times New Roman"/>
                          <a:ea typeface="Times New Roman"/>
                          <a:cs typeface="Times New Roman"/>
                        </a:rPr>
                        <a:t>2015</a:t>
                      </a:r>
                      <a:endParaRPr lang="ru-RU" sz="1400" dirty="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lnSpc>
                          <a:spcPct val="115000"/>
                        </a:lnSpc>
                        <a:spcAft>
                          <a:spcPts val="0"/>
                        </a:spcAft>
                      </a:pPr>
                      <a:r>
                        <a:rPr lang="ru-RU" sz="1600" b="1">
                          <a:latin typeface="Times New Roman"/>
                          <a:ea typeface="Times New Roman"/>
                          <a:cs typeface="Times New Roman"/>
                        </a:rPr>
                        <a:t>2016</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lnSpc>
                          <a:spcPct val="115000"/>
                        </a:lnSpc>
                        <a:spcAft>
                          <a:spcPts val="0"/>
                        </a:spcAft>
                      </a:pPr>
                      <a:r>
                        <a:rPr lang="ru-RU" sz="1600" b="1">
                          <a:latin typeface="Times New Roman"/>
                          <a:ea typeface="Times New Roman"/>
                          <a:cs typeface="Times New Roman"/>
                        </a:rPr>
                        <a:t>2017</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lnSpc>
                          <a:spcPct val="115000"/>
                        </a:lnSpc>
                        <a:spcAft>
                          <a:spcPts val="0"/>
                        </a:spcAft>
                      </a:pPr>
                      <a:r>
                        <a:rPr lang="ru-RU" sz="1600" b="1">
                          <a:latin typeface="Times New Roman"/>
                          <a:ea typeface="Times New Roman"/>
                          <a:cs typeface="Times New Roman"/>
                        </a:rPr>
                        <a:t>2018</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extLst>
                  <a:ext uri="{0D108BD9-81ED-4DB2-BD59-A6C34878D82A}">
                    <a16:rowId xmlns:a16="http://schemas.microsoft.com/office/drawing/2014/main" val="10000"/>
                  </a:ext>
                </a:extLst>
              </a:tr>
              <a:tr h="535481">
                <a:tc>
                  <a:txBody>
                    <a:bodyPr/>
                    <a:lstStyle/>
                    <a:p>
                      <a:pPr marL="342900" lvl="0" indent="-342900">
                        <a:lnSpc>
                          <a:spcPct val="115000"/>
                        </a:lnSpc>
                        <a:spcAft>
                          <a:spcPts val="0"/>
                        </a:spcAft>
                        <a:buFont typeface="+mj-lt"/>
                        <a:buNone/>
                      </a:pPr>
                      <a:r>
                        <a:rPr lang="en-US" sz="1600" dirty="0">
                          <a:latin typeface="Times New Roman"/>
                          <a:ea typeface="Times New Roman"/>
                          <a:cs typeface="Times New Roman"/>
                        </a:rPr>
                        <a:t>1. Holidays, recreation and rest, </a:t>
                      </a:r>
                      <a:r>
                        <a:rPr lang="en-US" sz="1600" i="1" dirty="0">
                          <a:latin typeface="Times New Roman"/>
                          <a:ea typeface="Times New Roman"/>
                          <a:cs typeface="Times New Roman"/>
                        </a:rPr>
                        <a:t>thousands of departures</a:t>
                      </a:r>
                      <a:endParaRPr lang="ru-RU" sz="1400" i="1" dirty="0">
                        <a:latin typeface="Calibri"/>
                        <a:ea typeface="Times New Roman"/>
                        <a:cs typeface="Times New Roman"/>
                      </a:endParaRPr>
                    </a:p>
                  </a:txBody>
                  <a:tcPr marL="31675" marR="15964" marT="15964" marB="1596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lnSpc>
                          <a:spcPct val="115000"/>
                        </a:lnSpc>
                        <a:spcAft>
                          <a:spcPts val="0"/>
                        </a:spcAft>
                      </a:pPr>
                      <a:r>
                        <a:rPr lang="ru-RU" sz="1600">
                          <a:latin typeface="Times New Roman"/>
                          <a:ea typeface="Times New Roman"/>
                          <a:cs typeface="Times New Roman"/>
                        </a:rPr>
                        <a:t>178</a:t>
                      </a:r>
                      <a:r>
                        <a:rPr lang="ro-RO" sz="1600">
                          <a:latin typeface="Times New Roman"/>
                          <a:ea typeface="Times New Roman"/>
                          <a:cs typeface="Times New Roman"/>
                        </a:rPr>
                        <a:t>,</a:t>
                      </a:r>
                      <a:r>
                        <a:rPr lang="ru-RU" sz="1600">
                          <a:latin typeface="Times New Roman"/>
                          <a:ea typeface="Times New Roman"/>
                          <a:cs typeface="Times New Roman"/>
                        </a:rPr>
                        <a:t> 26</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188</a:t>
                      </a:r>
                      <a:r>
                        <a:rPr lang="ro-RO" sz="1600">
                          <a:latin typeface="Times New Roman"/>
                          <a:ea typeface="Times New Roman"/>
                          <a:cs typeface="Times New Roman"/>
                        </a:rPr>
                        <a:t>,</a:t>
                      </a:r>
                      <a:r>
                        <a:rPr lang="ru-RU" sz="1600">
                          <a:latin typeface="Times New Roman"/>
                          <a:ea typeface="Times New Roman"/>
                          <a:cs typeface="Times New Roman"/>
                        </a:rPr>
                        <a:t> 13</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dirty="0">
                          <a:latin typeface="Times New Roman"/>
                          <a:ea typeface="Times New Roman"/>
                          <a:cs typeface="Times New Roman"/>
                        </a:rPr>
                        <a:t>175</a:t>
                      </a:r>
                      <a:r>
                        <a:rPr lang="ro-RO" sz="1600" dirty="0">
                          <a:latin typeface="Times New Roman"/>
                          <a:ea typeface="Times New Roman"/>
                          <a:cs typeface="Times New Roman"/>
                        </a:rPr>
                        <a:t>,</a:t>
                      </a:r>
                      <a:r>
                        <a:rPr lang="ru-RU" sz="1600" dirty="0">
                          <a:latin typeface="Times New Roman"/>
                          <a:ea typeface="Times New Roman"/>
                          <a:cs typeface="Times New Roman"/>
                        </a:rPr>
                        <a:t> 36</a:t>
                      </a:r>
                      <a:endParaRPr lang="ru-RU" sz="1400" dirty="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226</a:t>
                      </a:r>
                      <a:r>
                        <a:rPr lang="ro-RO" sz="1600">
                          <a:latin typeface="Times New Roman"/>
                          <a:ea typeface="Times New Roman"/>
                          <a:cs typeface="Times New Roman"/>
                        </a:rPr>
                        <a:t>,</a:t>
                      </a:r>
                      <a:r>
                        <a:rPr lang="ru-RU" sz="1600">
                          <a:latin typeface="Times New Roman"/>
                          <a:ea typeface="Times New Roman"/>
                          <a:cs typeface="Times New Roman"/>
                        </a:rPr>
                        <a:t> 85</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261</a:t>
                      </a:r>
                      <a:r>
                        <a:rPr lang="ro-RO" sz="1600">
                          <a:latin typeface="Times New Roman"/>
                          <a:ea typeface="Times New Roman"/>
                          <a:cs typeface="Times New Roman"/>
                        </a:rPr>
                        <a:t>,</a:t>
                      </a:r>
                      <a:r>
                        <a:rPr lang="ru-RU" sz="1600">
                          <a:latin typeface="Times New Roman"/>
                          <a:ea typeface="Times New Roman"/>
                          <a:cs typeface="Times New Roman"/>
                        </a:rPr>
                        <a:t> 26</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51556">
                <a:tc>
                  <a:txBody>
                    <a:bodyPr/>
                    <a:lstStyle/>
                    <a:p>
                      <a:pPr marL="342900" lvl="0" indent="-342900">
                        <a:lnSpc>
                          <a:spcPct val="115000"/>
                        </a:lnSpc>
                        <a:spcAft>
                          <a:spcPts val="0"/>
                        </a:spcAft>
                        <a:buFont typeface="+mj-lt"/>
                        <a:buNone/>
                      </a:pPr>
                      <a:r>
                        <a:rPr lang="en-US" sz="1600" i="1" dirty="0">
                          <a:latin typeface="Times New Roman"/>
                          <a:ea typeface="Times New Roman"/>
                          <a:cs typeface="Times New Roman"/>
                        </a:rPr>
                        <a:t>2. Growth temp compared to the basic year</a:t>
                      </a:r>
                      <a:r>
                        <a:rPr lang="ro-RO" sz="1600" i="1" dirty="0">
                          <a:latin typeface="Times New Roman"/>
                          <a:ea typeface="Times New Roman"/>
                          <a:cs typeface="Times New Roman"/>
                        </a:rPr>
                        <a:t>, %</a:t>
                      </a:r>
                      <a:endParaRPr lang="ru-RU" sz="1400" dirty="0">
                        <a:latin typeface="Calibri"/>
                        <a:ea typeface="Times New Roman"/>
                        <a:cs typeface="Times New Roman"/>
                      </a:endParaRPr>
                    </a:p>
                  </a:txBody>
                  <a:tcPr marL="31675" marR="15964" marT="15964" marB="1596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lnSpc>
                          <a:spcPct val="115000"/>
                        </a:lnSpc>
                        <a:spcAft>
                          <a:spcPts val="0"/>
                        </a:spcAft>
                      </a:pPr>
                      <a:r>
                        <a:rPr lang="en-US" sz="1600" i="1">
                          <a:latin typeface="Times New Roman"/>
                          <a:ea typeface="Times New Roman"/>
                          <a:cs typeface="Times New Roman"/>
                        </a:rPr>
                        <a:t>100,0</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105,5</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98,4</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127,3</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dirty="0">
                          <a:latin typeface="Times New Roman"/>
                          <a:ea typeface="Times New Roman"/>
                          <a:cs typeface="Times New Roman"/>
                        </a:rPr>
                        <a:t>146,6</a:t>
                      </a:r>
                      <a:endParaRPr lang="ru-RU" sz="1400" dirty="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67630">
                <a:tc>
                  <a:txBody>
                    <a:bodyPr/>
                    <a:lstStyle/>
                    <a:p>
                      <a:pPr marL="342900" lvl="0" indent="-342900">
                        <a:lnSpc>
                          <a:spcPct val="115000"/>
                        </a:lnSpc>
                        <a:spcAft>
                          <a:spcPts val="0"/>
                        </a:spcAft>
                        <a:buFont typeface="+mj-lt"/>
                        <a:buNone/>
                      </a:pPr>
                      <a:r>
                        <a:rPr lang="en-US" sz="1600" dirty="0">
                          <a:latin typeface="Times New Roman"/>
                          <a:ea typeface="Times New Roman"/>
                          <a:cs typeface="Times New Roman"/>
                        </a:rPr>
                        <a:t>3. Business and professional motives, </a:t>
                      </a:r>
                      <a:r>
                        <a:rPr lang="en-US" sz="1600" i="1" dirty="0">
                          <a:latin typeface="Times New Roman"/>
                          <a:ea typeface="Times New Roman"/>
                          <a:cs typeface="Times New Roman"/>
                        </a:rPr>
                        <a:t>units</a:t>
                      </a:r>
                      <a:endParaRPr lang="ru-RU" sz="1400" i="1" dirty="0">
                        <a:latin typeface="Calibri"/>
                        <a:ea typeface="Times New Roman"/>
                        <a:cs typeface="Times New Roman"/>
                      </a:endParaRPr>
                    </a:p>
                  </a:txBody>
                  <a:tcPr marL="31675" marR="15964" marT="15964" marB="1596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lnSpc>
                          <a:spcPct val="115000"/>
                        </a:lnSpc>
                        <a:spcAft>
                          <a:spcPts val="0"/>
                        </a:spcAft>
                      </a:pPr>
                      <a:r>
                        <a:rPr lang="ru-RU" sz="1600">
                          <a:latin typeface="Times New Roman"/>
                          <a:ea typeface="Times New Roman"/>
                          <a:cs typeface="Times New Roman"/>
                        </a:rPr>
                        <a:t>1 144</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676</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863</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1 417</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1 390</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51556">
                <a:tc>
                  <a:txBody>
                    <a:bodyPr/>
                    <a:lstStyle/>
                    <a:p>
                      <a:pPr marL="342900" lvl="0" indent="-342900">
                        <a:lnSpc>
                          <a:spcPct val="115000"/>
                        </a:lnSpc>
                        <a:spcAft>
                          <a:spcPts val="0"/>
                        </a:spcAft>
                        <a:buFont typeface="+mj-lt"/>
                        <a:buNone/>
                      </a:pPr>
                      <a:r>
                        <a:rPr lang="en-US" sz="1600" i="1" dirty="0">
                          <a:latin typeface="Times New Roman"/>
                          <a:ea typeface="Times New Roman"/>
                          <a:cs typeface="Times New Roman"/>
                        </a:rPr>
                        <a:t>4. Growth temp compared to the basic year</a:t>
                      </a:r>
                      <a:r>
                        <a:rPr lang="ro-RO" sz="1600" i="1" dirty="0">
                          <a:latin typeface="Times New Roman"/>
                          <a:ea typeface="Times New Roman"/>
                          <a:cs typeface="Times New Roman"/>
                        </a:rPr>
                        <a:t>, , %</a:t>
                      </a:r>
                      <a:endParaRPr lang="ru-RU" sz="1400" dirty="0">
                        <a:latin typeface="Calibri"/>
                        <a:ea typeface="Times New Roman"/>
                        <a:cs typeface="Times New Roman"/>
                      </a:endParaRPr>
                    </a:p>
                  </a:txBody>
                  <a:tcPr marL="31675" marR="15964" marT="15964" marB="1596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lnSpc>
                          <a:spcPct val="115000"/>
                        </a:lnSpc>
                        <a:spcAft>
                          <a:spcPts val="0"/>
                        </a:spcAft>
                      </a:pPr>
                      <a:r>
                        <a:rPr lang="en-US" sz="1600" i="1">
                          <a:latin typeface="Times New Roman"/>
                          <a:ea typeface="Times New Roman"/>
                          <a:cs typeface="Times New Roman"/>
                        </a:rPr>
                        <a:t>100,0</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59,1</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75,4</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123,9</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121,5</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67630">
                <a:tc>
                  <a:txBody>
                    <a:bodyPr/>
                    <a:lstStyle/>
                    <a:p>
                      <a:pPr marL="342900" lvl="0" indent="-342900">
                        <a:lnSpc>
                          <a:spcPct val="115000"/>
                        </a:lnSpc>
                        <a:spcAft>
                          <a:spcPts val="0"/>
                        </a:spcAft>
                        <a:buFont typeface="+mj-lt"/>
                        <a:buNone/>
                      </a:pPr>
                      <a:r>
                        <a:rPr lang="en-US" sz="1600" dirty="0">
                          <a:latin typeface="Times New Roman"/>
                          <a:ea typeface="Times New Roman"/>
                          <a:cs typeface="Times New Roman"/>
                        </a:rPr>
                        <a:t>5. Visits for other purposes, </a:t>
                      </a:r>
                      <a:r>
                        <a:rPr lang="en-US" sz="1600" i="1" dirty="0">
                          <a:latin typeface="Times New Roman"/>
                          <a:ea typeface="Times New Roman"/>
                          <a:cs typeface="Times New Roman"/>
                        </a:rPr>
                        <a:t>visits</a:t>
                      </a:r>
                      <a:endParaRPr lang="ru-RU" sz="1400" i="1" dirty="0">
                        <a:latin typeface="Calibri"/>
                        <a:ea typeface="Times New Roman"/>
                        <a:cs typeface="Times New Roman"/>
                      </a:endParaRPr>
                    </a:p>
                  </a:txBody>
                  <a:tcPr marL="31675" marR="15964" marT="15964" marB="1596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lnSpc>
                          <a:spcPct val="115000"/>
                        </a:lnSpc>
                        <a:spcAft>
                          <a:spcPts val="0"/>
                        </a:spcAft>
                      </a:pPr>
                      <a:r>
                        <a:rPr lang="ru-RU" sz="1600">
                          <a:latin typeface="Times New Roman"/>
                          <a:ea typeface="Times New Roman"/>
                          <a:cs typeface="Times New Roman"/>
                        </a:rPr>
                        <a:t>1 242</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983</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1 025</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1 078</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1 403</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451556">
                <a:tc>
                  <a:txBody>
                    <a:bodyPr/>
                    <a:lstStyle/>
                    <a:p>
                      <a:pPr marL="342900" lvl="0" indent="-342900">
                        <a:lnSpc>
                          <a:spcPct val="115000"/>
                        </a:lnSpc>
                        <a:spcAft>
                          <a:spcPts val="0"/>
                        </a:spcAft>
                        <a:buFont typeface="+mj-lt"/>
                        <a:buNone/>
                      </a:pPr>
                      <a:r>
                        <a:rPr lang="en-US" sz="1600" i="1" dirty="0">
                          <a:latin typeface="Times New Roman"/>
                          <a:ea typeface="Times New Roman"/>
                          <a:cs typeface="Times New Roman"/>
                        </a:rPr>
                        <a:t>6. Growth temp compared to the basic year</a:t>
                      </a:r>
                      <a:r>
                        <a:rPr lang="ro-RO" sz="1600" i="1" dirty="0">
                          <a:latin typeface="Times New Roman"/>
                          <a:ea typeface="Times New Roman"/>
                          <a:cs typeface="Times New Roman"/>
                        </a:rPr>
                        <a:t>, , %</a:t>
                      </a:r>
                      <a:endParaRPr lang="ru-RU" sz="1400" dirty="0">
                        <a:latin typeface="Calibri"/>
                        <a:ea typeface="Times New Roman"/>
                        <a:cs typeface="Times New Roman"/>
                      </a:endParaRPr>
                    </a:p>
                  </a:txBody>
                  <a:tcPr marL="31675" marR="15964" marT="15964" marB="1596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lnSpc>
                          <a:spcPct val="115000"/>
                        </a:lnSpc>
                        <a:spcAft>
                          <a:spcPts val="0"/>
                        </a:spcAft>
                      </a:pPr>
                      <a:r>
                        <a:rPr lang="en-US" sz="1600" i="1">
                          <a:latin typeface="Times New Roman"/>
                          <a:ea typeface="Times New Roman"/>
                          <a:cs typeface="Times New Roman"/>
                        </a:rPr>
                        <a:t>100,0</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79,1</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82,5</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86,8</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113,0</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35481">
                <a:tc>
                  <a:txBody>
                    <a:bodyPr/>
                    <a:lstStyle/>
                    <a:p>
                      <a:pPr marL="342900" lvl="0" indent="-342900">
                        <a:lnSpc>
                          <a:spcPct val="115000"/>
                        </a:lnSpc>
                        <a:spcAft>
                          <a:spcPts val="0"/>
                        </a:spcAft>
                        <a:buFont typeface="+mj-lt"/>
                        <a:buNone/>
                      </a:pPr>
                      <a:r>
                        <a:rPr lang="en-US" sz="1600" dirty="0">
                          <a:latin typeface="Times New Roman"/>
                          <a:ea typeface="Times New Roman"/>
                          <a:cs typeface="Times New Roman"/>
                        </a:rPr>
                        <a:t>7.</a:t>
                      </a:r>
                      <a:r>
                        <a:rPr lang="en-US" sz="1600" baseline="0" dirty="0">
                          <a:latin typeface="Times New Roman"/>
                          <a:ea typeface="Times New Roman"/>
                          <a:cs typeface="Times New Roman"/>
                        </a:rPr>
                        <a:t> </a:t>
                      </a:r>
                      <a:r>
                        <a:rPr lang="en-US" sz="1600" dirty="0">
                          <a:latin typeface="Times New Roman"/>
                          <a:ea typeface="Times New Roman"/>
                          <a:cs typeface="Times New Roman"/>
                        </a:rPr>
                        <a:t>The total number of departures of Moldovan visitors abroad,</a:t>
                      </a:r>
                      <a:r>
                        <a:rPr lang="en-US" sz="1600" i="1" dirty="0">
                          <a:latin typeface="Times New Roman"/>
                          <a:ea typeface="Times New Roman"/>
                          <a:cs typeface="Times New Roman"/>
                        </a:rPr>
                        <a:t> thousands of departures</a:t>
                      </a:r>
                      <a:endParaRPr lang="ru-RU" sz="1400" dirty="0">
                        <a:latin typeface="Calibri"/>
                        <a:ea typeface="Times New Roman"/>
                        <a:cs typeface="Times New Roman"/>
                      </a:endParaRPr>
                    </a:p>
                  </a:txBody>
                  <a:tcPr marL="31675" marR="15964" marT="15964" marB="1596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lnSpc>
                          <a:spcPct val="115000"/>
                        </a:lnSpc>
                        <a:spcAft>
                          <a:spcPts val="0"/>
                        </a:spcAft>
                      </a:pPr>
                      <a:r>
                        <a:rPr lang="ru-RU" sz="1600">
                          <a:latin typeface="Times New Roman"/>
                          <a:ea typeface="Times New Roman"/>
                          <a:cs typeface="Times New Roman"/>
                        </a:rPr>
                        <a:t>180</a:t>
                      </a:r>
                      <a:r>
                        <a:rPr lang="ro-RO" sz="1600">
                          <a:latin typeface="Times New Roman"/>
                          <a:ea typeface="Times New Roman"/>
                          <a:cs typeface="Times New Roman"/>
                        </a:rPr>
                        <a:t>,</a:t>
                      </a:r>
                      <a:r>
                        <a:rPr lang="ru-RU" sz="1600">
                          <a:latin typeface="Times New Roman"/>
                          <a:ea typeface="Times New Roman"/>
                          <a:cs typeface="Times New Roman"/>
                        </a:rPr>
                        <a:t> 65</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189</a:t>
                      </a:r>
                      <a:r>
                        <a:rPr lang="ro-RO" sz="1600">
                          <a:latin typeface="Times New Roman"/>
                          <a:ea typeface="Times New Roman"/>
                          <a:cs typeface="Times New Roman"/>
                        </a:rPr>
                        <a:t>,</a:t>
                      </a:r>
                      <a:r>
                        <a:rPr lang="ru-RU" sz="1600">
                          <a:latin typeface="Times New Roman"/>
                          <a:ea typeface="Times New Roman"/>
                          <a:cs typeface="Times New Roman"/>
                        </a:rPr>
                        <a:t> 79</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177</a:t>
                      </a:r>
                      <a:r>
                        <a:rPr lang="ro-RO" sz="1600">
                          <a:latin typeface="Times New Roman"/>
                          <a:ea typeface="Times New Roman"/>
                          <a:cs typeface="Times New Roman"/>
                        </a:rPr>
                        <a:t>,</a:t>
                      </a:r>
                      <a:r>
                        <a:rPr lang="ru-RU" sz="1600">
                          <a:latin typeface="Times New Roman"/>
                          <a:ea typeface="Times New Roman"/>
                          <a:cs typeface="Times New Roman"/>
                        </a:rPr>
                        <a:t> 25</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229</a:t>
                      </a:r>
                      <a:r>
                        <a:rPr lang="ro-RO" sz="1600">
                          <a:latin typeface="Times New Roman"/>
                          <a:ea typeface="Times New Roman"/>
                          <a:cs typeface="Times New Roman"/>
                        </a:rPr>
                        <a:t>,</a:t>
                      </a:r>
                      <a:r>
                        <a:rPr lang="ru-RU" sz="1600">
                          <a:latin typeface="Times New Roman"/>
                          <a:ea typeface="Times New Roman"/>
                          <a:cs typeface="Times New Roman"/>
                        </a:rPr>
                        <a:t> 35</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600">
                          <a:latin typeface="Times New Roman"/>
                          <a:ea typeface="Times New Roman"/>
                          <a:cs typeface="Times New Roman"/>
                        </a:rPr>
                        <a:t>264</a:t>
                      </a:r>
                      <a:r>
                        <a:rPr lang="ro-RO" sz="1600">
                          <a:latin typeface="Times New Roman"/>
                          <a:ea typeface="Times New Roman"/>
                          <a:cs typeface="Times New Roman"/>
                        </a:rPr>
                        <a:t>,</a:t>
                      </a:r>
                      <a:r>
                        <a:rPr lang="ru-RU" sz="1600">
                          <a:latin typeface="Times New Roman"/>
                          <a:ea typeface="Times New Roman"/>
                          <a:cs typeface="Times New Roman"/>
                        </a:rPr>
                        <a:t> 05</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35481">
                <a:tc>
                  <a:txBody>
                    <a:bodyPr/>
                    <a:lstStyle/>
                    <a:p>
                      <a:pPr marL="342900" lvl="0" indent="-342900">
                        <a:lnSpc>
                          <a:spcPct val="115000"/>
                        </a:lnSpc>
                        <a:spcAft>
                          <a:spcPts val="0"/>
                        </a:spcAft>
                        <a:buFont typeface="+mj-lt"/>
                        <a:buNone/>
                      </a:pPr>
                      <a:r>
                        <a:rPr lang="en-US" sz="1600" i="1" dirty="0">
                          <a:latin typeface="Times New Roman"/>
                          <a:ea typeface="Times New Roman"/>
                          <a:cs typeface="Times New Roman"/>
                        </a:rPr>
                        <a:t>8 Growth temp compared to the basic year</a:t>
                      </a:r>
                      <a:r>
                        <a:rPr lang="ro-RO" sz="1600" i="1" dirty="0">
                          <a:latin typeface="Times New Roman"/>
                          <a:ea typeface="Times New Roman"/>
                          <a:cs typeface="Times New Roman"/>
                        </a:rPr>
                        <a:t>, , %</a:t>
                      </a:r>
                      <a:endParaRPr lang="ru-RU" sz="1400" dirty="0">
                        <a:latin typeface="Calibri"/>
                        <a:ea typeface="Times New Roman"/>
                        <a:cs typeface="Times New Roman"/>
                      </a:endParaRPr>
                    </a:p>
                  </a:txBody>
                  <a:tcPr marL="31675" marR="15964" marT="15964" marB="1596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1E1"/>
                    </a:solidFill>
                  </a:tcPr>
                </a:tc>
                <a:tc>
                  <a:txBody>
                    <a:bodyPr/>
                    <a:lstStyle/>
                    <a:p>
                      <a:pPr algn="ctr">
                        <a:lnSpc>
                          <a:spcPct val="115000"/>
                        </a:lnSpc>
                        <a:spcAft>
                          <a:spcPts val="0"/>
                        </a:spcAft>
                      </a:pPr>
                      <a:r>
                        <a:rPr lang="en-US" sz="1600" i="1">
                          <a:latin typeface="Times New Roman"/>
                          <a:ea typeface="Times New Roman"/>
                          <a:cs typeface="Times New Roman"/>
                        </a:rPr>
                        <a:t>100,0</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105,06</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98,12</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a:latin typeface="Times New Roman"/>
                          <a:ea typeface="Times New Roman"/>
                          <a:cs typeface="Times New Roman"/>
                        </a:rPr>
                        <a:t>129,96</a:t>
                      </a:r>
                      <a:endParaRPr lang="ru-RU" sz="140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600" i="1" dirty="0">
                          <a:latin typeface="Times New Roman"/>
                          <a:ea typeface="Times New Roman"/>
                          <a:cs typeface="Times New Roman"/>
                        </a:rPr>
                        <a:t>141,2</a:t>
                      </a:r>
                      <a:endParaRPr lang="ru-RU" sz="1400" dirty="0">
                        <a:latin typeface="Calibri"/>
                        <a:ea typeface="Times New Roman"/>
                        <a:cs typeface="Times New Roman"/>
                      </a:endParaRPr>
                    </a:p>
                  </a:txBody>
                  <a:tcPr marL="15964" marR="15964" marT="15964" marB="159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transition spd="slow">
    <p:cover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1912</TotalTime>
  <Words>1581</Words>
  <Application>Microsoft Office PowerPoint</Application>
  <PresentationFormat>On-screen Show (4:3)</PresentationFormat>
  <Paragraphs>113</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Book Antiqua</vt:lpstr>
      <vt:lpstr>Calibri</vt:lpstr>
      <vt:lpstr>Cambria</vt:lpstr>
      <vt:lpstr>Franklin Gothic Book</vt:lpstr>
      <vt:lpstr>Georgia</vt:lpstr>
      <vt:lpstr>Perpetua</vt:lpstr>
      <vt:lpstr>Times New Roman</vt:lpstr>
      <vt:lpstr>Wingdings 2</vt:lpstr>
      <vt:lpstr>Equity</vt:lpstr>
      <vt:lpstr>PowerPoint Presentation</vt:lpstr>
      <vt:lpstr>Abstract</vt:lpstr>
      <vt:lpstr>Introduction</vt:lpstr>
      <vt:lpstr>Tourism in the Republic of Moldova</vt:lpstr>
      <vt:lpstr>Forms of tourism in the Republic of Moldova</vt:lpstr>
      <vt:lpstr>PowerPoint Presentation</vt:lpstr>
      <vt:lpstr>The impact of computerization on tourism development and economic growth</vt:lpstr>
      <vt:lpstr>PowerPoint Presentation</vt:lpstr>
      <vt:lpstr>PowerPoint Presentation</vt:lpstr>
      <vt:lpstr>Investments related to the implementation of new technologies</vt:lpstr>
      <vt:lpstr>PowerPoint Presentation</vt:lpstr>
      <vt:lpstr>Conclusions (I)</vt:lpstr>
      <vt:lpstr>Conclusions (II)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Tacu</cp:lastModifiedBy>
  <cp:revision>44</cp:revision>
  <dcterms:created xsi:type="dcterms:W3CDTF">2006-08-16T00:00:00Z</dcterms:created>
  <dcterms:modified xsi:type="dcterms:W3CDTF">2020-09-29T14:39:52Z</dcterms:modified>
</cp:coreProperties>
</file>