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18288000" cy="10287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9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F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27290" y="3"/>
            <a:ext cx="3860708" cy="95469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88092" y="1788589"/>
            <a:ext cx="9311814" cy="752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FE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10063" y="1069786"/>
            <a:ext cx="4956809" cy="1000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tx1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06996" y="1961538"/>
            <a:ext cx="8364219" cy="444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20272"/>
            <a:ext cx="2847974" cy="43910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98242" y="0"/>
            <a:ext cx="4989757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0975" y="1430835"/>
            <a:ext cx="13684250" cy="2825115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2700" marR="5080" indent="-635" algn="ctr">
              <a:lnSpc>
                <a:spcPts val="6820"/>
              </a:lnSpc>
              <a:spcBef>
                <a:spcPts val="1639"/>
              </a:spcBef>
            </a:pPr>
            <a:r>
              <a:rPr sz="7000" b="0" spc="185" dirty="0">
                <a:latin typeface="Century"/>
                <a:cs typeface="Century"/>
              </a:rPr>
              <a:t>Evaluation </a:t>
            </a:r>
            <a:r>
              <a:rPr sz="7000" b="0" spc="520" dirty="0">
                <a:latin typeface="Century"/>
                <a:cs typeface="Century"/>
              </a:rPr>
              <a:t>of </a:t>
            </a:r>
            <a:r>
              <a:rPr sz="7000" b="0" spc="120" dirty="0">
                <a:latin typeface="Century"/>
                <a:cs typeface="Century"/>
              </a:rPr>
              <a:t>Rural </a:t>
            </a:r>
            <a:r>
              <a:rPr sz="7000" b="0" spc="300" dirty="0">
                <a:latin typeface="Century"/>
                <a:cs typeface="Century"/>
              </a:rPr>
              <a:t>Tourism </a:t>
            </a:r>
            <a:r>
              <a:rPr sz="7000" b="0" spc="305" dirty="0">
                <a:latin typeface="Century"/>
                <a:cs typeface="Century"/>
              </a:rPr>
              <a:t> </a:t>
            </a:r>
            <a:r>
              <a:rPr sz="7000" b="0" spc="150" dirty="0">
                <a:latin typeface="Century"/>
                <a:cs typeface="Century"/>
              </a:rPr>
              <a:t>Potential</a:t>
            </a:r>
            <a:r>
              <a:rPr sz="7000" b="0" spc="-250" dirty="0">
                <a:latin typeface="Century"/>
                <a:cs typeface="Century"/>
              </a:rPr>
              <a:t> </a:t>
            </a:r>
            <a:r>
              <a:rPr sz="7000" b="0" spc="520" dirty="0">
                <a:latin typeface="Century"/>
                <a:cs typeface="Century"/>
              </a:rPr>
              <a:t>of</a:t>
            </a:r>
            <a:r>
              <a:rPr sz="7000" b="0" spc="-245" dirty="0">
                <a:latin typeface="Century"/>
                <a:cs typeface="Century"/>
              </a:rPr>
              <a:t> </a:t>
            </a:r>
            <a:r>
              <a:rPr sz="7000" b="0" spc="340" dirty="0">
                <a:latin typeface="Century"/>
                <a:cs typeface="Century"/>
              </a:rPr>
              <a:t>a</a:t>
            </a:r>
            <a:r>
              <a:rPr sz="7000" b="0" spc="-245" dirty="0">
                <a:latin typeface="Century"/>
                <a:cs typeface="Century"/>
              </a:rPr>
              <a:t> </a:t>
            </a:r>
            <a:r>
              <a:rPr sz="7000" b="0" spc="250" dirty="0">
                <a:latin typeface="Century"/>
                <a:cs typeface="Century"/>
              </a:rPr>
              <a:t>Taurus</a:t>
            </a:r>
            <a:r>
              <a:rPr sz="7000" b="0" spc="-245" dirty="0">
                <a:latin typeface="Century"/>
                <a:cs typeface="Century"/>
              </a:rPr>
              <a:t> </a:t>
            </a:r>
            <a:r>
              <a:rPr sz="7000" b="0" spc="114" dirty="0">
                <a:latin typeface="Century"/>
                <a:cs typeface="Century"/>
              </a:rPr>
              <a:t>Highland: </a:t>
            </a:r>
            <a:r>
              <a:rPr sz="7000" b="0" spc="-1930" dirty="0">
                <a:latin typeface="Century"/>
                <a:cs typeface="Century"/>
              </a:rPr>
              <a:t> </a:t>
            </a:r>
            <a:r>
              <a:rPr sz="7000" b="0" spc="340" dirty="0">
                <a:latin typeface="Century"/>
                <a:cs typeface="Century"/>
              </a:rPr>
              <a:t>Case</a:t>
            </a:r>
            <a:r>
              <a:rPr sz="7000" b="0" spc="-229" dirty="0">
                <a:latin typeface="Century"/>
                <a:cs typeface="Century"/>
              </a:rPr>
              <a:t> </a:t>
            </a:r>
            <a:r>
              <a:rPr sz="7000" b="0" spc="520" dirty="0">
                <a:latin typeface="Century"/>
                <a:cs typeface="Century"/>
              </a:rPr>
              <a:t>of</a:t>
            </a:r>
            <a:r>
              <a:rPr sz="7000" b="0" spc="-229" dirty="0">
                <a:latin typeface="Century"/>
                <a:cs typeface="Century"/>
              </a:rPr>
              <a:t> </a:t>
            </a:r>
            <a:r>
              <a:rPr sz="7000" b="0" spc="110" dirty="0">
                <a:latin typeface="Century"/>
                <a:cs typeface="Century"/>
              </a:rPr>
              <a:t>Ağla,</a:t>
            </a:r>
            <a:r>
              <a:rPr sz="7000" b="0" spc="-229" dirty="0">
                <a:latin typeface="Century"/>
                <a:cs typeface="Century"/>
              </a:rPr>
              <a:t> </a:t>
            </a:r>
            <a:r>
              <a:rPr sz="7000" b="0" spc="345" dirty="0">
                <a:latin typeface="Century"/>
                <a:cs typeface="Century"/>
              </a:rPr>
              <a:t>Köyceğiz</a:t>
            </a:r>
            <a:endParaRPr sz="7000">
              <a:latin typeface="Century"/>
              <a:cs typeface="Centur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0375" y="5117829"/>
            <a:ext cx="84074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415" algn="l"/>
                <a:tab pos="721360" algn="l"/>
                <a:tab pos="1043940" algn="l"/>
                <a:tab pos="1282065" algn="l"/>
                <a:tab pos="1604645" algn="l"/>
                <a:tab pos="1898650" algn="l"/>
                <a:tab pos="2401570" algn="l"/>
                <a:tab pos="2768600" algn="l"/>
                <a:tab pos="3060700" algn="l"/>
                <a:tab pos="3444240" algn="l"/>
                <a:tab pos="3723004" algn="l"/>
                <a:tab pos="4225925" algn="l"/>
                <a:tab pos="4667885" algn="l"/>
                <a:tab pos="4959985" algn="l"/>
                <a:tab pos="5462905" algn="l"/>
                <a:tab pos="5869940" algn="l"/>
                <a:tab pos="6200775" algn="l"/>
                <a:tab pos="6759575" algn="l"/>
                <a:tab pos="7181215" algn="l"/>
                <a:tab pos="7547609" algn="l"/>
                <a:tab pos="7908925" algn="l"/>
                <a:tab pos="8170545" algn="l"/>
              </a:tabLst>
            </a:pPr>
            <a:r>
              <a:rPr sz="2700" spc="135" dirty="0">
                <a:latin typeface="Calibri"/>
                <a:cs typeface="Calibri"/>
              </a:rPr>
              <a:t>A	</a:t>
            </a:r>
            <a:r>
              <a:rPr sz="2700" spc="130" dirty="0">
                <a:latin typeface="Calibri"/>
                <a:cs typeface="Calibri"/>
              </a:rPr>
              <a:t>s	s	</a:t>
            </a:r>
            <a:r>
              <a:rPr sz="2700" spc="-85" dirty="0">
                <a:latin typeface="Calibri"/>
                <a:cs typeface="Calibri"/>
              </a:rPr>
              <a:t> 	</a:t>
            </a:r>
            <a:r>
              <a:rPr sz="2700" spc="130" dirty="0">
                <a:latin typeface="Calibri"/>
                <a:cs typeface="Calibri"/>
              </a:rPr>
              <a:t>s	</a:t>
            </a:r>
            <a:r>
              <a:rPr sz="2700" spc="60" dirty="0">
                <a:latin typeface="Calibri"/>
                <a:cs typeface="Calibri"/>
              </a:rPr>
              <a:t>t	</a:t>
            </a:r>
            <a:r>
              <a:rPr sz="2700" spc="-170" dirty="0">
                <a:latin typeface="Calibri"/>
                <a:cs typeface="Calibri"/>
              </a:rPr>
              <a:t>.	</a:t>
            </a:r>
            <a:r>
              <a:rPr sz="2700" spc="140" dirty="0">
                <a:latin typeface="Calibri"/>
                <a:cs typeface="Calibri"/>
              </a:rPr>
              <a:t>P	</a:t>
            </a:r>
            <a:r>
              <a:rPr sz="2700" spc="10" dirty="0">
                <a:latin typeface="Calibri"/>
                <a:cs typeface="Calibri"/>
              </a:rPr>
              <a:t>r	</a:t>
            </a:r>
            <a:r>
              <a:rPr sz="2700" spc="245" dirty="0">
                <a:latin typeface="Calibri"/>
                <a:cs typeface="Calibri"/>
              </a:rPr>
              <a:t>o	</a:t>
            </a:r>
            <a:r>
              <a:rPr sz="2700" spc="20" dirty="0">
                <a:latin typeface="Calibri"/>
                <a:cs typeface="Calibri"/>
              </a:rPr>
              <a:t>f	</a:t>
            </a:r>
            <a:r>
              <a:rPr sz="2700" spc="-170" dirty="0">
                <a:latin typeface="Calibri"/>
                <a:cs typeface="Calibri"/>
              </a:rPr>
              <a:t>.	</a:t>
            </a:r>
            <a:r>
              <a:rPr sz="2700" spc="459" dirty="0">
                <a:latin typeface="Calibri"/>
                <a:cs typeface="Calibri"/>
              </a:rPr>
              <a:t>D	</a:t>
            </a:r>
            <a:r>
              <a:rPr sz="2700" spc="10" dirty="0">
                <a:latin typeface="Calibri"/>
                <a:cs typeface="Calibri"/>
              </a:rPr>
              <a:t>r	</a:t>
            </a:r>
            <a:r>
              <a:rPr sz="2700" spc="-170" dirty="0">
                <a:latin typeface="Calibri"/>
                <a:cs typeface="Calibri"/>
              </a:rPr>
              <a:t>.	</a:t>
            </a:r>
            <a:r>
              <a:rPr sz="2700" spc="110" dirty="0">
                <a:latin typeface="Calibri"/>
                <a:cs typeface="Calibri"/>
              </a:rPr>
              <a:t>N	</a:t>
            </a:r>
            <a:r>
              <a:rPr sz="2700" spc="-170" dirty="0">
                <a:latin typeface="Calibri"/>
                <a:cs typeface="Calibri"/>
              </a:rPr>
              <a:t>u	</a:t>
            </a:r>
            <a:r>
              <a:rPr sz="2700" spc="10" dirty="0">
                <a:latin typeface="Calibri"/>
                <a:cs typeface="Calibri"/>
              </a:rPr>
              <a:t>r	</a:t>
            </a:r>
            <a:r>
              <a:rPr sz="2700" spc="530" dirty="0">
                <a:latin typeface="Calibri"/>
                <a:cs typeface="Calibri"/>
              </a:rPr>
              <a:t>Ç	</a:t>
            </a:r>
            <a:r>
              <a:rPr sz="2700" spc="215" dirty="0">
                <a:latin typeface="Calibri"/>
                <a:cs typeface="Calibri"/>
              </a:rPr>
              <a:t>E	</a:t>
            </a:r>
            <a:r>
              <a:rPr sz="2700" spc="355" dirty="0">
                <a:latin typeface="Calibri"/>
                <a:cs typeface="Calibri"/>
              </a:rPr>
              <a:t>L	</a:t>
            </a:r>
            <a:r>
              <a:rPr sz="2700" spc="25" dirty="0">
                <a:latin typeface="Calibri"/>
                <a:cs typeface="Calibri"/>
              </a:rPr>
              <a:t>İ	</a:t>
            </a:r>
            <a:r>
              <a:rPr sz="2700" spc="355" dirty="0">
                <a:latin typeface="Calibri"/>
                <a:cs typeface="Calibri"/>
              </a:rPr>
              <a:t>K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4812" y="5053059"/>
            <a:ext cx="10956290" cy="9779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9287510">
              <a:lnSpc>
                <a:spcPct val="100000"/>
              </a:lnSpc>
              <a:spcBef>
                <a:spcPts val="610"/>
              </a:spcBef>
              <a:tabLst>
                <a:tab pos="9549130" algn="l"/>
                <a:tab pos="9910445" algn="l"/>
                <a:tab pos="10297795" algn="l"/>
              </a:tabLst>
            </a:pPr>
            <a:r>
              <a:rPr sz="2700" spc="25" dirty="0">
                <a:latin typeface="Calibri"/>
                <a:cs typeface="Calibri"/>
              </a:rPr>
              <a:t>İ	</a:t>
            </a:r>
            <a:r>
              <a:rPr sz="2700" spc="355" dirty="0">
                <a:latin typeface="Calibri"/>
                <a:cs typeface="Calibri"/>
              </a:rPr>
              <a:t>L	</a:t>
            </a:r>
            <a:r>
              <a:rPr sz="2700" spc="135" dirty="0">
                <a:latin typeface="Calibri"/>
                <a:cs typeface="Calibri"/>
              </a:rPr>
              <a:t>A	</a:t>
            </a:r>
            <a:r>
              <a:rPr sz="2700" spc="355" dirty="0">
                <a:latin typeface="Calibri"/>
                <a:cs typeface="Calibri"/>
              </a:rPr>
              <a:t>L</a:t>
            </a:r>
            <a:endParaRPr sz="2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  <a:tabLst>
                <a:tab pos="399415" algn="l"/>
                <a:tab pos="721360" algn="l"/>
                <a:tab pos="1043940" algn="l"/>
                <a:tab pos="1427480" algn="l"/>
                <a:tab pos="1769110" algn="l"/>
                <a:tab pos="2272030" algn="l"/>
                <a:tab pos="2639060" algn="l"/>
                <a:tab pos="2931160" algn="l"/>
                <a:tab pos="3314700" algn="l"/>
                <a:tab pos="3593465" algn="l"/>
                <a:tab pos="4096385" algn="l"/>
                <a:tab pos="4537710" algn="l"/>
                <a:tab pos="5096510" algn="l"/>
                <a:tab pos="5358130" algn="l"/>
                <a:tab pos="5680075" algn="l"/>
                <a:tab pos="5918835" algn="l"/>
                <a:tab pos="6404610" algn="l"/>
                <a:tab pos="6791959" algn="l"/>
                <a:tab pos="7188834" algn="l"/>
                <a:tab pos="7450455" algn="l"/>
                <a:tab pos="7845425" algn="l"/>
                <a:tab pos="8232775" algn="l"/>
                <a:tab pos="8905875" algn="l"/>
                <a:tab pos="9269730" algn="l"/>
                <a:tab pos="9656445" algn="l"/>
                <a:tab pos="10018395" algn="l"/>
                <a:tab pos="10457815" algn="l"/>
                <a:tab pos="10719435" algn="l"/>
              </a:tabLst>
            </a:pPr>
            <a:r>
              <a:rPr sz="2700" spc="135" dirty="0">
                <a:latin typeface="Calibri"/>
                <a:cs typeface="Calibri"/>
              </a:rPr>
              <a:t>A	</a:t>
            </a:r>
            <a:r>
              <a:rPr sz="2700" spc="130" dirty="0">
                <a:latin typeface="Calibri"/>
                <a:cs typeface="Calibri"/>
              </a:rPr>
              <a:t>s	s	</a:t>
            </a:r>
            <a:r>
              <a:rPr sz="2700" spc="245" dirty="0">
                <a:latin typeface="Calibri"/>
                <a:cs typeface="Calibri"/>
              </a:rPr>
              <a:t>o	</a:t>
            </a:r>
            <a:r>
              <a:rPr sz="2700" spc="200" dirty="0">
                <a:latin typeface="Calibri"/>
                <a:cs typeface="Calibri"/>
              </a:rPr>
              <a:t>c	</a:t>
            </a:r>
            <a:r>
              <a:rPr sz="2700" spc="-170" dirty="0">
                <a:latin typeface="Calibri"/>
                <a:cs typeface="Calibri"/>
              </a:rPr>
              <a:t>.	</a:t>
            </a:r>
            <a:r>
              <a:rPr sz="2700" spc="140" dirty="0">
                <a:latin typeface="Calibri"/>
                <a:cs typeface="Calibri"/>
              </a:rPr>
              <a:t>P	</a:t>
            </a:r>
            <a:r>
              <a:rPr sz="2700" spc="10" dirty="0">
                <a:latin typeface="Calibri"/>
                <a:cs typeface="Calibri"/>
              </a:rPr>
              <a:t>r	</a:t>
            </a:r>
            <a:r>
              <a:rPr sz="2700" spc="245" dirty="0">
                <a:latin typeface="Calibri"/>
                <a:cs typeface="Calibri"/>
              </a:rPr>
              <a:t>o	</a:t>
            </a:r>
            <a:r>
              <a:rPr sz="2700" spc="20" dirty="0">
                <a:latin typeface="Calibri"/>
                <a:cs typeface="Calibri"/>
              </a:rPr>
              <a:t>f	</a:t>
            </a:r>
            <a:r>
              <a:rPr sz="2700" spc="-170" dirty="0">
                <a:latin typeface="Calibri"/>
                <a:cs typeface="Calibri"/>
              </a:rPr>
              <a:t>.	</a:t>
            </a:r>
            <a:r>
              <a:rPr sz="2700" spc="459" dirty="0">
                <a:latin typeface="Calibri"/>
                <a:cs typeface="Calibri"/>
              </a:rPr>
              <a:t>D	</a:t>
            </a:r>
            <a:r>
              <a:rPr sz="2700" spc="10" dirty="0">
                <a:latin typeface="Calibri"/>
                <a:cs typeface="Calibri"/>
              </a:rPr>
              <a:t>r	</a:t>
            </a:r>
            <a:r>
              <a:rPr sz="2700" spc="25" dirty="0">
                <a:latin typeface="Calibri"/>
                <a:cs typeface="Calibri"/>
              </a:rPr>
              <a:t>I	</a:t>
            </a:r>
            <a:r>
              <a:rPr sz="2700" spc="130" dirty="0">
                <a:latin typeface="Calibri"/>
                <a:cs typeface="Calibri"/>
              </a:rPr>
              <a:t>ş	</a:t>
            </a:r>
            <a:r>
              <a:rPr sz="2700" spc="-95" dirty="0">
                <a:latin typeface="Calibri"/>
                <a:cs typeface="Calibri"/>
              </a:rPr>
              <a:t>ı	</a:t>
            </a:r>
            <a:r>
              <a:rPr sz="2700" spc="-240" dirty="0">
                <a:latin typeface="Calibri"/>
                <a:cs typeface="Calibri"/>
              </a:rPr>
              <a:t>l	</a:t>
            </a:r>
            <a:r>
              <a:rPr sz="2700" spc="135" dirty="0">
                <a:latin typeface="Calibri"/>
                <a:cs typeface="Calibri"/>
              </a:rPr>
              <a:t>A	</a:t>
            </a:r>
            <a:r>
              <a:rPr sz="2700" spc="305" dirty="0">
                <a:latin typeface="Calibri"/>
                <a:cs typeface="Calibri"/>
              </a:rPr>
              <a:t>R	</a:t>
            </a:r>
            <a:r>
              <a:rPr sz="2700" spc="25" dirty="0">
                <a:latin typeface="Calibri"/>
                <a:cs typeface="Calibri"/>
              </a:rPr>
              <a:t>I	</a:t>
            </a:r>
            <a:r>
              <a:rPr sz="2700" spc="355" dirty="0">
                <a:latin typeface="Calibri"/>
                <a:cs typeface="Calibri"/>
              </a:rPr>
              <a:t>K	</a:t>
            </a:r>
            <a:r>
              <a:rPr sz="2700" spc="135" dirty="0">
                <a:latin typeface="Calibri"/>
                <a:cs typeface="Calibri"/>
              </a:rPr>
              <a:t>A	</a:t>
            </a:r>
            <a:r>
              <a:rPr sz="2700" spc="110" dirty="0">
                <a:latin typeface="Calibri"/>
                <a:cs typeface="Calibri"/>
              </a:rPr>
              <a:t>N	</a:t>
            </a:r>
            <a:r>
              <a:rPr sz="2700" spc="270" dirty="0">
                <a:latin typeface="Calibri"/>
                <a:cs typeface="Calibri"/>
              </a:rPr>
              <a:t>S	</a:t>
            </a:r>
            <a:r>
              <a:rPr sz="2700" spc="135" dirty="0">
                <a:latin typeface="Calibri"/>
                <a:cs typeface="Calibri"/>
              </a:rPr>
              <a:t>A	</a:t>
            </a:r>
            <a:r>
              <a:rPr sz="2700" spc="355" dirty="0">
                <a:latin typeface="Calibri"/>
                <a:cs typeface="Calibri"/>
              </a:rPr>
              <a:t>L	</a:t>
            </a:r>
            <a:r>
              <a:rPr sz="2700" spc="795" dirty="0">
                <a:latin typeface="Calibri"/>
                <a:cs typeface="Calibri"/>
              </a:rPr>
              <a:t>T	</a:t>
            </a:r>
            <a:r>
              <a:rPr sz="2700" spc="25" dirty="0">
                <a:latin typeface="Calibri"/>
                <a:cs typeface="Calibri"/>
              </a:rPr>
              <a:t>I	</a:t>
            </a:r>
            <a:r>
              <a:rPr sz="2700" spc="355" dirty="0">
                <a:latin typeface="Calibri"/>
                <a:cs typeface="Calibri"/>
              </a:rPr>
              <a:t>K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6514" y="6070329"/>
            <a:ext cx="916686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3390" algn="l"/>
                <a:tab pos="784225" algn="l"/>
                <a:tab pos="1139190" algn="l"/>
                <a:tab pos="1358265" algn="l"/>
                <a:tab pos="1976755" algn="l"/>
                <a:tab pos="2340610" algn="l"/>
                <a:tab pos="2578735" algn="l"/>
                <a:tab pos="2873375" algn="l"/>
                <a:tab pos="3190240" algn="l"/>
                <a:tab pos="3695065" algn="l"/>
                <a:tab pos="4090035" algn="l"/>
                <a:tab pos="4473575" algn="l"/>
                <a:tab pos="4815840" algn="l"/>
                <a:tab pos="5255260" algn="l"/>
                <a:tab pos="5607050" algn="l"/>
                <a:tab pos="6202680" algn="l"/>
                <a:tab pos="6591300" algn="l"/>
                <a:tab pos="6920865" algn="l"/>
                <a:tab pos="7158990" algn="l"/>
                <a:tab pos="7484109" algn="l"/>
                <a:tab pos="7846059" algn="l"/>
                <a:tab pos="8138159" algn="l"/>
                <a:tab pos="8460740" algn="l"/>
                <a:tab pos="8698865" algn="l"/>
                <a:tab pos="8993505" algn="l"/>
              </a:tabLst>
            </a:pPr>
            <a:r>
              <a:rPr sz="2700" spc="-185" dirty="0">
                <a:latin typeface="Calibri"/>
                <a:cs typeface="Calibri"/>
              </a:rPr>
              <a:t>M	</a:t>
            </a:r>
            <a:r>
              <a:rPr sz="2700" spc="-170" dirty="0">
                <a:latin typeface="Calibri"/>
                <a:cs typeface="Calibri"/>
              </a:rPr>
              <a:t>u	</a:t>
            </a:r>
            <a:r>
              <a:rPr sz="2700" spc="170" dirty="0">
                <a:latin typeface="Calibri"/>
                <a:cs typeface="Calibri"/>
              </a:rPr>
              <a:t>ğ	</a:t>
            </a:r>
            <a:r>
              <a:rPr sz="2700" spc="-240" dirty="0">
                <a:latin typeface="Calibri"/>
                <a:cs typeface="Calibri"/>
              </a:rPr>
              <a:t>l	</a:t>
            </a:r>
            <a:r>
              <a:rPr sz="2700" spc="125" dirty="0">
                <a:latin typeface="Calibri"/>
                <a:cs typeface="Calibri"/>
              </a:rPr>
              <a:t>a	</a:t>
            </a:r>
            <a:r>
              <a:rPr sz="2700" spc="270" dirty="0">
                <a:latin typeface="Calibri"/>
                <a:cs typeface="Calibri"/>
              </a:rPr>
              <a:t>S	</a:t>
            </a:r>
            <a:r>
              <a:rPr sz="2700" spc="-95" dirty="0">
                <a:latin typeface="Calibri"/>
                <a:cs typeface="Calibri"/>
              </a:rPr>
              <a:t>ı	</a:t>
            </a:r>
            <a:r>
              <a:rPr sz="2700" spc="60" dirty="0">
                <a:latin typeface="Calibri"/>
                <a:cs typeface="Calibri"/>
              </a:rPr>
              <a:t>t	</a:t>
            </a:r>
            <a:r>
              <a:rPr sz="2700" spc="-85" dirty="0">
                <a:latin typeface="Calibri"/>
                <a:cs typeface="Calibri"/>
              </a:rPr>
              <a:t>k	</a:t>
            </a:r>
            <a:r>
              <a:rPr sz="2700" spc="-95" dirty="0">
                <a:latin typeface="Calibri"/>
                <a:cs typeface="Calibri"/>
              </a:rPr>
              <a:t>ı	</a:t>
            </a:r>
            <a:r>
              <a:rPr sz="2700" spc="355" dirty="0">
                <a:latin typeface="Calibri"/>
                <a:cs typeface="Calibri"/>
              </a:rPr>
              <a:t>K	</a:t>
            </a:r>
            <a:r>
              <a:rPr sz="2700" spc="245" dirty="0">
                <a:latin typeface="Calibri"/>
                <a:cs typeface="Calibri"/>
              </a:rPr>
              <a:t>o	</a:t>
            </a:r>
            <a:r>
              <a:rPr sz="2700" spc="200" dirty="0">
                <a:latin typeface="Calibri"/>
                <a:cs typeface="Calibri"/>
              </a:rPr>
              <a:t>ç	</a:t>
            </a:r>
            <a:r>
              <a:rPr sz="2700" spc="-50" dirty="0">
                <a:latin typeface="Calibri"/>
                <a:cs typeface="Calibri"/>
              </a:rPr>
              <a:t>m	</a:t>
            </a:r>
            <a:r>
              <a:rPr sz="2700" spc="125" dirty="0">
                <a:latin typeface="Calibri"/>
                <a:cs typeface="Calibri"/>
              </a:rPr>
              <a:t>a	</a:t>
            </a:r>
            <a:r>
              <a:rPr sz="2700" spc="-175" dirty="0">
                <a:latin typeface="Calibri"/>
                <a:cs typeface="Calibri"/>
              </a:rPr>
              <a:t>n	</a:t>
            </a:r>
            <a:r>
              <a:rPr sz="2700" spc="-25" dirty="0">
                <a:latin typeface="Calibri"/>
                <a:cs typeface="Calibri"/>
              </a:rPr>
              <a:t>U	</a:t>
            </a:r>
            <a:r>
              <a:rPr sz="2700" spc="-175" dirty="0">
                <a:latin typeface="Calibri"/>
                <a:cs typeface="Calibri"/>
              </a:rPr>
              <a:t>n	</a:t>
            </a:r>
            <a:r>
              <a:rPr sz="2700" spc="-85" dirty="0">
                <a:latin typeface="Calibri"/>
                <a:cs typeface="Calibri"/>
              </a:rPr>
              <a:t> 	</a:t>
            </a:r>
            <a:r>
              <a:rPr sz="2700" spc="-15" dirty="0">
                <a:latin typeface="Calibri"/>
                <a:cs typeface="Calibri"/>
              </a:rPr>
              <a:t>v	</a:t>
            </a:r>
            <a:r>
              <a:rPr sz="2700" spc="155" dirty="0">
                <a:latin typeface="Calibri"/>
                <a:cs typeface="Calibri"/>
              </a:rPr>
              <a:t>e	</a:t>
            </a:r>
            <a:r>
              <a:rPr sz="2700" spc="10" dirty="0">
                <a:latin typeface="Calibri"/>
                <a:cs typeface="Calibri"/>
              </a:rPr>
              <a:t>r	</a:t>
            </a:r>
            <a:r>
              <a:rPr sz="2700" spc="130" dirty="0">
                <a:latin typeface="Calibri"/>
                <a:cs typeface="Calibri"/>
              </a:rPr>
              <a:t>s	</a:t>
            </a:r>
            <a:r>
              <a:rPr sz="2700" spc="-85" dirty="0">
                <a:latin typeface="Calibri"/>
                <a:cs typeface="Calibri"/>
              </a:rPr>
              <a:t> 	</a:t>
            </a:r>
            <a:r>
              <a:rPr sz="2700" spc="60" dirty="0">
                <a:latin typeface="Calibri"/>
                <a:cs typeface="Calibri"/>
              </a:rPr>
              <a:t>t	</a:t>
            </a:r>
            <a:r>
              <a:rPr sz="2700" spc="35" dirty="0">
                <a:latin typeface="Calibri"/>
                <a:cs typeface="Calibri"/>
              </a:rPr>
              <a:t>y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992" y="8731765"/>
            <a:ext cx="1770253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45150" marR="5080" indent="-5633085">
              <a:lnSpc>
                <a:spcPct val="115799"/>
              </a:lnSpc>
              <a:spcBef>
                <a:spcPts val="100"/>
              </a:spcBef>
            </a:pPr>
            <a:r>
              <a:rPr sz="3400" spc="160" dirty="0">
                <a:latin typeface="Palatino Linotype"/>
                <a:cs typeface="Palatino Linotype"/>
              </a:rPr>
              <a:t>25th</a:t>
            </a:r>
            <a:r>
              <a:rPr sz="3400" spc="-235" dirty="0">
                <a:latin typeface="Palatino Linotype"/>
                <a:cs typeface="Palatino Linotype"/>
              </a:rPr>
              <a:t> </a:t>
            </a:r>
            <a:r>
              <a:rPr sz="3400" spc="135" dirty="0">
                <a:latin typeface="Palatino Linotype"/>
                <a:cs typeface="Palatino Linotype"/>
              </a:rPr>
              <a:t>International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110" dirty="0">
                <a:latin typeface="Palatino Linotype"/>
                <a:cs typeface="Palatino Linotype"/>
              </a:rPr>
              <a:t>Conference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50" dirty="0">
                <a:latin typeface="Palatino Linotype"/>
                <a:cs typeface="Palatino Linotype"/>
              </a:rPr>
              <a:t>on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95" dirty="0">
                <a:latin typeface="Palatino Linotype"/>
                <a:cs typeface="Palatino Linotype"/>
              </a:rPr>
              <a:t>Tourism</a:t>
            </a:r>
            <a:r>
              <a:rPr sz="3400" spc="-235" dirty="0">
                <a:latin typeface="Palatino Linotype"/>
                <a:cs typeface="Palatino Linotype"/>
              </a:rPr>
              <a:t> </a:t>
            </a:r>
            <a:r>
              <a:rPr sz="3400" spc="60" dirty="0">
                <a:latin typeface="Palatino Linotype"/>
                <a:cs typeface="Palatino Linotype"/>
              </a:rPr>
              <a:t>and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145" dirty="0">
                <a:latin typeface="Palatino Linotype"/>
                <a:cs typeface="Palatino Linotype"/>
              </a:rPr>
              <a:t>Rural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120" dirty="0">
                <a:latin typeface="Palatino Linotype"/>
                <a:cs typeface="Palatino Linotype"/>
              </a:rPr>
              <a:t>Space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100" dirty="0">
                <a:latin typeface="Palatino Linotype"/>
                <a:cs typeface="Palatino Linotype"/>
              </a:rPr>
              <a:t>in</a:t>
            </a:r>
            <a:r>
              <a:rPr sz="3400" spc="-235" dirty="0">
                <a:latin typeface="Palatino Linotype"/>
                <a:cs typeface="Palatino Linotype"/>
              </a:rPr>
              <a:t> </a:t>
            </a:r>
            <a:r>
              <a:rPr sz="3400" spc="30" dirty="0">
                <a:latin typeface="Palatino Linotype"/>
                <a:cs typeface="Palatino Linotype"/>
              </a:rPr>
              <a:t>National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60" dirty="0">
                <a:latin typeface="Palatino Linotype"/>
                <a:cs typeface="Palatino Linotype"/>
              </a:rPr>
              <a:t>and</a:t>
            </a:r>
            <a:r>
              <a:rPr sz="3400" spc="-229" dirty="0">
                <a:latin typeface="Palatino Linotype"/>
                <a:cs typeface="Palatino Linotype"/>
              </a:rPr>
              <a:t> </a:t>
            </a:r>
            <a:r>
              <a:rPr sz="3400" spc="135" dirty="0">
                <a:latin typeface="Palatino Linotype"/>
                <a:cs typeface="Palatino Linotype"/>
              </a:rPr>
              <a:t>International </a:t>
            </a:r>
            <a:r>
              <a:rPr sz="3400" spc="-835" dirty="0">
                <a:latin typeface="Palatino Linotype"/>
                <a:cs typeface="Palatino Linotype"/>
              </a:rPr>
              <a:t> </a:t>
            </a:r>
            <a:r>
              <a:rPr sz="3400" spc="-70" dirty="0">
                <a:latin typeface="Palatino Linotype"/>
                <a:cs typeface="Palatino Linotype"/>
              </a:rPr>
              <a:t>C</a:t>
            </a:r>
            <a:r>
              <a:rPr sz="3400" spc="-15" dirty="0">
                <a:latin typeface="Palatino Linotype"/>
                <a:cs typeface="Palatino Linotype"/>
              </a:rPr>
              <a:t>o</a:t>
            </a:r>
            <a:r>
              <a:rPr sz="3400" spc="110" dirty="0">
                <a:latin typeface="Palatino Linotype"/>
                <a:cs typeface="Palatino Linotype"/>
              </a:rPr>
              <a:t>n</a:t>
            </a:r>
            <a:r>
              <a:rPr sz="3400" spc="225" dirty="0">
                <a:latin typeface="Palatino Linotype"/>
                <a:cs typeface="Palatino Linotype"/>
              </a:rPr>
              <a:t>t</a:t>
            </a:r>
            <a:r>
              <a:rPr sz="3400" spc="120" dirty="0">
                <a:latin typeface="Palatino Linotype"/>
                <a:cs typeface="Palatino Linotype"/>
              </a:rPr>
              <a:t>e</a:t>
            </a:r>
            <a:r>
              <a:rPr sz="3400" spc="260" dirty="0">
                <a:latin typeface="Palatino Linotype"/>
                <a:cs typeface="Palatino Linotype"/>
              </a:rPr>
              <a:t>x</a:t>
            </a:r>
            <a:r>
              <a:rPr sz="3400" spc="229" dirty="0">
                <a:latin typeface="Palatino Linotype"/>
                <a:cs typeface="Palatino Linotype"/>
              </a:rPr>
              <a:t>t</a:t>
            </a:r>
            <a:r>
              <a:rPr sz="3400" spc="-240" dirty="0">
                <a:latin typeface="Palatino Linotype"/>
                <a:cs typeface="Palatino Linotype"/>
              </a:rPr>
              <a:t> </a:t>
            </a:r>
            <a:r>
              <a:rPr sz="3400" dirty="0">
                <a:latin typeface="Palatino Linotype"/>
                <a:cs typeface="Palatino Linotype"/>
              </a:rPr>
              <a:t>–</a:t>
            </a:r>
            <a:r>
              <a:rPr sz="3400" spc="-240" dirty="0">
                <a:latin typeface="Palatino Linotype"/>
                <a:cs typeface="Palatino Linotype"/>
              </a:rPr>
              <a:t> </a:t>
            </a:r>
            <a:r>
              <a:rPr sz="3400" spc="229" dirty="0">
                <a:latin typeface="Palatino Linotype"/>
                <a:cs typeface="Palatino Linotype"/>
              </a:rPr>
              <a:t>T</a:t>
            </a:r>
            <a:r>
              <a:rPr sz="3400" spc="-290" dirty="0">
                <a:latin typeface="Palatino Linotype"/>
                <a:cs typeface="Palatino Linotype"/>
              </a:rPr>
              <a:t>A</a:t>
            </a:r>
            <a:r>
              <a:rPr sz="3400" spc="155" dirty="0">
                <a:latin typeface="Palatino Linotype"/>
                <a:cs typeface="Palatino Linotype"/>
              </a:rPr>
              <a:t>R</a:t>
            </a:r>
            <a:r>
              <a:rPr sz="3400" spc="250" dirty="0">
                <a:latin typeface="Palatino Linotype"/>
                <a:cs typeface="Palatino Linotype"/>
              </a:rPr>
              <a:t>S</a:t>
            </a:r>
            <a:r>
              <a:rPr sz="3400" spc="40" dirty="0">
                <a:latin typeface="Palatino Linotype"/>
                <a:cs typeface="Palatino Linotype"/>
              </a:rPr>
              <a:t>,</a:t>
            </a:r>
            <a:r>
              <a:rPr sz="3400" spc="-240" dirty="0">
                <a:latin typeface="Palatino Linotype"/>
                <a:cs typeface="Palatino Linotype"/>
              </a:rPr>
              <a:t> </a:t>
            </a:r>
            <a:r>
              <a:rPr sz="3400" spc="170" dirty="0">
                <a:latin typeface="Palatino Linotype"/>
                <a:cs typeface="Palatino Linotype"/>
              </a:rPr>
              <a:t>2</a:t>
            </a:r>
            <a:r>
              <a:rPr sz="3400" spc="130" dirty="0">
                <a:latin typeface="Palatino Linotype"/>
                <a:cs typeface="Palatino Linotype"/>
              </a:rPr>
              <a:t>5</a:t>
            </a:r>
            <a:r>
              <a:rPr sz="3400" spc="60" dirty="0">
                <a:latin typeface="Palatino Linotype"/>
                <a:cs typeface="Palatino Linotype"/>
              </a:rPr>
              <a:t>-</a:t>
            </a:r>
            <a:r>
              <a:rPr sz="3400" spc="170" dirty="0">
                <a:latin typeface="Palatino Linotype"/>
                <a:cs typeface="Palatino Linotype"/>
              </a:rPr>
              <a:t>2</a:t>
            </a:r>
            <a:r>
              <a:rPr sz="3400" spc="30" dirty="0">
                <a:latin typeface="Palatino Linotype"/>
                <a:cs typeface="Palatino Linotype"/>
              </a:rPr>
              <a:t>7</a:t>
            </a:r>
            <a:r>
              <a:rPr sz="3400" spc="-240" dirty="0">
                <a:latin typeface="Palatino Linotype"/>
                <a:cs typeface="Palatino Linotype"/>
              </a:rPr>
              <a:t> </a:t>
            </a:r>
            <a:r>
              <a:rPr sz="3400" spc="-365" dirty="0">
                <a:latin typeface="Palatino Linotype"/>
                <a:cs typeface="Palatino Linotype"/>
              </a:rPr>
              <a:t>M</a:t>
            </a:r>
            <a:r>
              <a:rPr sz="3400" spc="160" dirty="0">
                <a:latin typeface="Palatino Linotype"/>
                <a:cs typeface="Palatino Linotype"/>
              </a:rPr>
              <a:t>a</a:t>
            </a:r>
            <a:r>
              <a:rPr sz="3400" spc="-85" dirty="0">
                <a:latin typeface="Palatino Linotype"/>
                <a:cs typeface="Palatino Linotype"/>
              </a:rPr>
              <a:t>y</a:t>
            </a:r>
            <a:r>
              <a:rPr sz="3400" spc="-240" dirty="0">
                <a:latin typeface="Palatino Linotype"/>
                <a:cs typeface="Palatino Linotype"/>
              </a:rPr>
              <a:t> </a:t>
            </a:r>
            <a:r>
              <a:rPr sz="3400" spc="170" dirty="0">
                <a:latin typeface="Palatino Linotype"/>
                <a:cs typeface="Palatino Linotype"/>
              </a:rPr>
              <a:t>2</a:t>
            </a:r>
            <a:r>
              <a:rPr sz="3400" spc="550" dirty="0">
                <a:latin typeface="Palatino Linotype"/>
                <a:cs typeface="Palatino Linotype"/>
              </a:rPr>
              <a:t>0</a:t>
            </a:r>
            <a:r>
              <a:rPr sz="3400" spc="170" dirty="0">
                <a:latin typeface="Palatino Linotype"/>
                <a:cs typeface="Palatino Linotype"/>
              </a:rPr>
              <a:t>2</a:t>
            </a:r>
            <a:r>
              <a:rPr lang="ro-RO" sz="3400" spc="170">
                <a:latin typeface="Palatino Linotype"/>
                <a:cs typeface="Palatino Linotype"/>
              </a:rPr>
              <a:t>3</a:t>
            </a:r>
            <a:endParaRPr sz="34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506" y="2586067"/>
            <a:ext cx="15582899" cy="69056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0831" y="1255710"/>
            <a:ext cx="11156950" cy="6711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spc="95" dirty="0">
                <a:latin typeface="Century Gothic"/>
                <a:cs typeface="Century Gothic"/>
              </a:rPr>
              <a:t>Demographic</a:t>
            </a:r>
            <a:r>
              <a:rPr sz="4200" spc="-50" dirty="0">
                <a:latin typeface="Century Gothic"/>
                <a:cs typeface="Century Gothic"/>
              </a:rPr>
              <a:t> </a:t>
            </a:r>
            <a:r>
              <a:rPr sz="4200" spc="185" dirty="0">
                <a:latin typeface="Century Gothic"/>
                <a:cs typeface="Century Gothic"/>
              </a:rPr>
              <a:t>information</a:t>
            </a:r>
            <a:r>
              <a:rPr sz="4200" spc="-50" dirty="0">
                <a:latin typeface="Century Gothic"/>
                <a:cs typeface="Century Gothic"/>
              </a:rPr>
              <a:t> </a:t>
            </a:r>
            <a:r>
              <a:rPr sz="4200" spc="10" dirty="0">
                <a:latin typeface="Century Gothic"/>
                <a:cs typeface="Century Gothic"/>
              </a:rPr>
              <a:t>of</a:t>
            </a:r>
            <a:r>
              <a:rPr sz="4200" spc="-50" dirty="0">
                <a:latin typeface="Century Gothic"/>
                <a:cs typeface="Century Gothic"/>
              </a:rPr>
              <a:t> </a:t>
            </a:r>
            <a:r>
              <a:rPr sz="4200" spc="105" dirty="0">
                <a:latin typeface="Century Gothic"/>
                <a:cs typeface="Century Gothic"/>
              </a:rPr>
              <a:t>participants</a:t>
            </a:r>
            <a:endParaRPr sz="42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19560" y="328616"/>
            <a:ext cx="570484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b="1" spc="100" dirty="0">
                <a:latin typeface="Georgia"/>
                <a:cs typeface="Georgia"/>
              </a:rPr>
              <a:t>Results</a:t>
            </a:r>
            <a:r>
              <a:rPr sz="3600" b="1" spc="70" dirty="0">
                <a:latin typeface="Georgia"/>
                <a:cs typeface="Georgia"/>
              </a:rPr>
              <a:t> </a:t>
            </a:r>
            <a:r>
              <a:rPr sz="3600" b="1" spc="95" dirty="0">
                <a:latin typeface="Georgia"/>
                <a:cs typeface="Georgia"/>
              </a:rPr>
              <a:t>and</a:t>
            </a:r>
            <a:r>
              <a:rPr sz="3600" b="1" spc="75" dirty="0">
                <a:latin typeface="Georgia"/>
                <a:cs typeface="Georgia"/>
              </a:rPr>
              <a:t> </a:t>
            </a:r>
            <a:r>
              <a:rPr sz="3600" b="1" spc="70" dirty="0">
                <a:latin typeface="Georgia"/>
                <a:cs typeface="Georgia"/>
              </a:rPr>
              <a:t>Discussion</a:t>
            </a:r>
            <a:endParaRPr sz="3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666" y="1065567"/>
            <a:ext cx="3809333" cy="92214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2700" y="839810"/>
            <a:ext cx="17346930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spc="30" dirty="0"/>
              <a:t>Rural</a:t>
            </a:r>
            <a:r>
              <a:rPr sz="6050" spc="-455" dirty="0"/>
              <a:t> </a:t>
            </a:r>
            <a:r>
              <a:rPr sz="6050" spc="45" dirty="0"/>
              <a:t>tourism</a:t>
            </a:r>
            <a:r>
              <a:rPr sz="6050" spc="-450" dirty="0"/>
              <a:t> </a:t>
            </a:r>
            <a:r>
              <a:rPr sz="6050" spc="200" dirty="0"/>
              <a:t>awareness</a:t>
            </a:r>
            <a:r>
              <a:rPr sz="6050" spc="-455" dirty="0"/>
              <a:t> </a:t>
            </a:r>
            <a:r>
              <a:rPr sz="6050" spc="90" dirty="0"/>
              <a:t>and</a:t>
            </a:r>
            <a:r>
              <a:rPr sz="6050" spc="-450" dirty="0"/>
              <a:t> </a:t>
            </a:r>
            <a:r>
              <a:rPr sz="6050" spc="175" dirty="0"/>
              <a:t>level</a:t>
            </a:r>
            <a:r>
              <a:rPr sz="6050" spc="-455" dirty="0"/>
              <a:t> </a:t>
            </a:r>
            <a:r>
              <a:rPr sz="6050" spc="320" dirty="0"/>
              <a:t>of</a:t>
            </a:r>
            <a:r>
              <a:rPr sz="6050" spc="-450" dirty="0"/>
              <a:t> </a:t>
            </a:r>
            <a:r>
              <a:rPr sz="6050" spc="60" dirty="0"/>
              <a:t>interest</a:t>
            </a:r>
            <a:endParaRPr sz="6050"/>
          </a:p>
        </p:txBody>
      </p:sp>
      <p:sp>
        <p:nvSpPr>
          <p:cNvPr id="5" name="object 5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12700" y="2452703"/>
            <a:ext cx="17281525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7640" algn="just">
              <a:lnSpc>
                <a:spcPct val="114799"/>
              </a:lnSpc>
              <a:spcBef>
                <a:spcPts val="95"/>
              </a:spcBef>
            </a:pPr>
            <a:r>
              <a:rPr sz="3050" spc="375" dirty="0">
                <a:latin typeface="Calibri"/>
                <a:cs typeface="Calibri"/>
              </a:rPr>
              <a:t>Except </a:t>
            </a:r>
            <a:r>
              <a:rPr sz="3050" spc="185" dirty="0">
                <a:latin typeface="Calibri"/>
                <a:cs typeface="Calibri"/>
              </a:rPr>
              <a:t>for </a:t>
            </a:r>
            <a:r>
              <a:rPr sz="3050" spc="290" dirty="0">
                <a:latin typeface="Calibri"/>
                <a:cs typeface="Calibri"/>
              </a:rPr>
              <a:t>three </a:t>
            </a:r>
            <a:r>
              <a:rPr sz="3050" spc="200" dirty="0">
                <a:latin typeface="Calibri"/>
                <a:cs typeface="Calibri"/>
              </a:rPr>
              <a:t>of </a:t>
            </a:r>
            <a:r>
              <a:rPr sz="3050" spc="330" dirty="0">
                <a:latin typeface="Calibri"/>
                <a:cs typeface="Calibri"/>
              </a:rPr>
              <a:t>the </a:t>
            </a:r>
            <a:r>
              <a:rPr sz="3050" spc="265" dirty="0">
                <a:latin typeface="Calibri"/>
                <a:cs typeface="Calibri"/>
              </a:rPr>
              <a:t>participants, </a:t>
            </a:r>
            <a:r>
              <a:rPr sz="3050" spc="330" dirty="0">
                <a:latin typeface="Calibri"/>
                <a:cs typeface="Calibri"/>
              </a:rPr>
              <a:t>the </a:t>
            </a:r>
            <a:r>
              <a:rPr sz="3050" spc="290" dirty="0">
                <a:latin typeface="Calibri"/>
                <a:cs typeface="Calibri"/>
              </a:rPr>
              <a:t>others </a:t>
            </a:r>
            <a:r>
              <a:rPr sz="3050" spc="320" dirty="0">
                <a:latin typeface="Calibri"/>
                <a:cs typeface="Calibri"/>
              </a:rPr>
              <a:t>were </a:t>
            </a:r>
            <a:r>
              <a:rPr sz="3050" spc="340" dirty="0">
                <a:latin typeface="Calibri"/>
                <a:cs typeface="Calibri"/>
              </a:rPr>
              <a:t>born </a:t>
            </a:r>
            <a:r>
              <a:rPr sz="3050" spc="415" dirty="0">
                <a:latin typeface="Calibri"/>
                <a:cs typeface="Calibri"/>
              </a:rPr>
              <a:t>and </a:t>
            </a:r>
            <a:r>
              <a:rPr sz="3050" spc="270" dirty="0">
                <a:latin typeface="Calibri"/>
                <a:cs typeface="Calibri"/>
              </a:rPr>
              <a:t>are </a:t>
            </a:r>
            <a:r>
              <a:rPr sz="3050" spc="285" dirty="0">
                <a:latin typeface="Calibri"/>
                <a:cs typeface="Calibri"/>
              </a:rPr>
              <a:t>living in </a:t>
            </a:r>
            <a:r>
              <a:rPr sz="3050" spc="330" dirty="0">
                <a:latin typeface="Calibri"/>
                <a:cs typeface="Calibri"/>
              </a:rPr>
              <a:t>the </a:t>
            </a:r>
            <a:r>
              <a:rPr sz="3050" spc="380" dirty="0">
                <a:latin typeface="Calibri"/>
                <a:cs typeface="Calibri"/>
              </a:rPr>
              <a:t>Ağla </a:t>
            </a:r>
            <a:r>
              <a:rPr sz="3050" spc="385" dirty="0">
                <a:latin typeface="Calibri"/>
                <a:cs typeface="Calibri"/>
              </a:rPr>
              <a:t> </a:t>
            </a:r>
            <a:r>
              <a:rPr sz="3050" spc="260" dirty="0">
                <a:latin typeface="Calibri"/>
                <a:cs typeface="Calibri"/>
              </a:rPr>
              <a:t>plateau.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285" dirty="0">
                <a:latin typeface="Calibri"/>
                <a:cs typeface="Calibri"/>
              </a:rPr>
              <a:t>However,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330" dirty="0">
                <a:latin typeface="Calibri"/>
                <a:cs typeface="Calibri"/>
              </a:rPr>
              <a:t>the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370" dirty="0">
                <a:latin typeface="Calibri"/>
                <a:cs typeface="Calibri"/>
              </a:rPr>
              <a:t>concept</a:t>
            </a:r>
            <a:r>
              <a:rPr sz="3050" spc="210" dirty="0">
                <a:latin typeface="Calibri"/>
                <a:cs typeface="Calibri"/>
              </a:rPr>
              <a:t> </a:t>
            </a:r>
            <a:r>
              <a:rPr sz="3050" spc="200" dirty="0">
                <a:latin typeface="Calibri"/>
                <a:cs typeface="Calibri"/>
              </a:rPr>
              <a:t>of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240" dirty="0">
                <a:latin typeface="Calibri"/>
                <a:cs typeface="Calibri"/>
              </a:rPr>
              <a:t>rural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330" dirty="0">
                <a:latin typeface="Calibri"/>
                <a:cs typeface="Calibri"/>
              </a:rPr>
              <a:t>tourism</a:t>
            </a:r>
            <a:r>
              <a:rPr sz="3050" spc="210" dirty="0">
                <a:latin typeface="Calibri"/>
                <a:cs typeface="Calibri"/>
              </a:rPr>
              <a:t> </a:t>
            </a:r>
            <a:r>
              <a:rPr sz="3050" spc="204" dirty="0">
                <a:latin typeface="Calibri"/>
                <a:cs typeface="Calibri"/>
              </a:rPr>
              <a:t>is </a:t>
            </a:r>
            <a:r>
              <a:rPr sz="3050" spc="320" dirty="0">
                <a:latin typeface="Calibri"/>
                <a:cs typeface="Calibri"/>
              </a:rPr>
              <a:t>not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430" dirty="0">
                <a:latin typeface="Calibri"/>
                <a:cs typeface="Calibri"/>
              </a:rPr>
              <a:t>known</a:t>
            </a:r>
            <a:r>
              <a:rPr sz="3050" spc="210" dirty="0">
                <a:latin typeface="Calibri"/>
                <a:cs typeface="Calibri"/>
              </a:rPr>
              <a:t> </a:t>
            </a:r>
            <a:r>
              <a:rPr sz="3050" spc="254" dirty="0">
                <a:latin typeface="Calibri"/>
                <a:cs typeface="Calibri"/>
              </a:rPr>
              <a:t>to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325" dirty="0">
                <a:latin typeface="Calibri"/>
                <a:cs typeface="Calibri"/>
              </a:rPr>
              <a:t>people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340" dirty="0">
                <a:latin typeface="Calibri"/>
                <a:cs typeface="Calibri"/>
              </a:rPr>
              <a:t>born</a:t>
            </a:r>
            <a:r>
              <a:rPr sz="3050" spc="210" dirty="0">
                <a:latin typeface="Calibri"/>
                <a:cs typeface="Calibri"/>
              </a:rPr>
              <a:t> </a:t>
            </a:r>
            <a:r>
              <a:rPr sz="3050" spc="415" dirty="0">
                <a:latin typeface="Calibri"/>
                <a:cs typeface="Calibri"/>
              </a:rPr>
              <a:t>and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285" dirty="0">
                <a:latin typeface="Calibri"/>
                <a:cs typeface="Calibri"/>
              </a:rPr>
              <a:t>living</a:t>
            </a:r>
            <a:r>
              <a:rPr sz="3050" spc="204" dirty="0">
                <a:latin typeface="Calibri"/>
                <a:cs typeface="Calibri"/>
              </a:rPr>
              <a:t> </a:t>
            </a:r>
            <a:r>
              <a:rPr sz="3050" spc="285" dirty="0">
                <a:latin typeface="Calibri"/>
                <a:cs typeface="Calibri"/>
              </a:rPr>
              <a:t>in </a:t>
            </a:r>
            <a:r>
              <a:rPr sz="3050" spc="-675" dirty="0">
                <a:latin typeface="Calibri"/>
                <a:cs typeface="Calibri"/>
              </a:rPr>
              <a:t> </a:t>
            </a:r>
            <a:r>
              <a:rPr sz="3050" spc="380" dirty="0">
                <a:latin typeface="Calibri"/>
                <a:cs typeface="Calibri"/>
              </a:rPr>
              <a:t>Ağla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15" dirty="0">
                <a:latin typeface="Calibri"/>
                <a:cs typeface="Calibri"/>
              </a:rPr>
              <a:t>plateau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00" dirty="0">
                <a:latin typeface="Calibri"/>
                <a:cs typeface="Calibri"/>
              </a:rPr>
              <a:t>while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25" dirty="0">
                <a:latin typeface="Calibri"/>
                <a:cs typeface="Calibri"/>
              </a:rPr>
              <a:t>people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415" dirty="0">
                <a:latin typeface="Calibri"/>
                <a:cs typeface="Calibri"/>
              </a:rPr>
              <a:t>who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275" dirty="0">
                <a:latin typeface="Calibri"/>
                <a:cs typeface="Calibri"/>
              </a:rPr>
              <a:t>settled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415" dirty="0">
                <a:latin typeface="Calibri"/>
                <a:cs typeface="Calibri"/>
              </a:rPr>
              <a:t>and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204" dirty="0">
                <a:latin typeface="Calibri"/>
                <a:cs typeface="Calibri"/>
              </a:rPr>
              <a:t>live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285" dirty="0">
                <a:latin typeface="Calibri"/>
                <a:cs typeface="Calibri"/>
              </a:rPr>
              <a:t>in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80" dirty="0">
                <a:latin typeface="Calibri"/>
                <a:cs typeface="Calibri"/>
              </a:rPr>
              <a:t>Ağla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15" dirty="0">
                <a:latin typeface="Calibri"/>
                <a:cs typeface="Calibri"/>
              </a:rPr>
              <a:t>plateau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35" dirty="0">
                <a:latin typeface="Calibri"/>
                <a:cs typeface="Calibri"/>
              </a:rPr>
              <a:t>from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05" dirty="0">
                <a:latin typeface="Calibri"/>
                <a:cs typeface="Calibri"/>
              </a:rPr>
              <a:t>outside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270" dirty="0">
                <a:latin typeface="Calibri"/>
                <a:cs typeface="Calibri"/>
              </a:rPr>
              <a:t>are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325" dirty="0">
                <a:latin typeface="Calibri"/>
                <a:cs typeface="Calibri"/>
              </a:rPr>
              <a:t>aware</a:t>
            </a:r>
            <a:r>
              <a:rPr sz="3050" spc="170" dirty="0">
                <a:latin typeface="Calibri"/>
                <a:cs typeface="Calibri"/>
              </a:rPr>
              <a:t> </a:t>
            </a:r>
            <a:r>
              <a:rPr sz="3050" spc="200" dirty="0">
                <a:latin typeface="Calibri"/>
                <a:cs typeface="Calibri"/>
              </a:rPr>
              <a:t>of </a:t>
            </a:r>
            <a:r>
              <a:rPr sz="3050" spc="-675" dirty="0">
                <a:latin typeface="Calibri"/>
                <a:cs typeface="Calibri"/>
              </a:rPr>
              <a:t> </a:t>
            </a:r>
            <a:r>
              <a:rPr sz="3050" spc="330" dirty="0">
                <a:latin typeface="Calibri"/>
                <a:cs typeface="Calibri"/>
              </a:rPr>
              <a:t>the</a:t>
            </a:r>
            <a:r>
              <a:rPr sz="3050" spc="100" dirty="0">
                <a:latin typeface="Calibri"/>
                <a:cs typeface="Calibri"/>
              </a:rPr>
              <a:t> </a:t>
            </a:r>
            <a:r>
              <a:rPr sz="3050" spc="305" dirty="0">
                <a:latin typeface="Calibri"/>
                <a:cs typeface="Calibri"/>
              </a:rPr>
              <a:t>concept.</a:t>
            </a:r>
            <a:endParaRPr sz="3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00">
              <a:latin typeface="Calibri"/>
              <a:cs typeface="Calibri"/>
            </a:endParaRPr>
          </a:p>
          <a:p>
            <a:pPr marL="12700" marR="366395">
              <a:lnSpc>
                <a:spcPct val="114799"/>
              </a:lnSpc>
            </a:pPr>
            <a:r>
              <a:rPr sz="3050" i="1" spc="210" dirty="0">
                <a:latin typeface="Century Gothic"/>
                <a:cs typeface="Century Gothic"/>
              </a:rPr>
              <a:t>"I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-5" dirty="0">
                <a:latin typeface="Century Gothic"/>
                <a:cs typeface="Century Gothic"/>
              </a:rPr>
              <a:t>have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30" dirty="0">
                <a:latin typeface="Century Gothic"/>
                <a:cs typeface="Century Gothic"/>
              </a:rPr>
              <a:t>never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60" dirty="0">
                <a:latin typeface="Century Gothic"/>
                <a:cs typeface="Century Gothic"/>
              </a:rPr>
              <a:t>heard</a:t>
            </a:r>
            <a:r>
              <a:rPr sz="3050" i="1" spc="-40" dirty="0">
                <a:latin typeface="Century Gothic"/>
                <a:cs typeface="Century Gothic"/>
              </a:rPr>
              <a:t> </a:t>
            </a:r>
            <a:r>
              <a:rPr sz="3050" i="1" spc="-10" dirty="0">
                <a:latin typeface="Century Gothic"/>
                <a:cs typeface="Century Gothic"/>
              </a:rPr>
              <a:t>of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85" dirty="0">
                <a:latin typeface="Century Gothic"/>
                <a:cs typeface="Century Gothic"/>
              </a:rPr>
              <a:t>the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-55" dirty="0">
                <a:latin typeface="Century Gothic"/>
                <a:cs typeface="Century Gothic"/>
              </a:rPr>
              <a:t>concept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-10" dirty="0">
                <a:latin typeface="Century Gothic"/>
                <a:cs typeface="Century Gothic"/>
              </a:rPr>
              <a:t>of</a:t>
            </a:r>
            <a:r>
              <a:rPr sz="3050" i="1" spc="-40" dirty="0">
                <a:latin typeface="Century Gothic"/>
                <a:cs typeface="Century Gothic"/>
              </a:rPr>
              <a:t> </a:t>
            </a:r>
            <a:r>
              <a:rPr sz="3050" i="1" spc="195" dirty="0">
                <a:latin typeface="Century Gothic"/>
                <a:cs typeface="Century Gothic"/>
              </a:rPr>
              <a:t>rural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210" dirty="0">
                <a:latin typeface="Century Gothic"/>
                <a:cs typeface="Century Gothic"/>
              </a:rPr>
              <a:t>tourism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-35" dirty="0">
                <a:latin typeface="Century Gothic"/>
                <a:cs typeface="Century Gothic"/>
              </a:rPr>
              <a:t>before,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125" dirty="0">
                <a:latin typeface="Century Gothic"/>
                <a:cs typeface="Century Gothic"/>
              </a:rPr>
              <a:t>but</a:t>
            </a:r>
            <a:r>
              <a:rPr sz="3050" i="1" spc="-40" dirty="0">
                <a:latin typeface="Century Gothic"/>
                <a:cs typeface="Century Gothic"/>
              </a:rPr>
              <a:t> </a:t>
            </a:r>
            <a:r>
              <a:rPr sz="3050" i="1" spc="130" dirty="0">
                <a:latin typeface="Century Gothic"/>
                <a:cs typeface="Century Gothic"/>
              </a:rPr>
              <a:t>what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229" dirty="0">
                <a:latin typeface="Century Gothic"/>
                <a:cs typeface="Century Gothic"/>
              </a:rPr>
              <a:t>I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114" dirty="0">
                <a:latin typeface="Century Gothic"/>
                <a:cs typeface="Century Gothic"/>
              </a:rPr>
              <a:t>understand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160" dirty="0">
                <a:latin typeface="Century Gothic"/>
                <a:cs typeface="Century Gothic"/>
              </a:rPr>
              <a:t>from </a:t>
            </a:r>
            <a:r>
              <a:rPr sz="3050" i="1" spc="-825" dirty="0">
                <a:latin typeface="Century Gothic"/>
                <a:cs typeface="Century Gothic"/>
              </a:rPr>
              <a:t> </a:t>
            </a:r>
            <a:r>
              <a:rPr sz="3050" i="1" spc="210" dirty="0">
                <a:latin typeface="Century Gothic"/>
                <a:cs typeface="Century Gothic"/>
              </a:rPr>
              <a:t>tourism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254" dirty="0">
                <a:latin typeface="Century Gothic"/>
                <a:cs typeface="Century Gothic"/>
              </a:rPr>
              <a:t>is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45" dirty="0">
                <a:latin typeface="Century Gothic"/>
                <a:cs typeface="Century Gothic"/>
              </a:rPr>
              <a:t>that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40" dirty="0">
                <a:latin typeface="Century Gothic"/>
                <a:cs typeface="Century Gothic"/>
              </a:rPr>
              <a:t>if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80" dirty="0">
                <a:latin typeface="Century Gothic"/>
                <a:cs typeface="Century Gothic"/>
              </a:rPr>
              <a:t>there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254" dirty="0">
                <a:latin typeface="Century Gothic"/>
                <a:cs typeface="Century Gothic"/>
              </a:rPr>
              <a:t>is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55" dirty="0">
                <a:latin typeface="Century Gothic"/>
                <a:cs typeface="Century Gothic"/>
              </a:rPr>
              <a:t>no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210" dirty="0">
                <a:latin typeface="Century Gothic"/>
                <a:cs typeface="Century Gothic"/>
              </a:rPr>
              <a:t>tourism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229" dirty="0">
                <a:latin typeface="Century Gothic"/>
                <a:cs typeface="Century Gothic"/>
              </a:rPr>
              <a:t>I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90" dirty="0">
                <a:latin typeface="Century Gothic"/>
                <a:cs typeface="Century Gothic"/>
              </a:rPr>
              <a:t>will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35" dirty="0">
                <a:latin typeface="Century Gothic"/>
                <a:cs typeface="Century Gothic"/>
              </a:rPr>
              <a:t>generate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10" dirty="0">
                <a:latin typeface="Century Gothic"/>
                <a:cs typeface="Century Gothic"/>
              </a:rPr>
              <a:t>income,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40" dirty="0">
                <a:latin typeface="Century Gothic"/>
                <a:cs typeface="Century Gothic"/>
              </a:rPr>
              <a:t>if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55" dirty="0">
                <a:latin typeface="Century Gothic"/>
                <a:cs typeface="Century Gothic"/>
              </a:rPr>
              <a:t>someone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55" dirty="0">
                <a:latin typeface="Century Gothic"/>
                <a:cs typeface="Century Gothic"/>
              </a:rPr>
              <a:t>else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90" dirty="0">
                <a:latin typeface="Century Gothic"/>
                <a:cs typeface="Century Gothic"/>
              </a:rPr>
              <a:t>will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-35" dirty="0">
                <a:latin typeface="Century Gothic"/>
                <a:cs typeface="Century Gothic"/>
              </a:rPr>
              <a:t>come </a:t>
            </a:r>
            <a:r>
              <a:rPr sz="3050" i="1" spc="-30" dirty="0">
                <a:latin typeface="Century Gothic"/>
                <a:cs typeface="Century Gothic"/>
              </a:rPr>
              <a:t> </a:t>
            </a:r>
            <a:r>
              <a:rPr sz="3050" i="1" spc="50" dirty="0">
                <a:latin typeface="Century Gothic"/>
                <a:cs typeface="Century Gothic"/>
              </a:rPr>
              <a:t>here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90" dirty="0">
                <a:latin typeface="Century Gothic"/>
                <a:cs typeface="Century Gothic"/>
              </a:rPr>
              <a:t>outside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50" dirty="0">
                <a:latin typeface="Century Gothic"/>
                <a:cs typeface="Century Gothic"/>
              </a:rPr>
              <a:t>and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85" dirty="0">
                <a:latin typeface="Century Gothic"/>
                <a:cs typeface="Century Gothic"/>
              </a:rPr>
              <a:t>earn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70" dirty="0">
                <a:latin typeface="Century Gothic"/>
                <a:cs typeface="Century Gothic"/>
              </a:rPr>
              <a:t>money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60" dirty="0">
                <a:latin typeface="Century Gothic"/>
                <a:cs typeface="Century Gothic"/>
              </a:rPr>
              <a:t>from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160" dirty="0">
                <a:latin typeface="Century Gothic"/>
                <a:cs typeface="Century Gothic"/>
              </a:rPr>
              <a:t>tourism,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229" dirty="0">
                <a:latin typeface="Century Gothic"/>
                <a:cs typeface="Century Gothic"/>
              </a:rPr>
              <a:t>I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-30" dirty="0">
                <a:latin typeface="Century Gothic"/>
                <a:cs typeface="Century Gothic"/>
              </a:rPr>
              <a:t>don’t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130" dirty="0">
                <a:latin typeface="Century Gothic"/>
                <a:cs typeface="Century Gothic"/>
              </a:rPr>
              <a:t>want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30" dirty="0">
                <a:latin typeface="Century Gothic"/>
                <a:cs typeface="Century Gothic"/>
              </a:rPr>
              <a:t>like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145" dirty="0">
                <a:latin typeface="Century Gothic"/>
                <a:cs typeface="Century Gothic"/>
              </a:rPr>
              <a:t>that</a:t>
            </a:r>
            <a:r>
              <a:rPr sz="3050" i="1" spc="-45" dirty="0">
                <a:latin typeface="Century Gothic"/>
                <a:cs typeface="Century Gothic"/>
              </a:rPr>
              <a:t> </a:t>
            </a:r>
            <a:r>
              <a:rPr sz="3050" i="1" spc="5" dirty="0">
                <a:latin typeface="Century Gothic"/>
                <a:cs typeface="Century Gothic"/>
              </a:rPr>
              <a:t>tourism…”</a:t>
            </a:r>
            <a:r>
              <a:rPr sz="3050" i="1" spc="-50" dirty="0">
                <a:latin typeface="Century Gothic"/>
                <a:cs typeface="Century Gothic"/>
              </a:rPr>
              <a:t> </a:t>
            </a:r>
            <a:r>
              <a:rPr sz="3050" i="1" spc="40" dirty="0">
                <a:latin typeface="Century Gothic"/>
                <a:cs typeface="Century Gothic"/>
              </a:rPr>
              <a:t>(P2)</a:t>
            </a:r>
            <a:endParaRPr sz="30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666" y="1065568"/>
            <a:ext cx="3809333" cy="92214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2700" y="839811"/>
            <a:ext cx="17346930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spc="30" dirty="0"/>
              <a:t>Rural</a:t>
            </a:r>
            <a:r>
              <a:rPr sz="6050" spc="-455" dirty="0"/>
              <a:t> </a:t>
            </a:r>
            <a:r>
              <a:rPr sz="6050" spc="45" dirty="0"/>
              <a:t>tourism</a:t>
            </a:r>
            <a:r>
              <a:rPr sz="6050" spc="-450" dirty="0"/>
              <a:t> </a:t>
            </a:r>
            <a:r>
              <a:rPr sz="6050" spc="200" dirty="0"/>
              <a:t>awareness</a:t>
            </a:r>
            <a:r>
              <a:rPr sz="6050" spc="-455" dirty="0"/>
              <a:t> </a:t>
            </a:r>
            <a:r>
              <a:rPr sz="6050" spc="90" dirty="0"/>
              <a:t>and</a:t>
            </a:r>
            <a:r>
              <a:rPr sz="6050" spc="-450" dirty="0"/>
              <a:t> </a:t>
            </a:r>
            <a:r>
              <a:rPr sz="6050" spc="175" dirty="0"/>
              <a:t>level</a:t>
            </a:r>
            <a:r>
              <a:rPr sz="6050" spc="-455" dirty="0"/>
              <a:t> </a:t>
            </a:r>
            <a:r>
              <a:rPr sz="6050" spc="320" dirty="0"/>
              <a:t>of</a:t>
            </a:r>
            <a:r>
              <a:rPr sz="6050" spc="-450" dirty="0"/>
              <a:t> </a:t>
            </a:r>
            <a:r>
              <a:rPr sz="6050" spc="60" dirty="0"/>
              <a:t>interest</a:t>
            </a:r>
            <a:endParaRPr sz="6050"/>
          </a:p>
        </p:txBody>
      </p:sp>
      <p:sp>
        <p:nvSpPr>
          <p:cNvPr id="5" name="object 5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12700" y="2449536"/>
            <a:ext cx="17285335" cy="442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35" indent="241300" algn="just">
              <a:lnSpc>
                <a:spcPct val="116199"/>
              </a:lnSpc>
              <a:spcBef>
                <a:spcPts val="100"/>
              </a:spcBef>
            </a:pPr>
            <a:r>
              <a:rPr sz="3550" spc="405" dirty="0">
                <a:latin typeface="Calibri"/>
                <a:cs typeface="Calibri"/>
              </a:rPr>
              <a:t>The </a:t>
            </a:r>
            <a:r>
              <a:rPr sz="3550" spc="310" dirty="0">
                <a:latin typeface="Calibri"/>
                <a:cs typeface="Calibri"/>
              </a:rPr>
              <a:t>participants, </a:t>
            </a:r>
            <a:r>
              <a:rPr sz="3550" spc="320" dirty="0">
                <a:latin typeface="Calibri"/>
                <a:cs typeface="Calibri"/>
              </a:rPr>
              <a:t>especially </a:t>
            </a:r>
            <a:r>
              <a:rPr sz="3550" spc="370" dirty="0">
                <a:latin typeface="Calibri"/>
                <a:cs typeface="Calibri"/>
              </a:rPr>
              <a:t>those </a:t>
            </a:r>
            <a:r>
              <a:rPr sz="3550" spc="484" dirty="0">
                <a:latin typeface="Calibri"/>
                <a:cs typeface="Calibri"/>
              </a:rPr>
              <a:t>who </a:t>
            </a:r>
            <a:r>
              <a:rPr sz="3550" spc="400" dirty="0">
                <a:latin typeface="Calibri"/>
                <a:cs typeface="Calibri"/>
              </a:rPr>
              <a:t>have </a:t>
            </a:r>
            <a:r>
              <a:rPr sz="3550" spc="320" dirty="0">
                <a:latin typeface="Calibri"/>
                <a:cs typeface="Calibri"/>
              </a:rPr>
              <a:t>settled </a:t>
            </a:r>
            <a:r>
              <a:rPr sz="3550" spc="335" dirty="0">
                <a:latin typeface="Calibri"/>
                <a:cs typeface="Calibri"/>
              </a:rPr>
              <a:t>in </a:t>
            </a:r>
            <a:r>
              <a:rPr sz="3550" spc="385" dirty="0">
                <a:latin typeface="Calibri"/>
                <a:cs typeface="Calibri"/>
              </a:rPr>
              <a:t>the region </a:t>
            </a:r>
            <a:r>
              <a:rPr sz="3550" spc="390" dirty="0">
                <a:latin typeface="Calibri"/>
                <a:cs typeface="Calibri"/>
              </a:rPr>
              <a:t>from </a:t>
            </a:r>
            <a:r>
              <a:rPr sz="3550" spc="395" dirty="0">
                <a:latin typeface="Calibri"/>
                <a:cs typeface="Calibri"/>
              </a:rPr>
              <a:t> </a:t>
            </a:r>
            <a:r>
              <a:rPr sz="3550" spc="295" dirty="0">
                <a:latin typeface="Calibri"/>
                <a:cs typeface="Calibri"/>
              </a:rPr>
              <a:t>outside,</a:t>
            </a:r>
            <a:r>
              <a:rPr sz="3550" spc="130" dirty="0">
                <a:latin typeface="Calibri"/>
                <a:cs typeface="Calibri"/>
              </a:rPr>
              <a:t> </a:t>
            </a:r>
            <a:r>
              <a:rPr sz="3550" spc="365" dirty="0">
                <a:latin typeface="Calibri"/>
                <a:cs typeface="Calibri"/>
              </a:rPr>
              <a:t>see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385" dirty="0">
                <a:latin typeface="Calibri"/>
                <a:cs typeface="Calibri"/>
              </a:rPr>
              <a:t>the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425" dirty="0">
                <a:latin typeface="Calibri"/>
                <a:cs typeface="Calibri"/>
              </a:rPr>
              <a:t>development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235" dirty="0">
                <a:latin typeface="Calibri"/>
                <a:cs typeface="Calibri"/>
              </a:rPr>
              <a:t>of</a:t>
            </a:r>
            <a:r>
              <a:rPr sz="3550" spc="130" dirty="0">
                <a:latin typeface="Calibri"/>
                <a:cs typeface="Calibri"/>
              </a:rPr>
              <a:t> </a:t>
            </a:r>
            <a:r>
              <a:rPr sz="3550" spc="385" dirty="0">
                <a:latin typeface="Calibri"/>
                <a:cs typeface="Calibri"/>
              </a:rPr>
              <a:t>tourism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365" dirty="0">
                <a:latin typeface="Calibri"/>
                <a:cs typeface="Calibri"/>
              </a:rPr>
              <a:t>as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390" dirty="0">
                <a:latin typeface="Calibri"/>
                <a:cs typeface="Calibri"/>
              </a:rPr>
              <a:t>a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425" dirty="0">
                <a:latin typeface="Calibri"/>
                <a:cs typeface="Calibri"/>
              </a:rPr>
              <a:t>way</a:t>
            </a:r>
            <a:r>
              <a:rPr sz="3550" spc="130" dirty="0">
                <a:latin typeface="Calibri"/>
                <a:cs typeface="Calibri"/>
              </a:rPr>
              <a:t> </a:t>
            </a:r>
            <a:r>
              <a:rPr sz="3550" spc="370" dirty="0">
                <a:latin typeface="Calibri"/>
                <a:cs typeface="Calibri"/>
              </a:rPr>
              <a:t>out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430" dirty="0">
                <a:latin typeface="Calibri"/>
                <a:cs typeface="Calibri"/>
              </a:rPr>
              <a:t>because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385" dirty="0">
                <a:latin typeface="Calibri"/>
                <a:cs typeface="Calibri"/>
              </a:rPr>
              <a:t>the</a:t>
            </a:r>
            <a:r>
              <a:rPr sz="3550" spc="135" dirty="0">
                <a:latin typeface="Calibri"/>
                <a:cs typeface="Calibri"/>
              </a:rPr>
              <a:t> </a:t>
            </a:r>
            <a:r>
              <a:rPr sz="3550" spc="300" dirty="0">
                <a:latin typeface="Calibri"/>
                <a:cs typeface="Calibri"/>
              </a:rPr>
              <a:t>livelihood </a:t>
            </a:r>
            <a:r>
              <a:rPr sz="3550" spc="-795" dirty="0">
                <a:latin typeface="Calibri"/>
                <a:cs typeface="Calibri"/>
              </a:rPr>
              <a:t> </a:t>
            </a:r>
            <a:r>
              <a:rPr sz="3550" spc="335" dirty="0">
                <a:latin typeface="Calibri"/>
                <a:cs typeface="Calibri"/>
              </a:rPr>
              <a:t>in</a:t>
            </a:r>
            <a:r>
              <a:rPr sz="3550" spc="120" dirty="0">
                <a:latin typeface="Calibri"/>
                <a:cs typeface="Calibri"/>
              </a:rPr>
              <a:t> </a:t>
            </a:r>
            <a:r>
              <a:rPr sz="3550" spc="385" dirty="0">
                <a:latin typeface="Calibri"/>
                <a:cs typeface="Calibri"/>
              </a:rPr>
              <a:t>the</a:t>
            </a:r>
            <a:r>
              <a:rPr sz="3550" spc="125" dirty="0">
                <a:latin typeface="Calibri"/>
                <a:cs typeface="Calibri"/>
              </a:rPr>
              <a:t> </a:t>
            </a:r>
            <a:r>
              <a:rPr sz="3550" spc="385" dirty="0">
                <a:latin typeface="Calibri"/>
                <a:cs typeface="Calibri"/>
              </a:rPr>
              <a:t>region</a:t>
            </a:r>
            <a:r>
              <a:rPr sz="3550" spc="125" dirty="0">
                <a:latin typeface="Calibri"/>
                <a:cs typeface="Calibri"/>
              </a:rPr>
              <a:t> </a:t>
            </a:r>
            <a:r>
              <a:rPr sz="3550" spc="240" dirty="0">
                <a:latin typeface="Calibri"/>
                <a:cs typeface="Calibri"/>
              </a:rPr>
              <a:t>is</a:t>
            </a:r>
            <a:r>
              <a:rPr sz="3550" spc="125" dirty="0">
                <a:latin typeface="Calibri"/>
                <a:cs typeface="Calibri"/>
              </a:rPr>
              <a:t> </a:t>
            </a:r>
            <a:r>
              <a:rPr sz="3550" spc="295" dirty="0">
                <a:latin typeface="Calibri"/>
                <a:cs typeface="Calibri"/>
              </a:rPr>
              <a:t>very</a:t>
            </a:r>
            <a:r>
              <a:rPr sz="3550" spc="125" dirty="0">
                <a:latin typeface="Calibri"/>
                <a:cs typeface="Calibri"/>
              </a:rPr>
              <a:t> </a:t>
            </a:r>
            <a:r>
              <a:rPr sz="3550" spc="290" dirty="0">
                <a:latin typeface="Calibri"/>
                <a:cs typeface="Calibri"/>
              </a:rPr>
              <a:t>limited.</a:t>
            </a:r>
            <a:endParaRPr sz="3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50">
              <a:latin typeface="Calibri"/>
              <a:cs typeface="Calibri"/>
            </a:endParaRPr>
          </a:p>
          <a:p>
            <a:pPr marL="12700" marR="5080" indent="155575" algn="just">
              <a:lnSpc>
                <a:spcPct val="116199"/>
              </a:lnSpc>
            </a:pPr>
            <a:r>
              <a:rPr sz="3550" i="1" spc="-330" dirty="0">
                <a:latin typeface="Century Gothic"/>
                <a:cs typeface="Century Gothic"/>
              </a:rPr>
              <a:t>“…We</a:t>
            </a:r>
            <a:r>
              <a:rPr sz="3550" i="1" spc="-325" dirty="0">
                <a:latin typeface="Century Gothic"/>
                <a:cs typeface="Century Gothic"/>
              </a:rPr>
              <a:t> </a:t>
            </a:r>
            <a:r>
              <a:rPr sz="3550" i="1" spc="35" dirty="0">
                <a:latin typeface="Century Gothic"/>
                <a:cs typeface="Century Gothic"/>
              </a:rPr>
              <a:t>prepared </a:t>
            </a:r>
            <a:r>
              <a:rPr sz="3550" i="1" spc="100" dirty="0">
                <a:latin typeface="Century Gothic"/>
                <a:cs typeface="Century Gothic"/>
              </a:rPr>
              <a:t>two </a:t>
            </a:r>
            <a:r>
              <a:rPr sz="3550" i="1" spc="175" dirty="0">
                <a:latin typeface="Century Gothic"/>
                <a:cs typeface="Century Gothic"/>
              </a:rPr>
              <a:t>tents </a:t>
            </a:r>
            <a:r>
              <a:rPr sz="3550" i="1" spc="235" dirty="0">
                <a:latin typeface="Century Gothic"/>
                <a:cs typeface="Century Gothic"/>
              </a:rPr>
              <a:t>in </a:t>
            </a:r>
            <a:r>
              <a:rPr sz="3550" i="1" spc="160" dirty="0">
                <a:latin typeface="Century Gothic"/>
                <a:cs typeface="Century Gothic"/>
              </a:rPr>
              <a:t>our </a:t>
            </a:r>
            <a:r>
              <a:rPr sz="3550" i="1" spc="65" dirty="0">
                <a:latin typeface="Century Gothic"/>
                <a:cs typeface="Century Gothic"/>
              </a:rPr>
              <a:t>garden </a:t>
            </a:r>
            <a:r>
              <a:rPr sz="3550" i="1" spc="60" dirty="0">
                <a:latin typeface="Century Gothic"/>
                <a:cs typeface="Century Gothic"/>
              </a:rPr>
              <a:t>and </a:t>
            </a:r>
            <a:r>
              <a:rPr sz="3550" i="1" spc="135" dirty="0">
                <a:latin typeface="Century Gothic"/>
                <a:cs typeface="Century Gothic"/>
              </a:rPr>
              <a:t>started </a:t>
            </a:r>
            <a:r>
              <a:rPr sz="3550" i="1" spc="65" dirty="0">
                <a:latin typeface="Century Gothic"/>
                <a:cs typeface="Century Gothic"/>
              </a:rPr>
              <a:t>to </a:t>
            </a:r>
            <a:r>
              <a:rPr sz="3550" i="1" spc="180" dirty="0">
                <a:latin typeface="Century Gothic"/>
                <a:cs typeface="Century Gothic"/>
              </a:rPr>
              <a:t>host </a:t>
            </a:r>
            <a:r>
              <a:rPr sz="3550" i="1" spc="235" dirty="0">
                <a:latin typeface="Century Gothic"/>
                <a:cs typeface="Century Gothic"/>
              </a:rPr>
              <a:t>tourists </a:t>
            </a:r>
            <a:r>
              <a:rPr sz="3550" i="1" dirty="0">
                <a:latin typeface="Century Gothic"/>
                <a:cs typeface="Century Gothic"/>
              </a:rPr>
              <a:t>here. </a:t>
            </a:r>
            <a:r>
              <a:rPr sz="3550" i="1" spc="5" dirty="0">
                <a:latin typeface="Century Gothic"/>
                <a:cs typeface="Century Gothic"/>
              </a:rPr>
              <a:t> </a:t>
            </a:r>
            <a:r>
              <a:rPr sz="3550" i="1" spc="195" dirty="0">
                <a:latin typeface="Century Gothic"/>
                <a:cs typeface="Century Gothic"/>
              </a:rPr>
              <a:t>The </a:t>
            </a:r>
            <a:r>
              <a:rPr sz="3550" i="1" spc="135" dirty="0">
                <a:latin typeface="Century Gothic"/>
                <a:cs typeface="Century Gothic"/>
              </a:rPr>
              <a:t>villagers </a:t>
            </a:r>
            <a:r>
              <a:rPr sz="3550" i="1" spc="100" dirty="0">
                <a:latin typeface="Century Gothic"/>
                <a:cs typeface="Century Gothic"/>
              </a:rPr>
              <a:t>who </a:t>
            </a:r>
            <a:r>
              <a:rPr sz="3550" i="1" spc="165" dirty="0">
                <a:latin typeface="Century Gothic"/>
                <a:cs typeface="Century Gothic"/>
              </a:rPr>
              <a:t>saw </a:t>
            </a:r>
            <a:r>
              <a:rPr sz="3550" i="1" spc="290" dirty="0">
                <a:latin typeface="Century Gothic"/>
                <a:cs typeface="Century Gothic"/>
              </a:rPr>
              <a:t>us </a:t>
            </a:r>
            <a:r>
              <a:rPr sz="3550" i="1" spc="135" dirty="0">
                <a:latin typeface="Century Gothic"/>
                <a:cs typeface="Century Gothic"/>
              </a:rPr>
              <a:t>started </a:t>
            </a:r>
            <a:r>
              <a:rPr sz="3550" i="1" spc="65" dirty="0">
                <a:latin typeface="Century Gothic"/>
                <a:cs typeface="Century Gothic"/>
              </a:rPr>
              <a:t>to </a:t>
            </a:r>
            <a:r>
              <a:rPr sz="3550" i="1" spc="130" dirty="0">
                <a:latin typeface="Century Gothic"/>
                <a:cs typeface="Century Gothic"/>
              </a:rPr>
              <a:t>build </a:t>
            </a:r>
            <a:r>
              <a:rPr sz="3550" i="1" spc="125" dirty="0">
                <a:latin typeface="Century Gothic"/>
                <a:cs typeface="Century Gothic"/>
              </a:rPr>
              <a:t>such </a:t>
            </a:r>
            <a:r>
              <a:rPr sz="3550" i="1" spc="185" dirty="0">
                <a:latin typeface="Century Gothic"/>
                <a:cs typeface="Century Gothic"/>
              </a:rPr>
              <a:t>structures </a:t>
            </a:r>
            <a:r>
              <a:rPr sz="3550" i="1" spc="235" dirty="0">
                <a:latin typeface="Century Gothic"/>
                <a:cs typeface="Century Gothic"/>
              </a:rPr>
              <a:t>in </a:t>
            </a:r>
            <a:r>
              <a:rPr sz="3550" i="1" spc="100" dirty="0">
                <a:latin typeface="Century Gothic"/>
                <a:cs typeface="Century Gothic"/>
              </a:rPr>
              <a:t>the </a:t>
            </a:r>
            <a:r>
              <a:rPr sz="3550" i="1" spc="65" dirty="0">
                <a:latin typeface="Century Gothic"/>
                <a:cs typeface="Century Gothic"/>
              </a:rPr>
              <a:t>garden </a:t>
            </a:r>
            <a:r>
              <a:rPr sz="3550" i="1" spc="-10" dirty="0">
                <a:latin typeface="Century Gothic"/>
                <a:cs typeface="Century Gothic"/>
              </a:rPr>
              <a:t>of </a:t>
            </a:r>
            <a:r>
              <a:rPr sz="3550" i="1" spc="-5" dirty="0">
                <a:latin typeface="Century Gothic"/>
                <a:cs typeface="Century Gothic"/>
              </a:rPr>
              <a:t> </a:t>
            </a:r>
            <a:r>
              <a:rPr sz="3550" i="1" spc="175" dirty="0">
                <a:latin typeface="Century Gothic"/>
                <a:cs typeface="Century Gothic"/>
              </a:rPr>
              <a:t>their</a:t>
            </a:r>
            <a:r>
              <a:rPr sz="3550" i="1" spc="-60" dirty="0">
                <a:latin typeface="Century Gothic"/>
                <a:cs typeface="Century Gothic"/>
              </a:rPr>
              <a:t> </a:t>
            </a:r>
            <a:r>
              <a:rPr sz="3550" i="1" spc="-20" dirty="0">
                <a:latin typeface="Century Gothic"/>
                <a:cs typeface="Century Gothic"/>
              </a:rPr>
              <a:t>houses...”</a:t>
            </a:r>
            <a:r>
              <a:rPr sz="3550" i="1" spc="-55" dirty="0">
                <a:latin typeface="Century Gothic"/>
                <a:cs typeface="Century Gothic"/>
              </a:rPr>
              <a:t> </a:t>
            </a:r>
            <a:r>
              <a:rPr sz="3550" i="1" spc="130" dirty="0">
                <a:latin typeface="Century Gothic"/>
                <a:cs typeface="Century Gothic"/>
              </a:rPr>
              <a:t>(P4)</a:t>
            </a:r>
            <a:endParaRPr sz="35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666" y="1065570"/>
            <a:ext cx="3809333" cy="92214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907" y="839811"/>
            <a:ext cx="16765905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spc="80" dirty="0"/>
              <a:t>Natural</a:t>
            </a:r>
            <a:r>
              <a:rPr sz="6050" spc="-445" dirty="0"/>
              <a:t> </a:t>
            </a:r>
            <a:r>
              <a:rPr sz="6050" spc="70" dirty="0"/>
              <a:t>attractions</a:t>
            </a:r>
            <a:r>
              <a:rPr sz="6050" spc="-445" dirty="0"/>
              <a:t> </a:t>
            </a:r>
            <a:r>
              <a:rPr sz="6050" spc="90" dirty="0"/>
              <a:t>and</a:t>
            </a:r>
            <a:r>
              <a:rPr sz="6050" spc="-445" dirty="0"/>
              <a:t> </a:t>
            </a:r>
            <a:r>
              <a:rPr sz="6050" spc="140" dirty="0"/>
              <a:t>different</a:t>
            </a:r>
            <a:r>
              <a:rPr sz="6050" spc="-445" dirty="0"/>
              <a:t> </a:t>
            </a:r>
            <a:r>
              <a:rPr sz="6050" spc="114" dirty="0"/>
              <a:t>features</a:t>
            </a:r>
            <a:r>
              <a:rPr sz="6050" spc="-445" dirty="0"/>
              <a:t> </a:t>
            </a:r>
            <a:r>
              <a:rPr sz="6050" spc="320" dirty="0"/>
              <a:t>of</a:t>
            </a:r>
            <a:endParaRPr sz="6050"/>
          </a:p>
        </p:txBody>
      </p:sp>
      <p:sp>
        <p:nvSpPr>
          <p:cNvPr id="6" name="object 6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12700" y="1916136"/>
            <a:ext cx="4840605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b="0" spc="590" dirty="0">
                <a:latin typeface="Bookman Old Style"/>
                <a:cs typeface="Bookman Old Style"/>
              </a:rPr>
              <a:t>A</a:t>
            </a:r>
            <a:r>
              <a:rPr sz="6050" b="0" spc="130" dirty="0">
                <a:latin typeface="Bookman Old Style"/>
                <a:cs typeface="Bookman Old Style"/>
              </a:rPr>
              <a:t>ğ</a:t>
            </a:r>
            <a:r>
              <a:rPr sz="6050" b="0" spc="-114" dirty="0">
                <a:latin typeface="Bookman Old Style"/>
                <a:cs typeface="Bookman Old Style"/>
              </a:rPr>
              <a:t>l</a:t>
            </a:r>
            <a:r>
              <a:rPr sz="6050" b="0" spc="160" dirty="0">
                <a:latin typeface="Bookman Old Style"/>
                <a:cs typeface="Bookman Old Style"/>
              </a:rPr>
              <a:t>a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450" dirty="0">
                <a:latin typeface="Bookman Old Style"/>
                <a:cs typeface="Bookman Old Style"/>
              </a:rPr>
              <a:t>P</a:t>
            </a:r>
            <a:r>
              <a:rPr sz="6050" b="0" spc="-114" dirty="0">
                <a:latin typeface="Bookman Old Style"/>
                <a:cs typeface="Bookman Old Style"/>
              </a:rPr>
              <a:t>l</a:t>
            </a:r>
            <a:r>
              <a:rPr sz="6050" b="0" spc="155" dirty="0">
                <a:latin typeface="Bookman Old Style"/>
                <a:cs typeface="Bookman Old Style"/>
              </a:rPr>
              <a:t>a</a:t>
            </a:r>
            <a:r>
              <a:rPr sz="6050" b="0" spc="10" dirty="0">
                <a:latin typeface="Bookman Old Style"/>
                <a:cs typeface="Bookman Old Style"/>
              </a:rPr>
              <a:t>t</a:t>
            </a:r>
            <a:r>
              <a:rPr sz="6050" b="0" spc="290" dirty="0">
                <a:latin typeface="Bookman Old Style"/>
                <a:cs typeface="Bookman Old Style"/>
              </a:rPr>
              <a:t>e</a:t>
            </a:r>
            <a:r>
              <a:rPr sz="6050" b="0" spc="155" dirty="0">
                <a:latin typeface="Bookman Old Style"/>
                <a:cs typeface="Bookman Old Style"/>
              </a:rPr>
              <a:t>a</a:t>
            </a:r>
            <a:r>
              <a:rPr sz="6050" b="0" spc="-215" dirty="0">
                <a:latin typeface="Bookman Old Style"/>
                <a:cs typeface="Bookman Old Style"/>
              </a:rPr>
              <a:t>u</a:t>
            </a:r>
            <a:endParaRPr sz="605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150" y="2998301"/>
            <a:ext cx="17283430" cy="566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indent="490855" algn="just">
              <a:lnSpc>
                <a:spcPct val="115500"/>
              </a:lnSpc>
              <a:spcBef>
                <a:spcPts val="100"/>
              </a:spcBef>
            </a:pPr>
            <a:r>
              <a:rPr sz="3950" spc="680" dirty="0">
                <a:latin typeface="Calibri"/>
                <a:cs typeface="Calibri"/>
              </a:rPr>
              <a:t>Among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380" dirty="0">
                <a:latin typeface="Calibri"/>
                <a:cs typeface="Calibri"/>
              </a:rPr>
              <a:t>natural </a:t>
            </a:r>
            <a:r>
              <a:rPr sz="3950" spc="360" dirty="0">
                <a:latin typeface="Calibri"/>
                <a:cs typeface="Calibri"/>
              </a:rPr>
              <a:t>attractions </a:t>
            </a:r>
            <a:r>
              <a:rPr sz="3950" spc="260" dirty="0">
                <a:latin typeface="Calibri"/>
                <a:cs typeface="Calibri"/>
              </a:rPr>
              <a:t>of </a:t>
            </a:r>
            <a:r>
              <a:rPr sz="3950" spc="490" dirty="0">
                <a:latin typeface="Calibri"/>
                <a:cs typeface="Calibri"/>
              </a:rPr>
              <a:t>Ağla </a:t>
            </a:r>
            <a:r>
              <a:rPr sz="3950" spc="365" dirty="0">
                <a:latin typeface="Calibri"/>
                <a:cs typeface="Calibri"/>
              </a:rPr>
              <a:t>Plateau,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385" dirty="0">
                <a:latin typeface="Calibri"/>
                <a:cs typeface="Calibri"/>
              </a:rPr>
              <a:t>participants </a:t>
            </a:r>
            <a:r>
              <a:rPr sz="3950" spc="390" dirty="0">
                <a:latin typeface="Calibri"/>
                <a:cs typeface="Calibri"/>
              </a:rPr>
              <a:t> </a:t>
            </a:r>
            <a:r>
              <a:rPr sz="3950" spc="470" dirty="0">
                <a:latin typeface="Calibri"/>
                <a:cs typeface="Calibri"/>
              </a:rPr>
              <a:t>highlighted</a:t>
            </a:r>
            <a:r>
              <a:rPr sz="3950" spc="305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</a:t>
            </a:r>
            <a:r>
              <a:rPr sz="3950" spc="310" dirty="0">
                <a:latin typeface="Calibri"/>
                <a:cs typeface="Calibri"/>
              </a:rPr>
              <a:t> </a:t>
            </a:r>
            <a:r>
              <a:rPr sz="3950" spc="375" dirty="0">
                <a:latin typeface="Calibri"/>
                <a:cs typeface="Calibri"/>
              </a:rPr>
              <a:t>rich</a:t>
            </a:r>
            <a:r>
              <a:rPr sz="3950" spc="305" dirty="0">
                <a:latin typeface="Calibri"/>
                <a:cs typeface="Calibri"/>
              </a:rPr>
              <a:t> </a:t>
            </a:r>
            <a:r>
              <a:rPr sz="3950" spc="540" dirty="0">
                <a:latin typeface="Calibri"/>
                <a:cs typeface="Calibri"/>
              </a:rPr>
              <a:t>and</a:t>
            </a:r>
            <a:r>
              <a:rPr sz="3950" spc="310" dirty="0">
                <a:latin typeface="Calibri"/>
                <a:cs typeface="Calibri"/>
              </a:rPr>
              <a:t> </a:t>
            </a:r>
            <a:r>
              <a:rPr sz="3950" spc="415" dirty="0">
                <a:latin typeface="Calibri"/>
                <a:cs typeface="Calibri"/>
              </a:rPr>
              <a:t>high-quality</a:t>
            </a:r>
            <a:r>
              <a:rPr sz="3950" spc="310" dirty="0">
                <a:latin typeface="Calibri"/>
                <a:cs typeface="Calibri"/>
              </a:rPr>
              <a:t> </a:t>
            </a:r>
            <a:r>
              <a:rPr sz="3950" spc="395" dirty="0">
                <a:latin typeface="Calibri"/>
                <a:cs typeface="Calibri"/>
              </a:rPr>
              <a:t>water</a:t>
            </a:r>
            <a:r>
              <a:rPr sz="3950" spc="305" dirty="0">
                <a:latin typeface="Calibri"/>
                <a:cs typeface="Calibri"/>
              </a:rPr>
              <a:t> </a:t>
            </a:r>
            <a:r>
              <a:rPr sz="3950" spc="335" dirty="0">
                <a:latin typeface="Calibri"/>
                <a:cs typeface="Calibri"/>
              </a:rPr>
              <a:t>resources,</a:t>
            </a:r>
            <a:r>
              <a:rPr sz="3950" spc="310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</a:t>
            </a:r>
            <a:r>
              <a:rPr sz="3950" spc="305" dirty="0">
                <a:latin typeface="Calibri"/>
                <a:cs typeface="Calibri"/>
              </a:rPr>
              <a:t> </a:t>
            </a:r>
            <a:r>
              <a:rPr sz="3950" spc="440" dirty="0">
                <a:latin typeface="Calibri"/>
                <a:cs typeface="Calibri"/>
              </a:rPr>
              <a:t>beauty</a:t>
            </a:r>
            <a:r>
              <a:rPr sz="3950" spc="310" dirty="0">
                <a:latin typeface="Calibri"/>
                <a:cs typeface="Calibri"/>
              </a:rPr>
              <a:t> </a:t>
            </a:r>
            <a:r>
              <a:rPr sz="3950" spc="260" dirty="0">
                <a:latin typeface="Calibri"/>
                <a:cs typeface="Calibri"/>
              </a:rPr>
              <a:t>of </a:t>
            </a:r>
            <a:r>
              <a:rPr sz="3950" spc="-880" dirty="0">
                <a:latin typeface="Calibri"/>
                <a:cs typeface="Calibri"/>
              </a:rPr>
              <a:t> </a:t>
            </a:r>
            <a:r>
              <a:rPr sz="3950" spc="270" dirty="0">
                <a:latin typeface="Calibri"/>
                <a:cs typeface="Calibri"/>
              </a:rPr>
              <a:t>its</a:t>
            </a:r>
            <a:r>
              <a:rPr sz="3950" spc="280" dirty="0">
                <a:latin typeface="Calibri"/>
                <a:cs typeface="Calibri"/>
              </a:rPr>
              <a:t> </a:t>
            </a:r>
            <a:r>
              <a:rPr sz="3950" spc="465" dirty="0">
                <a:latin typeface="Calibri"/>
                <a:cs typeface="Calibri"/>
              </a:rPr>
              <a:t>geographical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330" dirty="0">
                <a:latin typeface="Calibri"/>
                <a:cs typeface="Calibri"/>
              </a:rPr>
              <a:t>structure,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310" dirty="0">
                <a:latin typeface="Calibri"/>
                <a:cs typeface="Calibri"/>
              </a:rPr>
              <a:t>silence,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315" dirty="0">
                <a:latin typeface="Calibri"/>
                <a:cs typeface="Calibri"/>
              </a:rPr>
              <a:t>diversity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260" dirty="0">
                <a:latin typeface="Calibri"/>
                <a:cs typeface="Calibri"/>
              </a:rPr>
              <a:t>of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260" dirty="0">
                <a:latin typeface="Calibri"/>
                <a:cs typeface="Calibri"/>
              </a:rPr>
              <a:t>flora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540" dirty="0">
                <a:latin typeface="Calibri"/>
                <a:cs typeface="Calibri"/>
              </a:rPr>
              <a:t>and</a:t>
            </a:r>
            <a:r>
              <a:rPr sz="3950" spc="285" dirty="0">
                <a:latin typeface="Calibri"/>
                <a:cs typeface="Calibri"/>
              </a:rPr>
              <a:t> </a:t>
            </a:r>
            <a:r>
              <a:rPr sz="3950" spc="450" dirty="0">
                <a:latin typeface="Calibri"/>
                <a:cs typeface="Calibri"/>
              </a:rPr>
              <a:t>seen </a:t>
            </a:r>
            <a:r>
              <a:rPr sz="3950" spc="-880" dirty="0">
                <a:latin typeface="Calibri"/>
                <a:cs typeface="Calibri"/>
              </a:rPr>
              <a:t> </a:t>
            </a:r>
            <a:r>
              <a:rPr sz="3950" spc="215" dirty="0">
                <a:latin typeface="Calibri"/>
                <a:cs typeface="Calibri"/>
              </a:rPr>
              <a:t>it</a:t>
            </a:r>
            <a:r>
              <a:rPr sz="3950" spc="135" dirty="0">
                <a:latin typeface="Calibri"/>
                <a:cs typeface="Calibri"/>
              </a:rPr>
              <a:t> </a:t>
            </a:r>
            <a:r>
              <a:rPr sz="3950" spc="409" dirty="0">
                <a:latin typeface="Calibri"/>
                <a:cs typeface="Calibri"/>
              </a:rPr>
              <a:t>as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434" dirty="0">
                <a:latin typeface="Calibri"/>
                <a:cs typeface="Calibri"/>
              </a:rPr>
              <a:t>a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360" dirty="0">
                <a:latin typeface="Calibri"/>
                <a:cs typeface="Calibri"/>
              </a:rPr>
              <a:t>difference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525" dirty="0">
                <a:latin typeface="Calibri"/>
                <a:cs typeface="Calibri"/>
              </a:rPr>
              <a:t>compared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330" dirty="0">
                <a:latin typeface="Calibri"/>
                <a:cs typeface="Calibri"/>
              </a:rPr>
              <a:t>to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375" dirty="0">
                <a:latin typeface="Calibri"/>
                <a:cs typeface="Calibri"/>
              </a:rPr>
              <a:t>other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335" dirty="0">
                <a:latin typeface="Calibri"/>
                <a:cs typeface="Calibri"/>
              </a:rPr>
              <a:t>places.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610" dirty="0">
                <a:latin typeface="Calibri"/>
                <a:cs typeface="Calibri"/>
              </a:rPr>
              <a:t>Some</a:t>
            </a:r>
            <a:r>
              <a:rPr sz="3950" spc="135" dirty="0">
                <a:latin typeface="Calibri"/>
                <a:cs typeface="Calibri"/>
              </a:rPr>
              <a:t> </a:t>
            </a:r>
            <a:r>
              <a:rPr sz="3950" spc="260" dirty="0">
                <a:latin typeface="Calibri"/>
                <a:cs typeface="Calibri"/>
              </a:rPr>
              <a:t>of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405" dirty="0">
                <a:latin typeface="Calibri"/>
                <a:cs typeface="Calibri"/>
              </a:rPr>
              <a:t>opinions</a:t>
            </a:r>
            <a:r>
              <a:rPr sz="3950" spc="140" dirty="0">
                <a:latin typeface="Calibri"/>
                <a:cs typeface="Calibri"/>
              </a:rPr>
              <a:t> </a:t>
            </a:r>
            <a:r>
              <a:rPr sz="3950" spc="350" dirty="0">
                <a:latin typeface="Calibri"/>
                <a:cs typeface="Calibri"/>
              </a:rPr>
              <a:t>are </a:t>
            </a:r>
            <a:r>
              <a:rPr sz="3950" spc="-880" dirty="0">
                <a:latin typeface="Calibri"/>
                <a:cs typeface="Calibri"/>
              </a:rPr>
              <a:t> </a:t>
            </a:r>
            <a:r>
              <a:rPr sz="3950" spc="409" dirty="0">
                <a:latin typeface="Calibri"/>
                <a:cs typeface="Calibri"/>
              </a:rPr>
              <a:t>as</a:t>
            </a:r>
            <a:r>
              <a:rPr sz="3950" spc="135" dirty="0">
                <a:latin typeface="Calibri"/>
                <a:cs typeface="Calibri"/>
              </a:rPr>
              <a:t> </a:t>
            </a:r>
            <a:r>
              <a:rPr sz="3950" spc="250" dirty="0">
                <a:latin typeface="Calibri"/>
                <a:cs typeface="Calibri"/>
              </a:rPr>
              <a:t>follows:</a:t>
            </a:r>
            <a:endParaRPr sz="3950">
              <a:latin typeface="Calibri"/>
              <a:cs typeface="Calibri"/>
            </a:endParaRPr>
          </a:p>
          <a:p>
            <a:pPr marL="156845">
              <a:lnSpc>
                <a:spcPct val="100000"/>
              </a:lnSpc>
              <a:spcBef>
                <a:spcPts val="860"/>
              </a:spcBef>
            </a:pPr>
            <a:r>
              <a:rPr sz="4350" i="1" spc="-350" dirty="0">
                <a:latin typeface="Century Gothic"/>
                <a:cs typeface="Century Gothic"/>
              </a:rPr>
              <a:t>“…You</a:t>
            </a:r>
            <a:r>
              <a:rPr sz="4350" i="1" spc="-70" dirty="0">
                <a:latin typeface="Century Gothic"/>
                <a:cs typeface="Century Gothic"/>
              </a:rPr>
              <a:t> </a:t>
            </a:r>
            <a:r>
              <a:rPr sz="4350" i="1" spc="270" dirty="0">
                <a:latin typeface="Century Gothic"/>
                <a:cs typeface="Century Gothic"/>
              </a:rPr>
              <a:t>will</a:t>
            </a:r>
            <a:r>
              <a:rPr sz="4350" i="1" spc="-60" dirty="0">
                <a:latin typeface="Century Gothic"/>
                <a:cs typeface="Century Gothic"/>
              </a:rPr>
              <a:t> </a:t>
            </a:r>
            <a:r>
              <a:rPr sz="4350" i="1" spc="150" dirty="0">
                <a:latin typeface="Century Gothic"/>
                <a:cs typeface="Century Gothic"/>
              </a:rPr>
              <a:t>not</a:t>
            </a:r>
            <a:r>
              <a:rPr sz="4350" i="1" spc="-65" dirty="0">
                <a:latin typeface="Century Gothic"/>
                <a:cs typeface="Century Gothic"/>
              </a:rPr>
              <a:t> </a:t>
            </a:r>
            <a:r>
              <a:rPr sz="4350" i="1" spc="160" dirty="0">
                <a:latin typeface="Century Gothic"/>
                <a:cs typeface="Century Gothic"/>
              </a:rPr>
              <a:t>find</a:t>
            </a:r>
            <a:r>
              <a:rPr sz="4350" i="1" spc="-65" dirty="0">
                <a:latin typeface="Century Gothic"/>
                <a:cs typeface="Century Gothic"/>
              </a:rPr>
              <a:t> </a:t>
            </a:r>
            <a:r>
              <a:rPr sz="4350" i="1" spc="120" dirty="0">
                <a:latin typeface="Century Gothic"/>
                <a:cs typeface="Century Gothic"/>
              </a:rPr>
              <a:t>the</a:t>
            </a:r>
            <a:r>
              <a:rPr sz="4350" i="1" spc="-70" dirty="0">
                <a:latin typeface="Century Gothic"/>
                <a:cs typeface="Century Gothic"/>
              </a:rPr>
              <a:t> </a:t>
            </a:r>
            <a:r>
              <a:rPr sz="4350" i="1" spc="155" dirty="0">
                <a:latin typeface="Century Gothic"/>
                <a:cs typeface="Century Gothic"/>
              </a:rPr>
              <a:t>taste</a:t>
            </a:r>
            <a:r>
              <a:rPr sz="4350" i="1" spc="-65" dirty="0">
                <a:latin typeface="Century Gothic"/>
                <a:cs typeface="Century Gothic"/>
              </a:rPr>
              <a:t> </a:t>
            </a:r>
            <a:r>
              <a:rPr sz="4350" i="1" spc="-10" dirty="0">
                <a:latin typeface="Century Gothic"/>
                <a:cs typeface="Century Gothic"/>
              </a:rPr>
              <a:t>of</a:t>
            </a:r>
            <a:r>
              <a:rPr sz="4350" i="1" spc="-60" dirty="0">
                <a:latin typeface="Century Gothic"/>
                <a:cs typeface="Century Gothic"/>
              </a:rPr>
              <a:t> </a:t>
            </a:r>
            <a:r>
              <a:rPr sz="4350" i="1" spc="135" dirty="0">
                <a:latin typeface="Century Gothic"/>
                <a:cs typeface="Century Gothic"/>
              </a:rPr>
              <a:t>water</a:t>
            </a:r>
            <a:r>
              <a:rPr sz="4350" i="1" spc="-65" dirty="0">
                <a:latin typeface="Century Gothic"/>
                <a:cs typeface="Century Gothic"/>
              </a:rPr>
              <a:t> </a:t>
            </a:r>
            <a:r>
              <a:rPr sz="4350" i="1" spc="75" dirty="0">
                <a:latin typeface="Century Gothic"/>
                <a:cs typeface="Century Gothic"/>
              </a:rPr>
              <a:t>here</a:t>
            </a:r>
            <a:r>
              <a:rPr sz="4350" i="1" spc="-65" dirty="0">
                <a:latin typeface="Century Gothic"/>
                <a:cs typeface="Century Gothic"/>
              </a:rPr>
              <a:t> </a:t>
            </a:r>
            <a:r>
              <a:rPr sz="4350" i="1" spc="-120" dirty="0">
                <a:latin typeface="Century Gothic"/>
                <a:cs typeface="Century Gothic"/>
              </a:rPr>
              <a:t>anywhere…”</a:t>
            </a:r>
            <a:r>
              <a:rPr sz="4350" i="1" spc="-65" dirty="0">
                <a:latin typeface="Century Gothic"/>
                <a:cs typeface="Century Gothic"/>
              </a:rPr>
              <a:t> </a:t>
            </a:r>
            <a:r>
              <a:rPr sz="4350" i="1" spc="80" dirty="0">
                <a:latin typeface="Century Gothic"/>
                <a:cs typeface="Century Gothic"/>
              </a:rPr>
              <a:t>(P7)</a:t>
            </a:r>
            <a:endParaRPr sz="4350">
              <a:latin typeface="Century Gothic"/>
              <a:cs typeface="Century Gothic"/>
            </a:endParaRPr>
          </a:p>
          <a:p>
            <a:pPr marL="12700" marR="5080" indent="178435">
              <a:lnSpc>
                <a:spcPts val="5480"/>
              </a:lnSpc>
              <a:spcBef>
                <a:spcPts val="95"/>
              </a:spcBef>
            </a:pPr>
            <a:r>
              <a:rPr sz="3950" i="1" spc="-940" dirty="0">
                <a:latin typeface="Century Gothic"/>
                <a:cs typeface="Century Gothic"/>
              </a:rPr>
              <a:t>“…</a:t>
            </a:r>
            <a:r>
              <a:rPr sz="3950" i="1" spc="-865" dirty="0">
                <a:latin typeface="Century Gothic"/>
                <a:cs typeface="Century Gothic"/>
              </a:rPr>
              <a:t> </a:t>
            </a:r>
            <a:r>
              <a:rPr sz="3950" i="1" spc="105" dirty="0">
                <a:latin typeface="Century Gothic"/>
                <a:cs typeface="Century Gothic"/>
              </a:rPr>
              <a:t>there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330" dirty="0">
                <a:latin typeface="Century Gothic"/>
                <a:cs typeface="Century Gothic"/>
              </a:rPr>
              <a:t>is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75" dirty="0">
                <a:latin typeface="Century Gothic"/>
                <a:cs typeface="Century Gothic"/>
              </a:rPr>
              <a:t>no</a:t>
            </a:r>
            <a:r>
              <a:rPr sz="3950" i="1" spc="360" dirty="0">
                <a:latin typeface="Century Gothic"/>
                <a:cs typeface="Century Gothic"/>
              </a:rPr>
              <a:t> </a:t>
            </a:r>
            <a:r>
              <a:rPr sz="3950" i="1" spc="220" dirty="0">
                <a:latin typeface="Century Gothic"/>
                <a:cs typeface="Century Gothic"/>
              </a:rPr>
              <a:t>humidity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65" dirty="0">
                <a:latin typeface="Century Gothic"/>
                <a:cs typeface="Century Gothic"/>
              </a:rPr>
              <a:t>and</a:t>
            </a:r>
            <a:r>
              <a:rPr sz="3950" i="1" spc="360" dirty="0">
                <a:latin typeface="Century Gothic"/>
                <a:cs typeface="Century Gothic"/>
              </a:rPr>
              <a:t> </a:t>
            </a:r>
            <a:r>
              <a:rPr sz="3950" i="1" spc="180" dirty="0">
                <a:latin typeface="Century Gothic"/>
                <a:cs typeface="Century Gothic"/>
              </a:rPr>
              <a:t>if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50" dirty="0">
                <a:latin typeface="Century Gothic"/>
                <a:cs typeface="Century Gothic"/>
              </a:rPr>
              <a:t>you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dirty="0">
                <a:latin typeface="Century Gothic"/>
                <a:cs typeface="Century Gothic"/>
              </a:rPr>
              <a:t>have</a:t>
            </a:r>
            <a:r>
              <a:rPr sz="3950" i="1" spc="360" dirty="0">
                <a:latin typeface="Century Gothic"/>
                <a:cs typeface="Century Gothic"/>
              </a:rPr>
              <a:t> </a:t>
            </a:r>
            <a:r>
              <a:rPr sz="3950" i="1" spc="135" dirty="0">
                <a:latin typeface="Century Gothic"/>
                <a:cs typeface="Century Gothic"/>
              </a:rPr>
              <a:t>your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110" dirty="0">
                <a:latin typeface="Century Gothic"/>
                <a:cs typeface="Century Gothic"/>
              </a:rPr>
              <a:t>own</a:t>
            </a:r>
            <a:r>
              <a:rPr sz="3950" i="1" spc="360" dirty="0">
                <a:latin typeface="Century Gothic"/>
                <a:cs typeface="Century Gothic"/>
              </a:rPr>
              <a:t> </a:t>
            </a:r>
            <a:r>
              <a:rPr sz="3950" i="1" spc="-30" dirty="0">
                <a:latin typeface="Century Gothic"/>
                <a:cs typeface="Century Gothic"/>
              </a:rPr>
              <a:t>vehicle,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50" dirty="0">
                <a:latin typeface="Century Gothic"/>
                <a:cs typeface="Century Gothic"/>
              </a:rPr>
              <a:t>you</a:t>
            </a:r>
            <a:r>
              <a:rPr sz="3950" i="1" spc="355" dirty="0">
                <a:latin typeface="Century Gothic"/>
                <a:cs typeface="Century Gothic"/>
              </a:rPr>
              <a:t> </a:t>
            </a:r>
            <a:r>
              <a:rPr sz="3950" i="1" spc="-35" dirty="0">
                <a:latin typeface="Century Gothic"/>
                <a:cs typeface="Century Gothic"/>
              </a:rPr>
              <a:t>can </a:t>
            </a:r>
            <a:r>
              <a:rPr sz="3950" i="1" spc="-1080" dirty="0">
                <a:latin typeface="Century Gothic"/>
                <a:cs typeface="Century Gothic"/>
              </a:rPr>
              <a:t> </a:t>
            </a:r>
            <a:r>
              <a:rPr sz="3950" i="1" spc="120" dirty="0">
                <a:latin typeface="Century Gothic"/>
                <a:cs typeface="Century Gothic"/>
              </a:rPr>
              <a:t>easily</a:t>
            </a:r>
            <a:r>
              <a:rPr sz="3950" i="1" spc="-65" dirty="0">
                <a:latin typeface="Century Gothic"/>
                <a:cs typeface="Century Gothic"/>
              </a:rPr>
              <a:t> </a:t>
            </a:r>
            <a:r>
              <a:rPr sz="3950" i="1" spc="20" dirty="0">
                <a:latin typeface="Century Gothic"/>
                <a:cs typeface="Century Gothic"/>
              </a:rPr>
              <a:t>reach</a:t>
            </a:r>
            <a:r>
              <a:rPr sz="3950" i="1" spc="-60" dirty="0">
                <a:latin typeface="Century Gothic"/>
                <a:cs typeface="Century Gothic"/>
              </a:rPr>
              <a:t> </a:t>
            </a:r>
            <a:r>
              <a:rPr sz="3950" i="1" spc="180" dirty="0">
                <a:latin typeface="Century Gothic"/>
                <a:cs typeface="Century Gothic"/>
              </a:rPr>
              <a:t>many</a:t>
            </a:r>
            <a:r>
              <a:rPr sz="3950" i="1" spc="-60" dirty="0">
                <a:latin typeface="Century Gothic"/>
                <a:cs typeface="Century Gothic"/>
              </a:rPr>
              <a:t> </a:t>
            </a:r>
            <a:r>
              <a:rPr sz="3950" i="1" spc="-204" dirty="0">
                <a:latin typeface="Century Gothic"/>
                <a:cs typeface="Century Gothic"/>
              </a:rPr>
              <a:t>seas…”</a:t>
            </a:r>
            <a:r>
              <a:rPr sz="3950" i="1" spc="-60" dirty="0">
                <a:latin typeface="Century Gothic"/>
                <a:cs typeface="Century Gothic"/>
              </a:rPr>
              <a:t> </a:t>
            </a:r>
            <a:r>
              <a:rPr sz="3950" i="1" spc="195" dirty="0">
                <a:latin typeface="Century Gothic"/>
                <a:cs typeface="Century Gothic"/>
              </a:rPr>
              <a:t>(K44)</a:t>
            </a:r>
            <a:endParaRPr sz="39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666" y="1065567"/>
            <a:ext cx="3809333" cy="92214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907" y="839811"/>
            <a:ext cx="17129125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spc="165" dirty="0"/>
              <a:t>S</a:t>
            </a:r>
            <a:r>
              <a:rPr sz="6050" spc="270" dirty="0"/>
              <a:t>oc</a:t>
            </a:r>
            <a:r>
              <a:rPr sz="6050" spc="-114" dirty="0"/>
              <a:t>i</a:t>
            </a:r>
            <a:r>
              <a:rPr sz="6050" spc="155" dirty="0"/>
              <a:t>a</a:t>
            </a:r>
            <a:r>
              <a:rPr sz="6050" spc="-114" dirty="0"/>
              <a:t>l</a:t>
            </a:r>
            <a:r>
              <a:rPr sz="6050" spc="-315" dirty="0"/>
              <a:t>,</a:t>
            </a:r>
            <a:r>
              <a:rPr sz="6050" spc="-445" dirty="0"/>
              <a:t> </a:t>
            </a:r>
            <a:r>
              <a:rPr sz="6050" spc="270" dirty="0"/>
              <a:t>c</a:t>
            </a:r>
            <a:r>
              <a:rPr sz="6050" spc="-220" dirty="0"/>
              <a:t>u</a:t>
            </a:r>
            <a:r>
              <a:rPr sz="6050" spc="-114" dirty="0"/>
              <a:t>l</a:t>
            </a:r>
            <a:r>
              <a:rPr sz="6050" spc="10" dirty="0"/>
              <a:t>t</a:t>
            </a:r>
            <a:r>
              <a:rPr sz="6050" spc="-220" dirty="0"/>
              <a:t>u</a:t>
            </a:r>
            <a:r>
              <a:rPr sz="6050" spc="-30" dirty="0"/>
              <a:t>r</a:t>
            </a:r>
            <a:r>
              <a:rPr sz="6050" spc="155" dirty="0"/>
              <a:t>a</a:t>
            </a:r>
            <a:r>
              <a:rPr sz="6050" spc="-114" dirty="0"/>
              <a:t>l</a:t>
            </a:r>
            <a:r>
              <a:rPr sz="6050" spc="-315" dirty="0"/>
              <a:t>,</a:t>
            </a:r>
            <a:r>
              <a:rPr sz="6050" spc="-445" dirty="0"/>
              <a:t> </a:t>
            </a:r>
            <a:r>
              <a:rPr sz="6050" spc="155" dirty="0"/>
              <a:t>a</a:t>
            </a:r>
            <a:r>
              <a:rPr sz="6050" spc="-55" dirty="0"/>
              <a:t>n</a:t>
            </a:r>
            <a:r>
              <a:rPr sz="6050" spc="170" dirty="0"/>
              <a:t>d</a:t>
            </a:r>
            <a:r>
              <a:rPr sz="6050" spc="-445" dirty="0"/>
              <a:t> </a:t>
            </a:r>
            <a:r>
              <a:rPr sz="6050" spc="290" dirty="0"/>
              <a:t>e</a:t>
            </a:r>
            <a:r>
              <a:rPr sz="6050" spc="270" dirty="0"/>
              <a:t>co</a:t>
            </a:r>
            <a:r>
              <a:rPr sz="6050" spc="-55" dirty="0"/>
              <a:t>n</a:t>
            </a:r>
            <a:r>
              <a:rPr sz="6050" spc="270" dirty="0"/>
              <a:t>o</a:t>
            </a:r>
            <a:r>
              <a:rPr sz="6050" spc="315" dirty="0"/>
              <a:t>m</a:t>
            </a:r>
            <a:r>
              <a:rPr sz="6050" spc="-114" dirty="0"/>
              <a:t>i</a:t>
            </a:r>
            <a:r>
              <a:rPr sz="6050" spc="275" dirty="0"/>
              <a:t>c</a:t>
            </a:r>
            <a:r>
              <a:rPr sz="6050" spc="-445" dirty="0"/>
              <a:t> </a:t>
            </a:r>
            <a:r>
              <a:rPr sz="6050" spc="155" dirty="0"/>
              <a:t>a</a:t>
            </a:r>
            <a:r>
              <a:rPr sz="6050" spc="10" dirty="0"/>
              <a:t>tt</a:t>
            </a:r>
            <a:r>
              <a:rPr sz="6050" spc="-30" dirty="0"/>
              <a:t>r</a:t>
            </a:r>
            <a:r>
              <a:rPr sz="6050" spc="155" dirty="0"/>
              <a:t>a</a:t>
            </a:r>
            <a:r>
              <a:rPr sz="6050" spc="270" dirty="0"/>
              <a:t>c</a:t>
            </a:r>
            <a:r>
              <a:rPr sz="6050" spc="10" dirty="0"/>
              <a:t>t</a:t>
            </a:r>
            <a:r>
              <a:rPr sz="6050" spc="-114" dirty="0"/>
              <a:t>i</a:t>
            </a:r>
            <a:r>
              <a:rPr sz="6050" spc="530" dirty="0"/>
              <a:t>v</a:t>
            </a:r>
            <a:r>
              <a:rPr sz="6050" spc="290" dirty="0"/>
              <a:t>e</a:t>
            </a:r>
            <a:r>
              <a:rPr sz="6050" spc="-55" dirty="0"/>
              <a:t>n</a:t>
            </a:r>
            <a:r>
              <a:rPr sz="6050" spc="290" dirty="0"/>
              <a:t>e</a:t>
            </a:r>
            <a:r>
              <a:rPr sz="6050" spc="65" dirty="0"/>
              <a:t>s</a:t>
            </a:r>
            <a:r>
              <a:rPr sz="6050" spc="70" dirty="0"/>
              <a:t>s</a:t>
            </a:r>
            <a:endParaRPr sz="6050"/>
          </a:p>
        </p:txBody>
      </p:sp>
      <p:sp>
        <p:nvSpPr>
          <p:cNvPr id="6" name="object 6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12700" y="1916136"/>
            <a:ext cx="14293850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b="0" spc="90" dirty="0">
                <a:latin typeface="Bookman Old Style"/>
                <a:cs typeface="Bookman Old Style"/>
              </a:rPr>
              <a:t>and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140" dirty="0">
                <a:latin typeface="Bookman Old Style"/>
                <a:cs typeface="Bookman Old Style"/>
              </a:rPr>
              <a:t>different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114" dirty="0">
                <a:latin typeface="Bookman Old Style"/>
                <a:cs typeface="Bookman Old Style"/>
              </a:rPr>
              <a:t>features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320" dirty="0">
                <a:latin typeface="Bookman Old Style"/>
                <a:cs typeface="Bookman Old Style"/>
              </a:rPr>
              <a:t>of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190" dirty="0">
                <a:latin typeface="Bookman Old Style"/>
                <a:cs typeface="Bookman Old Style"/>
              </a:rPr>
              <a:t>Ağla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105" dirty="0">
                <a:latin typeface="Bookman Old Style"/>
                <a:cs typeface="Bookman Old Style"/>
              </a:rPr>
              <a:t>Plateau</a:t>
            </a:r>
            <a:endParaRPr sz="605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150" y="2998301"/>
            <a:ext cx="17284700" cy="6283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9385" algn="just">
              <a:lnSpc>
                <a:spcPct val="115500"/>
              </a:lnSpc>
              <a:spcBef>
                <a:spcPts val="100"/>
              </a:spcBef>
            </a:pPr>
            <a:r>
              <a:rPr sz="3950" spc="490" dirty="0">
                <a:latin typeface="Calibri"/>
                <a:cs typeface="Calibri"/>
              </a:rPr>
              <a:t>According </a:t>
            </a:r>
            <a:r>
              <a:rPr sz="3950" spc="330" dirty="0">
                <a:latin typeface="Calibri"/>
                <a:cs typeface="Calibri"/>
              </a:rPr>
              <a:t>to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345" dirty="0">
                <a:latin typeface="Calibri"/>
                <a:cs typeface="Calibri"/>
              </a:rPr>
              <a:t>participants,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520" dirty="0">
                <a:latin typeface="Calibri"/>
                <a:cs typeface="Calibri"/>
              </a:rPr>
              <a:t>most </a:t>
            </a:r>
            <a:r>
              <a:rPr sz="3950" spc="434" dirty="0">
                <a:latin typeface="Calibri"/>
                <a:cs typeface="Calibri"/>
              </a:rPr>
              <a:t>important </a:t>
            </a:r>
            <a:r>
              <a:rPr sz="3950" spc="365" dirty="0">
                <a:latin typeface="Calibri"/>
                <a:cs typeface="Calibri"/>
              </a:rPr>
              <a:t>cultural </a:t>
            </a:r>
            <a:r>
              <a:rPr sz="3950" spc="409" dirty="0">
                <a:latin typeface="Calibri"/>
                <a:cs typeface="Calibri"/>
              </a:rPr>
              <a:t>event </a:t>
            </a:r>
            <a:r>
              <a:rPr sz="3950" spc="375" dirty="0">
                <a:latin typeface="Calibri"/>
                <a:cs typeface="Calibri"/>
              </a:rPr>
              <a:t>in </a:t>
            </a:r>
            <a:r>
              <a:rPr sz="3950" spc="-880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 region </a:t>
            </a:r>
            <a:r>
              <a:rPr sz="3950" spc="265" dirty="0">
                <a:latin typeface="Calibri"/>
                <a:cs typeface="Calibri"/>
              </a:rPr>
              <a:t>is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440" dirty="0">
                <a:latin typeface="Calibri"/>
                <a:cs typeface="Calibri"/>
              </a:rPr>
              <a:t>Mahya </a:t>
            </a:r>
            <a:r>
              <a:rPr sz="3950" spc="235" dirty="0">
                <a:latin typeface="Calibri"/>
                <a:cs typeface="Calibri"/>
              </a:rPr>
              <a:t>festival. </a:t>
            </a:r>
            <a:r>
              <a:rPr sz="3950" spc="440" dirty="0">
                <a:latin typeface="Calibri"/>
                <a:cs typeface="Calibri"/>
              </a:rPr>
              <a:t>Mahya </a:t>
            </a:r>
            <a:r>
              <a:rPr sz="3950" spc="285" dirty="0">
                <a:latin typeface="Calibri"/>
                <a:cs typeface="Calibri"/>
              </a:rPr>
              <a:t>festival </a:t>
            </a:r>
            <a:r>
              <a:rPr sz="3950" spc="265" dirty="0">
                <a:latin typeface="Calibri"/>
                <a:cs typeface="Calibri"/>
              </a:rPr>
              <a:t>is </a:t>
            </a:r>
            <a:r>
              <a:rPr sz="3950" spc="415" dirty="0">
                <a:latin typeface="Calibri"/>
                <a:cs typeface="Calibri"/>
              </a:rPr>
              <a:t>consisted </a:t>
            </a:r>
            <a:r>
              <a:rPr sz="3950" spc="260" dirty="0">
                <a:latin typeface="Calibri"/>
                <a:cs typeface="Calibri"/>
              </a:rPr>
              <a:t>of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434" dirty="0">
                <a:latin typeface="Calibri"/>
                <a:cs typeface="Calibri"/>
              </a:rPr>
              <a:t> </a:t>
            </a:r>
            <a:r>
              <a:rPr sz="3950" spc="380" dirty="0">
                <a:latin typeface="Calibri"/>
                <a:cs typeface="Calibri"/>
              </a:rPr>
              <a:t>celebrations </a:t>
            </a:r>
            <a:r>
              <a:rPr sz="3950" spc="505" dirty="0">
                <a:latin typeface="Calibri"/>
                <a:cs typeface="Calibri"/>
              </a:rPr>
              <a:t>which </a:t>
            </a:r>
            <a:r>
              <a:rPr sz="3950" spc="350" dirty="0">
                <a:latin typeface="Calibri"/>
                <a:cs typeface="Calibri"/>
              </a:rPr>
              <a:t>are </a:t>
            </a:r>
            <a:r>
              <a:rPr sz="3950" spc="440" dirty="0">
                <a:latin typeface="Calibri"/>
                <a:cs typeface="Calibri"/>
              </a:rPr>
              <a:t>held </a:t>
            </a:r>
            <a:r>
              <a:rPr sz="3950" spc="345" dirty="0">
                <a:latin typeface="Calibri"/>
                <a:cs typeface="Calibri"/>
              </a:rPr>
              <a:t>every </a:t>
            </a:r>
            <a:r>
              <a:rPr sz="3950" spc="350" dirty="0">
                <a:latin typeface="Calibri"/>
                <a:cs typeface="Calibri"/>
              </a:rPr>
              <a:t>year </a:t>
            </a:r>
            <a:r>
              <a:rPr sz="3950" spc="490" dirty="0">
                <a:latin typeface="Calibri"/>
                <a:cs typeface="Calibri"/>
              </a:rPr>
              <a:t>on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484" dirty="0">
                <a:latin typeface="Calibri"/>
                <a:cs typeface="Calibri"/>
              </a:rPr>
              <a:t>second </a:t>
            </a:r>
            <a:r>
              <a:rPr sz="3950" spc="430" dirty="0">
                <a:latin typeface="Calibri"/>
                <a:cs typeface="Calibri"/>
              </a:rPr>
              <a:t>Thursday </a:t>
            </a:r>
            <a:r>
              <a:rPr sz="3950" spc="260" dirty="0">
                <a:latin typeface="Calibri"/>
                <a:cs typeface="Calibri"/>
              </a:rPr>
              <a:t>of </a:t>
            </a:r>
            <a:r>
              <a:rPr sz="3950" spc="265" dirty="0">
                <a:latin typeface="Calibri"/>
                <a:cs typeface="Calibri"/>
              </a:rPr>
              <a:t> </a:t>
            </a:r>
            <a:r>
              <a:rPr sz="3950" spc="530" dirty="0">
                <a:latin typeface="Calibri"/>
                <a:cs typeface="Calibri"/>
              </a:rPr>
              <a:t>August </a:t>
            </a:r>
            <a:r>
              <a:rPr sz="3950" spc="375" dirty="0">
                <a:latin typeface="Calibri"/>
                <a:cs typeface="Calibri"/>
              </a:rPr>
              <a:t>in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440" dirty="0">
                <a:latin typeface="Calibri"/>
                <a:cs typeface="Calibri"/>
              </a:rPr>
              <a:t>Plateau </a:t>
            </a:r>
            <a:r>
              <a:rPr sz="3950" spc="260" dirty="0">
                <a:latin typeface="Calibri"/>
                <a:cs typeface="Calibri"/>
              </a:rPr>
              <a:t>of </a:t>
            </a:r>
            <a:r>
              <a:rPr sz="3950" spc="360" dirty="0">
                <a:latin typeface="Calibri"/>
                <a:cs typeface="Calibri"/>
              </a:rPr>
              <a:t>Ağla. </a:t>
            </a:r>
            <a:r>
              <a:rPr sz="3950" spc="450" dirty="0">
                <a:latin typeface="Calibri"/>
                <a:cs typeface="Calibri"/>
              </a:rPr>
              <a:t>The </a:t>
            </a:r>
            <a:r>
              <a:rPr sz="3950" spc="385" dirty="0">
                <a:latin typeface="Calibri"/>
                <a:cs typeface="Calibri"/>
              </a:rPr>
              <a:t>participants </a:t>
            </a:r>
            <a:r>
              <a:rPr sz="3950" spc="395" dirty="0">
                <a:latin typeface="Calibri"/>
                <a:cs typeface="Calibri"/>
              </a:rPr>
              <a:t>stated that </a:t>
            </a:r>
            <a:r>
              <a:rPr sz="3950" spc="445" dirty="0">
                <a:latin typeface="Calibri"/>
                <a:cs typeface="Calibri"/>
              </a:rPr>
              <a:t>even </a:t>
            </a:r>
            <a:r>
              <a:rPr sz="3950" spc="450" dirty="0">
                <a:latin typeface="Calibri"/>
                <a:cs typeface="Calibri"/>
              </a:rPr>
              <a:t> </a:t>
            </a:r>
            <a:r>
              <a:rPr sz="3950" spc="545" dirty="0">
                <a:latin typeface="Calibri"/>
                <a:cs typeface="Calibri"/>
              </a:rPr>
              <a:t>though </a:t>
            </a:r>
            <a:r>
              <a:rPr sz="3950" spc="430" dirty="0">
                <a:latin typeface="Calibri"/>
                <a:cs typeface="Calibri"/>
              </a:rPr>
              <a:t>sackcloth </a:t>
            </a:r>
            <a:r>
              <a:rPr sz="3950" spc="490" dirty="0">
                <a:latin typeface="Calibri"/>
                <a:cs typeface="Calibri"/>
              </a:rPr>
              <a:t>weaving </a:t>
            </a:r>
            <a:r>
              <a:rPr sz="3950" spc="265" dirty="0">
                <a:latin typeface="Calibri"/>
                <a:cs typeface="Calibri"/>
              </a:rPr>
              <a:t>is </a:t>
            </a:r>
            <a:r>
              <a:rPr sz="3950" spc="330" dirty="0">
                <a:latin typeface="Calibri"/>
                <a:cs typeface="Calibri"/>
              </a:rPr>
              <a:t>very </a:t>
            </a:r>
            <a:r>
              <a:rPr sz="3950" spc="434" dirty="0">
                <a:latin typeface="Calibri"/>
                <a:cs typeface="Calibri"/>
              </a:rPr>
              <a:t>important </a:t>
            </a:r>
            <a:r>
              <a:rPr sz="3950" spc="375" dirty="0">
                <a:latin typeface="Calibri"/>
                <a:cs typeface="Calibri"/>
              </a:rPr>
              <a:t>in </a:t>
            </a:r>
            <a:r>
              <a:rPr sz="3950" spc="430" dirty="0">
                <a:latin typeface="Calibri"/>
                <a:cs typeface="Calibri"/>
              </a:rPr>
              <a:t>the </a:t>
            </a:r>
            <a:r>
              <a:rPr sz="3950" spc="345" dirty="0">
                <a:latin typeface="Calibri"/>
                <a:cs typeface="Calibri"/>
              </a:rPr>
              <a:t>region, </a:t>
            </a:r>
            <a:r>
              <a:rPr sz="3950" spc="380" dirty="0">
                <a:latin typeface="Calibri"/>
                <a:cs typeface="Calibri"/>
              </a:rPr>
              <a:t>there </a:t>
            </a:r>
            <a:r>
              <a:rPr sz="3950" spc="265" dirty="0">
                <a:latin typeface="Calibri"/>
                <a:cs typeface="Calibri"/>
              </a:rPr>
              <a:t>is </a:t>
            </a:r>
            <a:r>
              <a:rPr sz="3950" spc="270" dirty="0">
                <a:latin typeface="Calibri"/>
                <a:cs typeface="Calibri"/>
              </a:rPr>
              <a:t> </a:t>
            </a:r>
            <a:r>
              <a:rPr sz="3950" spc="425" dirty="0">
                <a:latin typeface="Calibri"/>
                <a:cs typeface="Calibri"/>
              </a:rPr>
              <a:t>lack </a:t>
            </a:r>
            <a:r>
              <a:rPr sz="3950" spc="260" dirty="0">
                <a:latin typeface="Calibri"/>
                <a:cs typeface="Calibri"/>
              </a:rPr>
              <a:t>of </a:t>
            </a:r>
            <a:r>
              <a:rPr sz="3950" spc="430" dirty="0">
                <a:latin typeface="Calibri"/>
                <a:cs typeface="Calibri"/>
              </a:rPr>
              <a:t>sackcloth </a:t>
            </a:r>
            <a:r>
              <a:rPr sz="3950" spc="490" dirty="0">
                <a:latin typeface="Calibri"/>
                <a:cs typeface="Calibri"/>
              </a:rPr>
              <a:t>weaving </a:t>
            </a:r>
            <a:r>
              <a:rPr sz="3950" spc="445" dirty="0">
                <a:latin typeface="Calibri"/>
                <a:cs typeface="Calibri"/>
              </a:rPr>
              <a:t>craftsman </a:t>
            </a:r>
            <a:r>
              <a:rPr sz="3950" spc="375" dirty="0">
                <a:latin typeface="Calibri"/>
                <a:cs typeface="Calibri"/>
              </a:rPr>
              <a:t>in </a:t>
            </a:r>
            <a:r>
              <a:rPr sz="3950" spc="405" dirty="0">
                <a:latin typeface="Calibri"/>
                <a:cs typeface="Calibri"/>
              </a:rPr>
              <a:t>recent </a:t>
            </a:r>
            <a:r>
              <a:rPr sz="3950" spc="270" dirty="0">
                <a:latin typeface="Calibri"/>
                <a:cs typeface="Calibri"/>
              </a:rPr>
              <a:t>years. </a:t>
            </a:r>
            <a:r>
              <a:rPr sz="3950" spc="395" dirty="0">
                <a:latin typeface="Calibri"/>
                <a:cs typeface="Calibri"/>
              </a:rPr>
              <a:t>In </a:t>
            </a:r>
            <a:r>
              <a:rPr sz="3950" spc="335" dirty="0">
                <a:latin typeface="Calibri"/>
                <a:cs typeface="Calibri"/>
              </a:rPr>
              <a:t>addition, </a:t>
            </a:r>
            <a:r>
              <a:rPr sz="3950" spc="340" dirty="0">
                <a:latin typeface="Calibri"/>
                <a:cs typeface="Calibri"/>
              </a:rPr>
              <a:t> </a:t>
            </a:r>
            <a:r>
              <a:rPr sz="3950" spc="405" dirty="0">
                <a:latin typeface="Calibri"/>
                <a:cs typeface="Calibri"/>
              </a:rPr>
              <a:t>they</a:t>
            </a:r>
            <a:r>
              <a:rPr sz="3950" spc="409" dirty="0">
                <a:latin typeface="Calibri"/>
                <a:cs typeface="Calibri"/>
              </a:rPr>
              <a:t> </a:t>
            </a:r>
            <a:r>
              <a:rPr sz="3950" spc="395" dirty="0">
                <a:latin typeface="Calibri"/>
                <a:cs typeface="Calibri"/>
              </a:rPr>
              <a:t>stated</a:t>
            </a:r>
            <a:r>
              <a:rPr sz="3950" spc="400" dirty="0">
                <a:latin typeface="Calibri"/>
                <a:cs typeface="Calibri"/>
              </a:rPr>
              <a:t> </a:t>
            </a:r>
            <a:r>
              <a:rPr sz="3950" spc="395" dirty="0">
                <a:latin typeface="Calibri"/>
                <a:cs typeface="Calibri"/>
              </a:rPr>
              <a:t>that</a:t>
            </a:r>
            <a:r>
              <a:rPr sz="3950" spc="400" dirty="0">
                <a:latin typeface="Calibri"/>
                <a:cs typeface="Calibri"/>
              </a:rPr>
              <a:t> </a:t>
            </a:r>
            <a:r>
              <a:rPr sz="3950" spc="390" dirty="0">
                <a:latin typeface="Calibri"/>
                <a:cs typeface="Calibri"/>
              </a:rPr>
              <a:t>while</a:t>
            </a:r>
            <a:r>
              <a:rPr sz="3950" spc="395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the</a:t>
            </a:r>
            <a:r>
              <a:rPr sz="3950" spc="434" dirty="0">
                <a:latin typeface="Calibri"/>
                <a:cs typeface="Calibri"/>
              </a:rPr>
              <a:t> </a:t>
            </a:r>
            <a:r>
              <a:rPr sz="3950" spc="430" dirty="0">
                <a:latin typeface="Calibri"/>
                <a:cs typeface="Calibri"/>
              </a:rPr>
              <a:t>region</a:t>
            </a:r>
            <a:r>
              <a:rPr sz="3950" spc="434" dirty="0">
                <a:latin typeface="Calibri"/>
                <a:cs typeface="Calibri"/>
              </a:rPr>
              <a:t> </a:t>
            </a:r>
            <a:r>
              <a:rPr sz="3950" spc="490" dirty="0">
                <a:latin typeface="Calibri"/>
                <a:cs typeface="Calibri"/>
              </a:rPr>
              <a:t>used </a:t>
            </a:r>
            <a:r>
              <a:rPr sz="3950" spc="330" dirty="0">
                <a:latin typeface="Calibri"/>
                <a:cs typeface="Calibri"/>
              </a:rPr>
              <a:t>to</a:t>
            </a:r>
            <a:r>
              <a:rPr sz="3950" spc="335" dirty="0">
                <a:latin typeface="Calibri"/>
                <a:cs typeface="Calibri"/>
              </a:rPr>
              <a:t> </a:t>
            </a:r>
            <a:r>
              <a:rPr sz="3950" spc="610" dirty="0">
                <a:latin typeface="Calibri"/>
                <a:cs typeface="Calibri"/>
              </a:rPr>
              <a:t>make </a:t>
            </a:r>
            <a:r>
              <a:rPr sz="3950" spc="434" dirty="0">
                <a:latin typeface="Calibri"/>
                <a:cs typeface="Calibri"/>
              </a:rPr>
              <a:t>a</a:t>
            </a:r>
            <a:r>
              <a:rPr sz="3950" spc="440" dirty="0">
                <a:latin typeface="Calibri"/>
                <a:cs typeface="Calibri"/>
              </a:rPr>
              <a:t> </a:t>
            </a:r>
            <a:r>
              <a:rPr sz="3950" spc="370" dirty="0">
                <a:latin typeface="Calibri"/>
                <a:cs typeface="Calibri"/>
              </a:rPr>
              <a:t>living</a:t>
            </a:r>
            <a:r>
              <a:rPr sz="3950" spc="375" dirty="0">
                <a:latin typeface="Calibri"/>
                <a:cs typeface="Calibri"/>
              </a:rPr>
              <a:t> </a:t>
            </a:r>
            <a:r>
              <a:rPr sz="3950" spc="434" dirty="0">
                <a:latin typeface="Calibri"/>
                <a:cs typeface="Calibri"/>
              </a:rPr>
              <a:t>from </a:t>
            </a:r>
            <a:r>
              <a:rPr sz="3950" spc="440" dirty="0">
                <a:latin typeface="Calibri"/>
                <a:cs typeface="Calibri"/>
              </a:rPr>
              <a:t> </a:t>
            </a:r>
            <a:r>
              <a:rPr sz="3950" spc="395" dirty="0">
                <a:latin typeface="Calibri"/>
                <a:cs typeface="Calibri"/>
              </a:rPr>
              <a:t>agriculture</a:t>
            </a:r>
            <a:r>
              <a:rPr sz="3950" spc="160" dirty="0">
                <a:latin typeface="Calibri"/>
                <a:cs typeface="Calibri"/>
              </a:rPr>
              <a:t> </a:t>
            </a:r>
            <a:r>
              <a:rPr sz="3950" spc="540" dirty="0">
                <a:latin typeface="Calibri"/>
                <a:cs typeface="Calibri"/>
              </a:rPr>
              <a:t>and</a:t>
            </a:r>
            <a:r>
              <a:rPr sz="3950" spc="165" dirty="0">
                <a:latin typeface="Calibri"/>
                <a:cs typeface="Calibri"/>
              </a:rPr>
              <a:t> </a:t>
            </a:r>
            <a:r>
              <a:rPr sz="3950" spc="465" dirty="0">
                <a:latin typeface="Calibri"/>
                <a:cs typeface="Calibri"/>
              </a:rPr>
              <a:t>animal</a:t>
            </a:r>
            <a:r>
              <a:rPr sz="3950" spc="160" dirty="0">
                <a:latin typeface="Calibri"/>
                <a:cs typeface="Calibri"/>
              </a:rPr>
              <a:t> </a:t>
            </a:r>
            <a:r>
              <a:rPr sz="3950" spc="415" dirty="0">
                <a:latin typeface="Calibri"/>
                <a:cs typeface="Calibri"/>
              </a:rPr>
              <a:t>husbandry,</a:t>
            </a:r>
            <a:r>
              <a:rPr sz="3950" spc="165" dirty="0">
                <a:latin typeface="Calibri"/>
                <a:cs typeface="Calibri"/>
              </a:rPr>
              <a:t> </a:t>
            </a:r>
            <a:r>
              <a:rPr sz="3950" spc="405" dirty="0">
                <a:latin typeface="Calibri"/>
                <a:cs typeface="Calibri"/>
              </a:rPr>
              <a:t>they</a:t>
            </a:r>
            <a:r>
              <a:rPr sz="3950" spc="165" dirty="0">
                <a:latin typeface="Calibri"/>
                <a:cs typeface="Calibri"/>
              </a:rPr>
              <a:t> </a:t>
            </a:r>
            <a:r>
              <a:rPr sz="3950" spc="350" dirty="0">
                <a:latin typeface="Calibri"/>
                <a:cs typeface="Calibri"/>
              </a:rPr>
              <a:t>are</a:t>
            </a:r>
            <a:r>
              <a:rPr sz="3950" spc="160" dirty="0">
                <a:latin typeface="Calibri"/>
                <a:cs typeface="Calibri"/>
              </a:rPr>
              <a:t> </a:t>
            </a:r>
            <a:r>
              <a:rPr sz="3950" spc="540" dirty="0">
                <a:latin typeface="Calibri"/>
                <a:cs typeface="Calibri"/>
              </a:rPr>
              <a:t>now</a:t>
            </a:r>
            <a:r>
              <a:rPr sz="3950" spc="165" dirty="0">
                <a:latin typeface="Calibri"/>
                <a:cs typeface="Calibri"/>
              </a:rPr>
              <a:t> </a:t>
            </a:r>
            <a:r>
              <a:rPr sz="3950" spc="440" dirty="0">
                <a:latin typeface="Calibri"/>
                <a:cs typeface="Calibri"/>
              </a:rPr>
              <a:t>looking</a:t>
            </a:r>
            <a:r>
              <a:rPr sz="3950" spc="165" dirty="0">
                <a:latin typeface="Calibri"/>
                <a:cs typeface="Calibri"/>
              </a:rPr>
              <a:t> </a:t>
            </a:r>
            <a:r>
              <a:rPr sz="3950" spc="240" dirty="0">
                <a:latin typeface="Calibri"/>
                <a:cs typeface="Calibri"/>
              </a:rPr>
              <a:t>for</a:t>
            </a:r>
            <a:r>
              <a:rPr sz="3950" spc="160" dirty="0">
                <a:latin typeface="Calibri"/>
                <a:cs typeface="Calibri"/>
              </a:rPr>
              <a:t> </a:t>
            </a:r>
            <a:r>
              <a:rPr sz="3950" spc="320" dirty="0">
                <a:latin typeface="Calibri"/>
                <a:cs typeface="Calibri"/>
              </a:rPr>
              <a:t>different </a:t>
            </a:r>
            <a:r>
              <a:rPr sz="3950" spc="-880" dirty="0">
                <a:latin typeface="Calibri"/>
                <a:cs typeface="Calibri"/>
              </a:rPr>
              <a:t> </a:t>
            </a:r>
            <a:r>
              <a:rPr sz="3950" spc="295" dirty="0">
                <a:latin typeface="Calibri"/>
                <a:cs typeface="Calibri"/>
              </a:rPr>
              <a:t>livelihoods.</a:t>
            </a:r>
            <a:endParaRPr sz="3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666" y="1065570"/>
            <a:ext cx="3809333" cy="92214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907" y="839814"/>
            <a:ext cx="15625444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spc="90" dirty="0"/>
              <a:t>Things</a:t>
            </a:r>
            <a:r>
              <a:rPr sz="6050" spc="-450" dirty="0"/>
              <a:t> </a:t>
            </a:r>
            <a:r>
              <a:rPr sz="6050" spc="140" dirty="0"/>
              <a:t>to</a:t>
            </a:r>
            <a:r>
              <a:rPr sz="6050" spc="-450" dirty="0"/>
              <a:t> </a:t>
            </a:r>
            <a:r>
              <a:rPr sz="6050" spc="220" dirty="0"/>
              <a:t>do</a:t>
            </a:r>
            <a:r>
              <a:rPr sz="6050" spc="-450" dirty="0"/>
              <a:t> </a:t>
            </a:r>
            <a:r>
              <a:rPr sz="6050" spc="204" dirty="0"/>
              <a:t>for</a:t>
            </a:r>
            <a:r>
              <a:rPr sz="6050" spc="-450" dirty="0"/>
              <a:t> </a:t>
            </a:r>
            <a:r>
              <a:rPr sz="6050" spc="80" dirty="0"/>
              <a:t>the</a:t>
            </a:r>
            <a:r>
              <a:rPr sz="6050" spc="-450" dirty="0"/>
              <a:t> </a:t>
            </a:r>
            <a:r>
              <a:rPr sz="6050" spc="190" dirty="0"/>
              <a:t>development</a:t>
            </a:r>
            <a:r>
              <a:rPr sz="6050" spc="-450" dirty="0"/>
              <a:t> </a:t>
            </a:r>
            <a:r>
              <a:rPr sz="6050" spc="320" dirty="0"/>
              <a:t>of</a:t>
            </a:r>
            <a:r>
              <a:rPr sz="6050" spc="-450" dirty="0"/>
              <a:t> </a:t>
            </a:r>
            <a:r>
              <a:rPr sz="6050" spc="-45" dirty="0"/>
              <a:t>rural</a:t>
            </a:r>
            <a:endParaRPr sz="6050"/>
          </a:p>
        </p:txBody>
      </p:sp>
      <p:sp>
        <p:nvSpPr>
          <p:cNvPr id="4" name="object 4"/>
          <p:cNvSpPr txBox="1"/>
          <p:nvPr/>
        </p:nvSpPr>
        <p:spPr>
          <a:xfrm>
            <a:off x="-12700" y="1916139"/>
            <a:ext cx="5816600" cy="951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50" b="0" spc="10" dirty="0">
                <a:latin typeface="Bookman Old Style"/>
                <a:cs typeface="Bookman Old Style"/>
              </a:rPr>
              <a:t>t</a:t>
            </a:r>
            <a:r>
              <a:rPr sz="6050" b="0" spc="270" dirty="0">
                <a:latin typeface="Bookman Old Style"/>
                <a:cs typeface="Bookman Old Style"/>
              </a:rPr>
              <a:t>o</a:t>
            </a:r>
            <a:r>
              <a:rPr sz="6050" b="0" spc="-220" dirty="0">
                <a:latin typeface="Bookman Old Style"/>
                <a:cs typeface="Bookman Old Style"/>
              </a:rPr>
              <a:t>u</a:t>
            </a:r>
            <a:r>
              <a:rPr sz="6050" b="0" spc="-30" dirty="0">
                <a:latin typeface="Bookman Old Style"/>
                <a:cs typeface="Bookman Old Style"/>
              </a:rPr>
              <a:t>r</a:t>
            </a:r>
            <a:r>
              <a:rPr sz="6050" b="0" spc="-114" dirty="0">
                <a:latin typeface="Bookman Old Style"/>
                <a:cs typeface="Bookman Old Style"/>
              </a:rPr>
              <a:t>i</a:t>
            </a:r>
            <a:r>
              <a:rPr sz="6050" b="0" spc="65" dirty="0">
                <a:latin typeface="Bookman Old Style"/>
                <a:cs typeface="Bookman Old Style"/>
              </a:rPr>
              <a:t>s</a:t>
            </a:r>
            <a:r>
              <a:rPr sz="6050" b="0" spc="320" dirty="0">
                <a:latin typeface="Bookman Old Style"/>
                <a:cs typeface="Bookman Old Style"/>
              </a:rPr>
              <a:t>m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-114" dirty="0">
                <a:latin typeface="Bookman Old Style"/>
                <a:cs typeface="Bookman Old Style"/>
              </a:rPr>
              <a:t>i</a:t>
            </a:r>
            <a:r>
              <a:rPr sz="6050" b="0" spc="-50" dirty="0">
                <a:latin typeface="Bookman Old Style"/>
                <a:cs typeface="Bookman Old Style"/>
              </a:rPr>
              <a:t>n</a:t>
            </a:r>
            <a:r>
              <a:rPr sz="6050" b="0" spc="-445" dirty="0">
                <a:latin typeface="Bookman Old Style"/>
                <a:cs typeface="Bookman Old Style"/>
              </a:rPr>
              <a:t> </a:t>
            </a:r>
            <a:r>
              <a:rPr sz="6050" b="0" spc="590" dirty="0">
                <a:latin typeface="Bookman Old Style"/>
                <a:cs typeface="Bookman Old Style"/>
              </a:rPr>
              <a:t>A</a:t>
            </a:r>
            <a:r>
              <a:rPr sz="6050" b="0" spc="130" dirty="0">
                <a:latin typeface="Bookman Old Style"/>
                <a:cs typeface="Bookman Old Style"/>
              </a:rPr>
              <a:t>ğ</a:t>
            </a:r>
            <a:r>
              <a:rPr sz="6050" b="0" spc="-114" dirty="0">
                <a:latin typeface="Bookman Old Style"/>
                <a:cs typeface="Bookman Old Style"/>
              </a:rPr>
              <a:t>l</a:t>
            </a:r>
            <a:r>
              <a:rPr sz="6050" b="0" spc="160" dirty="0">
                <a:latin typeface="Bookman Old Style"/>
                <a:cs typeface="Bookman Old Style"/>
              </a:rPr>
              <a:t>a</a:t>
            </a:r>
            <a:endParaRPr sz="6050">
              <a:latin typeface="Bookman Old Style"/>
              <a:cs typeface="Bookman Old Styl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88" y="5105396"/>
            <a:ext cx="133350" cy="1333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88" y="5695946"/>
            <a:ext cx="133350" cy="1333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9588" y="6286496"/>
            <a:ext cx="133350" cy="1333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88" y="6877046"/>
            <a:ext cx="133350" cy="1333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88" y="8058146"/>
            <a:ext cx="133350" cy="1333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88" y="8648696"/>
            <a:ext cx="133350" cy="1333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588" y="9239246"/>
            <a:ext cx="133350" cy="13334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6363" y="3606187"/>
            <a:ext cx="15532735" cy="593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indent="177800">
              <a:lnSpc>
                <a:spcPct val="115700"/>
              </a:lnSpc>
              <a:spcBef>
                <a:spcPts val="95"/>
              </a:spcBef>
              <a:tabLst>
                <a:tab pos="2954020" algn="l"/>
                <a:tab pos="5045075" algn="l"/>
                <a:tab pos="6414770" algn="l"/>
                <a:tab pos="9194800" algn="l"/>
                <a:tab pos="9963150" algn="l"/>
                <a:tab pos="10867390" algn="l"/>
                <a:tab pos="13926185" algn="l"/>
                <a:tab pos="14523719" algn="l"/>
              </a:tabLst>
            </a:pPr>
            <a:r>
              <a:rPr sz="3350" spc="665" dirty="0">
                <a:latin typeface="Calibri"/>
                <a:cs typeface="Calibri"/>
              </a:rPr>
              <a:t>P</a:t>
            </a:r>
            <a:r>
              <a:rPr sz="3350" spc="365" dirty="0">
                <a:latin typeface="Calibri"/>
                <a:cs typeface="Calibri"/>
              </a:rPr>
              <a:t>a</a:t>
            </a:r>
            <a:r>
              <a:rPr sz="3350" spc="170" dirty="0">
                <a:latin typeface="Calibri"/>
                <a:cs typeface="Calibri"/>
              </a:rPr>
              <a:t>r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459" dirty="0">
                <a:latin typeface="Calibri"/>
                <a:cs typeface="Calibri"/>
              </a:rPr>
              <a:t>c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505" dirty="0">
                <a:latin typeface="Calibri"/>
                <a:cs typeface="Calibri"/>
              </a:rPr>
              <a:t>p</a:t>
            </a:r>
            <a:r>
              <a:rPr sz="3350" spc="365" dirty="0">
                <a:latin typeface="Calibri"/>
                <a:cs typeface="Calibri"/>
              </a:rPr>
              <a:t>a</a:t>
            </a:r>
            <a:r>
              <a:rPr sz="3350" spc="500" dirty="0">
                <a:latin typeface="Calibri"/>
                <a:cs typeface="Calibri"/>
              </a:rPr>
              <a:t>n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325" dirty="0">
                <a:latin typeface="Calibri"/>
                <a:cs typeface="Calibri"/>
              </a:rPr>
              <a:t>s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505" dirty="0">
                <a:latin typeface="Calibri"/>
                <a:cs typeface="Calibri"/>
              </a:rPr>
              <a:t>p</a:t>
            </a:r>
            <a:r>
              <a:rPr sz="3350" spc="170" dirty="0">
                <a:latin typeface="Calibri"/>
                <a:cs typeface="Calibri"/>
              </a:rPr>
              <a:t>r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295" dirty="0">
                <a:latin typeface="Calibri"/>
                <a:cs typeface="Calibri"/>
              </a:rPr>
              <a:t>v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505" dirty="0">
                <a:latin typeface="Calibri"/>
                <a:cs typeface="Calibri"/>
              </a:rPr>
              <a:t>d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509" dirty="0">
                <a:latin typeface="Calibri"/>
                <a:cs typeface="Calibri"/>
              </a:rPr>
              <a:t>d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20" dirty="0">
                <a:latin typeface="Calibri"/>
                <a:cs typeface="Calibri"/>
              </a:rPr>
              <a:t>s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869" dirty="0">
                <a:latin typeface="Calibri"/>
                <a:cs typeface="Calibri"/>
              </a:rPr>
              <a:t>m</a:t>
            </a:r>
            <a:r>
              <a:rPr sz="3350" spc="355" dirty="0">
                <a:latin typeface="Calibri"/>
                <a:cs typeface="Calibri"/>
              </a:rPr>
              <a:t>e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20" dirty="0">
                <a:latin typeface="Calibri"/>
                <a:cs typeface="Calibri"/>
              </a:rPr>
              <a:t>s</a:t>
            </a:r>
            <a:r>
              <a:rPr sz="3350" spc="484" dirty="0">
                <a:latin typeface="Calibri"/>
                <a:cs typeface="Calibri"/>
              </a:rPr>
              <a:t>u</a:t>
            </a:r>
            <a:r>
              <a:rPr sz="3350" spc="715" dirty="0">
                <a:latin typeface="Calibri"/>
                <a:cs typeface="Calibri"/>
              </a:rPr>
              <a:t>gg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320" dirty="0">
                <a:latin typeface="Calibri"/>
                <a:cs typeface="Calibri"/>
              </a:rPr>
              <a:t>s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500" dirty="0">
                <a:latin typeface="Calibri"/>
                <a:cs typeface="Calibri"/>
              </a:rPr>
              <a:t>n</a:t>
            </a:r>
            <a:r>
              <a:rPr sz="3350" spc="325" dirty="0">
                <a:latin typeface="Calibri"/>
                <a:cs typeface="Calibri"/>
              </a:rPr>
              <a:t>s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105" dirty="0">
                <a:latin typeface="Calibri"/>
                <a:cs typeface="Calibri"/>
              </a:rPr>
              <a:t>f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175" dirty="0">
                <a:latin typeface="Calibri"/>
                <a:cs typeface="Calibri"/>
              </a:rPr>
              <a:t>r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500" dirty="0">
                <a:latin typeface="Calibri"/>
                <a:cs typeface="Calibri"/>
              </a:rPr>
              <a:t>h</a:t>
            </a:r>
            <a:r>
              <a:rPr sz="3350" spc="355" dirty="0">
                <a:latin typeface="Calibri"/>
                <a:cs typeface="Calibri"/>
              </a:rPr>
              <a:t>e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505" dirty="0">
                <a:latin typeface="Calibri"/>
                <a:cs typeface="Calibri"/>
              </a:rPr>
              <a:t>d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295" dirty="0">
                <a:latin typeface="Calibri"/>
                <a:cs typeface="Calibri"/>
              </a:rPr>
              <a:t>v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125" dirty="0">
                <a:latin typeface="Calibri"/>
                <a:cs typeface="Calibri"/>
              </a:rPr>
              <a:t>l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505" dirty="0">
                <a:latin typeface="Calibri"/>
                <a:cs typeface="Calibri"/>
              </a:rPr>
              <a:t>p</a:t>
            </a:r>
            <a:r>
              <a:rPr sz="3350" spc="869" dirty="0">
                <a:latin typeface="Calibri"/>
                <a:cs typeface="Calibri"/>
              </a:rPr>
              <a:t>m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500" dirty="0">
                <a:latin typeface="Calibri"/>
                <a:cs typeface="Calibri"/>
              </a:rPr>
              <a:t>n</a:t>
            </a:r>
            <a:r>
              <a:rPr sz="3350" spc="235" dirty="0">
                <a:latin typeface="Calibri"/>
                <a:cs typeface="Calibri"/>
              </a:rPr>
              <a:t>t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110" dirty="0">
                <a:latin typeface="Calibri"/>
                <a:cs typeface="Calibri"/>
              </a:rPr>
              <a:t>f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170" dirty="0">
                <a:latin typeface="Calibri"/>
                <a:cs typeface="Calibri"/>
              </a:rPr>
              <a:t>r</a:t>
            </a:r>
            <a:r>
              <a:rPr sz="3350" spc="484" dirty="0">
                <a:latin typeface="Calibri"/>
                <a:cs typeface="Calibri"/>
              </a:rPr>
              <a:t>u</a:t>
            </a:r>
            <a:r>
              <a:rPr sz="3350" spc="170" dirty="0">
                <a:latin typeface="Calibri"/>
                <a:cs typeface="Calibri"/>
              </a:rPr>
              <a:t>r</a:t>
            </a:r>
            <a:r>
              <a:rPr sz="3350" spc="365" dirty="0">
                <a:latin typeface="Calibri"/>
                <a:cs typeface="Calibri"/>
              </a:rPr>
              <a:t>a</a:t>
            </a:r>
            <a:r>
              <a:rPr sz="3350" spc="130" dirty="0">
                <a:latin typeface="Calibri"/>
                <a:cs typeface="Calibri"/>
              </a:rPr>
              <a:t>l  </a:t>
            </a:r>
            <a:r>
              <a:rPr sz="3350" spc="300" dirty="0">
                <a:latin typeface="Calibri"/>
                <a:cs typeface="Calibri"/>
              </a:rPr>
              <a:t>tourism.</a:t>
            </a:r>
            <a:endParaRPr sz="3350">
              <a:latin typeface="Calibri"/>
              <a:cs typeface="Calibri"/>
            </a:endParaRPr>
          </a:p>
          <a:p>
            <a:pPr marL="847090" marR="6892290" indent="-111760">
              <a:lnSpc>
                <a:spcPts val="4650"/>
              </a:lnSpc>
              <a:spcBef>
                <a:spcPts val="260"/>
              </a:spcBef>
            </a:pPr>
            <a:r>
              <a:rPr sz="3350" spc="310" dirty="0">
                <a:latin typeface="Calibri"/>
                <a:cs typeface="Calibri"/>
              </a:rPr>
              <a:t>Internet</a:t>
            </a:r>
            <a:r>
              <a:rPr sz="3350" spc="105" dirty="0">
                <a:latin typeface="Calibri"/>
                <a:cs typeface="Calibri"/>
              </a:rPr>
              <a:t> </a:t>
            </a:r>
            <a:r>
              <a:rPr sz="3350" spc="459" dirty="0">
                <a:latin typeface="Calibri"/>
                <a:cs typeface="Calibri"/>
              </a:rPr>
              <a:t>and</a:t>
            </a:r>
            <a:r>
              <a:rPr sz="3350" spc="110" dirty="0">
                <a:latin typeface="Calibri"/>
                <a:cs typeface="Calibri"/>
              </a:rPr>
              <a:t> </a:t>
            </a:r>
            <a:r>
              <a:rPr sz="3350" spc="395" dirty="0">
                <a:latin typeface="Calibri"/>
                <a:cs typeface="Calibri"/>
              </a:rPr>
              <a:t>sewerage</a:t>
            </a:r>
            <a:r>
              <a:rPr sz="3350" spc="105" dirty="0">
                <a:latin typeface="Calibri"/>
                <a:cs typeface="Calibri"/>
              </a:rPr>
              <a:t> </a:t>
            </a:r>
            <a:r>
              <a:rPr sz="3350" spc="300" dirty="0">
                <a:latin typeface="Calibri"/>
                <a:cs typeface="Calibri"/>
              </a:rPr>
              <a:t>infrastructure </a:t>
            </a:r>
            <a:r>
              <a:rPr sz="3350" spc="-740" dirty="0">
                <a:latin typeface="Calibri"/>
                <a:cs typeface="Calibri"/>
              </a:rPr>
              <a:t> </a:t>
            </a:r>
            <a:r>
              <a:rPr sz="3350" spc="320" dirty="0">
                <a:latin typeface="Calibri"/>
                <a:cs typeface="Calibri"/>
              </a:rPr>
              <a:t>there</a:t>
            </a:r>
            <a:r>
              <a:rPr sz="3350" spc="114" dirty="0">
                <a:latin typeface="Calibri"/>
                <a:cs typeface="Calibri"/>
              </a:rPr>
              <a:t> </a:t>
            </a:r>
            <a:r>
              <a:rPr sz="3350" spc="380" dirty="0">
                <a:latin typeface="Calibri"/>
                <a:cs typeface="Calibri"/>
              </a:rPr>
              <a:t>should</a:t>
            </a:r>
            <a:r>
              <a:rPr sz="3350" spc="114" dirty="0">
                <a:latin typeface="Calibri"/>
                <a:cs typeface="Calibri"/>
              </a:rPr>
              <a:t> </a:t>
            </a:r>
            <a:r>
              <a:rPr sz="3350" spc="430" dirty="0">
                <a:latin typeface="Calibri"/>
                <a:cs typeface="Calibri"/>
              </a:rPr>
              <a:t>be</a:t>
            </a:r>
            <a:r>
              <a:rPr sz="3350" spc="114" dirty="0">
                <a:latin typeface="Calibri"/>
                <a:cs typeface="Calibri"/>
              </a:rPr>
              <a:t> </a:t>
            </a:r>
            <a:r>
              <a:rPr sz="3350" spc="370" dirty="0">
                <a:latin typeface="Calibri"/>
                <a:cs typeface="Calibri"/>
              </a:rPr>
              <a:t>a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20" dirty="0">
                <a:latin typeface="Calibri"/>
                <a:cs typeface="Calibri"/>
              </a:rPr>
              <a:t>restaurant</a:t>
            </a:r>
            <a:endParaRPr sz="3350">
              <a:latin typeface="Calibri"/>
              <a:cs typeface="Calibri"/>
            </a:endParaRPr>
          </a:p>
          <a:p>
            <a:pPr marL="735965">
              <a:lnSpc>
                <a:spcPct val="100000"/>
              </a:lnSpc>
              <a:spcBef>
                <a:spcPts val="370"/>
              </a:spcBef>
            </a:pPr>
            <a:r>
              <a:rPr sz="3350" spc="360" dirty="0">
                <a:latin typeface="Calibri"/>
                <a:cs typeface="Calibri"/>
              </a:rPr>
              <a:t>the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00" dirty="0">
                <a:latin typeface="Calibri"/>
                <a:cs typeface="Calibri"/>
              </a:rPr>
              <a:t>village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35" dirty="0">
                <a:latin typeface="Calibri"/>
                <a:cs typeface="Calibri"/>
              </a:rPr>
              <a:t>coffeehouse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80" dirty="0">
                <a:latin typeface="Calibri"/>
                <a:cs typeface="Calibri"/>
              </a:rPr>
              <a:t>should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430" dirty="0">
                <a:latin typeface="Calibri"/>
                <a:cs typeface="Calibri"/>
              </a:rPr>
              <a:t>be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85" dirty="0">
                <a:latin typeface="Calibri"/>
                <a:cs typeface="Calibri"/>
              </a:rPr>
              <a:t>run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45" dirty="0">
                <a:latin typeface="Calibri"/>
                <a:cs typeface="Calibri"/>
              </a:rPr>
              <a:t>as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180" dirty="0">
                <a:latin typeface="Calibri"/>
                <a:cs typeface="Calibri"/>
              </a:rPr>
              <a:t>it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415" dirty="0">
                <a:latin typeface="Calibri"/>
                <a:cs typeface="Calibri"/>
              </a:rPr>
              <a:t>used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280" dirty="0">
                <a:latin typeface="Calibri"/>
                <a:cs typeface="Calibri"/>
              </a:rPr>
              <a:t>to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430" dirty="0">
                <a:latin typeface="Calibri"/>
                <a:cs typeface="Calibri"/>
              </a:rPr>
              <a:t>be</a:t>
            </a:r>
            <a:endParaRPr sz="3350">
              <a:latin typeface="Calibri"/>
              <a:cs typeface="Calibri"/>
            </a:endParaRPr>
          </a:p>
          <a:p>
            <a:pPr marL="735965" marR="5080" indent="244475">
              <a:lnSpc>
                <a:spcPts val="4650"/>
              </a:lnSpc>
              <a:spcBef>
                <a:spcPts val="260"/>
              </a:spcBef>
              <a:tabLst>
                <a:tab pos="1943100" algn="l"/>
                <a:tab pos="3701415" algn="l"/>
                <a:tab pos="5687695" algn="l"/>
                <a:tab pos="6343650" algn="l"/>
                <a:tab pos="10137140" algn="l"/>
                <a:tab pos="13276580" algn="l"/>
                <a:tab pos="14973935" algn="l"/>
              </a:tabLst>
            </a:pP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500" dirty="0">
                <a:latin typeface="Calibri"/>
                <a:cs typeface="Calibri"/>
              </a:rPr>
              <a:t>h</a:t>
            </a:r>
            <a:r>
              <a:rPr sz="3350" spc="355" dirty="0">
                <a:latin typeface="Calibri"/>
                <a:cs typeface="Calibri"/>
              </a:rPr>
              <a:t>e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125" dirty="0">
                <a:latin typeface="Calibri"/>
                <a:cs typeface="Calibri"/>
              </a:rPr>
              <a:t>li</a:t>
            </a:r>
            <a:r>
              <a:rPr sz="3350" spc="869" dirty="0">
                <a:latin typeface="Calibri"/>
                <a:cs typeface="Calibri"/>
              </a:rPr>
              <a:t>m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509" dirty="0">
                <a:latin typeface="Calibri"/>
                <a:cs typeface="Calibri"/>
              </a:rPr>
              <a:t>d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500" dirty="0">
                <a:latin typeface="Calibri"/>
                <a:cs typeface="Calibri"/>
              </a:rPr>
              <a:t>n</a:t>
            </a:r>
            <a:r>
              <a:rPr sz="3350" spc="484" dirty="0">
                <a:latin typeface="Calibri"/>
                <a:cs typeface="Calibri"/>
              </a:rPr>
              <a:t>u</a:t>
            </a:r>
            <a:r>
              <a:rPr sz="3350" spc="869" dirty="0">
                <a:latin typeface="Calibri"/>
                <a:cs typeface="Calibri"/>
              </a:rPr>
              <a:t>m</a:t>
            </a:r>
            <a:r>
              <a:rPr sz="3350" spc="505" dirty="0">
                <a:latin typeface="Calibri"/>
                <a:cs typeface="Calibri"/>
              </a:rPr>
              <a:t>b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175" dirty="0">
                <a:latin typeface="Calibri"/>
                <a:cs typeface="Calibri"/>
              </a:rPr>
              <a:t>r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110" dirty="0">
                <a:latin typeface="Calibri"/>
                <a:cs typeface="Calibri"/>
              </a:rPr>
              <a:t>f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65" dirty="0">
                <a:latin typeface="Calibri"/>
                <a:cs typeface="Calibri"/>
              </a:rPr>
              <a:t>a</a:t>
            </a:r>
            <a:r>
              <a:rPr sz="3350" spc="459" dirty="0">
                <a:latin typeface="Calibri"/>
                <a:cs typeface="Calibri"/>
              </a:rPr>
              <a:t>cc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869" dirty="0">
                <a:latin typeface="Calibri"/>
                <a:cs typeface="Calibri"/>
              </a:rPr>
              <a:t>mm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505" dirty="0">
                <a:latin typeface="Calibri"/>
                <a:cs typeface="Calibri"/>
              </a:rPr>
              <a:t>d</a:t>
            </a:r>
            <a:r>
              <a:rPr sz="3350" spc="365" dirty="0">
                <a:latin typeface="Calibri"/>
                <a:cs typeface="Calibri"/>
              </a:rPr>
              <a:t>a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505" dirty="0">
                <a:latin typeface="Calibri"/>
                <a:cs typeface="Calibri"/>
              </a:rPr>
              <a:t>n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505" dirty="0">
                <a:latin typeface="Calibri"/>
                <a:cs typeface="Calibri"/>
              </a:rPr>
              <a:t>pp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170" dirty="0">
                <a:latin typeface="Calibri"/>
                <a:cs typeface="Calibri"/>
              </a:rPr>
              <a:t>r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484" dirty="0">
                <a:latin typeface="Calibri"/>
                <a:cs typeface="Calibri"/>
              </a:rPr>
              <a:t>u</a:t>
            </a:r>
            <a:r>
              <a:rPr sz="3350" spc="500" dirty="0">
                <a:latin typeface="Calibri"/>
                <a:cs typeface="Calibri"/>
              </a:rPr>
              <a:t>n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229" dirty="0">
                <a:latin typeface="Calibri"/>
                <a:cs typeface="Calibri"/>
              </a:rPr>
              <a:t>t</a:t>
            </a:r>
            <a:r>
              <a:rPr sz="3350" spc="125" dirty="0">
                <a:latin typeface="Calibri"/>
                <a:cs typeface="Calibri"/>
              </a:rPr>
              <a:t>i</a:t>
            </a:r>
            <a:r>
              <a:rPr sz="3350" spc="350" dirty="0">
                <a:latin typeface="Calibri"/>
                <a:cs typeface="Calibri"/>
              </a:rPr>
              <a:t>e</a:t>
            </a:r>
            <a:r>
              <a:rPr sz="3350" spc="325" dirty="0">
                <a:latin typeface="Calibri"/>
                <a:cs typeface="Calibri"/>
              </a:rPr>
              <a:t>s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320" dirty="0">
                <a:latin typeface="Calibri"/>
                <a:cs typeface="Calibri"/>
              </a:rPr>
              <a:t>s</a:t>
            </a:r>
            <a:r>
              <a:rPr sz="3350" spc="500" dirty="0">
                <a:latin typeface="Calibri"/>
                <a:cs typeface="Calibri"/>
              </a:rPr>
              <a:t>h</a:t>
            </a:r>
            <a:r>
              <a:rPr sz="3350" spc="325" dirty="0">
                <a:latin typeface="Calibri"/>
                <a:cs typeface="Calibri"/>
              </a:rPr>
              <a:t>o</a:t>
            </a:r>
            <a:r>
              <a:rPr sz="3350" spc="484" dirty="0">
                <a:latin typeface="Calibri"/>
                <a:cs typeface="Calibri"/>
              </a:rPr>
              <a:t>u</a:t>
            </a:r>
            <a:r>
              <a:rPr sz="3350" spc="125" dirty="0">
                <a:latin typeface="Calibri"/>
                <a:cs typeface="Calibri"/>
              </a:rPr>
              <a:t>l</a:t>
            </a:r>
            <a:r>
              <a:rPr sz="3350" spc="509" dirty="0">
                <a:latin typeface="Calibri"/>
                <a:cs typeface="Calibri"/>
              </a:rPr>
              <a:t>d</a:t>
            </a:r>
            <a:r>
              <a:rPr sz="3350" dirty="0">
                <a:latin typeface="Calibri"/>
                <a:cs typeface="Calibri"/>
              </a:rPr>
              <a:t>	</a:t>
            </a:r>
            <a:r>
              <a:rPr sz="3350" spc="505" dirty="0">
                <a:latin typeface="Calibri"/>
                <a:cs typeface="Calibri"/>
              </a:rPr>
              <a:t>b</a:t>
            </a:r>
            <a:r>
              <a:rPr sz="3350" spc="225" dirty="0">
                <a:latin typeface="Calibri"/>
                <a:cs typeface="Calibri"/>
              </a:rPr>
              <a:t>e  </a:t>
            </a:r>
            <a:r>
              <a:rPr sz="3350" spc="370" dirty="0">
                <a:latin typeface="Calibri"/>
                <a:cs typeface="Calibri"/>
              </a:rPr>
              <a:t>developed</a:t>
            </a:r>
            <a:endParaRPr sz="3350">
              <a:latin typeface="Calibri"/>
              <a:cs typeface="Calibri"/>
            </a:endParaRPr>
          </a:p>
          <a:p>
            <a:pPr marL="847090">
              <a:lnSpc>
                <a:spcPct val="100000"/>
              </a:lnSpc>
              <a:spcBef>
                <a:spcPts val="370"/>
              </a:spcBef>
            </a:pPr>
            <a:r>
              <a:rPr sz="3350" spc="360" dirty="0">
                <a:latin typeface="Calibri"/>
                <a:cs typeface="Calibri"/>
              </a:rPr>
              <a:t>lack</a:t>
            </a:r>
            <a:r>
              <a:rPr sz="3350" spc="95" dirty="0">
                <a:latin typeface="Calibri"/>
                <a:cs typeface="Calibri"/>
              </a:rPr>
              <a:t> </a:t>
            </a:r>
            <a:r>
              <a:rPr sz="3350" spc="220" dirty="0">
                <a:latin typeface="Calibri"/>
                <a:cs typeface="Calibri"/>
              </a:rPr>
              <a:t>of</a:t>
            </a:r>
            <a:r>
              <a:rPr sz="3350" spc="100" dirty="0">
                <a:latin typeface="Calibri"/>
                <a:cs typeface="Calibri"/>
              </a:rPr>
              <a:t> </a:t>
            </a:r>
            <a:r>
              <a:rPr sz="3350" spc="350" dirty="0">
                <a:latin typeface="Calibri"/>
                <a:cs typeface="Calibri"/>
              </a:rPr>
              <a:t>personnel</a:t>
            </a:r>
            <a:endParaRPr sz="3350">
              <a:latin typeface="Calibri"/>
              <a:cs typeface="Calibri"/>
            </a:endParaRPr>
          </a:p>
          <a:p>
            <a:pPr marL="847090" marR="56515">
              <a:lnSpc>
                <a:spcPts val="4650"/>
              </a:lnSpc>
              <a:spcBef>
                <a:spcPts val="100"/>
              </a:spcBef>
            </a:pPr>
            <a:r>
              <a:rPr sz="3350" spc="360" dirty="0">
                <a:latin typeface="Calibri"/>
                <a:cs typeface="Calibri"/>
              </a:rPr>
              <a:t>the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440" dirty="0">
                <a:latin typeface="Calibri"/>
                <a:cs typeface="Calibri"/>
              </a:rPr>
              <a:t>most</a:t>
            </a:r>
            <a:r>
              <a:rPr sz="3350" spc="130" dirty="0">
                <a:latin typeface="Calibri"/>
                <a:cs typeface="Calibri"/>
              </a:rPr>
              <a:t> </a:t>
            </a:r>
            <a:r>
              <a:rPr sz="3350" spc="370" dirty="0">
                <a:latin typeface="Calibri"/>
                <a:cs typeface="Calibri"/>
              </a:rPr>
              <a:t>important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305" dirty="0">
                <a:latin typeface="Calibri"/>
                <a:cs typeface="Calibri"/>
              </a:rPr>
              <a:t>cultural</a:t>
            </a:r>
            <a:r>
              <a:rPr sz="3350" spc="130" dirty="0">
                <a:latin typeface="Calibri"/>
                <a:cs typeface="Calibri"/>
              </a:rPr>
              <a:t> </a:t>
            </a:r>
            <a:r>
              <a:rPr sz="3350" spc="345" dirty="0">
                <a:latin typeface="Calibri"/>
                <a:cs typeface="Calibri"/>
              </a:rPr>
              <a:t>event</a:t>
            </a:r>
            <a:r>
              <a:rPr sz="3350" spc="130" dirty="0">
                <a:latin typeface="Calibri"/>
                <a:cs typeface="Calibri"/>
              </a:rPr>
              <a:t> </a:t>
            </a:r>
            <a:r>
              <a:rPr sz="3350" spc="315" dirty="0">
                <a:latin typeface="Calibri"/>
                <a:cs typeface="Calibri"/>
              </a:rPr>
              <a:t>in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360" dirty="0">
                <a:latin typeface="Calibri"/>
                <a:cs typeface="Calibri"/>
              </a:rPr>
              <a:t>the</a:t>
            </a:r>
            <a:r>
              <a:rPr sz="3350" spc="130" dirty="0">
                <a:latin typeface="Calibri"/>
                <a:cs typeface="Calibri"/>
              </a:rPr>
              <a:t> </a:t>
            </a:r>
            <a:r>
              <a:rPr sz="3350" spc="365" dirty="0">
                <a:latin typeface="Calibri"/>
                <a:cs typeface="Calibri"/>
              </a:rPr>
              <a:t>region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225" dirty="0">
                <a:latin typeface="Calibri"/>
                <a:cs typeface="Calibri"/>
              </a:rPr>
              <a:t>is</a:t>
            </a:r>
            <a:r>
              <a:rPr sz="3350" spc="130" dirty="0">
                <a:latin typeface="Calibri"/>
                <a:cs typeface="Calibri"/>
              </a:rPr>
              <a:t> </a:t>
            </a:r>
            <a:r>
              <a:rPr sz="3350" spc="360" dirty="0">
                <a:latin typeface="Calibri"/>
                <a:cs typeface="Calibri"/>
              </a:rPr>
              <a:t>the</a:t>
            </a:r>
            <a:r>
              <a:rPr sz="3350" spc="130" dirty="0">
                <a:latin typeface="Calibri"/>
                <a:cs typeface="Calibri"/>
              </a:rPr>
              <a:t> </a:t>
            </a:r>
            <a:r>
              <a:rPr sz="3350" spc="370" dirty="0">
                <a:latin typeface="Calibri"/>
                <a:cs typeface="Calibri"/>
              </a:rPr>
              <a:t>Mahya</a:t>
            </a:r>
            <a:r>
              <a:rPr sz="3350" spc="125" dirty="0">
                <a:latin typeface="Calibri"/>
                <a:cs typeface="Calibri"/>
              </a:rPr>
              <a:t> </a:t>
            </a:r>
            <a:r>
              <a:rPr sz="3350" spc="195" dirty="0">
                <a:latin typeface="Calibri"/>
                <a:cs typeface="Calibri"/>
              </a:rPr>
              <a:t>festival. </a:t>
            </a:r>
            <a:r>
              <a:rPr sz="3350" spc="-740" dirty="0">
                <a:latin typeface="Calibri"/>
                <a:cs typeface="Calibri"/>
              </a:rPr>
              <a:t> </a:t>
            </a:r>
            <a:r>
              <a:rPr sz="3350" spc="365" dirty="0">
                <a:latin typeface="Calibri"/>
                <a:cs typeface="Calibri"/>
              </a:rPr>
              <a:t>sackcloth</a:t>
            </a:r>
            <a:r>
              <a:rPr sz="3350" spc="114" dirty="0">
                <a:latin typeface="Calibri"/>
                <a:cs typeface="Calibri"/>
              </a:rPr>
              <a:t> </a:t>
            </a:r>
            <a:r>
              <a:rPr sz="3350" spc="415" dirty="0">
                <a:latin typeface="Calibri"/>
                <a:cs typeface="Calibri"/>
              </a:rPr>
              <a:t>weaving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225" dirty="0">
                <a:latin typeface="Calibri"/>
                <a:cs typeface="Calibri"/>
              </a:rPr>
              <a:t>is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275" dirty="0">
                <a:latin typeface="Calibri"/>
                <a:cs typeface="Calibri"/>
              </a:rPr>
              <a:t>very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70" dirty="0">
                <a:latin typeface="Calibri"/>
                <a:cs typeface="Calibri"/>
              </a:rPr>
              <a:t>important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15" dirty="0">
                <a:latin typeface="Calibri"/>
                <a:cs typeface="Calibri"/>
              </a:rPr>
              <a:t>in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60" dirty="0">
                <a:latin typeface="Calibri"/>
                <a:cs typeface="Calibri"/>
              </a:rPr>
              <a:t>the</a:t>
            </a:r>
            <a:r>
              <a:rPr sz="3350" spc="120" dirty="0">
                <a:latin typeface="Calibri"/>
                <a:cs typeface="Calibri"/>
              </a:rPr>
              <a:t> </a:t>
            </a:r>
            <a:r>
              <a:rPr sz="3350" spc="365" dirty="0">
                <a:latin typeface="Calibri"/>
                <a:cs typeface="Calibri"/>
              </a:rPr>
              <a:t>region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9063" y="1065567"/>
            <a:ext cx="17709515" cy="9221470"/>
            <a:chOff x="579063" y="1065567"/>
            <a:chExt cx="17709515" cy="9221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8666" y="1065567"/>
              <a:ext cx="3809333" cy="9221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063" y="1718220"/>
              <a:ext cx="15792449" cy="75533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6363" y="234962"/>
            <a:ext cx="6673850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50" b="1" spc="270" dirty="0">
                <a:latin typeface="Georgia"/>
                <a:cs typeface="Georgia"/>
              </a:rPr>
              <a:t>SWOT</a:t>
            </a:r>
            <a:r>
              <a:rPr sz="4150" b="1" spc="55" dirty="0">
                <a:latin typeface="Georgia"/>
                <a:cs typeface="Georgia"/>
              </a:rPr>
              <a:t> </a:t>
            </a:r>
            <a:r>
              <a:rPr sz="4150" b="1" spc="105" dirty="0">
                <a:latin typeface="Georgia"/>
                <a:cs typeface="Georgia"/>
              </a:rPr>
              <a:t>Analysis</a:t>
            </a:r>
            <a:r>
              <a:rPr sz="4150" b="1" spc="55" dirty="0">
                <a:latin typeface="Georgia"/>
                <a:cs typeface="Georgia"/>
              </a:rPr>
              <a:t> </a:t>
            </a:r>
            <a:r>
              <a:rPr sz="4150" b="1" spc="90" dirty="0">
                <a:latin typeface="Georgia"/>
                <a:cs typeface="Georgia"/>
              </a:rPr>
              <a:t>Results</a:t>
            </a:r>
            <a:endParaRPr sz="415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237" y="0"/>
            <a:ext cx="18058765" cy="8950325"/>
            <a:chOff x="229237" y="0"/>
            <a:chExt cx="18058765" cy="8950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42504" y="0"/>
              <a:ext cx="4145494" cy="89501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237" y="3415046"/>
              <a:ext cx="17183099" cy="49625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6363" y="234963"/>
            <a:ext cx="6673850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50" b="1" spc="270" dirty="0">
                <a:latin typeface="Georgia"/>
                <a:cs typeface="Georgia"/>
              </a:rPr>
              <a:t>SWOT</a:t>
            </a:r>
            <a:r>
              <a:rPr sz="4150" b="1" spc="55" dirty="0">
                <a:latin typeface="Georgia"/>
                <a:cs typeface="Georgia"/>
              </a:rPr>
              <a:t> </a:t>
            </a:r>
            <a:r>
              <a:rPr sz="4150" b="1" spc="105" dirty="0">
                <a:latin typeface="Georgia"/>
                <a:cs typeface="Georgia"/>
              </a:rPr>
              <a:t>Analysis</a:t>
            </a:r>
            <a:r>
              <a:rPr sz="4150" b="1" spc="55" dirty="0">
                <a:latin typeface="Georgia"/>
                <a:cs typeface="Georgia"/>
              </a:rPr>
              <a:t> </a:t>
            </a:r>
            <a:r>
              <a:rPr sz="4150" b="1" spc="90" dirty="0">
                <a:latin typeface="Georgia"/>
                <a:cs typeface="Georgia"/>
              </a:rPr>
              <a:t>Results</a:t>
            </a:r>
            <a:endParaRPr sz="415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6325" y="1"/>
            <a:ext cx="17482185" cy="10287000"/>
            <a:chOff x="806325" y="1"/>
            <a:chExt cx="1748218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78056" y="1"/>
              <a:ext cx="570994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325" y="3442577"/>
              <a:ext cx="15287624" cy="38957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6363" y="234962"/>
            <a:ext cx="6673850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50" b="1" spc="270" dirty="0">
                <a:latin typeface="Georgia"/>
                <a:cs typeface="Georgia"/>
              </a:rPr>
              <a:t>SWOT</a:t>
            </a:r>
            <a:r>
              <a:rPr sz="4150" b="1" spc="55" dirty="0">
                <a:latin typeface="Georgia"/>
                <a:cs typeface="Georgia"/>
              </a:rPr>
              <a:t> </a:t>
            </a:r>
            <a:r>
              <a:rPr sz="4150" b="1" spc="105" dirty="0">
                <a:latin typeface="Georgia"/>
                <a:cs typeface="Georgia"/>
              </a:rPr>
              <a:t>Analysis</a:t>
            </a:r>
            <a:r>
              <a:rPr sz="4150" b="1" spc="55" dirty="0">
                <a:latin typeface="Georgia"/>
                <a:cs typeface="Georgia"/>
              </a:rPr>
              <a:t> </a:t>
            </a:r>
            <a:r>
              <a:rPr sz="4150" b="1" spc="90" dirty="0">
                <a:latin typeface="Georgia"/>
                <a:cs typeface="Georgia"/>
              </a:rPr>
              <a:t>Results</a:t>
            </a:r>
            <a:endParaRPr sz="415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41679" y="9488677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2A6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2666"/>
            <a:ext cx="8171815" cy="10234930"/>
            <a:chOff x="0" y="52666"/>
            <a:chExt cx="8171815" cy="10234930"/>
          </a:xfrm>
        </p:grpSpPr>
        <p:sp>
          <p:nvSpPr>
            <p:cNvPr id="4" name="object 4"/>
            <p:cNvSpPr/>
            <p:nvPr/>
          </p:nvSpPr>
          <p:spPr>
            <a:xfrm>
              <a:off x="2909936" y="1599770"/>
              <a:ext cx="4552950" cy="4533900"/>
            </a:xfrm>
            <a:custGeom>
              <a:avLst/>
              <a:gdLst/>
              <a:ahLst/>
              <a:cxnLst/>
              <a:rect l="l" t="t" r="r" b="b"/>
              <a:pathLst>
                <a:path w="4552950" h="4533900">
                  <a:moveTo>
                    <a:pt x="2654617" y="25399"/>
                  </a:moveTo>
                  <a:lnTo>
                    <a:pt x="1897728" y="25399"/>
                  </a:lnTo>
                  <a:lnTo>
                    <a:pt x="1990655" y="0"/>
                  </a:lnTo>
                  <a:lnTo>
                    <a:pt x="2561691" y="0"/>
                  </a:lnTo>
                  <a:lnTo>
                    <a:pt x="2654617" y="25399"/>
                  </a:lnTo>
                  <a:close/>
                </a:path>
                <a:path w="4552950" h="4533900">
                  <a:moveTo>
                    <a:pt x="2836626" y="63499"/>
                  </a:moveTo>
                  <a:lnTo>
                    <a:pt x="1715720" y="63499"/>
                  </a:lnTo>
                  <a:lnTo>
                    <a:pt x="1851731" y="25399"/>
                  </a:lnTo>
                  <a:lnTo>
                    <a:pt x="2700615" y="25399"/>
                  </a:lnTo>
                  <a:lnTo>
                    <a:pt x="2836626" y="63499"/>
                  </a:lnTo>
                  <a:close/>
                </a:path>
                <a:path w="4552950" h="4533900">
                  <a:moveTo>
                    <a:pt x="2746289" y="4495799"/>
                  </a:moveTo>
                  <a:lnTo>
                    <a:pt x="1806057" y="4495799"/>
                  </a:lnTo>
                  <a:lnTo>
                    <a:pt x="1496231" y="4406899"/>
                  </a:lnTo>
                  <a:lnTo>
                    <a:pt x="1453501" y="4381499"/>
                  </a:lnTo>
                  <a:lnTo>
                    <a:pt x="1369290" y="4356099"/>
                  </a:lnTo>
                  <a:lnTo>
                    <a:pt x="1327827" y="4330699"/>
                  </a:lnTo>
                  <a:lnTo>
                    <a:pt x="1286807" y="4317999"/>
                  </a:lnTo>
                  <a:lnTo>
                    <a:pt x="1246239" y="4292599"/>
                  </a:lnTo>
                  <a:lnTo>
                    <a:pt x="1206132" y="4279899"/>
                  </a:lnTo>
                  <a:lnTo>
                    <a:pt x="1127345" y="4229099"/>
                  </a:lnTo>
                  <a:lnTo>
                    <a:pt x="1050523" y="4178299"/>
                  </a:lnTo>
                  <a:lnTo>
                    <a:pt x="975746" y="4127499"/>
                  </a:lnTo>
                  <a:lnTo>
                    <a:pt x="939149" y="4102099"/>
                  </a:lnTo>
                  <a:lnTo>
                    <a:pt x="903093" y="4076699"/>
                  </a:lnTo>
                  <a:lnTo>
                    <a:pt x="867588" y="4051299"/>
                  </a:lnTo>
                  <a:lnTo>
                    <a:pt x="832643" y="4025899"/>
                  </a:lnTo>
                  <a:lnTo>
                    <a:pt x="798269" y="4000499"/>
                  </a:lnTo>
                  <a:lnTo>
                    <a:pt x="764476" y="3962399"/>
                  </a:lnTo>
                  <a:lnTo>
                    <a:pt x="731272" y="3936999"/>
                  </a:lnTo>
                  <a:lnTo>
                    <a:pt x="698669" y="3898899"/>
                  </a:lnTo>
                  <a:lnTo>
                    <a:pt x="666675" y="3873499"/>
                  </a:lnTo>
                  <a:lnTo>
                    <a:pt x="635302" y="3835399"/>
                  </a:lnTo>
                  <a:lnTo>
                    <a:pt x="604558" y="3809999"/>
                  </a:lnTo>
                  <a:lnTo>
                    <a:pt x="574454" y="3771899"/>
                  </a:lnTo>
                  <a:lnTo>
                    <a:pt x="544999" y="3746499"/>
                  </a:lnTo>
                  <a:lnTo>
                    <a:pt x="516204" y="3708399"/>
                  </a:lnTo>
                  <a:lnTo>
                    <a:pt x="488078" y="3670299"/>
                  </a:lnTo>
                  <a:lnTo>
                    <a:pt x="460631" y="3632199"/>
                  </a:lnTo>
                  <a:lnTo>
                    <a:pt x="433873" y="3606799"/>
                  </a:lnTo>
                  <a:lnTo>
                    <a:pt x="407814" y="3568699"/>
                  </a:lnTo>
                  <a:lnTo>
                    <a:pt x="382464" y="3530599"/>
                  </a:lnTo>
                  <a:lnTo>
                    <a:pt x="357832" y="3492499"/>
                  </a:lnTo>
                  <a:lnTo>
                    <a:pt x="333929" y="3454399"/>
                  </a:lnTo>
                  <a:lnTo>
                    <a:pt x="310764" y="3416299"/>
                  </a:lnTo>
                  <a:lnTo>
                    <a:pt x="288347" y="3378199"/>
                  </a:lnTo>
                  <a:lnTo>
                    <a:pt x="266689" y="3340099"/>
                  </a:lnTo>
                  <a:lnTo>
                    <a:pt x="245798" y="3289299"/>
                  </a:lnTo>
                  <a:lnTo>
                    <a:pt x="225686" y="3251199"/>
                  </a:lnTo>
                  <a:lnTo>
                    <a:pt x="206361" y="3213099"/>
                  </a:lnTo>
                  <a:lnTo>
                    <a:pt x="187834" y="3174999"/>
                  </a:lnTo>
                  <a:lnTo>
                    <a:pt x="170114" y="3124199"/>
                  </a:lnTo>
                  <a:lnTo>
                    <a:pt x="153212" y="3086099"/>
                  </a:lnTo>
                  <a:lnTo>
                    <a:pt x="137137" y="3047999"/>
                  </a:lnTo>
                  <a:lnTo>
                    <a:pt x="121899" y="2997199"/>
                  </a:lnTo>
                  <a:lnTo>
                    <a:pt x="107508" y="2959099"/>
                  </a:lnTo>
                  <a:lnTo>
                    <a:pt x="93974" y="2908299"/>
                  </a:lnTo>
                  <a:lnTo>
                    <a:pt x="81307" y="2870199"/>
                  </a:lnTo>
                  <a:lnTo>
                    <a:pt x="69516" y="2819399"/>
                  </a:lnTo>
                  <a:lnTo>
                    <a:pt x="58612" y="2781299"/>
                  </a:lnTo>
                  <a:lnTo>
                    <a:pt x="48604" y="2730499"/>
                  </a:lnTo>
                  <a:lnTo>
                    <a:pt x="39502" y="2692399"/>
                  </a:lnTo>
                  <a:lnTo>
                    <a:pt x="31317" y="2641599"/>
                  </a:lnTo>
                  <a:lnTo>
                    <a:pt x="24058" y="2590799"/>
                  </a:lnTo>
                  <a:lnTo>
                    <a:pt x="17734" y="2552699"/>
                  </a:lnTo>
                  <a:lnTo>
                    <a:pt x="12356" y="2501899"/>
                  </a:lnTo>
                  <a:lnTo>
                    <a:pt x="7934" y="2451099"/>
                  </a:lnTo>
                  <a:lnTo>
                    <a:pt x="4478" y="2412999"/>
                  </a:lnTo>
                  <a:lnTo>
                    <a:pt x="1996" y="2362199"/>
                  </a:lnTo>
                  <a:lnTo>
                    <a:pt x="500" y="2311399"/>
                  </a:lnTo>
                  <a:lnTo>
                    <a:pt x="0" y="2260599"/>
                  </a:lnTo>
                  <a:lnTo>
                    <a:pt x="500" y="2209799"/>
                  </a:lnTo>
                  <a:lnTo>
                    <a:pt x="1996" y="2171699"/>
                  </a:lnTo>
                  <a:lnTo>
                    <a:pt x="4478" y="2120899"/>
                  </a:lnTo>
                  <a:lnTo>
                    <a:pt x="7934" y="2070099"/>
                  </a:lnTo>
                  <a:lnTo>
                    <a:pt x="12356" y="2019299"/>
                  </a:lnTo>
                  <a:lnTo>
                    <a:pt x="17734" y="1981199"/>
                  </a:lnTo>
                  <a:lnTo>
                    <a:pt x="24058" y="1930399"/>
                  </a:lnTo>
                  <a:lnTo>
                    <a:pt x="31317" y="1879599"/>
                  </a:lnTo>
                  <a:lnTo>
                    <a:pt x="39502" y="1841499"/>
                  </a:lnTo>
                  <a:lnTo>
                    <a:pt x="48604" y="1790699"/>
                  </a:lnTo>
                  <a:lnTo>
                    <a:pt x="58612" y="1752599"/>
                  </a:lnTo>
                  <a:lnTo>
                    <a:pt x="69516" y="1701799"/>
                  </a:lnTo>
                  <a:lnTo>
                    <a:pt x="81307" y="1663699"/>
                  </a:lnTo>
                  <a:lnTo>
                    <a:pt x="93974" y="1612899"/>
                  </a:lnTo>
                  <a:lnTo>
                    <a:pt x="107508" y="1574799"/>
                  </a:lnTo>
                  <a:lnTo>
                    <a:pt x="121899" y="1523999"/>
                  </a:lnTo>
                  <a:lnTo>
                    <a:pt x="137137" y="1485899"/>
                  </a:lnTo>
                  <a:lnTo>
                    <a:pt x="153212" y="1435099"/>
                  </a:lnTo>
                  <a:lnTo>
                    <a:pt x="170114" y="1396999"/>
                  </a:lnTo>
                  <a:lnTo>
                    <a:pt x="187834" y="1358899"/>
                  </a:lnTo>
                  <a:lnTo>
                    <a:pt x="206361" y="1320799"/>
                  </a:lnTo>
                  <a:lnTo>
                    <a:pt x="225686" y="1269999"/>
                  </a:lnTo>
                  <a:lnTo>
                    <a:pt x="245798" y="1231899"/>
                  </a:lnTo>
                  <a:lnTo>
                    <a:pt x="266689" y="1193799"/>
                  </a:lnTo>
                  <a:lnTo>
                    <a:pt x="288347" y="1155699"/>
                  </a:lnTo>
                  <a:lnTo>
                    <a:pt x="310764" y="1117599"/>
                  </a:lnTo>
                  <a:lnTo>
                    <a:pt x="333929" y="1079499"/>
                  </a:lnTo>
                  <a:lnTo>
                    <a:pt x="357832" y="1041399"/>
                  </a:lnTo>
                  <a:lnTo>
                    <a:pt x="382464" y="1003299"/>
                  </a:lnTo>
                  <a:lnTo>
                    <a:pt x="407814" y="965199"/>
                  </a:lnTo>
                  <a:lnTo>
                    <a:pt x="433873" y="927099"/>
                  </a:lnTo>
                  <a:lnTo>
                    <a:pt x="460631" y="888999"/>
                  </a:lnTo>
                  <a:lnTo>
                    <a:pt x="488078" y="850899"/>
                  </a:lnTo>
                  <a:lnTo>
                    <a:pt x="516204" y="825499"/>
                  </a:lnTo>
                  <a:lnTo>
                    <a:pt x="544999" y="787399"/>
                  </a:lnTo>
                  <a:lnTo>
                    <a:pt x="574454" y="749299"/>
                  </a:lnTo>
                  <a:lnTo>
                    <a:pt x="604558" y="723899"/>
                  </a:lnTo>
                  <a:lnTo>
                    <a:pt x="635302" y="685799"/>
                  </a:lnTo>
                  <a:lnTo>
                    <a:pt x="666675" y="660399"/>
                  </a:lnTo>
                  <a:lnTo>
                    <a:pt x="698669" y="622299"/>
                  </a:lnTo>
                  <a:lnTo>
                    <a:pt x="731272" y="596899"/>
                  </a:lnTo>
                  <a:lnTo>
                    <a:pt x="764476" y="558799"/>
                  </a:lnTo>
                  <a:lnTo>
                    <a:pt x="798269" y="533399"/>
                  </a:lnTo>
                  <a:lnTo>
                    <a:pt x="832643" y="507999"/>
                  </a:lnTo>
                  <a:lnTo>
                    <a:pt x="867588" y="469899"/>
                  </a:lnTo>
                  <a:lnTo>
                    <a:pt x="903093" y="444499"/>
                  </a:lnTo>
                  <a:lnTo>
                    <a:pt x="939149" y="419099"/>
                  </a:lnTo>
                  <a:lnTo>
                    <a:pt x="1012874" y="368299"/>
                  </a:lnTo>
                  <a:lnTo>
                    <a:pt x="1088683" y="317499"/>
                  </a:lnTo>
                  <a:lnTo>
                    <a:pt x="1127345" y="304799"/>
                  </a:lnTo>
                  <a:lnTo>
                    <a:pt x="1206132" y="253999"/>
                  </a:lnTo>
                  <a:lnTo>
                    <a:pt x="1246239" y="228599"/>
                  </a:lnTo>
                  <a:lnTo>
                    <a:pt x="1286807" y="215899"/>
                  </a:lnTo>
                  <a:lnTo>
                    <a:pt x="1327827" y="190499"/>
                  </a:lnTo>
                  <a:lnTo>
                    <a:pt x="1369290" y="177799"/>
                  </a:lnTo>
                  <a:lnTo>
                    <a:pt x="1411184" y="152399"/>
                  </a:lnTo>
                  <a:lnTo>
                    <a:pt x="1582888" y="101599"/>
                  </a:lnTo>
                  <a:lnTo>
                    <a:pt x="1626795" y="76199"/>
                  </a:lnTo>
                  <a:lnTo>
                    <a:pt x="1671076" y="63499"/>
                  </a:lnTo>
                  <a:lnTo>
                    <a:pt x="2881270" y="63499"/>
                  </a:lnTo>
                  <a:lnTo>
                    <a:pt x="2925551" y="76199"/>
                  </a:lnTo>
                  <a:lnTo>
                    <a:pt x="2969458" y="101599"/>
                  </a:lnTo>
                  <a:lnTo>
                    <a:pt x="3141162" y="152399"/>
                  </a:lnTo>
                  <a:lnTo>
                    <a:pt x="3183056" y="177799"/>
                  </a:lnTo>
                  <a:lnTo>
                    <a:pt x="3224519" y="190499"/>
                  </a:lnTo>
                  <a:lnTo>
                    <a:pt x="3265539" y="215899"/>
                  </a:lnTo>
                  <a:lnTo>
                    <a:pt x="3306107" y="228599"/>
                  </a:lnTo>
                  <a:lnTo>
                    <a:pt x="3346213" y="253999"/>
                  </a:lnTo>
                  <a:lnTo>
                    <a:pt x="3425001" y="304799"/>
                  </a:lnTo>
                  <a:lnTo>
                    <a:pt x="3463663" y="317499"/>
                  </a:lnTo>
                  <a:lnTo>
                    <a:pt x="3539472" y="368299"/>
                  </a:lnTo>
                  <a:lnTo>
                    <a:pt x="3613197" y="419099"/>
                  </a:lnTo>
                  <a:lnTo>
                    <a:pt x="3649253" y="444499"/>
                  </a:lnTo>
                  <a:lnTo>
                    <a:pt x="3684758" y="469899"/>
                  </a:lnTo>
                  <a:lnTo>
                    <a:pt x="3719702" y="507999"/>
                  </a:lnTo>
                  <a:lnTo>
                    <a:pt x="3754077" y="533399"/>
                  </a:lnTo>
                  <a:lnTo>
                    <a:pt x="3787870" y="558799"/>
                  </a:lnTo>
                  <a:lnTo>
                    <a:pt x="3821074" y="596899"/>
                  </a:lnTo>
                  <a:lnTo>
                    <a:pt x="3853677" y="622299"/>
                  </a:lnTo>
                  <a:lnTo>
                    <a:pt x="3885671" y="660399"/>
                  </a:lnTo>
                  <a:lnTo>
                    <a:pt x="3917044" y="685799"/>
                  </a:lnTo>
                  <a:lnTo>
                    <a:pt x="3947788" y="723899"/>
                  </a:lnTo>
                  <a:lnTo>
                    <a:pt x="3977892" y="749299"/>
                  </a:lnTo>
                  <a:lnTo>
                    <a:pt x="4007347" y="787399"/>
                  </a:lnTo>
                  <a:lnTo>
                    <a:pt x="4036142" y="825499"/>
                  </a:lnTo>
                  <a:lnTo>
                    <a:pt x="4064268" y="850899"/>
                  </a:lnTo>
                  <a:lnTo>
                    <a:pt x="4091715" y="888999"/>
                  </a:lnTo>
                  <a:lnTo>
                    <a:pt x="4118473" y="927099"/>
                  </a:lnTo>
                  <a:lnTo>
                    <a:pt x="4144532" y="965199"/>
                  </a:lnTo>
                  <a:lnTo>
                    <a:pt x="4169882" y="1003299"/>
                  </a:lnTo>
                  <a:lnTo>
                    <a:pt x="4194514" y="1041399"/>
                  </a:lnTo>
                  <a:lnTo>
                    <a:pt x="4218417" y="1079499"/>
                  </a:lnTo>
                  <a:lnTo>
                    <a:pt x="4241582" y="1117599"/>
                  </a:lnTo>
                  <a:lnTo>
                    <a:pt x="4263999" y="1155699"/>
                  </a:lnTo>
                  <a:lnTo>
                    <a:pt x="4285657" y="1193799"/>
                  </a:lnTo>
                  <a:lnTo>
                    <a:pt x="4306548" y="1231899"/>
                  </a:lnTo>
                  <a:lnTo>
                    <a:pt x="4326660" y="1269999"/>
                  </a:lnTo>
                  <a:lnTo>
                    <a:pt x="4345985" y="1320799"/>
                  </a:lnTo>
                  <a:lnTo>
                    <a:pt x="4364512" y="1358899"/>
                  </a:lnTo>
                  <a:lnTo>
                    <a:pt x="4382232" y="1396999"/>
                  </a:lnTo>
                  <a:lnTo>
                    <a:pt x="4399134" y="1435099"/>
                  </a:lnTo>
                  <a:lnTo>
                    <a:pt x="4415209" y="1485899"/>
                  </a:lnTo>
                  <a:lnTo>
                    <a:pt x="4430447" y="1523999"/>
                  </a:lnTo>
                  <a:lnTo>
                    <a:pt x="4444838" y="1574799"/>
                  </a:lnTo>
                  <a:lnTo>
                    <a:pt x="4458372" y="1612899"/>
                  </a:lnTo>
                  <a:lnTo>
                    <a:pt x="4471040" y="1663699"/>
                  </a:lnTo>
                  <a:lnTo>
                    <a:pt x="4482830" y="1701799"/>
                  </a:lnTo>
                  <a:lnTo>
                    <a:pt x="4493734" y="1752599"/>
                  </a:lnTo>
                  <a:lnTo>
                    <a:pt x="4503742" y="1790699"/>
                  </a:lnTo>
                  <a:lnTo>
                    <a:pt x="4512844" y="1841499"/>
                  </a:lnTo>
                  <a:lnTo>
                    <a:pt x="4521029" y="1879599"/>
                  </a:lnTo>
                  <a:lnTo>
                    <a:pt x="4528289" y="1930399"/>
                  </a:lnTo>
                  <a:lnTo>
                    <a:pt x="4534612" y="1981199"/>
                  </a:lnTo>
                  <a:lnTo>
                    <a:pt x="4539990" y="2019299"/>
                  </a:lnTo>
                  <a:lnTo>
                    <a:pt x="4544412" y="2070099"/>
                  </a:lnTo>
                  <a:lnTo>
                    <a:pt x="4547869" y="2120899"/>
                  </a:lnTo>
                  <a:lnTo>
                    <a:pt x="4550350" y="2171699"/>
                  </a:lnTo>
                  <a:lnTo>
                    <a:pt x="4551846" y="2209799"/>
                  </a:lnTo>
                  <a:lnTo>
                    <a:pt x="4552346" y="2260599"/>
                  </a:lnTo>
                  <a:lnTo>
                    <a:pt x="4551846" y="2311399"/>
                  </a:lnTo>
                  <a:lnTo>
                    <a:pt x="4550350" y="2362199"/>
                  </a:lnTo>
                  <a:lnTo>
                    <a:pt x="4547869" y="2412999"/>
                  </a:lnTo>
                  <a:lnTo>
                    <a:pt x="4544412" y="2451099"/>
                  </a:lnTo>
                  <a:lnTo>
                    <a:pt x="4539990" y="2501899"/>
                  </a:lnTo>
                  <a:lnTo>
                    <a:pt x="4534612" y="2552699"/>
                  </a:lnTo>
                  <a:lnTo>
                    <a:pt x="4528289" y="2590799"/>
                  </a:lnTo>
                  <a:lnTo>
                    <a:pt x="4521029" y="2641599"/>
                  </a:lnTo>
                  <a:lnTo>
                    <a:pt x="4512844" y="2692399"/>
                  </a:lnTo>
                  <a:lnTo>
                    <a:pt x="4503742" y="2730499"/>
                  </a:lnTo>
                  <a:lnTo>
                    <a:pt x="4493734" y="2781299"/>
                  </a:lnTo>
                  <a:lnTo>
                    <a:pt x="4482830" y="2819399"/>
                  </a:lnTo>
                  <a:lnTo>
                    <a:pt x="4471040" y="2870199"/>
                  </a:lnTo>
                  <a:lnTo>
                    <a:pt x="4458372" y="2908299"/>
                  </a:lnTo>
                  <a:lnTo>
                    <a:pt x="4444838" y="2959099"/>
                  </a:lnTo>
                  <a:lnTo>
                    <a:pt x="4430447" y="2997199"/>
                  </a:lnTo>
                  <a:lnTo>
                    <a:pt x="4415209" y="3047999"/>
                  </a:lnTo>
                  <a:lnTo>
                    <a:pt x="4399134" y="3086099"/>
                  </a:lnTo>
                  <a:lnTo>
                    <a:pt x="4382232" y="3124199"/>
                  </a:lnTo>
                  <a:lnTo>
                    <a:pt x="4364512" y="3174999"/>
                  </a:lnTo>
                  <a:lnTo>
                    <a:pt x="4345985" y="3213099"/>
                  </a:lnTo>
                  <a:lnTo>
                    <a:pt x="4326660" y="3251199"/>
                  </a:lnTo>
                  <a:lnTo>
                    <a:pt x="4306548" y="3289299"/>
                  </a:lnTo>
                  <a:lnTo>
                    <a:pt x="4285657" y="3340099"/>
                  </a:lnTo>
                  <a:lnTo>
                    <a:pt x="4263999" y="3378199"/>
                  </a:lnTo>
                  <a:lnTo>
                    <a:pt x="4241582" y="3416299"/>
                  </a:lnTo>
                  <a:lnTo>
                    <a:pt x="4218417" y="3454399"/>
                  </a:lnTo>
                  <a:lnTo>
                    <a:pt x="4194514" y="3492499"/>
                  </a:lnTo>
                  <a:lnTo>
                    <a:pt x="4169882" y="3530599"/>
                  </a:lnTo>
                  <a:lnTo>
                    <a:pt x="4144532" y="3568699"/>
                  </a:lnTo>
                  <a:lnTo>
                    <a:pt x="4118473" y="3606799"/>
                  </a:lnTo>
                  <a:lnTo>
                    <a:pt x="4091715" y="3632199"/>
                  </a:lnTo>
                  <a:lnTo>
                    <a:pt x="4064268" y="3670299"/>
                  </a:lnTo>
                  <a:lnTo>
                    <a:pt x="4036142" y="3708399"/>
                  </a:lnTo>
                  <a:lnTo>
                    <a:pt x="4007347" y="3746499"/>
                  </a:lnTo>
                  <a:lnTo>
                    <a:pt x="3977892" y="3771899"/>
                  </a:lnTo>
                  <a:lnTo>
                    <a:pt x="3947788" y="3809999"/>
                  </a:lnTo>
                  <a:lnTo>
                    <a:pt x="3917044" y="3835399"/>
                  </a:lnTo>
                  <a:lnTo>
                    <a:pt x="3885671" y="3873499"/>
                  </a:lnTo>
                  <a:lnTo>
                    <a:pt x="3853677" y="3898899"/>
                  </a:lnTo>
                  <a:lnTo>
                    <a:pt x="3821074" y="3936999"/>
                  </a:lnTo>
                  <a:lnTo>
                    <a:pt x="3787870" y="3962399"/>
                  </a:lnTo>
                  <a:lnTo>
                    <a:pt x="3754077" y="4000499"/>
                  </a:lnTo>
                  <a:lnTo>
                    <a:pt x="3719702" y="4025899"/>
                  </a:lnTo>
                  <a:lnTo>
                    <a:pt x="3684758" y="4051299"/>
                  </a:lnTo>
                  <a:lnTo>
                    <a:pt x="3649253" y="4076699"/>
                  </a:lnTo>
                  <a:lnTo>
                    <a:pt x="3613197" y="4102099"/>
                  </a:lnTo>
                  <a:lnTo>
                    <a:pt x="3576600" y="4127499"/>
                  </a:lnTo>
                  <a:lnTo>
                    <a:pt x="3501823" y="4178299"/>
                  </a:lnTo>
                  <a:lnTo>
                    <a:pt x="3425001" y="4229099"/>
                  </a:lnTo>
                  <a:lnTo>
                    <a:pt x="3346213" y="4279899"/>
                  </a:lnTo>
                  <a:lnTo>
                    <a:pt x="3306107" y="4292599"/>
                  </a:lnTo>
                  <a:lnTo>
                    <a:pt x="3265539" y="4317999"/>
                  </a:lnTo>
                  <a:lnTo>
                    <a:pt x="3224519" y="4330699"/>
                  </a:lnTo>
                  <a:lnTo>
                    <a:pt x="3183056" y="4356099"/>
                  </a:lnTo>
                  <a:lnTo>
                    <a:pt x="3098845" y="4381499"/>
                  </a:lnTo>
                  <a:lnTo>
                    <a:pt x="3056115" y="4406899"/>
                  </a:lnTo>
                  <a:lnTo>
                    <a:pt x="2746289" y="4495799"/>
                  </a:lnTo>
                  <a:close/>
                </a:path>
                <a:path w="4552950" h="4533900">
                  <a:moveTo>
                    <a:pt x="2608306" y="4521199"/>
                  </a:moveTo>
                  <a:lnTo>
                    <a:pt x="1944040" y="4521199"/>
                  </a:lnTo>
                  <a:lnTo>
                    <a:pt x="1851731" y="4495799"/>
                  </a:lnTo>
                  <a:lnTo>
                    <a:pt x="2700615" y="4495799"/>
                  </a:lnTo>
                  <a:lnTo>
                    <a:pt x="2608306" y="4521199"/>
                  </a:lnTo>
                  <a:close/>
                </a:path>
                <a:path w="4552950" h="4533900">
                  <a:moveTo>
                    <a:pt x="2514784" y="4533899"/>
                  </a:moveTo>
                  <a:lnTo>
                    <a:pt x="2037562" y="4533899"/>
                  </a:lnTo>
                  <a:lnTo>
                    <a:pt x="1990655" y="4521199"/>
                  </a:lnTo>
                  <a:lnTo>
                    <a:pt x="2561691" y="4521199"/>
                  </a:lnTo>
                  <a:lnTo>
                    <a:pt x="2514784" y="4533899"/>
                  </a:lnTo>
                  <a:close/>
                </a:path>
              </a:pathLst>
            </a:custGeom>
            <a:solidFill>
              <a:srgbClr val="586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666"/>
              <a:ext cx="5561107" cy="6553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0613" y="4512176"/>
              <a:ext cx="5221033" cy="5219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92375"/>
              <a:ext cx="5185983" cy="44946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7965" algn="just">
              <a:lnSpc>
                <a:spcPct val="116900"/>
              </a:lnSpc>
              <a:spcBef>
                <a:spcPts val="90"/>
              </a:spcBef>
            </a:pPr>
            <a:r>
              <a:rPr spc="305" dirty="0"/>
              <a:t>This </a:t>
            </a:r>
            <a:r>
              <a:rPr spc="360" dirty="0"/>
              <a:t>study </a:t>
            </a:r>
            <a:r>
              <a:rPr spc="310" dirty="0"/>
              <a:t>revealed </a:t>
            </a:r>
            <a:r>
              <a:rPr spc="325" dirty="0"/>
              <a:t>that </a:t>
            </a:r>
            <a:r>
              <a:rPr spc="405" dirty="0"/>
              <a:t>Ağla </a:t>
            </a:r>
            <a:r>
              <a:rPr spc="305" dirty="0"/>
              <a:t>Plateau, </a:t>
            </a:r>
            <a:r>
              <a:rPr spc="310" dirty="0"/>
              <a:t> </a:t>
            </a:r>
            <a:r>
              <a:rPr spc="345" dirty="0"/>
              <a:t>with </a:t>
            </a:r>
            <a:r>
              <a:rPr spc="225" dirty="0"/>
              <a:t>its</a:t>
            </a:r>
            <a:r>
              <a:rPr spc="229" dirty="0"/>
              <a:t> </a:t>
            </a:r>
            <a:r>
              <a:rPr spc="235" dirty="0"/>
              <a:t>historical,</a:t>
            </a:r>
            <a:r>
              <a:rPr spc="240" dirty="0"/>
              <a:t> </a:t>
            </a:r>
            <a:r>
              <a:rPr spc="260" dirty="0"/>
              <a:t>natural,</a:t>
            </a:r>
            <a:r>
              <a:rPr spc="265" dirty="0"/>
              <a:t> </a:t>
            </a:r>
            <a:r>
              <a:rPr spc="445" dirty="0"/>
              <a:t>and </a:t>
            </a:r>
            <a:r>
              <a:rPr spc="300" dirty="0"/>
              <a:t>cultural </a:t>
            </a:r>
            <a:r>
              <a:rPr spc="305" dirty="0"/>
              <a:t> </a:t>
            </a:r>
            <a:r>
              <a:rPr spc="260" dirty="0"/>
              <a:t>values, </a:t>
            </a:r>
            <a:r>
              <a:rPr spc="434" dirty="0"/>
              <a:t>can </a:t>
            </a:r>
            <a:r>
              <a:rPr spc="420" dirty="0"/>
              <a:t>be </a:t>
            </a:r>
            <a:r>
              <a:rPr spc="425" dirty="0"/>
              <a:t>an </a:t>
            </a:r>
            <a:r>
              <a:rPr spc="365" dirty="0"/>
              <a:t>important </a:t>
            </a:r>
            <a:r>
              <a:rPr spc="320" dirty="0"/>
              <a:t>destination </a:t>
            </a:r>
            <a:r>
              <a:rPr spc="325" dirty="0"/>
              <a:t> </a:t>
            </a:r>
            <a:r>
              <a:rPr spc="310" dirty="0"/>
              <a:t>in </a:t>
            </a:r>
            <a:r>
              <a:rPr spc="355" dirty="0"/>
              <a:t>the </a:t>
            </a:r>
            <a:r>
              <a:rPr spc="340" dirty="0"/>
              <a:t>context </a:t>
            </a:r>
            <a:r>
              <a:rPr spc="220" dirty="0"/>
              <a:t>of </a:t>
            </a:r>
            <a:r>
              <a:rPr spc="260" dirty="0"/>
              <a:t>rural </a:t>
            </a:r>
            <a:r>
              <a:rPr spc="295" dirty="0"/>
              <a:t>tourism. </a:t>
            </a:r>
            <a:r>
              <a:rPr spc="409" dirty="0"/>
              <a:t>Although </a:t>
            </a:r>
            <a:r>
              <a:rPr spc="415" dirty="0"/>
              <a:t> </a:t>
            </a:r>
            <a:r>
              <a:rPr spc="315" dirty="0"/>
              <a:t>there </a:t>
            </a:r>
            <a:r>
              <a:rPr spc="295" dirty="0"/>
              <a:t>are </a:t>
            </a:r>
            <a:r>
              <a:rPr spc="260" dirty="0"/>
              <a:t>natural, </a:t>
            </a:r>
            <a:r>
              <a:rPr spc="254" dirty="0"/>
              <a:t>cultural, </a:t>
            </a:r>
            <a:r>
              <a:rPr spc="445" dirty="0"/>
              <a:t>and </a:t>
            </a:r>
            <a:r>
              <a:rPr spc="355" dirty="0"/>
              <a:t>authentic </a:t>
            </a:r>
            <a:r>
              <a:rPr spc="360" dirty="0"/>
              <a:t> </a:t>
            </a:r>
            <a:r>
              <a:rPr spc="365" dirty="0"/>
              <a:t>supply </a:t>
            </a:r>
            <a:r>
              <a:rPr spc="340" dirty="0"/>
              <a:t>sources </a:t>
            </a:r>
            <a:r>
              <a:rPr spc="310" dirty="0"/>
              <a:t>in </a:t>
            </a:r>
            <a:r>
              <a:rPr spc="355" dirty="0"/>
              <a:t>the </a:t>
            </a:r>
            <a:r>
              <a:rPr spc="290" dirty="0"/>
              <a:t>region, </a:t>
            </a:r>
            <a:r>
              <a:rPr spc="180" dirty="0"/>
              <a:t>it </a:t>
            </a:r>
            <a:r>
              <a:rPr spc="225" dirty="0"/>
              <a:t>is </a:t>
            </a:r>
            <a:r>
              <a:rPr spc="220" dirty="0"/>
              <a:t>of </a:t>
            </a:r>
            <a:r>
              <a:rPr spc="360" dirty="0"/>
              <a:t>great </a:t>
            </a:r>
            <a:r>
              <a:rPr spc="-690" dirty="0"/>
              <a:t> </a:t>
            </a:r>
            <a:r>
              <a:rPr spc="385" dirty="0"/>
              <a:t>importance </a:t>
            </a:r>
            <a:r>
              <a:rPr spc="280" dirty="0"/>
              <a:t>to </a:t>
            </a:r>
            <a:r>
              <a:rPr spc="370" dirty="0"/>
              <a:t>plan </a:t>
            </a:r>
            <a:r>
              <a:rPr spc="445" dirty="0"/>
              <a:t>and </a:t>
            </a:r>
            <a:r>
              <a:rPr spc="345" dirty="0"/>
              <a:t>develop </a:t>
            </a:r>
            <a:r>
              <a:rPr spc="355" dirty="0"/>
              <a:t>tourism </a:t>
            </a:r>
            <a:r>
              <a:rPr spc="-690" dirty="0"/>
              <a:t> </a:t>
            </a:r>
            <a:r>
              <a:rPr spc="310" dirty="0"/>
              <a:t>in</a:t>
            </a:r>
            <a:r>
              <a:rPr spc="500" dirty="0"/>
              <a:t> </a:t>
            </a:r>
            <a:r>
              <a:rPr spc="365" dirty="0"/>
              <a:t>a</a:t>
            </a:r>
            <a:r>
              <a:rPr spc="500" dirty="0"/>
              <a:t> </a:t>
            </a:r>
            <a:r>
              <a:rPr spc="330" dirty="0"/>
              <a:t>sustainable</a:t>
            </a:r>
            <a:r>
              <a:rPr spc="500" dirty="0"/>
              <a:t> </a:t>
            </a:r>
            <a:r>
              <a:rPr spc="445" dirty="0"/>
              <a:t>and</a:t>
            </a:r>
            <a:r>
              <a:rPr spc="500" dirty="0"/>
              <a:t> </a:t>
            </a:r>
            <a:r>
              <a:rPr spc="385" dirty="0"/>
              <a:t>comprehensive</a:t>
            </a:r>
            <a:r>
              <a:rPr spc="500" dirty="0"/>
              <a:t> </a:t>
            </a:r>
            <a:r>
              <a:rPr spc="395" dirty="0"/>
              <a:t>way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341679" y="9488674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6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35366" y="6455471"/>
            <a:ext cx="4429125" cy="503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367155" algn="l"/>
                <a:tab pos="2194560" algn="l"/>
              </a:tabLst>
            </a:pPr>
            <a:r>
              <a:rPr sz="3100" spc="434" dirty="0">
                <a:latin typeface="Calibri"/>
                <a:cs typeface="Calibri"/>
              </a:rPr>
              <a:t>such	</a:t>
            </a:r>
            <a:r>
              <a:rPr sz="3100" spc="340" dirty="0">
                <a:latin typeface="Calibri"/>
                <a:cs typeface="Calibri"/>
              </a:rPr>
              <a:t>as	</a:t>
            </a:r>
            <a:r>
              <a:rPr sz="3100" spc="285" dirty="0">
                <a:latin typeface="Calibri"/>
                <a:cs typeface="Calibri"/>
              </a:rPr>
              <a:t>insufficient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06996" y="6381138"/>
            <a:ext cx="3556635" cy="1682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90"/>
              </a:spcBef>
              <a:tabLst>
                <a:tab pos="1188720" algn="l"/>
                <a:tab pos="1998345" algn="l"/>
              </a:tabLst>
            </a:pPr>
            <a:r>
              <a:rPr sz="3100" spc="490" dirty="0">
                <a:latin typeface="Calibri"/>
                <a:cs typeface="Calibri"/>
              </a:rPr>
              <a:t>d</a:t>
            </a:r>
            <a:r>
              <a:rPr sz="3100" spc="475" dirty="0">
                <a:latin typeface="Calibri"/>
                <a:cs typeface="Calibri"/>
              </a:rPr>
              <a:t>u</a:t>
            </a:r>
            <a:r>
              <a:rPr sz="3100" spc="350" dirty="0">
                <a:latin typeface="Calibri"/>
                <a:cs typeface="Calibri"/>
              </a:rPr>
              <a:t>e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229" dirty="0">
                <a:latin typeface="Calibri"/>
                <a:cs typeface="Calibri"/>
              </a:rPr>
              <a:t>t</a:t>
            </a:r>
            <a:r>
              <a:rPr sz="3100" spc="330" dirty="0">
                <a:latin typeface="Calibri"/>
                <a:cs typeface="Calibri"/>
              </a:rPr>
              <a:t>o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170" dirty="0">
                <a:latin typeface="Calibri"/>
                <a:cs typeface="Calibri"/>
              </a:rPr>
              <a:t>r</a:t>
            </a:r>
            <a:r>
              <a:rPr sz="3100" spc="345" dirty="0">
                <a:latin typeface="Calibri"/>
                <a:cs typeface="Calibri"/>
              </a:rPr>
              <a:t>e</a:t>
            </a:r>
            <a:r>
              <a:rPr sz="3100" spc="360" dirty="0">
                <a:latin typeface="Calibri"/>
                <a:cs typeface="Calibri"/>
              </a:rPr>
              <a:t>a</a:t>
            </a:r>
            <a:r>
              <a:rPr sz="3100" spc="315" dirty="0">
                <a:latin typeface="Calibri"/>
                <a:cs typeface="Calibri"/>
              </a:rPr>
              <a:t>s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490" dirty="0">
                <a:latin typeface="Calibri"/>
                <a:cs typeface="Calibri"/>
              </a:rPr>
              <a:t>n</a:t>
            </a:r>
            <a:r>
              <a:rPr sz="3100" spc="229" dirty="0">
                <a:latin typeface="Calibri"/>
                <a:cs typeface="Calibri"/>
              </a:rPr>
              <a:t>s  </a:t>
            </a:r>
            <a:r>
              <a:rPr sz="3100" spc="265" dirty="0">
                <a:latin typeface="Calibri"/>
                <a:cs typeface="Calibri"/>
              </a:rPr>
              <a:t>infrastructure, </a:t>
            </a:r>
            <a:r>
              <a:rPr sz="3100" spc="270" dirty="0">
                <a:latin typeface="Calibri"/>
                <a:cs typeface="Calibri"/>
              </a:rPr>
              <a:t> </a:t>
            </a:r>
            <a:r>
              <a:rPr sz="3100" spc="430" dirty="0">
                <a:latin typeface="Calibri"/>
                <a:cs typeface="Calibri"/>
              </a:rPr>
              <a:t>accommodation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33823" y="6933588"/>
            <a:ext cx="4330700" cy="1130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93675">
              <a:lnSpc>
                <a:spcPct val="116900"/>
              </a:lnSpc>
              <a:spcBef>
                <a:spcPts val="90"/>
              </a:spcBef>
              <a:tabLst>
                <a:tab pos="2421890" algn="l"/>
                <a:tab pos="3931920" algn="l"/>
              </a:tabLst>
            </a:pPr>
            <a:r>
              <a:rPr sz="3100" spc="130" dirty="0">
                <a:latin typeface="Calibri"/>
                <a:cs typeface="Calibri"/>
              </a:rPr>
              <a:t>i</a:t>
            </a:r>
            <a:r>
              <a:rPr sz="3100" spc="490" dirty="0">
                <a:latin typeface="Calibri"/>
                <a:cs typeface="Calibri"/>
              </a:rPr>
              <a:t>n</a:t>
            </a:r>
            <a:r>
              <a:rPr sz="3100" spc="360" dirty="0">
                <a:latin typeface="Calibri"/>
                <a:cs typeface="Calibri"/>
              </a:rPr>
              <a:t>a</a:t>
            </a:r>
            <a:r>
              <a:rPr sz="3100" spc="490" dirty="0">
                <a:latin typeface="Calibri"/>
                <a:cs typeface="Calibri"/>
              </a:rPr>
              <a:t>d</a:t>
            </a:r>
            <a:r>
              <a:rPr sz="3100" spc="345" dirty="0">
                <a:latin typeface="Calibri"/>
                <a:cs typeface="Calibri"/>
              </a:rPr>
              <a:t>e</a:t>
            </a:r>
            <a:r>
              <a:rPr sz="3100" spc="490" dirty="0">
                <a:latin typeface="Calibri"/>
                <a:cs typeface="Calibri"/>
              </a:rPr>
              <a:t>q</a:t>
            </a:r>
            <a:r>
              <a:rPr sz="3100" spc="475" dirty="0">
                <a:latin typeface="Calibri"/>
                <a:cs typeface="Calibri"/>
              </a:rPr>
              <a:t>u</a:t>
            </a:r>
            <a:r>
              <a:rPr sz="3100" spc="360" dirty="0">
                <a:latin typeface="Calibri"/>
                <a:cs typeface="Calibri"/>
              </a:rPr>
              <a:t>a</a:t>
            </a:r>
            <a:r>
              <a:rPr sz="3100" spc="450" dirty="0">
                <a:latin typeface="Calibri"/>
                <a:cs typeface="Calibri"/>
              </a:rPr>
              <a:t>c</a:t>
            </a:r>
            <a:r>
              <a:rPr sz="3100" spc="295" dirty="0">
                <a:latin typeface="Calibri"/>
                <a:cs typeface="Calibri"/>
              </a:rPr>
              <a:t>y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100" dirty="0">
                <a:latin typeface="Calibri"/>
                <a:cs typeface="Calibri"/>
              </a:rPr>
              <a:t>f  f</a:t>
            </a:r>
            <a:r>
              <a:rPr sz="3100" spc="360" dirty="0">
                <a:latin typeface="Calibri"/>
                <a:cs typeface="Calibri"/>
              </a:rPr>
              <a:t>a</a:t>
            </a:r>
            <a:r>
              <a:rPr sz="3100" spc="450" dirty="0">
                <a:latin typeface="Calibri"/>
                <a:cs typeface="Calibri"/>
              </a:rPr>
              <a:t>c</a:t>
            </a:r>
            <a:r>
              <a:rPr sz="3100" spc="130" dirty="0">
                <a:latin typeface="Calibri"/>
                <a:cs typeface="Calibri"/>
              </a:rPr>
              <a:t>ili</a:t>
            </a:r>
            <a:r>
              <a:rPr sz="3100" spc="229" dirty="0">
                <a:latin typeface="Calibri"/>
                <a:cs typeface="Calibri"/>
              </a:rPr>
              <a:t>t</a:t>
            </a:r>
            <a:r>
              <a:rPr sz="3100" spc="130" dirty="0">
                <a:latin typeface="Calibri"/>
                <a:cs typeface="Calibri"/>
              </a:rPr>
              <a:t>i</a:t>
            </a:r>
            <a:r>
              <a:rPr sz="3100" spc="345" dirty="0">
                <a:latin typeface="Calibri"/>
                <a:cs typeface="Calibri"/>
              </a:rPr>
              <a:t>e</a:t>
            </a:r>
            <a:r>
              <a:rPr sz="3100" spc="315" dirty="0">
                <a:latin typeface="Calibri"/>
                <a:cs typeface="Calibri"/>
              </a:rPr>
              <a:t>s</a:t>
            </a:r>
            <a:r>
              <a:rPr sz="3100" spc="-110" dirty="0">
                <a:latin typeface="Calibri"/>
                <a:cs typeface="Calibri"/>
              </a:rPr>
              <a:t>,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130" dirty="0">
                <a:latin typeface="Calibri"/>
                <a:cs typeface="Calibri"/>
              </a:rPr>
              <a:t>l</a:t>
            </a:r>
            <a:r>
              <a:rPr sz="3100" spc="360" dirty="0">
                <a:latin typeface="Calibri"/>
                <a:cs typeface="Calibri"/>
              </a:rPr>
              <a:t>a</a:t>
            </a:r>
            <a:r>
              <a:rPr sz="3100" spc="450" dirty="0">
                <a:latin typeface="Calibri"/>
                <a:cs typeface="Calibri"/>
              </a:rPr>
              <a:t>c</a:t>
            </a:r>
            <a:r>
              <a:rPr sz="3100" spc="475" dirty="0">
                <a:latin typeface="Calibri"/>
                <a:cs typeface="Calibri"/>
              </a:rPr>
              <a:t>k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114" dirty="0">
                <a:latin typeface="Calibri"/>
                <a:cs typeface="Calibri"/>
              </a:rPr>
              <a:t>f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06996" y="8038488"/>
            <a:ext cx="8363584" cy="1130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900"/>
              </a:lnSpc>
              <a:spcBef>
                <a:spcPts val="90"/>
              </a:spcBef>
              <a:tabLst>
                <a:tab pos="2348865" algn="l"/>
                <a:tab pos="3373120" algn="l"/>
                <a:tab pos="7044055" algn="l"/>
                <a:tab pos="7678420" algn="l"/>
              </a:tabLst>
            </a:pPr>
            <a:r>
              <a:rPr sz="3100" spc="490" dirty="0">
                <a:latin typeface="Calibri"/>
                <a:cs typeface="Calibri"/>
              </a:rPr>
              <a:t>p</a:t>
            </a:r>
            <a:r>
              <a:rPr sz="3100" spc="345" dirty="0">
                <a:latin typeface="Calibri"/>
                <a:cs typeface="Calibri"/>
              </a:rPr>
              <a:t>e</a:t>
            </a:r>
            <a:r>
              <a:rPr sz="3100" spc="170" dirty="0">
                <a:latin typeface="Calibri"/>
                <a:cs typeface="Calibri"/>
              </a:rPr>
              <a:t>r</a:t>
            </a:r>
            <a:r>
              <a:rPr sz="3100" spc="315" dirty="0">
                <a:latin typeface="Calibri"/>
                <a:cs typeface="Calibri"/>
              </a:rPr>
              <a:t>s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490" dirty="0">
                <a:latin typeface="Calibri"/>
                <a:cs typeface="Calibri"/>
              </a:rPr>
              <a:t>nn</a:t>
            </a:r>
            <a:r>
              <a:rPr sz="3100" spc="345" dirty="0">
                <a:latin typeface="Calibri"/>
                <a:cs typeface="Calibri"/>
              </a:rPr>
              <a:t>e</a:t>
            </a:r>
            <a:r>
              <a:rPr sz="3100" spc="130" dirty="0">
                <a:latin typeface="Calibri"/>
                <a:cs typeface="Calibri"/>
              </a:rPr>
              <a:t>l</a:t>
            </a:r>
            <a:r>
              <a:rPr sz="3100" spc="-110" dirty="0">
                <a:latin typeface="Calibri"/>
                <a:cs typeface="Calibri"/>
              </a:rPr>
              <a:t>,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360" dirty="0">
                <a:latin typeface="Calibri"/>
                <a:cs typeface="Calibri"/>
              </a:rPr>
              <a:t>a</a:t>
            </a:r>
            <a:r>
              <a:rPr sz="3100" spc="490" dirty="0">
                <a:latin typeface="Calibri"/>
                <a:cs typeface="Calibri"/>
              </a:rPr>
              <a:t>n</a:t>
            </a:r>
            <a:r>
              <a:rPr sz="3100" spc="495" dirty="0">
                <a:latin typeface="Calibri"/>
                <a:cs typeface="Calibri"/>
              </a:rPr>
              <a:t>d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475" dirty="0">
                <a:latin typeface="Calibri"/>
                <a:cs typeface="Calibri"/>
              </a:rPr>
              <a:t>u</a:t>
            </a:r>
            <a:r>
              <a:rPr sz="3100" spc="490" dirty="0">
                <a:latin typeface="Calibri"/>
                <a:cs typeface="Calibri"/>
              </a:rPr>
              <a:t>n</a:t>
            </a:r>
            <a:r>
              <a:rPr sz="3100" spc="450" dirty="0">
                <a:latin typeface="Calibri"/>
                <a:cs typeface="Calibri"/>
              </a:rPr>
              <a:t>c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490" dirty="0">
                <a:latin typeface="Calibri"/>
                <a:cs typeface="Calibri"/>
              </a:rPr>
              <a:t>n</a:t>
            </a:r>
            <a:r>
              <a:rPr sz="3100" spc="315" dirty="0">
                <a:latin typeface="Calibri"/>
                <a:cs typeface="Calibri"/>
              </a:rPr>
              <a:t>s</a:t>
            </a:r>
            <a:r>
              <a:rPr sz="3100" spc="450" dirty="0">
                <a:latin typeface="Calibri"/>
                <a:cs typeface="Calibri"/>
              </a:rPr>
              <a:t>c</a:t>
            </a:r>
            <a:r>
              <a:rPr sz="3100" spc="130" dirty="0">
                <a:latin typeface="Calibri"/>
                <a:cs typeface="Calibri"/>
              </a:rPr>
              <a:t>i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475" dirty="0">
                <a:latin typeface="Calibri"/>
                <a:cs typeface="Calibri"/>
              </a:rPr>
              <a:t>u</a:t>
            </a:r>
            <a:r>
              <a:rPr sz="3100" spc="315" dirty="0">
                <a:latin typeface="Calibri"/>
                <a:cs typeface="Calibri"/>
              </a:rPr>
              <a:t>s</a:t>
            </a:r>
            <a:r>
              <a:rPr sz="3100" spc="490" dirty="0">
                <a:latin typeface="Calibri"/>
                <a:cs typeface="Calibri"/>
              </a:rPr>
              <a:t>n</a:t>
            </a:r>
            <a:r>
              <a:rPr sz="3100" spc="345" dirty="0">
                <a:latin typeface="Calibri"/>
                <a:cs typeface="Calibri"/>
              </a:rPr>
              <a:t>e</a:t>
            </a:r>
            <a:r>
              <a:rPr sz="3100" spc="315" dirty="0">
                <a:latin typeface="Calibri"/>
                <a:cs typeface="Calibri"/>
              </a:rPr>
              <a:t>s</a:t>
            </a:r>
            <a:r>
              <a:rPr sz="3100" spc="320" dirty="0">
                <a:latin typeface="Calibri"/>
                <a:cs typeface="Calibri"/>
              </a:rPr>
              <a:t>s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325" dirty="0">
                <a:latin typeface="Calibri"/>
                <a:cs typeface="Calibri"/>
              </a:rPr>
              <a:t>o</a:t>
            </a:r>
            <a:r>
              <a:rPr sz="3100" spc="114" dirty="0">
                <a:latin typeface="Calibri"/>
                <a:cs typeface="Calibri"/>
              </a:rPr>
              <a:t>f</a:t>
            </a:r>
            <a:r>
              <a:rPr sz="3100" dirty="0">
                <a:latin typeface="Calibri"/>
                <a:cs typeface="Calibri"/>
              </a:rPr>
              <a:t>	</a:t>
            </a:r>
            <a:r>
              <a:rPr sz="3100" spc="229" dirty="0">
                <a:latin typeface="Calibri"/>
                <a:cs typeface="Calibri"/>
              </a:rPr>
              <a:t>t</a:t>
            </a:r>
            <a:r>
              <a:rPr sz="3100" spc="490" dirty="0">
                <a:latin typeface="Calibri"/>
                <a:cs typeface="Calibri"/>
              </a:rPr>
              <a:t>h</a:t>
            </a:r>
            <a:r>
              <a:rPr sz="3100" spc="220" dirty="0">
                <a:latin typeface="Calibri"/>
                <a:cs typeface="Calibri"/>
              </a:rPr>
              <a:t>e  </a:t>
            </a:r>
            <a:r>
              <a:rPr sz="3100" spc="280" dirty="0">
                <a:latin typeface="Calibri"/>
                <a:cs typeface="Calibri"/>
              </a:rPr>
              <a:t>local</a:t>
            </a:r>
            <a:r>
              <a:rPr sz="3100" spc="114" dirty="0">
                <a:latin typeface="Calibri"/>
                <a:cs typeface="Calibri"/>
              </a:rPr>
              <a:t> </a:t>
            </a:r>
            <a:r>
              <a:rPr sz="3100" spc="285" dirty="0">
                <a:latin typeface="Calibri"/>
                <a:cs typeface="Calibri"/>
              </a:rPr>
              <a:t>people.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20" dirty="0"/>
              <a:t>Conclusions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666" y="1065568"/>
            <a:ext cx="3809333" cy="92214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99571" y="2420047"/>
            <a:ext cx="7884795" cy="6654800"/>
            <a:chOff x="799571" y="2420047"/>
            <a:chExt cx="7884795" cy="6654800"/>
          </a:xfrm>
        </p:grpSpPr>
        <p:sp>
          <p:nvSpPr>
            <p:cNvPr id="4" name="object 4"/>
            <p:cNvSpPr/>
            <p:nvPr/>
          </p:nvSpPr>
          <p:spPr>
            <a:xfrm>
              <a:off x="4131932" y="4528249"/>
              <a:ext cx="4552950" cy="4533900"/>
            </a:xfrm>
            <a:custGeom>
              <a:avLst/>
              <a:gdLst/>
              <a:ahLst/>
              <a:cxnLst/>
              <a:rect l="l" t="t" r="r" b="b"/>
              <a:pathLst>
                <a:path w="4552950" h="4533900">
                  <a:moveTo>
                    <a:pt x="2654617" y="25399"/>
                  </a:moveTo>
                  <a:lnTo>
                    <a:pt x="1897728" y="25399"/>
                  </a:lnTo>
                  <a:lnTo>
                    <a:pt x="1990654" y="0"/>
                  </a:lnTo>
                  <a:lnTo>
                    <a:pt x="2561691" y="0"/>
                  </a:lnTo>
                  <a:lnTo>
                    <a:pt x="2654617" y="25399"/>
                  </a:lnTo>
                  <a:close/>
                </a:path>
                <a:path w="4552950" h="4533900">
                  <a:moveTo>
                    <a:pt x="2836626" y="63499"/>
                  </a:moveTo>
                  <a:lnTo>
                    <a:pt x="1715719" y="63499"/>
                  </a:lnTo>
                  <a:lnTo>
                    <a:pt x="1851731" y="25399"/>
                  </a:lnTo>
                  <a:lnTo>
                    <a:pt x="2700615" y="25399"/>
                  </a:lnTo>
                  <a:lnTo>
                    <a:pt x="2836626" y="63499"/>
                  </a:lnTo>
                  <a:close/>
                </a:path>
                <a:path w="4552950" h="4533900">
                  <a:moveTo>
                    <a:pt x="2746289" y="4495799"/>
                  </a:moveTo>
                  <a:lnTo>
                    <a:pt x="1806057" y="4495799"/>
                  </a:lnTo>
                  <a:lnTo>
                    <a:pt x="1496230" y="4406899"/>
                  </a:lnTo>
                  <a:lnTo>
                    <a:pt x="1453501" y="4381499"/>
                  </a:lnTo>
                  <a:lnTo>
                    <a:pt x="1369289" y="4356099"/>
                  </a:lnTo>
                  <a:lnTo>
                    <a:pt x="1327827" y="4330699"/>
                  </a:lnTo>
                  <a:lnTo>
                    <a:pt x="1286807" y="4317999"/>
                  </a:lnTo>
                  <a:lnTo>
                    <a:pt x="1246238" y="4292599"/>
                  </a:lnTo>
                  <a:lnTo>
                    <a:pt x="1206132" y="4279899"/>
                  </a:lnTo>
                  <a:lnTo>
                    <a:pt x="1127344" y="4229099"/>
                  </a:lnTo>
                  <a:lnTo>
                    <a:pt x="1050523" y="4178299"/>
                  </a:lnTo>
                  <a:lnTo>
                    <a:pt x="975746" y="4127499"/>
                  </a:lnTo>
                  <a:lnTo>
                    <a:pt x="939149" y="4102099"/>
                  </a:lnTo>
                  <a:lnTo>
                    <a:pt x="903093" y="4076699"/>
                  </a:lnTo>
                  <a:lnTo>
                    <a:pt x="867588" y="4051299"/>
                  </a:lnTo>
                  <a:lnTo>
                    <a:pt x="832643" y="4025899"/>
                  </a:lnTo>
                  <a:lnTo>
                    <a:pt x="798269" y="4000499"/>
                  </a:lnTo>
                  <a:lnTo>
                    <a:pt x="764475" y="3962399"/>
                  </a:lnTo>
                  <a:lnTo>
                    <a:pt x="731272" y="3936999"/>
                  </a:lnTo>
                  <a:lnTo>
                    <a:pt x="698668" y="3898899"/>
                  </a:lnTo>
                  <a:lnTo>
                    <a:pt x="666675" y="3873499"/>
                  </a:lnTo>
                  <a:lnTo>
                    <a:pt x="635302" y="3835399"/>
                  </a:lnTo>
                  <a:lnTo>
                    <a:pt x="604558" y="3809999"/>
                  </a:lnTo>
                  <a:lnTo>
                    <a:pt x="574454" y="3771899"/>
                  </a:lnTo>
                  <a:lnTo>
                    <a:pt x="544999" y="3746499"/>
                  </a:lnTo>
                  <a:lnTo>
                    <a:pt x="516204" y="3708399"/>
                  </a:lnTo>
                  <a:lnTo>
                    <a:pt x="488078" y="3670299"/>
                  </a:lnTo>
                  <a:lnTo>
                    <a:pt x="460631" y="3632199"/>
                  </a:lnTo>
                  <a:lnTo>
                    <a:pt x="433873" y="3606799"/>
                  </a:lnTo>
                  <a:lnTo>
                    <a:pt x="407814" y="3568699"/>
                  </a:lnTo>
                  <a:lnTo>
                    <a:pt x="382463" y="3530599"/>
                  </a:lnTo>
                  <a:lnTo>
                    <a:pt x="357832" y="3492499"/>
                  </a:lnTo>
                  <a:lnTo>
                    <a:pt x="333928" y="3454399"/>
                  </a:lnTo>
                  <a:lnTo>
                    <a:pt x="310764" y="3416299"/>
                  </a:lnTo>
                  <a:lnTo>
                    <a:pt x="288347" y="3378199"/>
                  </a:lnTo>
                  <a:lnTo>
                    <a:pt x="266689" y="3340099"/>
                  </a:lnTo>
                  <a:lnTo>
                    <a:pt x="245798" y="3289299"/>
                  </a:lnTo>
                  <a:lnTo>
                    <a:pt x="225686" y="3251199"/>
                  </a:lnTo>
                  <a:lnTo>
                    <a:pt x="206361" y="3213099"/>
                  </a:lnTo>
                  <a:lnTo>
                    <a:pt x="187834" y="3174999"/>
                  </a:lnTo>
                  <a:lnTo>
                    <a:pt x="170114" y="3124199"/>
                  </a:lnTo>
                  <a:lnTo>
                    <a:pt x="153212" y="3086099"/>
                  </a:lnTo>
                  <a:lnTo>
                    <a:pt x="137137" y="3047999"/>
                  </a:lnTo>
                  <a:lnTo>
                    <a:pt x="121899" y="2997199"/>
                  </a:lnTo>
                  <a:lnTo>
                    <a:pt x="107508" y="2959099"/>
                  </a:lnTo>
                  <a:lnTo>
                    <a:pt x="93974" y="2908299"/>
                  </a:lnTo>
                  <a:lnTo>
                    <a:pt x="81306" y="2870199"/>
                  </a:lnTo>
                  <a:lnTo>
                    <a:pt x="69516" y="2819399"/>
                  </a:lnTo>
                  <a:lnTo>
                    <a:pt x="58612" y="2781299"/>
                  </a:lnTo>
                  <a:lnTo>
                    <a:pt x="48604" y="2730499"/>
                  </a:lnTo>
                  <a:lnTo>
                    <a:pt x="39502" y="2692399"/>
                  </a:lnTo>
                  <a:lnTo>
                    <a:pt x="31317" y="2641599"/>
                  </a:lnTo>
                  <a:lnTo>
                    <a:pt x="24057" y="2590799"/>
                  </a:lnTo>
                  <a:lnTo>
                    <a:pt x="17734" y="2552699"/>
                  </a:lnTo>
                  <a:lnTo>
                    <a:pt x="12356" y="2501899"/>
                  </a:lnTo>
                  <a:lnTo>
                    <a:pt x="7934" y="2451099"/>
                  </a:lnTo>
                  <a:lnTo>
                    <a:pt x="4477" y="2412999"/>
                  </a:lnTo>
                  <a:lnTo>
                    <a:pt x="1996" y="2362199"/>
                  </a:lnTo>
                  <a:lnTo>
                    <a:pt x="500" y="2311399"/>
                  </a:lnTo>
                  <a:lnTo>
                    <a:pt x="0" y="2273299"/>
                  </a:lnTo>
                  <a:lnTo>
                    <a:pt x="0" y="2260599"/>
                  </a:lnTo>
                  <a:lnTo>
                    <a:pt x="500" y="2209799"/>
                  </a:lnTo>
                  <a:lnTo>
                    <a:pt x="1996" y="2171699"/>
                  </a:lnTo>
                  <a:lnTo>
                    <a:pt x="4477" y="2120899"/>
                  </a:lnTo>
                  <a:lnTo>
                    <a:pt x="7934" y="2070099"/>
                  </a:lnTo>
                  <a:lnTo>
                    <a:pt x="12356" y="2019299"/>
                  </a:lnTo>
                  <a:lnTo>
                    <a:pt x="17734" y="1981199"/>
                  </a:lnTo>
                  <a:lnTo>
                    <a:pt x="24057" y="1930399"/>
                  </a:lnTo>
                  <a:lnTo>
                    <a:pt x="31317" y="1879599"/>
                  </a:lnTo>
                  <a:lnTo>
                    <a:pt x="39502" y="1841499"/>
                  </a:lnTo>
                  <a:lnTo>
                    <a:pt x="48604" y="1790699"/>
                  </a:lnTo>
                  <a:lnTo>
                    <a:pt x="58612" y="1752599"/>
                  </a:lnTo>
                  <a:lnTo>
                    <a:pt x="69516" y="1701799"/>
                  </a:lnTo>
                  <a:lnTo>
                    <a:pt x="81306" y="1663699"/>
                  </a:lnTo>
                  <a:lnTo>
                    <a:pt x="93974" y="1612899"/>
                  </a:lnTo>
                  <a:lnTo>
                    <a:pt x="107508" y="1574799"/>
                  </a:lnTo>
                  <a:lnTo>
                    <a:pt x="121899" y="1523999"/>
                  </a:lnTo>
                  <a:lnTo>
                    <a:pt x="137137" y="1485899"/>
                  </a:lnTo>
                  <a:lnTo>
                    <a:pt x="153212" y="1435099"/>
                  </a:lnTo>
                  <a:lnTo>
                    <a:pt x="170114" y="1396999"/>
                  </a:lnTo>
                  <a:lnTo>
                    <a:pt x="187834" y="1358899"/>
                  </a:lnTo>
                  <a:lnTo>
                    <a:pt x="206361" y="1320799"/>
                  </a:lnTo>
                  <a:lnTo>
                    <a:pt x="225686" y="1269999"/>
                  </a:lnTo>
                  <a:lnTo>
                    <a:pt x="245798" y="1231899"/>
                  </a:lnTo>
                  <a:lnTo>
                    <a:pt x="266689" y="1193799"/>
                  </a:lnTo>
                  <a:lnTo>
                    <a:pt x="288347" y="1155699"/>
                  </a:lnTo>
                  <a:lnTo>
                    <a:pt x="310764" y="1117599"/>
                  </a:lnTo>
                  <a:lnTo>
                    <a:pt x="333928" y="1079499"/>
                  </a:lnTo>
                  <a:lnTo>
                    <a:pt x="357832" y="1041399"/>
                  </a:lnTo>
                  <a:lnTo>
                    <a:pt x="382463" y="1003299"/>
                  </a:lnTo>
                  <a:lnTo>
                    <a:pt x="407814" y="965199"/>
                  </a:lnTo>
                  <a:lnTo>
                    <a:pt x="433873" y="927099"/>
                  </a:lnTo>
                  <a:lnTo>
                    <a:pt x="460631" y="888999"/>
                  </a:lnTo>
                  <a:lnTo>
                    <a:pt x="488078" y="850899"/>
                  </a:lnTo>
                  <a:lnTo>
                    <a:pt x="516204" y="825499"/>
                  </a:lnTo>
                  <a:lnTo>
                    <a:pt x="544999" y="787399"/>
                  </a:lnTo>
                  <a:lnTo>
                    <a:pt x="574454" y="749299"/>
                  </a:lnTo>
                  <a:lnTo>
                    <a:pt x="604558" y="723899"/>
                  </a:lnTo>
                  <a:lnTo>
                    <a:pt x="635302" y="685799"/>
                  </a:lnTo>
                  <a:lnTo>
                    <a:pt x="666675" y="660399"/>
                  </a:lnTo>
                  <a:lnTo>
                    <a:pt x="698668" y="622299"/>
                  </a:lnTo>
                  <a:lnTo>
                    <a:pt x="731272" y="596899"/>
                  </a:lnTo>
                  <a:lnTo>
                    <a:pt x="764475" y="558799"/>
                  </a:lnTo>
                  <a:lnTo>
                    <a:pt x="798269" y="533399"/>
                  </a:lnTo>
                  <a:lnTo>
                    <a:pt x="832643" y="507999"/>
                  </a:lnTo>
                  <a:lnTo>
                    <a:pt x="867588" y="469899"/>
                  </a:lnTo>
                  <a:lnTo>
                    <a:pt x="903093" y="444499"/>
                  </a:lnTo>
                  <a:lnTo>
                    <a:pt x="939149" y="419099"/>
                  </a:lnTo>
                  <a:lnTo>
                    <a:pt x="1012874" y="368299"/>
                  </a:lnTo>
                  <a:lnTo>
                    <a:pt x="1088683" y="317499"/>
                  </a:lnTo>
                  <a:lnTo>
                    <a:pt x="1127344" y="304799"/>
                  </a:lnTo>
                  <a:lnTo>
                    <a:pt x="1206132" y="253999"/>
                  </a:lnTo>
                  <a:lnTo>
                    <a:pt x="1246238" y="228599"/>
                  </a:lnTo>
                  <a:lnTo>
                    <a:pt x="1286807" y="215899"/>
                  </a:lnTo>
                  <a:lnTo>
                    <a:pt x="1327827" y="190499"/>
                  </a:lnTo>
                  <a:lnTo>
                    <a:pt x="1369289" y="177799"/>
                  </a:lnTo>
                  <a:lnTo>
                    <a:pt x="1411184" y="152399"/>
                  </a:lnTo>
                  <a:lnTo>
                    <a:pt x="1582887" y="101599"/>
                  </a:lnTo>
                  <a:lnTo>
                    <a:pt x="1626795" y="76199"/>
                  </a:lnTo>
                  <a:lnTo>
                    <a:pt x="1671076" y="63499"/>
                  </a:lnTo>
                  <a:lnTo>
                    <a:pt x="2881270" y="63499"/>
                  </a:lnTo>
                  <a:lnTo>
                    <a:pt x="2925550" y="76199"/>
                  </a:lnTo>
                  <a:lnTo>
                    <a:pt x="2969458" y="101599"/>
                  </a:lnTo>
                  <a:lnTo>
                    <a:pt x="3141161" y="152399"/>
                  </a:lnTo>
                  <a:lnTo>
                    <a:pt x="3183056" y="177799"/>
                  </a:lnTo>
                  <a:lnTo>
                    <a:pt x="3224518" y="190499"/>
                  </a:lnTo>
                  <a:lnTo>
                    <a:pt x="3265539" y="215899"/>
                  </a:lnTo>
                  <a:lnTo>
                    <a:pt x="3306107" y="228599"/>
                  </a:lnTo>
                  <a:lnTo>
                    <a:pt x="3346213" y="253999"/>
                  </a:lnTo>
                  <a:lnTo>
                    <a:pt x="3425001" y="304799"/>
                  </a:lnTo>
                  <a:lnTo>
                    <a:pt x="3463663" y="317499"/>
                  </a:lnTo>
                  <a:lnTo>
                    <a:pt x="3539472" y="368299"/>
                  </a:lnTo>
                  <a:lnTo>
                    <a:pt x="3613197" y="419099"/>
                  </a:lnTo>
                  <a:lnTo>
                    <a:pt x="3649253" y="444499"/>
                  </a:lnTo>
                  <a:lnTo>
                    <a:pt x="3684758" y="469899"/>
                  </a:lnTo>
                  <a:lnTo>
                    <a:pt x="3719702" y="507999"/>
                  </a:lnTo>
                  <a:lnTo>
                    <a:pt x="3754077" y="533399"/>
                  </a:lnTo>
                  <a:lnTo>
                    <a:pt x="3787870" y="558799"/>
                  </a:lnTo>
                  <a:lnTo>
                    <a:pt x="3821074" y="596899"/>
                  </a:lnTo>
                  <a:lnTo>
                    <a:pt x="3853677" y="622299"/>
                  </a:lnTo>
                  <a:lnTo>
                    <a:pt x="3885671" y="660399"/>
                  </a:lnTo>
                  <a:lnTo>
                    <a:pt x="3917044" y="685799"/>
                  </a:lnTo>
                  <a:lnTo>
                    <a:pt x="3947788" y="723899"/>
                  </a:lnTo>
                  <a:lnTo>
                    <a:pt x="3977892" y="749299"/>
                  </a:lnTo>
                  <a:lnTo>
                    <a:pt x="4007347" y="787399"/>
                  </a:lnTo>
                  <a:lnTo>
                    <a:pt x="4036142" y="825499"/>
                  </a:lnTo>
                  <a:lnTo>
                    <a:pt x="4064268" y="850899"/>
                  </a:lnTo>
                  <a:lnTo>
                    <a:pt x="4091715" y="888999"/>
                  </a:lnTo>
                  <a:lnTo>
                    <a:pt x="4118473" y="927099"/>
                  </a:lnTo>
                  <a:lnTo>
                    <a:pt x="4144532" y="965199"/>
                  </a:lnTo>
                  <a:lnTo>
                    <a:pt x="4169882" y="1003299"/>
                  </a:lnTo>
                  <a:lnTo>
                    <a:pt x="4194514" y="1041399"/>
                  </a:lnTo>
                  <a:lnTo>
                    <a:pt x="4218417" y="1079499"/>
                  </a:lnTo>
                  <a:lnTo>
                    <a:pt x="4241582" y="1117599"/>
                  </a:lnTo>
                  <a:lnTo>
                    <a:pt x="4263999" y="1155699"/>
                  </a:lnTo>
                  <a:lnTo>
                    <a:pt x="4285657" y="1193799"/>
                  </a:lnTo>
                  <a:lnTo>
                    <a:pt x="4306548" y="1231899"/>
                  </a:lnTo>
                  <a:lnTo>
                    <a:pt x="4326660" y="1269999"/>
                  </a:lnTo>
                  <a:lnTo>
                    <a:pt x="4345985" y="1320799"/>
                  </a:lnTo>
                  <a:lnTo>
                    <a:pt x="4364512" y="1358899"/>
                  </a:lnTo>
                  <a:lnTo>
                    <a:pt x="4382232" y="1396999"/>
                  </a:lnTo>
                  <a:lnTo>
                    <a:pt x="4399134" y="1435099"/>
                  </a:lnTo>
                  <a:lnTo>
                    <a:pt x="4415209" y="1485899"/>
                  </a:lnTo>
                  <a:lnTo>
                    <a:pt x="4430447" y="1523999"/>
                  </a:lnTo>
                  <a:lnTo>
                    <a:pt x="4444838" y="1574799"/>
                  </a:lnTo>
                  <a:lnTo>
                    <a:pt x="4458372" y="1612899"/>
                  </a:lnTo>
                  <a:lnTo>
                    <a:pt x="4471040" y="1663699"/>
                  </a:lnTo>
                  <a:lnTo>
                    <a:pt x="4482830" y="1701799"/>
                  </a:lnTo>
                  <a:lnTo>
                    <a:pt x="4493734" y="1752599"/>
                  </a:lnTo>
                  <a:lnTo>
                    <a:pt x="4503742" y="1790699"/>
                  </a:lnTo>
                  <a:lnTo>
                    <a:pt x="4512844" y="1841499"/>
                  </a:lnTo>
                  <a:lnTo>
                    <a:pt x="4521029" y="1879599"/>
                  </a:lnTo>
                  <a:lnTo>
                    <a:pt x="4528288" y="1930399"/>
                  </a:lnTo>
                  <a:lnTo>
                    <a:pt x="4534612" y="1981199"/>
                  </a:lnTo>
                  <a:lnTo>
                    <a:pt x="4539990" y="2019299"/>
                  </a:lnTo>
                  <a:lnTo>
                    <a:pt x="4544412" y="2070099"/>
                  </a:lnTo>
                  <a:lnTo>
                    <a:pt x="4547869" y="2120899"/>
                  </a:lnTo>
                  <a:lnTo>
                    <a:pt x="4550350" y="2171699"/>
                  </a:lnTo>
                  <a:lnTo>
                    <a:pt x="4551846" y="2209799"/>
                  </a:lnTo>
                  <a:lnTo>
                    <a:pt x="4552346" y="2260599"/>
                  </a:lnTo>
                  <a:lnTo>
                    <a:pt x="4551846" y="2311399"/>
                  </a:lnTo>
                  <a:lnTo>
                    <a:pt x="4550350" y="2362199"/>
                  </a:lnTo>
                  <a:lnTo>
                    <a:pt x="4547869" y="2412999"/>
                  </a:lnTo>
                  <a:lnTo>
                    <a:pt x="4544412" y="2451099"/>
                  </a:lnTo>
                  <a:lnTo>
                    <a:pt x="4539990" y="2501899"/>
                  </a:lnTo>
                  <a:lnTo>
                    <a:pt x="4534612" y="2552699"/>
                  </a:lnTo>
                  <a:lnTo>
                    <a:pt x="4528288" y="2590799"/>
                  </a:lnTo>
                  <a:lnTo>
                    <a:pt x="4521029" y="2641599"/>
                  </a:lnTo>
                  <a:lnTo>
                    <a:pt x="4512844" y="2692399"/>
                  </a:lnTo>
                  <a:lnTo>
                    <a:pt x="4503742" y="2730499"/>
                  </a:lnTo>
                  <a:lnTo>
                    <a:pt x="4493734" y="2781299"/>
                  </a:lnTo>
                  <a:lnTo>
                    <a:pt x="4482830" y="2819399"/>
                  </a:lnTo>
                  <a:lnTo>
                    <a:pt x="4471040" y="2870199"/>
                  </a:lnTo>
                  <a:lnTo>
                    <a:pt x="4458372" y="2908299"/>
                  </a:lnTo>
                  <a:lnTo>
                    <a:pt x="4444838" y="2959099"/>
                  </a:lnTo>
                  <a:lnTo>
                    <a:pt x="4430447" y="2997199"/>
                  </a:lnTo>
                  <a:lnTo>
                    <a:pt x="4415209" y="3047999"/>
                  </a:lnTo>
                  <a:lnTo>
                    <a:pt x="4399134" y="3086099"/>
                  </a:lnTo>
                  <a:lnTo>
                    <a:pt x="4382232" y="3124199"/>
                  </a:lnTo>
                  <a:lnTo>
                    <a:pt x="4364512" y="3174999"/>
                  </a:lnTo>
                  <a:lnTo>
                    <a:pt x="4345985" y="3213099"/>
                  </a:lnTo>
                  <a:lnTo>
                    <a:pt x="4326660" y="3251199"/>
                  </a:lnTo>
                  <a:lnTo>
                    <a:pt x="4306548" y="3289299"/>
                  </a:lnTo>
                  <a:lnTo>
                    <a:pt x="4285657" y="3340099"/>
                  </a:lnTo>
                  <a:lnTo>
                    <a:pt x="4263999" y="3378199"/>
                  </a:lnTo>
                  <a:lnTo>
                    <a:pt x="4241582" y="3416299"/>
                  </a:lnTo>
                  <a:lnTo>
                    <a:pt x="4218417" y="3454399"/>
                  </a:lnTo>
                  <a:lnTo>
                    <a:pt x="4194514" y="3492499"/>
                  </a:lnTo>
                  <a:lnTo>
                    <a:pt x="4169882" y="3530599"/>
                  </a:lnTo>
                  <a:lnTo>
                    <a:pt x="4144532" y="3568699"/>
                  </a:lnTo>
                  <a:lnTo>
                    <a:pt x="4118473" y="3606799"/>
                  </a:lnTo>
                  <a:lnTo>
                    <a:pt x="4091715" y="3632199"/>
                  </a:lnTo>
                  <a:lnTo>
                    <a:pt x="4064268" y="3670299"/>
                  </a:lnTo>
                  <a:lnTo>
                    <a:pt x="4036142" y="3708399"/>
                  </a:lnTo>
                  <a:lnTo>
                    <a:pt x="4007347" y="3746499"/>
                  </a:lnTo>
                  <a:lnTo>
                    <a:pt x="3977892" y="3771899"/>
                  </a:lnTo>
                  <a:lnTo>
                    <a:pt x="3947788" y="3809999"/>
                  </a:lnTo>
                  <a:lnTo>
                    <a:pt x="3917044" y="3835399"/>
                  </a:lnTo>
                  <a:lnTo>
                    <a:pt x="3885671" y="3873499"/>
                  </a:lnTo>
                  <a:lnTo>
                    <a:pt x="3853677" y="3898899"/>
                  </a:lnTo>
                  <a:lnTo>
                    <a:pt x="3821074" y="3936999"/>
                  </a:lnTo>
                  <a:lnTo>
                    <a:pt x="3787870" y="3962399"/>
                  </a:lnTo>
                  <a:lnTo>
                    <a:pt x="3754077" y="4000499"/>
                  </a:lnTo>
                  <a:lnTo>
                    <a:pt x="3719702" y="4025899"/>
                  </a:lnTo>
                  <a:lnTo>
                    <a:pt x="3684758" y="4051299"/>
                  </a:lnTo>
                  <a:lnTo>
                    <a:pt x="3649253" y="4076699"/>
                  </a:lnTo>
                  <a:lnTo>
                    <a:pt x="3613197" y="4102099"/>
                  </a:lnTo>
                  <a:lnTo>
                    <a:pt x="3576600" y="4127499"/>
                  </a:lnTo>
                  <a:lnTo>
                    <a:pt x="3501823" y="4178299"/>
                  </a:lnTo>
                  <a:lnTo>
                    <a:pt x="3425001" y="4229099"/>
                  </a:lnTo>
                  <a:lnTo>
                    <a:pt x="3346213" y="4279899"/>
                  </a:lnTo>
                  <a:lnTo>
                    <a:pt x="3306107" y="4292599"/>
                  </a:lnTo>
                  <a:lnTo>
                    <a:pt x="3265539" y="4317999"/>
                  </a:lnTo>
                  <a:lnTo>
                    <a:pt x="3224518" y="4330699"/>
                  </a:lnTo>
                  <a:lnTo>
                    <a:pt x="3183056" y="4356099"/>
                  </a:lnTo>
                  <a:lnTo>
                    <a:pt x="3098844" y="4381499"/>
                  </a:lnTo>
                  <a:lnTo>
                    <a:pt x="3056115" y="4406899"/>
                  </a:lnTo>
                  <a:lnTo>
                    <a:pt x="2746289" y="4495799"/>
                  </a:lnTo>
                  <a:close/>
                </a:path>
                <a:path w="4552950" h="4533900">
                  <a:moveTo>
                    <a:pt x="2608306" y="4521199"/>
                  </a:moveTo>
                  <a:lnTo>
                    <a:pt x="1944039" y="4521199"/>
                  </a:lnTo>
                  <a:lnTo>
                    <a:pt x="1851731" y="4495799"/>
                  </a:lnTo>
                  <a:lnTo>
                    <a:pt x="2700615" y="4495799"/>
                  </a:lnTo>
                  <a:lnTo>
                    <a:pt x="2608306" y="4521199"/>
                  </a:lnTo>
                  <a:close/>
                </a:path>
                <a:path w="4552950" h="4533900">
                  <a:moveTo>
                    <a:pt x="2514784" y="4533899"/>
                  </a:moveTo>
                  <a:lnTo>
                    <a:pt x="2037562" y="4533899"/>
                  </a:lnTo>
                  <a:lnTo>
                    <a:pt x="1990654" y="4521199"/>
                  </a:lnTo>
                  <a:lnTo>
                    <a:pt x="2561691" y="4521199"/>
                  </a:lnTo>
                  <a:lnTo>
                    <a:pt x="2514784" y="4533899"/>
                  </a:lnTo>
                  <a:close/>
                </a:path>
              </a:pathLst>
            </a:custGeom>
            <a:solidFill>
              <a:srgbClr val="586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571" y="2420047"/>
              <a:ext cx="6664720" cy="66548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8699" y="875366"/>
            <a:ext cx="429450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240" dirty="0">
                <a:latin typeface="Bookman Old Style"/>
                <a:cs typeface="Bookman Old Style"/>
              </a:rPr>
              <a:t>Summary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4853" y="3568693"/>
            <a:ext cx="165358" cy="1653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4853" y="4281007"/>
            <a:ext cx="165358" cy="16535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4853" y="4993321"/>
            <a:ext cx="165358" cy="16535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4853" y="5705636"/>
            <a:ext cx="165358" cy="16535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301178" y="3188846"/>
            <a:ext cx="5971540" cy="2875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551305">
              <a:lnSpc>
                <a:spcPct val="115399"/>
              </a:lnSpc>
              <a:spcBef>
                <a:spcPts val="95"/>
              </a:spcBef>
            </a:pPr>
            <a:r>
              <a:rPr sz="4050" spc="170" dirty="0">
                <a:latin typeface="Century Gothic"/>
                <a:cs typeface="Century Gothic"/>
              </a:rPr>
              <a:t>Literature</a:t>
            </a:r>
            <a:r>
              <a:rPr sz="4050" spc="-110" dirty="0">
                <a:latin typeface="Century Gothic"/>
                <a:cs typeface="Century Gothic"/>
              </a:rPr>
              <a:t> </a:t>
            </a:r>
            <a:r>
              <a:rPr sz="4050" spc="85" dirty="0">
                <a:latin typeface="Century Gothic"/>
                <a:cs typeface="Century Gothic"/>
              </a:rPr>
              <a:t>review </a:t>
            </a:r>
            <a:r>
              <a:rPr sz="4050" spc="-1110" dirty="0">
                <a:latin typeface="Century Gothic"/>
                <a:cs typeface="Century Gothic"/>
              </a:rPr>
              <a:t> </a:t>
            </a:r>
            <a:r>
              <a:rPr sz="4050" spc="55" dirty="0">
                <a:latin typeface="Century Gothic"/>
                <a:cs typeface="Century Gothic"/>
              </a:rPr>
              <a:t>Methodology</a:t>
            </a:r>
            <a:endParaRPr sz="4050">
              <a:latin typeface="Century Gothic"/>
              <a:cs typeface="Century Gothic"/>
            </a:endParaRPr>
          </a:p>
          <a:p>
            <a:pPr marL="12700" marR="5080">
              <a:lnSpc>
                <a:spcPct val="115399"/>
              </a:lnSpc>
            </a:pPr>
            <a:r>
              <a:rPr sz="4050" spc="280" dirty="0">
                <a:latin typeface="Century Gothic"/>
                <a:cs typeface="Century Gothic"/>
              </a:rPr>
              <a:t>Results</a:t>
            </a:r>
            <a:r>
              <a:rPr sz="4050" spc="-80" dirty="0">
                <a:latin typeface="Century Gothic"/>
                <a:cs typeface="Century Gothic"/>
              </a:rPr>
              <a:t> </a:t>
            </a:r>
            <a:r>
              <a:rPr sz="4050" spc="-35" dirty="0">
                <a:latin typeface="Century Gothic"/>
                <a:cs typeface="Century Gothic"/>
              </a:rPr>
              <a:t>and</a:t>
            </a:r>
            <a:r>
              <a:rPr sz="4050" spc="-75" dirty="0">
                <a:latin typeface="Century Gothic"/>
                <a:cs typeface="Century Gothic"/>
              </a:rPr>
              <a:t> </a:t>
            </a:r>
            <a:r>
              <a:rPr sz="4050" spc="225" dirty="0">
                <a:latin typeface="Century Gothic"/>
                <a:cs typeface="Century Gothic"/>
              </a:rPr>
              <a:t>Discussion </a:t>
            </a:r>
            <a:r>
              <a:rPr sz="4050" spc="-1105" dirty="0">
                <a:latin typeface="Century Gothic"/>
                <a:cs typeface="Century Gothic"/>
              </a:rPr>
              <a:t> </a:t>
            </a:r>
            <a:r>
              <a:rPr sz="4050" spc="120" dirty="0">
                <a:latin typeface="Century Gothic"/>
                <a:cs typeface="Century Gothic"/>
              </a:rPr>
              <a:t>Conclusions</a:t>
            </a:r>
            <a:endParaRPr sz="40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41679" y="9488671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98242" y="3"/>
            <a:ext cx="4989757" cy="102869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1661"/>
            <a:ext cx="9985375" cy="10255885"/>
            <a:chOff x="0" y="31661"/>
            <a:chExt cx="9985375" cy="102558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661"/>
              <a:ext cx="6457949" cy="69627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0019" y="6428300"/>
              <a:ext cx="6515099" cy="385869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20646" y="5083012"/>
            <a:ext cx="6934199" cy="52006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65" y="6428300"/>
            <a:ext cx="3175218" cy="38586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19754" y="1029708"/>
            <a:ext cx="8258809" cy="2530475"/>
          </a:xfrm>
          <a:prstGeom prst="rect">
            <a:avLst/>
          </a:prstGeom>
        </p:spPr>
        <p:txBody>
          <a:bodyPr vert="horz" wrap="square" lIns="0" tIns="266065" rIns="0" bIns="0" rtlCol="0">
            <a:spAutoFit/>
          </a:bodyPr>
          <a:lstStyle/>
          <a:p>
            <a:pPr marL="12700" marR="5080" indent="151130">
              <a:lnSpc>
                <a:spcPts val="8840"/>
              </a:lnSpc>
              <a:spcBef>
                <a:spcPts val="2095"/>
              </a:spcBef>
            </a:pPr>
            <a:r>
              <a:rPr sz="9050" spc="215" dirty="0"/>
              <a:t>Thank</a:t>
            </a:r>
            <a:r>
              <a:rPr sz="9050" spc="-700" dirty="0"/>
              <a:t> </a:t>
            </a:r>
            <a:r>
              <a:rPr sz="9050" spc="229" dirty="0"/>
              <a:t>you</a:t>
            </a:r>
            <a:r>
              <a:rPr sz="9050" spc="-700" dirty="0"/>
              <a:t> </a:t>
            </a:r>
            <a:r>
              <a:rPr sz="9050" spc="300" dirty="0"/>
              <a:t>for </a:t>
            </a:r>
            <a:r>
              <a:rPr sz="9050" spc="-2880" dirty="0"/>
              <a:t> </a:t>
            </a:r>
            <a:r>
              <a:rPr sz="9050" spc="165" dirty="0"/>
              <a:t>your</a:t>
            </a:r>
            <a:r>
              <a:rPr sz="9050" spc="-710" dirty="0"/>
              <a:t> </a:t>
            </a:r>
            <a:r>
              <a:rPr sz="9050" spc="85" dirty="0"/>
              <a:t>attention</a:t>
            </a:r>
            <a:endParaRPr sz="90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83333" y="5574903"/>
            <a:ext cx="3804665" cy="47120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424957"/>
            <a:ext cx="7818015" cy="6219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56800" y="1462362"/>
            <a:ext cx="9514840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00" algn="just">
              <a:lnSpc>
                <a:spcPct val="115399"/>
              </a:lnSpc>
              <a:spcBef>
                <a:spcPts val="100"/>
              </a:spcBef>
            </a:pPr>
            <a:r>
              <a:rPr sz="3250" spc="160" dirty="0">
                <a:latin typeface="Century Gothic"/>
                <a:cs typeface="Century Gothic"/>
              </a:rPr>
              <a:t>Rural </a:t>
            </a:r>
            <a:r>
              <a:rPr sz="3250" spc="225" dirty="0">
                <a:latin typeface="Century Gothic"/>
                <a:cs typeface="Century Gothic"/>
              </a:rPr>
              <a:t>tourism </a:t>
            </a:r>
            <a:r>
              <a:rPr sz="3250" spc="75" dirty="0">
                <a:latin typeface="Century Gothic"/>
                <a:cs typeface="Century Gothic"/>
              </a:rPr>
              <a:t>has </a:t>
            </a:r>
            <a:r>
              <a:rPr sz="3250" spc="-30" dirty="0">
                <a:latin typeface="Century Gothic"/>
                <a:cs typeface="Century Gothic"/>
              </a:rPr>
              <a:t>been </a:t>
            </a:r>
            <a:r>
              <a:rPr sz="3250" spc="15" dirty="0">
                <a:latin typeface="Century Gothic"/>
                <a:cs typeface="Century Gothic"/>
              </a:rPr>
              <a:t>developing </a:t>
            </a:r>
            <a:r>
              <a:rPr sz="3250" spc="10" dirty="0">
                <a:latin typeface="Century Gothic"/>
                <a:cs typeface="Century Gothic"/>
              </a:rPr>
              <a:t>as </a:t>
            </a:r>
            <a:r>
              <a:rPr sz="3250" spc="-305" dirty="0">
                <a:latin typeface="Century Gothic"/>
                <a:cs typeface="Century Gothic"/>
              </a:rPr>
              <a:t>a </a:t>
            </a:r>
            <a:r>
              <a:rPr sz="3250" spc="10" dirty="0">
                <a:latin typeface="Century Gothic"/>
                <a:cs typeface="Century Gothic"/>
              </a:rPr>
              <a:t>type </a:t>
            </a:r>
            <a:r>
              <a:rPr sz="3250" spc="15" dirty="0">
                <a:latin typeface="Century Gothic"/>
                <a:cs typeface="Century Gothic"/>
              </a:rPr>
              <a:t> </a:t>
            </a:r>
            <a:r>
              <a:rPr sz="3250" spc="-10" dirty="0">
                <a:latin typeface="Century Gothic"/>
                <a:cs typeface="Century Gothic"/>
              </a:rPr>
              <a:t>of </a:t>
            </a:r>
            <a:r>
              <a:rPr sz="3250" spc="170" dirty="0">
                <a:latin typeface="Century Gothic"/>
                <a:cs typeface="Century Gothic"/>
              </a:rPr>
              <a:t>tourism, </a:t>
            </a:r>
            <a:r>
              <a:rPr sz="3250" spc="100" dirty="0">
                <a:latin typeface="Century Gothic"/>
                <a:cs typeface="Century Gothic"/>
              </a:rPr>
              <a:t>which </a:t>
            </a:r>
            <a:r>
              <a:rPr sz="3250" spc="270" dirty="0">
                <a:latin typeface="Century Gothic"/>
                <a:cs typeface="Century Gothic"/>
              </a:rPr>
              <a:t>is </a:t>
            </a:r>
            <a:r>
              <a:rPr sz="3250" spc="-10" dirty="0">
                <a:latin typeface="Century Gothic"/>
                <a:cs typeface="Century Gothic"/>
              </a:rPr>
              <a:t>of </a:t>
            </a:r>
            <a:r>
              <a:rPr sz="3250" spc="20" dirty="0">
                <a:latin typeface="Century Gothic"/>
                <a:cs typeface="Century Gothic"/>
              </a:rPr>
              <a:t>great </a:t>
            </a:r>
            <a:r>
              <a:rPr sz="3250" spc="50" dirty="0">
                <a:latin typeface="Century Gothic"/>
                <a:cs typeface="Century Gothic"/>
              </a:rPr>
              <a:t>importance </a:t>
            </a:r>
            <a:r>
              <a:rPr sz="3250" spc="215" dirty="0">
                <a:latin typeface="Century Gothic"/>
                <a:cs typeface="Century Gothic"/>
              </a:rPr>
              <a:t>in </a:t>
            </a:r>
            <a:r>
              <a:rPr sz="3250" spc="220" dirty="0">
                <a:latin typeface="Century Gothic"/>
                <a:cs typeface="Century Gothic"/>
              </a:rPr>
              <a:t> terms </a:t>
            </a:r>
            <a:r>
              <a:rPr sz="3250" spc="-10" dirty="0">
                <a:latin typeface="Century Gothic"/>
                <a:cs typeface="Century Gothic"/>
              </a:rPr>
              <a:t>of </a:t>
            </a:r>
            <a:r>
              <a:rPr sz="3250" spc="90" dirty="0">
                <a:latin typeface="Century Gothic"/>
                <a:cs typeface="Century Gothic"/>
              </a:rPr>
              <a:t>providing </a:t>
            </a:r>
            <a:r>
              <a:rPr sz="3250" spc="30" dirty="0">
                <a:latin typeface="Century Gothic"/>
                <a:cs typeface="Century Gothic"/>
              </a:rPr>
              <a:t>additional </a:t>
            </a:r>
            <a:r>
              <a:rPr sz="3250" spc="50" dirty="0">
                <a:latin typeface="Century Gothic"/>
                <a:cs typeface="Century Gothic"/>
              </a:rPr>
              <a:t>income </a:t>
            </a:r>
            <a:r>
              <a:rPr sz="3250" spc="60" dirty="0">
                <a:latin typeface="Century Gothic"/>
                <a:cs typeface="Century Gothic"/>
              </a:rPr>
              <a:t>to </a:t>
            </a:r>
            <a:r>
              <a:rPr sz="3250" spc="90" dirty="0">
                <a:latin typeface="Century Gothic"/>
                <a:cs typeface="Century Gothic"/>
              </a:rPr>
              <a:t>the </a:t>
            </a:r>
            <a:r>
              <a:rPr sz="3250" spc="95" dirty="0">
                <a:latin typeface="Century Gothic"/>
                <a:cs typeface="Century Gothic"/>
              </a:rPr>
              <a:t> </a:t>
            </a:r>
            <a:r>
              <a:rPr sz="3250" spc="85" dirty="0">
                <a:latin typeface="Century Gothic"/>
                <a:cs typeface="Century Gothic"/>
              </a:rPr>
              <a:t>agricultural </a:t>
            </a:r>
            <a:r>
              <a:rPr sz="3250" spc="5" dirty="0">
                <a:latin typeface="Century Gothic"/>
                <a:cs typeface="Century Gothic"/>
              </a:rPr>
              <a:t>producer, </a:t>
            </a:r>
            <a:r>
              <a:rPr sz="3250" spc="85" dirty="0">
                <a:latin typeface="Century Gothic"/>
                <a:cs typeface="Century Gothic"/>
              </a:rPr>
              <a:t>whose </a:t>
            </a:r>
            <a:r>
              <a:rPr sz="3250" spc="50" dirty="0">
                <a:latin typeface="Century Gothic"/>
                <a:cs typeface="Century Gothic"/>
              </a:rPr>
              <a:t>income </a:t>
            </a:r>
            <a:r>
              <a:rPr sz="3250" spc="15" dirty="0">
                <a:latin typeface="Century Gothic"/>
                <a:cs typeface="Century Gothic"/>
              </a:rPr>
              <a:t>level </a:t>
            </a:r>
            <a:r>
              <a:rPr sz="3250" spc="270" dirty="0">
                <a:latin typeface="Century Gothic"/>
                <a:cs typeface="Century Gothic"/>
              </a:rPr>
              <a:t>is </a:t>
            </a:r>
            <a:r>
              <a:rPr sz="3250" spc="275" dirty="0">
                <a:latin typeface="Century Gothic"/>
                <a:cs typeface="Century Gothic"/>
              </a:rPr>
              <a:t> </a:t>
            </a:r>
            <a:r>
              <a:rPr sz="3250" spc="90" dirty="0">
                <a:latin typeface="Century Gothic"/>
                <a:cs typeface="Century Gothic"/>
              </a:rPr>
              <a:t>low</a:t>
            </a:r>
            <a:r>
              <a:rPr sz="3250" spc="120" dirty="0">
                <a:latin typeface="Century Gothic"/>
                <a:cs typeface="Century Gothic"/>
              </a:rPr>
              <a:t> </a:t>
            </a:r>
            <a:r>
              <a:rPr sz="3250" spc="-25" dirty="0">
                <a:latin typeface="Century Gothic"/>
                <a:cs typeface="Century Gothic"/>
              </a:rPr>
              <a:t>compared</a:t>
            </a:r>
            <a:r>
              <a:rPr sz="3250" spc="120" dirty="0">
                <a:latin typeface="Century Gothic"/>
                <a:cs typeface="Century Gothic"/>
              </a:rPr>
              <a:t> </a:t>
            </a:r>
            <a:r>
              <a:rPr sz="3250" spc="60" dirty="0">
                <a:latin typeface="Century Gothic"/>
                <a:cs typeface="Century Gothic"/>
              </a:rPr>
              <a:t>to</a:t>
            </a:r>
            <a:r>
              <a:rPr sz="3250" spc="125" dirty="0">
                <a:latin typeface="Century Gothic"/>
                <a:cs typeface="Century Gothic"/>
              </a:rPr>
              <a:t> </a:t>
            </a:r>
            <a:r>
              <a:rPr sz="3250" spc="100" dirty="0">
                <a:latin typeface="Century Gothic"/>
                <a:cs typeface="Century Gothic"/>
              </a:rPr>
              <a:t>other</a:t>
            </a:r>
            <a:r>
              <a:rPr sz="3250" spc="120" dirty="0">
                <a:latin typeface="Century Gothic"/>
                <a:cs typeface="Century Gothic"/>
              </a:rPr>
              <a:t> </a:t>
            </a:r>
            <a:r>
              <a:rPr sz="3250" spc="55" dirty="0">
                <a:latin typeface="Century Gothic"/>
                <a:cs typeface="Century Gothic"/>
              </a:rPr>
              <a:t>sectors.</a:t>
            </a:r>
            <a:r>
              <a:rPr sz="3250" spc="125" dirty="0">
                <a:latin typeface="Century Gothic"/>
                <a:cs typeface="Century Gothic"/>
              </a:rPr>
              <a:t> </a:t>
            </a:r>
            <a:r>
              <a:rPr sz="3250" spc="160" dirty="0">
                <a:latin typeface="Century Gothic"/>
                <a:cs typeface="Century Gothic"/>
              </a:rPr>
              <a:t>Rural</a:t>
            </a:r>
            <a:r>
              <a:rPr sz="3250" spc="120" dirty="0">
                <a:latin typeface="Century Gothic"/>
                <a:cs typeface="Century Gothic"/>
              </a:rPr>
              <a:t> </a:t>
            </a:r>
            <a:r>
              <a:rPr sz="3250" spc="225" dirty="0">
                <a:latin typeface="Century Gothic"/>
                <a:cs typeface="Century Gothic"/>
              </a:rPr>
              <a:t>tourism</a:t>
            </a:r>
            <a:endParaRPr sz="32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56800" y="4319862"/>
            <a:ext cx="9514840" cy="1168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700"/>
              </a:spcBef>
              <a:tabLst>
                <a:tab pos="2082800" algn="l"/>
                <a:tab pos="3615690" algn="l"/>
                <a:tab pos="6599555" algn="l"/>
                <a:tab pos="8682355" algn="l"/>
              </a:tabLst>
            </a:pPr>
            <a:r>
              <a:rPr sz="3250" spc="320" dirty="0">
                <a:latin typeface="Century Gothic"/>
                <a:cs typeface="Century Gothic"/>
              </a:rPr>
              <a:t>s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215" dirty="0">
                <a:latin typeface="Century Gothic"/>
                <a:cs typeface="Century Gothic"/>
              </a:rPr>
              <a:t>l</a:t>
            </a:r>
            <a:r>
              <a:rPr sz="3250" spc="-45" dirty="0">
                <a:latin typeface="Century Gothic"/>
                <a:cs typeface="Century Gothic"/>
              </a:rPr>
              <a:t>v</a:t>
            </a:r>
            <a:r>
              <a:rPr sz="3250" spc="-155" dirty="0">
                <a:latin typeface="Century Gothic"/>
                <a:cs typeface="Century Gothic"/>
              </a:rPr>
              <a:t>e</a:t>
            </a:r>
            <a:r>
              <a:rPr sz="3250" spc="325" dirty="0">
                <a:latin typeface="Century Gothic"/>
                <a:cs typeface="Century Gothic"/>
              </a:rPr>
              <a:t>s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210" dirty="0">
                <a:latin typeface="Century Gothic"/>
                <a:cs typeface="Century Gothic"/>
              </a:rPr>
              <a:t>th</a:t>
            </a:r>
            <a:r>
              <a:rPr sz="3250" spc="-150" dirty="0">
                <a:latin typeface="Century Gothic"/>
                <a:cs typeface="Century Gothic"/>
              </a:rPr>
              <a:t>e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-155" dirty="0">
                <a:latin typeface="Century Gothic"/>
                <a:cs typeface="Century Gothic"/>
              </a:rPr>
              <a:t>e</a:t>
            </a:r>
            <a:r>
              <a:rPr sz="3250" spc="-280" dirty="0">
                <a:latin typeface="Century Gothic"/>
                <a:cs typeface="Century Gothic"/>
              </a:rPr>
              <a:t>c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210" dirty="0">
                <a:latin typeface="Century Gothic"/>
                <a:cs typeface="Century Gothic"/>
              </a:rPr>
              <a:t>n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390" dirty="0">
                <a:latin typeface="Century Gothic"/>
                <a:cs typeface="Century Gothic"/>
              </a:rPr>
              <a:t>m</a:t>
            </a:r>
            <a:r>
              <a:rPr sz="3250" spc="215" dirty="0">
                <a:latin typeface="Century Gothic"/>
                <a:cs typeface="Century Gothic"/>
              </a:rPr>
              <a:t>i</a:t>
            </a:r>
            <a:r>
              <a:rPr sz="3250" spc="-280" dirty="0">
                <a:latin typeface="Century Gothic"/>
                <a:cs typeface="Century Gothic"/>
              </a:rPr>
              <a:t>c</a:t>
            </a:r>
            <a:r>
              <a:rPr sz="3250" spc="-215" dirty="0">
                <a:latin typeface="Century Gothic"/>
                <a:cs typeface="Century Gothic"/>
              </a:rPr>
              <a:t>,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320" dirty="0">
                <a:latin typeface="Century Gothic"/>
                <a:cs typeface="Century Gothic"/>
              </a:rPr>
              <a:t>s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-280" dirty="0">
                <a:latin typeface="Century Gothic"/>
                <a:cs typeface="Century Gothic"/>
              </a:rPr>
              <a:t>c</a:t>
            </a:r>
            <a:r>
              <a:rPr sz="3250" spc="215" dirty="0">
                <a:latin typeface="Century Gothic"/>
                <a:cs typeface="Century Gothic"/>
              </a:rPr>
              <a:t>i</a:t>
            </a:r>
            <a:r>
              <a:rPr sz="3250" spc="-310" dirty="0">
                <a:latin typeface="Century Gothic"/>
                <a:cs typeface="Century Gothic"/>
              </a:rPr>
              <a:t>a</a:t>
            </a:r>
            <a:r>
              <a:rPr sz="3250" spc="215" dirty="0">
                <a:latin typeface="Century Gothic"/>
                <a:cs typeface="Century Gothic"/>
              </a:rPr>
              <a:t>l</a:t>
            </a:r>
            <a:r>
              <a:rPr sz="3250" spc="-215" dirty="0">
                <a:latin typeface="Century Gothic"/>
                <a:cs typeface="Century Gothic"/>
              </a:rPr>
              <a:t>,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-310" dirty="0">
                <a:latin typeface="Century Gothic"/>
                <a:cs typeface="Century Gothic"/>
              </a:rPr>
              <a:t>a</a:t>
            </a:r>
            <a:r>
              <a:rPr sz="3250" spc="210" dirty="0">
                <a:latin typeface="Century Gothic"/>
                <a:cs typeface="Century Gothic"/>
              </a:rPr>
              <a:t>n</a:t>
            </a:r>
            <a:r>
              <a:rPr sz="3250" spc="-25" dirty="0">
                <a:latin typeface="Century Gothic"/>
                <a:cs typeface="Century Gothic"/>
              </a:rPr>
              <a:t>d</a:t>
            </a:r>
            <a:endParaRPr sz="325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  <a:spcBef>
                <a:spcPts val="600"/>
              </a:spcBef>
            </a:pPr>
            <a:r>
              <a:rPr sz="3250" spc="90" dirty="0">
                <a:latin typeface="Century Gothic"/>
                <a:cs typeface="Century Gothic"/>
              </a:rPr>
              <a:t>the</a:t>
            </a:r>
            <a:endParaRPr sz="32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56800" y="4891362"/>
            <a:ext cx="950849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  <a:tabLst>
                <a:tab pos="3235325" algn="l"/>
                <a:tab pos="3382645" algn="l"/>
                <a:tab pos="4226560" algn="l"/>
                <a:tab pos="5615305" algn="l"/>
                <a:tab pos="6223635" algn="l"/>
                <a:tab pos="7059295" algn="l"/>
                <a:tab pos="7406640" algn="l"/>
                <a:tab pos="8201025" algn="l"/>
              </a:tabLst>
            </a:pPr>
            <a:r>
              <a:rPr sz="3250" spc="10" dirty="0">
                <a:latin typeface="Century Gothic"/>
                <a:cs typeface="Century Gothic"/>
              </a:rPr>
              <a:t>psychological	</a:t>
            </a:r>
            <a:r>
              <a:rPr sz="3250" spc="120" dirty="0">
                <a:latin typeface="Century Gothic"/>
                <a:cs typeface="Century Gothic"/>
              </a:rPr>
              <a:t>problems	</a:t>
            </a:r>
            <a:r>
              <a:rPr sz="3250" spc="145" dirty="0">
                <a:latin typeface="Century Gothic"/>
                <a:cs typeface="Century Gothic"/>
              </a:rPr>
              <a:t>arising		</a:t>
            </a:r>
            <a:r>
              <a:rPr sz="3250" spc="175" dirty="0">
                <a:latin typeface="Century Gothic"/>
                <a:cs typeface="Century Gothic"/>
              </a:rPr>
              <a:t>from </a:t>
            </a:r>
            <a:r>
              <a:rPr sz="3250" spc="180" dirty="0">
                <a:latin typeface="Century Gothic"/>
                <a:cs typeface="Century Gothic"/>
              </a:rPr>
              <a:t> </a:t>
            </a:r>
            <a:r>
              <a:rPr sz="3250" spc="-280" dirty="0">
                <a:latin typeface="Century Gothic"/>
                <a:cs typeface="Century Gothic"/>
              </a:rPr>
              <a:t>c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210" dirty="0">
                <a:latin typeface="Century Gothic"/>
                <a:cs typeface="Century Gothic"/>
              </a:rPr>
              <a:t>n</a:t>
            </a:r>
            <a:r>
              <a:rPr sz="3250" spc="-280" dirty="0">
                <a:latin typeface="Century Gothic"/>
                <a:cs typeface="Century Gothic"/>
              </a:rPr>
              <a:t>c</a:t>
            </a:r>
            <a:r>
              <a:rPr sz="3250" spc="-155" dirty="0">
                <a:latin typeface="Century Gothic"/>
                <a:cs typeface="Century Gothic"/>
              </a:rPr>
              <a:t>e</a:t>
            </a:r>
            <a:r>
              <a:rPr sz="3250" spc="210" dirty="0">
                <a:latin typeface="Century Gothic"/>
                <a:cs typeface="Century Gothic"/>
              </a:rPr>
              <a:t>nt</a:t>
            </a:r>
            <a:r>
              <a:rPr sz="3250" spc="320" dirty="0">
                <a:latin typeface="Century Gothic"/>
                <a:cs typeface="Century Gothic"/>
              </a:rPr>
              <a:t>r</a:t>
            </a:r>
            <a:r>
              <a:rPr sz="3250" spc="-310" dirty="0">
                <a:latin typeface="Century Gothic"/>
                <a:cs typeface="Century Gothic"/>
              </a:rPr>
              <a:t>a</a:t>
            </a:r>
            <a:r>
              <a:rPr sz="3250" spc="210" dirty="0">
                <a:latin typeface="Century Gothic"/>
                <a:cs typeface="Century Gothic"/>
              </a:rPr>
              <a:t>t</a:t>
            </a:r>
            <a:r>
              <a:rPr sz="3250" spc="215" dirty="0">
                <a:latin typeface="Century Gothic"/>
                <a:cs typeface="Century Gothic"/>
              </a:rPr>
              <a:t>i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215" dirty="0">
                <a:latin typeface="Century Gothic"/>
                <a:cs typeface="Century Gothic"/>
              </a:rPr>
              <a:t>n</a:t>
            </a:r>
            <a:r>
              <a:rPr sz="3250" dirty="0">
                <a:latin typeface="Century Gothic"/>
                <a:cs typeface="Century Gothic"/>
              </a:rPr>
              <a:t>		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80" dirty="0">
                <a:latin typeface="Century Gothic"/>
                <a:cs typeface="Century Gothic"/>
              </a:rPr>
              <a:t>f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210" dirty="0">
                <a:latin typeface="Century Gothic"/>
                <a:cs typeface="Century Gothic"/>
              </a:rPr>
              <a:t>t</a:t>
            </a:r>
            <a:r>
              <a:rPr sz="3250" spc="-100" dirty="0">
                <a:latin typeface="Century Gothic"/>
                <a:cs typeface="Century Gothic"/>
              </a:rPr>
              <a:t>o</a:t>
            </a:r>
            <a:r>
              <a:rPr sz="3250" spc="204" dirty="0">
                <a:latin typeface="Century Gothic"/>
                <a:cs typeface="Century Gothic"/>
              </a:rPr>
              <a:t>u</a:t>
            </a:r>
            <a:r>
              <a:rPr sz="3250" spc="320" dirty="0">
                <a:latin typeface="Century Gothic"/>
                <a:cs typeface="Century Gothic"/>
              </a:rPr>
              <a:t>r</a:t>
            </a:r>
            <a:r>
              <a:rPr sz="3250" spc="215" dirty="0">
                <a:latin typeface="Century Gothic"/>
                <a:cs typeface="Century Gothic"/>
              </a:rPr>
              <a:t>i</a:t>
            </a:r>
            <a:r>
              <a:rPr sz="3250" spc="320" dirty="0">
                <a:latin typeface="Century Gothic"/>
                <a:cs typeface="Century Gothic"/>
              </a:rPr>
              <a:t>s</a:t>
            </a:r>
            <a:r>
              <a:rPr sz="3250" spc="210" dirty="0">
                <a:latin typeface="Century Gothic"/>
                <a:cs typeface="Century Gothic"/>
              </a:rPr>
              <a:t>t</a:t>
            </a:r>
            <a:r>
              <a:rPr sz="3250" spc="325" dirty="0">
                <a:latin typeface="Century Gothic"/>
                <a:cs typeface="Century Gothic"/>
              </a:rPr>
              <a:t>s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215" dirty="0">
                <a:latin typeface="Century Gothic"/>
                <a:cs typeface="Century Gothic"/>
              </a:rPr>
              <a:t>in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210" dirty="0">
                <a:latin typeface="Century Gothic"/>
                <a:cs typeface="Century Gothic"/>
              </a:rPr>
              <a:t>th</a:t>
            </a:r>
            <a:r>
              <a:rPr sz="3250" spc="-150" dirty="0">
                <a:latin typeface="Century Gothic"/>
                <a:cs typeface="Century Gothic"/>
              </a:rPr>
              <a:t>e</a:t>
            </a:r>
            <a:r>
              <a:rPr sz="3250" dirty="0">
                <a:latin typeface="Century Gothic"/>
                <a:cs typeface="Century Gothic"/>
              </a:rPr>
              <a:t>	</a:t>
            </a:r>
            <a:r>
              <a:rPr sz="3250" spc="320" dirty="0">
                <a:latin typeface="Century Gothic"/>
                <a:cs typeface="Century Gothic"/>
              </a:rPr>
              <a:t>s</a:t>
            </a:r>
            <a:r>
              <a:rPr sz="3250" spc="-20" dirty="0">
                <a:latin typeface="Century Gothic"/>
                <a:cs typeface="Century Gothic"/>
              </a:rPr>
              <a:t>p</a:t>
            </a:r>
            <a:r>
              <a:rPr sz="3250" spc="-310" dirty="0">
                <a:latin typeface="Century Gothic"/>
                <a:cs typeface="Century Gothic"/>
              </a:rPr>
              <a:t>a</a:t>
            </a:r>
            <a:r>
              <a:rPr sz="3250" spc="-280" dirty="0">
                <a:latin typeface="Century Gothic"/>
                <a:cs typeface="Century Gothic"/>
              </a:rPr>
              <a:t>c</a:t>
            </a:r>
            <a:r>
              <a:rPr sz="3250" spc="-155" dirty="0">
                <a:latin typeface="Century Gothic"/>
                <a:cs typeface="Century Gothic"/>
              </a:rPr>
              <a:t>e</a:t>
            </a:r>
            <a:r>
              <a:rPr sz="3250" spc="-215" dirty="0">
                <a:latin typeface="Century Gothic"/>
                <a:cs typeface="Century Gothic"/>
              </a:rPr>
              <a:t>.</a:t>
            </a:r>
            <a:endParaRPr sz="32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56800" y="6034362"/>
            <a:ext cx="9515475" cy="288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399"/>
              </a:lnSpc>
              <a:spcBef>
                <a:spcPts val="100"/>
              </a:spcBef>
            </a:pPr>
            <a:r>
              <a:rPr sz="3250" spc="110" dirty="0">
                <a:latin typeface="Century Gothic"/>
                <a:cs typeface="Century Gothic"/>
              </a:rPr>
              <a:t>Besides,</a:t>
            </a:r>
            <a:r>
              <a:rPr sz="3250" spc="114" dirty="0">
                <a:latin typeface="Century Gothic"/>
                <a:cs typeface="Century Gothic"/>
              </a:rPr>
              <a:t> </a:t>
            </a:r>
            <a:r>
              <a:rPr sz="3250" spc="215" dirty="0">
                <a:latin typeface="Century Gothic"/>
                <a:cs typeface="Century Gothic"/>
              </a:rPr>
              <a:t>it </a:t>
            </a:r>
            <a:r>
              <a:rPr sz="3250" spc="35" dirty="0">
                <a:latin typeface="Century Gothic"/>
                <a:cs typeface="Century Gothic"/>
              </a:rPr>
              <a:t>also</a:t>
            </a:r>
            <a:r>
              <a:rPr sz="3250" spc="40" dirty="0">
                <a:latin typeface="Century Gothic"/>
                <a:cs typeface="Century Gothic"/>
              </a:rPr>
              <a:t> </a:t>
            </a:r>
            <a:r>
              <a:rPr sz="3250" spc="70" dirty="0">
                <a:latin typeface="Century Gothic"/>
                <a:cs typeface="Century Gothic"/>
              </a:rPr>
              <a:t>liberates</a:t>
            </a:r>
            <a:r>
              <a:rPr sz="3250" spc="75" dirty="0">
                <a:latin typeface="Century Gothic"/>
                <a:cs typeface="Century Gothic"/>
              </a:rPr>
              <a:t> </a:t>
            </a:r>
            <a:r>
              <a:rPr sz="3250" spc="225" dirty="0">
                <a:latin typeface="Century Gothic"/>
                <a:cs typeface="Century Gothic"/>
              </a:rPr>
              <a:t>tourism </a:t>
            </a:r>
            <a:r>
              <a:rPr sz="3250" spc="175" dirty="0">
                <a:latin typeface="Century Gothic"/>
                <a:cs typeface="Century Gothic"/>
              </a:rPr>
              <a:t>from</a:t>
            </a:r>
            <a:r>
              <a:rPr sz="3250" spc="180" dirty="0">
                <a:latin typeface="Century Gothic"/>
                <a:cs typeface="Century Gothic"/>
              </a:rPr>
              <a:t> </a:t>
            </a:r>
            <a:r>
              <a:rPr sz="3250" spc="90" dirty="0">
                <a:latin typeface="Century Gothic"/>
                <a:cs typeface="Century Gothic"/>
              </a:rPr>
              <a:t>the </a:t>
            </a:r>
            <a:r>
              <a:rPr sz="3250" spc="95" dirty="0">
                <a:latin typeface="Century Gothic"/>
                <a:cs typeface="Century Gothic"/>
              </a:rPr>
              <a:t> </a:t>
            </a:r>
            <a:r>
              <a:rPr sz="3250" spc="20" dirty="0">
                <a:latin typeface="Century Gothic"/>
                <a:cs typeface="Century Gothic"/>
              </a:rPr>
              <a:t>dominance </a:t>
            </a:r>
            <a:r>
              <a:rPr sz="3250" spc="-10" dirty="0">
                <a:latin typeface="Century Gothic"/>
                <a:cs typeface="Century Gothic"/>
              </a:rPr>
              <a:t>of </a:t>
            </a:r>
            <a:r>
              <a:rPr sz="3250" spc="80" dirty="0">
                <a:latin typeface="Century Gothic"/>
                <a:cs typeface="Century Gothic"/>
              </a:rPr>
              <a:t>traditional </a:t>
            </a:r>
            <a:r>
              <a:rPr sz="3250" spc="-35" dirty="0">
                <a:latin typeface="Century Gothic"/>
                <a:cs typeface="Century Gothic"/>
              </a:rPr>
              <a:t>coastal </a:t>
            </a:r>
            <a:r>
              <a:rPr sz="3250" spc="225" dirty="0">
                <a:latin typeface="Century Gothic"/>
                <a:cs typeface="Century Gothic"/>
              </a:rPr>
              <a:t>tourism </a:t>
            </a:r>
            <a:r>
              <a:rPr sz="3250" spc="-40" dirty="0">
                <a:latin typeface="Century Gothic"/>
                <a:cs typeface="Century Gothic"/>
              </a:rPr>
              <a:t>and </a:t>
            </a:r>
            <a:r>
              <a:rPr sz="3250" spc="-885" dirty="0">
                <a:latin typeface="Century Gothic"/>
                <a:cs typeface="Century Gothic"/>
              </a:rPr>
              <a:t> </a:t>
            </a:r>
            <a:r>
              <a:rPr sz="3250" spc="65" dirty="0">
                <a:latin typeface="Century Gothic"/>
                <a:cs typeface="Century Gothic"/>
              </a:rPr>
              <a:t>provides </a:t>
            </a:r>
            <a:r>
              <a:rPr sz="3250" spc="90" dirty="0">
                <a:latin typeface="Century Gothic"/>
                <a:cs typeface="Century Gothic"/>
              </a:rPr>
              <a:t>the </a:t>
            </a:r>
            <a:r>
              <a:rPr sz="3250" spc="105" dirty="0">
                <a:latin typeface="Century Gothic"/>
                <a:cs typeface="Century Gothic"/>
              </a:rPr>
              <a:t>opportunity </a:t>
            </a:r>
            <a:r>
              <a:rPr sz="3250" spc="60" dirty="0">
                <a:latin typeface="Century Gothic"/>
                <a:cs typeface="Century Gothic"/>
              </a:rPr>
              <a:t>to </a:t>
            </a:r>
            <a:r>
              <a:rPr sz="3250" spc="55" dirty="0">
                <a:latin typeface="Century Gothic"/>
                <a:cs typeface="Century Gothic"/>
              </a:rPr>
              <a:t>benefit </a:t>
            </a:r>
            <a:r>
              <a:rPr sz="3250" spc="175" dirty="0">
                <a:latin typeface="Century Gothic"/>
                <a:cs typeface="Century Gothic"/>
              </a:rPr>
              <a:t>from </a:t>
            </a:r>
            <a:r>
              <a:rPr sz="3250" spc="90" dirty="0">
                <a:latin typeface="Century Gothic"/>
                <a:cs typeface="Century Gothic"/>
              </a:rPr>
              <a:t>the </a:t>
            </a:r>
            <a:r>
              <a:rPr sz="3250" spc="95" dirty="0">
                <a:latin typeface="Century Gothic"/>
                <a:cs typeface="Century Gothic"/>
              </a:rPr>
              <a:t> </a:t>
            </a:r>
            <a:r>
              <a:rPr sz="3250" spc="90" dirty="0">
                <a:latin typeface="Century Gothic"/>
                <a:cs typeface="Century Gothic"/>
              </a:rPr>
              <a:t>relaxing</a:t>
            </a:r>
            <a:r>
              <a:rPr sz="3250" spc="95" dirty="0">
                <a:latin typeface="Century Gothic"/>
                <a:cs typeface="Century Gothic"/>
              </a:rPr>
              <a:t> </a:t>
            </a:r>
            <a:r>
              <a:rPr sz="3250" spc="70" dirty="0">
                <a:latin typeface="Century Gothic"/>
                <a:cs typeface="Century Gothic"/>
              </a:rPr>
              <a:t>atmosphere</a:t>
            </a:r>
            <a:r>
              <a:rPr sz="3250" spc="75" dirty="0">
                <a:latin typeface="Century Gothic"/>
                <a:cs typeface="Century Gothic"/>
              </a:rPr>
              <a:t> </a:t>
            </a:r>
            <a:r>
              <a:rPr sz="3250" spc="-10" dirty="0">
                <a:latin typeface="Century Gothic"/>
                <a:cs typeface="Century Gothic"/>
              </a:rPr>
              <a:t>of</a:t>
            </a:r>
            <a:r>
              <a:rPr sz="3250" spc="-5" dirty="0">
                <a:latin typeface="Century Gothic"/>
                <a:cs typeface="Century Gothic"/>
              </a:rPr>
              <a:t> </a:t>
            </a:r>
            <a:r>
              <a:rPr sz="3250" spc="150" dirty="0">
                <a:latin typeface="Century Gothic"/>
                <a:cs typeface="Century Gothic"/>
              </a:rPr>
              <a:t>rural </a:t>
            </a:r>
            <a:r>
              <a:rPr sz="3250" spc="-25" dirty="0">
                <a:latin typeface="Century Gothic"/>
                <a:cs typeface="Century Gothic"/>
              </a:rPr>
              <a:t>areas</a:t>
            </a:r>
            <a:r>
              <a:rPr sz="3250" spc="-20" dirty="0">
                <a:latin typeface="Century Gothic"/>
                <a:cs typeface="Century Gothic"/>
              </a:rPr>
              <a:t> </a:t>
            </a:r>
            <a:r>
              <a:rPr sz="3250" spc="15" dirty="0">
                <a:latin typeface="Century Gothic"/>
                <a:cs typeface="Century Gothic"/>
              </a:rPr>
              <a:t>(Olalı</a:t>
            </a:r>
            <a:r>
              <a:rPr sz="3250" spc="20" dirty="0">
                <a:latin typeface="Century Gothic"/>
                <a:cs typeface="Century Gothic"/>
              </a:rPr>
              <a:t> </a:t>
            </a:r>
            <a:r>
              <a:rPr sz="3250" spc="-290" dirty="0">
                <a:latin typeface="Century Gothic"/>
                <a:cs typeface="Century Gothic"/>
              </a:rPr>
              <a:t>&amp; </a:t>
            </a:r>
            <a:r>
              <a:rPr sz="3250" spc="-285" dirty="0">
                <a:latin typeface="Century Gothic"/>
                <a:cs typeface="Century Gothic"/>
              </a:rPr>
              <a:t> </a:t>
            </a:r>
            <a:r>
              <a:rPr sz="3250" spc="229" dirty="0">
                <a:latin typeface="Century Gothic"/>
                <a:cs typeface="Century Gothic"/>
              </a:rPr>
              <a:t>Timur,</a:t>
            </a:r>
            <a:r>
              <a:rPr sz="3250" spc="-55" dirty="0">
                <a:latin typeface="Century Gothic"/>
                <a:cs typeface="Century Gothic"/>
              </a:rPr>
              <a:t> </a:t>
            </a:r>
            <a:r>
              <a:rPr sz="3250" spc="-50" dirty="0">
                <a:latin typeface="Century Gothic"/>
                <a:cs typeface="Century Gothic"/>
              </a:rPr>
              <a:t>1988).</a:t>
            </a:r>
            <a:endParaRPr sz="32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24274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27291" y="0"/>
            <a:ext cx="3860708" cy="95469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37528" y="2179970"/>
            <a:ext cx="12064365" cy="650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  <a:spcBef>
                <a:spcPts val="100"/>
              </a:spcBef>
            </a:pPr>
            <a:r>
              <a:rPr sz="3700" spc="155" dirty="0">
                <a:latin typeface="Century Gothic"/>
                <a:cs typeface="Century Gothic"/>
              </a:rPr>
              <a:t>There</a:t>
            </a:r>
            <a:r>
              <a:rPr sz="3700" spc="160" dirty="0">
                <a:latin typeface="Century Gothic"/>
                <a:cs typeface="Century Gothic"/>
              </a:rPr>
              <a:t> </a:t>
            </a:r>
            <a:r>
              <a:rPr sz="3700" spc="-60" dirty="0">
                <a:latin typeface="Century Gothic"/>
                <a:cs typeface="Century Gothic"/>
              </a:rPr>
              <a:t>are</a:t>
            </a:r>
            <a:r>
              <a:rPr sz="3700" spc="-55" dirty="0">
                <a:latin typeface="Century Gothic"/>
                <a:cs typeface="Century Gothic"/>
              </a:rPr>
              <a:t> </a:t>
            </a:r>
            <a:r>
              <a:rPr sz="3700" spc="95" dirty="0">
                <a:latin typeface="Century Gothic"/>
                <a:cs typeface="Century Gothic"/>
              </a:rPr>
              <a:t>various</a:t>
            </a:r>
            <a:r>
              <a:rPr sz="3700" spc="100" dirty="0">
                <a:latin typeface="Century Gothic"/>
                <a:cs typeface="Century Gothic"/>
              </a:rPr>
              <a:t> </a:t>
            </a:r>
            <a:r>
              <a:rPr sz="3700" spc="175" dirty="0">
                <a:latin typeface="Century Gothic"/>
                <a:cs typeface="Century Gothic"/>
              </a:rPr>
              <a:t>studies</a:t>
            </a:r>
            <a:r>
              <a:rPr sz="3700" spc="180" dirty="0">
                <a:latin typeface="Century Gothic"/>
                <a:cs typeface="Century Gothic"/>
              </a:rPr>
              <a:t> </a:t>
            </a:r>
            <a:r>
              <a:rPr sz="3700" spc="90" dirty="0">
                <a:latin typeface="Century Gothic"/>
                <a:cs typeface="Century Gothic"/>
              </a:rPr>
              <a:t>that</a:t>
            </a:r>
            <a:r>
              <a:rPr sz="3700" spc="95" dirty="0">
                <a:latin typeface="Century Gothic"/>
                <a:cs typeface="Century Gothic"/>
              </a:rPr>
              <a:t> </a:t>
            </a:r>
            <a:r>
              <a:rPr sz="3700" spc="-80" dirty="0">
                <a:latin typeface="Century Gothic"/>
                <a:cs typeface="Century Gothic"/>
              </a:rPr>
              <a:t>deal</a:t>
            </a:r>
            <a:r>
              <a:rPr sz="3700" spc="-75" dirty="0">
                <a:latin typeface="Century Gothic"/>
                <a:cs typeface="Century Gothic"/>
              </a:rPr>
              <a:t> </a:t>
            </a:r>
            <a:r>
              <a:rPr sz="3700" spc="220" dirty="0">
                <a:latin typeface="Century Gothic"/>
                <a:cs typeface="Century Gothic"/>
              </a:rPr>
              <a:t>with</a:t>
            </a:r>
            <a:r>
              <a:rPr sz="3700" spc="225" dirty="0">
                <a:latin typeface="Century Gothic"/>
                <a:cs typeface="Century Gothic"/>
              </a:rPr>
              <a:t> </a:t>
            </a:r>
            <a:r>
              <a:rPr sz="3700" spc="100" dirty="0">
                <a:latin typeface="Century Gothic"/>
                <a:cs typeface="Century Gothic"/>
              </a:rPr>
              <a:t>the </a:t>
            </a:r>
            <a:r>
              <a:rPr sz="3700" spc="105" dirty="0">
                <a:latin typeface="Century Gothic"/>
                <a:cs typeface="Century Gothic"/>
              </a:rPr>
              <a:t> </a:t>
            </a:r>
            <a:r>
              <a:rPr sz="3700" spc="50" dirty="0">
                <a:latin typeface="Century Gothic"/>
                <a:cs typeface="Century Gothic"/>
              </a:rPr>
              <a:t>perspectives </a:t>
            </a:r>
            <a:r>
              <a:rPr sz="3700" spc="-50" dirty="0">
                <a:latin typeface="Century Gothic"/>
                <a:cs typeface="Century Gothic"/>
              </a:rPr>
              <a:t>and </a:t>
            </a:r>
            <a:r>
              <a:rPr sz="3700" spc="110" dirty="0">
                <a:latin typeface="Century Gothic"/>
                <a:cs typeface="Century Gothic"/>
              </a:rPr>
              <a:t>attitudes </a:t>
            </a:r>
            <a:r>
              <a:rPr sz="3700" spc="-15" dirty="0">
                <a:latin typeface="Century Gothic"/>
                <a:cs typeface="Century Gothic"/>
              </a:rPr>
              <a:t>of </a:t>
            </a:r>
            <a:r>
              <a:rPr sz="3700" spc="-60" dirty="0">
                <a:latin typeface="Century Gothic"/>
                <a:cs typeface="Century Gothic"/>
              </a:rPr>
              <a:t>local </a:t>
            </a:r>
            <a:r>
              <a:rPr sz="3700" spc="-45" dirty="0">
                <a:latin typeface="Century Gothic"/>
                <a:cs typeface="Century Gothic"/>
              </a:rPr>
              <a:t>people </a:t>
            </a:r>
            <a:r>
              <a:rPr sz="3700" spc="245" dirty="0">
                <a:latin typeface="Century Gothic"/>
                <a:cs typeface="Century Gothic"/>
              </a:rPr>
              <a:t>in </a:t>
            </a:r>
            <a:r>
              <a:rPr sz="3700" spc="170" dirty="0">
                <a:latin typeface="Century Gothic"/>
                <a:cs typeface="Century Gothic"/>
              </a:rPr>
              <a:t>rural </a:t>
            </a:r>
            <a:r>
              <a:rPr sz="3700" spc="175" dirty="0">
                <a:latin typeface="Century Gothic"/>
                <a:cs typeface="Century Gothic"/>
              </a:rPr>
              <a:t> </a:t>
            </a:r>
            <a:r>
              <a:rPr sz="3700" spc="250" dirty="0">
                <a:latin typeface="Century Gothic"/>
                <a:cs typeface="Century Gothic"/>
              </a:rPr>
              <a:t>tourism </a:t>
            </a:r>
            <a:r>
              <a:rPr sz="3700" spc="-75" dirty="0">
                <a:latin typeface="Century Gothic"/>
                <a:cs typeface="Century Gothic"/>
              </a:rPr>
              <a:t>(Çeken, </a:t>
            </a:r>
            <a:r>
              <a:rPr sz="3700" spc="-15" dirty="0">
                <a:latin typeface="Century Gothic"/>
                <a:cs typeface="Century Gothic"/>
              </a:rPr>
              <a:t>Uçar, </a:t>
            </a:r>
            <a:r>
              <a:rPr sz="3700" spc="65" dirty="0">
                <a:latin typeface="Century Gothic"/>
                <a:cs typeface="Century Gothic"/>
              </a:rPr>
              <a:t>Dalgın, </a:t>
            </a:r>
            <a:r>
              <a:rPr sz="3700" spc="-100" dirty="0">
                <a:latin typeface="Century Gothic"/>
                <a:cs typeface="Century Gothic"/>
              </a:rPr>
              <a:t>2012; </a:t>
            </a:r>
            <a:r>
              <a:rPr sz="3700" spc="45" dirty="0">
                <a:latin typeface="Century Gothic"/>
                <a:cs typeface="Century Gothic"/>
              </a:rPr>
              <a:t>Uçar </a:t>
            </a:r>
            <a:r>
              <a:rPr sz="3700" spc="30" dirty="0">
                <a:latin typeface="Century Gothic"/>
                <a:cs typeface="Century Gothic"/>
              </a:rPr>
              <a:t>et </a:t>
            </a:r>
            <a:r>
              <a:rPr sz="3700" spc="-150" dirty="0">
                <a:latin typeface="Century Gothic"/>
                <a:cs typeface="Century Gothic"/>
              </a:rPr>
              <a:t>al., </a:t>
            </a:r>
            <a:r>
              <a:rPr sz="3700" spc="-100" dirty="0">
                <a:latin typeface="Century Gothic"/>
                <a:cs typeface="Century Gothic"/>
              </a:rPr>
              <a:t>2012; </a:t>
            </a:r>
            <a:r>
              <a:rPr sz="3700" spc="-95" dirty="0">
                <a:latin typeface="Century Gothic"/>
                <a:cs typeface="Century Gothic"/>
              </a:rPr>
              <a:t> </a:t>
            </a:r>
            <a:r>
              <a:rPr sz="3700" spc="125" dirty="0">
                <a:latin typeface="Century Gothic"/>
                <a:cs typeface="Century Gothic"/>
              </a:rPr>
              <a:t>Rahmani </a:t>
            </a:r>
            <a:r>
              <a:rPr sz="3700" spc="30" dirty="0">
                <a:latin typeface="Century Gothic"/>
                <a:cs typeface="Century Gothic"/>
              </a:rPr>
              <a:t>et</a:t>
            </a:r>
            <a:r>
              <a:rPr sz="3700" spc="35" dirty="0">
                <a:latin typeface="Century Gothic"/>
                <a:cs typeface="Century Gothic"/>
              </a:rPr>
              <a:t> </a:t>
            </a:r>
            <a:r>
              <a:rPr sz="3700" spc="-150" dirty="0">
                <a:latin typeface="Century Gothic"/>
                <a:cs typeface="Century Gothic"/>
              </a:rPr>
              <a:t>al.,</a:t>
            </a:r>
            <a:r>
              <a:rPr sz="3700" spc="-145" dirty="0">
                <a:latin typeface="Century Gothic"/>
                <a:cs typeface="Century Gothic"/>
              </a:rPr>
              <a:t> </a:t>
            </a:r>
            <a:r>
              <a:rPr sz="3700" spc="-105" dirty="0">
                <a:latin typeface="Century Gothic"/>
                <a:cs typeface="Century Gothic"/>
              </a:rPr>
              <a:t>2013;</a:t>
            </a:r>
            <a:r>
              <a:rPr sz="3700" spc="-100" dirty="0">
                <a:latin typeface="Century Gothic"/>
                <a:cs typeface="Century Gothic"/>
              </a:rPr>
              <a:t> </a:t>
            </a:r>
            <a:r>
              <a:rPr sz="3700" spc="-30" dirty="0">
                <a:latin typeface="Century Gothic"/>
                <a:cs typeface="Century Gothic"/>
              </a:rPr>
              <a:t>Chuang,</a:t>
            </a:r>
            <a:r>
              <a:rPr sz="3700" spc="-25" dirty="0">
                <a:latin typeface="Century Gothic"/>
                <a:cs typeface="Century Gothic"/>
              </a:rPr>
              <a:t> </a:t>
            </a:r>
            <a:r>
              <a:rPr sz="3700" spc="-105" dirty="0">
                <a:latin typeface="Century Gothic"/>
                <a:cs typeface="Century Gothic"/>
              </a:rPr>
              <a:t>2013;</a:t>
            </a:r>
            <a:r>
              <a:rPr sz="3700" spc="-100" dirty="0">
                <a:latin typeface="Century Gothic"/>
                <a:cs typeface="Century Gothic"/>
              </a:rPr>
              <a:t> </a:t>
            </a:r>
            <a:r>
              <a:rPr sz="3700" spc="85" dirty="0">
                <a:latin typeface="Century Gothic"/>
                <a:cs typeface="Century Gothic"/>
              </a:rPr>
              <a:t>Falak</a:t>
            </a:r>
            <a:r>
              <a:rPr sz="3700" spc="90" dirty="0">
                <a:latin typeface="Century Gothic"/>
                <a:cs typeface="Century Gothic"/>
              </a:rPr>
              <a:t> </a:t>
            </a:r>
            <a:r>
              <a:rPr sz="3700" spc="30" dirty="0">
                <a:latin typeface="Century Gothic"/>
                <a:cs typeface="Century Gothic"/>
              </a:rPr>
              <a:t>et  </a:t>
            </a:r>
            <a:r>
              <a:rPr sz="3700" spc="-30" dirty="0">
                <a:latin typeface="Century Gothic"/>
                <a:cs typeface="Century Gothic"/>
              </a:rPr>
              <a:t>all, </a:t>
            </a:r>
            <a:r>
              <a:rPr sz="3700" spc="-25" dirty="0">
                <a:latin typeface="Century Gothic"/>
                <a:cs typeface="Century Gothic"/>
              </a:rPr>
              <a:t> </a:t>
            </a:r>
            <a:r>
              <a:rPr sz="3700" spc="-30" dirty="0">
                <a:latin typeface="Century Gothic"/>
                <a:cs typeface="Century Gothic"/>
              </a:rPr>
              <a:t>2014; </a:t>
            </a:r>
            <a:r>
              <a:rPr sz="3700" spc="110" dirty="0">
                <a:latin typeface="Century Gothic"/>
                <a:cs typeface="Century Gothic"/>
              </a:rPr>
              <a:t>Muresan </a:t>
            </a:r>
            <a:r>
              <a:rPr sz="3700" spc="30" dirty="0">
                <a:latin typeface="Century Gothic"/>
                <a:cs typeface="Century Gothic"/>
              </a:rPr>
              <a:t>et </a:t>
            </a:r>
            <a:r>
              <a:rPr sz="3700" spc="-30" dirty="0">
                <a:latin typeface="Century Gothic"/>
                <a:cs typeface="Century Gothic"/>
              </a:rPr>
              <a:t>all, </a:t>
            </a:r>
            <a:r>
              <a:rPr sz="3700" spc="-70" dirty="0">
                <a:latin typeface="Century Gothic"/>
                <a:cs typeface="Century Gothic"/>
              </a:rPr>
              <a:t>2016; </a:t>
            </a:r>
            <a:r>
              <a:rPr sz="3700" spc="75" dirty="0">
                <a:latin typeface="Century Gothic"/>
                <a:cs typeface="Century Gothic"/>
              </a:rPr>
              <a:t>Ünal, </a:t>
            </a:r>
            <a:r>
              <a:rPr sz="3700" spc="-20" dirty="0">
                <a:latin typeface="Century Gothic"/>
                <a:cs typeface="Century Gothic"/>
              </a:rPr>
              <a:t>Yücel, </a:t>
            </a:r>
            <a:r>
              <a:rPr sz="3700" spc="-50" dirty="0">
                <a:latin typeface="Century Gothic"/>
                <a:cs typeface="Century Gothic"/>
              </a:rPr>
              <a:t>2018; </a:t>
            </a:r>
            <a:r>
              <a:rPr sz="3700" spc="45" dirty="0">
                <a:latin typeface="Century Gothic"/>
                <a:cs typeface="Century Gothic"/>
              </a:rPr>
              <a:t>Baykal, </a:t>
            </a:r>
            <a:r>
              <a:rPr sz="3700" spc="50" dirty="0">
                <a:latin typeface="Century Gothic"/>
                <a:cs typeface="Century Gothic"/>
              </a:rPr>
              <a:t> </a:t>
            </a:r>
            <a:r>
              <a:rPr sz="3700" spc="5" dirty="0">
                <a:latin typeface="Century Gothic"/>
                <a:cs typeface="Century Gothic"/>
              </a:rPr>
              <a:t>Ataberk, </a:t>
            </a:r>
            <a:r>
              <a:rPr sz="3700" spc="140" dirty="0">
                <a:latin typeface="Century Gothic"/>
                <a:cs typeface="Century Gothic"/>
              </a:rPr>
              <a:t>2020) </a:t>
            </a:r>
            <a:r>
              <a:rPr sz="3700" spc="100" dirty="0">
                <a:latin typeface="Century Gothic"/>
                <a:cs typeface="Century Gothic"/>
              </a:rPr>
              <a:t>the </a:t>
            </a:r>
            <a:r>
              <a:rPr sz="3700" spc="175" dirty="0">
                <a:latin typeface="Century Gothic"/>
                <a:cs typeface="Century Gothic"/>
              </a:rPr>
              <a:t>number </a:t>
            </a:r>
            <a:r>
              <a:rPr sz="3700" spc="-15" dirty="0">
                <a:latin typeface="Century Gothic"/>
                <a:cs typeface="Century Gothic"/>
              </a:rPr>
              <a:t>of </a:t>
            </a:r>
            <a:r>
              <a:rPr sz="3700" spc="175" dirty="0">
                <a:latin typeface="Century Gothic"/>
                <a:cs typeface="Century Gothic"/>
              </a:rPr>
              <a:t>studies </a:t>
            </a:r>
            <a:r>
              <a:rPr sz="3700" spc="120" dirty="0">
                <a:latin typeface="Century Gothic"/>
                <a:cs typeface="Century Gothic"/>
              </a:rPr>
              <a:t>examining </a:t>
            </a:r>
            <a:r>
              <a:rPr sz="3700" spc="125" dirty="0">
                <a:latin typeface="Century Gothic"/>
                <a:cs typeface="Century Gothic"/>
              </a:rPr>
              <a:t> </a:t>
            </a:r>
            <a:r>
              <a:rPr sz="3700" spc="100" dirty="0">
                <a:latin typeface="Century Gothic"/>
                <a:cs typeface="Century Gothic"/>
              </a:rPr>
              <a:t>the </a:t>
            </a:r>
            <a:r>
              <a:rPr sz="3700" spc="80" dirty="0">
                <a:latin typeface="Century Gothic"/>
                <a:cs typeface="Century Gothic"/>
              </a:rPr>
              <a:t>subject </a:t>
            </a:r>
            <a:r>
              <a:rPr sz="3700" spc="245" dirty="0">
                <a:latin typeface="Century Gothic"/>
                <a:cs typeface="Century Gothic"/>
              </a:rPr>
              <a:t>in terms </a:t>
            </a:r>
            <a:r>
              <a:rPr sz="3700" spc="-15" dirty="0">
                <a:latin typeface="Century Gothic"/>
                <a:cs typeface="Century Gothic"/>
              </a:rPr>
              <a:t>of </a:t>
            </a:r>
            <a:r>
              <a:rPr sz="3700" spc="20" dirty="0">
                <a:latin typeface="Century Gothic"/>
                <a:cs typeface="Century Gothic"/>
              </a:rPr>
              <a:t>plateaus </a:t>
            </a:r>
            <a:r>
              <a:rPr sz="3700" spc="45" dirty="0">
                <a:latin typeface="Century Gothic"/>
                <a:cs typeface="Century Gothic"/>
              </a:rPr>
              <a:t>included </a:t>
            </a:r>
            <a:r>
              <a:rPr sz="3700" spc="245" dirty="0">
                <a:latin typeface="Century Gothic"/>
                <a:cs typeface="Century Gothic"/>
              </a:rPr>
              <a:t>in </a:t>
            </a:r>
            <a:r>
              <a:rPr sz="3700" spc="170" dirty="0">
                <a:latin typeface="Century Gothic"/>
                <a:cs typeface="Century Gothic"/>
              </a:rPr>
              <a:t>rural </a:t>
            </a:r>
            <a:r>
              <a:rPr sz="3700" spc="175" dirty="0">
                <a:latin typeface="Century Gothic"/>
                <a:cs typeface="Century Gothic"/>
              </a:rPr>
              <a:t> </a:t>
            </a:r>
            <a:r>
              <a:rPr sz="3700" spc="250" dirty="0">
                <a:latin typeface="Century Gothic"/>
                <a:cs typeface="Century Gothic"/>
              </a:rPr>
              <a:t>tourism </a:t>
            </a:r>
            <a:r>
              <a:rPr sz="3700" spc="305" dirty="0">
                <a:latin typeface="Century Gothic"/>
                <a:cs typeface="Century Gothic"/>
              </a:rPr>
              <a:t>is </a:t>
            </a:r>
            <a:r>
              <a:rPr sz="3700" spc="170" dirty="0">
                <a:latin typeface="Century Gothic"/>
                <a:cs typeface="Century Gothic"/>
              </a:rPr>
              <a:t>limited </a:t>
            </a:r>
            <a:r>
              <a:rPr sz="3700" spc="-5" dirty="0">
                <a:latin typeface="Century Gothic"/>
                <a:cs typeface="Century Gothic"/>
              </a:rPr>
              <a:t>(Dalgıç</a:t>
            </a:r>
            <a:r>
              <a:rPr sz="3700" dirty="0">
                <a:latin typeface="Century Gothic"/>
                <a:cs typeface="Century Gothic"/>
              </a:rPr>
              <a:t> </a:t>
            </a:r>
            <a:r>
              <a:rPr sz="3700" spc="-335" dirty="0">
                <a:latin typeface="Century Gothic"/>
                <a:cs typeface="Century Gothic"/>
              </a:rPr>
              <a:t>&amp;</a:t>
            </a:r>
            <a:r>
              <a:rPr sz="3700" spc="-330" dirty="0">
                <a:latin typeface="Century Gothic"/>
                <a:cs typeface="Century Gothic"/>
              </a:rPr>
              <a:t> </a:t>
            </a:r>
            <a:r>
              <a:rPr sz="3700" spc="225" dirty="0">
                <a:latin typeface="Century Gothic"/>
                <a:cs typeface="Century Gothic"/>
              </a:rPr>
              <a:t>Birdir, </a:t>
            </a:r>
            <a:r>
              <a:rPr sz="3700" spc="-100" dirty="0">
                <a:latin typeface="Century Gothic"/>
                <a:cs typeface="Century Gothic"/>
              </a:rPr>
              <a:t>2015;</a:t>
            </a:r>
            <a:r>
              <a:rPr sz="3700" spc="-95" dirty="0">
                <a:latin typeface="Century Gothic"/>
                <a:cs typeface="Century Gothic"/>
              </a:rPr>
              <a:t> </a:t>
            </a:r>
            <a:r>
              <a:rPr sz="3700" spc="175" dirty="0">
                <a:latin typeface="Century Gothic"/>
                <a:cs typeface="Century Gothic"/>
              </a:rPr>
              <a:t>Gümüş </a:t>
            </a:r>
            <a:r>
              <a:rPr sz="3700" spc="180" dirty="0">
                <a:latin typeface="Century Gothic"/>
                <a:cs typeface="Century Gothic"/>
              </a:rPr>
              <a:t> </a:t>
            </a:r>
            <a:r>
              <a:rPr sz="3700" spc="165" dirty="0">
                <a:latin typeface="Century Gothic"/>
                <a:cs typeface="Century Gothic"/>
              </a:rPr>
              <a:t>Dönmez </a:t>
            </a:r>
            <a:r>
              <a:rPr sz="3700" spc="-335" dirty="0">
                <a:latin typeface="Century Gothic"/>
                <a:cs typeface="Century Gothic"/>
              </a:rPr>
              <a:t>&amp; </a:t>
            </a:r>
            <a:r>
              <a:rPr sz="3700" spc="45" dirty="0">
                <a:latin typeface="Century Gothic"/>
                <a:cs typeface="Century Gothic"/>
              </a:rPr>
              <a:t>Topaloğlu, </a:t>
            </a:r>
            <a:r>
              <a:rPr sz="3700" spc="-50" dirty="0">
                <a:latin typeface="Century Gothic"/>
                <a:cs typeface="Century Gothic"/>
              </a:rPr>
              <a:t>2018; </a:t>
            </a:r>
            <a:r>
              <a:rPr sz="3700" spc="310" dirty="0">
                <a:latin typeface="Century Gothic"/>
                <a:cs typeface="Century Gothic"/>
              </a:rPr>
              <a:t>Lun </a:t>
            </a:r>
            <a:r>
              <a:rPr sz="3700" spc="30" dirty="0">
                <a:latin typeface="Century Gothic"/>
                <a:cs typeface="Century Gothic"/>
              </a:rPr>
              <a:t>et </a:t>
            </a:r>
            <a:r>
              <a:rPr sz="3700" spc="-150" dirty="0">
                <a:latin typeface="Century Gothic"/>
                <a:cs typeface="Century Gothic"/>
              </a:rPr>
              <a:t>al., </a:t>
            </a:r>
            <a:r>
              <a:rPr sz="3700" spc="-100" dirty="0">
                <a:latin typeface="Century Gothic"/>
                <a:cs typeface="Century Gothic"/>
              </a:rPr>
              <a:t>2021; </a:t>
            </a:r>
            <a:r>
              <a:rPr sz="3700" spc="60" dirty="0">
                <a:latin typeface="Century Gothic"/>
                <a:cs typeface="Century Gothic"/>
              </a:rPr>
              <a:t>Qi </a:t>
            </a:r>
            <a:r>
              <a:rPr sz="3700" spc="30" dirty="0">
                <a:latin typeface="Century Gothic"/>
                <a:cs typeface="Century Gothic"/>
              </a:rPr>
              <a:t>et </a:t>
            </a:r>
            <a:r>
              <a:rPr sz="3700" spc="-150" dirty="0">
                <a:latin typeface="Century Gothic"/>
                <a:cs typeface="Century Gothic"/>
              </a:rPr>
              <a:t>al., </a:t>
            </a:r>
            <a:r>
              <a:rPr sz="3700" spc="-145" dirty="0">
                <a:latin typeface="Century Gothic"/>
                <a:cs typeface="Century Gothic"/>
              </a:rPr>
              <a:t> </a:t>
            </a:r>
            <a:r>
              <a:rPr sz="3700" spc="15" dirty="0">
                <a:latin typeface="Century Gothic"/>
                <a:cs typeface="Century Gothic"/>
              </a:rPr>
              <a:t>2022).</a:t>
            </a:r>
            <a:endParaRPr sz="37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7696199" cy="102869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27291" y="3"/>
            <a:ext cx="3860708" cy="95469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92009" y="2692007"/>
            <a:ext cx="947547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067435" algn="l"/>
                <a:tab pos="3119755" algn="l"/>
                <a:tab pos="3637279" algn="l"/>
                <a:tab pos="5205095" algn="l"/>
                <a:tab pos="5824855" algn="l"/>
                <a:tab pos="8737600" algn="l"/>
              </a:tabLst>
            </a:pPr>
            <a:r>
              <a:rPr sz="3350" spc="515" dirty="0">
                <a:latin typeface="Century Gothic"/>
                <a:cs typeface="Century Gothic"/>
              </a:rPr>
              <a:t>T</a:t>
            </a:r>
            <a:r>
              <a:rPr sz="3350" spc="245" dirty="0">
                <a:latin typeface="Century Gothic"/>
                <a:cs typeface="Century Gothic"/>
              </a:rPr>
              <a:t>h</a:t>
            </a:r>
            <a:r>
              <a:rPr sz="3350" spc="235" dirty="0">
                <a:latin typeface="Century Gothic"/>
                <a:cs typeface="Century Gothic"/>
              </a:rPr>
              <a:t>i</a:t>
            </a:r>
            <a:r>
              <a:rPr sz="3350" spc="350" dirty="0">
                <a:latin typeface="Century Gothic"/>
                <a:cs typeface="Century Gothic"/>
              </a:rPr>
              <a:t>s	</a:t>
            </a:r>
            <a:r>
              <a:rPr sz="3350" spc="345" dirty="0">
                <a:latin typeface="Century Gothic"/>
                <a:cs typeface="Century Gothic"/>
              </a:rPr>
              <a:t>r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350" dirty="0">
                <a:latin typeface="Century Gothic"/>
                <a:cs typeface="Century Gothic"/>
              </a:rPr>
              <a:t>s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345" dirty="0">
                <a:latin typeface="Century Gothic"/>
                <a:cs typeface="Century Gothic"/>
              </a:rPr>
              <a:t>r</a:t>
            </a:r>
            <a:r>
              <a:rPr sz="3350" spc="-265" dirty="0">
                <a:latin typeface="Century Gothic"/>
                <a:cs typeface="Century Gothic"/>
              </a:rPr>
              <a:t>c</a:t>
            </a:r>
            <a:r>
              <a:rPr sz="3350" spc="245" dirty="0">
                <a:latin typeface="Century Gothic"/>
                <a:cs typeface="Century Gothic"/>
              </a:rPr>
              <a:t>h	</a:t>
            </a:r>
            <a:r>
              <a:rPr sz="3350" spc="235" dirty="0">
                <a:latin typeface="Century Gothic"/>
                <a:cs typeface="Century Gothic"/>
              </a:rPr>
              <a:t>i</a:t>
            </a:r>
            <a:r>
              <a:rPr sz="3350" spc="350" dirty="0">
                <a:latin typeface="Century Gothic"/>
                <a:cs typeface="Century Gothic"/>
              </a:rPr>
              <a:t>s	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35" dirty="0">
                <a:latin typeface="Century Gothic"/>
                <a:cs typeface="Century Gothic"/>
              </a:rPr>
              <a:t>i</a:t>
            </a:r>
            <a:r>
              <a:rPr sz="3350" spc="440" dirty="0">
                <a:latin typeface="Century Gothic"/>
                <a:cs typeface="Century Gothic"/>
              </a:rPr>
              <a:t>m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-5" dirty="0">
                <a:latin typeface="Century Gothic"/>
                <a:cs typeface="Century Gothic"/>
              </a:rPr>
              <a:t>d</a:t>
            </a:r>
            <a:r>
              <a:rPr sz="3350" dirty="0">
                <a:latin typeface="Century Gothic"/>
                <a:cs typeface="Century Gothic"/>
              </a:rPr>
              <a:t>	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35" dirty="0">
                <a:latin typeface="Century Gothic"/>
                <a:cs typeface="Century Gothic"/>
              </a:rPr>
              <a:t>t</a:t>
            </a:r>
            <a:r>
              <a:rPr sz="3350" dirty="0">
                <a:latin typeface="Century Gothic"/>
                <a:cs typeface="Century Gothic"/>
              </a:rPr>
              <a:t>	</a:t>
            </a:r>
            <a:r>
              <a:rPr sz="3350" spc="-5" dirty="0">
                <a:latin typeface="Century Gothic"/>
                <a:cs typeface="Century Gothic"/>
              </a:rPr>
              <a:t>d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235" dirty="0">
                <a:latin typeface="Century Gothic"/>
                <a:cs typeface="Century Gothic"/>
              </a:rPr>
              <a:t>t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345" dirty="0">
                <a:latin typeface="Century Gothic"/>
                <a:cs typeface="Century Gothic"/>
              </a:rPr>
              <a:t>r</a:t>
            </a:r>
            <a:r>
              <a:rPr sz="3350" spc="440" dirty="0">
                <a:latin typeface="Century Gothic"/>
                <a:cs typeface="Century Gothic"/>
              </a:rPr>
              <a:t>m</a:t>
            </a:r>
            <a:r>
              <a:rPr sz="3350" spc="235" dirty="0">
                <a:latin typeface="Century Gothic"/>
                <a:cs typeface="Century Gothic"/>
              </a:rPr>
              <a:t>i</a:t>
            </a:r>
            <a:r>
              <a:rPr sz="3350" spc="245" dirty="0">
                <a:latin typeface="Century Gothic"/>
                <a:cs typeface="Century Gothic"/>
              </a:rPr>
              <a:t>n</a:t>
            </a:r>
            <a:r>
              <a:rPr sz="3350" spc="235" dirty="0">
                <a:latin typeface="Century Gothic"/>
                <a:cs typeface="Century Gothic"/>
              </a:rPr>
              <a:t>i</a:t>
            </a:r>
            <a:r>
              <a:rPr sz="3350" spc="245" dirty="0">
                <a:latin typeface="Century Gothic"/>
                <a:cs typeface="Century Gothic"/>
              </a:rPr>
              <a:t>n</a:t>
            </a:r>
            <a:r>
              <a:rPr sz="3350" spc="65" dirty="0">
                <a:latin typeface="Century Gothic"/>
                <a:cs typeface="Century Gothic"/>
              </a:rPr>
              <a:t>g</a:t>
            </a:r>
            <a:r>
              <a:rPr sz="3350" dirty="0">
                <a:latin typeface="Century Gothic"/>
                <a:cs typeface="Century Gothic"/>
              </a:rPr>
              <a:t>	</a:t>
            </a:r>
            <a:r>
              <a:rPr sz="3350" spc="235" dirty="0">
                <a:latin typeface="Century Gothic"/>
                <a:cs typeface="Century Gothic"/>
              </a:rPr>
              <a:t>t</a:t>
            </a:r>
            <a:r>
              <a:rPr sz="3350" spc="245" dirty="0">
                <a:latin typeface="Century Gothic"/>
                <a:cs typeface="Century Gothic"/>
              </a:rPr>
              <a:t>h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endParaRPr sz="33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19159" y="3207614"/>
            <a:ext cx="5249545" cy="1225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4485">
              <a:lnSpc>
                <a:spcPct val="117500"/>
              </a:lnSpc>
              <a:spcBef>
                <a:spcPts val="95"/>
              </a:spcBef>
              <a:tabLst>
                <a:tab pos="1395730" algn="l"/>
                <a:tab pos="1702435" algn="l"/>
                <a:tab pos="3463925" algn="l"/>
                <a:tab pos="4259580" algn="l"/>
                <a:tab pos="4511675" algn="l"/>
              </a:tabLst>
            </a:pP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45" dirty="0">
                <a:latin typeface="Century Gothic"/>
                <a:cs typeface="Century Gothic"/>
              </a:rPr>
              <a:t>n</a:t>
            </a:r>
            <a:r>
              <a:rPr sz="3350" spc="-5" dirty="0">
                <a:latin typeface="Century Gothic"/>
                <a:cs typeface="Century Gothic"/>
              </a:rPr>
              <a:t>d		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-25" dirty="0">
                <a:latin typeface="Century Gothic"/>
                <a:cs typeface="Century Gothic"/>
              </a:rPr>
              <a:t>v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35" dirty="0">
                <a:latin typeface="Century Gothic"/>
                <a:cs typeface="Century Gothic"/>
              </a:rPr>
              <a:t>l</a:t>
            </a:r>
            <a:r>
              <a:rPr sz="3350" spc="240" dirty="0">
                <a:latin typeface="Century Gothic"/>
                <a:cs typeface="Century Gothic"/>
              </a:rPr>
              <a:t>u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35" dirty="0">
                <a:latin typeface="Century Gothic"/>
                <a:cs typeface="Century Gothic"/>
              </a:rPr>
              <a:t>ti</a:t>
            </a:r>
            <a:r>
              <a:rPr sz="3350" spc="245" dirty="0">
                <a:latin typeface="Century Gothic"/>
                <a:cs typeface="Century Gothic"/>
              </a:rPr>
              <a:t>n</a:t>
            </a:r>
            <a:r>
              <a:rPr sz="3350" spc="65" dirty="0">
                <a:latin typeface="Century Gothic"/>
                <a:cs typeface="Century Gothic"/>
              </a:rPr>
              <a:t>g		</a:t>
            </a:r>
            <a:r>
              <a:rPr sz="3350" spc="235" dirty="0">
                <a:latin typeface="Century Gothic"/>
                <a:cs typeface="Century Gothic"/>
              </a:rPr>
              <a:t>t</a:t>
            </a:r>
            <a:r>
              <a:rPr sz="3350" spc="245" dirty="0">
                <a:latin typeface="Century Gothic"/>
                <a:cs typeface="Century Gothic"/>
              </a:rPr>
              <a:t>h</a:t>
            </a:r>
            <a:r>
              <a:rPr sz="3350" spc="-85" dirty="0">
                <a:latin typeface="Century Gothic"/>
                <a:cs typeface="Century Gothic"/>
              </a:rPr>
              <a:t>e  </a:t>
            </a:r>
            <a:r>
              <a:rPr sz="3350" spc="345" dirty="0">
                <a:latin typeface="Century Gothic"/>
                <a:cs typeface="Century Gothic"/>
              </a:rPr>
              <a:t>r</a:t>
            </a:r>
            <a:r>
              <a:rPr sz="3350" spc="240" dirty="0">
                <a:latin typeface="Century Gothic"/>
                <a:cs typeface="Century Gothic"/>
              </a:rPr>
              <a:t>u</a:t>
            </a:r>
            <a:r>
              <a:rPr sz="3350" spc="345" dirty="0">
                <a:latin typeface="Century Gothic"/>
                <a:cs typeface="Century Gothic"/>
              </a:rPr>
              <a:t>r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35" dirty="0">
                <a:latin typeface="Century Gothic"/>
                <a:cs typeface="Century Gothic"/>
              </a:rPr>
              <a:t>l	t</a:t>
            </a:r>
            <a:r>
              <a:rPr sz="3350" spc="-75" dirty="0">
                <a:latin typeface="Century Gothic"/>
                <a:cs typeface="Century Gothic"/>
              </a:rPr>
              <a:t>o</a:t>
            </a:r>
            <a:r>
              <a:rPr sz="3350" spc="240" dirty="0">
                <a:latin typeface="Century Gothic"/>
                <a:cs typeface="Century Gothic"/>
              </a:rPr>
              <a:t>u</a:t>
            </a:r>
            <a:r>
              <a:rPr sz="3350" spc="345" dirty="0">
                <a:latin typeface="Century Gothic"/>
                <a:cs typeface="Century Gothic"/>
              </a:rPr>
              <a:t>r</a:t>
            </a:r>
            <a:r>
              <a:rPr sz="3350" spc="235" dirty="0">
                <a:latin typeface="Century Gothic"/>
                <a:cs typeface="Century Gothic"/>
              </a:rPr>
              <a:t>i</a:t>
            </a:r>
            <a:r>
              <a:rPr sz="3350" spc="350" dirty="0">
                <a:latin typeface="Century Gothic"/>
                <a:cs typeface="Century Gothic"/>
              </a:rPr>
              <a:t>s</a:t>
            </a:r>
            <a:r>
              <a:rPr sz="3350" spc="445" dirty="0">
                <a:latin typeface="Century Gothic"/>
                <a:cs typeface="Century Gothic"/>
              </a:rPr>
              <a:t>m	</a:t>
            </a:r>
            <a:r>
              <a:rPr sz="3350" spc="-75" dirty="0">
                <a:latin typeface="Century Gothic"/>
                <a:cs typeface="Century Gothic"/>
              </a:rPr>
              <a:t>o</a:t>
            </a:r>
            <a:r>
              <a:rPr sz="3350" spc="95" dirty="0">
                <a:latin typeface="Century Gothic"/>
                <a:cs typeface="Century Gothic"/>
              </a:rPr>
              <a:t>f	</a:t>
            </a:r>
            <a:r>
              <a:rPr sz="3350" spc="-55" dirty="0">
                <a:latin typeface="Century Gothic"/>
                <a:cs typeface="Century Gothic"/>
              </a:rPr>
              <a:t>A</a:t>
            </a:r>
            <a:r>
              <a:rPr sz="3350" spc="65" dirty="0">
                <a:latin typeface="Century Gothic"/>
                <a:cs typeface="Century Gothic"/>
              </a:rPr>
              <a:t>ğ</a:t>
            </a:r>
            <a:r>
              <a:rPr sz="3350" spc="235" dirty="0">
                <a:latin typeface="Century Gothic"/>
                <a:cs typeface="Century Gothic"/>
              </a:rPr>
              <a:t>l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endParaRPr sz="33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92009" y="3207614"/>
            <a:ext cx="4048760" cy="1825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5"/>
              </a:spcBef>
              <a:tabLst>
                <a:tab pos="2141855" algn="l"/>
                <a:tab pos="2338070" algn="l"/>
                <a:tab pos="3133725" algn="l"/>
              </a:tabLst>
            </a:pPr>
            <a:r>
              <a:rPr sz="3350" spc="-265" dirty="0">
                <a:latin typeface="Century Gothic"/>
                <a:cs typeface="Century Gothic"/>
              </a:rPr>
              <a:t>c</a:t>
            </a:r>
            <a:r>
              <a:rPr sz="3350" spc="240" dirty="0">
                <a:latin typeface="Century Gothic"/>
                <a:cs typeface="Century Gothic"/>
              </a:rPr>
              <a:t>u</a:t>
            </a:r>
            <a:r>
              <a:rPr sz="3350" spc="345" dirty="0">
                <a:latin typeface="Century Gothic"/>
                <a:cs typeface="Century Gothic"/>
              </a:rPr>
              <a:t>rr</a:t>
            </a:r>
            <a:r>
              <a:rPr sz="3350" spc="-135" dirty="0">
                <a:latin typeface="Century Gothic"/>
                <a:cs typeface="Century Gothic"/>
              </a:rPr>
              <a:t>e</a:t>
            </a:r>
            <a:r>
              <a:rPr sz="3350" spc="245" dirty="0">
                <a:latin typeface="Century Gothic"/>
                <a:cs typeface="Century Gothic"/>
              </a:rPr>
              <a:t>n</a:t>
            </a:r>
            <a:r>
              <a:rPr sz="3350" spc="235" dirty="0">
                <a:latin typeface="Century Gothic"/>
                <a:cs typeface="Century Gothic"/>
              </a:rPr>
              <a:t>t	</a:t>
            </a:r>
            <a:r>
              <a:rPr sz="3350" spc="350" dirty="0">
                <a:latin typeface="Century Gothic"/>
                <a:cs typeface="Century Gothic"/>
              </a:rPr>
              <a:t>s</a:t>
            </a:r>
            <a:r>
              <a:rPr sz="3350" spc="235" dirty="0">
                <a:latin typeface="Century Gothic"/>
                <a:cs typeface="Century Gothic"/>
              </a:rPr>
              <a:t>it</a:t>
            </a:r>
            <a:r>
              <a:rPr sz="3350" spc="240" dirty="0">
                <a:latin typeface="Century Gothic"/>
                <a:cs typeface="Century Gothic"/>
              </a:rPr>
              <a:t>u</a:t>
            </a:r>
            <a:r>
              <a:rPr sz="3350" spc="-295" dirty="0">
                <a:latin typeface="Century Gothic"/>
                <a:cs typeface="Century Gothic"/>
              </a:rPr>
              <a:t>a</a:t>
            </a:r>
            <a:r>
              <a:rPr sz="3350" spc="235" dirty="0">
                <a:latin typeface="Century Gothic"/>
                <a:cs typeface="Century Gothic"/>
              </a:rPr>
              <a:t>ti</a:t>
            </a:r>
            <a:r>
              <a:rPr sz="3350" spc="-75" dirty="0">
                <a:latin typeface="Century Gothic"/>
                <a:cs typeface="Century Gothic"/>
              </a:rPr>
              <a:t>o</a:t>
            </a:r>
            <a:r>
              <a:rPr sz="3350" spc="155" dirty="0">
                <a:latin typeface="Century Gothic"/>
                <a:cs typeface="Century Gothic"/>
              </a:rPr>
              <a:t>n  </a:t>
            </a:r>
            <a:r>
              <a:rPr sz="3350" spc="75" dirty="0">
                <a:latin typeface="Century Gothic"/>
                <a:cs typeface="Century Gothic"/>
              </a:rPr>
              <a:t>potential		</a:t>
            </a:r>
            <a:r>
              <a:rPr sz="3350" spc="10" dirty="0">
                <a:latin typeface="Century Gothic"/>
                <a:cs typeface="Century Gothic"/>
              </a:rPr>
              <a:t>of	</a:t>
            </a:r>
            <a:r>
              <a:rPr sz="3350" spc="114" dirty="0">
                <a:latin typeface="Century Gothic"/>
                <a:cs typeface="Century Gothic"/>
              </a:rPr>
              <a:t>the </a:t>
            </a:r>
            <a:r>
              <a:rPr sz="3350" spc="120" dirty="0">
                <a:latin typeface="Century Gothic"/>
                <a:cs typeface="Century Gothic"/>
              </a:rPr>
              <a:t> </a:t>
            </a:r>
            <a:r>
              <a:rPr sz="3350" spc="60" dirty="0">
                <a:latin typeface="Century Gothic"/>
                <a:cs typeface="Century Gothic"/>
              </a:rPr>
              <a:t>Plateau</a:t>
            </a:r>
            <a:r>
              <a:rPr sz="3350" spc="-60" dirty="0">
                <a:latin typeface="Century Gothic"/>
                <a:cs typeface="Century Gothic"/>
              </a:rPr>
              <a:t> </a:t>
            </a:r>
            <a:r>
              <a:rPr sz="3350" spc="240" dirty="0">
                <a:latin typeface="Century Gothic"/>
                <a:cs typeface="Century Gothic"/>
              </a:rPr>
              <a:t>in</a:t>
            </a:r>
            <a:r>
              <a:rPr sz="3350" spc="-55" dirty="0">
                <a:latin typeface="Century Gothic"/>
                <a:cs typeface="Century Gothic"/>
              </a:rPr>
              <a:t> </a:t>
            </a:r>
            <a:r>
              <a:rPr sz="3350" spc="30" dirty="0">
                <a:latin typeface="Century Gothic"/>
                <a:cs typeface="Century Gothic"/>
              </a:rPr>
              <a:t>Muğla.</a:t>
            </a:r>
            <a:endParaRPr sz="33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92009" y="569481"/>
            <a:ext cx="535940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750" b="1" spc="195" dirty="0">
                <a:latin typeface="Bookman Old Style"/>
                <a:cs typeface="Bookman Old Style"/>
              </a:rPr>
              <a:t>Aim</a:t>
            </a:r>
            <a:r>
              <a:rPr sz="4750" b="1" spc="-325" dirty="0">
                <a:latin typeface="Bookman Old Style"/>
                <a:cs typeface="Bookman Old Style"/>
              </a:rPr>
              <a:t> </a:t>
            </a:r>
            <a:r>
              <a:rPr sz="4750" b="1" spc="175" dirty="0">
                <a:latin typeface="Bookman Old Style"/>
                <a:cs typeface="Bookman Old Style"/>
              </a:rPr>
              <a:t>of</a:t>
            </a:r>
            <a:r>
              <a:rPr sz="4750" b="1" spc="-320" dirty="0">
                <a:latin typeface="Bookman Old Style"/>
                <a:cs typeface="Bookman Old Style"/>
              </a:rPr>
              <a:t> </a:t>
            </a:r>
            <a:r>
              <a:rPr sz="4750" b="1" spc="-5" dirty="0">
                <a:latin typeface="Bookman Old Style"/>
                <a:cs typeface="Bookman Old Style"/>
              </a:rPr>
              <a:t>the</a:t>
            </a:r>
            <a:r>
              <a:rPr sz="4750" b="1" spc="-320" dirty="0">
                <a:latin typeface="Bookman Old Style"/>
                <a:cs typeface="Bookman Old Style"/>
              </a:rPr>
              <a:t> </a:t>
            </a:r>
            <a:r>
              <a:rPr sz="4750" b="1" spc="95" dirty="0">
                <a:latin typeface="Bookman Old Style"/>
                <a:cs typeface="Bookman Old Style"/>
              </a:rPr>
              <a:t>study</a:t>
            </a:r>
            <a:endParaRPr sz="475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24274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27291" y="0"/>
            <a:ext cx="3860708" cy="95469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10243" y="2865793"/>
            <a:ext cx="13326110" cy="6026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2465" algn="just">
              <a:lnSpc>
                <a:spcPct val="116700"/>
              </a:lnSpc>
              <a:spcBef>
                <a:spcPts val="95"/>
              </a:spcBef>
            </a:pPr>
            <a:r>
              <a:rPr sz="3750" spc="215" dirty="0">
                <a:latin typeface="Century Gothic"/>
                <a:cs typeface="Century Gothic"/>
              </a:rPr>
              <a:t>The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50" dirty="0">
                <a:latin typeface="Century Gothic"/>
                <a:cs typeface="Century Gothic"/>
              </a:rPr>
              <a:t>research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75" dirty="0">
                <a:latin typeface="Century Gothic"/>
                <a:cs typeface="Century Gothic"/>
              </a:rPr>
              <a:t>methodology</a:t>
            </a:r>
            <a:r>
              <a:rPr sz="3750" spc="-50" dirty="0">
                <a:latin typeface="Century Gothic"/>
                <a:cs typeface="Century Gothic"/>
              </a:rPr>
              <a:t> </a:t>
            </a:r>
            <a:r>
              <a:rPr sz="3750" spc="320" dirty="0">
                <a:latin typeface="Century Gothic"/>
                <a:cs typeface="Century Gothic"/>
              </a:rPr>
              <a:t>is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30" dirty="0">
                <a:latin typeface="Century Gothic"/>
                <a:cs typeface="Century Gothic"/>
              </a:rPr>
              <a:t>based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80" dirty="0">
                <a:latin typeface="Century Gothic"/>
                <a:cs typeface="Century Gothic"/>
              </a:rPr>
              <a:t>on</a:t>
            </a:r>
            <a:r>
              <a:rPr sz="3750" spc="-50" dirty="0">
                <a:latin typeface="Century Gothic"/>
                <a:cs typeface="Century Gothic"/>
              </a:rPr>
              <a:t> </a:t>
            </a:r>
            <a:r>
              <a:rPr sz="3750" spc="165" dirty="0">
                <a:latin typeface="Century Gothic"/>
                <a:cs typeface="Century Gothic"/>
              </a:rPr>
              <a:t>primary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114" dirty="0">
                <a:latin typeface="Century Gothic"/>
                <a:cs typeface="Century Gothic"/>
              </a:rPr>
              <a:t>data </a:t>
            </a:r>
            <a:r>
              <a:rPr sz="3750" spc="-110" dirty="0">
                <a:latin typeface="Century Gothic"/>
                <a:cs typeface="Century Gothic"/>
              </a:rPr>
              <a:t> </a:t>
            </a:r>
            <a:r>
              <a:rPr sz="3750" spc="-315" dirty="0">
                <a:latin typeface="Century Gothic"/>
                <a:cs typeface="Century Gothic"/>
              </a:rPr>
              <a:t>c</a:t>
            </a:r>
            <a:r>
              <a:rPr sz="3750" spc="-100" dirty="0">
                <a:latin typeface="Century Gothic"/>
                <a:cs typeface="Century Gothic"/>
              </a:rPr>
              <a:t>o</a:t>
            </a:r>
            <a:r>
              <a:rPr sz="3750" spc="260" dirty="0">
                <a:latin typeface="Century Gothic"/>
                <a:cs typeface="Century Gothic"/>
              </a:rPr>
              <a:t>ll</a:t>
            </a:r>
            <a:r>
              <a:rPr sz="3750" spc="-170" dirty="0">
                <a:latin typeface="Century Gothic"/>
                <a:cs typeface="Century Gothic"/>
              </a:rPr>
              <a:t>e</a:t>
            </a:r>
            <a:r>
              <a:rPr sz="3750" spc="-315" dirty="0">
                <a:latin typeface="Century Gothic"/>
                <a:cs typeface="Century Gothic"/>
              </a:rPr>
              <a:t>c</a:t>
            </a:r>
            <a:r>
              <a:rPr sz="3750" spc="254" dirty="0">
                <a:latin typeface="Century Gothic"/>
                <a:cs typeface="Century Gothic"/>
              </a:rPr>
              <a:t>t</a:t>
            </a:r>
            <a:r>
              <a:rPr sz="3750" spc="260" dirty="0">
                <a:latin typeface="Century Gothic"/>
                <a:cs typeface="Century Gothic"/>
              </a:rPr>
              <a:t>i</a:t>
            </a:r>
            <a:r>
              <a:rPr sz="3750" spc="-100" dirty="0">
                <a:latin typeface="Century Gothic"/>
                <a:cs typeface="Century Gothic"/>
              </a:rPr>
              <a:t>o</a:t>
            </a:r>
            <a:r>
              <a:rPr sz="3750" spc="260" dirty="0">
                <a:latin typeface="Century Gothic"/>
                <a:cs typeface="Century Gothic"/>
              </a:rPr>
              <a:t>n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254" dirty="0">
                <a:latin typeface="Century Gothic"/>
                <a:cs typeface="Century Gothic"/>
              </a:rPr>
              <a:t>th</a:t>
            </a:r>
            <a:r>
              <a:rPr sz="3750" spc="380" dirty="0">
                <a:latin typeface="Century Gothic"/>
                <a:cs typeface="Century Gothic"/>
              </a:rPr>
              <a:t>r</a:t>
            </a:r>
            <a:r>
              <a:rPr sz="3750" spc="-100" dirty="0">
                <a:latin typeface="Century Gothic"/>
                <a:cs typeface="Century Gothic"/>
              </a:rPr>
              <a:t>o</a:t>
            </a:r>
            <a:r>
              <a:rPr sz="3750" spc="250" dirty="0">
                <a:latin typeface="Century Gothic"/>
                <a:cs typeface="Century Gothic"/>
              </a:rPr>
              <a:t>u</a:t>
            </a:r>
            <a:r>
              <a:rPr sz="3750" spc="55" dirty="0">
                <a:latin typeface="Century Gothic"/>
                <a:cs typeface="Century Gothic"/>
              </a:rPr>
              <a:t>g</a:t>
            </a:r>
            <a:r>
              <a:rPr sz="3750" spc="260" dirty="0">
                <a:latin typeface="Century Gothic"/>
                <a:cs typeface="Century Gothic"/>
              </a:rPr>
              <a:t>h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95" dirty="0">
                <a:latin typeface="Century Gothic"/>
                <a:cs typeface="Century Gothic"/>
              </a:rPr>
              <a:t>f</a:t>
            </a:r>
            <a:r>
              <a:rPr sz="3750" spc="-345" dirty="0">
                <a:latin typeface="Century Gothic"/>
                <a:cs typeface="Century Gothic"/>
              </a:rPr>
              <a:t>a</a:t>
            </a:r>
            <a:r>
              <a:rPr sz="3750" spc="-315" dirty="0">
                <a:latin typeface="Century Gothic"/>
                <a:cs typeface="Century Gothic"/>
              </a:rPr>
              <a:t>c</a:t>
            </a:r>
            <a:r>
              <a:rPr sz="3750" spc="-170" dirty="0">
                <a:latin typeface="Century Gothic"/>
                <a:cs typeface="Century Gothic"/>
              </a:rPr>
              <a:t>e</a:t>
            </a:r>
            <a:r>
              <a:rPr sz="3750" spc="190" dirty="0">
                <a:latin typeface="Century Gothic"/>
                <a:cs typeface="Century Gothic"/>
              </a:rPr>
              <a:t>-</a:t>
            </a:r>
            <a:r>
              <a:rPr sz="3750" spc="254" dirty="0">
                <a:latin typeface="Century Gothic"/>
                <a:cs typeface="Century Gothic"/>
              </a:rPr>
              <a:t>t</a:t>
            </a:r>
            <a:r>
              <a:rPr sz="3750" spc="-100" dirty="0">
                <a:latin typeface="Century Gothic"/>
                <a:cs typeface="Century Gothic"/>
              </a:rPr>
              <a:t>o</a:t>
            </a:r>
            <a:r>
              <a:rPr sz="3750" spc="190" dirty="0">
                <a:latin typeface="Century Gothic"/>
                <a:cs typeface="Century Gothic"/>
              </a:rPr>
              <a:t>-</a:t>
            </a:r>
            <a:r>
              <a:rPr sz="3750" spc="95" dirty="0">
                <a:latin typeface="Century Gothic"/>
                <a:cs typeface="Century Gothic"/>
              </a:rPr>
              <a:t>f</a:t>
            </a:r>
            <a:r>
              <a:rPr sz="3750" spc="-345" dirty="0">
                <a:latin typeface="Century Gothic"/>
                <a:cs typeface="Century Gothic"/>
              </a:rPr>
              <a:t>a</a:t>
            </a:r>
            <a:r>
              <a:rPr sz="3750" spc="-315" dirty="0">
                <a:latin typeface="Century Gothic"/>
                <a:cs typeface="Century Gothic"/>
              </a:rPr>
              <a:t>c</a:t>
            </a:r>
            <a:r>
              <a:rPr sz="3750" spc="-165" dirty="0">
                <a:latin typeface="Century Gothic"/>
                <a:cs typeface="Century Gothic"/>
              </a:rPr>
              <a:t>e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40" dirty="0">
                <a:latin typeface="Century Gothic"/>
                <a:cs typeface="Century Gothic"/>
              </a:rPr>
              <a:t>v</a:t>
            </a:r>
            <a:r>
              <a:rPr sz="3750" spc="260" dirty="0">
                <a:latin typeface="Century Gothic"/>
                <a:cs typeface="Century Gothic"/>
              </a:rPr>
              <a:t>i</a:t>
            </a:r>
            <a:r>
              <a:rPr sz="3750" spc="-340" dirty="0">
                <a:latin typeface="Century Gothic"/>
                <a:cs typeface="Century Gothic"/>
              </a:rPr>
              <a:t>a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340" dirty="0">
                <a:latin typeface="Century Gothic"/>
                <a:cs typeface="Century Gothic"/>
              </a:rPr>
              <a:t>a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385" dirty="0">
                <a:latin typeface="Century Gothic"/>
                <a:cs typeface="Century Gothic"/>
              </a:rPr>
              <a:t>s</a:t>
            </a:r>
            <a:r>
              <a:rPr sz="3750" spc="-170" dirty="0">
                <a:latin typeface="Century Gothic"/>
                <a:cs typeface="Century Gothic"/>
              </a:rPr>
              <a:t>e</a:t>
            </a:r>
            <a:r>
              <a:rPr sz="3750" spc="470" dirty="0">
                <a:latin typeface="Century Gothic"/>
                <a:cs typeface="Century Gothic"/>
              </a:rPr>
              <a:t>m</a:t>
            </a:r>
            <a:r>
              <a:rPr sz="3750" spc="260" dirty="0">
                <a:latin typeface="Century Gothic"/>
                <a:cs typeface="Century Gothic"/>
              </a:rPr>
              <a:t>i</a:t>
            </a:r>
            <a:r>
              <a:rPr sz="3750" spc="190" dirty="0">
                <a:latin typeface="Century Gothic"/>
                <a:cs typeface="Century Gothic"/>
              </a:rPr>
              <a:t>-</a:t>
            </a:r>
            <a:r>
              <a:rPr sz="3750" spc="385" dirty="0">
                <a:latin typeface="Century Gothic"/>
                <a:cs typeface="Century Gothic"/>
              </a:rPr>
              <a:t>s</a:t>
            </a:r>
            <a:r>
              <a:rPr sz="3750" spc="254" dirty="0">
                <a:latin typeface="Century Gothic"/>
                <a:cs typeface="Century Gothic"/>
              </a:rPr>
              <a:t>t</a:t>
            </a:r>
            <a:r>
              <a:rPr sz="3750" spc="380" dirty="0">
                <a:latin typeface="Century Gothic"/>
                <a:cs typeface="Century Gothic"/>
              </a:rPr>
              <a:t>r</a:t>
            </a:r>
            <a:r>
              <a:rPr sz="3750" spc="250" dirty="0">
                <a:latin typeface="Century Gothic"/>
                <a:cs typeface="Century Gothic"/>
              </a:rPr>
              <a:t>u</a:t>
            </a:r>
            <a:r>
              <a:rPr sz="3750" spc="-315" dirty="0">
                <a:latin typeface="Century Gothic"/>
                <a:cs typeface="Century Gothic"/>
              </a:rPr>
              <a:t>c</a:t>
            </a:r>
            <a:r>
              <a:rPr sz="3750" spc="254" dirty="0">
                <a:latin typeface="Century Gothic"/>
                <a:cs typeface="Century Gothic"/>
              </a:rPr>
              <a:t>t</a:t>
            </a:r>
            <a:r>
              <a:rPr sz="3750" spc="250" dirty="0">
                <a:latin typeface="Century Gothic"/>
                <a:cs typeface="Century Gothic"/>
              </a:rPr>
              <a:t>u</a:t>
            </a:r>
            <a:r>
              <a:rPr sz="3750" spc="380" dirty="0">
                <a:latin typeface="Century Gothic"/>
                <a:cs typeface="Century Gothic"/>
              </a:rPr>
              <a:t>r</a:t>
            </a:r>
            <a:r>
              <a:rPr sz="3750" spc="-170" dirty="0">
                <a:latin typeface="Century Gothic"/>
                <a:cs typeface="Century Gothic"/>
              </a:rPr>
              <a:t>e</a:t>
            </a:r>
            <a:r>
              <a:rPr sz="3750" spc="-10" dirty="0">
                <a:latin typeface="Century Gothic"/>
                <a:cs typeface="Century Gothic"/>
              </a:rPr>
              <a:t>d  </a:t>
            </a:r>
            <a:r>
              <a:rPr sz="3750" spc="140" dirty="0">
                <a:latin typeface="Century Gothic"/>
                <a:cs typeface="Century Gothic"/>
              </a:rPr>
              <a:t>question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120" dirty="0">
                <a:latin typeface="Century Gothic"/>
                <a:cs typeface="Century Gothic"/>
              </a:rPr>
              <a:t>form.</a:t>
            </a:r>
            <a:endParaRPr sz="3750">
              <a:latin typeface="Century Gothic"/>
              <a:cs typeface="Century Gothic"/>
            </a:endParaRPr>
          </a:p>
          <a:p>
            <a:pPr marL="12700" marR="5080">
              <a:lnSpc>
                <a:spcPts val="5250"/>
              </a:lnSpc>
              <a:spcBef>
                <a:spcPts val="300"/>
              </a:spcBef>
            </a:pPr>
            <a:r>
              <a:rPr sz="3750" spc="215" dirty="0">
                <a:latin typeface="Century Gothic"/>
                <a:cs typeface="Century Gothic"/>
              </a:rPr>
              <a:t>The </a:t>
            </a:r>
            <a:r>
              <a:rPr sz="3750" spc="55" dirty="0">
                <a:latin typeface="Century Gothic"/>
                <a:cs typeface="Century Gothic"/>
              </a:rPr>
              <a:t>qualitative </a:t>
            </a:r>
            <a:r>
              <a:rPr sz="3750" spc="-114" dirty="0">
                <a:latin typeface="Century Gothic"/>
                <a:cs typeface="Century Gothic"/>
              </a:rPr>
              <a:t>data </a:t>
            </a:r>
            <a:r>
              <a:rPr sz="3750" dirty="0">
                <a:latin typeface="Century Gothic"/>
                <a:cs typeface="Century Gothic"/>
              </a:rPr>
              <a:t>of </a:t>
            </a:r>
            <a:r>
              <a:rPr sz="3750" spc="114" dirty="0">
                <a:latin typeface="Century Gothic"/>
                <a:cs typeface="Century Gothic"/>
              </a:rPr>
              <a:t>the </a:t>
            </a:r>
            <a:r>
              <a:rPr sz="3750" spc="50" dirty="0">
                <a:latin typeface="Century Gothic"/>
                <a:cs typeface="Century Gothic"/>
              </a:rPr>
              <a:t>research </a:t>
            </a:r>
            <a:r>
              <a:rPr sz="3750" spc="60" dirty="0">
                <a:latin typeface="Century Gothic"/>
                <a:cs typeface="Century Gothic"/>
              </a:rPr>
              <a:t>were </a:t>
            </a:r>
            <a:r>
              <a:rPr sz="3750" spc="-35" dirty="0">
                <a:latin typeface="Century Gothic"/>
                <a:cs typeface="Century Gothic"/>
              </a:rPr>
              <a:t>collected </a:t>
            </a:r>
            <a:r>
              <a:rPr sz="3750" spc="10" dirty="0">
                <a:latin typeface="Century Gothic"/>
                <a:cs typeface="Century Gothic"/>
              </a:rPr>
              <a:t>by </a:t>
            </a:r>
            <a:r>
              <a:rPr sz="3750" spc="15" dirty="0">
                <a:latin typeface="Century Gothic"/>
                <a:cs typeface="Century Gothic"/>
              </a:rPr>
              <a:t> </a:t>
            </a:r>
            <a:r>
              <a:rPr sz="3750" spc="155" dirty="0">
                <a:latin typeface="Century Gothic"/>
                <a:cs typeface="Century Gothic"/>
              </a:rPr>
              <a:t>on-site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70" dirty="0">
                <a:latin typeface="Century Gothic"/>
                <a:cs typeface="Century Gothic"/>
              </a:rPr>
              <a:t>observation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35" dirty="0">
                <a:latin typeface="Century Gothic"/>
                <a:cs typeface="Century Gothic"/>
              </a:rPr>
              <a:t>and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135" dirty="0">
                <a:latin typeface="Century Gothic"/>
                <a:cs typeface="Century Gothic"/>
              </a:rPr>
              <a:t>interview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70" dirty="0">
                <a:latin typeface="Century Gothic"/>
                <a:cs typeface="Century Gothic"/>
              </a:rPr>
              <a:t>techniques.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140" dirty="0">
                <a:latin typeface="Century Gothic"/>
                <a:cs typeface="Century Gothic"/>
              </a:rPr>
              <a:t>Interview </a:t>
            </a:r>
            <a:r>
              <a:rPr sz="3750" spc="-1025" dirty="0">
                <a:latin typeface="Century Gothic"/>
                <a:cs typeface="Century Gothic"/>
              </a:rPr>
              <a:t> </a:t>
            </a:r>
            <a:r>
              <a:rPr sz="3750" spc="165" dirty="0">
                <a:latin typeface="Century Gothic"/>
                <a:cs typeface="Century Gothic"/>
              </a:rPr>
              <a:t>questions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60" dirty="0">
                <a:latin typeface="Century Gothic"/>
                <a:cs typeface="Century Gothic"/>
              </a:rPr>
              <a:t>were</a:t>
            </a:r>
            <a:r>
              <a:rPr sz="3750" spc="-50" dirty="0">
                <a:latin typeface="Century Gothic"/>
                <a:cs typeface="Century Gothic"/>
              </a:rPr>
              <a:t> </a:t>
            </a:r>
            <a:r>
              <a:rPr sz="3750" spc="-30" dirty="0">
                <a:latin typeface="Century Gothic"/>
                <a:cs typeface="Century Gothic"/>
              </a:rPr>
              <a:t>based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80" dirty="0">
                <a:latin typeface="Century Gothic"/>
                <a:cs typeface="Century Gothic"/>
              </a:rPr>
              <a:t>on</a:t>
            </a:r>
            <a:r>
              <a:rPr sz="3750" spc="-50" dirty="0">
                <a:latin typeface="Century Gothic"/>
                <a:cs typeface="Century Gothic"/>
              </a:rPr>
              <a:t> </a:t>
            </a:r>
            <a:r>
              <a:rPr sz="3750" spc="-340" dirty="0">
                <a:latin typeface="Century Gothic"/>
                <a:cs typeface="Century Gothic"/>
              </a:rPr>
              <a:t>a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135" dirty="0">
                <a:latin typeface="Century Gothic"/>
                <a:cs typeface="Century Gothic"/>
              </a:rPr>
              <a:t>literature</a:t>
            </a:r>
            <a:r>
              <a:rPr sz="3750" spc="-50" dirty="0">
                <a:latin typeface="Century Gothic"/>
                <a:cs typeface="Century Gothic"/>
              </a:rPr>
              <a:t> </a:t>
            </a:r>
            <a:r>
              <a:rPr sz="3750" spc="75" dirty="0">
                <a:latin typeface="Century Gothic"/>
                <a:cs typeface="Century Gothic"/>
              </a:rPr>
              <a:t>review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25" dirty="0">
                <a:latin typeface="Century Gothic"/>
                <a:cs typeface="Century Gothic"/>
              </a:rPr>
              <a:t>(Uçar,</a:t>
            </a:r>
            <a:r>
              <a:rPr sz="3750" spc="-50" dirty="0">
                <a:latin typeface="Century Gothic"/>
                <a:cs typeface="Century Gothic"/>
              </a:rPr>
              <a:t> </a:t>
            </a:r>
            <a:r>
              <a:rPr sz="3750" spc="45" dirty="0">
                <a:latin typeface="Century Gothic"/>
                <a:cs typeface="Century Gothic"/>
              </a:rPr>
              <a:t>et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140" dirty="0">
                <a:latin typeface="Century Gothic"/>
                <a:cs typeface="Century Gothic"/>
              </a:rPr>
              <a:t>al., </a:t>
            </a:r>
            <a:r>
              <a:rPr sz="3750" spc="-1019" dirty="0">
                <a:latin typeface="Century Gothic"/>
                <a:cs typeface="Century Gothic"/>
              </a:rPr>
              <a:t> </a:t>
            </a:r>
            <a:r>
              <a:rPr sz="3750" spc="-90" dirty="0">
                <a:latin typeface="Century Gothic"/>
                <a:cs typeface="Century Gothic"/>
              </a:rPr>
              <a:t>2012; </a:t>
            </a:r>
            <a:r>
              <a:rPr sz="3750" spc="140" dirty="0">
                <a:latin typeface="Century Gothic"/>
                <a:cs typeface="Century Gothic"/>
              </a:rPr>
              <a:t>Rahmani </a:t>
            </a:r>
            <a:r>
              <a:rPr sz="3750" spc="45" dirty="0">
                <a:latin typeface="Century Gothic"/>
                <a:cs typeface="Century Gothic"/>
              </a:rPr>
              <a:t>et </a:t>
            </a:r>
            <a:r>
              <a:rPr sz="3750" spc="-110" dirty="0">
                <a:latin typeface="Century Gothic"/>
                <a:cs typeface="Century Gothic"/>
              </a:rPr>
              <a:t>al. </a:t>
            </a:r>
            <a:r>
              <a:rPr sz="3750" spc="-90" dirty="0">
                <a:latin typeface="Century Gothic"/>
                <a:cs typeface="Century Gothic"/>
              </a:rPr>
              <a:t>2013; </a:t>
            </a:r>
            <a:r>
              <a:rPr sz="3750" spc="65" dirty="0">
                <a:latin typeface="Century Gothic"/>
                <a:cs typeface="Century Gothic"/>
              </a:rPr>
              <a:t>Akbaş </a:t>
            </a:r>
            <a:r>
              <a:rPr sz="3750" spc="-320" dirty="0">
                <a:latin typeface="Century Gothic"/>
                <a:cs typeface="Century Gothic"/>
              </a:rPr>
              <a:t>&amp; </a:t>
            </a:r>
            <a:r>
              <a:rPr sz="3750" spc="-40" dirty="0">
                <a:latin typeface="Century Gothic"/>
                <a:cs typeface="Century Gothic"/>
              </a:rPr>
              <a:t>Koday, </a:t>
            </a:r>
            <a:r>
              <a:rPr sz="3750" spc="155" dirty="0">
                <a:latin typeface="Century Gothic"/>
                <a:cs typeface="Century Gothic"/>
              </a:rPr>
              <a:t>2020) </a:t>
            </a:r>
            <a:r>
              <a:rPr sz="3750" spc="-35" dirty="0">
                <a:latin typeface="Century Gothic"/>
                <a:cs typeface="Century Gothic"/>
              </a:rPr>
              <a:t>and </a:t>
            </a:r>
            <a:r>
              <a:rPr sz="3750" spc="-30" dirty="0">
                <a:latin typeface="Century Gothic"/>
                <a:cs typeface="Century Gothic"/>
              </a:rPr>
              <a:t> </a:t>
            </a:r>
            <a:r>
              <a:rPr sz="3750" spc="90" dirty="0">
                <a:latin typeface="Century Gothic"/>
                <a:cs typeface="Century Gothic"/>
              </a:rPr>
              <a:t>refined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260" dirty="0">
                <a:latin typeface="Century Gothic"/>
                <a:cs typeface="Century Gothic"/>
              </a:rPr>
              <a:t>in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195" dirty="0">
                <a:latin typeface="Century Gothic"/>
                <a:cs typeface="Century Gothic"/>
              </a:rPr>
              <a:t>discussions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25" dirty="0">
                <a:latin typeface="Century Gothic"/>
                <a:cs typeface="Century Gothic"/>
              </a:rPr>
              <a:t>between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65" dirty="0">
                <a:latin typeface="Century Gothic"/>
                <a:cs typeface="Century Gothic"/>
              </a:rPr>
              <a:t>researchers.</a:t>
            </a:r>
            <a:endParaRPr sz="3750">
              <a:latin typeface="Century Gothic"/>
              <a:cs typeface="Century Gothic"/>
            </a:endParaRPr>
          </a:p>
          <a:p>
            <a:pPr marL="137795">
              <a:lnSpc>
                <a:spcPct val="100000"/>
              </a:lnSpc>
              <a:spcBef>
                <a:spcPts val="450"/>
              </a:spcBef>
            </a:pPr>
            <a:r>
              <a:rPr sz="3750" spc="165" dirty="0">
                <a:latin typeface="Century Gothic"/>
                <a:cs typeface="Century Gothic"/>
              </a:rPr>
              <a:t>Interviews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60" dirty="0">
                <a:latin typeface="Century Gothic"/>
                <a:cs typeface="Century Gothic"/>
              </a:rPr>
              <a:t>were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20" dirty="0">
                <a:latin typeface="Century Gothic"/>
                <a:cs typeface="Century Gothic"/>
              </a:rPr>
              <a:t>conducted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260" dirty="0">
                <a:latin typeface="Century Gothic"/>
                <a:cs typeface="Century Gothic"/>
              </a:rPr>
              <a:t>in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160" dirty="0">
                <a:latin typeface="Century Gothic"/>
                <a:cs typeface="Century Gothic"/>
              </a:rPr>
              <a:t>April</a:t>
            </a:r>
            <a:r>
              <a:rPr sz="3750" spc="-55" dirty="0">
                <a:latin typeface="Century Gothic"/>
                <a:cs typeface="Century Gothic"/>
              </a:rPr>
              <a:t> </a:t>
            </a:r>
            <a:r>
              <a:rPr sz="3750" spc="-35" dirty="0">
                <a:latin typeface="Century Gothic"/>
                <a:cs typeface="Century Gothic"/>
              </a:rPr>
              <a:t>and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-55" dirty="0">
                <a:latin typeface="Century Gothic"/>
                <a:cs typeface="Century Gothic"/>
              </a:rPr>
              <a:t>May </a:t>
            </a:r>
            <a:r>
              <a:rPr sz="3750" spc="60" dirty="0">
                <a:latin typeface="Century Gothic"/>
                <a:cs typeface="Century Gothic"/>
              </a:rPr>
              <a:t>2023.</a:t>
            </a:r>
            <a:endParaRPr sz="37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88018" y="1225370"/>
            <a:ext cx="425196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750" b="1" spc="114" dirty="0">
                <a:latin typeface="Georgia"/>
                <a:cs typeface="Georgia"/>
              </a:rPr>
              <a:t>Methodology</a:t>
            </a:r>
            <a:endParaRPr sz="47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041" y="1905270"/>
            <a:ext cx="7362824" cy="647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63646" y="4078096"/>
            <a:ext cx="7974330" cy="199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3750" spc="200" dirty="0">
                <a:latin typeface="Century Gothic"/>
                <a:cs typeface="Century Gothic"/>
              </a:rPr>
              <a:t>The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165" dirty="0">
                <a:latin typeface="Century Gothic"/>
                <a:cs typeface="Century Gothic"/>
              </a:rPr>
              <a:t>study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85" dirty="0">
                <a:latin typeface="Century Gothic"/>
                <a:cs typeface="Century Gothic"/>
              </a:rPr>
              <a:t>has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-40" dirty="0">
                <a:latin typeface="Century Gothic"/>
                <a:cs typeface="Century Gothic"/>
              </a:rPr>
              <a:t>been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10" dirty="0">
                <a:latin typeface="Century Gothic"/>
                <a:cs typeface="Century Gothic"/>
              </a:rPr>
              <a:t>carried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120" dirty="0">
                <a:latin typeface="Century Gothic"/>
                <a:cs typeface="Century Gothic"/>
              </a:rPr>
              <a:t>out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245" dirty="0">
                <a:latin typeface="Century Gothic"/>
                <a:cs typeface="Century Gothic"/>
              </a:rPr>
              <a:t>in </a:t>
            </a:r>
            <a:r>
              <a:rPr sz="3750" spc="-1025" dirty="0">
                <a:latin typeface="Century Gothic"/>
                <a:cs typeface="Century Gothic"/>
              </a:rPr>
              <a:t> </a:t>
            </a:r>
            <a:r>
              <a:rPr sz="3750" spc="-40" dirty="0">
                <a:latin typeface="Century Gothic"/>
                <a:cs typeface="Century Gothic"/>
              </a:rPr>
              <a:t>Ağla</a:t>
            </a:r>
            <a:r>
              <a:rPr sz="3750" spc="-70" dirty="0">
                <a:latin typeface="Century Gothic"/>
                <a:cs typeface="Century Gothic"/>
              </a:rPr>
              <a:t> </a:t>
            </a:r>
            <a:r>
              <a:rPr sz="3750" spc="25" dirty="0">
                <a:latin typeface="Century Gothic"/>
                <a:cs typeface="Century Gothic"/>
              </a:rPr>
              <a:t>village</a:t>
            </a:r>
            <a:r>
              <a:rPr sz="3750" spc="-70" dirty="0">
                <a:latin typeface="Century Gothic"/>
                <a:cs typeface="Century Gothic"/>
              </a:rPr>
              <a:t> </a:t>
            </a:r>
            <a:r>
              <a:rPr sz="3750" spc="-15" dirty="0">
                <a:latin typeface="Century Gothic"/>
                <a:cs typeface="Century Gothic"/>
              </a:rPr>
              <a:t>of</a:t>
            </a:r>
            <a:r>
              <a:rPr sz="3750" spc="-70" dirty="0">
                <a:latin typeface="Century Gothic"/>
                <a:cs typeface="Century Gothic"/>
              </a:rPr>
              <a:t> </a:t>
            </a:r>
            <a:r>
              <a:rPr sz="3750" spc="55" dirty="0">
                <a:latin typeface="Century Gothic"/>
                <a:cs typeface="Century Gothic"/>
              </a:rPr>
              <a:t>Köyceğiz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170" dirty="0">
                <a:latin typeface="Century Gothic"/>
                <a:cs typeface="Century Gothic"/>
              </a:rPr>
              <a:t>district</a:t>
            </a:r>
            <a:r>
              <a:rPr sz="3750" spc="-70" dirty="0">
                <a:latin typeface="Century Gothic"/>
                <a:cs typeface="Century Gothic"/>
              </a:rPr>
              <a:t> </a:t>
            </a:r>
            <a:r>
              <a:rPr sz="3750" spc="-15" dirty="0">
                <a:latin typeface="Century Gothic"/>
                <a:cs typeface="Century Gothic"/>
              </a:rPr>
              <a:t>of </a:t>
            </a:r>
            <a:r>
              <a:rPr sz="3750" spc="-1025" dirty="0">
                <a:latin typeface="Century Gothic"/>
                <a:cs typeface="Century Gothic"/>
              </a:rPr>
              <a:t> </a:t>
            </a:r>
            <a:r>
              <a:rPr sz="3750" spc="55" dirty="0">
                <a:latin typeface="Century Gothic"/>
                <a:cs typeface="Century Gothic"/>
              </a:rPr>
              <a:t>Muğla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20" dirty="0">
                <a:latin typeface="Century Gothic"/>
                <a:cs typeface="Century Gothic"/>
              </a:rPr>
              <a:t>province</a:t>
            </a:r>
            <a:r>
              <a:rPr sz="3750" spc="-60" dirty="0">
                <a:latin typeface="Century Gothic"/>
                <a:cs typeface="Century Gothic"/>
              </a:rPr>
              <a:t> </a:t>
            </a:r>
            <a:r>
              <a:rPr sz="3750" spc="245" dirty="0">
                <a:latin typeface="Century Gothic"/>
                <a:cs typeface="Century Gothic"/>
              </a:rPr>
              <a:t>in</a:t>
            </a:r>
            <a:r>
              <a:rPr sz="3750" spc="-65" dirty="0">
                <a:latin typeface="Century Gothic"/>
                <a:cs typeface="Century Gothic"/>
              </a:rPr>
              <a:t> </a:t>
            </a:r>
            <a:r>
              <a:rPr sz="3750" spc="165" dirty="0">
                <a:latin typeface="Century Gothic"/>
                <a:cs typeface="Century Gothic"/>
              </a:rPr>
              <a:t>Türkiye.</a:t>
            </a:r>
            <a:endParaRPr sz="37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603240">
              <a:lnSpc>
                <a:spcPct val="100000"/>
              </a:lnSpc>
              <a:spcBef>
                <a:spcPts val="114"/>
              </a:spcBef>
            </a:pPr>
            <a:r>
              <a:rPr spc="210" dirty="0"/>
              <a:t>Study</a:t>
            </a:r>
            <a:r>
              <a:rPr spc="35" dirty="0"/>
              <a:t> </a:t>
            </a:r>
            <a:r>
              <a:rPr spc="60" dirty="0"/>
              <a:t>Field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27291" y="1"/>
            <a:ext cx="3860708" cy="95469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31300" y="2054096"/>
            <a:ext cx="49809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750" b="1" spc="160" dirty="0">
                <a:latin typeface="Georgia"/>
                <a:cs typeface="Georgia"/>
              </a:rPr>
              <a:t>Data</a:t>
            </a:r>
            <a:r>
              <a:rPr sz="4750" b="1" spc="65" dirty="0">
                <a:latin typeface="Georgia"/>
                <a:cs typeface="Georgia"/>
              </a:rPr>
              <a:t> Collection</a:t>
            </a:r>
            <a:endParaRPr sz="475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8567" y="2170778"/>
            <a:ext cx="6417506" cy="66198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15638" y="3902605"/>
            <a:ext cx="133349" cy="1333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15638" y="4531255"/>
            <a:ext cx="133349" cy="1333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15638" y="5788555"/>
            <a:ext cx="133349" cy="1333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15638" y="6417205"/>
            <a:ext cx="133349" cy="1333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138843" y="3551234"/>
            <a:ext cx="10023475" cy="379730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3550" spc="-10" dirty="0">
                <a:latin typeface="Arial"/>
                <a:cs typeface="Arial"/>
              </a:rPr>
              <a:t>Semi-structured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questionnaire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form</a:t>
            </a:r>
            <a:endParaRPr sz="3550">
              <a:latin typeface="Arial"/>
              <a:cs typeface="Arial"/>
            </a:endParaRPr>
          </a:p>
          <a:p>
            <a:pPr marL="12700" marR="5080">
              <a:lnSpc>
                <a:spcPct val="116199"/>
              </a:lnSpc>
            </a:pPr>
            <a:r>
              <a:rPr sz="3550" spc="-10" dirty="0">
                <a:latin typeface="Arial"/>
                <a:cs typeface="Arial"/>
              </a:rPr>
              <a:t>The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semi-structured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interview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form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consists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of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two </a:t>
            </a:r>
            <a:r>
              <a:rPr sz="3550" spc="-969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parts</a:t>
            </a:r>
            <a:endParaRPr sz="3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3550" spc="-10" dirty="0">
                <a:latin typeface="Arial"/>
                <a:cs typeface="Arial"/>
              </a:rPr>
              <a:t>Snowball</a:t>
            </a:r>
            <a:r>
              <a:rPr sz="3550" spc="-2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sampling</a:t>
            </a:r>
            <a:r>
              <a:rPr sz="3550" spc="-2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method</a:t>
            </a:r>
            <a:endParaRPr sz="3550">
              <a:latin typeface="Arial"/>
              <a:cs typeface="Arial"/>
            </a:endParaRPr>
          </a:p>
          <a:p>
            <a:pPr marL="12700" marR="626745">
              <a:lnSpc>
                <a:spcPct val="116199"/>
              </a:lnSpc>
            </a:pPr>
            <a:r>
              <a:rPr sz="3550" spc="-10" dirty="0">
                <a:latin typeface="Arial"/>
                <a:cs typeface="Arial"/>
              </a:rPr>
              <a:t>25 minutes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and</a:t>
            </a:r>
            <a:r>
              <a:rPr sz="3550" spc="-5" dirty="0">
                <a:latin typeface="Arial"/>
                <a:cs typeface="Arial"/>
              </a:rPr>
              <a:t> 1 </a:t>
            </a:r>
            <a:r>
              <a:rPr sz="3550" spc="-10" dirty="0">
                <a:latin typeface="Arial"/>
                <a:cs typeface="Arial"/>
              </a:rPr>
              <a:t>hour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15 minutes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and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the 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average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duration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was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calculated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as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40</a:t>
            </a:r>
            <a:r>
              <a:rPr sz="3550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minutes</a:t>
            </a:r>
            <a:endParaRPr sz="3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27291" y="0"/>
            <a:ext cx="3860708" cy="95469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396" y="1257672"/>
            <a:ext cx="6044859" cy="74390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30225" y="2472149"/>
            <a:ext cx="8874125" cy="6216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7800"/>
              </a:lnSpc>
              <a:spcBef>
                <a:spcPts val="90"/>
              </a:spcBef>
            </a:pPr>
            <a:r>
              <a:rPr sz="3450" spc="140" dirty="0">
                <a:latin typeface="Century Gothic"/>
                <a:cs typeface="Century Gothic"/>
              </a:rPr>
              <a:t>All</a:t>
            </a:r>
            <a:r>
              <a:rPr sz="3450" spc="145" dirty="0">
                <a:latin typeface="Century Gothic"/>
                <a:cs typeface="Century Gothic"/>
              </a:rPr>
              <a:t> </a:t>
            </a:r>
            <a:r>
              <a:rPr sz="3450" spc="155" dirty="0">
                <a:latin typeface="Century Gothic"/>
                <a:cs typeface="Century Gothic"/>
              </a:rPr>
              <a:t>interviews</a:t>
            </a:r>
            <a:r>
              <a:rPr sz="3450" spc="160" dirty="0">
                <a:latin typeface="Century Gothic"/>
                <a:cs typeface="Century Gothic"/>
              </a:rPr>
              <a:t> </a:t>
            </a:r>
            <a:r>
              <a:rPr sz="3450" spc="-10" dirty="0">
                <a:latin typeface="Century Gothic"/>
                <a:cs typeface="Century Gothic"/>
              </a:rPr>
              <a:t>(audio</a:t>
            </a:r>
            <a:r>
              <a:rPr sz="3450" spc="-5" dirty="0">
                <a:latin typeface="Century Gothic"/>
                <a:cs typeface="Century Gothic"/>
              </a:rPr>
              <a:t> </a:t>
            </a:r>
            <a:r>
              <a:rPr sz="3450" spc="5" dirty="0">
                <a:latin typeface="Century Gothic"/>
                <a:cs typeface="Century Gothic"/>
              </a:rPr>
              <a:t>recorded</a:t>
            </a:r>
            <a:r>
              <a:rPr sz="3450" spc="10" dirty="0">
                <a:latin typeface="Century Gothic"/>
                <a:cs typeface="Century Gothic"/>
              </a:rPr>
              <a:t> </a:t>
            </a:r>
            <a:r>
              <a:rPr sz="3450" spc="-20" dirty="0">
                <a:latin typeface="Century Gothic"/>
                <a:cs typeface="Century Gothic"/>
              </a:rPr>
              <a:t>and </a:t>
            </a:r>
            <a:r>
              <a:rPr sz="3450" spc="-15" dirty="0">
                <a:latin typeface="Century Gothic"/>
                <a:cs typeface="Century Gothic"/>
              </a:rPr>
              <a:t> </a:t>
            </a:r>
            <a:r>
              <a:rPr sz="3450" spc="20" dirty="0">
                <a:latin typeface="Century Gothic"/>
                <a:cs typeface="Century Gothic"/>
              </a:rPr>
              <a:t>noted)</a:t>
            </a:r>
            <a:r>
              <a:rPr sz="3450" spc="25" dirty="0">
                <a:latin typeface="Century Gothic"/>
                <a:cs typeface="Century Gothic"/>
              </a:rPr>
              <a:t> </a:t>
            </a:r>
            <a:r>
              <a:rPr sz="3450" spc="65" dirty="0">
                <a:latin typeface="Century Gothic"/>
                <a:cs typeface="Century Gothic"/>
              </a:rPr>
              <a:t>were</a:t>
            </a:r>
            <a:r>
              <a:rPr sz="3450" spc="70" dirty="0">
                <a:latin typeface="Century Gothic"/>
                <a:cs typeface="Century Gothic"/>
              </a:rPr>
              <a:t> </a:t>
            </a:r>
            <a:r>
              <a:rPr sz="3450" spc="95" dirty="0">
                <a:latin typeface="Century Gothic"/>
                <a:cs typeface="Century Gothic"/>
              </a:rPr>
              <a:t>transcribed</a:t>
            </a:r>
            <a:r>
              <a:rPr sz="3450" spc="100" dirty="0">
                <a:latin typeface="Century Gothic"/>
                <a:cs typeface="Century Gothic"/>
              </a:rPr>
              <a:t> </a:t>
            </a:r>
            <a:r>
              <a:rPr sz="3450" spc="245" dirty="0">
                <a:latin typeface="Century Gothic"/>
                <a:cs typeface="Century Gothic"/>
              </a:rPr>
              <a:t>in</a:t>
            </a:r>
            <a:r>
              <a:rPr sz="3450" spc="250" dirty="0">
                <a:latin typeface="Century Gothic"/>
                <a:cs typeface="Century Gothic"/>
              </a:rPr>
              <a:t> </a:t>
            </a:r>
            <a:r>
              <a:rPr sz="3450" spc="114" dirty="0">
                <a:latin typeface="Century Gothic"/>
                <a:cs typeface="Century Gothic"/>
              </a:rPr>
              <a:t>the </a:t>
            </a:r>
            <a:r>
              <a:rPr sz="3450" spc="120" dirty="0">
                <a:latin typeface="Century Gothic"/>
                <a:cs typeface="Century Gothic"/>
              </a:rPr>
              <a:t> </a:t>
            </a:r>
            <a:r>
              <a:rPr sz="3450" spc="100" dirty="0">
                <a:latin typeface="Century Gothic"/>
                <a:cs typeface="Century Gothic"/>
              </a:rPr>
              <a:t>computer </a:t>
            </a:r>
            <a:r>
              <a:rPr sz="3450" spc="114" dirty="0">
                <a:latin typeface="Century Gothic"/>
                <a:cs typeface="Century Gothic"/>
              </a:rPr>
              <a:t>environment. </a:t>
            </a:r>
            <a:r>
              <a:rPr sz="3450" spc="210" dirty="0">
                <a:latin typeface="Century Gothic"/>
                <a:cs typeface="Century Gothic"/>
              </a:rPr>
              <a:t>The </a:t>
            </a:r>
            <a:r>
              <a:rPr sz="3450" spc="-95" dirty="0">
                <a:latin typeface="Century Gothic"/>
                <a:cs typeface="Century Gothic"/>
              </a:rPr>
              <a:t>data </a:t>
            </a:r>
            <a:r>
              <a:rPr sz="3450" spc="65" dirty="0">
                <a:latin typeface="Century Gothic"/>
                <a:cs typeface="Century Gothic"/>
              </a:rPr>
              <a:t>were </a:t>
            </a:r>
            <a:r>
              <a:rPr sz="3450" spc="70" dirty="0">
                <a:latin typeface="Century Gothic"/>
                <a:cs typeface="Century Gothic"/>
              </a:rPr>
              <a:t> </a:t>
            </a:r>
            <a:r>
              <a:rPr sz="3450" spc="55" dirty="0">
                <a:latin typeface="Century Gothic"/>
                <a:cs typeface="Century Gothic"/>
              </a:rPr>
              <a:t>subjected</a:t>
            </a:r>
            <a:r>
              <a:rPr sz="3450" spc="60" dirty="0">
                <a:latin typeface="Century Gothic"/>
                <a:cs typeface="Century Gothic"/>
              </a:rPr>
              <a:t> </a:t>
            </a:r>
            <a:r>
              <a:rPr sz="3450" spc="80" dirty="0">
                <a:latin typeface="Century Gothic"/>
                <a:cs typeface="Century Gothic"/>
              </a:rPr>
              <a:t>to</a:t>
            </a:r>
            <a:r>
              <a:rPr sz="3450" spc="85" dirty="0">
                <a:latin typeface="Century Gothic"/>
                <a:cs typeface="Century Gothic"/>
              </a:rPr>
              <a:t> </a:t>
            </a:r>
            <a:r>
              <a:rPr sz="3450" spc="65" dirty="0">
                <a:latin typeface="Century Gothic"/>
                <a:cs typeface="Century Gothic"/>
              </a:rPr>
              <a:t>content </a:t>
            </a:r>
            <a:r>
              <a:rPr sz="3450" spc="70" dirty="0">
                <a:latin typeface="Century Gothic"/>
                <a:cs typeface="Century Gothic"/>
              </a:rPr>
              <a:t> </a:t>
            </a:r>
            <a:r>
              <a:rPr sz="3450" spc="105" dirty="0">
                <a:latin typeface="Century Gothic"/>
                <a:cs typeface="Century Gothic"/>
              </a:rPr>
              <a:t>analysis </a:t>
            </a:r>
            <a:r>
              <a:rPr sz="3450" spc="-944" dirty="0">
                <a:latin typeface="Century Gothic"/>
                <a:cs typeface="Century Gothic"/>
              </a:rPr>
              <a:t> </a:t>
            </a:r>
            <a:r>
              <a:rPr sz="3450" spc="85" dirty="0">
                <a:latin typeface="Century Gothic"/>
                <a:cs typeface="Century Gothic"/>
              </a:rPr>
              <a:t>(Krippendorf,</a:t>
            </a:r>
            <a:r>
              <a:rPr sz="3450" spc="90" dirty="0">
                <a:latin typeface="Century Gothic"/>
                <a:cs typeface="Century Gothic"/>
              </a:rPr>
              <a:t> </a:t>
            </a:r>
            <a:r>
              <a:rPr sz="3450" spc="145" dirty="0">
                <a:latin typeface="Century Gothic"/>
                <a:cs typeface="Century Gothic"/>
              </a:rPr>
              <a:t>2004),</a:t>
            </a:r>
            <a:r>
              <a:rPr sz="3450" spc="1250" dirty="0">
                <a:latin typeface="Century Gothic"/>
                <a:cs typeface="Century Gothic"/>
              </a:rPr>
              <a:t> </a:t>
            </a:r>
            <a:r>
              <a:rPr sz="3450" spc="130" dirty="0">
                <a:latin typeface="Century Gothic"/>
                <a:cs typeface="Century Gothic"/>
              </a:rPr>
              <a:t>which</a:t>
            </a:r>
            <a:r>
              <a:rPr sz="3450" spc="135" dirty="0">
                <a:latin typeface="Century Gothic"/>
                <a:cs typeface="Century Gothic"/>
              </a:rPr>
              <a:t> </a:t>
            </a:r>
            <a:r>
              <a:rPr sz="3450" spc="300" dirty="0">
                <a:latin typeface="Century Gothic"/>
                <a:cs typeface="Century Gothic"/>
              </a:rPr>
              <a:t>is </a:t>
            </a:r>
            <a:r>
              <a:rPr sz="3450" spc="305" dirty="0">
                <a:latin typeface="Century Gothic"/>
                <a:cs typeface="Century Gothic"/>
              </a:rPr>
              <a:t> </a:t>
            </a:r>
            <a:r>
              <a:rPr sz="3450" spc="-280" dirty="0">
                <a:latin typeface="Century Gothic"/>
                <a:cs typeface="Century Gothic"/>
              </a:rPr>
              <a:t>c</a:t>
            </a:r>
            <a:r>
              <a:rPr sz="3450" spc="-80" dirty="0">
                <a:latin typeface="Century Gothic"/>
                <a:cs typeface="Century Gothic"/>
              </a:rPr>
              <a:t>o</a:t>
            </a:r>
            <a:r>
              <a:rPr sz="3450" spc="245" dirty="0">
                <a:latin typeface="Century Gothic"/>
                <a:cs typeface="Century Gothic"/>
              </a:rPr>
              <a:t>n</a:t>
            </a:r>
            <a:r>
              <a:rPr sz="3450" spc="355" dirty="0">
                <a:latin typeface="Century Gothic"/>
                <a:cs typeface="Century Gothic"/>
              </a:rPr>
              <a:t>s</a:t>
            </a:r>
            <a:r>
              <a:rPr sz="3450" spc="240" dirty="0">
                <a:latin typeface="Century Gothic"/>
                <a:cs typeface="Century Gothic"/>
              </a:rPr>
              <a:t>i</a:t>
            </a:r>
            <a:r>
              <a:rPr sz="3450" spc="-10" dirty="0">
                <a:latin typeface="Century Gothic"/>
                <a:cs typeface="Century Gothic"/>
              </a:rPr>
              <a:t>d</a:t>
            </a:r>
            <a:r>
              <a:rPr sz="3450" spc="-145" dirty="0">
                <a:latin typeface="Century Gothic"/>
                <a:cs typeface="Century Gothic"/>
              </a:rPr>
              <a:t>e</a:t>
            </a:r>
            <a:r>
              <a:rPr sz="3450" spc="350" dirty="0">
                <a:latin typeface="Century Gothic"/>
                <a:cs typeface="Century Gothic"/>
              </a:rPr>
              <a:t>r</a:t>
            </a:r>
            <a:r>
              <a:rPr sz="3450" spc="-145" dirty="0">
                <a:latin typeface="Century Gothic"/>
                <a:cs typeface="Century Gothic"/>
              </a:rPr>
              <a:t>e</a:t>
            </a:r>
            <a:r>
              <a:rPr sz="3450" spc="-5" dirty="0">
                <a:latin typeface="Century Gothic"/>
                <a:cs typeface="Century Gothic"/>
              </a:rPr>
              <a:t>d</a:t>
            </a:r>
            <a:r>
              <a:rPr sz="3450" spc="60" dirty="0">
                <a:latin typeface="Century Gothic"/>
                <a:cs typeface="Century Gothic"/>
              </a:rPr>
              <a:t> </a:t>
            </a:r>
            <a:r>
              <a:rPr sz="3450" spc="-305" dirty="0">
                <a:latin typeface="Century Gothic"/>
                <a:cs typeface="Century Gothic"/>
              </a:rPr>
              <a:t>a</a:t>
            </a:r>
            <a:r>
              <a:rPr sz="3450" spc="60" dirty="0">
                <a:latin typeface="Century Gothic"/>
                <a:cs typeface="Century Gothic"/>
              </a:rPr>
              <a:t> </a:t>
            </a:r>
            <a:r>
              <a:rPr sz="3450" spc="240" dirty="0">
                <a:latin typeface="Century Gothic"/>
                <a:cs typeface="Century Gothic"/>
              </a:rPr>
              <a:t>u</a:t>
            </a:r>
            <a:r>
              <a:rPr sz="3450" spc="355" dirty="0">
                <a:latin typeface="Century Gothic"/>
                <a:cs typeface="Century Gothic"/>
              </a:rPr>
              <a:t>s</a:t>
            </a:r>
            <a:r>
              <a:rPr sz="3450" spc="-145" dirty="0">
                <a:latin typeface="Century Gothic"/>
                <a:cs typeface="Century Gothic"/>
              </a:rPr>
              <a:t>e</a:t>
            </a:r>
            <a:r>
              <a:rPr sz="3450" spc="90" dirty="0">
                <a:latin typeface="Century Gothic"/>
                <a:cs typeface="Century Gothic"/>
              </a:rPr>
              <a:t>f</a:t>
            </a:r>
            <a:r>
              <a:rPr sz="3450" spc="240" dirty="0">
                <a:latin typeface="Century Gothic"/>
                <a:cs typeface="Century Gothic"/>
              </a:rPr>
              <a:t>u</a:t>
            </a:r>
            <a:r>
              <a:rPr sz="3450" spc="245" dirty="0">
                <a:latin typeface="Century Gothic"/>
                <a:cs typeface="Century Gothic"/>
              </a:rPr>
              <a:t>l</a:t>
            </a:r>
            <a:r>
              <a:rPr sz="3450" spc="60" dirty="0">
                <a:latin typeface="Century Gothic"/>
                <a:cs typeface="Century Gothic"/>
              </a:rPr>
              <a:t> </a:t>
            </a:r>
            <a:r>
              <a:rPr sz="3450" spc="455" dirty="0">
                <a:latin typeface="Century Gothic"/>
                <a:cs typeface="Century Gothic"/>
              </a:rPr>
              <a:t>m</a:t>
            </a:r>
            <a:r>
              <a:rPr sz="3450" spc="-145" dirty="0">
                <a:latin typeface="Century Gothic"/>
                <a:cs typeface="Century Gothic"/>
              </a:rPr>
              <a:t>e</a:t>
            </a:r>
            <a:r>
              <a:rPr sz="3450" spc="240" dirty="0">
                <a:latin typeface="Century Gothic"/>
                <a:cs typeface="Century Gothic"/>
              </a:rPr>
              <a:t>t</a:t>
            </a:r>
            <a:r>
              <a:rPr sz="3450" spc="245" dirty="0">
                <a:latin typeface="Century Gothic"/>
                <a:cs typeface="Century Gothic"/>
              </a:rPr>
              <a:t>h</a:t>
            </a:r>
            <a:r>
              <a:rPr sz="3450" spc="-80" dirty="0">
                <a:latin typeface="Century Gothic"/>
                <a:cs typeface="Century Gothic"/>
              </a:rPr>
              <a:t>o</a:t>
            </a:r>
            <a:r>
              <a:rPr sz="3450" spc="-5" dirty="0">
                <a:latin typeface="Century Gothic"/>
                <a:cs typeface="Century Gothic"/>
              </a:rPr>
              <a:t>d</a:t>
            </a:r>
            <a:r>
              <a:rPr sz="3450" spc="60" dirty="0">
                <a:latin typeface="Century Gothic"/>
                <a:cs typeface="Century Gothic"/>
              </a:rPr>
              <a:t> </a:t>
            </a:r>
            <a:r>
              <a:rPr sz="3450" spc="90" dirty="0">
                <a:latin typeface="Century Gothic"/>
                <a:cs typeface="Century Gothic"/>
              </a:rPr>
              <a:t>f</a:t>
            </a:r>
            <a:r>
              <a:rPr sz="3450" spc="-80" dirty="0">
                <a:latin typeface="Century Gothic"/>
                <a:cs typeface="Century Gothic"/>
              </a:rPr>
              <a:t>o</a:t>
            </a:r>
            <a:r>
              <a:rPr sz="3450" spc="355" dirty="0">
                <a:latin typeface="Century Gothic"/>
                <a:cs typeface="Century Gothic"/>
              </a:rPr>
              <a:t>r</a:t>
            </a:r>
            <a:r>
              <a:rPr sz="3450" spc="60" dirty="0">
                <a:latin typeface="Century Gothic"/>
                <a:cs typeface="Century Gothic"/>
              </a:rPr>
              <a:t> </a:t>
            </a:r>
            <a:r>
              <a:rPr sz="3450" spc="455" dirty="0">
                <a:latin typeface="Century Gothic"/>
                <a:cs typeface="Century Gothic"/>
              </a:rPr>
              <a:t>m</a:t>
            </a:r>
            <a:r>
              <a:rPr sz="3450" spc="-310" dirty="0">
                <a:latin typeface="Century Gothic"/>
                <a:cs typeface="Century Gothic"/>
              </a:rPr>
              <a:t>a</a:t>
            </a:r>
            <a:r>
              <a:rPr sz="3450" spc="355" dirty="0">
                <a:latin typeface="Century Gothic"/>
                <a:cs typeface="Century Gothic"/>
              </a:rPr>
              <a:t>k</a:t>
            </a:r>
            <a:r>
              <a:rPr sz="3450" spc="240" dirty="0">
                <a:latin typeface="Century Gothic"/>
                <a:cs typeface="Century Gothic"/>
              </a:rPr>
              <a:t>i</a:t>
            </a:r>
            <a:r>
              <a:rPr sz="3450" spc="245" dirty="0">
                <a:latin typeface="Century Gothic"/>
                <a:cs typeface="Century Gothic"/>
              </a:rPr>
              <a:t>n</a:t>
            </a:r>
            <a:r>
              <a:rPr sz="3450" spc="40" dirty="0">
                <a:latin typeface="Century Gothic"/>
                <a:cs typeface="Century Gothic"/>
              </a:rPr>
              <a:t>g  </a:t>
            </a:r>
            <a:r>
              <a:rPr sz="3450" spc="135" dirty="0">
                <a:latin typeface="Century Gothic"/>
                <a:cs typeface="Century Gothic"/>
              </a:rPr>
              <a:t>meaningful</a:t>
            </a:r>
            <a:r>
              <a:rPr sz="3450" spc="140" dirty="0">
                <a:latin typeface="Century Gothic"/>
                <a:cs typeface="Century Gothic"/>
              </a:rPr>
              <a:t> </a:t>
            </a:r>
            <a:r>
              <a:rPr sz="3450" spc="80" dirty="0">
                <a:latin typeface="Century Gothic"/>
                <a:cs typeface="Century Gothic"/>
              </a:rPr>
              <a:t>inferences</a:t>
            </a:r>
            <a:r>
              <a:rPr sz="3450" spc="85" dirty="0">
                <a:latin typeface="Century Gothic"/>
                <a:cs typeface="Century Gothic"/>
              </a:rPr>
              <a:t> </a:t>
            </a:r>
            <a:r>
              <a:rPr sz="3450" spc="204" dirty="0">
                <a:latin typeface="Century Gothic"/>
                <a:cs typeface="Century Gothic"/>
              </a:rPr>
              <a:t>from</a:t>
            </a:r>
            <a:r>
              <a:rPr sz="3450" spc="210" dirty="0">
                <a:latin typeface="Century Gothic"/>
                <a:cs typeface="Century Gothic"/>
              </a:rPr>
              <a:t> </a:t>
            </a:r>
            <a:r>
              <a:rPr sz="3450" spc="114" dirty="0">
                <a:latin typeface="Century Gothic"/>
                <a:cs typeface="Century Gothic"/>
              </a:rPr>
              <a:t>the</a:t>
            </a:r>
            <a:r>
              <a:rPr sz="3450" spc="120" dirty="0">
                <a:latin typeface="Century Gothic"/>
                <a:cs typeface="Century Gothic"/>
              </a:rPr>
              <a:t> </a:t>
            </a:r>
            <a:r>
              <a:rPr sz="3450" spc="135" dirty="0">
                <a:latin typeface="Century Gothic"/>
                <a:cs typeface="Century Gothic"/>
              </a:rPr>
              <a:t>text </a:t>
            </a:r>
            <a:r>
              <a:rPr sz="3450" spc="140" dirty="0">
                <a:latin typeface="Century Gothic"/>
                <a:cs typeface="Century Gothic"/>
              </a:rPr>
              <a:t> </a:t>
            </a:r>
            <a:r>
              <a:rPr sz="3450" spc="-20" dirty="0">
                <a:latin typeface="Century Gothic"/>
                <a:cs typeface="Century Gothic"/>
              </a:rPr>
              <a:t>and </a:t>
            </a:r>
            <a:r>
              <a:rPr sz="3450" spc="150" dirty="0">
                <a:latin typeface="Century Gothic"/>
                <a:cs typeface="Century Gothic"/>
              </a:rPr>
              <a:t>establishing </a:t>
            </a:r>
            <a:r>
              <a:rPr sz="3450" spc="65" dirty="0">
                <a:latin typeface="Century Gothic"/>
                <a:cs typeface="Century Gothic"/>
              </a:rPr>
              <a:t>connections </a:t>
            </a:r>
            <a:r>
              <a:rPr sz="3450" spc="35" dirty="0">
                <a:latin typeface="Century Gothic"/>
                <a:cs typeface="Century Gothic"/>
              </a:rPr>
              <a:t>between </a:t>
            </a:r>
            <a:r>
              <a:rPr sz="3450" spc="40" dirty="0">
                <a:latin typeface="Century Gothic"/>
                <a:cs typeface="Century Gothic"/>
              </a:rPr>
              <a:t> </a:t>
            </a:r>
            <a:r>
              <a:rPr sz="3450" spc="-20" dirty="0">
                <a:latin typeface="Century Gothic"/>
                <a:cs typeface="Century Gothic"/>
              </a:rPr>
              <a:t>concepts. </a:t>
            </a:r>
            <a:r>
              <a:rPr sz="3450" spc="130" dirty="0">
                <a:latin typeface="Century Gothic"/>
                <a:cs typeface="Century Gothic"/>
              </a:rPr>
              <a:t>Then, </a:t>
            </a:r>
            <a:r>
              <a:rPr sz="3450" spc="114" dirty="0">
                <a:latin typeface="Century Gothic"/>
                <a:cs typeface="Century Gothic"/>
              </a:rPr>
              <a:t>the </a:t>
            </a:r>
            <a:r>
              <a:rPr sz="3450" spc="25" dirty="0">
                <a:latin typeface="Century Gothic"/>
                <a:cs typeface="Century Gothic"/>
              </a:rPr>
              <a:t>obtained </a:t>
            </a:r>
            <a:r>
              <a:rPr sz="3450" spc="-95" dirty="0">
                <a:latin typeface="Century Gothic"/>
                <a:cs typeface="Century Gothic"/>
              </a:rPr>
              <a:t>data </a:t>
            </a:r>
            <a:r>
              <a:rPr sz="3450" spc="65" dirty="0">
                <a:latin typeface="Century Gothic"/>
                <a:cs typeface="Century Gothic"/>
              </a:rPr>
              <a:t>were </a:t>
            </a:r>
            <a:r>
              <a:rPr sz="3450" spc="-944" dirty="0">
                <a:latin typeface="Century Gothic"/>
                <a:cs typeface="Century Gothic"/>
              </a:rPr>
              <a:t> </a:t>
            </a:r>
            <a:r>
              <a:rPr sz="3450" spc="-25" dirty="0">
                <a:latin typeface="Century Gothic"/>
                <a:cs typeface="Century Gothic"/>
              </a:rPr>
              <a:t>evaluated</a:t>
            </a:r>
            <a:r>
              <a:rPr sz="3450" spc="-50" dirty="0">
                <a:latin typeface="Century Gothic"/>
                <a:cs typeface="Century Gothic"/>
              </a:rPr>
              <a:t> </a:t>
            </a:r>
            <a:r>
              <a:rPr sz="3450" spc="20" dirty="0">
                <a:latin typeface="Century Gothic"/>
                <a:cs typeface="Century Gothic"/>
              </a:rPr>
              <a:t>by</a:t>
            </a:r>
            <a:r>
              <a:rPr sz="3450" spc="-45" dirty="0">
                <a:latin typeface="Century Gothic"/>
                <a:cs typeface="Century Gothic"/>
              </a:rPr>
              <a:t> </a:t>
            </a:r>
            <a:r>
              <a:rPr sz="3450" spc="355" dirty="0">
                <a:latin typeface="Century Gothic"/>
                <a:cs typeface="Century Gothic"/>
              </a:rPr>
              <a:t>SWOT</a:t>
            </a:r>
            <a:r>
              <a:rPr sz="3450" spc="-50" dirty="0">
                <a:latin typeface="Century Gothic"/>
                <a:cs typeface="Century Gothic"/>
              </a:rPr>
              <a:t> </a:t>
            </a:r>
            <a:r>
              <a:rPr sz="3450" spc="70" dirty="0">
                <a:latin typeface="Century Gothic"/>
                <a:cs typeface="Century Gothic"/>
              </a:rPr>
              <a:t>analysis.</a:t>
            </a:r>
            <a:endParaRPr sz="34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41679" y="9488672"/>
            <a:ext cx="13652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30"/>
              </a:lnSpc>
            </a:pPr>
            <a:r>
              <a:rPr sz="1550" spc="5" dirty="0">
                <a:latin typeface="Arial"/>
                <a:cs typeface="Arial"/>
              </a:rPr>
              <a:t>4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60286" y="912020"/>
            <a:ext cx="277495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750" b="1" spc="130" dirty="0">
                <a:latin typeface="Georgia"/>
                <a:cs typeface="Georgia"/>
              </a:rPr>
              <a:t>Analysis</a:t>
            </a:r>
            <a:endParaRPr sz="47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1269</Words>
  <Application>Microsoft Office PowerPoint</Application>
  <PresentationFormat>Particularizare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20</vt:i4>
      </vt:variant>
    </vt:vector>
  </HeadingPairs>
  <TitlesOfParts>
    <vt:vector size="28" baseType="lpstr">
      <vt:lpstr>Arial</vt:lpstr>
      <vt:lpstr>Bookman Old Style</vt:lpstr>
      <vt:lpstr>Calibri</vt:lpstr>
      <vt:lpstr>Century</vt:lpstr>
      <vt:lpstr>Century Gothic</vt:lpstr>
      <vt:lpstr>Georgia</vt:lpstr>
      <vt:lpstr>Palatino Linotype</vt:lpstr>
      <vt:lpstr>Office Theme</vt:lpstr>
      <vt:lpstr>Evaluation of Rural Tourism  Potential of a Taurus Highland:  Case of Ağla, Köyceğiz</vt:lpstr>
      <vt:lpstr>Summary</vt:lpstr>
      <vt:lpstr>Prezentare PowerPoint</vt:lpstr>
      <vt:lpstr>Prezentare PowerPoint</vt:lpstr>
      <vt:lpstr>Aim of the study</vt:lpstr>
      <vt:lpstr>Methodology</vt:lpstr>
      <vt:lpstr>Study Field</vt:lpstr>
      <vt:lpstr>Data Collection</vt:lpstr>
      <vt:lpstr>Analysis</vt:lpstr>
      <vt:lpstr>Prezentare PowerPoint</vt:lpstr>
      <vt:lpstr>Rural tourism awareness and level of interest</vt:lpstr>
      <vt:lpstr>Rural tourism awareness and level of interest</vt:lpstr>
      <vt:lpstr>Natural attractions and different features of</vt:lpstr>
      <vt:lpstr>Social, cultural, and economic attractiveness</vt:lpstr>
      <vt:lpstr>Things to do for the development of rural</vt:lpstr>
      <vt:lpstr>SWOT Analysis Results</vt:lpstr>
      <vt:lpstr>SWOT Analysis Results</vt:lpstr>
      <vt:lpstr>SWOT Analysis Results</vt:lpstr>
      <vt:lpstr>Conclusions</vt:lpstr>
      <vt:lpstr>Thank you for 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Rural Tourism Potential of a Taurus Highland: Case of Ağla, Köyceğiz</dc:title>
  <dc:creator>Nur</dc:creator>
  <cp:keywords>DAFjlOIsbzs,BAEGYn2Btpg</cp:keywords>
  <cp:lastModifiedBy>Georgia Tacu</cp:lastModifiedBy>
  <cp:revision>1</cp:revision>
  <dcterms:created xsi:type="dcterms:W3CDTF">2023-05-22T18:52:08Z</dcterms:created>
  <dcterms:modified xsi:type="dcterms:W3CDTF">2023-05-22T18:52:38Z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2023-05-21T00:00:00Z</vt:filetime>
  </property>
  <property fmtid="{D5CDD505-2E9C-101B-9397-08002B2CF9AE}" pid="3" name="Creator">
    <vt:lpwstr>Canva</vt:lpwstr>
  </property>
  <property fmtid="{D5CDD505-2E9C-101B-9397-08002B2CF9AE}" pid="4" name="LastSaved">
    <vt:filetime>2023-05-22T00:00:00Z</vt:filetime>
  </property>
</Properties>
</file>