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C0655F6-CE63-4F48-94CF-47C96AC50C5C}" type="datetimeFigureOut">
              <a:rPr lang="en-US" smtClean="0"/>
              <a:t>9/4/2020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0AC5571-56B8-4C2E-8A3E-20993EB47119}" type="slidenum">
              <a:rPr lang="en-US" smtClean="0"/>
              <a:t>‹#›</a:t>
            </a:fld>
            <a:endParaRPr lang="en-US"/>
          </a:p>
        </p:txBody>
      </p:sp>
    </p:spTree>
    <p:extLst>
      <p:ext uri="{BB962C8B-B14F-4D97-AF65-F5344CB8AC3E}">
        <p14:creationId xmlns:p14="http://schemas.microsoft.com/office/powerpoint/2010/main" val="865277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0AC5571-56B8-4C2E-8A3E-20993EB47119}" type="slidenum">
              <a:rPr lang="en-US" smtClean="0"/>
              <a:t>4</a:t>
            </a:fld>
            <a:endParaRPr lang="en-US"/>
          </a:p>
        </p:txBody>
      </p:sp>
    </p:spTree>
    <p:extLst>
      <p:ext uri="{BB962C8B-B14F-4D97-AF65-F5344CB8AC3E}">
        <p14:creationId xmlns:p14="http://schemas.microsoft.com/office/powerpoint/2010/main" val="27299629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4D1AEDE-D5FC-4930-B392-830D671F5A8B}" type="datetime1">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0EEFF-A8BC-46F9-B93F-2FCCDF481E4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D8DB5F-FCD4-4F4F-84F5-7C5DF42AF1CD}" type="datetime1">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0EEFF-A8BC-46F9-B93F-2FCCDF481E4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FA32923-0C5B-4BE8-B2D7-6E6583821BF7}" type="datetime1">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0EEFF-A8BC-46F9-B93F-2FCCDF481E47}"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AF56FCC-9669-47F8-8B2F-21C7707A18A3}" type="datetime1">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0EEFF-A8BC-46F9-B93F-2FCCDF481E47}"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CABA8FC-7EB4-4568-871C-478E908566B2}" type="datetime1">
              <a:rPr lang="en-US" smtClean="0"/>
              <a:t>9/4/2020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F0EEFF-A8BC-46F9-B93F-2FCCDF481E47}"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9E2A2CF-49F1-47DC-8E63-52FDA57A8EFD}" type="datetime1">
              <a:rPr lang="en-US" smtClean="0"/>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0EEFF-A8BC-46F9-B93F-2FCCDF481E47}"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EF26ACB-1EA6-402E-BE94-22BA7EBA8F96}" type="datetime1">
              <a:rPr lang="en-US" smtClean="0"/>
              <a:t>9/4/2020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F0EEFF-A8BC-46F9-B93F-2FCCDF481E4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A57016C-280D-4060-911C-CDFA7A293616}" type="datetime1">
              <a:rPr lang="en-US" smtClean="0"/>
              <a:t>9/4/2020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F0EEFF-A8BC-46F9-B93F-2FCCDF481E4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8769FE2-EE8B-419A-BB0E-2CAABE3E1715}" type="datetime1">
              <a:rPr lang="en-US" smtClean="0"/>
              <a:t>9/4/2020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F0EEFF-A8BC-46F9-B93F-2FCCDF481E4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FFA256D8-61AE-4354-8934-724972859BF8}" type="datetime1">
              <a:rPr lang="en-US" smtClean="0"/>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0EEFF-A8BC-46F9-B93F-2FCCDF481E47}"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F4A165-3601-4EDB-B76C-421F790CD89A}" type="datetime1">
              <a:rPr lang="en-US" smtClean="0"/>
              <a:t>9/4/2020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F0EEFF-A8BC-46F9-B93F-2FCCDF481E47}"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E733BAED-F07A-4841-9FE1-77CE72428FC9}" type="datetime1">
              <a:rPr lang="en-US" smtClean="0"/>
              <a:t>9/4/2020</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D5F0EEFF-A8BC-46F9-B93F-2FCCDF481E47}"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ct val="115000"/>
              </a:lnSpc>
              <a:spcBef>
                <a:spcPts val="0"/>
              </a:spcBef>
              <a:spcAft>
                <a:spcPts val="1000"/>
              </a:spcAft>
            </a:pPr>
            <a:r>
              <a:rPr lang="ro-RO" b="1" dirty="0">
                <a:latin typeface="Times New Roman"/>
                <a:ea typeface="Calibri"/>
                <a:cs typeface="Times New Roman"/>
              </a:rPr>
              <a:t>The correlation between regional tourist and the South Muntenia community</a:t>
            </a:r>
            <a:r>
              <a:rPr lang="en-US" sz="3600" dirty="0">
                <a:latin typeface="Calibri"/>
                <a:ea typeface="Calibri"/>
                <a:cs typeface="Times New Roman"/>
              </a:rPr>
              <a:t/>
            </a:r>
            <a:br>
              <a:rPr lang="en-US" sz="3600" dirty="0">
                <a:latin typeface="Calibri"/>
                <a:ea typeface="Calibri"/>
                <a:cs typeface="Times New Roman"/>
              </a:rPr>
            </a:br>
            <a:endParaRPr lang="en-US" dirty="0"/>
          </a:p>
        </p:txBody>
      </p:sp>
      <p:sp>
        <p:nvSpPr>
          <p:cNvPr id="4" name="TextBox 3"/>
          <p:cNvSpPr txBox="1"/>
          <p:nvPr/>
        </p:nvSpPr>
        <p:spPr>
          <a:xfrm>
            <a:off x="3581400" y="3581400"/>
            <a:ext cx="4953000" cy="1754326"/>
          </a:xfrm>
          <a:prstGeom prst="rect">
            <a:avLst/>
          </a:prstGeom>
          <a:noFill/>
        </p:spPr>
        <p:txBody>
          <a:bodyPr wrap="square" rtlCol="0">
            <a:spAutoFit/>
          </a:bodyPr>
          <a:lstStyle/>
          <a:p>
            <a:pPr algn="r"/>
            <a:r>
              <a:rPr lang="en-US" dirty="0" smtClean="0"/>
              <a:t>PhD Student: </a:t>
            </a:r>
            <a:r>
              <a:rPr lang="ro-RO" b="1" dirty="0" smtClean="0"/>
              <a:t>Mirea </a:t>
            </a:r>
            <a:r>
              <a:rPr lang="ro-RO" b="1" dirty="0" smtClean="0"/>
              <a:t>Cosmin Nicolae</a:t>
            </a:r>
          </a:p>
          <a:p>
            <a:pPr algn="r"/>
            <a:r>
              <a:rPr lang="en-US" dirty="0"/>
              <a:t>Bucharest Academy of Economic </a:t>
            </a:r>
            <a:r>
              <a:rPr lang="en-US" dirty="0" smtClean="0"/>
              <a:t>Studies</a:t>
            </a:r>
            <a:endParaRPr lang="ro-RO" dirty="0" smtClean="0"/>
          </a:p>
          <a:p>
            <a:pPr algn="r"/>
            <a:r>
              <a:rPr lang="ro-RO" dirty="0"/>
              <a:t>BUSINESS ADMINISTRATION</a:t>
            </a:r>
            <a:endParaRPr lang="ro-RO" dirty="0" smtClean="0"/>
          </a:p>
          <a:p>
            <a:pPr algn="r"/>
            <a:r>
              <a:rPr lang="en-US" dirty="0"/>
              <a:t>Professor </a:t>
            </a:r>
            <a:r>
              <a:rPr lang="en-US" dirty="0" smtClean="0"/>
              <a:t>PhD </a:t>
            </a:r>
            <a:r>
              <a:rPr lang="ro-RO" b="1" dirty="0" smtClean="0"/>
              <a:t>Puiu Nistoreanu</a:t>
            </a:r>
          </a:p>
          <a:p>
            <a:pPr algn="r"/>
            <a:r>
              <a:rPr lang="en-US" dirty="0"/>
              <a:t>Bucharest Academy of Economic Studies</a:t>
            </a:r>
          </a:p>
          <a:p>
            <a:pPr algn="r"/>
            <a:endParaRPr lang="en-US" dirty="0"/>
          </a:p>
        </p:txBody>
      </p:sp>
    </p:spTree>
    <p:extLst>
      <p:ext uri="{BB962C8B-B14F-4D97-AF65-F5344CB8AC3E}">
        <p14:creationId xmlns:p14="http://schemas.microsoft.com/office/powerpoint/2010/main" val="2456617441"/>
      </p:ext>
    </p:extLst>
  </p:cSld>
  <p:clrMapOvr>
    <a:masterClrMapping/>
  </p:clrMapOvr>
  <p:transition spd="slow">
    <p:push dir="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	</a:t>
            </a:r>
            <a:r>
              <a:rPr lang="ro-RO" sz="4000" dirty="0" smtClean="0"/>
              <a:t>The </a:t>
            </a:r>
            <a:r>
              <a:rPr lang="ro-RO" sz="4000" dirty="0"/>
              <a:t>tourist-income correlation</a:t>
            </a:r>
            <a:endParaRPr lang="en-US" sz="4000" dirty="0"/>
          </a:p>
        </p:txBody>
      </p:sp>
      <p:pic>
        <p:nvPicPr>
          <p:cNvPr id="1027" name="Picture 3"/>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2362200"/>
            <a:ext cx="7772400" cy="1523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667000" y="1711433"/>
            <a:ext cx="4572000" cy="422167"/>
          </a:xfrm>
          <a:prstGeom prst="rect">
            <a:avLst/>
          </a:prstGeom>
          <a:noFill/>
        </p:spPr>
        <p:txBody>
          <a:bodyPr wrap="square" rtlCol="0">
            <a:spAutoFit/>
          </a:bodyPr>
          <a:lstStyle/>
          <a:p>
            <a:pPr indent="228600" algn="ctr">
              <a:lnSpc>
                <a:spcPct val="150000"/>
              </a:lnSpc>
            </a:pPr>
            <a:r>
              <a:rPr lang="ro-RO" sz="1600" b="1" dirty="0" smtClean="0">
                <a:effectLst/>
                <a:latin typeface="Times New Roman"/>
                <a:ea typeface="Calibri"/>
                <a:cs typeface="Times New Roman"/>
              </a:rPr>
              <a:t>Table no.1 Tourist - income correlation</a:t>
            </a:r>
            <a:endParaRPr lang="en-US" sz="1400" dirty="0">
              <a:effectLst/>
              <a:latin typeface="Calibri"/>
              <a:ea typeface="Calibri"/>
              <a:cs typeface="Times New Roman"/>
            </a:endParaRPr>
          </a:p>
        </p:txBody>
      </p:sp>
      <p:sp>
        <p:nvSpPr>
          <p:cNvPr id="6" name="TextBox 5"/>
          <p:cNvSpPr txBox="1"/>
          <p:nvPr/>
        </p:nvSpPr>
        <p:spPr>
          <a:xfrm>
            <a:off x="2819400" y="3352800"/>
            <a:ext cx="4191000" cy="276999"/>
          </a:xfrm>
          <a:prstGeom prst="rect">
            <a:avLst/>
          </a:prstGeom>
          <a:noFill/>
        </p:spPr>
        <p:txBody>
          <a:bodyPr wrap="square" rtlCol="0">
            <a:spAutoFit/>
          </a:bodyPr>
          <a:lstStyle/>
          <a:p>
            <a:r>
              <a:rPr lang="ro-RO" sz="1200" i="1" dirty="0" smtClean="0">
                <a:effectLst/>
                <a:latin typeface="Times New Roman"/>
                <a:ea typeface="Calibri"/>
              </a:rPr>
              <a:t>                    Source</a:t>
            </a:r>
            <a:r>
              <a:rPr lang="ro-RO" sz="1200" dirty="0" smtClean="0">
                <a:effectLst/>
                <a:latin typeface="Times New Roman"/>
                <a:ea typeface="Calibri"/>
              </a:rPr>
              <a:t>: calculated by the author</a:t>
            </a:r>
            <a:endParaRPr lang="en-US" sz="1200" dirty="0"/>
          </a:p>
        </p:txBody>
      </p:sp>
      <p:sp>
        <p:nvSpPr>
          <p:cNvPr id="7" name="TextBox 6"/>
          <p:cNvSpPr txBox="1"/>
          <p:nvPr/>
        </p:nvSpPr>
        <p:spPr>
          <a:xfrm>
            <a:off x="304800" y="3629799"/>
            <a:ext cx="8534400" cy="2677656"/>
          </a:xfrm>
          <a:prstGeom prst="rect">
            <a:avLst/>
          </a:prstGeom>
          <a:noFill/>
        </p:spPr>
        <p:txBody>
          <a:bodyPr wrap="square" rtlCol="0">
            <a:spAutoFit/>
          </a:bodyPr>
          <a:lstStyle/>
          <a:p>
            <a:pPr marL="342900" marR="0" lvl="0" indent="-342900" algn="just">
              <a:lnSpc>
                <a:spcPct val="150000"/>
              </a:lnSpc>
              <a:spcBef>
                <a:spcPts val="0"/>
              </a:spcBef>
              <a:spcAft>
                <a:spcPts val="0"/>
              </a:spcAft>
              <a:buFont typeface="Wingdings"/>
              <a:buChar char=""/>
            </a:pPr>
            <a:r>
              <a:rPr lang="ro-RO" sz="1600" b="1" dirty="0" smtClean="0">
                <a:effectLst/>
                <a:latin typeface="Times New Roman"/>
                <a:ea typeface="Calibri"/>
                <a:cs typeface="Times New Roman"/>
              </a:rPr>
              <a:t>Hypothesis 1:</a:t>
            </a:r>
            <a:r>
              <a:rPr lang="ro-RO" sz="1600" dirty="0" smtClean="0">
                <a:effectLst/>
                <a:latin typeface="Times New Roman"/>
                <a:ea typeface="Calibri"/>
                <a:cs typeface="Times New Roman"/>
              </a:rPr>
              <a:t> The presence of tourists contributes to the increase of incomes in the South-Muntenia Development Region – </a:t>
            </a:r>
            <a:r>
              <a:rPr lang="ro-RO" sz="1600" b="1" dirty="0" smtClean="0">
                <a:effectLst/>
                <a:latin typeface="Times New Roman"/>
                <a:ea typeface="Calibri"/>
                <a:cs typeface="Times New Roman"/>
              </a:rPr>
              <a:t>validated</a:t>
            </a:r>
            <a:r>
              <a:rPr lang="en-US" sz="1600" b="1" dirty="0" smtClean="0">
                <a:effectLst/>
                <a:latin typeface="Times New Roman"/>
                <a:ea typeface="Calibri"/>
                <a:cs typeface="Times New Roman"/>
              </a:rPr>
              <a:t>.</a:t>
            </a:r>
            <a:endParaRPr lang="ro-RO" sz="1600" b="1" dirty="0" smtClean="0">
              <a:effectLst/>
              <a:latin typeface="Times New Roman"/>
              <a:ea typeface="Calibri"/>
              <a:cs typeface="Times New Roman"/>
            </a:endParaRPr>
          </a:p>
          <a:p>
            <a:pPr marL="342900" marR="0" lvl="0" indent="-342900" algn="just">
              <a:lnSpc>
                <a:spcPct val="150000"/>
              </a:lnSpc>
              <a:spcBef>
                <a:spcPts val="0"/>
              </a:spcBef>
              <a:spcAft>
                <a:spcPts val="0"/>
              </a:spcAft>
              <a:buFont typeface="Wingdings"/>
              <a:buChar char=""/>
            </a:pPr>
            <a:r>
              <a:rPr lang="en-US" sz="1600" dirty="0" smtClean="0">
                <a:effectLst/>
                <a:latin typeface="Times New Roman" pitchFamily="18" charset="0"/>
                <a:ea typeface="Calibri"/>
                <a:cs typeface="Times New Roman" pitchFamily="18" charset="0"/>
              </a:rPr>
              <a:t>Due to the fact that the value of the correlation coefficient falls in the range [0.75, 0.95], the correlation between the two variables is strong</a:t>
            </a:r>
            <a:r>
              <a:rPr lang="ro-RO" sz="1600" dirty="0" smtClean="0">
                <a:effectLst/>
                <a:latin typeface="Times New Roman" pitchFamily="18" charset="0"/>
                <a:ea typeface="Calibri"/>
                <a:cs typeface="Times New Roman" pitchFamily="18" charset="0"/>
              </a:rPr>
              <a:t>.</a:t>
            </a:r>
          </a:p>
          <a:p>
            <a:pPr marL="342900" marR="0" lvl="0" indent="-342900" algn="just">
              <a:lnSpc>
                <a:spcPct val="150000"/>
              </a:lnSpc>
              <a:spcBef>
                <a:spcPts val="0"/>
              </a:spcBef>
              <a:spcAft>
                <a:spcPts val="0"/>
              </a:spcAft>
              <a:buFont typeface="Wingdings"/>
              <a:buChar char=""/>
            </a:pPr>
            <a:r>
              <a:rPr lang="en-US" sz="1600" dirty="0" smtClean="0">
                <a:effectLst/>
                <a:latin typeface="Times New Roman" pitchFamily="18" charset="0"/>
                <a:ea typeface="Calibri"/>
                <a:cs typeface="Times New Roman" pitchFamily="18" charset="0"/>
              </a:rPr>
              <a:t> The positive value of the correlation coefficient indicates a directly proportional relationship between the two variables, which means that an increase in the number of tourist arrivals in accommodation units generates an increase in the average total monthly income / household. </a:t>
            </a:r>
            <a:endParaRPr lang="en-US" sz="1600" dirty="0">
              <a:effectLst/>
              <a:latin typeface="Times New Roman" pitchFamily="18" charset="0"/>
              <a:ea typeface="Calibri"/>
              <a:cs typeface="Times New Roman" pitchFamily="18" charset="0"/>
            </a:endParaRPr>
          </a:p>
        </p:txBody>
      </p:sp>
      <p:sp>
        <p:nvSpPr>
          <p:cNvPr id="2" name="Slide Number Placeholder 1"/>
          <p:cNvSpPr>
            <a:spLocks noGrp="1"/>
          </p:cNvSpPr>
          <p:nvPr>
            <p:ph type="sldNum" sz="quarter" idx="12"/>
          </p:nvPr>
        </p:nvSpPr>
        <p:spPr/>
        <p:txBody>
          <a:bodyPr/>
          <a:lstStyle/>
          <a:p>
            <a:fld id="{D5F0EEFF-A8BC-46F9-B93F-2FCCDF481E47}" type="slidenum">
              <a:rPr lang="en-US" smtClean="0"/>
              <a:t>10</a:t>
            </a:fld>
            <a:endParaRPr lang="en-US"/>
          </a:p>
        </p:txBody>
      </p:sp>
    </p:spTree>
    <p:extLst>
      <p:ext uri="{BB962C8B-B14F-4D97-AF65-F5344CB8AC3E}">
        <p14:creationId xmlns:p14="http://schemas.microsoft.com/office/powerpoint/2010/main" val="1849053066"/>
      </p:ext>
    </p:extLst>
  </p:cSld>
  <p:clrMapOvr>
    <a:masterClrMapping/>
  </p:clrMapOvr>
  <p:transition spd="slow">
    <p:push di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a:t>	</a:t>
            </a:r>
            <a:r>
              <a:rPr lang="en-US" sz="4000" dirty="0"/>
              <a:t>Tourist - expenditure correlation</a:t>
            </a:r>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7200" y="2057400"/>
            <a:ext cx="83820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057400" y="1600200"/>
            <a:ext cx="4953000" cy="422167"/>
          </a:xfrm>
          <a:prstGeom prst="rect">
            <a:avLst/>
          </a:prstGeom>
          <a:noFill/>
        </p:spPr>
        <p:txBody>
          <a:bodyPr wrap="square" rtlCol="0">
            <a:spAutoFit/>
          </a:bodyPr>
          <a:lstStyle/>
          <a:p>
            <a:pPr indent="228600" algn="ctr">
              <a:lnSpc>
                <a:spcPct val="150000"/>
              </a:lnSpc>
            </a:pPr>
            <a:r>
              <a:rPr lang="ro-RO" sz="1600" b="1" dirty="0" smtClean="0">
                <a:effectLst/>
                <a:latin typeface="Times New Roman"/>
                <a:ea typeface="Calibri"/>
                <a:cs typeface="Times New Roman"/>
              </a:rPr>
              <a:t>Table no. 2 Tourist - expenditure correlation</a:t>
            </a:r>
            <a:endParaRPr lang="en-US" sz="1400" dirty="0">
              <a:effectLst/>
              <a:latin typeface="Calibri"/>
              <a:ea typeface="Calibri"/>
              <a:cs typeface="Times New Roman"/>
            </a:endParaRPr>
          </a:p>
        </p:txBody>
      </p:sp>
      <p:sp>
        <p:nvSpPr>
          <p:cNvPr id="5" name="TextBox 4"/>
          <p:cNvSpPr txBox="1"/>
          <p:nvPr/>
        </p:nvSpPr>
        <p:spPr>
          <a:xfrm>
            <a:off x="2895600" y="3048000"/>
            <a:ext cx="4114800" cy="339773"/>
          </a:xfrm>
          <a:prstGeom prst="rect">
            <a:avLst/>
          </a:prstGeom>
          <a:noFill/>
        </p:spPr>
        <p:txBody>
          <a:bodyPr wrap="square" rtlCol="0">
            <a:spAutoFit/>
          </a:bodyPr>
          <a:lstStyle/>
          <a:p>
            <a:pPr indent="228600">
              <a:lnSpc>
                <a:spcPct val="150000"/>
              </a:lnSpc>
            </a:pPr>
            <a:r>
              <a:rPr lang="ro-RO" sz="1200" i="1" dirty="0" smtClean="0">
                <a:effectLst/>
                <a:latin typeface="Times New Roman"/>
                <a:ea typeface="Calibri"/>
                <a:cs typeface="Times New Roman"/>
              </a:rPr>
              <a:t>       </a:t>
            </a:r>
            <a:r>
              <a:rPr lang="ro-RO" sz="1200" dirty="0" smtClean="0">
                <a:effectLst/>
                <a:latin typeface="Times New Roman"/>
                <a:ea typeface="Calibri"/>
                <a:cs typeface="Times New Roman"/>
              </a:rPr>
              <a:t>Source: calculated by the author</a:t>
            </a:r>
            <a:endParaRPr lang="en-US" sz="1600" dirty="0">
              <a:effectLst/>
              <a:latin typeface="Calibri"/>
              <a:ea typeface="Calibri"/>
              <a:cs typeface="Times New Roman"/>
            </a:endParaRPr>
          </a:p>
        </p:txBody>
      </p:sp>
      <p:sp>
        <p:nvSpPr>
          <p:cNvPr id="7" name="TextBox 6"/>
          <p:cNvSpPr txBox="1"/>
          <p:nvPr/>
        </p:nvSpPr>
        <p:spPr>
          <a:xfrm>
            <a:off x="152400" y="3387773"/>
            <a:ext cx="8839200" cy="3293209"/>
          </a:xfrm>
          <a:prstGeom prst="rect">
            <a:avLst/>
          </a:prstGeom>
          <a:noFill/>
        </p:spPr>
        <p:txBody>
          <a:bodyPr wrap="square" rtlCol="0">
            <a:spAutoFit/>
          </a:bodyPr>
          <a:lstStyle/>
          <a:p>
            <a:pPr marL="285750" indent="-285750" algn="just">
              <a:lnSpc>
                <a:spcPct val="150000"/>
              </a:lnSpc>
              <a:buFont typeface="Wingdings" pitchFamily="2" charset="2"/>
              <a:buChar char="§"/>
            </a:pPr>
            <a:r>
              <a:rPr lang="ro-RO" sz="1600" b="1" dirty="0" smtClean="0">
                <a:effectLst/>
                <a:latin typeface="Times New Roman"/>
                <a:ea typeface="Calibri"/>
              </a:rPr>
              <a:t>Hypothesis 2</a:t>
            </a:r>
            <a:r>
              <a:rPr lang="ro-RO" sz="1600" dirty="0" smtClean="0">
                <a:effectLst/>
                <a:latin typeface="Times New Roman"/>
                <a:ea typeface="Calibri"/>
              </a:rPr>
              <a:t>: The presence of tourists in the region influences the cost of living of the local community – </a:t>
            </a:r>
            <a:r>
              <a:rPr lang="ro-RO" sz="1600" b="1" dirty="0" smtClean="0">
                <a:effectLst/>
                <a:latin typeface="Times New Roman"/>
                <a:ea typeface="Calibri"/>
              </a:rPr>
              <a:t>validated</a:t>
            </a:r>
            <a:r>
              <a:rPr lang="en-US" sz="1600" b="1" dirty="0" smtClean="0">
                <a:effectLst/>
                <a:latin typeface="Times New Roman"/>
                <a:ea typeface="Calibri"/>
              </a:rPr>
              <a:t>.</a:t>
            </a:r>
          </a:p>
          <a:p>
            <a:pPr marL="285750" indent="-285750" algn="just">
              <a:lnSpc>
                <a:spcPct val="150000"/>
              </a:lnSpc>
              <a:buFont typeface="Wingdings" pitchFamily="2" charset="2"/>
              <a:buChar char="§"/>
            </a:pPr>
            <a:r>
              <a:rPr lang="en-US" sz="1600" dirty="0" smtClean="0">
                <a:latin typeface="Times New Roman"/>
                <a:ea typeface="Calibri"/>
              </a:rPr>
              <a:t>T</a:t>
            </a:r>
            <a:r>
              <a:rPr lang="ro-RO" sz="1600" dirty="0" smtClean="0">
                <a:latin typeface="Times New Roman"/>
                <a:ea typeface="Calibri"/>
              </a:rPr>
              <a:t>he </a:t>
            </a:r>
            <a:r>
              <a:rPr lang="ro-RO" sz="1600" dirty="0">
                <a:latin typeface="Times New Roman"/>
                <a:ea typeface="Calibri"/>
              </a:rPr>
              <a:t>value of the correlation coefficient falls within the range [0.75, 0.95], so the correlation between the two variables is strong</a:t>
            </a:r>
            <a:r>
              <a:rPr lang="ro-RO" sz="1600" dirty="0" smtClean="0">
                <a:latin typeface="Times New Roman"/>
                <a:ea typeface="Calibri"/>
              </a:rPr>
              <a:t>.</a:t>
            </a:r>
            <a:endParaRPr lang="en-US" sz="1600" dirty="0" smtClean="0">
              <a:latin typeface="Times New Roman"/>
              <a:ea typeface="Calibri"/>
            </a:endParaRPr>
          </a:p>
          <a:p>
            <a:pPr marL="285750" indent="-285750" algn="just">
              <a:lnSpc>
                <a:spcPct val="150000"/>
              </a:lnSpc>
              <a:buFont typeface="Wingdings" pitchFamily="2" charset="2"/>
              <a:buChar char="§"/>
            </a:pPr>
            <a:r>
              <a:rPr lang="en-US" sz="1600" dirty="0" smtClean="0">
                <a:latin typeface="Times New Roman"/>
                <a:ea typeface="Calibri"/>
              </a:rPr>
              <a:t>T</a:t>
            </a:r>
            <a:r>
              <a:rPr lang="ro-RO" sz="1600" dirty="0" smtClean="0">
                <a:latin typeface="Times New Roman"/>
                <a:ea typeface="Calibri"/>
              </a:rPr>
              <a:t>he </a:t>
            </a:r>
            <a:r>
              <a:rPr lang="ro-RO" sz="1600" dirty="0">
                <a:latin typeface="Times New Roman"/>
                <a:ea typeface="Calibri"/>
              </a:rPr>
              <a:t>relationship between the total average monthly / household expenses and the number of tourist arrivals in the accommodation units is directly proportional (the increase in the number of tourist arrivals implies an increase in the total average monthly / household expenses).</a:t>
            </a:r>
            <a:endParaRPr lang="ro-RO" sz="1600" b="1" dirty="0" smtClean="0">
              <a:effectLst/>
              <a:latin typeface="Times New Roman"/>
              <a:ea typeface="Calibri"/>
            </a:endParaRPr>
          </a:p>
          <a:p>
            <a:pPr marL="285750" indent="-285750">
              <a:lnSpc>
                <a:spcPct val="150000"/>
              </a:lnSpc>
              <a:buFont typeface="Wingdings" pitchFamily="2" charset="2"/>
              <a:buChar char="§"/>
            </a:pPr>
            <a:endParaRPr lang="ro-RO" sz="1600" b="1" dirty="0" smtClean="0">
              <a:effectLst/>
              <a:latin typeface="Times New Roman"/>
              <a:ea typeface="Calibri"/>
            </a:endParaRPr>
          </a:p>
          <a:p>
            <a:pPr marL="285750" indent="-285750">
              <a:buFont typeface="Wingdings" pitchFamily="2" charset="2"/>
              <a:buChar char="§"/>
            </a:pPr>
            <a:endParaRPr lang="en-US" sz="1600" b="1" dirty="0"/>
          </a:p>
        </p:txBody>
      </p:sp>
      <p:sp>
        <p:nvSpPr>
          <p:cNvPr id="2" name="Slide Number Placeholder 1"/>
          <p:cNvSpPr>
            <a:spLocks noGrp="1"/>
          </p:cNvSpPr>
          <p:nvPr>
            <p:ph type="sldNum" sz="quarter" idx="12"/>
          </p:nvPr>
        </p:nvSpPr>
        <p:spPr/>
        <p:txBody>
          <a:bodyPr/>
          <a:lstStyle/>
          <a:p>
            <a:fld id="{D5F0EEFF-A8BC-46F9-B93F-2FCCDF481E47}" type="slidenum">
              <a:rPr lang="en-US" smtClean="0"/>
              <a:t>11</a:t>
            </a:fld>
            <a:endParaRPr lang="en-US"/>
          </a:p>
        </p:txBody>
      </p:sp>
    </p:spTree>
    <p:extLst>
      <p:ext uri="{BB962C8B-B14F-4D97-AF65-F5344CB8AC3E}">
        <p14:creationId xmlns:p14="http://schemas.microsoft.com/office/powerpoint/2010/main" val="2533580994"/>
      </p:ext>
    </p:extLst>
  </p:cSld>
  <p:clrMapOvr>
    <a:masterClrMapping/>
  </p:clrMapOvr>
  <p:transition spd="slow">
    <p:push dir="u"/>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	Tourist- unemployment rate correlation</a:t>
            </a:r>
          </a:p>
        </p:txBody>
      </p:sp>
      <p:pic>
        <p:nvPicPr>
          <p:cNvPr id="1025" name="Picture 1"/>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304800" y="2286000"/>
            <a:ext cx="8458200" cy="1452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2057400" y="1905000"/>
            <a:ext cx="4953000" cy="461665"/>
          </a:xfrm>
          <a:prstGeom prst="rect">
            <a:avLst/>
          </a:prstGeom>
          <a:noFill/>
        </p:spPr>
        <p:txBody>
          <a:bodyPr wrap="square" rtlCol="0">
            <a:spAutoFit/>
          </a:bodyPr>
          <a:lstStyle/>
          <a:p>
            <a:pPr indent="228600" algn="ctr">
              <a:lnSpc>
                <a:spcPct val="150000"/>
              </a:lnSpc>
            </a:pPr>
            <a:r>
              <a:rPr lang="ro-RO" sz="1600" b="1" dirty="0">
                <a:latin typeface="Times New Roman"/>
                <a:ea typeface="Calibri"/>
                <a:cs typeface="Times New Roman"/>
              </a:rPr>
              <a:t>Table no. </a:t>
            </a:r>
            <a:r>
              <a:rPr lang="en-US" sz="1600" b="1" dirty="0" smtClean="0">
                <a:latin typeface="Times New Roman"/>
                <a:ea typeface="Calibri"/>
                <a:cs typeface="Times New Roman"/>
              </a:rPr>
              <a:t>3</a:t>
            </a:r>
            <a:r>
              <a:rPr lang="ro-RO" sz="1600" b="1" dirty="0" smtClean="0">
                <a:latin typeface="Times New Roman"/>
                <a:ea typeface="Calibri"/>
                <a:cs typeface="Times New Roman"/>
              </a:rPr>
              <a:t> </a:t>
            </a:r>
            <a:r>
              <a:rPr lang="ro-RO" sz="1600" b="1" dirty="0">
                <a:latin typeface="Times New Roman"/>
                <a:ea typeface="Calibri"/>
                <a:cs typeface="Times New Roman"/>
              </a:rPr>
              <a:t>Tourist - unemployment rate correlation</a:t>
            </a:r>
            <a:endParaRPr lang="en-US" sz="1400" dirty="0">
              <a:effectLst/>
              <a:latin typeface="Calibri"/>
              <a:ea typeface="Calibri"/>
              <a:cs typeface="Times New Roman"/>
            </a:endParaRPr>
          </a:p>
        </p:txBody>
      </p:sp>
      <p:sp>
        <p:nvSpPr>
          <p:cNvPr id="6" name="TextBox 5"/>
          <p:cNvSpPr txBox="1"/>
          <p:nvPr/>
        </p:nvSpPr>
        <p:spPr>
          <a:xfrm>
            <a:off x="2667000" y="3352800"/>
            <a:ext cx="4114800" cy="276999"/>
          </a:xfrm>
          <a:prstGeom prst="rect">
            <a:avLst/>
          </a:prstGeom>
          <a:noFill/>
        </p:spPr>
        <p:txBody>
          <a:bodyPr wrap="square" rtlCol="0">
            <a:spAutoFit/>
          </a:bodyPr>
          <a:lstStyle/>
          <a:p>
            <a:r>
              <a:rPr lang="en-US" sz="1200" i="1" dirty="0" smtClean="0">
                <a:latin typeface="Times New Roman"/>
                <a:ea typeface="Calibri"/>
              </a:rPr>
              <a:t>              </a:t>
            </a:r>
            <a:r>
              <a:rPr lang="ro-RO" sz="1200" i="1" dirty="0" smtClean="0">
                <a:latin typeface="Times New Roman"/>
                <a:ea typeface="Calibri"/>
              </a:rPr>
              <a:t>Source</a:t>
            </a:r>
            <a:r>
              <a:rPr lang="ro-RO" sz="1200" dirty="0">
                <a:latin typeface="Times New Roman"/>
                <a:ea typeface="Calibri"/>
              </a:rPr>
              <a:t>: calculated by the author</a:t>
            </a:r>
            <a:endParaRPr lang="en-US" sz="1200" dirty="0"/>
          </a:p>
        </p:txBody>
      </p:sp>
      <p:sp>
        <p:nvSpPr>
          <p:cNvPr id="7" name="TextBox 6"/>
          <p:cNvSpPr txBox="1"/>
          <p:nvPr/>
        </p:nvSpPr>
        <p:spPr>
          <a:xfrm>
            <a:off x="152400" y="3810000"/>
            <a:ext cx="8763000" cy="2215991"/>
          </a:xfrm>
          <a:prstGeom prst="rect">
            <a:avLst/>
          </a:prstGeom>
          <a:noFill/>
        </p:spPr>
        <p:txBody>
          <a:bodyPr wrap="square" rtlCol="0">
            <a:spAutoFit/>
          </a:bodyPr>
          <a:lstStyle/>
          <a:p>
            <a:pPr marL="342900" marR="0" lvl="0" indent="-342900" algn="just">
              <a:lnSpc>
                <a:spcPct val="150000"/>
              </a:lnSpc>
              <a:spcBef>
                <a:spcPts val="0"/>
              </a:spcBef>
              <a:spcAft>
                <a:spcPts val="0"/>
              </a:spcAft>
              <a:buFont typeface="Wingdings"/>
              <a:buChar char=""/>
            </a:pPr>
            <a:r>
              <a:rPr lang="ro-RO" sz="1600" b="1" dirty="0">
                <a:latin typeface="Times New Roman"/>
                <a:ea typeface="Calibri"/>
                <a:cs typeface="Times New Roman"/>
              </a:rPr>
              <a:t>Hypothesis 3</a:t>
            </a:r>
            <a:r>
              <a:rPr lang="ro-RO" sz="1600" dirty="0">
                <a:latin typeface="Times New Roman"/>
                <a:ea typeface="Calibri"/>
                <a:cs typeface="Times New Roman"/>
              </a:rPr>
              <a:t>: The unemployment rate in the South-Muntenia Region decreases with the increase of the number of </a:t>
            </a:r>
            <a:r>
              <a:rPr lang="ro-RO" sz="1600" dirty="0" smtClean="0">
                <a:latin typeface="Times New Roman"/>
                <a:ea typeface="Calibri"/>
                <a:cs typeface="Times New Roman"/>
              </a:rPr>
              <a:t>tourists</a:t>
            </a:r>
            <a:r>
              <a:rPr lang="en-US" sz="1600" dirty="0">
                <a:latin typeface="Times New Roman"/>
                <a:ea typeface="Calibri"/>
                <a:cs typeface="Times New Roman"/>
              </a:rPr>
              <a:t> - </a:t>
            </a:r>
            <a:r>
              <a:rPr lang="en-US" sz="1600" b="1" dirty="0">
                <a:latin typeface="Times New Roman"/>
                <a:ea typeface="Calibri"/>
                <a:cs typeface="Times New Roman"/>
              </a:rPr>
              <a:t>is not validated</a:t>
            </a:r>
            <a:r>
              <a:rPr lang="ro-RO" sz="1600" dirty="0" smtClean="0">
                <a:latin typeface="Times New Roman"/>
                <a:ea typeface="Calibri"/>
                <a:cs typeface="Times New Roman"/>
              </a:rPr>
              <a:t>.</a:t>
            </a:r>
            <a:endParaRPr lang="en-US" sz="1600" dirty="0" smtClean="0">
              <a:latin typeface="Times New Roman"/>
              <a:ea typeface="Calibri"/>
              <a:cs typeface="Times New Roman"/>
            </a:endParaRPr>
          </a:p>
          <a:p>
            <a:pPr marL="342900" marR="0" lvl="0" indent="-342900" algn="just">
              <a:lnSpc>
                <a:spcPct val="150000"/>
              </a:lnSpc>
              <a:spcBef>
                <a:spcPts val="0"/>
              </a:spcBef>
              <a:spcAft>
                <a:spcPts val="0"/>
              </a:spcAft>
              <a:buFont typeface="Wingdings"/>
              <a:buChar char=""/>
            </a:pPr>
            <a:r>
              <a:rPr lang="ro-RO" sz="1600" dirty="0">
                <a:latin typeface="Times New Roman"/>
                <a:ea typeface="Calibri"/>
              </a:rPr>
              <a:t>Because the t</a:t>
            </a:r>
            <a:r>
              <a:rPr lang="ro-RO" sz="1600" baseline="-25000" dirty="0">
                <a:latin typeface="Times New Roman"/>
                <a:ea typeface="Calibri"/>
              </a:rPr>
              <a:t>calculated</a:t>
            </a:r>
            <a:r>
              <a:rPr lang="ro-RO" sz="1600" dirty="0">
                <a:latin typeface="Times New Roman"/>
                <a:ea typeface="Calibri"/>
              </a:rPr>
              <a:t> is lower than the </a:t>
            </a:r>
            <a:r>
              <a:rPr lang="ro-RO" sz="1600" dirty="0" smtClean="0">
                <a:latin typeface="Times New Roman"/>
                <a:ea typeface="Calibri"/>
              </a:rPr>
              <a:t>t</a:t>
            </a:r>
            <a:r>
              <a:rPr lang="ro-RO" sz="1600" baseline="-25000" dirty="0" smtClean="0">
                <a:latin typeface="Times New Roman"/>
                <a:ea typeface="Calibri"/>
              </a:rPr>
              <a:t>critical</a:t>
            </a:r>
            <a:r>
              <a:rPr lang="en-US" sz="1600" baseline="-25000" dirty="0">
                <a:latin typeface="Times New Roman"/>
                <a:ea typeface="Calibri"/>
              </a:rPr>
              <a:t> </a:t>
            </a:r>
            <a:r>
              <a:rPr lang="en-US" sz="1600" dirty="0">
                <a:latin typeface="Times New Roman"/>
                <a:ea typeface="Calibri"/>
              </a:rPr>
              <a:t>, the correlation coefficient has no statistical significance, so there is no correlation between the number of tourist arrivals in the accommodation units and the unemployment rate among people aged 15 and over.</a:t>
            </a:r>
            <a:endParaRPr lang="en-US" sz="1600" dirty="0">
              <a:latin typeface="Calibri"/>
              <a:ea typeface="Calibri"/>
              <a:cs typeface="Times New Roman"/>
            </a:endParaRPr>
          </a:p>
          <a:p>
            <a:pPr marL="285750" indent="-285750">
              <a:buFont typeface="Wingdings" pitchFamily="2" charset="2"/>
              <a:buChar char="§"/>
            </a:pPr>
            <a:endParaRPr lang="en-US" dirty="0"/>
          </a:p>
        </p:txBody>
      </p:sp>
      <p:sp>
        <p:nvSpPr>
          <p:cNvPr id="2" name="Slide Number Placeholder 1"/>
          <p:cNvSpPr>
            <a:spLocks noGrp="1"/>
          </p:cNvSpPr>
          <p:nvPr>
            <p:ph type="sldNum" sz="quarter" idx="12"/>
          </p:nvPr>
        </p:nvSpPr>
        <p:spPr/>
        <p:txBody>
          <a:bodyPr/>
          <a:lstStyle/>
          <a:p>
            <a:fld id="{D5F0EEFF-A8BC-46F9-B93F-2FCCDF481E47}" type="slidenum">
              <a:rPr lang="en-US" smtClean="0"/>
              <a:t>12</a:t>
            </a:fld>
            <a:endParaRPr lang="en-US"/>
          </a:p>
        </p:txBody>
      </p:sp>
    </p:spTree>
    <p:extLst>
      <p:ext uri="{BB962C8B-B14F-4D97-AF65-F5344CB8AC3E}">
        <p14:creationId xmlns:p14="http://schemas.microsoft.com/office/powerpoint/2010/main" val="3786231599"/>
      </p:ext>
    </p:extLst>
  </p:cSld>
  <p:clrMapOvr>
    <a:masterClrMapping/>
  </p:clrMapOvr>
  <p:transition spd="slow">
    <p:push dir="u"/>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752600"/>
            <a:ext cx="8229600" cy="4876800"/>
          </a:xfrm>
        </p:spPr>
        <p:txBody>
          <a:bodyPr>
            <a:normAutofit/>
          </a:bodyPr>
          <a:lstStyle/>
          <a:p>
            <a:pPr algn="just">
              <a:buFont typeface="Wingdings" pitchFamily="2" charset="2"/>
              <a:buChar char="§"/>
            </a:pPr>
            <a:r>
              <a:rPr lang="ro-RO" dirty="0">
                <a:latin typeface="Times New Roman"/>
                <a:ea typeface="Calibri"/>
              </a:rPr>
              <a:t>For the South Muntenia community, it was observed that the number of tourists has </a:t>
            </a:r>
            <a:r>
              <a:rPr lang="en-US" dirty="0">
                <a:latin typeface="Times New Roman"/>
                <a:ea typeface="Calibri"/>
              </a:rPr>
              <a:t>generates the increase of incomes, but also of </a:t>
            </a:r>
            <a:r>
              <a:rPr lang="en-US" dirty="0" smtClean="0">
                <a:latin typeface="Times New Roman"/>
                <a:ea typeface="Calibri"/>
              </a:rPr>
              <a:t>expenses.</a:t>
            </a:r>
          </a:p>
          <a:p>
            <a:pPr algn="just">
              <a:buFont typeface="Wingdings" pitchFamily="2" charset="2"/>
              <a:buChar char="§"/>
            </a:pPr>
            <a:r>
              <a:rPr lang="en-US" dirty="0">
                <a:latin typeface="Times New Roman"/>
                <a:ea typeface="Calibri"/>
              </a:rPr>
              <a:t>Also, the increase in income generated by the number of tourist arrivals in accommodation units is higher than the increase in expenses generated by tourist arrivals in accommodation </a:t>
            </a:r>
            <a:r>
              <a:rPr lang="en-US" dirty="0" smtClean="0">
                <a:latin typeface="Times New Roman"/>
                <a:ea typeface="Calibri"/>
              </a:rPr>
              <a:t>units. </a:t>
            </a:r>
            <a:endParaRPr lang="en-US" dirty="0">
              <a:latin typeface="Times New Roman"/>
              <a:ea typeface="Calibri"/>
            </a:endParaRPr>
          </a:p>
          <a:p>
            <a:pPr algn="just">
              <a:buFont typeface="Wingdings" pitchFamily="2" charset="2"/>
              <a:buChar char="§"/>
            </a:pPr>
            <a:r>
              <a:rPr lang="en-US" dirty="0" smtClean="0">
                <a:latin typeface="Times New Roman"/>
                <a:ea typeface="Calibri"/>
              </a:rPr>
              <a:t> The </a:t>
            </a:r>
            <a:r>
              <a:rPr lang="en-US" dirty="0">
                <a:latin typeface="Times New Roman"/>
                <a:ea typeface="Calibri"/>
              </a:rPr>
              <a:t>correlation coefficient between the number of tourist arrivals and the average total monthly income / household is higher than the correlation coefficient between the number of tourist arrivals and the average total monthly expenses / household, which has an economic advantage for local communities.</a:t>
            </a:r>
            <a:endParaRPr lang="en-US" dirty="0" smtClean="0">
              <a:latin typeface="Times New Roman"/>
              <a:ea typeface="Calibri"/>
            </a:endParaRPr>
          </a:p>
          <a:p>
            <a:pPr marL="0" indent="0">
              <a:buNone/>
            </a:pPr>
            <a:endParaRPr lang="en-US" dirty="0"/>
          </a:p>
        </p:txBody>
      </p:sp>
      <p:sp>
        <p:nvSpPr>
          <p:cNvPr id="3" name="Title 2"/>
          <p:cNvSpPr>
            <a:spLocks noGrp="1"/>
          </p:cNvSpPr>
          <p:nvPr>
            <p:ph type="title"/>
          </p:nvPr>
        </p:nvSpPr>
        <p:spPr/>
        <p:txBody>
          <a:bodyPr/>
          <a:lstStyle/>
          <a:p>
            <a:r>
              <a:rPr lang="en-US" dirty="0" smtClean="0"/>
              <a:t>Conclusions</a:t>
            </a:r>
            <a:endParaRPr lang="en-US" dirty="0"/>
          </a:p>
        </p:txBody>
      </p:sp>
      <p:sp>
        <p:nvSpPr>
          <p:cNvPr id="4" name="Slide Number Placeholder 3"/>
          <p:cNvSpPr>
            <a:spLocks noGrp="1"/>
          </p:cNvSpPr>
          <p:nvPr>
            <p:ph type="sldNum" sz="quarter" idx="12"/>
          </p:nvPr>
        </p:nvSpPr>
        <p:spPr/>
        <p:txBody>
          <a:bodyPr/>
          <a:lstStyle/>
          <a:p>
            <a:fld id="{D5F0EEFF-A8BC-46F9-B93F-2FCCDF481E47}" type="slidenum">
              <a:rPr lang="en-US" smtClean="0"/>
              <a:t>13</a:t>
            </a:fld>
            <a:endParaRPr lang="en-US"/>
          </a:p>
        </p:txBody>
      </p:sp>
    </p:spTree>
    <p:extLst>
      <p:ext uri="{BB962C8B-B14F-4D97-AF65-F5344CB8AC3E}">
        <p14:creationId xmlns:p14="http://schemas.microsoft.com/office/powerpoint/2010/main" val="2679557429"/>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667000"/>
            <a:ext cx="8686799" cy="3886200"/>
          </a:xfrm>
        </p:spPr>
        <p:txBody>
          <a:bodyPr>
            <a:normAutofit/>
          </a:bodyPr>
          <a:lstStyle/>
          <a:p>
            <a:pPr algn="just">
              <a:lnSpc>
                <a:spcPct val="110000"/>
              </a:lnSpc>
              <a:buFont typeface="Wingdings" pitchFamily="2" charset="2"/>
              <a:buChar char="§"/>
            </a:pPr>
            <a:r>
              <a:rPr lang="en-US" dirty="0" smtClean="0">
                <a:latin typeface="Times New Roman" pitchFamily="18" charset="0"/>
                <a:cs typeface="Times New Roman" pitchFamily="18" charset="0"/>
              </a:rPr>
              <a:t>Local </a:t>
            </a:r>
            <a:r>
              <a:rPr lang="en-US" dirty="0">
                <a:latin typeface="Times New Roman" pitchFamily="18" charset="0"/>
                <a:cs typeface="Times New Roman" pitchFamily="18" charset="0"/>
              </a:rPr>
              <a:t>communities must pay attention to tourism and contribute to strengthening a sustainable relationship with tourists</a:t>
            </a:r>
            <a:r>
              <a:rPr lang="en-US" dirty="0" smtClean="0">
                <a:latin typeface="Times New Roman" pitchFamily="18" charset="0"/>
                <a:cs typeface="Times New Roman" pitchFamily="18" charset="0"/>
              </a:rPr>
              <a:t>.</a:t>
            </a:r>
          </a:p>
          <a:p>
            <a:pPr algn="just">
              <a:lnSpc>
                <a:spcPct val="110000"/>
              </a:lnSpc>
              <a:buFont typeface="Wingdings" pitchFamily="2" charset="2"/>
              <a:buChar char="§"/>
            </a:pPr>
            <a:r>
              <a:rPr lang="en-US" dirty="0" smtClean="0">
                <a:latin typeface="Times New Roman" pitchFamily="18" charset="0"/>
                <a:cs typeface="Times New Roman" pitchFamily="18" charset="0"/>
              </a:rPr>
              <a:t> The </a:t>
            </a:r>
            <a:r>
              <a:rPr lang="en-US" dirty="0">
                <a:latin typeface="Times New Roman" pitchFamily="18" charset="0"/>
                <a:cs typeface="Times New Roman" pitchFamily="18" charset="0"/>
              </a:rPr>
              <a:t>number of tourists does not influence all economic indicators in the analysis. Thus, it was found that in the S</a:t>
            </a:r>
            <a:r>
              <a:rPr lang="en-US" dirty="0" smtClean="0">
                <a:latin typeface="Times New Roman" pitchFamily="18" charset="0"/>
                <a:cs typeface="Times New Roman" pitchFamily="18" charset="0"/>
              </a:rPr>
              <a:t>outh-</a:t>
            </a:r>
            <a:r>
              <a:rPr lang="en-US" dirty="0" err="1" smtClean="0">
                <a:latin typeface="Times New Roman" pitchFamily="18" charset="0"/>
                <a:cs typeface="Times New Roman" pitchFamily="18" charset="0"/>
              </a:rPr>
              <a:t>Muntenia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community there is no correlation between the number of tourists and the unemployment rate. </a:t>
            </a:r>
            <a:endParaRPr lang="en-US" dirty="0" smtClean="0">
              <a:latin typeface="Times New Roman" pitchFamily="18" charset="0"/>
              <a:cs typeface="Times New Roman" pitchFamily="18" charset="0"/>
            </a:endParaRPr>
          </a:p>
          <a:p>
            <a:pPr algn="just">
              <a:lnSpc>
                <a:spcPct val="110000"/>
              </a:lnSpc>
              <a:buFont typeface="Wingdings" pitchFamily="2" charset="2"/>
              <a:buChar char="§"/>
            </a:pPr>
            <a:r>
              <a:rPr lang="en-US" dirty="0">
                <a:latin typeface="Times New Roman" pitchFamily="18" charset="0"/>
                <a:cs typeface="Times New Roman" pitchFamily="18" charset="0"/>
              </a:rPr>
              <a:t>The standard of living of the </a:t>
            </a:r>
            <a:r>
              <a:rPr lang="en-US" dirty="0" smtClean="0">
                <a:latin typeface="Times New Roman" pitchFamily="18" charset="0"/>
                <a:cs typeface="Times New Roman" pitchFamily="18" charset="0"/>
              </a:rPr>
              <a:t>South-</a:t>
            </a:r>
            <a:r>
              <a:rPr lang="en-US" dirty="0" err="1" smtClean="0">
                <a:latin typeface="Times New Roman" pitchFamily="18" charset="0"/>
                <a:cs typeface="Times New Roman" pitchFamily="18" charset="0"/>
              </a:rPr>
              <a:t>Muntenia</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community is positively influenced by the tourist circulation.</a:t>
            </a:r>
          </a:p>
        </p:txBody>
      </p:sp>
      <p:sp>
        <p:nvSpPr>
          <p:cNvPr id="3" name="Title 2"/>
          <p:cNvSpPr>
            <a:spLocks noGrp="1"/>
          </p:cNvSpPr>
          <p:nvPr>
            <p:ph type="title"/>
          </p:nvPr>
        </p:nvSpPr>
        <p:spPr/>
        <p:txBody>
          <a:bodyPr/>
          <a:lstStyle/>
          <a:p>
            <a:r>
              <a:rPr lang="en-US" dirty="0" smtClean="0"/>
              <a:t>Conclusions </a:t>
            </a:r>
            <a:r>
              <a:rPr lang="en-US" dirty="0"/>
              <a:t>- continued</a:t>
            </a:r>
          </a:p>
        </p:txBody>
      </p:sp>
      <p:sp>
        <p:nvSpPr>
          <p:cNvPr id="4" name="Slide Number Placeholder 3"/>
          <p:cNvSpPr>
            <a:spLocks noGrp="1"/>
          </p:cNvSpPr>
          <p:nvPr>
            <p:ph type="sldNum" sz="quarter" idx="12"/>
          </p:nvPr>
        </p:nvSpPr>
        <p:spPr/>
        <p:txBody>
          <a:bodyPr/>
          <a:lstStyle/>
          <a:p>
            <a:fld id="{D5F0EEFF-A8BC-46F9-B93F-2FCCDF481E47}" type="slidenum">
              <a:rPr lang="en-US" smtClean="0"/>
              <a:t>14</a:t>
            </a:fld>
            <a:endParaRPr lang="en-US"/>
          </a:p>
        </p:txBody>
      </p:sp>
    </p:spTree>
    <p:extLst>
      <p:ext uri="{BB962C8B-B14F-4D97-AF65-F5344CB8AC3E}">
        <p14:creationId xmlns:p14="http://schemas.microsoft.com/office/powerpoint/2010/main" val="365979559"/>
      </p:ext>
    </p:extLst>
  </p:cSld>
  <p:clrMapOvr>
    <a:masterClrMapping/>
  </p:clrMapOvr>
  <p:transition spd="slow">
    <p:push dir="u"/>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209800"/>
            <a:ext cx="8686799" cy="4343400"/>
          </a:xfrm>
        </p:spPr>
        <p:txBody>
          <a:bodyPr>
            <a:normAutofit lnSpcReduction="10000"/>
          </a:bodyPr>
          <a:lstStyle/>
          <a:p>
            <a:pPr marL="0" indent="0" algn="just">
              <a:buNone/>
            </a:pPr>
            <a:r>
              <a:rPr lang="en-US" sz="1600" dirty="0">
                <a:latin typeface="Times New Roman" pitchFamily="18" charset="0"/>
                <a:cs typeface="Times New Roman" pitchFamily="18" charset="0"/>
              </a:rPr>
              <a:t>Chen, Y., </a:t>
            </a:r>
            <a:r>
              <a:rPr lang="en-US" sz="1600" dirty="0" err="1">
                <a:latin typeface="Times New Roman" pitchFamily="18" charset="0"/>
                <a:cs typeface="Times New Roman" pitchFamily="18" charset="0"/>
              </a:rPr>
              <a:t>Cottam</a:t>
            </a:r>
            <a:r>
              <a:rPr lang="en-US" sz="1600" dirty="0">
                <a:latin typeface="Times New Roman" pitchFamily="18" charset="0"/>
                <a:cs typeface="Times New Roman" pitchFamily="18" charset="0"/>
              </a:rPr>
              <a:t>, E., &amp; Lin, Z. (2020). The effect of resident-tourist value co-creation on residents’ well-being. Journal of Hospitality and Tourism Management 44 (2020) 30–37. [online] available at: &lt;https://www-sciencedirect-com.am.e-nformation.ro/ &gt;  [accessed 16 august 2016]</a:t>
            </a:r>
          </a:p>
          <a:p>
            <a:pPr marL="0" indent="0" algn="just">
              <a:buNone/>
            </a:pPr>
            <a:r>
              <a:rPr lang="en-US" sz="1600" dirty="0" smtClean="0">
                <a:latin typeface="Times New Roman" pitchFamily="18" charset="0"/>
                <a:cs typeface="Times New Roman" pitchFamily="18" charset="0"/>
              </a:rPr>
              <a:t>Hardy</a:t>
            </a:r>
            <a:r>
              <a:rPr lang="en-US" sz="1600" dirty="0">
                <a:latin typeface="Times New Roman" pitchFamily="18" charset="0"/>
                <a:cs typeface="Times New Roman" pitchFamily="18" charset="0"/>
              </a:rPr>
              <a:t>, A., &amp; Pearson, L. (2018). Examining stakeholder group specificity: An innovative sustainable tourism approach. Journal of Destination Marketing &amp; Management 8 (2018) 247–258. [online] available at &lt; https://www-sciencedirect-com.am.e-nformation.ro/ &gt;  [accessed15 august 2020</a:t>
            </a:r>
            <a:r>
              <a:rPr lang="en-US" sz="1600" dirty="0" smtClean="0">
                <a:latin typeface="Times New Roman" pitchFamily="18" charset="0"/>
                <a:cs typeface="Times New Roman" pitchFamily="18" charset="0"/>
              </a:rPr>
              <a:t>].</a:t>
            </a:r>
          </a:p>
          <a:p>
            <a:pPr marL="0" indent="0" algn="just">
              <a:buNone/>
            </a:pPr>
            <a:r>
              <a:rPr lang="en-US" sz="1600" dirty="0" err="1" smtClean="0">
                <a:latin typeface="Times New Roman" pitchFamily="18" charset="0"/>
                <a:cs typeface="Times New Roman" pitchFamily="18" charset="0"/>
              </a:rPr>
              <a:t>Minnaert</a:t>
            </a:r>
            <a:r>
              <a:rPr lang="en-US" sz="1600" dirty="0">
                <a:latin typeface="Times New Roman" pitchFamily="18" charset="0"/>
                <a:cs typeface="Times New Roman" pitchFamily="18" charset="0"/>
              </a:rPr>
              <a:t>, L. (2020). Stakeholder stories: Exploring social tourism networks. Annals of Tourism Research 83 (2020) 102979. [online] available at &lt; https://www-sciencedirect-com.am.e-nformation.ro/ &gt; [</a:t>
            </a:r>
            <a:r>
              <a:rPr lang="en-US" sz="1600" dirty="0" smtClean="0">
                <a:latin typeface="Times New Roman" pitchFamily="18" charset="0"/>
                <a:cs typeface="Times New Roman" pitchFamily="18" charset="0"/>
              </a:rPr>
              <a:t>accessed 15 </a:t>
            </a:r>
            <a:r>
              <a:rPr lang="en-US" sz="1600" dirty="0">
                <a:latin typeface="Times New Roman" pitchFamily="18" charset="0"/>
                <a:cs typeface="Times New Roman" pitchFamily="18" charset="0"/>
              </a:rPr>
              <a:t>august 2020</a:t>
            </a:r>
            <a:r>
              <a:rPr lang="en-US" sz="1600" dirty="0" smtClean="0">
                <a:latin typeface="Times New Roman" pitchFamily="18" charset="0"/>
                <a:cs typeface="Times New Roman" pitchFamily="18" charset="0"/>
              </a:rPr>
              <a:t>].</a:t>
            </a:r>
          </a:p>
          <a:p>
            <a:pPr marL="0" indent="0" algn="just">
              <a:buNone/>
            </a:pPr>
            <a:r>
              <a:rPr lang="en-US" sz="1600" dirty="0">
                <a:latin typeface="Times New Roman" pitchFamily="18" charset="0"/>
                <a:cs typeface="Times New Roman" pitchFamily="18" charset="0"/>
              </a:rPr>
              <a:t> National Institute of Statistics. (2019). Romania's tourism. Brief Statistics. Bucharest: National Institute of Statistics.</a:t>
            </a:r>
            <a:endParaRPr lang="en-US" sz="1600" dirty="0" smtClean="0">
              <a:latin typeface="Times New Roman" pitchFamily="18" charset="0"/>
              <a:cs typeface="Times New Roman" pitchFamily="18" charset="0"/>
            </a:endParaRPr>
          </a:p>
          <a:p>
            <a:pPr marL="0" indent="0" algn="just">
              <a:buNone/>
            </a:pPr>
            <a:r>
              <a:rPr lang="en-US" sz="1600" dirty="0" err="1">
                <a:latin typeface="Times New Roman" pitchFamily="18" charset="0"/>
                <a:cs typeface="Times New Roman" pitchFamily="18" charset="0"/>
              </a:rPr>
              <a:t>Slivar</a:t>
            </a:r>
            <a:r>
              <a:rPr lang="en-US" sz="1600" dirty="0">
                <a:latin typeface="Times New Roman" pitchFamily="18" charset="0"/>
                <a:cs typeface="Times New Roman" pitchFamily="18" charset="0"/>
              </a:rPr>
              <a:t>, I. (2018). Stakeholders in a tourist destination - Matrix of possible relationships towards sustainability. Open Journal for Research in Economics, 2018, 1(1), 1-10. [online] available at &lt; https://www.researchgate.net/ &gt;  [</a:t>
            </a:r>
            <a:r>
              <a:rPr lang="en-US" sz="1600" dirty="0" smtClean="0">
                <a:latin typeface="Times New Roman" pitchFamily="18" charset="0"/>
                <a:cs typeface="Times New Roman" pitchFamily="18" charset="0"/>
              </a:rPr>
              <a:t>accessed 16 </a:t>
            </a:r>
            <a:r>
              <a:rPr lang="en-US" sz="1600" dirty="0">
                <a:latin typeface="Times New Roman" pitchFamily="18" charset="0"/>
                <a:cs typeface="Times New Roman" pitchFamily="18" charset="0"/>
              </a:rPr>
              <a:t>august 2020</a:t>
            </a:r>
            <a:r>
              <a:rPr lang="en-US" sz="1600" dirty="0" smtClean="0">
                <a:latin typeface="Times New Roman" pitchFamily="18" charset="0"/>
                <a:cs typeface="Times New Roman" pitchFamily="18" charset="0"/>
              </a:rPr>
              <a:t>].</a:t>
            </a:r>
          </a:p>
          <a:p>
            <a:pPr marL="0" indent="0" algn="just">
              <a:buNone/>
            </a:pPr>
            <a:r>
              <a:rPr lang="en-US" sz="1600" dirty="0">
                <a:latin typeface="Times New Roman" pitchFamily="18" charset="0"/>
                <a:cs typeface="Times New Roman" pitchFamily="18" charset="0"/>
              </a:rPr>
              <a:t> South </a:t>
            </a:r>
            <a:r>
              <a:rPr lang="en-US" sz="1600" dirty="0" err="1">
                <a:latin typeface="Times New Roman" pitchFamily="18" charset="0"/>
                <a:cs typeface="Times New Roman" pitchFamily="18" charset="0"/>
              </a:rPr>
              <a:t>Muntenia</a:t>
            </a:r>
            <a:r>
              <a:rPr lang="en-US" sz="1600" dirty="0">
                <a:latin typeface="Times New Roman" pitchFamily="18" charset="0"/>
                <a:cs typeface="Times New Roman" pitchFamily="18" charset="0"/>
              </a:rPr>
              <a:t> Regional Development Agency. (2013). South </a:t>
            </a:r>
            <a:r>
              <a:rPr lang="en-US" sz="1600" dirty="0" err="1">
                <a:latin typeface="Times New Roman" pitchFamily="18" charset="0"/>
                <a:cs typeface="Times New Roman" pitchFamily="18" charset="0"/>
              </a:rPr>
              <a:t>Muntenia</a:t>
            </a:r>
            <a:r>
              <a:rPr lang="en-US" sz="1600" dirty="0">
                <a:latin typeface="Times New Roman" pitchFamily="18" charset="0"/>
                <a:cs typeface="Times New Roman" pitchFamily="18" charset="0"/>
              </a:rPr>
              <a:t> Regional Development Plan 2014-2020. [online] available at &lt;https://adrmuntenia.ro/planul-de-dezvoltare-regionala-2014--2020/static/16&gt; [accessed17 august 2020].</a:t>
            </a:r>
            <a:endParaRPr lang="en-US" sz="1600" dirty="0" smtClean="0">
              <a:latin typeface="Times New Roman" pitchFamily="18" charset="0"/>
              <a:cs typeface="Times New Roman" pitchFamily="18" charset="0"/>
            </a:endParaRPr>
          </a:p>
          <a:p>
            <a:pPr marL="0" indent="0" algn="just">
              <a:buNone/>
            </a:pPr>
            <a:endParaRPr lang="en-US" sz="1600"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smtClean="0"/>
              <a:t>References</a:t>
            </a:r>
            <a:endParaRPr lang="en-US" dirty="0"/>
          </a:p>
        </p:txBody>
      </p:sp>
      <p:sp>
        <p:nvSpPr>
          <p:cNvPr id="4" name="Slide Number Placeholder 3"/>
          <p:cNvSpPr>
            <a:spLocks noGrp="1"/>
          </p:cNvSpPr>
          <p:nvPr>
            <p:ph type="sldNum" sz="quarter" idx="12"/>
          </p:nvPr>
        </p:nvSpPr>
        <p:spPr/>
        <p:txBody>
          <a:bodyPr/>
          <a:lstStyle/>
          <a:p>
            <a:fld id="{D5F0EEFF-A8BC-46F9-B93F-2FCCDF481E47}" type="slidenum">
              <a:rPr lang="en-US" smtClean="0"/>
              <a:t>15</a:t>
            </a:fld>
            <a:endParaRPr lang="en-US"/>
          </a:p>
        </p:txBody>
      </p:sp>
    </p:spTree>
    <p:extLst>
      <p:ext uri="{BB962C8B-B14F-4D97-AF65-F5344CB8AC3E}">
        <p14:creationId xmlns:p14="http://schemas.microsoft.com/office/powerpoint/2010/main" val="702707088"/>
      </p:ext>
    </p:extLst>
  </p:cSld>
  <p:clrMapOvr>
    <a:masterClrMapping/>
  </p:clrMapOvr>
  <p:transition spd="slow">
    <p:push dir="u"/>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6000" b="1" dirty="0">
                <a:latin typeface="Times New Roman" pitchFamily="18" charset="0"/>
                <a:cs typeface="Times New Roman" pitchFamily="18" charset="0"/>
              </a:rPr>
              <a:t>Thank you for your attention!</a:t>
            </a:r>
          </a:p>
        </p:txBody>
      </p:sp>
      <p:sp>
        <p:nvSpPr>
          <p:cNvPr id="3" name="Slide Number Placeholder 2"/>
          <p:cNvSpPr>
            <a:spLocks noGrp="1"/>
          </p:cNvSpPr>
          <p:nvPr>
            <p:ph type="sldNum" sz="quarter" idx="12"/>
          </p:nvPr>
        </p:nvSpPr>
        <p:spPr/>
        <p:txBody>
          <a:bodyPr/>
          <a:lstStyle/>
          <a:p>
            <a:fld id="{D5F0EEFF-A8BC-46F9-B93F-2FCCDF481E47}" type="slidenum">
              <a:rPr lang="en-US" smtClean="0"/>
              <a:t>16</a:t>
            </a:fld>
            <a:endParaRPr lang="en-US"/>
          </a:p>
        </p:txBody>
      </p:sp>
    </p:spTree>
    <p:extLst>
      <p:ext uri="{BB962C8B-B14F-4D97-AF65-F5344CB8AC3E}">
        <p14:creationId xmlns:p14="http://schemas.microsoft.com/office/powerpoint/2010/main" val="492999452"/>
      </p:ext>
    </p:extLst>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a:r>
              <a:rPr lang="en-US" b="1" dirty="0">
                <a:latin typeface="Times New Roman" pitchFamily="18" charset="0"/>
                <a:cs typeface="Times New Roman" pitchFamily="18" charset="0"/>
              </a:rPr>
              <a:t>Stakeholder </a:t>
            </a:r>
            <a:r>
              <a:rPr lang="en-US" b="1" dirty="0" smtClean="0">
                <a:latin typeface="Times New Roman" pitchFamily="18" charset="0"/>
                <a:cs typeface="Times New Roman" pitchFamily="18" charset="0"/>
              </a:rPr>
              <a:t>in tourism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any entity that is positively or negatively affected by the development of tourism" (</a:t>
            </a:r>
            <a:r>
              <a:rPr lang="en-US" dirty="0" err="1">
                <a:latin typeface="Times New Roman" pitchFamily="18" charset="0"/>
                <a:cs typeface="Times New Roman" pitchFamily="18" charset="0"/>
              </a:rPr>
              <a:t>Minnaert</a:t>
            </a:r>
            <a:r>
              <a:rPr lang="en-US" dirty="0">
                <a:latin typeface="Times New Roman" pitchFamily="18" charset="0"/>
                <a:cs typeface="Times New Roman" pitchFamily="18" charset="0"/>
              </a:rPr>
              <a:t>, 2020, p. 2</a:t>
            </a:r>
            <a:r>
              <a:rPr lang="en-US" dirty="0" smtClean="0">
                <a:latin typeface="Times New Roman" pitchFamily="18" charset="0"/>
                <a:cs typeface="Times New Roman" pitchFamily="18" charset="0"/>
              </a:rPr>
              <a:t>).</a:t>
            </a:r>
          </a:p>
          <a:p>
            <a:pPr marL="0" indent="0" algn="just">
              <a:buNone/>
            </a:pPr>
            <a:endParaRPr lang="en-US" dirty="0" smtClean="0">
              <a:latin typeface="Times New Roman" pitchFamily="18" charset="0"/>
              <a:cs typeface="Times New Roman" pitchFamily="18" charset="0"/>
            </a:endParaRPr>
          </a:p>
          <a:p>
            <a:pPr algn="just"/>
            <a:r>
              <a:rPr lang="en-US" dirty="0">
                <a:latin typeface="Times New Roman" pitchFamily="18" charset="0"/>
                <a:cs typeface="Times New Roman" pitchFamily="18" charset="0"/>
              </a:rPr>
              <a:t>According to Hardy and </a:t>
            </a:r>
            <a:r>
              <a:rPr lang="en-US" dirty="0" smtClean="0">
                <a:latin typeface="Times New Roman" pitchFamily="18" charset="0"/>
                <a:cs typeface="Times New Roman" pitchFamily="18" charset="0"/>
              </a:rPr>
              <a:t>Pearson (2018, p. 248), </a:t>
            </a:r>
            <a:r>
              <a:rPr lang="en-US" dirty="0">
                <a:latin typeface="Times New Roman" pitchFamily="18" charset="0"/>
                <a:cs typeface="Times New Roman" pitchFamily="18" charset="0"/>
              </a:rPr>
              <a:t>there are four categories of tourism stakeholders: </a:t>
            </a:r>
            <a:r>
              <a:rPr lang="en-US" b="1" dirty="0">
                <a:latin typeface="Times New Roman" pitchFamily="18" charset="0"/>
                <a:cs typeface="Times New Roman" pitchFamily="18" charset="0"/>
              </a:rPr>
              <a:t>tourists</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the local community</a:t>
            </a:r>
            <a:r>
              <a:rPr lang="en-US" dirty="0">
                <a:latin typeface="Times New Roman" pitchFamily="18" charset="0"/>
                <a:cs typeface="Times New Roman" pitchFamily="18" charset="0"/>
              </a:rPr>
              <a:t>, economic operators and </a:t>
            </a:r>
            <a:r>
              <a:rPr lang="en-US" dirty="0" smtClean="0">
                <a:latin typeface="Times New Roman" pitchFamily="18" charset="0"/>
                <a:cs typeface="Times New Roman" pitchFamily="18" charset="0"/>
              </a:rPr>
              <a:t>governments.</a:t>
            </a:r>
            <a:endParaRPr lang="en-US" dirty="0">
              <a:latin typeface="Times New Roman" pitchFamily="18" charset="0"/>
              <a:cs typeface="Times New Roman" pitchFamily="18" charset="0"/>
            </a:endParaRPr>
          </a:p>
        </p:txBody>
      </p:sp>
      <p:sp>
        <p:nvSpPr>
          <p:cNvPr id="3" name="Title 2"/>
          <p:cNvSpPr>
            <a:spLocks noGrp="1"/>
          </p:cNvSpPr>
          <p:nvPr>
            <p:ph type="title"/>
          </p:nvPr>
        </p:nvSpPr>
        <p:spPr/>
        <p:txBody>
          <a:bodyPr/>
          <a:lstStyle/>
          <a:p>
            <a:r>
              <a:rPr lang="en-US" dirty="0"/>
              <a:t>	Tourism stakeholders</a:t>
            </a:r>
          </a:p>
        </p:txBody>
      </p:sp>
      <p:sp>
        <p:nvSpPr>
          <p:cNvPr id="4" name="Slide Number Placeholder 3"/>
          <p:cNvSpPr>
            <a:spLocks noGrp="1"/>
          </p:cNvSpPr>
          <p:nvPr>
            <p:ph type="sldNum" sz="quarter" idx="12"/>
          </p:nvPr>
        </p:nvSpPr>
        <p:spPr/>
        <p:txBody>
          <a:bodyPr/>
          <a:lstStyle/>
          <a:p>
            <a:fld id="{D5F0EEFF-A8BC-46F9-B93F-2FCCDF481E47}" type="slidenum">
              <a:rPr lang="en-US" smtClean="0"/>
              <a:t>2</a:t>
            </a:fld>
            <a:endParaRPr lang="en-US"/>
          </a:p>
        </p:txBody>
      </p:sp>
    </p:spTree>
    <p:extLst>
      <p:ext uri="{BB962C8B-B14F-4D97-AF65-F5344CB8AC3E}">
        <p14:creationId xmlns:p14="http://schemas.microsoft.com/office/powerpoint/2010/main" val="676560155"/>
      </p:ext>
    </p:extLst>
  </p:cSld>
  <p:clrMapOvr>
    <a:masterClrMapping/>
  </p:clrMapOvr>
  <p:transition spd="slow">
    <p:push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72067" y="2209800"/>
            <a:ext cx="7408333" cy="3916363"/>
          </a:xfrm>
        </p:spPr>
        <p:txBody>
          <a:bodyPr/>
          <a:lstStyle/>
          <a:p>
            <a:pPr marL="0" indent="0" algn="just">
              <a:buNone/>
            </a:pPr>
            <a:r>
              <a:rPr lang="en-US" b="1" dirty="0" smtClean="0">
                <a:latin typeface="Times New Roman" pitchFamily="18" charset="0"/>
                <a:cs typeface="Times New Roman" pitchFamily="18" charset="0"/>
              </a:rPr>
              <a:t>The tourists </a:t>
            </a:r>
            <a:r>
              <a:rPr lang="en-US" b="1" dirty="0">
                <a:latin typeface="Times New Roman" pitchFamily="18" charset="0"/>
                <a:cs typeface="Times New Roman" pitchFamily="18" charset="0"/>
              </a:rPr>
              <a:t>can </a:t>
            </a:r>
            <a:r>
              <a:rPr lang="en-US" b="1" dirty="0" smtClean="0">
                <a:latin typeface="Times New Roman" pitchFamily="18" charset="0"/>
                <a:cs typeface="Times New Roman" pitchFamily="18" charset="0"/>
              </a:rPr>
              <a:t>influence: </a:t>
            </a:r>
          </a:p>
          <a:p>
            <a:pPr algn="just">
              <a:buFont typeface="Wingdings" pitchFamily="2" charset="2"/>
              <a:buChar char="§"/>
            </a:pPr>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sustainability of the tourist product </a:t>
            </a:r>
            <a:endParaRPr lang="en-US"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the income and expenses of the local </a:t>
            </a:r>
            <a:r>
              <a:rPr lang="en-US" dirty="0" smtClean="0">
                <a:latin typeface="Times New Roman" pitchFamily="18" charset="0"/>
                <a:cs typeface="Times New Roman" pitchFamily="18" charset="0"/>
              </a:rPr>
              <a:t>community</a:t>
            </a:r>
          </a:p>
          <a:p>
            <a:pPr algn="just">
              <a:buFont typeface="Wingdings" pitchFamily="2" charset="2"/>
              <a:buChar char="§"/>
            </a:pPr>
            <a:r>
              <a:rPr lang="en-US" dirty="0">
                <a:latin typeface="Times New Roman" pitchFamily="18" charset="0"/>
                <a:cs typeface="Times New Roman" pitchFamily="18" charset="0"/>
              </a:rPr>
              <a:t>behavior of the local community</a:t>
            </a:r>
          </a:p>
          <a:p>
            <a:pPr algn="just">
              <a:buFont typeface="Wingdings" pitchFamily="2" charset="2"/>
              <a:buChar char="§"/>
            </a:pPr>
            <a:r>
              <a:rPr lang="en-US" dirty="0">
                <a:latin typeface="Times New Roman" pitchFamily="18" charset="0"/>
                <a:cs typeface="Times New Roman" pitchFamily="18" charset="0"/>
              </a:rPr>
              <a:t>the quality of the </a:t>
            </a:r>
            <a:r>
              <a:rPr lang="en-US" dirty="0" smtClean="0">
                <a:latin typeface="Times New Roman" pitchFamily="18" charset="0"/>
                <a:cs typeface="Times New Roman" pitchFamily="18" charset="0"/>
              </a:rPr>
              <a:t>environment</a:t>
            </a:r>
            <a:endParaRPr lang="en-US" dirty="0">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The </a:t>
            </a:r>
            <a:r>
              <a:rPr lang="en-US" b="1" dirty="0">
                <a:latin typeface="Times New Roman" pitchFamily="18" charset="0"/>
                <a:cs typeface="Times New Roman" pitchFamily="18" charset="0"/>
              </a:rPr>
              <a:t>purpose of </a:t>
            </a:r>
            <a:r>
              <a:rPr lang="en-US" b="1" dirty="0" smtClean="0">
                <a:latin typeface="Times New Roman" pitchFamily="18" charset="0"/>
                <a:cs typeface="Times New Roman" pitchFamily="18" charset="0"/>
              </a:rPr>
              <a:t>tourists:</a:t>
            </a:r>
          </a:p>
          <a:p>
            <a:pPr marL="0" indent="0" algn="just">
              <a:buNone/>
            </a:pPr>
            <a:r>
              <a:rPr lang="en-US" i="1" u="sng" dirty="0" smtClean="0">
                <a:latin typeface="Times New Roman" pitchFamily="18" charset="0"/>
                <a:cs typeface="Times New Roman" pitchFamily="18" charset="0"/>
              </a:rPr>
              <a:t>To </a:t>
            </a:r>
            <a:r>
              <a:rPr lang="en-US" i="1" u="sng" dirty="0">
                <a:latin typeface="Times New Roman" pitchFamily="18" charset="0"/>
                <a:cs typeface="Times New Roman" pitchFamily="18" charset="0"/>
              </a:rPr>
              <a:t>discover new things and to benefit from unique experiences</a:t>
            </a:r>
          </a:p>
        </p:txBody>
      </p:sp>
      <p:sp>
        <p:nvSpPr>
          <p:cNvPr id="3" name="Title 2"/>
          <p:cNvSpPr>
            <a:spLocks noGrp="1"/>
          </p:cNvSpPr>
          <p:nvPr>
            <p:ph type="title"/>
          </p:nvPr>
        </p:nvSpPr>
        <p:spPr/>
        <p:txBody>
          <a:bodyPr>
            <a:normAutofit fontScale="90000"/>
          </a:bodyPr>
          <a:lstStyle/>
          <a:p>
            <a:r>
              <a:rPr lang="en-US" dirty="0"/>
              <a:t>The </a:t>
            </a:r>
            <a:r>
              <a:rPr lang="en-US" dirty="0" smtClean="0"/>
              <a:t>tourists </a:t>
            </a:r>
            <a:r>
              <a:rPr lang="en-US" dirty="0"/>
              <a:t>- stakeholder in tourism </a:t>
            </a:r>
          </a:p>
        </p:txBody>
      </p:sp>
      <p:sp>
        <p:nvSpPr>
          <p:cNvPr id="4" name="Slide Number Placeholder 3"/>
          <p:cNvSpPr>
            <a:spLocks noGrp="1"/>
          </p:cNvSpPr>
          <p:nvPr>
            <p:ph type="sldNum" sz="quarter" idx="12"/>
          </p:nvPr>
        </p:nvSpPr>
        <p:spPr/>
        <p:txBody>
          <a:bodyPr/>
          <a:lstStyle/>
          <a:p>
            <a:fld id="{D5F0EEFF-A8BC-46F9-B93F-2FCCDF481E47}" type="slidenum">
              <a:rPr lang="en-US" smtClean="0"/>
              <a:t>3</a:t>
            </a:fld>
            <a:endParaRPr lang="en-US"/>
          </a:p>
        </p:txBody>
      </p:sp>
    </p:spTree>
    <p:extLst>
      <p:ext uri="{BB962C8B-B14F-4D97-AF65-F5344CB8AC3E}">
        <p14:creationId xmlns:p14="http://schemas.microsoft.com/office/powerpoint/2010/main" val="4205060189"/>
      </p:ext>
    </p:extLst>
  </p:cSld>
  <p:clrMapOvr>
    <a:masterClrMapping/>
  </p:clrMapOvr>
  <p:transition spd="slow">
    <p:push dir="u"/>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marL="0" lvl="0" indent="0" algn="just">
              <a:buClr>
                <a:srgbClr val="31B6FD"/>
              </a:buClr>
              <a:buNone/>
            </a:pPr>
            <a:r>
              <a:rPr lang="en-US" b="1" dirty="0">
                <a:solidFill>
                  <a:srgbClr val="073E87"/>
                </a:solidFill>
                <a:latin typeface="Times New Roman" pitchFamily="18" charset="0"/>
                <a:cs typeface="Times New Roman" pitchFamily="18" charset="0"/>
              </a:rPr>
              <a:t>The purpose of </a:t>
            </a:r>
            <a:r>
              <a:rPr lang="en-US" b="1" dirty="0" smtClean="0">
                <a:solidFill>
                  <a:srgbClr val="073E87"/>
                </a:solidFill>
                <a:latin typeface="Times New Roman" pitchFamily="18" charset="0"/>
                <a:cs typeface="Times New Roman" pitchFamily="18" charset="0"/>
              </a:rPr>
              <a:t>local communities:</a:t>
            </a:r>
          </a:p>
          <a:p>
            <a:pPr marL="0" lvl="0" indent="0" algn="just">
              <a:buClr>
                <a:srgbClr val="31B6FD"/>
              </a:buClr>
              <a:buNone/>
            </a:pPr>
            <a:r>
              <a:rPr lang="en-US" i="1" u="sng" dirty="0" smtClean="0">
                <a:solidFill>
                  <a:srgbClr val="073E87"/>
                </a:solidFill>
                <a:latin typeface="Times New Roman" pitchFamily="18" charset="0"/>
                <a:cs typeface="Times New Roman" pitchFamily="18" charset="0"/>
              </a:rPr>
              <a:t>To </a:t>
            </a:r>
            <a:r>
              <a:rPr lang="en-US" i="1" u="sng" dirty="0">
                <a:solidFill>
                  <a:srgbClr val="073E87"/>
                </a:solidFill>
                <a:latin typeface="Times New Roman" pitchFamily="18" charset="0"/>
                <a:cs typeface="Times New Roman" pitchFamily="18" charset="0"/>
              </a:rPr>
              <a:t>ensure its socio-economic </a:t>
            </a:r>
            <a:r>
              <a:rPr lang="en-US" i="1" u="sng" dirty="0" smtClean="0">
                <a:solidFill>
                  <a:srgbClr val="073E87"/>
                </a:solidFill>
                <a:latin typeface="Times New Roman" pitchFamily="18" charset="0"/>
                <a:cs typeface="Times New Roman" pitchFamily="18" charset="0"/>
              </a:rPr>
              <a:t>well-being</a:t>
            </a:r>
          </a:p>
          <a:p>
            <a:pPr marL="0" lvl="0" indent="0" algn="just">
              <a:buClr>
                <a:srgbClr val="31B6FD"/>
              </a:buClr>
              <a:buNone/>
            </a:pPr>
            <a:endParaRPr lang="en-US" i="1" u="sng" dirty="0">
              <a:solidFill>
                <a:srgbClr val="073E87"/>
              </a:solidFill>
              <a:latin typeface="Times New Roman" pitchFamily="18" charset="0"/>
              <a:cs typeface="Times New Roman" pitchFamily="18" charset="0"/>
            </a:endParaRPr>
          </a:p>
          <a:p>
            <a:pPr marL="0" indent="0" algn="just">
              <a:buNone/>
            </a:pPr>
            <a:r>
              <a:rPr lang="en-US" b="1" dirty="0" smtClean="0">
                <a:latin typeface="Times New Roman" pitchFamily="18" charset="0"/>
                <a:cs typeface="Times New Roman" pitchFamily="18" charset="0"/>
              </a:rPr>
              <a:t>The l</a:t>
            </a:r>
            <a:r>
              <a:rPr lang="ro-RO" b="1" dirty="0" smtClean="0">
                <a:latin typeface="Times New Roman" pitchFamily="18" charset="0"/>
                <a:ea typeface="Calibri"/>
                <a:cs typeface="Times New Roman" pitchFamily="18" charset="0"/>
              </a:rPr>
              <a:t>ocal community</a:t>
            </a:r>
            <a:r>
              <a:rPr lang="en-US" b="1" dirty="0" smtClean="0">
                <a:latin typeface="Times New Roman" pitchFamily="18" charset="0"/>
                <a:ea typeface="Calibri"/>
                <a:cs typeface="Times New Roman" pitchFamily="18" charset="0"/>
              </a:rPr>
              <a:t> is:</a:t>
            </a:r>
          </a:p>
          <a:p>
            <a:pPr algn="just">
              <a:buFont typeface="Wingdings" pitchFamily="2" charset="2"/>
              <a:buChar char="§"/>
            </a:pPr>
            <a:r>
              <a:rPr lang="en-US" dirty="0">
                <a:latin typeface="Times New Roman" pitchFamily="18" charset="0"/>
                <a:ea typeface="Calibri"/>
                <a:cs typeface="Times New Roman" pitchFamily="18" charset="0"/>
              </a:rPr>
              <a:t>the main source of employees in the tourism </a:t>
            </a:r>
            <a:r>
              <a:rPr lang="en-US" dirty="0" smtClean="0">
                <a:latin typeface="Times New Roman" pitchFamily="18" charset="0"/>
                <a:ea typeface="Calibri"/>
                <a:cs typeface="Times New Roman" pitchFamily="18" charset="0"/>
              </a:rPr>
              <a:t>field</a:t>
            </a:r>
          </a:p>
          <a:p>
            <a:pPr algn="just">
              <a:buFont typeface="Wingdings" pitchFamily="2" charset="2"/>
              <a:buChar char="§"/>
            </a:pPr>
            <a:r>
              <a:rPr lang="en-US" dirty="0">
                <a:latin typeface="Times New Roman" pitchFamily="18" charset="0"/>
                <a:ea typeface="Calibri"/>
                <a:cs typeface="Times New Roman" pitchFamily="18" charset="0"/>
              </a:rPr>
              <a:t>Manufacturer and consumer of local resources</a:t>
            </a:r>
          </a:p>
          <a:p>
            <a:pPr algn="just">
              <a:buFont typeface="Wingdings" pitchFamily="2" charset="2"/>
              <a:buChar char="§"/>
            </a:pPr>
            <a:r>
              <a:rPr lang="en-US" dirty="0">
                <a:latin typeface="Times New Roman" pitchFamily="18" charset="0"/>
                <a:ea typeface="Calibri"/>
                <a:cs typeface="Times New Roman" pitchFamily="18" charset="0"/>
              </a:rPr>
              <a:t>Keeper of local traditions</a:t>
            </a:r>
          </a:p>
          <a:p>
            <a:pPr algn="just">
              <a:buFont typeface="Wingdings" pitchFamily="2" charset="2"/>
              <a:buChar char="§"/>
            </a:pPr>
            <a:r>
              <a:rPr lang="en-US" dirty="0">
                <a:latin typeface="Times New Roman" pitchFamily="18" charset="0"/>
                <a:ea typeface="Calibri"/>
                <a:cs typeface="Times New Roman" pitchFamily="18" charset="0"/>
              </a:rPr>
              <a:t>Local resource trader</a:t>
            </a:r>
            <a:endParaRPr lang="en-US" dirty="0" smtClean="0">
              <a:latin typeface="Times New Roman" pitchFamily="18" charset="0"/>
              <a:ea typeface="Calibri"/>
              <a:cs typeface="Times New Roman" pitchFamily="18" charset="0"/>
            </a:endParaRPr>
          </a:p>
          <a:p>
            <a:pPr marL="0" indent="0">
              <a:buNone/>
            </a:pPr>
            <a:endParaRPr lang="en-US" dirty="0"/>
          </a:p>
        </p:txBody>
      </p:sp>
      <p:sp>
        <p:nvSpPr>
          <p:cNvPr id="3" name="Title 2"/>
          <p:cNvSpPr>
            <a:spLocks noGrp="1"/>
          </p:cNvSpPr>
          <p:nvPr>
            <p:ph type="title"/>
          </p:nvPr>
        </p:nvSpPr>
        <p:spPr>
          <a:xfrm>
            <a:off x="457200" y="338328"/>
            <a:ext cx="8229600" cy="1261872"/>
          </a:xfrm>
        </p:spPr>
        <p:txBody>
          <a:bodyPr>
            <a:normAutofit fontScale="90000"/>
          </a:bodyPr>
          <a:lstStyle/>
          <a:p>
            <a:r>
              <a:rPr lang="en-US" sz="4000" dirty="0"/>
              <a:t>Local communities - stakeholder in tourism </a:t>
            </a:r>
            <a:endParaRPr lang="en-US" dirty="0"/>
          </a:p>
        </p:txBody>
      </p:sp>
      <p:sp>
        <p:nvSpPr>
          <p:cNvPr id="4" name="Slide Number Placeholder 3"/>
          <p:cNvSpPr>
            <a:spLocks noGrp="1"/>
          </p:cNvSpPr>
          <p:nvPr>
            <p:ph type="sldNum" sz="quarter" idx="12"/>
          </p:nvPr>
        </p:nvSpPr>
        <p:spPr/>
        <p:txBody>
          <a:bodyPr/>
          <a:lstStyle/>
          <a:p>
            <a:fld id="{D5F0EEFF-A8BC-46F9-B93F-2FCCDF481E47}" type="slidenum">
              <a:rPr lang="en-US" smtClean="0"/>
              <a:t>4</a:t>
            </a:fld>
            <a:endParaRPr lang="en-US"/>
          </a:p>
        </p:txBody>
      </p:sp>
    </p:spTree>
    <p:extLst>
      <p:ext uri="{BB962C8B-B14F-4D97-AF65-F5344CB8AC3E}">
        <p14:creationId xmlns:p14="http://schemas.microsoft.com/office/powerpoint/2010/main" val="2911272755"/>
      </p:ext>
    </p:extLst>
  </p:cSld>
  <p:clrMapOvr>
    <a:masterClrMapping/>
  </p:clrMapOvr>
  <p:transition spd="slow">
    <p:push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smtClean="0"/>
              <a:t>The tourist-local community </a:t>
            </a:r>
            <a:r>
              <a:rPr lang="en-US" dirty="0"/>
              <a:t>relationship</a:t>
            </a:r>
          </a:p>
        </p:txBody>
      </p:sp>
      <p:cxnSp>
        <p:nvCxnSpPr>
          <p:cNvPr id="5" name="Straight Arrow Connector 4"/>
          <p:cNvCxnSpPr/>
          <p:nvPr/>
        </p:nvCxnSpPr>
        <p:spPr>
          <a:xfrm flipH="1">
            <a:off x="2667000" y="1600200"/>
            <a:ext cx="1905000" cy="12954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 name="Straight Arrow Connector 6"/>
          <p:cNvCxnSpPr/>
          <p:nvPr/>
        </p:nvCxnSpPr>
        <p:spPr>
          <a:xfrm>
            <a:off x="4572000" y="1600200"/>
            <a:ext cx="1676400" cy="1447800"/>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
        <p:nvSpPr>
          <p:cNvPr id="9" name="Rectangle 8"/>
          <p:cNvSpPr/>
          <p:nvPr/>
        </p:nvSpPr>
        <p:spPr>
          <a:xfrm>
            <a:off x="1219200" y="3276600"/>
            <a:ext cx="24003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Times New Roman" pitchFamily="18" charset="0"/>
                <a:cs typeface="Times New Roman" pitchFamily="18" charset="0"/>
              </a:rPr>
              <a:t>Social relationship</a:t>
            </a:r>
            <a:endParaRPr lang="en-US" sz="2400" b="1" dirty="0">
              <a:latin typeface="Times New Roman" pitchFamily="18" charset="0"/>
              <a:cs typeface="Times New Roman" pitchFamily="18" charset="0"/>
            </a:endParaRPr>
          </a:p>
        </p:txBody>
      </p:sp>
      <p:sp>
        <p:nvSpPr>
          <p:cNvPr id="11" name="Rectangle 10"/>
          <p:cNvSpPr/>
          <p:nvPr/>
        </p:nvSpPr>
        <p:spPr>
          <a:xfrm>
            <a:off x="5410200" y="3276600"/>
            <a:ext cx="2438400" cy="1371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smtClean="0">
                <a:latin typeface="Times New Roman" pitchFamily="18" charset="0"/>
                <a:cs typeface="Times New Roman" pitchFamily="18" charset="0"/>
              </a:rPr>
              <a:t>Economic relationship</a:t>
            </a:r>
            <a:endParaRPr lang="en-US" sz="2400" b="1"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D5F0EEFF-A8BC-46F9-B93F-2FCCDF481E47}" type="slidenum">
              <a:rPr lang="en-US" smtClean="0"/>
              <a:t>5</a:t>
            </a:fld>
            <a:endParaRPr lang="en-US"/>
          </a:p>
        </p:txBody>
      </p:sp>
    </p:spTree>
    <p:extLst>
      <p:ext uri="{BB962C8B-B14F-4D97-AF65-F5344CB8AC3E}">
        <p14:creationId xmlns:p14="http://schemas.microsoft.com/office/powerpoint/2010/main" val="150187782"/>
      </p:ext>
    </p:extLst>
  </p:cSld>
  <p:clrMapOvr>
    <a:masterClrMapping/>
  </p:clrMapOvr>
  <p:transition spd="slow">
    <p:push dir="u"/>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229600" cy="1252728"/>
          </a:xfrm>
        </p:spPr>
        <p:txBody>
          <a:bodyPr>
            <a:normAutofit fontScale="90000"/>
          </a:bodyPr>
          <a:lstStyle/>
          <a:p>
            <a:r>
              <a:rPr lang="ro-RO" b="1" dirty="0">
                <a:latin typeface="Times New Roman"/>
                <a:ea typeface="Calibri"/>
              </a:rPr>
              <a:t>Study </a:t>
            </a:r>
            <a:r>
              <a:rPr lang="ro-RO" b="1" dirty="0" smtClean="0">
                <a:latin typeface="Times New Roman"/>
                <a:ea typeface="Calibri"/>
              </a:rPr>
              <a:t>region</a:t>
            </a:r>
            <a:r>
              <a:rPr lang="en-US" b="1" dirty="0" smtClean="0">
                <a:latin typeface="Times New Roman"/>
                <a:ea typeface="Calibri"/>
              </a:rPr>
              <a:t> – South </a:t>
            </a:r>
            <a:r>
              <a:rPr lang="en-US" b="1" dirty="0" err="1" smtClean="0">
                <a:latin typeface="Times New Roman"/>
                <a:ea typeface="Calibri"/>
              </a:rPr>
              <a:t>Muntenia</a:t>
            </a:r>
            <a:r>
              <a:rPr lang="en-US" b="1" dirty="0" smtClean="0">
                <a:latin typeface="Times New Roman"/>
                <a:ea typeface="Calibri"/>
              </a:rPr>
              <a:t/>
            </a:r>
            <a:br>
              <a:rPr lang="en-US" b="1" dirty="0" smtClean="0">
                <a:latin typeface="Times New Roman"/>
                <a:ea typeface="Calibri"/>
              </a:rPr>
            </a:br>
            <a:r>
              <a:rPr lang="en-US" b="1" dirty="0">
                <a:latin typeface="Times New Roman"/>
                <a:ea typeface="Calibri"/>
              </a:rPr>
              <a:t/>
            </a:r>
            <a:br>
              <a:rPr lang="en-US" b="1" dirty="0">
                <a:latin typeface="Times New Roman"/>
                <a:ea typeface="Calibri"/>
              </a:rPr>
            </a:br>
            <a:r>
              <a:rPr lang="en-US" sz="1800" b="1" dirty="0">
                <a:latin typeface="Times New Roman"/>
                <a:ea typeface="Calibri"/>
              </a:rPr>
              <a:t>Fig. no. 1 Development regions and macro-regions</a:t>
            </a:r>
            <a:endParaRPr lang="en-US" sz="1800" dirty="0"/>
          </a:p>
        </p:txBody>
      </p:sp>
      <p:pic>
        <p:nvPicPr>
          <p:cNvPr id="4" name="Content Placeholder 3"/>
          <p:cNvPicPr>
            <a:picLocks noGrp="1"/>
          </p:cNvPicPr>
          <p:nvPr>
            <p:ph idx="1"/>
          </p:nvPr>
        </p:nvPicPr>
        <p:blipFill>
          <a:blip r:embed="rId2"/>
          <a:stretch>
            <a:fillRect/>
          </a:stretch>
        </p:blipFill>
        <p:spPr>
          <a:xfrm>
            <a:off x="381000" y="1752601"/>
            <a:ext cx="8382000" cy="4343400"/>
          </a:xfrm>
          <a:prstGeom prst="rect">
            <a:avLst/>
          </a:prstGeom>
        </p:spPr>
      </p:pic>
      <p:sp>
        <p:nvSpPr>
          <p:cNvPr id="5" name="TextBox 4"/>
          <p:cNvSpPr txBox="1"/>
          <p:nvPr/>
        </p:nvSpPr>
        <p:spPr>
          <a:xfrm>
            <a:off x="228600" y="6093023"/>
            <a:ext cx="8534400" cy="307777"/>
          </a:xfrm>
          <a:prstGeom prst="rect">
            <a:avLst/>
          </a:prstGeom>
          <a:noFill/>
        </p:spPr>
        <p:txBody>
          <a:bodyPr wrap="square" rtlCol="0">
            <a:spAutoFit/>
          </a:bodyPr>
          <a:lstStyle/>
          <a:p>
            <a:pPr algn="ctr"/>
            <a:r>
              <a:rPr lang="en-US" sz="1400" i="1" dirty="0" smtClean="0">
                <a:latin typeface="Times New Roman" pitchFamily="18" charset="0"/>
                <a:cs typeface="Times New Roman" pitchFamily="18" charset="0"/>
              </a:rPr>
              <a:t>Source</a:t>
            </a:r>
            <a:r>
              <a:rPr lang="en-US" sz="1400" dirty="0" smtClean="0">
                <a:latin typeface="Times New Roman" pitchFamily="18" charset="0"/>
                <a:cs typeface="Times New Roman" pitchFamily="18" charset="0"/>
              </a:rPr>
              <a:t>: National Institute of Statistics, 2019, Romanian Tourism. Brief Statistic, p.62</a:t>
            </a:r>
            <a:endParaRPr lang="en-US" sz="1400" dirty="0">
              <a:latin typeface="Times New Roman" pitchFamily="18" charset="0"/>
              <a:cs typeface="Times New Roman" pitchFamily="18" charset="0"/>
            </a:endParaRPr>
          </a:p>
        </p:txBody>
      </p:sp>
      <p:sp>
        <p:nvSpPr>
          <p:cNvPr id="2" name="Slide Number Placeholder 1"/>
          <p:cNvSpPr>
            <a:spLocks noGrp="1"/>
          </p:cNvSpPr>
          <p:nvPr>
            <p:ph type="sldNum" sz="quarter" idx="12"/>
          </p:nvPr>
        </p:nvSpPr>
        <p:spPr/>
        <p:txBody>
          <a:bodyPr/>
          <a:lstStyle/>
          <a:p>
            <a:fld id="{D5F0EEFF-A8BC-46F9-B93F-2FCCDF481E47}" type="slidenum">
              <a:rPr lang="en-US" smtClean="0"/>
              <a:t>6</a:t>
            </a:fld>
            <a:endParaRPr lang="en-US"/>
          </a:p>
        </p:txBody>
      </p:sp>
    </p:spTree>
    <p:extLst>
      <p:ext uri="{BB962C8B-B14F-4D97-AF65-F5344CB8AC3E}">
        <p14:creationId xmlns:p14="http://schemas.microsoft.com/office/powerpoint/2010/main" val="1624495729"/>
      </p:ext>
    </p:extLst>
  </p:cSld>
  <p:clrMapOvr>
    <a:masterClrMapping/>
  </p:clrMapOvr>
  <p:transition spd="slow">
    <p:push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buNone/>
            </a:pPr>
            <a:endParaRPr lang="en-US" dirty="0"/>
          </a:p>
          <a:p>
            <a:pPr marL="0" indent="0" algn="just">
              <a:buNone/>
            </a:pPr>
            <a:r>
              <a:rPr lang="en-US" dirty="0">
                <a:latin typeface="Times New Roman" pitchFamily="18" charset="0"/>
                <a:cs typeface="Times New Roman" pitchFamily="18" charset="0"/>
              </a:rPr>
              <a:t>The region consists of the following </a:t>
            </a:r>
            <a:r>
              <a:rPr lang="en-US" b="1" dirty="0">
                <a:latin typeface="Times New Roman" pitchFamily="18" charset="0"/>
                <a:cs typeface="Times New Roman" pitchFamily="18" charset="0"/>
              </a:rPr>
              <a:t>counties</a:t>
            </a:r>
            <a:r>
              <a:rPr lang="en-US"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r>
              <a:rPr lang="ro-RO" dirty="0">
                <a:latin typeface="Times New Roman" pitchFamily="18" charset="0"/>
                <a:ea typeface="Calibri"/>
                <a:cs typeface="Times New Roman" pitchFamily="18" charset="0"/>
              </a:rPr>
              <a:t>Argeş, Călăraşi, Dâmboviţa, Giurgiu, Ialomiţa, Prahova and </a:t>
            </a:r>
            <a:r>
              <a:rPr lang="ro-RO" dirty="0" smtClean="0">
                <a:latin typeface="Times New Roman" pitchFamily="18" charset="0"/>
                <a:ea typeface="Calibri"/>
                <a:cs typeface="Times New Roman" pitchFamily="18" charset="0"/>
              </a:rPr>
              <a:t>Teleorman. </a:t>
            </a:r>
            <a:endParaRPr lang="en-US" dirty="0" smtClean="0">
              <a:latin typeface="Times New Roman" pitchFamily="18" charset="0"/>
              <a:cs typeface="Times New Roman" pitchFamily="18" charset="0"/>
            </a:endParaRPr>
          </a:p>
          <a:p>
            <a:pPr marL="0" indent="0" algn="just">
              <a:buNone/>
            </a:pPr>
            <a:r>
              <a:rPr lang="ro-RO" b="1" dirty="0" smtClean="0">
                <a:latin typeface="Times New Roman" pitchFamily="18" charset="0"/>
                <a:cs typeface="Times New Roman" pitchFamily="18" charset="0"/>
              </a:rPr>
              <a:t>Landforms</a:t>
            </a:r>
            <a:r>
              <a:rPr lang="ro-RO" dirty="0" smtClean="0">
                <a:latin typeface="Times New Roman" pitchFamily="18" charset="0"/>
                <a:cs typeface="Times New Roman" pitchFamily="18" charset="0"/>
              </a:rPr>
              <a:t>:</a:t>
            </a:r>
          </a:p>
          <a:p>
            <a:pPr algn="just">
              <a:buFont typeface="Wingdings" pitchFamily="2" charset="2"/>
              <a:buChar char="§"/>
            </a:pPr>
            <a:r>
              <a:rPr lang="en-US" dirty="0">
                <a:latin typeface="Times New Roman" pitchFamily="18" charset="0"/>
                <a:cs typeface="Times New Roman" pitchFamily="18" charset="0"/>
              </a:rPr>
              <a:t>mountains - 9.5% of the </a:t>
            </a:r>
            <a:r>
              <a:rPr lang="en-US" dirty="0" smtClean="0">
                <a:latin typeface="Times New Roman" pitchFamily="18" charset="0"/>
                <a:cs typeface="Times New Roman" pitchFamily="18" charset="0"/>
              </a:rPr>
              <a:t>region</a:t>
            </a:r>
            <a:endParaRPr lang="ro-RO"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hills - 9.8% of the </a:t>
            </a:r>
            <a:r>
              <a:rPr lang="en-US" dirty="0" smtClean="0">
                <a:latin typeface="Times New Roman" pitchFamily="18" charset="0"/>
                <a:cs typeface="Times New Roman" pitchFamily="18" charset="0"/>
              </a:rPr>
              <a:t>region</a:t>
            </a:r>
            <a:endParaRPr lang="ro-RO" dirty="0" smtClean="0">
              <a:latin typeface="Times New Roman" pitchFamily="18" charset="0"/>
              <a:cs typeface="Times New Roman" pitchFamily="18" charset="0"/>
            </a:endParaRPr>
          </a:p>
          <a:p>
            <a:pPr algn="just">
              <a:buFont typeface="Wingdings" pitchFamily="2" charset="2"/>
              <a:buChar char="§"/>
            </a:pPr>
            <a:r>
              <a:rPr lang="en-US" dirty="0">
                <a:latin typeface="Times New Roman" pitchFamily="18" charset="0"/>
                <a:cs typeface="Times New Roman" pitchFamily="18" charset="0"/>
              </a:rPr>
              <a:t>plains - 70.7% of the region</a:t>
            </a:r>
          </a:p>
        </p:txBody>
      </p:sp>
      <p:sp>
        <p:nvSpPr>
          <p:cNvPr id="3" name="Title 2"/>
          <p:cNvSpPr>
            <a:spLocks noGrp="1"/>
          </p:cNvSpPr>
          <p:nvPr>
            <p:ph type="title"/>
          </p:nvPr>
        </p:nvSpPr>
        <p:spPr/>
        <p:txBody>
          <a:bodyPr>
            <a:normAutofit fontScale="90000"/>
          </a:bodyPr>
          <a:lstStyle/>
          <a:p>
            <a:r>
              <a:rPr lang="en-US" dirty="0"/>
              <a:t/>
            </a:r>
            <a:br>
              <a:rPr lang="en-US" dirty="0"/>
            </a:br>
            <a:r>
              <a:rPr lang="en-US" dirty="0"/>
              <a:t>South-</a:t>
            </a:r>
            <a:r>
              <a:rPr lang="en-US" dirty="0" err="1"/>
              <a:t>Muntenia</a:t>
            </a:r>
            <a:r>
              <a:rPr lang="en-US" dirty="0"/>
              <a:t> Development Region</a:t>
            </a:r>
          </a:p>
        </p:txBody>
      </p:sp>
      <p:sp>
        <p:nvSpPr>
          <p:cNvPr id="4" name="Slide Number Placeholder 3"/>
          <p:cNvSpPr>
            <a:spLocks noGrp="1"/>
          </p:cNvSpPr>
          <p:nvPr>
            <p:ph type="sldNum" sz="quarter" idx="12"/>
          </p:nvPr>
        </p:nvSpPr>
        <p:spPr/>
        <p:txBody>
          <a:bodyPr/>
          <a:lstStyle/>
          <a:p>
            <a:fld id="{D5F0EEFF-A8BC-46F9-B93F-2FCCDF481E47}" type="slidenum">
              <a:rPr lang="en-US" smtClean="0"/>
              <a:t>7</a:t>
            </a:fld>
            <a:endParaRPr lang="en-US"/>
          </a:p>
        </p:txBody>
      </p:sp>
    </p:spTree>
    <p:extLst>
      <p:ext uri="{BB962C8B-B14F-4D97-AF65-F5344CB8AC3E}">
        <p14:creationId xmlns:p14="http://schemas.microsoft.com/office/powerpoint/2010/main" val="3101117337"/>
      </p:ext>
    </p:extLst>
  </p:cSld>
  <p:clrMapOvr>
    <a:masterClrMapping/>
  </p:clrMapOvr>
  <p:transition spd="slow">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a:latin typeface="Times New Roman" pitchFamily="18" charset="0"/>
                <a:cs typeface="Times New Roman" pitchFamily="18" charset="0"/>
              </a:rPr>
              <a:t>The research involved establishing the statistical correlation between the presence of tourists in the studied area, using an indicator of tourist traffic (tourist arrivals in accommodation units) and three economic indicators related to the studied area, namely: total average monthly income / household, total average expenditures monthly / household and unemployment rate among people aged 15 and over.</a:t>
            </a:r>
          </a:p>
        </p:txBody>
      </p:sp>
      <p:sp>
        <p:nvSpPr>
          <p:cNvPr id="3" name="Title 2"/>
          <p:cNvSpPr>
            <a:spLocks noGrp="1"/>
          </p:cNvSpPr>
          <p:nvPr>
            <p:ph type="title"/>
          </p:nvPr>
        </p:nvSpPr>
        <p:spPr/>
        <p:txBody>
          <a:bodyPr/>
          <a:lstStyle/>
          <a:p>
            <a:r>
              <a:rPr lang="en-US" dirty="0"/>
              <a:t>	Research methodology</a:t>
            </a:r>
          </a:p>
        </p:txBody>
      </p:sp>
      <p:sp>
        <p:nvSpPr>
          <p:cNvPr id="4" name="Slide Number Placeholder 3"/>
          <p:cNvSpPr>
            <a:spLocks noGrp="1"/>
          </p:cNvSpPr>
          <p:nvPr>
            <p:ph type="sldNum" sz="quarter" idx="12"/>
          </p:nvPr>
        </p:nvSpPr>
        <p:spPr/>
        <p:txBody>
          <a:bodyPr/>
          <a:lstStyle/>
          <a:p>
            <a:fld id="{D5F0EEFF-A8BC-46F9-B93F-2FCCDF481E47}" type="slidenum">
              <a:rPr lang="en-US" smtClean="0"/>
              <a:t>8</a:t>
            </a:fld>
            <a:endParaRPr lang="en-US"/>
          </a:p>
        </p:txBody>
      </p:sp>
    </p:spTree>
    <p:extLst>
      <p:ext uri="{BB962C8B-B14F-4D97-AF65-F5344CB8AC3E}">
        <p14:creationId xmlns:p14="http://schemas.microsoft.com/office/powerpoint/2010/main" val="2992794385"/>
      </p:ext>
    </p:extLst>
  </p:cSld>
  <p:clrMapOvr>
    <a:masterClrMapping/>
  </p:clrMapOvr>
  <p:transition spd="slow">
    <p:push dir="u"/>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ro-RO" u="sng" dirty="0" smtClean="0">
                <a:latin typeface="Times New Roman" pitchFamily="18" charset="0"/>
                <a:cs typeface="Times New Roman" pitchFamily="18" charset="0"/>
              </a:rPr>
              <a:t>T</a:t>
            </a:r>
            <a:r>
              <a:rPr lang="en-US" u="sng" dirty="0" smtClean="0">
                <a:latin typeface="Times New Roman" pitchFamily="18" charset="0"/>
                <a:cs typeface="Times New Roman" pitchFamily="18" charset="0"/>
              </a:rPr>
              <a:t>he </a:t>
            </a:r>
            <a:r>
              <a:rPr lang="en-US" u="sng" dirty="0">
                <a:latin typeface="Times New Roman" pitchFamily="18" charset="0"/>
                <a:cs typeface="Times New Roman" pitchFamily="18" charset="0"/>
              </a:rPr>
              <a:t>independent </a:t>
            </a:r>
            <a:r>
              <a:rPr lang="en-US" u="sng" dirty="0" smtClean="0">
                <a:latin typeface="Times New Roman" pitchFamily="18" charset="0"/>
                <a:cs typeface="Times New Roman" pitchFamily="18" charset="0"/>
              </a:rPr>
              <a:t>variable</a:t>
            </a:r>
            <a:r>
              <a:rPr lang="ro-RO" u="sng" dirty="0" smtClean="0">
                <a:latin typeface="Times New Roman" pitchFamily="18" charset="0"/>
                <a:cs typeface="Times New Roman" pitchFamily="18" charset="0"/>
              </a:rPr>
              <a:t>:</a:t>
            </a:r>
            <a:r>
              <a:rPr lang="ro-RO" dirty="0" smtClean="0">
                <a:latin typeface="Times New Roman" pitchFamily="18" charset="0"/>
                <a:cs typeface="Times New Roman" pitchFamily="18" charset="0"/>
              </a:rPr>
              <a:t> </a:t>
            </a:r>
            <a:r>
              <a:rPr lang="en-US" b="1" dirty="0">
                <a:latin typeface="Times New Roman" pitchFamily="18" charset="0"/>
                <a:cs typeface="Times New Roman" pitchFamily="18" charset="0"/>
              </a:rPr>
              <a:t>arrivals of tourists in accommodation </a:t>
            </a:r>
            <a:r>
              <a:rPr lang="en-US" b="1" dirty="0" smtClean="0">
                <a:latin typeface="Times New Roman" pitchFamily="18" charset="0"/>
                <a:cs typeface="Times New Roman" pitchFamily="18" charset="0"/>
              </a:rPr>
              <a:t>units</a:t>
            </a:r>
            <a:endParaRPr lang="ro-RO" b="1" dirty="0" smtClean="0">
              <a:latin typeface="Times New Roman" pitchFamily="18" charset="0"/>
              <a:cs typeface="Times New Roman" pitchFamily="18" charset="0"/>
            </a:endParaRPr>
          </a:p>
          <a:p>
            <a:pPr marL="0" indent="0" algn="just">
              <a:buNone/>
            </a:pPr>
            <a:r>
              <a:rPr lang="ro-RO" u="sng" dirty="0" smtClean="0">
                <a:latin typeface="Times New Roman" pitchFamily="18" charset="0"/>
                <a:cs typeface="Times New Roman" pitchFamily="18" charset="0"/>
              </a:rPr>
              <a:t>T</a:t>
            </a:r>
            <a:r>
              <a:rPr lang="en-US" u="sng" dirty="0" smtClean="0">
                <a:latin typeface="Times New Roman" pitchFamily="18" charset="0"/>
                <a:cs typeface="Times New Roman" pitchFamily="18" charset="0"/>
              </a:rPr>
              <a:t>he </a:t>
            </a:r>
            <a:r>
              <a:rPr lang="en-US" u="sng" dirty="0">
                <a:latin typeface="Times New Roman" pitchFamily="18" charset="0"/>
                <a:cs typeface="Times New Roman" pitchFamily="18" charset="0"/>
              </a:rPr>
              <a:t>dependent </a:t>
            </a:r>
            <a:r>
              <a:rPr lang="en-US" u="sng" dirty="0" smtClean="0">
                <a:latin typeface="Times New Roman" pitchFamily="18" charset="0"/>
                <a:cs typeface="Times New Roman" pitchFamily="18" charset="0"/>
              </a:rPr>
              <a:t>variable</a:t>
            </a:r>
            <a:r>
              <a:rPr lang="ro-RO" u="sng" dirty="0" smtClean="0">
                <a:latin typeface="Times New Roman" pitchFamily="18" charset="0"/>
                <a:cs typeface="Times New Roman" pitchFamily="18" charset="0"/>
              </a:rPr>
              <a:t>s</a:t>
            </a:r>
            <a:r>
              <a:rPr lang="ro-RO"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total </a:t>
            </a:r>
            <a:r>
              <a:rPr lang="en-US" b="1" dirty="0">
                <a:latin typeface="Times New Roman" pitchFamily="18" charset="0"/>
                <a:cs typeface="Times New Roman" pitchFamily="18" charset="0"/>
              </a:rPr>
              <a:t>average monthly income / household, total average expenditures monthly / household and unemployment rate among people aged 15 and over</a:t>
            </a:r>
            <a:r>
              <a:rPr lang="en-US" b="1" dirty="0" smtClean="0">
                <a:latin typeface="Times New Roman" pitchFamily="18" charset="0"/>
                <a:cs typeface="Times New Roman" pitchFamily="18" charset="0"/>
              </a:rPr>
              <a:t>.</a:t>
            </a:r>
            <a:endParaRPr lang="ro-RO" b="1" dirty="0" smtClean="0">
              <a:latin typeface="Times New Roman" pitchFamily="18" charset="0"/>
              <a:cs typeface="Times New Roman" pitchFamily="18" charset="0"/>
            </a:endParaRPr>
          </a:p>
          <a:p>
            <a:pPr marL="0" indent="0" algn="just">
              <a:buNone/>
            </a:pPr>
            <a:r>
              <a:rPr lang="en-US" u="sng" dirty="0">
                <a:latin typeface="Times New Roman" pitchFamily="18" charset="0"/>
                <a:cs typeface="Times New Roman" pitchFamily="18" charset="0"/>
              </a:rPr>
              <a:t>Calculation </a:t>
            </a:r>
            <a:r>
              <a:rPr lang="en-US" u="sng" dirty="0" smtClean="0">
                <a:latin typeface="Times New Roman" pitchFamily="18" charset="0"/>
                <a:cs typeface="Times New Roman" pitchFamily="18" charset="0"/>
              </a:rPr>
              <a:t>method</a:t>
            </a:r>
            <a:r>
              <a:rPr lang="ro-RO" dirty="0">
                <a:latin typeface="Times New Roman" pitchFamily="18" charset="0"/>
                <a:cs typeface="Times New Roman" pitchFamily="18" charset="0"/>
              </a:rPr>
              <a:t>: </a:t>
            </a:r>
            <a:r>
              <a:rPr lang="ro-RO" b="1" dirty="0">
                <a:latin typeface="Times New Roman" pitchFamily="18" charset="0"/>
                <a:cs typeface="Times New Roman" pitchFamily="18" charset="0"/>
              </a:rPr>
              <a:t>Pearson correlation </a:t>
            </a:r>
            <a:r>
              <a:rPr lang="ro-RO" b="1" dirty="0" smtClean="0">
                <a:latin typeface="Times New Roman" pitchFamily="18" charset="0"/>
                <a:cs typeface="Times New Roman" pitchFamily="18" charset="0"/>
              </a:rPr>
              <a:t>coefficient </a:t>
            </a:r>
            <a:r>
              <a:rPr lang="ro-RO" dirty="0" smtClean="0">
                <a:latin typeface="Times New Roman" pitchFamily="18" charset="0"/>
                <a:cs typeface="Times New Roman" pitchFamily="18" charset="0"/>
              </a:rPr>
              <a:t>(</a:t>
            </a:r>
            <a:r>
              <a:rPr lang="en-US" dirty="0">
                <a:latin typeface="Times New Roman" pitchFamily="18" charset="0"/>
                <a:cs typeface="Times New Roman" pitchFamily="18" charset="0"/>
              </a:rPr>
              <a:t>The excel spreadsheet program was used</a:t>
            </a:r>
            <a:r>
              <a:rPr lang="ro-RO" dirty="0" smtClean="0">
                <a:latin typeface="Times New Roman" pitchFamily="18" charset="0"/>
                <a:cs typeface="Times New Roman" pitchFamily="18" charset="0"/>
              </a:rPr>
              <a:t>).</a:t>
            </a:r>
            <a:endParaRPr lang="en-US" b="1" dirty="0">
              <a:latin typeface="Times New Roman" pitchFamily="18" charset="0"/>
              <a:cs typeface="Times New Roman" pitchFamily="18" charset="0"/>
            </a:endParaRPr>
          </a:p>
        </p:txBody>
      </p:sp>
      <p:sp>
        <p:nvSpPr>
          <p:cNvPr id="3" name="Title 2"/>
          <p:cNvSpPr>
            <a:spLocks noGrp="1"/>
          </p:cNvSpPr>
          <p:nvPr>
            <p:ph type="title"/>
          </p:nvPr>
        </p:nvSpPr>
        <p:spPr/>
        <p:txBody>
          <a:bodyPr>
            <a:normAutofit/>
          </a:bodyPr>
          <a:lstStyle/>
          <a:p>
            <a:r>
              <a:rPr lang="en-US" sz="2800" dirty="0"/>
              <a:t>Research </a:t>
            </a:r>
            <a:r>
              <a:rPr lang="en-US" sz="2800" dirty="0" smtClean="0"/>
              <a:t>methodology</a:t>
            </a:r>
            <a:r>
              <a:rPr lang="ro-RO" sz="2800" dirty="0"/>
              <a:t> - continued</a:t>
            </a:r>
            <a:endParaRPr lang="en-US" sz="2800" dirty="0"/>
          </a:p>
        </p:txBody>
      </p:sp>
      <p:sp>
        <p:nvSpPr>
          <p:cNvPr id="4" name="Slide Number Placeholder 3"/>
          <p:cNvSpPr>
            <a:spLocks noGrp="1"/>
          </p:cNvSpPr>
          <p:nvPr>
            <p:ph type="sldNum" sz="quarter" idx="12"/>
          </p:nvPr>
        </p:nvSpPr>
        <p:spPr/>
        <p:txBody>
          <a:bodyPr/>
          <a:lstStyle/>
          <a:p>
            <a:fld id="{D5F0EEFF-A8BC-46F9-B93F-2FCCDF481E47}" type="slidenum">
              <a:rPr lang="en-US" smtClean="0"/>
              <a:t>9</a:t>
            </a:fld>
            <a:endParaRPr lang="en-US"/>
          </a:p>
        </p:txBody>
      </p:sp>
    </p:spTree>
    <p:extLst>
      <p:ext uri="{BB962C8B-B14F-4D97-AF65-F5344CB8AC3E}">
        <p14:creationId xmlns:p14="http://schemas.microsoft.com/office/powerpoint/2010/main" val="2109322100"/>
      </p:ext>
    </p:extLst>
  </p:cSld>
  <p:clrMapOvr>
    <a:masterClrMapping/>
  </p:clrMapOvr>
  <p:transition spd="slow">
    <p:push dir="u"/>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306</TotalTime>
  <Words>1140</Words>
  <Application>Microsoft Office PowerPoint</Application>
  <PresentationFormat>On-screen Show (4:3)</PresentationFormat>
  <Paragraphs>94</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Waveform</vt:lpstr>
      <vt:lpstr>The correlation between regional tourist and the South Muntenia community </vt:lpstr>
      <vt:lpstr> Tourism stakeholders</vt:lpstr>
      <vt:lpstr>The tourists - stakeholder in tourism </vt:lpstr>
      <vt:lpstr>Local communities - stakeholder in tourism </vt:lpstr>
      <vt:lpstr>The tourist-local community relationship</vt:lpstr>
      <vt:lpstr>Study region – South Muntenia  Fig. no. 1 Development regions and macro-regions</vt:lpstr>
      <vt:lpstr> South-Muntenia Development Region</vt:lpstr>
      <vt:lpstr> Research methodology</vt:lpstr>
      <vt:lpstr>Research methodology - continued</vt:lpstr>
      <vt:lpstr> The tourist-income correlation</vt:lpstr>
      <vt:lpstr> Tourist - expenditure correlation</vt:lpstr>
      <vt:lpstr> Tourist- unemployment rate correlation</vt:lpstr>
      <vt:lpstr>Conclusions</vt:lpstr>
      <vt:lpstr>Conclusions - continued</vt:lpstr>
      <vt:lpstr>References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correlation between regional tourist and the South Muntenia community</dc:title>
  <dc:creator>Cosmin</dc:creator>
  <cp:lastModifiedBy>Cosmin</cp:lastModifiedBy>
  <cp:revision>20</cp:revision>
  <dcterms:created xsi:type="dcterms:W3CDTF">2020-09-02T09:25:15Z</dcterms:created>
  <dcterms:modified xsi:type="dcterms:W3CDTF">2020-09-04T13:49:35Z</dcterms:modified>
</cp:coreProperties>
</file>