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media/image1.png" ContentType="image/png"/>
  <Override PartName="/ppt/media/image2.jpeg" ContentType="image/jpeg"/>
  <Override PartName="/ppt/media/image3.wmf" ContentType="image/x-wmf"/>
  <Override PartName="/ppt/media/image4.png" ContentType="image/png"/>
  <Override PartName="/ppt/media/image5.wmf" ContentType="image/x-wmf"/>
  <Override PartName="/ppt/media/image6.png" ContentType="image/png"/>
  <Override PartName="/ppt/media/image7.png" ContentType="image/png"/>
  <Override PartName="/ppt/media/image8.wmf" ContentType="image/x-wmf"/>
  <Override PartName="/ppt/media/image9.png" ContentType="image/png"/>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clustered"/>
        <c:varyColors val="0"/>
        <c:ser>
          <c:idx val="0"/>
          <c:order val="0"/>
          <c:tx>
            <c:strRef>
              <c:f>label 0</c:f>
              <c:strCache>
                <c:ptCount val="1"/>
                <c:pt idx="0">
                  <c:v>2019</c:v>
                </c:pt>
              </c:strCache>
            </c:strRef>
          </c:tx>
          <c:spPr>
            <a:solidFill>
              <a:srgbClr val="004586"/>
            </a:solidFill>
            <a:ln>
              <a:noFill/>
            </a:ln>
          </c:spPr>
          <c:invertIfNegative val="0"/>
          <c:dLbls>
            <c:txPr>
              <a:bodyPr/>
              <a:lstStyle/>
              <a:p>
                <a:pPr>
                  <a:defRPr b="0" sz="1000" spc="-1" strike="noStrike">
                    <a:solidFill>
                      <a:srgbClr val="000000"/>
                    </a:solidFill>
                    <a:latin typeface="Arial"/>
                    <a:ea typeface="DejaVu Sans"/>
                  </a:defRPr>
                </a:pPr>
              </a:p>
            </c:txPr>
            <c:dLblPos val="outEnd"/>
            <c:showLegendKey val="0"/>
            <c:showVal val="0"/>
            <c:showCatName val="0"/>
            <c:showSerName val="0"/>
            <c:showPercent val="0"/>
            <c:separator> </c:separator>
            <c:showLeaderLines val="0"/>
          </c:dLbls>
          <c:cat>
            <c:strRef>
              <c:f>categories</c:f>
              <c:strCache>
                <c:ptCount val="31"/>
                <c:pt idx="0">
                  <c:v>Bulgaria</c:v>
                </c:pt>
                <c:pt idx="1">
                  <c:v>Romania</c:v>
                </c:pt>
                <c:pt idx="2">
                  <c:v>Latvia</c:v>
                </c:pt>
                <c:pt idx="3">
                  <c:v>Hungary</c:v>
                </c:pt>
                <c:pt idx="4">
                  <c:v>Croatia</c:v>
                </c:pt>
                <c:pt idx="5">
                  <c:v>Poland</c:v>
                </c:pt>
                <c:pt idx="6">
                  <c:v>Lithuania</c:v>
                </c:pt>
                <c:pt idx="7">
                  <c:v>Estonia</c:v>
                </c:pt>
                <c:pt idx="8">
                  <c:v>Slovakia</c:v>
                </c:pt>
                <c:pt idx="9">
                  <c:v>Czechia</c:v>
                </c:pt>
                <c:pt idx="10">
                  <c:v>Greece</c:v>
                </c:pt>
                <c:pt idx="11">
                  <c:v>Portugal</c:v>
                </c:pt>
                <c:pt idx="12">
                  <c:v>Slovenia</c:v>
                </c:pt>
                <c:pt idx="13">
                  <c:v>Malta</c:v>
                </c:pt>
                <c:pt idx="14">
                  <c:v>Spain</c:v>
                </c:pt>
                <c:pt idx="15">
                  <c:v>Cyprus</c:v>
                </c:pt>
                <c:pt idx="16">
                  <c:v>Italy</c:v>
                </c:pt>
                <c:pt idx="17">
                  <c:v>UE-27</c:v>
                </c:pt>
                <c:pt idx="18">
                  <c:v>France</c:v>
                </c:pt>
                <c:pt idx="19">
                  <c:v>Germany</c:v>
                </c:pt>
                <c:pt idx="20">
                  <c:v>Belgium</c:v>
                </c:pt>
                <c:pt idx="21">
                  <c:v>Finland</c:v>
                </c:pt>
                <c:pt idx="22">
                  <c:v>Iceland</c:v>
                </c:pt>
                <c:pt idx="23">
                  <c:v>Austria</c:v>
                </c:pt>
                <c:pt idx="24">
                  <c:v>Netherlands</c:v>
                </c:pt>
                <c:pt idx="25">
                  <c:v>Sweden</c:v>
                </c:pt>
                <c:pt idx="26">
                  <c:v>Denmark</c:v>
                </c:pt>
                <c:pt idx="27">
                  <c:v>Switzerland</c:v>
                </c:pt>
                <c:pt idx="28">
                  <c:v>Norway</c:v>
                </c:pt>
                <c:pt idx="29">
                  <c:v>Ireland</c:v>
                </c:pt>
                <c:pt idx="30">
                  <c:v>Luxembourg</c:v>
                </c:pt>
              </c:strCache>
            </c:strRef>
          </c:cat>
          <c:val>
            <c:numRef>
              <c:f>0</c:f>
              <c:numCache>
                <c:formatCode>General</c:formatCode>
                <c:ptCount val="31"/>
                <c:pt idx="0">
                  <c:v>6630</c:v>
                </c:pt>
                <c:pt idx="1">
                  <c:v>9300</c:v>
                </c:pt>
                <c:pt idx="2">
                  <c:v>12540</c:v>
                </c:pt>
                <c:pt idx="3">
                  <c:v>13310</c:v>
                </c:pt>
                <c:pt idx="4">
                  <c:v>12710</c:v>
                </c:pt>
                <c:pt idx="5">
                  <c:v>13070</c:v>
                </c:pt>
                <c:pt idx="6">
                  <c:v>14060</c:v>
                </c:pt>
                <c:pt idx="7">
                  <c:v>15410</c:v>
                </c:pt>
                <c:pt idx="8">
                  <c:v>15950</c:v>
                </c:pt>
                <c:pt idx="9">
                  <c:v>18460</c:v>
                </c:pt>
                <c:pt idx="10">
                  <c:v>17780</c:v>
                </c:pt>
                <c:pt idx="11">
                  <c:v>18670</c:v>
                </c:pt>
                <c:pt idx="12">
                  <c:v>20770</c:v>
                </c:pt>
                <c:pt idx="13">
                  <c:v>22890</c:v>
                </c:pt>
                <c:pt idx="14">
                  <c:v>25180</c:v>
                </c:pt>
                <c:pt idx="15">
                  <c:v>25500</c:v>
                </c:pt>
                <c:pt idx="16">
                  <c:v>27230</c:v>
                </c:pt>
                <c:pt idx="17">
                  <c:v>28050</c:v>
                </c:pt>
                <c:pt idx="18">
                  <c:v>33250</c:v>
                </c:pt>
                <c:pt idx="19">
                  <c:v>35950</c:v>
                </c:pt>
                <c:pt idx="20">
                  <c:v>36120</c:v>
                </c:pt>
                <c:pt idx="21">
                  <c:v>37150</c:v>
                </c:pt>
                <c:pt idx="22">
                  <c:v>38920</c:v>
                </c:pt>
                <c:pt idx="23">
                  <c:v>38090</c:v>
                </c:pt>
                <c:pt idx="24">
                  <c:v>41980</c:v>
                </c:pt>
                <c:pt idx="25">
                  <c:v>44180</c:v>
                </c:pt>
                <c:pt idx="26">
                  <c:v>48970</c:v>
                </c:pt>
                <c:pt idx="27">
                  <c:v>61950</c:v>
                </c:pt>
                <c:pt idx="28">
                  <c:v>70150</c:v>
                </c:pt>
                <c:pt idx="29">
                  <c:v>59560</c:v>
                </c:pt>
                <c:pt idx="30">
                  <c:v>83590</c:v>
                </c:pt>
              </c:numCache>
            </c:numRef>
          </c:val>
        </c:ser>
        <c:ser>
          <c:idx val="1"/>
          <c:order val="1"/>
          <c:tx>
            <c:strRef>
              <c:f>label 1</c:f>
              <c:strCache>
                <c:ptCount val="1"/>
                <c:pt idx="0">
                  <c:v>2020</c:v>
                </c:pt>
              </c:strCache>
            </c:strRef>
          </c:tx>
          <c:spPr>
            <a:solidFill>
              <a:srgbClr val="ff420e"/>
            </a:solidFill>
            <a:ln>
              <a:noFill/>
            </a:ln>
          </c:spPr>
          <c:invertIfNegative val="0"/>
          <c:dLbls>
            <c:txPr>
              <a:bodyPr/>
              <a:lstStyle/>
              <a:p>
                <a:pPr>
                  <a:defRPr b="0" sz="1000" spc="-1" strike="noStrike">
                    <a:solidFill>
                      <a:srgbClr val="000000"/>
                    </a:solidFill>
                    <a:latin typeface="Arial"/>
                    <a:ea typeface="DejaVu Sans"/>
                  </a:defRPr>
                </a:pPr>
              </a:p>
            </c:txPr>
            <c:dLblPos val="outEnd"/>
            <c:showLegendKey val="0"/>
            <c:showVal val="0"/>
            <c:showCatName val="0"/>
            <c:showSerName val="0"/>
            <c:showPercent val="0"/>
            <c:separator> </c:separator>
            <c:showLeaderLines val="0"/>
          </c:dLbls>
          <c:cat>
            <c:strRef>
              <c:f>categories</c:f>
              <c:strCache>
                <c:ptCount val="31"/>
                <c:pt idx="0">
                  <c:v>Bulgaria</c:v>
                </c:pt>
                <c:pt idx="1">
                  <c:v>Romania</c:v>
                </c:pt>
                <c:pt idx="2">
                  <c:v>Latvia</c:v>
                </c:pt>
                <c:pt idx="3">
                  <c:v>Hungary</c:v>
                </c:pt>
                <c:pt idx="4">
                  <c:v>Croatia</c:v>
                </c:pt>
                <c:pt idx="5">
                  <c:v>Poland</c:v>
                </c:pt>
                <c:pt idx="6">
                  <c:v>Lithuania</c:v>
                </c:pt>
                <c:pt idx="7">
                  <c:v>Estonia</c:v>
                </c:pt>
                <c:pt idx="8">
                  <c:v>Slovakia</c:v>
                </c:pt>
                <c:pt idx="9">
                  <c:v>Czechia</c:v>
                </c:pt>
                <c:pt idx="10">
                  <c:v>Greece</c:v>
                </c:pt>
                <c:pt idx="11">
                  <c:v>Portugal</c:v>
                </c:pt>
                <c:pt idx="12">
                  <c:v>Slovenia</c:v>
                </c:pt>
                <c:pt idx="13">
                  <c:v>Malta</c:v>
                </c:pt>
                <c:pt idx="14">
                  <c:v>Spain</c:v>
                </c:pt>
                <c:pt idx="15">
                  <c:v>Cyprus</c:v>
                </c:pt>
                <c:pt idx="16">
                  <c:v>Italy</c:v>
                </c:pt>
                <c:pt idx="17">
                  <c:v>UE-27</c:v>
                </c:pt>
                <c:pt idx="18">
                  <c:v>France</c:v>
                </c:pt>
                <c:pt idx="19">
                  <c:v>Germany</c:v>
                </c:pt>
                <c:pt idx="20">
                  <c:v>Belgium</c:v>
                </c:pt>
                <c:pt idx="21">
                  <c:v>Finland</c:v>
                </c:pt>
                <c:pt idx="22">
                  <c:v>Iceland</c:v>
                </c:pt>
                <c:pt idx="23">
                  <c:v>Austria</c:v>
                </c:pt>
                <c:pt idx="24">
                  <c:v>Netherlands</c:v>
                </c:pt>
                <c:pt idx="25">
                  <c:v>Sweden</c:v>
                </c:pt>
                <c:pt idx="26">
                  <c:v>Denmark</c:v>
                </c:pt>
                <c:pt idx="27">
                  <c:v>Switzerland</c:v>
                </c:pt>
                <c:pt idx="28">
                  <c:v>Norway</c:v>
                </c:pt>
                <c:pt idx="29">
                  <c:v>Ireland</c:v>
                </c:pt>
                <c:pt idx="30">
                  <c:v>Luxembourg</c:v>
                </c:pt>
              </c:strCache>
            </c:strRef>
          </c:cat>
          <c:val>
            <c:numRef>
              <c:f>1</c:f>
              <c:numCache>
                <c:formatCode>General</c:formatCode>
                <c:ptCount val="31"/>
                <c:pt idx="0">
                  <c:v>6410</c:v>
                </c:pt>
                <c:pt idx="1">
                  <c:v>9020</c:v>
                </c:pt>
                <c:pt idx="2">
                  <c:v>12330</c:v>
                </c:pt>
                <c:pt idx="3">
                  <c:v>12730</c:v>
                </c:pt>
                <c:pt idx="4">
                  <c:v>11680</c:v>
                </c:pt>
                <c:pt idx="5">
                  <c:v>12810</c:v>
                </c:pt>
                <c:pt idx="6">
                  <c:v>14050</c:v>
                </c:pt>
                <c:pt idx="7">
                  <c:v>15280</c:v>
                </c:pt>
                <c:pt idx="8">
                  <c:v>15400</c:v>
                </c:pt>
                <c:pt idx="9">
                  <c:v>17400</c:v>
                </c:pt>
                <c:pt idx="10">
                  <c:v>16210</c:v>
                </c:pt>
                <c:pt idx="11">
                  <c:v>17100</c:v>
                </c:pt>
                <c:pt idx="12">
                  <c:v>19740</c:v>
                </c:pt>
                <c:pt idx="13">
                  <c:v>20470</c:v>
                </c:pt>
                <c:pt idx="14">
                  <c:v>22210</c:v>
                </c:pt>
                <c:pt idx="15">
                  <c:v>24120</c:v>
                </c:pt>
                <c:pt idx="16">
                  <c:v>24910</c:v>
                </c:pt>
                <c:pt idx="17">
                  <c:v>26440</c:v>
                </c:pt>
                <c:pt idx="18">
                  <c:v>30550</c:v>
                </c:pt>
                <c:pt idx="19">
                  <c:v>34590</c:v>
                </c:pt>
                <c:pt idx="20">
                  <c:v>34020</c:v>
                </c:pt>
                <c:pt idx="21">
                  <c:v>36220</c:v>
                </c:pt>
                <c:pt idx="22">
                  <c:v>35520</c:v>
                </c:pt>
                <c:pt idx="23">
                  <c:v>35480</c:v>
                </c:pt>
                <c:pt idx="24">
                  <c:v>40130</c:v>
                </c:pt>
                <c:pt idx="25">
                  <c:v>42910</c:v>
                </c:pt>
                <c:pt idx="26">
                  <c:v>47890</c:v>
                </c:pt>
                <c:pt idx="27">
                  <c:v>60040</c:v>
                </c:pt>
                <c:pt idx="28">
                  <c:v>68850</c:v>
                </c:pt>
                <c:pt idx="29">
                  <c:v>62570</c:v>
                </c:pt>
                <c:pt idx="30">
                  <c:v>81660</c:v>
                </c:pt>
              </c:numCache>
            </c:numRef>
          </c:val>
        </c:ser>
        <c:gapWidth val="100"/>
        <c:overlap val="0"/>
        <c:axId val="29055357"/>
        <c:axId val="9118534"/>
      </c:barChart>
      <c:catAx>
        <c:axId val="29055357"/>
        <c:scaling>
          <c:orientation val="minMax"/>
        </c:scaling>
        <c:delete val="0"/>
        <c:axPos val="b"/>
        <c:numFmt formatCode="[$-418]dd/mm/yyyy" sourceLinked="1"/>
        <c:majorTickMark val="out"/>
        <c:minorTickMark val="none"/>
        <c:tickLblPos val="nextTo"/>
        <c:spPr>
          <a:ln w="9360">
            <a:solidFill>
              <a:srgbClr val="b3b3b3"/>
            </a:solidFill>
            <a:round/>
          </a:ln>
        </c:spPr>
        <c:txPr>
          <a:bodyPr/>
          <a:lstStyle/>
          <a:p>
            <a:pPr>
              <a:defRPr b="0" sz="1000" spc="-1" strike="noStrike">
                <a:solidFill>
                  <a:srgbClr val="000000"/>
                </a:solidFill>
                <a:latin typeface="Arial"/>
                <a:ea typeface="DejaVu Sans"/>
              </a:defRPr>
            </a:pPr>
          </a:p>
        </c:txPr>
        <c:crossAx val="9118534"/>
        <c:crosses val="autoZero"/>
        <c:auto val="1"/>
        <c:lblAlgn val="ctr"/>
        <c:lblOffset val="100"/>
        <c:noMultiLvlLbl val="0"/>
      </c:catAx>
      <c:valAx>
        <c:axId val="9118534"/>
        <c:scaling>
          <c:orientation val="minMax"/>
        </c:scaling>
        <c:delete val="0"/>
        <c:axPos val="l"/>
        <c:majorGridlines>
          <c:spPr>
            <a:ln w="9360">
              <a:solidFill>
                <a:srgbClr val="b3b3b3"/>
              </a:solidFill>
              <a:round/>
            </a:ln>
          </c:spPr>
        </c:majorGridlines>
        <c:numFmt formatCode="#,##0" sourceLinked="0"/>
        <c:majorTickMark val="out"/>
        <c:minorTickMark val="none"/>
        <c:tickLblPos val="nextTo"/>
        <c:spPr>
          <a:ln w="9360">
            <a:solidFill>
              <a:srgbClr val="b3b3b3"/>
            </a:solidFill>
            <a:round/>
          </a:ln>
        </c:spPr>
        <c:txPr>
          <a:bodyPr/>
          <a:lstStyle/>
          <a:p>
            <a:pPr>
              <a:defRPr b="0" sz="1000" spc="-1" strike="noStrike">
                <a:solidFill>
                  <a:srgbClr val="000000"/>
                </a:solidFill>
                <a:latin typeface="Arial"/>
                <a:ea typeface="DejaVu Sans"/>
              </a:defRPr>
            </a:pPr>
          </a:p>
        </c:txPr>
        <c:crossAx val="29055357"/>
        <c:crosses val="autoZero"/>
        <c:crossBetween val="between"/>
      </c:valAx>
      <c:spPr>
        <a:noFill/>
        <a:ln>
          <a:solidFill>
            <a:srgbClr val="b3b3b3"/>
          </a:solidFill>
        </a:ln>
      </c:spPr>
    </c:plotArea>
    <c:legend>
      <c:legendPos val="r"/>
      <c:overlay val="0"/>
      <c:spPr>
        <a:noFill/>
        <a:ln>
          <a:noFill/>
        </a:ln>
      </c:spPr>
      <c:txPr>
        <a:bodyPr/>
        <a:lstStyle/>
        <a:p>
          <a:pPr>
            <a:defRPr b="0" sz="1000" spc="-1" strike="noStrike">
              <a:solidFill>
                <a:srgbClr val="000000"/>
              </a:solidFill>
              <a:latin typeface="Arial"/>
              <a:ea typeface="DejaVu Sans"/>
            </a:defRPr>
          </a:pPr>
        </a:p>
      </c:txPr>
    </c:legend>
    <c:plotVisOnly val="1"/>
    <c:dispBlanksAs val="gap"/>
  </c:chart>
  <c:spPr>
    <a:solidFill>
      <a:srgbClr val="ffffff"/>
    </a:solidFill>
    <a:ln w="9360">
      <a:noFill/>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clustered"/>
        <c:varyColors val="0"/>
        <c:ser>
          <c:idx val="0"/>
          <c:order val="0"/>
          <c:tx>
            <c:strRef>
              <c:f>label 0</c:f>
              <c:strCache>
                <c:ptCount val="1"/>
                <c:pt idx="0">
                  <c:v>2020</c:v>
                </c:pt>
              </c:strCache>
            </c:strRef>
          </c:tx>
          <c:spPr>
            <a:solidFill>
              <a:srgbClr val="004586"/>
            </a:solidFill>
            <a:ln>
              <a:noFill/>
            </a:ln>
          </c:spPr>
          <c:invertIfNegative val="0"/>
          <c:dLbls>
            <c:txPr>
              <a:bodyPr/>
              <a:lstStyle/>
              <a:p>
                <a:pPr>
                  <a:defRPr b="0" sz="1000" spc="-1" strike="noStrike">
                    <a:solidFill>
                      <a:srgbClr val="000000"/>
                    </a:solidFill>
                    <a:latin typeface="Arial"/>
                    <a:ea typeface="DejaVu Sans"/>
                  </a:defRPr>
                </a:pPr>
              </a:p>
            </c:txPr>
            <c:dLblPos val="outEnd"/>
            <c:showLegendKey val="0"/>
            <c:showVal val="0"/>
            <c:showCatName val="0"/>
            <c:showSerName val="0"/>
            <c:showPercent val="0"/>
            <c:separator> </c:separator>
            <c:showLeaderLines val="0"/>
          </c:dLbls>
          <c:cat>
            <c:strRef>
              <c:f>categories</c:f>
              <c:strCache>
                <c:ptCount val="29"/>
                <c:pt idx="0">
                  <c:v>Bulgaria</c:v>
                </c:pt>
                <c:pt idx="1">
                  <c:v>Romania</c:v>
                </c:pt>
                <c:pt idx="2">
                  <c:v>Latvia</c:v>
                </c:pt>
                <c:pt idx="3">
                  <c:v>Croatia</c:v>
                </c:pt>
                <c:pt idx="4">
                  <c:v>Hungary</c:v>
                </c:pt>
                <c:pt idx="5">
                  <c:v>Poland</c:v>
                </c:pt>
                <c:pt idx="6">
                  <c:v>Lithuania</c:v>
                </c:pt>
                <c:pt idx="7">
                  <c:v>Slovakia</c:v>
                </c:pt>
                <c:pt idx="8">
                  <c:v>Estonia</c:v>
                </c:pt>
                <c:pt idx="9">
                  <c:v>Greece</c:v>
                </c:pt>
                <c:pt idx="10">
                  <c:v>Czechia</c:v>
                </c:pt>
                <c:pt idx="11">
                  <c:v>Portugal</c:v>
                </c:pt>
                <c:pt idx="12">
                  <c:v>Slovenia</c:v>
                </c:pt>
                <c:pt idx="13">
                  <c:v>Malta</c:v>
                </c:pt>
                <c:pt idx="14">
                  <c:v>Spain</c:v>
                </c:pt>
                <c:pt idx="15">
                  <c:v>Cyprus</c:v>
                </c:pt>
                <c:pt idx="16">
                  <c:v>Italy</c:v>
                </c:pt>
                <c:pt idx="17">
                  <c:v>UE-27</c:v>
                </c:pt>
                <c:pt idx="18">
                  <c:v>France</c:v>
                </c:pt>
                <c:pt idx="19">
                  <c:v>Germany</c:v>
                </c:pt>
                <c:pt idx="20">
                  <c:v>Belgium</c:v>
                </c:pt>
                <c:pt idx="21">
                  <c:v>Iceland</c:v>
                </c:pt>
                <c:pt idx="22">
                  <c:v>Austria</c:v>
                </c:pt>
                <c:pt idx="23">
                  <c:v>Finland</c:v>
                </c:pt>
                <c:pt idx="24">
                  <c:v>Netherlands</c:v>
                </c:pt>
                <c:pt idx="25">
                  <c:v>Sweden</c:v>
                </c:pt>
                <c:pt idx="26">
                  <c:v>Denmark</c:v>
                </c:pt>
                <c:pt idx="27">
                  <c:v>Ireland</c:v>
                </c:pt>
                <c:pt idx="28">
                  <c:v>Luxembourg</c:v>
                </c:pt>
              </c:strCache>
            </c:strRef>
          </c:cat>
          <c:val>
            <c:numRef>
              <c:f>0</c:f>
              <c:numCache>
                <c:formatCode>General</c:formatCode>
                <c:ptCount val="29"/>
                <c:pt idx="0">
                  <c:v>6410</c:v>
                </c:pt>
                <c:pt idx="1">
                  <c:v>9020</c:v>
                </c:pt>
                <c:pt idx="2">
                  <c:v>12330</c:v>
                </c:pt>
                <c:pt idx="3">
                  <c:v>11680</c:v>
                </c:pt>
                <c:pt idx="4">
                  <c:v>12730</c:v>
                </c:pt>
                <c:pt idx="5">
                  <c:v>12810</c:v>
                </c:pt>
                <c:pt idx="6">
                  <c:v>14050</c:v>
                </c:pt>
                <c:pt idx="7">
                  <c:v>15400</c:v>
                </c:pt>
                <c:pt idx="8">
                  <c:v>15280</c:v>
                </c:pt>
                <c:pt idx="9">
                  <c:v>16210</c:v>
                </c:pt>
                <c:pt idx="10">
                  <c:v>17400</c:v>
                </c:pt>
                <c:pt idx="11">
                  <c:v>17100</c:v>
                </c:pt>
                <c:pt idx="12">
                  <c:v>19740</c:v>
                </c:pt>
                <c:pt idx="13">
                  <c:v>20470</c:v>
                </c:pt>
                <c:pt idx="14">
                  <c:v>22210</c:v>
                </c:pt>
                <c:pt idx="15">
                  <c:v>24120</c:v>
                </c:pt>
                <c:pt idx="16">
                  <c:v>24910</c:v>
                </c:pt>
                <c:pt idx="17">
                  <c:v>26440</c:v>
                </c:pt>
                <c:pt idx="18">
                  <c:v>30550</c:v>
                </c:pt>
                <c:pt idx="19">
                  <c:v>34590</c:v>
                </c:pt>
                <c:pt idx="20">
                  <c:v>34020</c:v>
                </c:pt>
                <c:pt idx="21">
                  <c:v>35520</c:v>
                </c:pt>
                <c:pt idx="22">
                  <c:v>35480</c:v>
                </c:pt>
                <c:pt idx="23">
                  <c:v>36220</c:v>
                </c:pt>
                <c:pt idx="24">
                  <c:v>40130</c:v>
                </c:pt>
                <c:pt idx="25">
                  <c:v>42910</c:v>
                </c:pt>
                <c:pt idx="26">
                  <c:v>47890</c:v>
                </c:pt>
                <c:pt idx="27">
                  <c:v>62570</c:v>
                </c:pt>
                <c:pt idx="28">
                  <c:v>81660</c:v>
                </c:pt>
              </c:numCache>
            </c:numRef>
          </c:val>
        </c:ser>
        <c:ser>
          <c:idx val="1"/>
          <c:order val="1"/>
          <c:tx>
            <c:strRef>
              <c:f>label 1</c:f>
              <c:strCache>
                <c:ptCount val="1"/>
                <c:pt idx="0">
                  <c:v>2021</c:v>
                </c:pt>
              </c:strCache>
            </c:strRef>
          </c:tx>
          <c:spPr>
            <a:solidFill>
              <a:srgbClr val="ff420e"/>
            </a:solidFill>
            <a:ln>
              <a:noFill/>
            </a:ln>
          </c:spPr>
          <c:invertIfNegative val="0"/>
          <c:dLbls>
            <c:txPr>
              <a:bodyPr/>
              <a:lstStyle/>
              <a:p>
                <a:pPr>
                  <a:defRPr b="0" sz="1000" spc="-1" strike="noStrike">
                    <a:solidFill>
                      <a:srgbClr val="000000"/>
                    </a:solidFill>
                    <a:latin typeface="Arial"/>
                    <a:ea typeface="DejaVu Sans"/>
                  </a:defRPr>
                </a:pPr>
              </a:p>
            </c:txPr>
            <c:dLblPos val="outEnd"/>
            <c:showLegendKey val="0"/>
            <c:showVal val="0"/>
            <c:showCatName val="0"/>
            <c:showSerName val="0"/>
            <c:showPercent val="0"/>
            <c:separator> </c:separator>
            <c:showLeaderLines val="0"/>
          </c:dLbls>
          <c:cat>
            <c:strRef>
              <c:f>categories</c:f>
              <c:strCache>
                <c:ptCount val="29"/>
                <c:pt idx="0">
                  <c:v>Bulgaria</c:v>
                </c:pt>
                <c:pt idx="1">
                  <c:v>Romania</c:v>
                </c:pt>
                <c:pt idx="2">
                  <c:v>Latvia</c:v>
                </c:pt>
                <c:pt idx="3">
                  <c:v>Croatia</c:v>
                </c:pt>
                <c:pt idx="4">
                  <c:v>Hungary</c:v>
                </c:pt>
                <c:pt idx="5">
                  <c:v>Poland</c:v>
                </c:pt>
                <c:pt idx="6">
                  <c:v>Lithuania</c:v>
                </c:pt>
                <c:pt idx="7">
                  <c:v>Slovakia</c:v>
                </c:pt>
                <c:pt idx="8">
                  <c:v>Estonia</c:v>
                </c:pt>
                <c:pt idx="9">
                  <c:v>Greece</c:v>
                </c:pt>
                <c:pt idx="10">
                  <c:v>Czechia</c:v>
                </c:pt>
                <c:pt idx="11">
                  <c:v>Portugal</c:v>
                </c:pt>
                <c:pt idx="12">
                  <c:v>Slovenia</c:v>
                </c:pt>
                <c:pt idx="13">
                  <c:v>Malta</c:v>
                </c:pt>
                <c:pt idx="14">
                  <c:v>Spain</c:v>
                </c:pt>
                <c:pt idx="15">
                  <c:v>Cyprus</c:v>
                </c:pt>
                <c:pt idx="16">
                  <c:v>Italy</c:v>
                </c:pt>
                <c:pt idx="17">
                  <c:v>UE-27</c:v>
                </c:pt>
                <c:pt idx="18">
                  <c:v>France</c:v>
                </c:pt>
                <c:pt idx="19">
                  <c:v>Germany</c:v>
                </c:pt>
                <c:pt idx="20">
                  <c:v>Belgium</c:v>
                </c:pt>
                <c:pt idx="21">
                  <c:v>Iceland</c:v>
                </c:pt>
                <c:pt idx="22">
                  <c:v>Austria</c:v>
                </c:pt>
                <c:pt idx="23">
                  <c:v>Finland</c:v>
                </c:pt>
                <c:pt idx="24">
                  <c:v>Netherlands</c:v>
                </c:pt>
                <c:pt idx="25">
                  <c:v>Sweden</c:v>
                </c:pt>
                <c:pt idx="26">
                  <c:v>Denmark</c:v>
                </c:pt>
                <c:pt idx="27">
                  <c:v>Ireland</c:v>
                </c:pt>
                <c:pt idx="28">
                  <c:v>Luxembourg</c:v>
                </c:pt>
              </c:strCache>
            </c:strRef>
          </c:cat>
          <c:val>
            <c:numRef>
              <c:f>1</c:f>
              <c:numCache>
                <c:formatCode>General</c:formatCode>
                <c:ptCount val="29"/>
                <c:pt idx="0">
                  <c:v>6950</c:v>
                </c:pt>
                <c:pt idx="1">
                  <c:v>9610</c:v>
                </c:pt>
                <c:pt idx="2">
                  <c:v>12980</c:v>
                </c:pt>
                <c:pt idx="3">
                  <c:v>13510</c:v>
                </c:pt>
                <c:pt idx="4">
                  <c:v>13710</c:v>
                </c:pt>
                <c:pt idx="5">
                  <c:v>13770</c:v>
                </c:pt>
                <c:pt idx="6">
                  <c:v>14820</c:v>
                </c:pt>
                <c:pt idx="7">
                  <c:v>16210</c:v>
                </c:pt>
                <c:pt idx="8">
                  <c:v>16490</c:v>
                </c:pt>
                <c:pt idx="9">
                  <c:v>17670</c:v>
                </c:pt>
                <c:pt idx="10">
                  <c:v>18020</c:v>
                </c:pt>
                <c:pt idx="11">
                  <c:v>18060</c:v>
                </c:pt>
                <c:pt idx="12">
                  <c:v>21310</c:v>
                </c:pt>
                <c:pt idx="13">
                  <c:v>22760</c:v>
                </c:pt>
                <c:pt idx="14">
                  <c:v>23450</c:v>
                </c:pt>
                <c:pt idx="15">
                  <c:v>25480</c:v>
                </c:pt>
                <c:pt idx="16">
                  <c:v>26780</c:v>
                </c:pt>
                <c:pt idx="17">
                  <c:v>27900</c:v>
                </c:pt>
                <c:pt idx="18">
                  <c:v>32530</c:v>
                </c:pt>
                <c:pt idx="19">
                  <c:v>35480</c:v>
                </c:pt>
                <c:pt idx="20">
                  <c:v>36010</c:v>
                </c:pt>
                <c:pt idx="21">
                  <c:v>36460</c:v>
                </c:pt>
                <c:pt idx="22">
                  <c:v>36950</c:v>
                </c:pt>
                <c:pt idx="23">
                  <c:v>37250</c:v>
                </c:pt>
                <c:pt idx="24">
                  <c:v>41860</c:v>
                </c:pt>
                <c:pt idx="25">
                  <c:v>44950</c:v>
                </c:pt>
                <c:pt idx="26">
                  <c:v>50010</c:v>
                </c:pt>
                <c:pt idx="27">
                  <c:v>70530</c:v>
                </c:pt>
                <c:pt idx="28">
                  <c:v>84490</c:v>
                </c:pt>
              </c:numCache>
            </c:numRef>
          </c:val>
        </c:ser>
        <c:gapWidth val="100"/>
        <c:overlap val="0"/>
        <c:axId val="64011599"/>
        <c:axId val="35382188"/>
      </c:barChart>
      <c:catAx>
        <c:axId val="64011599"/>
        <c:scaling>
          <c:orientation val="minMax"/>
        </c:scaling>
        <c:delete val="0"/>
        <c:axPos val="b"/>
        <c:numFmt formatCode="[$-418]dd/mm/yyyy" sourceLinked="1"/>
        <c:majorTickMark val="out"/>
        <c:minorTickMark val="none"/>
        <c:tickLblPos val="nextTo"/>
        <c:spPr>
          <a:ln w="9360">
            <a:solidFill>
              <a:srgbClr val="b3b3b3"/>
            </a:solidFill>
            <a:round/>
          </a:ln>
        </c:spPr>
        <c:txPr>
          <a:bodyPr/>
          <a:lstStyle/>
          <a:p>
            <a:pPr>
              <a:defRPr b="0" sz="1000" spc="-1" strike="noStrike">
                <a:solidFill>
                  <a:srgbClr val="000000"/>
                </a:solidFill>
                <a:latin typeface="Arial"/>
                <a:ea typeface="DejaVu Sans"/>
              </a:defRPr>
            </a:pPr>
          </a:p>
        </c:txPr>
        <c:crossAx val="35382188"/>
        <c:crosses val="autoZero"/>
        <c:auto val="1"/>
        <c:lblAlgn val="ctr"/>
        <c:lblOffset val="100"/>
        <c:noMultiLvlLbl val="0"/>
      </c:catAx>
      <c:valAx>
        <c:axId val="35382188"/>
        <c:scaling>
          <c:orientation val="minMax"/>
        </c:scaling>
        <c:delete val="0"/>
        <c:axPos val="l"/>
        <c:majorGridlines>
          <c:spPr>
            <a:ln w="9360">
              <a:solidFill>
                <a:srgbClr val="b3b3b3"/>
              </a:solidFill>
              <a:round/>
            </a:ln>
          </c:spPr>
        </c:majorGridlines>
        <c:numFmt formatCode="#,##0" sourceLinked="0"/>
        <c:majorTickMark val="out"/>
        <c:minorTickMark val="none"/>
        <c:tickLblPos val="nextTo"/>
        <c:spPr>
          <a:ln w="9360">
            <a:solidFill>
              <a:srgbClr val="b3b3b3"/>
            </a:solidFill>
            <a:round/>
          </a:ln>
        </c:spPr>
        <c:txPr>
          <a:bodyPr/>
          <a:lstStyle/>
          <a:p>
            <a:pPr>
              <a:defRPr b="0" sz="1000" spc="-1" strike="noStrike">
                <a:solidFill>
                  <a:srgbClr val="000000"/>
                </a:solidFill>
                <a:latin typeface="Arial"/>
                <a:ea typeface="DejaVu Sans"/>
              </a:defRPr>
            </a:pPr>
          </a:p>
        </c:txPr>
        <c:crossAx val="64011599"/>
        <c:crosses val="autoZero"/>
        <c:crossBetween val="between"/>
      </c:valAx>
      <c:spPr>
        <a:noFill/>
        <a:ln>
          <a:solidFill>
            <a:srgbClr val="b3b3b3"/>
          </a:solidFill>
        </a:ln>
      </c:spPr>
    </c:plotArea>
    <c:legend>
      <c:legendPos val="r"/>
      <c:overlay val="0"/>
      <c:spPr>
        <a:noFill/>
        <a:ln>
          <a:noFill/>
        </a:ln>
      </c:spPr>
      <c:txPr>
        <a:bodyPr/>
        <a:lstStyle/>
        <a:p>
          <a:pPr>
            <a:defRPr b="0" sz="1000" spc="-1" strike="noStrike">
              <a:solidFill>
                <a:srgbClr val="000000"/>
              </a:solidFill>
              <a:latin typeface="Arial"/>
              <a:ea typeface="DejaVu Sans"/>
            </a:defRPr>
          </a:pPr>
        </a:p>
      </c:txPr>
    </c:legend>
    <c:plotVisOnly val="1"/>
    <c:dispBlanksAs val="gap"/>
  </c:chart>
  <c:spPr>
    <a:solidFill>
      <a:srgbClr val="ffffff"/>
    </a:solidFill>
    <a:ln w="9360">
      <a:noFill/>
    </a:ln>
  </c:spPr>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ro-RO" sz="1400" spc="-1" strike="noStrike">
                <a:solidFill>
                  <a:srgbClr val="000000"/>
                </a:solidFill>
                <a:latin typeface="Calibri"/>
                <a:ea typeface="DejaVu Sans"/>
              </a:defRPr>
            </a:pPr>
            <a:r>
              <a:rPr b="0" lang="ro-RO" sz="1400" spc="-1" strike="noStrike">
                <a:solidFill>
                  <a:srgbClr val="000000"/>
                </a:solidFill>
                <a:latin typeface="Calibri"/>
                <a:ea typeface="DejaVu Sans"/>
              </a:rPr>
              <a:t>Capacitatea de cazare existentă în structurile turistice, 2019-2022</a:t>
            </a:r>
          </a:p>
        </c:rich>
      </c:tx>
      <c:overlay val="0"/>
      <c:spPr>
        <a:noFill/>
        <a:ln>
          <a:noFill/>
        </a:ln>
      </c:spPr>
    </c:title>
    <c:autoTitleDeleted val="0"/>
    <c:plotArea>
      <c:layout>
        <c:manualLayout>
          <c:layoutTarget val="inner"/>
          <c:xMode val="edge"/>
          <c:yMode val="edge"/>
          <c:x val="0.10228288244374"/>
          <c:y val="0.250589943728444"/>
          <c:w val="0.872126086603298"/>
          <c:h val="0.535668905427482"/>
        </c:manualLayout>
      </c:layout>
      <c:barChart>
        <c:barDir val="col"/>
        <c:grouping val="clustered"/>
        <c:varyColors val="0"/>
        <c:ser>
          <c:idx val="0"/>
          <c:order val="0"/>
          <c:tx>
            <c:strRef>
              <c:f>label 0</c:f>
              <c:strCache>
                <c:ptCount val="1"/>
                <c:pt idx="0">
                  <c:v>Nr. unități turistice</c:v>
                </c:pt>
              </c:strCache>
            </c:strRef>
          </c:tx>
          <c:spPr>
            <a:solidFill>
              <a:srgbClr val="4472c4"/>
            </a:solidFill>
            <a:ln>
              <a:noFill/>
            </a:ln>
          </c:spPr>
          <c:invertIfNegative val="0"/>
          <c:dLbls>
            <c:numFmt formatCode="#,##0" sourceLinked="0"/>
            <c:txPr>
              <a:bodyPr/>
              <a:lstStyle/>
              <a:p>
                <a:pPr>
                  <a:defRPr b="0" sz="1200" spc="-1" strike="noStrike">
                    <a:solidFill>
                      <a:srgbClr val="000000"/>
                    </a:solidFill>
                    <a:latin typeface="Calibri"/>
                    <a:ea typeface="DejaVu Sans"/>
                  </a:defRPr>
                </a:pPr>
              </a:p>
            </c:txPr>
            <c:dLblPos val="outEnd"/>
            <c:showLegendKey val="0"/>
            <c:showVal val="1"/>
            <c:showCatName val="0"/>
            <c:showSerName val="0"/>
            <c:showPercent val="0"/>
            <c:separator>; </c:separator>
            <c:showLeaderLines val="0"/>
          </c:dLbls>
          <c:cat>
            <c:strRef>
              <c:f>categories</c:f>
              <c:strCache>
                <c:ptCount val="4"/>
                <c:pt idx="0">
                  <c:v>2019</c:v>
                </c:pt>
                <c:pt idx="1">
                  <c:v>2020</c:v>
                </c:pt>
                <c:pt idx="2">
                  <c:v>2021</c:v>
                </c:pt>
                <c:pt idx="3">
                  <c:v>2022</c:v>
                </c:pt>
              </c:strCache>
            </c:strRef>
          </c:cat>
          <c:val>
            <c:numRef>
              <c:f>0</c:f>
              <c:numCache>
                <c:formatCode>General</c:formatCode>
                <c:ptCount val="4"/>
                <c:pt idx="0">
                  <c:v>8402</c:v>
                </c:pt>
                <c:pt idx="1">
                  <c:v>8610</c:v>
                </c:pt>
                <c:pt idx="2">
                  <c:v>9146</c:v>
                </c:pt>
                <c:pt idx="3">
                  <c:v>9120</c:v>
                </c:pt>
              </c:numCache>
            </c:numRef>
          </c:val>
        </c:ser>
        <c:ser>
          <c:idx val="1"/>
          <c:order val="1"/>
          <c:tx>
            <c:strRef>
              <c:f>label 1</c:f>
              <c:strCache>
                <c:ptCount val="1"/>
                <c:pt idx="0">
                  <c:v>Număr de locuri de cazare</c:v>
                </c:pt>
              </c:strCache>
            </c:strRef>
          </c:tx>
          <c:spPr>
            <a:solidFill>
              <a:srgbClr val="ed7d31"/>
            </a:solidFill>
            <a:ln>
              <a:noFill/>
            </a:ln>
          </c:spPr>
          <c:invertIfNegative val="0"/>
          <c:dLbls>
            <c:numFmt formatCode="#,##0" sourceLinked="0"/>
            <c:txPr>
              <a:bodyPr/>
              <a:lstStyle/>
              <a:p>
                <a:pPr>
                  <a:defRPr b="0" sz="1200" spc="-1" strike="noStrike">
                    <a:solidFill>
                      <a:srgbClr val="000000"/>
                    </a:solidFill>
                    <a:latin typeface="Calibri"/>
                    <a:ea typeface="DejaVu Sans"/>
                  </a:defRPr>
                </a:pPr>
              </a:p>
            </c:txPr>
            <c:dLblPos val="outEnd"/>
            <c:showLegendKey val="0"/>
            <c:showVal val="1"/>
            <c:showCatName val="0"/>
            <c:showSerName val="0"/>
            <c:showPercent val="0"/>
            <c:separator>; </c:separator>
            <c:showLeaderLines val="0"/>
          </c:dLbls>
          <c:cat>
            <c:strRef>
              <c:f>categories</c:f>
              <c:strCache>
                <c:ptCount val="4"/>
                <c:pt idx="0">
                  <c:v>2019</c:v>
                </c:pt>
                <c:pt idx="1">
                  <c:v>2020</c:v>
                </c:pt>
                <c:pt idx="2">
                  <c:v>2021</c:v>
                </c:pt>
                <c:pt idx="3">
                  <c:v>2022</c:v>
                </c:pt>
              </c:strCache>
            </c:strRef>
          </c:cat>
          <c:val>
            <c:numRef>
              <c:f>1</c:f>
              <c:numCache>
                <c:formatCode>General</c:formatCode>
                <c:ptCount val="4"/>
                <c:pt idx="0">
                  <c:v>356562</c:v>
                </c:pt>
                <c:pt idx="1">
                  <c:v>358119</c:v>
                </c:pt>
                <c:pt idx="2">
                  <c:v>364507</c:v>
                </c:pt>
                <c:pt idx="3">
                  <c:v>367386</c:v>
                </c:pt>
              </c:numCache>
            </c:numRef>
          </c:val>
        </c:ser>
        <c:gapWidth val="219"/>
        <c:overlap val="-27"/>
        <c:axId val="88964775"/>
        <c:axId val="85915035"/>
      </c:barChart>
      <c:catAx>
        <c:axId val="88964775"/>
        <c:scaling>
          <c:orientation val="minMax"/>
        </c:scaling>
        <c:delete val="0"/>
        <c:axPos val="b"/>
        <c:numFmt formatCode="[$-418]dd/mm/yyyy" sourceLinked="1"/>
        <c:majorTickMark val="none"/>
        <c:minorTickMark val="none"/>
        <c:tickLblPos val="nextTo"/>
        <c:spPr>
          <a:ln w="9360">
            <a:solidFill>
              <a:srgbClr val="d9d9d9"/>
            </a:solidFill>
            <a:round/>
          </a:ln>
        </c:spPr>
        <c:txPr>
          <a:bodyPr/>
          <a:lstStyle/>
          <a:p>
            <a:pPr>
              <a:defRPr b="0" sz="900" spc="-1" strike="noStrike">
                <a:solidFill>
                  <a:srgbClr val="000000"/>
                </a:solidFill>
                <a:latin typeface="Calibri"/>
                <a:ea typeface="DejaVu Sans"/>
              </a:defRPr>
            </a:pPr>
          </a:p>
        </c:txPr>
        <c:crossAx val="85915035"/>
        <c:crosses val="autoZero"/>
        <c:auto val="1"/>
        <c:lblAlgn val="ctr"/>
        <c:lblOffset val="100"/>
        <c:noMultiLvlLbl val="0"/>
      </c:catAx>
      <c:valAx>
        <c:axId val="85915035"/>
        <c:scaling>
          <c:orientation val="minMax"/>
        </c:scaling>
        <c:delete val="0"/>
        <c:axPos val="l"/>
        <c:majorGridlines>
          <c:spPr>
            <a:ln w="9360">
              <a:solidFill>
                <a:srgbClr val="d9d9d9"/>
              </a:solidFill>
              <a:round/>
            </a:ln>
          </c:spPr>
        </c:majorGridlines>
        <c:numFmt formatCode="#,##0" sourceLinked="0"/>
        <c:majorTickMark val="none"/>
        <c:minorTickMark val="none"/>
        <c:tickLblPos val="nextTo"/>
        <c:spPr>
          <a:ln w="6480">
            <a:noFill/>
          </a:ln>
        </c:spPr>
        <c:txPr>
          <a:bodyPr/>
          <a:lstStyle/>
          <a:p>
            <a:pPr>
              <a:defRPr b="0" sz="900" spc="-1" strike="noStrike">
                <a:solidFill>
                  <a:srgbClr val="595959"/>
                </a:solidFill>
                <a:latin typeface="Calibri"/>
                <a:ea typeface="DejaVu Sans"/>
              </a:defRPr>
            </a:pPr>
          </a:p>
        </c:txPr>
        <c:crossAx val="88964775"/>
        <c:crosses val="autoZero"/>
        <c:crossBetween val="between"/>
      </c:valAx>
      <c:spPr>
        <a:noFill/>
        <a:ln>
          <a:noFill/>
        </a:ln>
      </c:spPr>
    </c:plotArea>
    <c:legend>
      <c:legendPos val="b"/>
      <c:overlay val="0"/>
      <c:spPr>
        <a:noFill/>
        <a:ln>
          <a:noFill/>
        </a:ln>
      </c:spPr>
      <c:txPr>
        <a:bodyPr/>
        <a:lstStyle/>
        <a:p>
          <a:pPr>
            <a:defRPr b="0" sz="900" spc="-1" strike="noStrike">
              <a:solidFill>
                <a:srgbClr val="000000"/>
              </a:solidFill>
              <a:latin typeface="Calibri"/>
              <a:ea typeface="DejaVu Sans"/>
            </a:defRPr>
          </a:pPr>
        </a:p>
      </c:txPr>
    </c:legend>
    <c:plotVisOnly val="1"/>
    <c:dispBlanksAs val="gap"/>
  </c:chart>
  <c:spPr>
    <a:noFill/>
    <a:ln w="9360">
      <a:noFill/>
    </a:ln>
  </c:spPr>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ro-RO" sz="1400" spc="-1" strike="noStrike">
                <a:solidFill>
                  <a:srgbClr val="000000"/>
                </a:solidFill>
                <a:latin typeface="Calibri"/>
                <a:ea typeface="DejaVu Sans"/>
              </a:defRPr>
            </a:pPr>
            <a:r>
              <a:rPr b="0" lang="ro-RO" sz="1400" spc="-1" strike="noStrike">
                <a:solidFill>
                  <a:srgbClr val="000000"/>
                </a:solidFill>
                <a:latin typeface="Calibri"/>
                <a:ea typeface="DejaVu Sans"/>
              </a:rPr>
              <a:t>Impactul crizei sanitare asupra capacității de cazare (dinamica anuala, %)</a:t>
            </a:r>
          </a:p>
        </c:rich>
      </c:tx>
      <c:layout>
        <c:manualLayout>
          <c:xMode val="edge"/>
          <c:yMode val="edge"/>
          <c:x val="0.160689268702718"/>
          <c:y val="0.0370763649234581"/>
        </c:manualLayout>
      </c:layout>
      <c:overlay val="0"/>
      <c:spPr>
        <a:noFill/>
        <a:ln>
          <a:noFill/>
        </a:ln>
      </c:spPr>
    </c:title>
    <c:autoTitleDeleted val="0"/>
    <c:plotArea>
      <c:barChart>
        <c:barDir val="col"/>
        <c:grouping val="clustered"/>
        <c:varyColors val="0"/>
        <c:ser>
          <c:idx val="0"/>
          <c:order val="0"/>
          <c:tx>
            <c:strRef>
              <c:f>label 0</c:f>
              <c:strCache>
                <c:ptCount val="1"/>
                <c:pt idx="0">
                  <c:v>Nr. unități turistice</c:v>
                </c:pt>
              </c:strCache>
            </c:strRef>
          </c:tx>
          <c:spPr>
            <a:solidFill>
              <a:srgbClr val="4472c4"/>
            </a:solidFill>
            <a:ln>
              <a:noFill/>
            </a:ln>
          </c:spPr>
          <c:invertIfNegative val="0"/>
          <c:dLbls>
            <c:numFmt formatCode="General" sourceLinked="0"/>
            <c:txPr>
              <a:bodyPr/>
              <a:lstStyle/>
              <a:p>
                <a:pPr>
                  <a:defRPr b="0" sz="1200" spc="-1" strike="noStrike">
                    <a:solidFill>
                      <a:srgbClr val="000000"/>
                    </a:solidFill>
                    <a:latin typeface="Calibri"/>
                    <a:ea typeface="DejaVu Sans"/>
                  </a:defRPr>
                </a:pPr>
              </a:p>
            </c:txPr>
            <c:dLblPos val="outEnd"/>
            <c:showLegendKey val="0"/>
            <c:showVal val="1"/>
            <c:showCatName val="0"/>
            <c:showSerName val="0"/>
            <c:showPercent val="0"/>
            <c:separator>; </c:separator>
            <c:showLeaderLines val="0"/>
          </c:dLbls>
          <c:cat>
            <c:strRef>
              <c:f>categories</c:f>
              <c:strCache>
                <c:ptCount val="6"/>
                <c:pt idx="0">
                  <c:v>2021/2019</c:v>
                </c:pt>
                <c:pt idx="1">
                  <c:v>2021/2020</c:v>
                </c:pt>
                <c:pt idx="2">
                  <c:v>2020/2019</c:v>
                </c:pt>
                <c:pt idx="3">
                  <c:v>2022/2019</c:v>
                </c:pt>
                <c:pt idx="4">
                  <c:v>2022/2020</c:v>
                </c:pt>
                <c:pt idx="5">
                  <c:v>2022/2021</c:v>
                </c:pt>
              </c:strCache>
            </c:strRef>
          </c:cat>
          <c:val>
            <c:numRef>
              <c:f>0</c:f>
              <c:numCache>
                <c:formatCode>General</c:formatCode>
                <c:ptCount val="6"/>
                <c:pt idx="0">
                  <c:v>108.85</c:v>
                </c:pt>
                <c:pt idx="1">
                  <c:v>106.2</c:v>
                </c:pt>
                <c:pt idx="2">
                  <c:v>102.4</c:v>
                </c:pt>
                <c:pt idx="3">
                  <c:v>108.54</c:v>
                </c:pt>
                <c:pt idx="4">
                  <c:v>105.92</c:v>
                </c:pt>
                <c:pt idx="5">
                  <c:v>99.72</c:v>
                </c:pt>
              </c:numCache>
            </c:numRef>
          </c:val>
        </c:ser>
        <c:ser>
          <c:idx val="1"/>
          <c:order val="1"/>
          <c:tx>
            <c:strRef>
              <c:f>label 1</c:f>
              <c:strCache>
                <c:ptCount val="1"/>
                <c:pt idx="0">
                  <c:v>Număr de locuri de cazare</c:v>
                </c:pt>
              </c:strCache>
            </c:strRef>
          </c:tx>
          <c:spPr>
            <a:solidFill>
              <a:srgbClr val="ed7d31"/>
            </a:solidFill>
            <a:ln>
              <a:noFill/>
            </a:ln>
          </c:spPr>
          <c:invertIfNegative val="0"/>
          <c:dLbls>
            <c:numFmt formatCode="General" sourceLinked="0"/>
            <c:txPr>
              <a:bodyPr/>
              <a:lstStyle/>
              <a:p>
                <a:pPr>
                  <a:defRPr b="0" sz="1200" spc="-1" strike="noStrike">
                    <a:solidFill>
                      <a:srgbClr val="000000"/>
                    </a:solidFill>
                    <a:latin typeface="Calibri"/>
                    <a:ea typeface="DejaVu Sans"/>
                  </a:defRPr>
                </a:pPr>
              </a:p>
            </c:txPr>
            <c:dLblPos val="outEnd"/>
            <c:showLegendKey val="0"/>
            <c:showVal val="1"/>
            <c:showCatName val="0"/>
            <c:showSerName val="0"/>
            <c:showPercent val="0"/>
            <c:separator>; </c:separator>
            <c:showLeaderLines val="0"/>
          </c:dLbls>
          <c:cat>
            <c:strRef>
              <c:f>categories</c:f>
              <c:strCache>
                <c:ptCount val="6"/>
                <c:pt idx="0">
                  <c:v>2021/2019</c:v>
                </c:pt>
                <c:pt idx="1">
                  <c:v>2021/2020</c:v>
                </c:pt>
                <c:pt idx="2">
                  <c:v>2020/2019</c:v>
                </c:pt>
                <c:pt idx="3">
                  <c:v>2022/2019</c:v>
                </c:pt>
                <c:pt idx="4">
                  <c:v>2022/2020</c:v>
                </c:pt>
                <c:pt idx="5">
                  <c:v>2022/2021</c:v>
                </c:pt>
              </c:strCache>
            </c:strRef>
          </c:cat>
          <c:val>
            <c:numRef>
              <c:f>1</c:f>
              <c:numCache>
                <c:formatCode>General</c:formatCode>
                <c:ptCount val="6"/>
                <c:pt idx="0">
                  <c:v>102.2</c:v>
                </c:pt>
                <c:pt idx="1">
                  <c:v>101.7</c:v>
                </c:pt>
                <c:pt idx="2">
                  <c:v>100.4</c:v>
                </c:pt>
                <c:pt idx="3">
                  <c:v>103.04</c:v>
                </c:pt>
                <c:pt idx="4">
                  <c:v>102.59</c:v>
                </c:pt>
                <c:pt idx="5">
                  <c:v>100.8</c:v>
                </c:pt>
              </c:numCache>
            </c:numRef>
          </c:val>
        </c:ser>
        <c:gapWidth val="219"/>
        <c:overlap val="-27"/>
        <c:axId val="13536956"/>
        <c:axId val="54604339"/>
      </c:barChart>
      <c:catAx>
        <c:axId val="13536956"/>
        <c:scaling>
          <c:orientation val="minMax"/>
        </c:scaling>
        <c:delete val="0"/>
        <c:axPos val="b"/>
        <c:numFmt formatCode="[$-418]dd/mm/yyyy" sourceLinked="1"/>
        <c:majorTickMark val="none"/>
        <c:minorTickMark val="none"/>
        <c:tickLblPos val="nextTo"/>
        <c:spPr>
          <a:ln w="9360">
            <a:solidFill>
              <a:srgbClr val="d9d9d9"/>
            </a:solidFill>
            <a:round/>
          </a:ln>
        </c:spPr>
        <c:txPr>
          <a:bodyPr/>
          <a:lstStyle/>
          <a:p>
            <a:pPr>
              <a:defRPr b="0" sz="1000" spc="-1" strike="noStrike">
                <a:solidFill>
                  <a:srgbClr val="000000"/>
                </a:solidFill>
                <a:latin typeface="Calibri"/>
                <a:ea typeface="DejaVu Sans"/>
              </a:defRPr>
            </a:pPr>
          </a:p>
        </c:txPr>
        <c:crossAx val="54604339"/>
        <c:crosses val="autoZero"/>
        <c:auto val="1"/>
        <c:lblAlgn val="ctr"/>
        <c:lblOffset val="100"/>
        <c:noMultiLvlLbl val="0"/>
      </c:catAx>
      <c:valAx>
        <c:axId val="54604339"/>
        <c:scaling>
          <c:orientation val="minMax"/>
        </c:scaling>
        <c:delete val="0"/>
        <c:axPos val="l"/>
        <c:majorGridlines>
          <c:spPr>
            <a:ln w="9360">
              <a:solidFill>
                <a:srgbClr val="d9d9d9"/>
              </a:solidFill>
              <a:round/>
            </a:ln>
          </c:spPr>
        </c:majorGridlines>
        <c:numFmt formatCode="General" sourceLinked="0"/>
        <c:majorTickMark val="none"/>
        <c:minorTickMark val="none"/>
        <c:tickLblPos val="nextTo"/>
        <c:spPr>
          <a:ln w="6480">
            <a:noFill/>
          </a:ln>
        </c:spPr>
        <c:txPr>
          <a:bodyPr/>
          <a:lstStyle/>
          <a:p>
            <a:pPr>
              <a:defRPr b="0" sz="900" spc="-1" strike="noStrike">
                <a:solidFill>
                  <a:srgbClr val="595959"/>
                </a:solidFill>
                <a:latin typeface="Calibri"/>
                <a:ea typeface="DejaVu Sans"/>
              </a:defRPr>
            </a:pPr>
          </a:p>
        </c:txPr>
        <c:crossAx val="13536956"/>
        <c:crosses val="autoZero"/>
        <c:crossBetween val="between"/>
      </c:valAx>
      <c:spPr>
        <a:noFill/>
        <a:ln>
          <a:noFill/>
        </a:ln>
      </c:spPr>
    </c:plotArea>
    <c:legend>
      <c:legendPos val="b"/>
      <c:layout>
        <c:manualLayout>
          <c:xMode val="edge"/>
          <c:yMode val="edge"/>
          <c:x val="0.235709109730849"/>
          <c:y val="0.935763821896371"/>
          <c:w val="0.538320105820106"/>
          <c:h val="0.0574297382468326"/>
        </c:manualLayout>
      </c:layout>
      <c:overlay val="0"/>
      <c:spPr>
        <a:noFill/>
        <a:ln>
          <a:noFill/>
        </a:ln>
      </c:spPr>
      <c:txPr>
        <a:bodyPr/>
        <a:lstStyle/>
        <a:p>
          <a:pPr>
            <a:defRPr b="0" sz="900" spc="-1" strike="noStrike">
              <a:solidFill>
                <a:srgbClr val="000000"/>
              </a:solidFill>
              <a:latin typeface="Calibri"/>
              <a:ea typeface="DejaVu Sans"/>
            </a:defRPr>
          </a:pPr>
        </a:p>
      </c:txPr>
    </c:legend>
    <c:plotVisOnly val="1"/>
    <c:dispBlanksAs val="gap"/>
  </c:chart>
  <c:spPr>
    <a:noFill/>
    <a:ln w="9360">
      <a:noFill/>
    </a:ln>
  </c:spPr>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ro-RO" sz="1400" spc="-1" strike="noStrike">
                <a:solidFill>
                  <a:srgbClr val="595959"/>
                </a:solidFill>
                <a:latin typeface="Arial"/>
                <a:ea typeface="DejaVu Sans"/>
              </a:defRPr>
            </a:pPr>
            <a:r>
              <a:rPr b="0" lang="ro-RO" sz="1400" spc="-1" strike="noStrike">
                <a:solidFill>
                  <a:srgbClr val="595959"/>
                </a:solidFill>
                <a:latin typeface="Arial"/>
                <a:ea typeface="DejaVu Sans"/>
              </a:rPr>
              <a:t>Oferta pe categorii de structuri turistice - 2020 vs 2019 (dinamica, %)</a:t>
            </a:r>
          </a:p>
        </c:rich>
      </c:tx>
      <c:overlay val="0"/>
      <c:spPr>
        <a:noFill/>
        <a:ln>
          <a:noFill/>
        </a:ln>
      </c:spPr>
    </c:title>
    <c:autoTitleDeleted val="0"/>
    <c:plotArea>
      <c:layout>
        <c:manualLayout>
          <c:layoutTarget val="inner"/>
          <c:xMode val="edge"/>
          <c:yMode val="edge"/>
          <c:x val="0.0711909132629647"/>
          <c:y val="0.11742698527637"/>
          <c:w val="0.878097751262047"/>
          <c:h val="0.808954863625392"/>
        </c:manualLayout>
      </c:layout>
      <c:barChart>
        <c:barDir val="col"/>
        <c:grouping val="clustered"/>
        <c:varyColors val="0"/>
        <c:ser>
          <c:idx val="0"/>
          <c:order val="0"/>
          <c:tx>
            <c:strRef>
              <c:f>label 0</c:f>
              <c:strCache>
                <c:ptCount val="1"/>
                <c:pt idx="0">
                  <c:v>2020 vs 2019</c:v>
                </c:pt>
              </c:strCache>
            </c:strRef>
          </c:tx>
          <c:spPr>
            <a:solidFill>
              <a:srgbClr val="4472c4"/>
            </a:solidFill>
            <a:ln>
              <a:noFill/>
            </a:ln>
          </c:spPr>
          <c:invertIfNegative val="0"/>
          <c:dLbls>
            <c:numFmt formatCode="0.00" sourceLinked="0"/>
            <c:txPr>
              <a:bodyPr/>
              <a:lstStyle/>
              <a:p>
                <a:pPr>
                  <a:defRPr b="0" sz="900" spc="-1" strike="noStrike">
                    <a:solidFill>
                      <a:srgbClr val="404040"/>
                    </a:solidFill>
                    <a:latin typeface="Arial"/>
                    <a:ea typeface="DejaVu Sans"/>
                  </a:defRPr>
                </a:pPr>
              </a:p>
            </c:txPr>
            <c:dLblPos val="outEnd"/>
            <c:showLegendKey val="0"/>
            <c:showVal val="1"/>
            <c:showCatName val="0"/>
            <c:showSerName val="0"/>
            <c:showPercent val="0"/>
            <c:separator>; </c:separator>
            <c:showLeaderLines val="0"/>
          </c:dLbls>
          <c:cat>
            <c:strRef>
              <c:f>categories</c:f>
              <c:strCache>
                <c:ptCount val="16"/>
                <c:pt idx="0">
                  <c:v>Bungalouri</c:v>
                </c:pt>
                <c:pt idx="1">
                  <c:v>Campinguri școlare </c:v>
                </c:pt>
                <c:pt idx="2">
                  <c:v>Sate de vacanță</c:v>
                </c:pt>
                <c:pt idx="3">
                  <c:v>Popasuri turistice</c:v>
                </c:pt>
                <c:pt idx="4">
                  <c:v>Moteluri</c:v>
                </c:pt>
                <c:pt idx="5">
                  <c:v>Hoteluri</c:v>
                </c:pt>
                <c:pt idx="6">
                  <c:v>Hanuri</c:v>
                </c:pt>
                <c:pt idx="7">
                  <c:v>Hosteluri</c:v>
                </c:pt>
                <c:pt idx="8">
                  <c:v>Cabane turistice</c:v>
                </c:pt>
                <c:pt idx="9">
                  <c:v>Pensiuni turistice</c:v>
                </c:pt>
                <c:pt idx="10">
                  <c:v>Campinguri</c:v>
                </c:pt>
                <c:pt idx="11">
                  <c:v>Hotel-apartamente</c:v>
                </c:pt>
                <c:pt idx="12">
                  <c:v>Vile turistice</c:v>
                </c:pt>
                <c:pt idx="13">
                  <c:v>Pensiuni agro-turistice </c:v>
                </c:pt>
                <c:pt idx="14">
                  <c:v>Case de vacanta</c:v>
                </c:pt>
                <c:pt idx="15">
                  <c:v>Cazare pe nave fluviale și maritime</c:v>
                </c:pt>
              </c:strCache>
            </c:strRef>
          </c:cat>
          <c:val>
            <c:numRef>
              <c:f>0</c:f>
              <c:numCache>
                <c:formatCode>General</c:formatCode>
                <c:ptCount val="16"/>
                <c:pt idx="0">
                  <c:v>-17.7737881508079</c:v>
                </c:pt>
                <c:pt idx="1">
                  <c:v>-12.7272727272727</c:v>
                </c:pt>
                <c:pt idx="2">
                  <c:v>-11.1111111111111</c:v>
                </c:pt>
                <c:pt idx="3">
                  <c:v>-8.51063829787235</c:v>
                </c:pt>
                <c:pt idx="4">
                  <c:v>-2.28310502283105</c:v>
                </c:pt>
                <c:pt idx="5">
                  <c:v>-1.67910447761194</c:v>
                </c:pt>
                <c:pt idx="6">
                  <c:v>0</c:v>
                </c:pt>
                <c:pt idx="7">
                  <c:v>1.54798761609906</c:v>
                </c:pt>
                <c:pt idx="8">
                  <c:v>1.8018018018018</c:v>
                </c:pt>
                <c:pt idx="9">
                  <c:v>3.59496704613539</c:v>
                </c:pt>
                <c:pt idx="10">
                  <c:v>5.17241379310345</c:v>
                </c:pt>
                <c:pt idx="11">
                  <c:v>5.88235294117648</c:v>
                </c:pt>
                <c:pt idx="12">
                  <c:v>6.06488011283497</c:v>
                </c:pt>
                <c:pt idx="13">
                  <c:v>7.92857142857142</c:v>
                </c:pt>
                <c:pt idx="14">
                  <c:v>12.1951219512195</c:v>
                </c:pt>
                <c:pt idx="15">
                  <c:v>12.5</c:v>
                </c:pt>
              </c:numCache>
            </c:numRef>
          </c:val>
        </c:ser>
        <c:gapWidth val="182"/>
        <c:overlap val="0"/>
        <c:axId val="68789599"/>
        <c:axId val="95345531"/>
      </c:barChart>
      <c:catAx>
        <c:axId val="68789599"/>
        <c:scaling>
          <c:orientation val="minMax"/>
        </c:scaling>
        <c:delete val="0"/>
        <c:axPos val="b"/>
        <c:numFmt formatCode="[$-418]dd/mm/yyyy" sourceLinked="1"/>
        <c:majorTickMark val="none"/>
        <c:minorTickMark val="none"/>
        <c:tickLblPos val="nextTo"/>
        <c:spPr>
          <a:ln w="9360">
            <a:solidFill>
              <a:srgbClr val="d9d9d9"/>
            </a:solidFill>
            <a:round/>
          </a:ln>
        </c:spPr>
        <c:txPr>
          <a:bodyPr/>
          <a:lstStyle/>
          <a:p>
            <a:pPr>
              <a:defRPr b="0" sz="800" spc="-1" strike="noStrike">
                <a:solidFill>
                  <a:srgbClr val="595959"/>
                </a:solidFill>
                <a:latin typeface="Arial"/>
                <a:ea typeface="DejaVu Sans"/>
              </a:defRPr>
            </a:pPr>
          </a:p>
        </c:txPr>
        <c:crossAx val="95345531"/>
        <c:crosses val="autoZero"/>
        <c:auto val="1"/>
        <c:lblAlgn val="ctr"/>
        <c:lblOffset val="100"/>
        <c:noMultiLvlLbl val="0"/>
      </c:catAx>
      <c:valAx>
        <c:axId val="95345531"/>
        <c:scaling>
          <c:orientation val="minMax"/>
        </c:scaling>
        <c:delete val="0"/>
        <c:axPos val="l"/>
        <c:majorGridlines>
          <c:spPr>
            <a:ln w="9360">
              <a:solidFill>
                <a:srgbClr val="d9d9d9"/>
              </a:solidFill>
              <a:round/>
            </a:ln>
          </c:spPr>
        </c:majorGridlines>
        <c:numFmt formatCode="0.00" sourceLinked="0"/>
        <c:majorTickMark val="none"/>
        <c:minorTickMark val="none"/>
        <c:tickLblPos val="nextTo"/>
        <c:spPr>
          <a:ln w="9360">
            <a:noFill/>
          </a:ln>
        </c:spPr>
        <c:txPr>
          <a:bodyPr/>
          <a:lstStyle/>
          <a:p>
            <a:pPr>
              <a:defRPr b="0" sz="900" spc="-1" strike="noStrike">
                <a:solidFill>
                  <a:srgbClr val="595959"/>
                </a:solidFill>
                <a:latin typeface="Arial"/>
                <a:ea typeface="DejaVu Sans"/>
              </a:defRPr>
            </a:pPr>
          </a:p>
        </c:txPr>
        <c:crossAx val="68789599"/>
        <c:crosses val="autoZero"/>
        <c:crossBetween val="between"/>
      </c:valAx>
      <c:spPr>
        <a:noFill/>
        <a:ln>
          <a:noFill/>
        </a:ln>
      </c:spPr>
    </c:plotArea>
    <c:plotVisOnly val="1"/>
    <c:dispBlanksAs val="gap"/>
  </c:chart>
  <c:spPr>
    <a:noFill/>
    <a:ln w="9360">
      <a:noFill/>
    </a:ln>
  </c:spPr>
</c:chartSpace>
</file>

<file path=ppt/charts/chart6.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ro-RO" sz="1400" spc="-1" strike="noStrike">
                <a:solidFill>
                  <a:srgbClr val="595959"/>
                </a:solidFill>
                <a:latin typeface="Arial"/>
                <a:ea typeface="DejaVu Sans"/>
              </a:defRPr>
            </a:pPr>
            <a:r>
              <a:rPr b="0" lang="ro-RO" sz="1400" spc="-1" strike="noStrike">
                <a:solidFill>
                  <a:srgbClr val="595959"/>
                </a:solidFill>
                <a:latin typeface="Arial"/>
                <a:ea typeface="DejaVu Sans"/>
              </a:rPr>
              <a:t>Oferta turistica - 2022 vs. 2019 (dinamica)</a:t>
            </a:r>
          </a:p>
        </c:rich>
      </c:tx>
      <c:overlay val="0"/>
      <c:spPr>
        <a:noFill/>
        <a:ln>
          <a:noFill/>
        </a:ln>
      </c:spPr>
    </c:title>
    <c:autoTitleDeleted val="0"/>
    <c:plotArea>
      <c:barChart>
        <c:barDir val="col"/>
        <c:grouping val="clustered"/>
        <c:varyColors val="0"/>
        <c:ser>
          <c:idx val="0"/>
          <c:order val="0"/>
          <c:tx>
            <c:strRef>
              <c:f>label 0</c:f>
              <c:strCache>
                <c:ptCount val="1"/>
                <c:pt idx="0">
                  <c:v>2022 vs. 2019</c:v>
                </c:pt>
              </c:strCache>
            </c:strRef>
          </c:tx>
          <c:spPr>
            <a:solidFill>
              <a:srgbClr val="4472c4"/>
            </a:solidFill>
            <a:ln>
              <a:noFill/>
            </a:ln>
          </c:spPr>
          <c:invertIfNegative val="0"/>
          <c:dPt>
            <c:idx val="7"/>
            <c:invertIfNegative val="0"/>
            <c:spPr>
              <a:solidFill>
                <a:srgbClr val="4472c4"/>
              </a:solidFill>
              <a:ln>
                <a:noFill/>
              </a:ln>
            </c:spPr>
          </c:dPt>
          <c:dLbls>
            <c:numFmt formatCode="0.00" sourceLinked="0"/>
            <c:dLbl>
              <c:idx val="7"/>
              <c:numFmt formatCode="0.00" sourceLinked="0"/>
              <c:txPr>
                <a:bodyPr/>
                <a:lstStyle/>
                <a:p>
                  <a:pPr>
                    <a:defRPr b="0" sz="1000" spc="-1" strike="noStrike">
                      <a:solidFill>
                        <a:srgbClr val="000000"/>
                      </a:solidFill>
                      <a:latin typeface="Arial"/>
                      <a:ea typeface="DejaVu Sans"/>
                    </a:defRPr>
                  </a:pPr>
                </a:p>
              </c:txPr>
              <c:dLblPos val="outEnd"/>
              <c:showLegendKey val="0"/>
              <c:showVal val="1"/>
              <c:showCatName val="0"/>
              <c:showSerName val="0"/>
              <c:showPercent val="0"/>
              <c:separator>; </c:separator>
            </c:dLbl>
            <c:txPr>
              <a:bodyPr/>
              <a:lstStyle/>
              <a:p>
                <a:pPr>
                  <a:defRPr b="0" sz="900" spc="-1" strike="noStrike">
                    <a:solidFill>
                      <a:srgbClr val="404040"/>
                    </a:solidFill>
                    <a:latin typeface="Arial"/>
                    <a:ea typeface="DejaVu Sans"/>
                  </a:defRPr>
                </a:pPr>
              </a:p>
            </c:txPr>
            <c:dLblPos val="outEnd"/>
            <c:showLegendKey val="0"/>
            <c:showVal val="1"/>
            <c:showCatName val="0"/>
            <c:showSerName val="0"/>
            <c:showPercent val="0"/>
            <c:separator>; </c:separator>
            <c:showLeaderLines val="0"/>
          </c:dLbls>
          <c:cat>
            <c:strRef>
              <c:f>categories</c:f>
              <c:strCache>
                <c:ptCount val="16"/>
                <c:pt idx="0">
                  <c:v>Popasuri turistice</c:v>
                </c:pt>
                <c:pt idx="1">
                  <c:v>Campinguri școlare </c:v>
                </c:pt>
                <c:pt idx="2">
                  <c:v>Bungalouri</c:v>
                </c:pt>
                <c:pt idx="3">
                  <c:v>Sate de vacanță</c:v>
                </c:pt>
                <c:pt idx="4">
                  <c:v>Moteluri</c:v>
                </c:pt>
                <c:pt idx="5">
                  <c:v>Hosteluri</c:v>
                </c:pt>
                <c:pt idx="6">
                  <c:v>Cabane turistice</c:v>
                </c:pt>
                <c:pt idx="7">
                  <c:v>Hoteluri</c:v>
                </c:pt>
                <c:pt idx="8">
                  <c:v>Cazare pe nave fluviale și maritime</c:v>
                </c:pt>
                <c:pt idx="9">
                  <c:v>Pensiuni turistice</c:v>
                </c:pt>
                <c:pt idx="10">
                  <c:v>Vile turistice</c:v>
                </c:pt>
                <c:pt idx="11">
                  <c:v>Campinguri</c:v>
                </c:pt>
                <c:pt idx="12">
                  <c:v>Pensiuni agro-turistice </c:v>
                </c:pt>
                <c:pt idx="13">
                  <c:v>Hanuri</c:v>
                </c:pt>
                <c:pt idx="14">
                  <c:v>Case de vacanta</c:v>
                </c:pt>
                <c:pt idx="15">
                  <c:v>Hotel-apartamente</c:v>
                </c:pt>
              </c:strCache>
            </c:strRef>
          </c:cat>
          <c:val>
            <c:numRef>
              <c:f>0</c:f>
              <c:numCache>
                <c:formatCode>General</c:formatCode>
                <c:ptCount val="16"/>
                <c:pt idx="0">
                  <c:v>-17.0212765957447</c:v>
                </c:pt>
                <c:pt idx="1">
                  <c:v>-14.5454545454545</c:v>
                </c:pt>
                <c:pt idx="2">
                  <c:v>-11.4901256732496</c:v>
                </c:pt>
                <c:pt idx="3">
                  <c:v>-11.1111111111111</c:v>
                </c:pt>
                <c:pt idx="4">
                  <c:v>-5.47945205479452</c:v>
                </c:pt>
                <c:pt idx="5">
                  <c:v>-3.09597523219814</c:v>
                </c:pt>
                <c:pt idx="6">
                  <c:v>-0.900900900900908</c:v>
                </c:pt>
                <c:pt idx="7">
                  <c:v>-0.373134328358205</c:v>
                </c:pt>
                <c:pt idx="8">
                  <c:v>0</c:v>
                </c:pt>
                <c:pt idx="9">
                  <c:v>1.61773517076094</c:v>
                </c:pt>
                <c:pt idx="10">
                  <c:v>6.91114245416078</c:v>
                </c:pt>
                <c:pt idx="11">
                  <c:v>22.4137931034483</c:v>
                </c:pt>
                <c:pt idx="12">
                  <c:v>24.4285714285714</c:v>
                </c:pt>
                <c:pt idx="13">
                  <c:v>33.3333333333333</c:v>
                </c:pt>
                <c:pt idx="14">
                  <c:v>54.8780487804878</c:v>
                </c:pt>
                <c:pt idx="15">
                  <c:v>58.8235294117647</c:v>
                </c:pt>
              </c:numCache>
            </c:numRef>
          </c:val>
        </c:ser>
        <c:gapWidth val="219"/>
        <c:overlap val="-27"/>
        <c:axId val="33812818"/>
        <c:axId val="59456036"/>
      </c:barChart>
      <c:catAx>
        <c:axId val="33812818"/>
        <c:scaling>
          <c:orientation val="minMax"/>
        </c:scaling>
        <c:delete val="0"/>
        <c:axPos val="b"/>
        <c:numFmt formatCode="[$-418]dd/mm/yyyy" sourceLinked="1"/>
        <c:majorTickMark val="none"/>
        <c:minorTickMark val="none"/>
        <c:tickLblPos val="nextTo"/>
        <c:spPr>
          <a:ln w="9360">
            <a:solidFill>
              <a:srgbClr val="d9d9d9"/>
            </a:solidFill>
            <a:round/>
          </a:ln>
        </c:spPr>
        <c:txPr>
          <a:bodyPr/>
          <a:lstStyle/>
          <a:p>
            <a:pPr>
              <a:defRPr b="0" sz="900" spc="-1" strike="noStrike">
                <a:solidFill>
                  <a:srgbClr val="595959"/>
                </a:solidFill>
                <a:latin typeface="Arial"/>
                <a:ea typeface="DejaVu Sans"/>
              </a:defRPr>
            </a:pPr>
          </a:p>
        </c:txPr>
        <c:crossAx val="59456036"/>
        <c:crosses val="autoZero"/>
        <c:auto val="1"/>
        <c:lblAlgn val="ctr"/>
        <c:lblOffset val="100"/>
        <c:noMultiLvlLbl val="0"/>
      </c:catAx>
      <c:valAx>
        <c:axId val="59456036"/>
        <c:scaling>
          <c:orientation val="minMax"/>
        </c:scaling>
        <c:delete val="0"/>
        <c:axPos val="l"/>
        <c:majorGridlines>
          <c:spPr>
            <a:ln w="9360">
              <a:solidFill>
                <a:srgbClr val="d9d9d9"/>
              </a:solidFill>
              <a:round/>
            </a:ln>
          </c:spPr>
        </c:majorGridlines>
        <c:numFmt formatCode="0.00" sourceLinked="0"/>
        <c:majorTickMark val="none"/>
        <c:minorTickMark val="none"/>
        <c:tickLblPos val="nextTo"/>
        <c:spPr>
          <a:ln w="9360">
            <a:noFill/>
          </a:ln>
        </c:spPr>
        <c:txPr>
          <a:bodyPr/>
          <a:lstStyle/>
          <a:p>
            <a:pPr>
              <a:defRPr b="0" sz="900" spc="-1" strike="noStrike">
                <a:solidFill>
                  <a:srgbClr val="595959"/>
                </a:solidFill>
                <a:latin typeface="Arial"/>
                <a:ea typeface="DejaVu Sans"/>
              </a:defRPr>
            </a:pPr>
          </a:p>
        </c:txPr>
        <c:crossAx val="33812818"/>
        <c:crosses val="autoZero"/>
        <c:crossBetween val="between"/>
      </c:valAx>
      <c:spPr>
        <a:noFill/>
        <a:ln>
          <a:noFill/>
        </a:ln>
      </c:spPr>
    </c:plotArea>
    <c:plotVisOnly val="1"/>
    <c:dispBlanksAs val="gap"/>
  </c:chart>
  <c:spPr>
    <a:noFill/>
    <a:ln w="9360">
      <a:noFill/>
    </a:ln>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1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19" name="PlaceHolder 2"/>
          <p:cNvSpPr>
            <a:spLocks noGrp="1"/>
          </p:cNvSpPr>
          <p:nvPr>
            <p:ph type="body"/>
          </p:nvPr>
        </p:nvSpPr>
        <p:spPr>
          <a:xfrm>
            <a:off x="609480" y="1604520"/>
            <a:ext cx="1097244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21"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22"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26"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27"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28"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30"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31"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32" name="PlaceHolder 4"/>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34"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35"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36" name="PlaceHolder 4"/>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38" name="PlaceHolder 2"/>
          <p:cNvSpPr>
            <a:spLocks noGrp="1"/>
          </p:cNvSpPr>
          <p:nvPr>
            <p:ph type="body"/>
          </p:nvPr>
        </p:nvSpPr>
        <p:spPr>
          <a:xfrm>
            <a:off x="609480" y="160452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39" name="PlaceHolder 3"/>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41"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42"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43"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44" name="PlaceHolder 5"/>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46" name="PlaceHolder 2"/>
          <p:cNvSpPr>
            <a:spLocks noGrp="1"/>
          </p:cNvSpPr>
          <p:nvPr>
            <p:ph type="body"/>
          </p:nvPr>
        </p:nvSpPr>
        <p:spPr>
          <a:xfrm>
            <a:off x="60948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47" name="PlaceHolder 3"/>
          <p:cNvSpPr>
            <a:spLocks noGrp="1"/>
          </p:cNvSpPr>
          <p:nvPr>
            <p:ph type="body"/>
          </p:nvPr>
        </p:nvSpPr>
        <p:spPr>
          <a:xfrm>
            <a:off x="431964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48" name="PlaceHolder 4"/>
          <p:cNvSpPr>
            <a:spLocks noGrp="1"/>
          </p:cNvSpPr>
          <p:nvPr>
            <p:ph type="body"/>
          </p:nvPr>
        </p:nvSpPr>
        <p:spPr>
          <a:xfrm>
            <a:off x="802980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49" name="PlaceHolder 5"/>
          <p:cNvSpPr>
            <a:spLocks noGrp="1"/>
          </p:cNvSpPr>
          <p:nvPr>
            <p:ph type="body"/>
          </p:nvPr>
        </p:nvSpPr>
        <p:spPr>
          <a:xfrm>
            <a:off x="60948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50" name="PlaceHolder 6"/>
          <p:cNvSpPr>
            <a:spLocks noGrp="1"/>
          </p:cNvSpPr>
          <p:nvPr>
            <p:ph type="body"/>
          </p:nvPr>
        </p:nvSpPr>
        <p:spPr>
          <a:xfrm>
            <a:off x="431964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51" name="PlaceHolder 7"/>
          <p:cNvSpPr>
            <a:spLocks noGrp="1"/>
          </p:cNvSpPr>
          <p:nvPr>
            <p:ph type="body"/>
          </p:nvPr>
        </p:nvSpPr>
        <p:spPr>
          <a:xfrm>
            <a:off x="802980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55"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57" name="PlaceHolder 2"/>
          <p:cNvSpPr>
            <a:spLocks noGrp="1"/>
          </p:cNvSpPr>
          <p:nvPr>
            <p:ph type="body"/>
          </p:nvPr>
        </p:nvSpPr>
        <p:spPr>
          <a:xfrm>
            <a:off x="609480" y="1604520"/>
            <a:ext cx="1097244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59"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60"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2"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64"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65"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66"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68"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69"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70" name="PlaceHolder 4"/>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72"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73"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74" name="PlaceHolder 4"/>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76" name="PlaceHolder 2"/>
          <p:cNvSpPr>
            <a:spLocks noGrp="1"/>
          </p:cNvSpPr>
          <p:nvPr>
            <p:ph type="body"/>
          </p:nvPr>
        </p:nvSpPr>
        <p:spPr>
          <a:xfrm>
            <a:off x="609480" y="160452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77" name="PlaceHolder 3"/>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79"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0"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1"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2" name="PlaceHolder 5"/>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84" name="PlaceHolder 2"/>
          <p:cNvSpPr>
            <a:spLocks noGrp="1"/>
          </p:cNvSpPr>
          <p:nvPr>
            <p:ph type="body"/>
          </p:nvPr>
        </p:nvSpPr>
        <p:spPr>
          <a:xfrm>
            <a:off x="60948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5" name="PlaceHolder 3"/>
          <p:cNvSpPr>
            <a:spLocks noGrp="1"/>
          </p:cNvSpPr>
          <p:nvPr>
            <p:ph type="body"/>
          </p:nvPr>
        </p:nvSpPr>
        <p:spPr>
          <a:xfrm>
            <a:off x="431964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6" name="PlaceHolder 4"/>
          <p:cNvSpPr>
            <a:spLocks noGrp="1"/>
          </p:cNvSpPr>
          <p:nvPr>
            <p:ph type="body"/>
          </p:nvPr>
        </p:nvSpPr>
        <p:spPr>
          <a:xfrm>
            <a:off x="802980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7" name="PlaceHolder 5"/>
          <p:cNvSpPr>
            <a:spLocks noGrp="1"/>
          </p:cNvSpPr>
          <p:nvPr>
            <p:ph type="body"/>
          </p:nvPr>
        </p:nvSpPr>
        <p:spPr>
          <a:xfrm>
            <a:off x="60948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8" name="PlaceHolder 6"/>
          <p:cNvSpPr>
            <a:spLocks noGrp="1"/>
          </p:cNvSpPr>
          <p:nvPr>
            <p:ph type="body"/>
          </p:nvPr>
        </p:nvSpPr>
        <p:spPr>
          <a:xfrm>
            <a:off x="431964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9" name="PlaceHolder 7"/>
          <p:cNvSpPr>
            <a:spLocks noGrp="1"/>
          </p:cNvSpPr>
          <p:nvPr>
            <p:ph type="body"/>
          </p:nvPr>
        </p:nvSpPr>
        <p:spPr>
          <a:xfrm>
            <a:off x="802980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9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95" name="PlaceHolder 2"/>
          <p:cNvSpPr>
            <a:spLocks noGrp="1"/>
          </p:cNvSpPr>
          <p:nvPr>
            <p:ph type="body"/>
          </p:nvPr>
        </p:nvSpPr>
        <p:spPr>
          <a:xfrm>
            <a:off x="609480" y="1604520"/>
            <a:ext cx="1097244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97"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98"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0"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ro-RO"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02"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03"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204"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06"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207"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08" name="PlaceHolder 4"/>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10"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11"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12" name="PlaceHolder 4"/>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14" name="PlaceHolder 2"/>
          <p:cNvSpPr>
            <a:spLocks noGrp="1"/>
          </p:cNvSpPr>
          <p:nvPr>
            <p:ph type="body"/>
          </p:nvPr>
        </p:nvSpPr>
        <p:spPr>
          <a:xfrm>
            <a:off x="609480" y="160452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15" name="PlaceHolder 3"/>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17"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18"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19" name="PlaceHolder 4"/>
          <p:cNvSpPr>
            <a:spLocks noGrp="1"/>
          </p:cNvSpPr>
          <p:nvPr>
            <p:ph type="body"/>
          </p:nvPr>
        </p:nvSpPr>
        <p:spPr>
          <a:xfrm>
            <a:off x="60948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20" name="PlaceHolder 5"/>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22" name="PlaceHolder 2"/>
          <p:cNvSpPr>
            <a:spLocks noGrp="1"/>
          </p:cNvSpPr>
          <p:nvPr>
            <p:ph type="body"/>
          </p:nvPr>
        </p:nvSpPr>
        <p:spPr>
          <a:xfrm>
            <a:off x="60948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23" name="PlaceHolder 3"/>
          <p:cNvSpPr>
            <a:spLocks noGrp="1"/>
          </p:cNvSpPr>
          <p:nvPr>
            <p:ph type="body"/>
          </p:nvPr>
        </p:nvSpPr>
        <p:spPr>
          <a:xfrm>
            <a:off x="431964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24" name="PlaceHolder 4"/>
          <p:cNvSpPr>
            <a:spLocks noGrp="1"/>
          </p:cNvSpPr>
          <p:nvPr>
            <p:ph type="body"/>
          </p:nvPr>
        </p:nvSpPr>
        <p:spPr>
          <a:xfrm>
            <a:off x="8029800" y="160452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25" name="PlaceHolder 5"/>
          <p:cNvSpPr>
            <a:spLocks noGrp="1"/>
          </p:cNvSpPr>
          <p:nvPr>
            <p:ph type="body"/>
          </p:nvPr>
        </p:nvSpPr>
        <p:spPr>
          <a:xfrm>
            <a:off x="60948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26" name="PlaceHolder 6"/>
          <p:cNvSpPr>
            <a:spLocks noGrp="1"/>
          </p:cNvSpPr>
          <p:nvPr>
            <p:ph type="body"/>
          </p:nvPr>
        </p:nvSpPr>
        <p:spPr>
          <a:xfrm>
            <a:off x="431964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27" name="PlaceHolder 7"/>
          <p:cNvSpPr>
            <a:spLocks noGrp="1"/>
          </p:cNvSpPr>
          <p:nvPr>
            <p:ph type="body"/>
          </p:nvPr>
        </p:nvSpPr>
        <p:spPr>
          <a:xfrm>
            <a:off x="8029800" y="3682080"/>
            <a:ext cx="35330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ro-RO" sz="2800" spc="-1" strike="noStrike">
              <a:solidFill>
                <a:srgbClr val="000000"/>
              </a:solidFill>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ro-RO" sz="1800" spc="-1" strike="noStrike">
              <a:solidFill>
                <a:srgbClr val="000000"/>
              </a:solidFill>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ro-RO" sz="2800" spc="-1" strike="noStrike">
              <a:solidFill>
                <a:srgbClr val="000000"/>
              </a:solidFill>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ro-RO"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r>
              <a:rPr b="0" lang="ro-RO" sz="1800" spc="-1" strike="noStrike">
                <a:solidFill>
                  <a:srgbClr val="000000"/>
                </a:solidFill>
                <a:latin typeface="Arial"/>
              </a:rPr>
              <a:t>Click to edit the title text format</a:t>
            </a:r>
            <a:endParaRPr b="0" lang="ro-RO" sz="1800" spc="-1" strike="noStrike">
              <a:solidFill>
                <a:srgbClr val="000000"/>
              </a:solidFill>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o-RO" sz="2800" spc="-1" strike="noStrike">
                <a:solidFill>
                  <a:srgbClr val="000000"/>
                </a:solidFill>
                <a:latin typeface="Arial"/>
              </a:rPr>
              <a:t>Click to edit the outline text format</a:t>
            </a:r>
            <a:endParaRPr b="0" lang="ro-RO"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o-RO" sz="2000" spc="-1" strike="noStrike">
                <a:solidFill>
                  <a:srgbClr val="000000"/>
                </a:solidFill>
                <a:latin typeface="Arial"/>
              </a:rPr>
              <a:t>Second Outline Level</a:t>
            </a:r>
            <a:endParaRPr b="0" lang="ro-RO"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o-RO" sz="1800" spc="-1" strike="noStrike">
                <a:solidFill>
                  <a:srgbClr val="000000"/>
                </a:solidFill>
                <a:latin typeface="Arial"/>
              </a:rPr>
              <a:t>Third Outline Level</a:t>
            </a:r>
            <a:endParaRPr b="0" lang="ro-RO"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o-RO" sz="1800" spc="-1" strike="noStrike">
                <a:solidFill>
                  <a:srgbClr val="000000"/>
                </a:solidFill>
                <a:latin typeface="Arial"/>
              </a:rPr>
              <a:t>Fourth Outline Level</a:t>
            </a:r>
            <a:endParaRPr b="0" lang="ro-RO"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o-RO" sz="2000" spc="-1" strike="noStrike">
                <a:solidFill>
                  <a:srgbClr val="000000"/>
                </a:solidFill>
                <a:latin typeface="Arial"/>
              </a:rPr>
              <a:t>Fifth Outline Level</a:t>
            </a:r>
            <a:endParaRPr b="0" lang="ro-RO"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o-RO" sz="2000" spc="-1" strike="noStrike">
                <a:solidFill>
                  <a:srgbClr val="000000"/>
                </a:solidFill>
                <a:latin typeface="Arial"/>
              </a:rPr>
              <a:t>Sixth Outline Level</a:t>
            </a:r>
            <a:endParaRPr b="0" lang="ro-RO"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o-RO" sz="2000" spc="-1" strike="noStrike">
                <a:solidFill>
                  <a:srgbClr val="000000"/>
                </a:solidFill>
                <a:latin typeface="Arial"/>
              </a:rPr>
              <a:t>Seventh Outline Level</a:t>
            </a:r>
            <a:endParaRPr b="0" lang="ro-RO"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r>
              <a:rPr b="0" lang="ro-RO" sz="1800" spc="-1" strike="noStrike">
                <a:solidFill>
                  <a:srgbClr val="000000"/>
                </a:solidFill>
                <a:latin typeface="Arial"/>
              </a:rPr>
              <a:t>Click to edit the title text format</a:t>
            </a:r>
            <a:endParaRPr b="0" lang="ro-RO" sz="1800" spc="-1" strike="noStrike">
              <a:solidFill>
                <a:srgbClr val="000000"/>
              </a:solidFill>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o-RO" sz="2800" spc="-1" strike="noStrike">
                <a:solidFill>
                  <a:srgbClr val="000000"/>
                </a:solidFill>
                <a:latin typeface="Arial"/>
              </a:rPr>
              <a:t>Click to edit the outline text format</a:t>
            </a:r>
            <a:endParaRPr b="0" lang="ro-RO"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o-RO" sz="2000" spc="-1" strike="noStrike">
                <a:solidFill>
                  <a:srgbClr val="000000"/>
                </a:solidFill>
                <a:latin typeface="Arial"/>
              </a:rPr>
              <a:t>Second Outline Level</a:t>
            </a:r>
            <a:endParaRPr b="0" lang="ro-RO"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o-RO" sz="1800" spc="-1" strike="noStrike">
                <a:solidFill>
                  <a:srgbClr val="000000"/>
                </a:solidFill>
                <a:latin typeface="Arial"/>
              </a:rPr>
              <a:t>Third Outline Level</a:t>
            </a:r>
            <a:endParaRPr b="0" lang="ro-RO"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o-RO" sz="1800" spc="-1" strike="noStrike">
                <a:solidFill>
                  <a:srgbClr val="000000"/>
                </a:solidFill>
                <a:latin typeface="Arial"/>
              </a:rPr>
              <a:t>Fourth Outline Level</a:t>
            </a:r>
            <a:endParaRPr b="0" lang="ro-RO"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o-RO" sz="2000" spc="-1" strike="noStrike">
                <a:solidFill>
                  <a:srgbClr val="000000"/>
                </a:solidFill>
                <a:latin typeface="Arial"/>
              </a:rPr>
              <a:t>Fifth Outline Level</a:t>
            </a:r>
            <a:endParaRPr b="0" lang="ro-RO"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o-RO" sz="2000" spc="-1" strike="noStrike">
                <a:solidFill>
                  <a:srgbClr val="000000"/>
                </a:solidFill>
                <a:latin typeface="Arial"/>
              </a:rPr>
              <a:t>Sixth Outline Level</a:t>
            </a:r>
            <a:endParaRPr b="0" lang="ro-RO"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o-RO" sz="2000" spc="-1" strike="noStrike">
                <a:solidFill>
                  <a:srgbClr val="000000"/>
                </a:solidFill>
                <a:latin typeface="Arial"/>
              </a:rPr>
              <a:t>Seventh Outline Level</a:t>
            </a:r>
            <a:endParaRPr b="0" lang="ro-RO"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4160" cy="1324080"/>
          </a:xfrm>
          <a:prstGeom prst="rect">
            <a:avLst/>
          </a:prstGeom>
        </p:spPr>
        <p:txBody>
          <a:bodyPr lIns="0" rIns="0" tIns="0" bIns="0" anchor="ctr">
            <a:noAutofit/>
          </a:bodyPr>
          <a:p>
            <a:r>
              <a:rPr b="0" lang="ro-RO" sz="4400" spc="-1" strike="noStrike">
                <a:solidFill>
                  <a:srgbClr val="000000"/>
                </a:solidFill>
                <a:latin typeface="Arial"/>
              </a:rPr>
              <a:t>Click to edit the title text format</a:t>
            </a:r>
            <a:endParaRPr b="0" lang="ro-RO" sz="4400" spc="-1" strike="noStrike">
              <a:solidFill>
                <a:srgbClr val="000000"/>
              </a:solidFill>
              <a:latin typeface="Arial"/>
            </a:endParaRPr>
          </a:p>
        </p:txBody>
      </p:sp>
      <p:sp>
        <p:nvSpPr>
          <p:cNvPr id="7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o-RO" sz="2800" spc="-1" strike="noStrike">
                <a:solidFill>
                  <a:srgbClr val="000000"/>
                </a:solidFill>
                <a:latin typeface="Arial"/>
              </a:rPr>
              <a:t>Click to edit the outline text format</a:t>
            </a:r>
            <a:endParaRPr b="0" lang="ro-RO"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o-RO" sz="2000" spc="-1" strike="noStrike">
                <a:solidFill>
                  <a:srgbClr val="000000"/>
                </a:solidFill>
                <a:latin typeface="Arial"/>
              </a:rPr>
              <a:t>Second Outline Level</a:t>
            </a:r>
            <a:endParaRPr b="0" lang="ro-RO"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o-RO" sz="1800" spc="-1" strike="noStrike">
                <a:solidFill>
                  <a:srgbClr val="000000"/>
                </a:solidFill>
                <a:latin typeface="Arial"/>
              </a:rPr>
              <a:t>Third Outline Level</a:t>
            </a:r>
            <a:endParaRPr b="0" lang="ro-RO"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o-RO" sz="1800" spc="-1" strike="noStrike">
                <a:solidFill>
                  <a:srgbClr val="000000"/>
                </a:solidFill>
                <a:latin typeface="Arial"/>
              </a:rPr>
              <a:t>Fourth Outline Level</a:t>
            </a:r>
            <a:endParaRPr b="0" lang="ro-RO"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o-RO" sz="2000" spc="-1" strike="noStrike">
                <a:solidFill>
                  <a:srgbClr val="000000"/>
                </a:solidFill>
                <a:latin typeface="Arial"/>
              </a:rPr>
              <a:t>Fifth Outline Level</a:t>
            </a:r>
            <a:endParaRPr b="0" lang="ro-RO"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o-RO" sz="2000" spc="-1" strike="noStrike">
                <a:solidFill>
                  <a:srgbClr val="000000"/>
                </a:solidFill>
                <a:latin typeface="Arial"/>
              </a:rPr>
              <a:t>Sixth Outline Level</a:t>
            </a:r>
            <a:endParaRPr b="0" lang="ro-RO"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o-RO" sz="2000" spc="-1" strike="noStrike">
                <a:solidFill>
                  <a:srgbClr val="000000"/>
                </a:solidFill>
                <a:latin typeface="Arial"/>
              </a:rPr>
              <a:t>Seventh Outline Level</a:t>
            </a:r>
            <a:endParaRPr b="0" lang="ro-RO"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838080" y="365040"/>
            <a:ext cx="10514160" cy="1324080"/>
          </a:xfrm>
          <a:prstGeom prst="rect">
            <a:avLst/>
          </a:prstGeom>
        </p:spPr>
        <p:txBody>
          <a:bodyPr lIns="0" rIns="0" tIns="0" bIns="0" anchor="ctr">
            <a:noAutofit/>
          </a:bodyPr>
          <a:p>
            <a:r>
              <a:rPr b="0" lang="ro-RO" sz="4400" spc="-1" strike="noStrike">
                <a:solidFill>
                  <a:srgbClr val="000000"/>
                </a:solidFill>
                <a:latin typeface="Arial"/>
              </a:rPr>
              <a:t>Click to edit the title text format</a:t>
            </a:r>
            <a:endParaRPr b="0" lang="ro-RO" sz="4400" spc="-1" strike="noStrike">
              <a:solidFill>
                <a:srgbClr val="000000"/>
              </a:solidFill>
              <a:latin typeface="Arial"/>
            </a:endParaRPr>
          </a:p>
        </p:txBody>
      </p:sp>
      <p:sp>
        <p:nvSpPr>
          <p:cNvPr id="115"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o-RO" sz="2800" spc="-1" strike="noStrike">
                <a:solidFill>
                  <a:srgbClr val="000000"/>
                </a:solidFill>
                <a:latin typeface="Arial"/>
              </a:rPr>
              <a:t>Click to edit the outline text format</a:t>
            </a:r>
            <a:endParaRPr b="0" lang="ro-RO"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o-RO" sz="2000" spc="-1" strike="noStrike">
                <a:solidFill>
                  <a:srgbClr val="000000"/>
                </a:solidFill>
                <a:latin typeface="Arial"/>
              </a:rPr>
              <a:t>Second Outline Level</a:t>
            </a:r>
            <a:endParaRPr b="0" lang="ro-RO"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o-RO" sz="1800" spc="-1" strike="noStrike">
                <a:solidFill>
                  <a:srgbClr val="000000"/>
                </a:solidFill>
                <a:latin typeface="Arial"/>
              </a:rPr>
              <a:t>Third Outline Level</a:t>
            </a:r>
            <a:endParaRPr b="0" lang="ro-RO"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o-RO" sz="1800" spc="-1" strike="noStrike">
                <a:solidFill>
                  <a:srgbClr val="000000"/>
                </a:solidFill>
                <a:latin typeface="Arial"/>
              </a:rPr>
              <a:t>Fourth Outline Level</a:t>
            </a:r>
            <a:endParaRPr b="0" lang="ro-RO"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o-RO" sz="2000" spc="-1" strike="noStrike">
                <a:solidFill>
                  <a:srgbClr val="000000"/>
                </a:solidFill>
                <a:latin typeface="Arial"/>
              </a:rPr>
              <a:t>Fifth Outline Level</a:t>
            </a:r>
            <a:endParaRPr b="0" lang="ro-RO"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o-RO" sz="2000" spc="-1" strike="noStrike">
                <a:solidFill>
                  <a:srgbClr val="000000"/>
                </a:solidFill>
                <a:latin typeface="Arial"/>
              </a:rPr>
              <a:t>Sixth Outline Level</a:t>
            </a:r>
            <a:endParaRPr b="0" lang="ro-RO"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o-RO" sz="2000" spc="-1" strike="noStrike">
                <a:solidFill>
                  <a:srgbClr val="000000"/>
                </a:solidFill>
                <a:latin typeface="Arial"/>
              </a:rPr>
              <a:t>Seventh Outline Level</a:t>
            </a:r>
            <a:endParaRPr b="0" lang="ro-RO"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3600"/>
            <a:ext cx="10972440" cy="1144800"/>
          </a:xfrm>
          <a:prstGeom prst="rect">
            <a:avLst/>
          </a:prstGeom>
        </p:spPr>
        <p:txBody>
          <a:bodyPr lIns="0" rIns="0" tIns="0" bIns="0" anchor="ctr">
            <a:noAutofit/>
          </a:bodyPr>
          <a:p>
            <a:r>
              <a:rPr b="0" lang="ro-RO" sz="1800" spc="-1" strike="noStrike">
                <a:solidFill>
                  <a:srgbClr val="000000"/>
                </a:solidFill>
                <a:latin typeface="Arial"/>
              </a:rPr>
              <a:t>Click to edit the title text format</a:t>
            </a:r>
            <a:endParaRPr b="0" lang="ro-RO" sz="1800" spc="-1" strike="noStrike">
              <a:solidFill>
                <a:srgbClr val="000000"/>
              </a:solidFill>
              <a:latin typeface="Arial"/>
            </a:endParaRPr>
          </a:p>
        </p:txBody>
      </p:sp>
      <p:sp>
        <p:nvSpPr>
          <p:cNvPr id="153"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o-RO" sz="2800" spc="-1" strike="noStrike">
                <a:solidFill>
                  <a:srgbClr val="000000"/>
                </a:solidFill>
                <a:latin typeface="Arial"/>
              </a:rPr>
              <a:t>Click to edit the outline text format</a:t>
            </a:r>
            <a:endParaRPr b="0" lang="ro-RO"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o-RO" sz="2000" spc="-1" strike="noStrike">
                <a:solidFill>
                  <a:srgbClr val="000000"/>
                </a:solidFill>
                <a:latin typeface="Arial"/>
              </a:rPr>
              <a:t>Second Outline Level</a:t>
            </a:r>
            <a:endParaRPr b="0" lang="ro-RO"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o-RO" sz="1800" spc="-1" strike="noStrike">
                <a:solidFill>
                  <a:srgbClr val="000000"/>
                </a:solidFill>
                <a:latin typeface="Arial"/>
              </a:rPr>
              <a:t>Third Outline Level</a:t>
            </a:r>
            <a:endParaRPr b="0" lang="ro-RO"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o-RO" sz="1800" spc="-1" strike="noStrike">
                <a:solidFill>
                  <a:srgbClr val="000000"/>
                </a:solidFill>
                <a:latin typeface="Arial"/>
              </a:rPr>
              <a:t>Fourth Outline Level</a:t>
            </a:r>
            <a:endParaRPr b="0" lang="ro-RO"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o-RO" sz="2000" spc="-1" strike="noStrike">
                <a:solidFill>
                  <a:srgbClr val="000000"/>
                </a:solidFill>
                <a:latin typeface="Arial"/>
              </a:rPr>
              <a:t>Fifth Outline Level</a:t>
            </a:r>
            <a:endParaRPr b="0" lang="ro-RO"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o-RO" sz="2000" spc="-1" strike="noStrike">
                <a:solidFill>
                  <a:srgbClr val="000000"/>
                </a:solidFill>
                <a:latin typeface="Arial"/>
              </a:rPr>
              <a:t>Sixth Outline Level</a:t>
            </a:r>
            <a:endParaRPr b="0" lang="ro-RO"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o-RO" sz="2000" spc="-1" strike="noStrike">
                <a:solidFill>
                  <a:srgbClr val="000000"/>
                </a:solidFill>
                <a:latin typeface="Arial"/>
              </a:rPr>
              <a:t>Seventh Outline Level</a:t>
            </a:r>
            <a:endParaRPr b="0" lang="ro-RO"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0" name="PlaceHolder 1"/>
          <p:cNvSpPr>
            <a:spLocks noGrp="1"/>
          </p:cNvSpPr>
          <p:nvPr>
            <p:ph type="title"/>
          </p:nvPr>
        </p:nvSpPr>
        <p:spPr>
          <a:xfrm>
            <a:off x="838080" y="365040"/>
            <a:ext cx="10514160" cy="1324080"/>
          </a:xfrm>
          <a:prstGeom prst="rect">
            <a:avLst/>
          </a:prstGeom>
        </p:spPr>
        <p:txBody>
          <a:bodyPr lIns="0" rIns="0" tIns="0" bIns="0" anchor="ctr">
            <a:noAutofit/>
          </a:bodyPr>
          <a:p>
            <a:r>
              <a:rPr b="0" lang="ro-RO" sz="4400" spc="-1" strike="noStrike">
                <a:solidFill>
                  <a:srgbClr val="000000"/>
                </a:solidFill>
                <a:latin typeface="Arial"/>
              </a:rPr>
              <a:t>Click to edit the title text format</a:t>
            </a:r>
            <a:endParaRPr b="0" lang="ro-RO" sz="4400" spc="-1" strike="noStrike">
              <a:solidFill>
                <a:srgbClr val="000000"/>
              </a:solidFill>
              <a:latin typeface="Arial"/>
            </a:endParaRPr>
          </a:p>
        </p:txBody>
      </p:sp>
      <p:sp>
        <p:nvSpPr>
          <p:cNvPr id="19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o-RO" sz="2800" spc="-1" strike="noStrike">
                <a:solidFill>
                  <a:srgbClr val="000000"/>
                </a:solidFill>
                <a:latin typeface="Arial"/>
              </a:rPr>
              <a:t>Click to edit the outline text format</a:t>
            </a:r>
            <a:endParaRPr b="0" lang="ro-RO"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ro-RO" sz="2000" spc="-1" strike="noStrike">
                <a:solidFill>
                  <a:srgbClr val="000000"/>
                </a:solidFill>
                <a:latin typeface="Arial"/>
              </a:rPr>
              <a:t>Second Outline Level</a:t>
            </a:r>
            <a:endParaRPr b="0" lang="ro-RO"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ro-RO" sz="1800" spc="-1" strike="noStrike">
                <a:solidFill>
                  <a:srgbClr val="000000"/>
                </a:solidFill>
                <a:latin typeface="Arial"/>
              </a:rPr>
              <a:t>Third Outline Level</a:t>
            </a:r>
            <a:endParaRPr b="0" lang="ro-RO"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ro-RO" sz="1800" spc="-1" strike="noStrike">
                <a:solidFill>
                  <a:srgbClr val="000000"/>
                </a:solidFill>
                <a:latin typeface="Arial"/>
              </a:rPr>
              <a:t>Fourth Outline Level</a:t>
            </a:r>
            <a:endParaRPr b="0" lang="ro-RO"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ro-RO" sz="2000" spc="-1" strike="noStrike">
                <a:solidFill>
                  <a:srgbClr val="000000"/>
                </a:solidFill>
                <a:latin typeface="Arial"/>
              </a:rPr>
              <a:t>Fifth Outline Level</a:t>
            </a:r>
            <a:endParaRPr b="0" lang="ro-RO"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ro-RO" sz="2000" spc="-1" strike="noStrike">
                <a:solidFill>
                  <a:srgbClr val="000000"/>
                </a:solidFill>
                <a:latin typeface="Arial"/>
              </a:rPr>
              <a:t>Sixth Outline Level</a:t>
            </a:r>
            <a:endParaRPr b="0" lang="ro-RO"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ro-RO" sz="2000" spc="-1" strike="noStrike">
                <a:solidFill>
                  <a:srgbClr val="000000"/>
                </a:solidFill>
                <a:latin typeface="Arial"/>
              </a:rPr>
              <a:t>Seventh Outline Level</a:t>
            </a:r>
            <a:endParaRPr b="0" lang="ro-RO"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chart" Target="../charts/chart3.xml"/><Relationship Id="rId2" Type="http://schemas.openxmlformats.org/officeDocument/2006/relationships/chart" Target="../charts/chart4.xml"/><Relationship Id="rId3" Type="http://schemas.openxmlformats.org/officeDocument/2006/relationships/slideLayout" Target="../slideLayouts/slideLayout41.xml"/>
</Relationships>
</file>

<file path=ppt/slides/_rels/slide11.xml.rels><?xml version="1.0" encoding="UTF-8"?>
<Relationships xmlns="http://schemas.openxmlformats.org/package/2006/relationships"><Relationship Id="rId1" Type="http://schemas.openxmlformats.org/officeDocument/2006/relationships/chart" Target="../charts/chart5.xml"/><Relationship Id="rId2" Type="http://schemas.openxmlformats.org/officeDocument/2006/relationships/image" Target="../media/image6.png"/><Relationship Id="rId3" Type="http://schemas.openxmlformats.org/officeDocument/2006/relationships/chart" Target="../charts/chart6.xml"/><Relationship Id="rId4"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3.xml"/>
</Relationships>
</file>

<file path=ppt/slides/_rels/slide1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63.xml"/>
</Relationships>
</file>

<file path=ppt/slides/_rels/slide15.xml.rels><?xml version="1.0" encoding="UTF-8"?>
<Relationships xmlns="http://schemas.openxmlformats.org/package/2006/relationships"><Relationship Id="rId1" Type="http://schemas.openxmlformats.org/officeDocument/2006/relationships/image" Target="../media/image8.wmf"/><Relationship Id="rId2" Type="http://schemas.openxmlformats.org/officeDocument/2006/relationships/slideLayout" Target="../slideLayouts/slideLayout63.xml"/>
</Relationships>
</file>

<file path=ppt/slides/_rels/slide16.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6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3.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2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chart" Target="../charts/chart2.xml"/><Relationship Id="rId3" Type="http://schemas.openxmlformats.org/officeDocument/2006/relationships/image" Target="../media/image4.png"/><Relationship Id="rId4"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5.wmf"/><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28" name="Table 1"/>
          <p:cNvGraphicFramePr/>
          <p:nvPr/>
        </p:nvGraphicFramePr>
        <p:xfrm>
          <a:off x="1140840" y="374400"/>
          <a:ext cx="10301400" cy="1035720"/>
        </p:xfrm>
        <a:graphic>
          <a:graphicData uri="http://schemas.openxmlformats.org/drawingml/2006/table">
            <a:tbl>
              <a:tblPr/>
              <a:tblGrid>
                <a:gridCol w="2238480"/>
                <a:gridCol w="8063280"/>
              </a:tblGrid>
              <a:tr h="1036080">
                <a:tc>
                  <a:txBody>
                    <a:bodyPr lIns="68400" rIns="68400">
                      <a:noAutofit/>
                    </a:bodyPr>
                    <a:p>
                      <a:pPr algn="r">
                        <a:lnSpc>
                          <a:spcPct val="107000"/>
                        </a:lnSpc>
                        <a:tabLst>
                          <a:tab algn="l" pos="2324160"/>
                        </a:tabLst>
                      </a:pPr>
                      <a:r>
                        <a:rPr b="0" lang="ro-RO" sz="1000" spc="-1" strike="noStrike">
                          <a:solidFill>
                            <a:srgbClr val="000000"/>
                          </a:solidFill>
                          <a:latin typeface="Calibri"/>
                          <a:ea typeface="DejaVu Sans"/>
                        </a:rPr>
                        <a:t> </a:t>
                      </a:r>
                      <a:endParaRPr b="0" lang="ro-RO" sz="1000" spc="-1" strike="noStrike">
                        <a:latin typeface="Arial"/>
                      </a:endParaRPr>
                    </a:p>
                    <a:p>
                      <a:pPr algn="r">
                        <a:lnSpc>
                          <a:spcPct val="107000"/>
                        </a:lnSpc>
                        <a:tabLst>
                          <a:tab algn="l" pos="2324160"/>
                        </a:tabLst>
                      </a:pPr>
                      <a:r>
                        <a:rPr b="0" lang="ro-RO" sz="1000" spc="-1" strike="noStrike">
                          <a:solidFill>
                            <a:srgbClr val="000000"/>
                          </a:solidFill>
                          <a:latin typeface="Calibri"/>
                          <a:ea typeface="DejaVu Sans"/>
                        </a:rPr>
                        <a:t> </a:t>
                      </a:r>
                      <a:endParaRPr b="0" lang="ro-RO" sz="1000" spc="-1" strike="noStrike">
                        <a:latin typeface="Arial"/>
                      </a:endParaRPr>
                    </a:p>
                    <a:p>
                      <a:pPr>
                        <a:lnSpc>
                          <a:spcPct val="107000"/>
                        </a:lnSpc>
                        <a:spcAft>
                          <a:spcPts val="799"/>
                        </a:spcAft>
                        <a:tabLst>
                          <a:tab algn="l" pos="2324160"/>
                        </a:tabLst>
                      </a:pPr>
                      <a:r>
                        <a:rPr b="0" lang="ro-RO" sz="1100" spc="-1" strike="noStrike">
                          <a:solidFill>
                            <a:srgbClr val="000000"/>
                          </a:solidFill>
                          <a:latin typeface="Calibri"/>
                          <a:ea typeface="DejaVu Sans"/>
                        </a:rPr>
                        <a:t> </a:t>
                      </a:r>
                      <a:endParaRPr b="0" lang="ro-RO" sz="11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lIns="68400" rIns="68400">
                      <a:noAutofit/>
                    </a:bodyPr>
                    <a:p>
                      <a:pPr algn="ctr">
                        <a:lnSpc>
                          <a:spcPct val="107000"/>
                        </a:lnSpc>
                        <a:tabLst>
                          <a:tab algn="l" pos="2324160"/>
                        </a:tabLst>
                      </a:pPr>
                      <a:r>
                        <a:rPr b="0" lang="ro-RO" sz="1800" spc="-1" strike="noStrike">
                          <a:solidFill>
                            <a:srgbClr val="000000"/>
                          </a:solidFill>
                          <a:latin typeface="Calibri"/>
                          <a:ea typeface="DejaVu Sans"/>
                        </a:rPr>
                        <a:t>ACADEMIA ROMÂNĂ</a:t>
                      </a:r>
                      <a:endParaRPr b="0" lang="ro-RO" sz="1800" spc="-1" strike="noStrike">
                        <a:latin typeface="Arial"/>
                      </a:endParaRPr>
                    </a:p>
                    <a:p>
                      <a:pPr algn="ctr">
                        <a:lnSpc>
                          <a:spcPct val="107000"/>
                        </a:lnSpc>
                        <a:tabLst>
                          <a:tab algn="l" pos="2324160"/>
                        </a:tabLst>
                      </a:pPr>
                      <a:r>
                        <a:rPr b="0" lang="ro-RO" sz="1800" spc="-1" strike="noStrike">
                          <a:solidFill>
                            <a:srgbClr val="000000"/>
                          </a:solidFill>
                          <a:latin typeface="Calibri"/>
                          <a:ea typeface="DejaVu Sans"/>
                        </a:rPr>
                        <a:t>INSTITUTUL NAŢIONAL DE CERCETĂRI ECONOMICE</a:t>
                      </a:r>
                      <a:endParaRPr b="0" lang="ro-RO" sz="1800" spc="-1" strike="noStrike">
                        <a:latin typeface="Arial"/>
                      </a:endParaRPr>
                    </a:p>
                    <a:p>
                      <a:pPr algn="ctr">
                        <a:lnSpc>
                          <a:spcPct val="107000"/>
                        </a:lnSpc>
                        <a:tabLst>
                          <a:tab algn="l" pos="2324160"/>
                        </a:tabLst>
                      </a:pPr>
                      <a:r>
                        <a:rPr b="0" lang="ro-RO" sz="1800" spc="-1" strike="noStrike">
                          <a:solidFill>
                            <a:srgbClr val="000000"/>
                          </a:solidFill>
                          <a:latin typeface="Calibri"/>
                          <a:ea typeface="DejaVu Sans"/>
                        </a:rPr>
                        <a:t>„</a:t>
                      </a:r>
                      <a:r>
                        <a:rPr b="0" lang="ro-RO" sz="1800" spc="-1" strike="noStrike">
                          <a:solidFill>
                            <a:srgbClr val="000000"/>
                          </a:solidFill>
                          <a:latin typeface="Calibri"/>
                          <a:ea typeface="DejaVu Sans"/>
                        </a:rPr>
                        <a:t>COSTIN C.KIRIŢESCU”</a:t>
                      </a:r>
                      <a:endParaRPr b="0" lang="ro-RO" sz="1800" spc="-1" strike="noStrike">
                        <a:latin typeface="Arial"/>
                      </a:endParaRPr>
                    </a:p>
                    <a:p>
                      <a:pPr algn="ctr">
                        <a:lnSpc>
                          <a:spcPct val="107000"/>
                        </a:lnSpc>
                        <a:tabLst>
                          <a:tab algn="l" pos="2324160"/>
                        </a:tabLst>
                      </a:pPr>
                      <a:r>
                        <a:rPr b="0" lang="ro-RO" sz="1800" spc="-1" strike="noStrike" cap="small">
                          <a:solidFill>
                            <a:srgbClr val="000000"/>
                          </a:solidFill>
                          <a:latin typeface="Calibri"/>
                          <a:ea typeface="DejaVu Sans"/>
                        </a:rPr>
                        <a:t>CENTRUL DE ECONOMIE MONTANA</a:t>
                      </a:r>
                      <a:endParaRPr b="0" lang="ro-RO" sz="1800" spc="-1" strike="noStrike">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bl>
          </a:graphicData>
        </a:graphic>
      </p:graphicFrame>
      <p:sp>
        <p:nvSpPr>
          <p:cNvPr id="229" name="CustomShape 2"/>
          <p:cNvSpPr/>
          <p:nvPr/>
        </p:nvSpPr>
        <p:spPr>
          <a:xfrm>
            <a:off x="2031120" y="437760"/>
            <a:ext cx="160920" cy="293760"/>
          </a:xfrm>
          <a:prstGeom prst="rect">
            <a:avLst/>
          </a:prstGeom>
          <a:noFill/>
          <a:ln>
            <a:noFill/>
          </a:ln>
        </p:spPr>
        <p:style>
          <a:lnRef idx="0"/>
          <a:fillRef idx="0"/>
          <a:effectRef idx="0"/>
          <a:fontRef idx="minor"/>
        </p:style>
      </p:sp>
      <p:sp>
        <p:nvSpPr>
          <p:cNvPr id="230" name="CustomShape 3"/>
          <p:cNvSpPr/>
          <p:nvPr/>
        </p:nvSpPr>
        <p:spPr>
          <a:xfrm>
            <a:off x="1307520" y="3523680"/>
            <a:ext cx="6094440" cy="6382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Calibri"/>
                <a:ea typeface="DejaVu Sans"/>
              </a:rPr>
              <a:t>Dr. economist Daniela Antonescu – Cercetător Științific II</a:t>
            </a:r>
            <a:endParaRPr b="0" lang="ro-RO" sz="1800" spc="-1" strike="noStrike">
              <a:latin typeface="Arial"/>
            </a:endParaRPr>
          </a:p>
        </p:txBody>
      </p:sp>
      <p:sp>
        <p:nvSpPr>
          <p:cNvPr id="231" name="CustomShape 4"/>
          <p:cNvSpPr/>
          <p:nvPr/>
        </p:nvSpPr>
        <p:spPr>
          <a:xfrm>
            <a:off x="945000" y="2057400"/>
            <a:ext cx="10692720" cy="10645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ro-RO" sz="3200" spc="-1" strike="noStrike">
                <a:solidFill>
                  <a:srgbClr val="000000"/>
                </a:solidFill>
                <a:latin typeface="Calibri"/>
                <a:ea typeface="DejaVu Sans"/>
              </a:rPr>
              <a:t>Cererea și oferta pentru activități turistice în timpul crizei pandemice în România</a:t>
            </a:r>
            <a:endParaRPr b="0" lang="ro-RO" sz="3200" spc="-1" strike="noStrike">
              <a:latin typeface="Arial"/>
            </a:endParaRPr>
          </a:p>
        </p:txBody>
      </p:sp>
      <p:pic>
        <p:nvPicPr>
          <p:cNvPr id="232" name="Picture 1" descr=""/>
          <p:cNvPicPr/>
          <p:nvPr/>
        </p:nvPicPr>
        <p:blipFill>
          <a:blip r:embed="rId1"/>
          <a:stretch/>
        </p:blipFill>
        <p:spPr>
          <a:xfrm>
            <a:off x="1168200" y="496440"/>
            <a:ext cx="1887120" cy="943200"/>
          </a:xfrm>
          <a:prstGeom prst="rect">
            <a:avLst/>
          </a:prstGeom>
          <a:ln>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49" name="Diagramă 3"/>
          <p:cNvGraphicFramePr/>
          <p:nvPr/>
        </p:nvGraphicFramePr>
        <p:xfrm>
          <a:off x="540360" y="591840"/>
          <a:ext cx="4430880" cy="396612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50" name="Diagramă 6"/>
          <p:cNvGraphicFramePr/>
          <p:nvPr/>
        </p:nvGraphicFramePr>
        <p:xfrm>
          <a:off x="5950080" y="489960"/>
          <a:ext cx="5139000" cy="4068000"/>
        </p:xfrm>
        <a:graphic>
          <a:graphicData uri="http://schemas.openxmlformats.org/drawingml/2006/chart">
            <c:chart xmlns:c="http://schemas.openxmlformats.org/drawingml/2006/chart" xmlns:r="http://schemas.openxmlformats.org/officeDocument/2006/relationships" r:id="rId2"/>
          </a:graphicData>
        </a:graphic>
      </p:graphicFrame>
      <p:sp>
        <p:nvSpPr>
          <p:cNvPr id="251" name="CustomShape 1"/>
          <p:cNvSpPr/>
          <p:nvPr/>
        </p:nvSpPr>
        <p:spPr>
          <a:xfrm>
            <a:off x="1251360" y="143640"/>
            <a:ext cx="5471280" cy="3459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ro-RO" sz="1800" spc="-1" strike="noStrike">
                <a:solidFill>
                  <a:srgbClr val="000000"/>
                </a:solidFill>
                <a:latin typeface="Arial"/>
                <a:ea typeface="DejaVu Sans"/>
              </a:rPr>
              <a:t>Impactul crizei – analiza OFERTEI TURISTICE</a:t>
            </a:r>
            <a:endParaRPr b="0" lang="ro-RO" sz="1800" spc="-1" strike="noStrike">
              <a:latin typeface="Arial"/>
            </a:endParaRPr>
          </a:p>
        </p:txBody>
      </p:sp>
      <p:sp>
        <p:nvSpPr>
          <p:cNvPr id="252" name="CustomShape 2"/>
          <p:cNvSpPr/>
          <p:nvPr/>
        </p:nvSpPr>
        <p:spPr>
          <a:xfrm>
            <a:off x="1015920" y="5046840"/>
            <a:ext cx="436860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Sursa: Date INS - prelucrari</a:t>
            </a: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53" name="Diagramă 1"/>
          <p:cNvGraphicFramePr/>
          <p:nvPr/>
        </p:nvGraphicFramePr>
        <p:xfrm>
          <a:off x="277920" y="331920"/>
          <a:ext cx="6275160" cy="2982600"/>
        </p:xfrm>
        <a:graphic>
          <a:graphicData uri="http://schemas.openxmlformats.org/drawingml/2006/chart">
            <c:chart xmlns:c="http://schemas.openxmlformats.org/drawingml/2006/chart" xmlns:r="http://schemas.openxmlformats.org/officeDocument/2006/relationships" r:id="rId1"/>
          </a:graphicData>
        </a:graphic>
      </p:graphicFrame>
      <p:sp>
        <p:nvSpPr>
          <p:cNvPr id="254" name="CustomShape 1"/>
          <p:cNvSpPr/>
          <p:nvPr/>
        </p:nvSpPr>
        <p:spPr>
          <a:xfrm>
            <a:off x="6680160" y="825480"/>
            <a:ext cx="12191760" cy="360"/>
          </a:xfrm>
          <a:prstGeom prst="rect">
            <a:avLst/>
          </a:prstGeom>
          <a:noFill/>
          <a:ln>
            <a:noFill/>
          </a:ln>
        </p:spPr>
        <p:style>
          <a:lnRef idx="0"/>
          <a:fillRef idx="0"/>
          <a:effectRef idx="0"/>
          <a:fontRef idx="minor"/>
        </p:style>
      </p:sp>
      <p:pic>
        <p:nvPicPr>
          <p:cNvPr id="255" name="Picture 3" descr=""/>
          <p:cNvPicPr/>
          <p:nvPr/>
        </p:nvPicPr>
        <p:blipFill>
          <a:blip r:embed="rId2"/>
          <a:stretch/>
        </p:blipFill>
        <p:spPr>
          <a:xfrm>
            <a:off x="6680160" y="712440"/>
            <a:ext cx="5149440" cy="5203800"/>
          </a:xfrm>
          <a:prstGeom prst="rect">
            <a:avLst/>
          </a:prstGeom>
          <a:ln>
            <a:noFill/>
          </a:ln>
        </p:spPr>
      </p:pic>
      <p:graphicFrame>
        <p:nvGraphicFramePr>
          <p:cNvPr id="256" name="Diagramă 6"/>
          <p:cNvGraphicFramePr/>
          <p:nvPr/>
        </p:nvGraphicFramePr>
        <p:xfrm>
          <a:off x="460440" y="3314880"/>
          <a:ext cx="5940000" cy="3390480"/>
        </p:xfrm>
        <a:graphic>
          <a:graphicData uri="http://schemas.openxmlformats.org/drawingml/2006/chart">
            <c:chart xmlns:c="http://schemas.openxmlformats.org/drawingml/2006/chart" xmlns:r="http://schemas.openxmlformats.org/officeDocument/2006/relationships" r:id="rId3"/>
          </a:graphicData>
        </a:graphic>
      </p:graphicFrame>
      <p:sp>
        <p:nvSpPr>
          <p:cNvPr id="257" name="CustomShape 2"/>
          <p:cNvSpPr/>
          <p:nvPr/>
        </p:nvSpPr>
        <p:spPr>
          <a:xfrm>
            <a:off x="6553080" y="6029640"/>
            <a:ext cx="436860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Sursa: Date INS - prelucrari</a:t>
            </a: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CustomShape 1"/>
          <p:cNvSpPr/>
          <p:nvPr/>
        </p:nvSpPr>
        <p:spPr>
          <a:xfrm>
            <a:off x="609480" y="787320"/>
            <a:ext cx="10210320" cy="66740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Constatări – OFERTA DE TURISM</a:t>
            </a:r>
            <a:endParaRPr b="0" lang="ro-RO" sz="1800" spc="-1" strike="noStrike">
              <a:latin typeface="Arial"/>
            </a:endParaRPr>
          </a:p>
          <a:p>
            <a:pPr>
              <a:lnSpc>
                <a:spcPct val="100000"/>
              </a:lnSpc>
            </a:pPr>
            <a:r>
              <a:rPr b="0" lang="ro-RO" sz="1800" spc="-1" strike="noStrike">
                <a:solidFill>
                  <a:srgbClr val="000000"/>
                </a:solidFill>
                <a:latin typeface="Arial"/>
                <a:ea typeface="DejaVu Sans"/>
              </a:rPr>
              <a:t> </a:t>
            </a:r>
            <a:endParaRPr b="0" lang="ro-RO" sz="1800" spc="-1" strike="noStrike">
              <a:latin typeface="Arial"/>
            </a:endParaRPr>
          </a:p>
          <a:p>
            <a:pPr marL="285840" indent="-285480">
              <a:lnSpc>
                <a:spcPct val="100000"/>
              </a:lnSpc>
              <a:buClr>
                <a:srgbClr val="000000"/>
              </a:buClr>
              <a:buFont typeface="StarSymbol"/>
              <a:buChar char="-"/>
            </a:pPr>
            <a:r>
              <a:rPr b="0" lang="ro-RO" sz="1800" spc="-1" strike="noStrike">
                <a:solidFill>
                  <a:srgbClr val="000000"/>
                </a:solidFill>
                <a:latin typeface="Arial"/>
                <a:ea typeface="DejaVu Sans"/>
              </a:rPr>
              <a:t>Numărul total al unităților de cazare din turism a crescut per total, de la 8.402 la 9.120 (+8,5%). Acesta a continuat sa crească pe toata perioada analizata, cu excepția perioada 2022 / 2021, când a înregistrat o scădere de 0,2%.</a:t>
            </a:r>
            <a:endParaRPr b="0" lang="ro-RO" sz="1800" spc="-1" strike="noStrike">
              <a:latin typeface="Arial"/>
            </a:endParaRPr>
          </a:p>
          <a:p>
            <a:pPr marL="285840" indent="-285480">
              <a:lnSpc>
                <a:spcPct val="100000"/>
              </a:lnSpc>
              <a:buClr>
                <a:srgbClr val="000000"/>
              </a:buClr>
              <a:buFont typeface="StarSymbol"/>
              <a:buChar char="-"/>
            </a:pPr>
            <a:r>
              <a:rPr b="0" lang="ro-RO" sz="1800" spc="-1" strike="noStrike">
                <a:solidFill>
                  <a:srgbClr val="000000"/>
                </a:solidFill>
                <a:latin typeface="Arial"/>
                <a:ea typeface="DejaVu Sans"/>
              </a:rPr>
              <a:t>In anul 2021, creșterea ofertei a fost peste cea din anul 2019.</a:t>
            </a:r>
            <a:endParaRPr b="0" lang="ro-RO" sz="1800" spc="-1" strike="noStrike">
              <a:latin typeface="Arial"/>
            </a:endParaRPr>
          </a:p>
          <a:p>
            <a:pPr marL="285840" indent="-285480">
              <a:lnSpc>
                <a:spcPct val="100000"/>
              </a:lnSpc>
              <a:buClr>
                <a:srgbClr val="000000"/>
              </a:buClr>
              <a:buFont typeface="StarSymbol"/>
              <a:buChar char="-"/>
            </a:pPr>
            <a:r>
              <a:rPr b="0" lang="ro-RO" sz="1800" spc="-1" strike="noStrike">
                <a:solidFill>
                  <a:srgbClr val="000000"/>
                </a:solidFill>
                <a:latin typeface="Arial"/>
                <a:ea typeface="DejaVu Sans"/>
              </a:rPr>
              <a:t>Numărul locurilor de cazare – a crescut pe toată perioada analizată – de la 356.562  la 367.386 (+3%).</a:t>
            </a:r>
            <a:endParaRPr b="0" lang="ro-RO" sz="1800" spc="-1" strike="noStrike">
              <a:latin typeface="Arial"/>
            </a:endParaRPr>
          </a:p>
          <a:p>
            <a:pPr marL="285840" indent="-285480">
              <a:lnSpc>
                <a:spcPct val="100000"/>
              </a:lnSpc>
              <a:buClr>
                <a:srgbClr val="000000"/>
              </a:buClr>
              <a:buFont typeface="StarSymbol"/>
              <a:buChar char="-"/>
            </a:pPr>
            <a:r>
              <a:rPr b="0" lang="ro-RO" sz="1800" spc="-1" strike="noStrike">
                <a:solidFill>
                  <a:srgbClr val="000000"/>
                </a:solidFill>
                <a:latin typeface="Arial"/>
                <a:ea typeface="DejaVu Sans"/>
              </a:rPr>
              <a:t>In anul 2020, numărul locurilor de cazare a crescut cu 0,4%.</a:t>
            </a:r>
            <a:endParaRPr b="0" lang="ro-RO" sz="1800" spc="-1" strike="noStrike">
              <a:latin typeface="Arial"/>
            </a:endParaRPr>
          </a:p>
          <a:p>
            <a:pPr marL="285840" indent="-285480">
              <a:lnSpc>
                <a:spcPct val="100000"/>
              </a:lnSpc>
              <a:buClr>
                <a:srgbClr val="000000"/>
              </a:buClr>
              <a:buFont typeface="StarSymbol"/>
              <a:buChar char="-"/>
            </a:pPr>
            <a:r>
              <a:rPr b="0" lang="ro-RO" sz="1800" spc="-1" strike="noStrike">
                <a:solidFill>
                  <a:srgbClr val="000000"/>
                </a:solidFill>
                <a:latin typeface="Arial"/>
                <a:ea typeface="DejaVu Sans"/>
              </a:rPr>
              <a:t>Pe categorii de structuri turistice, cele mai reziliente sunt: casele de vacanta, pensiunile agro-turistice, vilele turistice, iar cele mai puțin reziliente sunt (2022 vs. 2019): satele de vacanta, popasurile turistice si campingurile. </a:t>
            </a:r>
            <a:endParaRPr b="0" lang="ro-RO" sz="1800" spc="-1" strike="noStrike">
              <a:latin typeface="Arial"/>
            </a:endParaRPr>
          </a:p>
          <a:p>
            <a:pPr marL="285840" indent="-285480">
              <a:lnSpc>
                <a:spcPct val="100000"/>
              </a:lnSpc>
              <a:buClr>
                <a:srgbClr val="000000"/>
              </a:buClr>
              <a:buFont typeface="StarSymbol"/>
              <a:buChar char="-"/>
            </a:pPr>
            <a:r>
              <a:rPr b="0" lang="ro-RO" sz="1800" spc="-1" strike="noStrike">
                <a:solidFill>
                  <a:srgbClr val="000000"/>
                </a:solidFill>
                <a:latin typeface="Arial"/>
                <a:ea typeface="DejaVu Sans"/>
              </a:rPr>
              <a:t>Pe regiuni turistice, stațiunile balneare, cele din zona montana si cele din Delta Dunării si-au crescut oferta, concomitent cu reducerea ofertei in zonele urbane.</a:t>
            </a:r>
            <a:endParaRPr b="0" lang="ro-RO" sz="1800" spc="-1" strike="noStrike">
              <a:latin typeface="Arial"/>
            </a:endParaRPr>
          </a:p>
          <a:p>
            <a:pPr marL="285840" indent="-285480">
              <a:lnSpc>
                <a:spcPct val="100000"/>
              </a:lnSpc>
              <a:buClr>
                <a:srgbClr val="000000"/>
              </a:buClr>
              <a:buFont typeface="StarSymbol"/>
              <a:buChar char="-"/>
            </a:pPr>
            <a:r>
              <a:rPr b="0" lang="ro-RO" sz="1800" spc="-1" strike="noStrike">
                <a:solidFill>
                  <a:srgbClr val="000000"/>
                </a:solidFill>
                <a:latin typeface="Arial"/>
                <a:ea typeface="DejaVu Sans"/>
              </a:rPr>
              <a:t>Oferta turistica nu a fosta afectata de criza pandemica, aceasta cunoscând o creștere relativă.</a:t>
            </a: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1030320" y="566640"/>
            <a:ext cx="10624680" cy="42051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CEREREA </a:t>
            </a:r>
            <a:endParaRPr b="0" lang="ro-RO" sz="1800" spc="-1" strike="noStrike">
              <a:latin typeface="Arial"/>
            </a:endParaRPr>
          </a:p>
          <a:p>
            <a:pPr>
              <a:lnSpc>
                <a:spcPct val="100000"/>
              </a:lnSpc>
            </a:pPr>
            <a:r>
              <a:rPr b="0" lang="ro-RO" sz="1800" spc="-1" strike="noStrike">
                <a:solidFill>
                  <a:srgbClr val="000000"/>
                </a:solidFill>
                <a:latin typeface="Arial"/>
                <a:ea typeface="DejaVu Sans"/>
              </a:rPr>
              <a:t>Anul 2019 = vârful turismului în România - 13.37 milioane de turişti, dintre care 20% au fost turişti străini. </a:t>
            </a:r>
            <a:endParaRPr b="0" lang="ro-RO" sz="1800" spc="-1" strike="noStrike">
              <a:latin typeface="Arial"/>
            </a:endParaRPr>
          </a:p>
          <a:p>
            <a:pPr>
              <a:lnSpc>
                <a:spcPct val="100000"/>
              </a:lnSpc>
            </a:pPr>
            <a:r>
              <a:rPr b="0" lang="ro-RO" sz="1800" spc="-1" strike="noStrike">
                <a:solidFill>
                  <a:srgbClr val="000000"/>
                </a:solidFill>
                <a:latin typeface="Arial"/>
                <a:ea typeface="DejaVu Sans"/>
              </a:rPr>
              <a:t>Anul 2020 - cel mai slab an din istoria turismului mondial și românesc. </a:t>
            </a:r>
            <a:endParaRPr b="0" lang="ro-RO" sz="1800" spc="-1" strike="noStrike">
              <a:latin typeface="Arial"/>
            </a:endParaRPr>
          </a:p>
          <a:p>
            <a:pPr>
              <a:lnSpc>
                <a:spcPct val="100000"/>
              </a:lnSpc>
            </a:pPr>
            <a:r>
              <a:rPr b="0" lang="ro-RO" sz="1800" spc="-1" strike="noStrike">
                <a:solidFill>
                  <a:srgbClr val="000000"/>
                </a:solidFill>
                <a:latin typeface="Arial"/>
                <a:ea typeface="DejaVu Sans"/>
              </a:rPr>
              <a:t>Preferințele turiștilor: pentru turismul intern, în locații izolate precum și în pensiuni de familie și hoteluri - apartamente, vile, toate acestea conducând la un nou mod de gândire a timpului liber în pandemie. Chiar dacă turismul inbound a avut de suferit în timpul pandemiei, turismul intern „a înflorit” sub sloganul „Să redescopăr propria mea țară”. </a:t>
            </a:r>
            <a:endParaRPr b="0" lang="ro-RO" sz="1800" spc="-1" strike="noStrike">
              <a:latin typeface="Arial"/>
            </a:endParaRPr>
          </a:p>
          <a:p>
            <a:pPr>
              <a:lnSpc>
                <a:spcPct val="100000"/>
              </a:lnSpc>
            </a:pPr>
            <a:r>
              <a:rPr b="0" lang="ro-RO" sz="1800" spc="-1" strike="noStrike">
                <a:solidFill>
                  <a:srgbClr val="000000"/>
                </a:solidFill>
                <a:latin typeface="Arial"/>
                <a:ea typeface="DejaVu Sans"/>
              </a:rPr>
              <a:t>În anul 2020 - 6,39 milioane de turiști, reprezentând 47,8% din numărul de vizitatori din anul 2019. </a:t>
            </a:r>
            <a:endParaRPr b="0" lang="ro-RO" sz="1800" spc="-1" strike="noStrike">
              <a:latin typeface="Arial"/>
            </a:endParaRPr>
          </a:p>
          <a:p>
            <a:pPr>
              <a:lnSpc>
                <a:spcPct val="100000"/>
              </a:lnSpc>
            </a:pPr>
            <a:r>
              <a:rPr b="0" lang="ro-RO" sz="1800" spc="-1" strike="noStrike">
                <a:solidFill>
                  <a:srgbClr val="000000"/>
                </a:solidFill>
                <a:latin typeface="Arial"/>
                <a:ea typeface="DejaVu Sans"/>
              </a:rPr>
              <a:t>Turismul intern a fost dominat de români cu o pondere de 92,9%. </a:t>
            </a:r>
            <a:endParaRPr b="0" lang="ro-RO" sz="1800" spc="-1" strike="noStrike">
              <a:latin typeface="Arial"/>
            </a:endParaRPr>
          </a:p>
          <a:p>
            <a:pPr>
              <a:lnSpc>
                <a:spcPct val="100000"/>
              </a:lnSpc>
            </a:pPr>
            <a:r>
              <a:rPr b="0" lang="ro-RO" sz="1800" spc="-1" strike="noStrike">
                <a:solidFill>
                  <a:srgbClr val="000000"/>
                </a:solidFill>
                <a:latin typeface="Arial"/>
                <a:ea typeface="DejaVu Sans"/>
              </a:rPr>
              <a:t>În anul 2021, când a început procesul de vaccinare, oamenii au devenit mai încrezători să călătorească. În anul 2021, numărul de sosirile a crescut la 9,27 milioane, fiind cu 44,9% mai mare decât în anul 2020, dar cu 30,7% mai mic decât în 2019. Turiștii români au reprezentat 90,9% din total vizitatori (doar o mică parte a decis să călătorească în străinătate).</a:t>
            </a:r>
            <a:endParaRPr b="0" lang="ro-RO" sz="1800" spc="-1" strike="noStrike">
              <a:latin typeface="Arial"/>
            </a:endParaRPr>
          </a:p>
          <a:p>
            <a:pPr>
              <a:lnSpc>
                <a:spcPct val="100000"/>
              </a:lnSpc>
            </a:pP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1777320" y="1159200"/>
            <a:ext cx="12191760" cy="360"/>
          </a:xfrm>
          <a:prstGeom prst="rect">
            <a:avLst/>
          </a:prstGeom>
          <a:noFill/>
          <a:ln>
            <a:noFill/>
          </a:ln>
        </p:spPr>
        <p:style>
          <a:lnRef idx="0"/>
          <a:fillRef idx="0"/>
          <a:effectRef idx="0"/>
          <a:fontRef idx="minor"/>
        </p:style>
      </p:sp>
      <p:pic>
        <p:nvPicPr>
          <p:cNvPr id="261" name="Picture 1" descr=""/>
          <p:cNvPicPr/>
          <p:nvPr/>
        </p:nvPicPr>
        <p:blipFill>
          <a:blip r:embed="rId1"/>
          <a:stretch/>
        </p:blipFill>
        <p:spPr>
          <a:xfrm>
            <a:off x="1777320" y="907200"/>
            <a:ext cx="9568800" cy="3335400"/>
          </a:xfrm>
          <a:prstGeom prst="rect">
            <a:avLst/>
          </a:prstGeom>
          <a:ln>
            <a:noFill/>
          </a:ln>
        </p:spPr>
      </p:pic>
      <p:sp>
        <p:nvSpPr>
          <p:cNvPr id="262" name="CustomShape 2"/>
          <p:cNvSpPr/>
          <p:nvPr/>
        </p:nvSpPr>
        <p:spPr>
          <a:xfrm>
            <a:off x="1777320" y="512640"/>
            <a:ext cx="717300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Times New Roman"/>
                <a:ea typeface="Arial Unicode MS"/>
              </a:rPr>
              <a:t>Sosiri și înnoptări – total la nivel național – 2019-2022 (milioane, %)</a:t>
            </a:r>
            <a:endParaRPr b="0" lang="ro-RO" sz="1800" spc="-1" strike="noStrike">
              <a:latin typeface="Arial"/>
            </a:endParaRPr>
          </a:p>
        </p:txBody>
      </p:sp>
      <p:sp>
        <p:nvSpPr>
          <p:cNvPr id="263" name="CustomShape 3"/>
          <p:cNvSpPr/>
          <p:nvPr/>
        </p:nvSpPr>
        <p:spPr>
          <a:xfrm>
            <a:off x="1683000" y="4494600"/>
            <a:ext cx="9663120" cy="146196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ro-RO" sz="1800" spc="-1" strike="noStrike">
                <a:solidFill>
                  <a:srgbClr val="000000"/>
                </a:solidFill>
                <a:latin typeface="Times New Roman"/>
                <a:ea typeface="Arial Unicode MS"/>
              </a:rPr>
              <a:t>În anul 2021, au fost înregistrate 20,65 milioane de înnoptări, cu 41,7% mai mult decât în anul 2020, și cu 31,4% mai puține decât în anul 2019. În strânsă relație cu sosirile turiștilor, înnoptările au fost dominate de turiștii români: 82,4% în 2019, 93,2% în 2020 şi 91,1% în 2021.</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Numărul de înnoptări este puternic corelat cu numărul de sosiri de turiști în categoria unităților de cazare turistice, dar în funcție și de destinație, sezonalitatea vacanțelor și măsurile impuse de autorități. </a:t>
            </a:r>
            <a:endParaRPr b="0" lang="ro-RO" sz="1800" spc="-1" strike="noStrike">
              <a:latin typeface="Arial"/>
            </a:endParaRPr>
          </a:p>
        </p:txBody>
      </p:sp>
      <p:sp>
        <p:nvSpPr>
          <p:cNvPr id="264" name="CustomShape 4"/>
          <p:cNvSpPr/>
          <p:nvPr/>
        </p:nvSpPr>
        <p:spPr>
          <a:xfrm>
            <a:off x="1906200" y="4242960"/>
            <a:ext cx="4726080" cy="272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200" spc="-1" strike="noStrike">
                <a:solidFill>
                  <a:srgbClr val="000000"/>
                </a:solidFill>
                <a:latin typeface="Arial"/>
                <a:ea typeface="DejaVu Sans"/>
              </a:rPr>
              <a:t>Sursa: prelucrari date INS</a:t>
            </a:r>
            <a:endParaRPr b="0" lang="ro-RO" sz="1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65" name="Imagine 4" descr=""/>
          <p:cNvPicPr/>
          <p:nvPr/>
        </p:nvPicPr>
        <p:blipFill>
          <a:blip r:embed="rId1"/>
          <a:stretch/>
        </p:blipFill>
        <p:spPr>
          <a:xfrm>
            <a:off x="1120320" y="1285560"/>
            <a:ext cx="7939080" cy="3685320"/>
          </a:xfrm>
          <a:prstGeom prst="rect">
            <a:avLst/>
          </a:prstGeom>
          <a:ln>
            <a:noFill/>
          </a:ln>
        </p:spPr>
      </p:pic>
      <p:sp>
        <p:nvSpPr>
          <p:cNvPr id="266" name="CustomShape 1"/>
          <p:cNvSpPr/>
          <p:nvPr/>
        </p:nvSpPr>
        <p:spPr>
          <a:xfrm>
            <a:off x="1026000" y="639360"/>
            <a:ext cx="7821360" cy="3646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o-RO" sz="1800" spc="-1" strike="noStrike">
                <a:solidFill>
                  <a:srgbClr val="000000"/>
                </a:solidFill>
                <a:latin typeface="Times New Roman"/>
                <a:ea typeface="Arial Unicode MS"/>
              </a:rPr>
              <a:t>Indicele de utilizare neta a capacitații de cazare turistică în funcțiune ( %)</a:t>
            </a:r>
            <a:endParaRPr b="0" lang="ro-RO" sz="1800" spc="-1" strike="noStrike">
              <a:latin typeface="Arial"/>
            </a:endParaRPr>
          </a:p>
        </p:txBody>
      </p:sp>
      <p:sp>
        <p:nvSpPr>
          <p:cNvPr id="267" name="CustomShape 2"/>
          <p:cNvSpPr/>
          <p:nvPr/>
        </p:nvSpPr>
        <p:spPr>
          <a:xfrm>
            <a:off x="1545480" y="4971240"/>
            <a:ext cx="4726080" cy="272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200" spc="-1" strike="noStrike">
                <a:solidFill>
                  <a:srgbClr val="000000"/>
                </a:solidFill>
                <a:latin typeface="Arial"/>
                <a:ea typeface="DejaVu Sans"/>
              </a:rPr>
              <a:t>Sursa: prelucrari date INS</a:t>
            </a:r>
            <a:endParaRPr b="0" lang="ro-RO" sz="1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CustomShape 1"/>
          <p:cNvSpPr/>
          <p:nvPr/>
        </p:nvSpPr>
        <p:spPr>
          <a:xfrm>
            <a:off x="978840" y="605160"/>
            <a:ext cx="17780760" cy="360"/>
          </a:xfrm>
          <a:prstGeom prst="rect">
            <a:avLst/>
          </a:prstGeom>
          <a:noFill/>
          <a:ln>
            <a:noFill/>
          </a:ln>
        </p:spPr>
        <p:style>
          <a:lnRef idx="0"/>
          <a:fillRef idx="0"/>
          <a:effectRef idx="0"/>
          <a:fontRef idx="minor"/>
        </p:style>
      </p:sp>
      <p:pic>
        <p:nvPicPr>
          <p:cNvPr id="269" name="Picture 1" descr=""/>
          <p:cNvPicPr/>
          <p:nvPr/>
        </p:nvPicPr>
        <p:blipFill>
          <a:blip r:embed="rId1"/>
          <a:stretch/>
        </p:blipFill>
        <p:spPr>
          <a:xfrm>
            <a:off x="978840" y="605160"/>
            <a:ext cx="9774720" cy="4223880"/>
          </a:xfrm>
          <a:prstGeom prst="rect">
            <a:avLst/>
          </a:prstGeom>
          <a:ln>
            <a:noFill/>
          </a:ln>
        </p:spPr>
      </p:pic>
      <p:sp>
        <p:nvSpPr>
          <p:cNvPr id="270" name="CustomShape 2"/>
          <p:cNvSpPr/>
          <p:nvPr/>
        </p:nvSpPr>
        <p:spPr>
          <a:xfrm>
            <a:off x="978840" y="235800"/>
            <a:ext cx="9774720" cy="3646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ro-RO" sz="1800" spc="-1" strike="noStrike">
                <a:solidFill>
                  <a:srgbClr val="000000"/>
                </a:solidFill>
                <a:latin typeface="Times New Roman"/>
                <a:ea typeface="Arial Unicode MS"/>
              </a:rPr>
              <a:t>Indicele de utilizare neta a capacitații de cazare turistică în funcțiune la nivel de județ  ( %)</a:t>
            </a:r>
            <a:endParaRPr b="0" lang="ro-RO" sz="1800" spc="-1" strike="noStrike">
              <a:latin typeface="Arial"/>
            </a:endParaRPr>
          </a:p>
        </p:txBody>
      </p:sp>
      <p:sp>
        <p:nvSpPr>
          <p:cNvPr id="271" name="CustomShape 3"/>
          <p:cNvSpPr/>
          <p:nvPr/>
        </p:nvSpPr>
        <p:spPr>
          <a:xfrm>
            <a:off x="1139760" y="4404600"/>
            <a:ext cx="4726080" cy="272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200" spc="-1" strike="noStrike">
                <a:solidFill>
                  <a:srgbClr val="000000"/>
                </a:solidFill>
                <a:latin typeface="Arial"/>
                <a:ea typeface="DejaVu Sans"/>
              </a:rPr>
              <a:t>Sursa: prelucrari date INS</a:t>
            </a:r>
            <a:endParaRPr b="0" lang="ro-RO" sz="1200" spc="-1" strike="noStrike">
              <a:latin typeface="Arial"/>
            </a:endParaRPr>
          </a:p>
        </p:txBody>
      </p:sp>
      <p:sp>
        <p:nvSpPr>
          <p:cNvPr id="272" name="CustomShape 4"/>
          <p:cNvSpPr/>
          <p:nvPr/>
        </p:nvSpPr>
        <p:spPr>
          <a:xfrm>
            <a:off x="1436040" y="4984200"/>
            <a:ext cx="886032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Utilizarea neta nu si-a revenit dupa criza pandemica (de la 33,9% la 26,3%)</a:t>
            </a:r>
            <a:endParaRPr b="0" lang="ro-RO" sz="1800" spc="-1" strike="noStrike">
              <a:latin typeface="Arial"/>
            </a:endParaRPr>
          </a:p>
          <a:p>
            <a:pPr>
              <a:lnSpc>
                <a:spcPct val="100000"/>
              </a:lnSpc>
            </a:pPr>
            <a:r>
              <a:rPr b="0" lang="ro-RO" sz="1800" spc="-1" strike="noStrike">
                <a:solidFill>
                  <a:srgbClr val="000000"/>
                </a:solidFill>
                <a:latin typeface="Arial"/>
                <a:ea typeface="DejaVu Sans"/>
              </a:rPr>
              <a:t>Judete reziliente: Bacau, Braila, Galati, Dambovita, Bucuresti, Ilfov…</a:t>
            </a: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CustomShape 1"/>
          <p:cNvSpPr/>
          <p:nvPr/>
        </p:nvSpPr>
        <p:spPr>
          <a:xfrm>
            <a:off x="798480" y="412560"/>
            <a:ext cx="10560240" cy="5602320"/>
          </a:xfrm>
          <a:prstGeom prst="rect">
            <a:avLst/>
          </a:prstGeom>
          <a:noFill/>
          <a:ln>
            <a:noFill/>
          </a:ln>
        </p:spPr>
        <p:style>
          <a:lnRef idx="0"/>
          <a:fillRef idx="0"/>
          <a:effectRef idx="0"/>
          <a:fontRef idx="minor"/>
        </p:style>
        <p:txBody>
          <a:bodyPr lIns="90000" rIns="90000" tIns="45000" bIns="45000">
            <a:spAutoFit/>
          </a:bodyPr>
          <a:p>
            <a:pPr>
              <a:lnSpc>
                <a:spcPct val="100000"/>
              </a:lnSpc>
              <a:spcBef>
                <a:spcPts val="201"/>
              </a:spcBef>
            </a:pPr>
            <a:r>
              <a:rPr b="1" lang="ro-RO" sz="1800" spc="-1" strike="noStrike">
                <a:solidFill>
                  <a:srgbClr val="1f4d78"/>
                </a:solidFill>
                <a:latin typeface="Calibri Light"/>
                <a:ea typeface="Times New Roman"/>
              </a:rPr>
              <a:t>Sosiri ale turiștilor străini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Sosirile turiștilor străini în anul 2019 au fost în număr de 12.81 milioane, în timp ce in anul 2020 acestea au scăzut la cinci milioane turisti. Anul 2021, a adus o creștere a acestui indicator la 6,78 milioane persoane înregistrate la frontierele României.</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În anul 2021, sosirile turiștilor străini au reprezentat 52,9% din cele înregistrate în anul 2019 și la doar 35,1% din cele ale anului 2020.</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Cele mai preferate forme de transport au fost cele cu mașina personală, cu o cotă de 74,5% în total sosiri în anul 2019, 82,6% în anul 2020 și 79,1% în 2021. Pe locul al doilea s-a plasat transportul cu avionul, care a avut următoarele cote: 22,9% în 2019, 14,5% în 2020 și 17% în anul 2021.</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 </a:t>
            </a:r>
            <a:endParaRPr b="0" lang="ro-RO" sz="1800" spc="-1" strike="noStrike">
              <a:latin typeface="Arial"/>
            </a:endParaRPr>
          </a:p>
          <a:p>
            <a:pPr>
              <a:lnSpc>
                <a:spcPct val="100000"/>
              </a:lnSpc>
              <a:spcBef>
                <a:spcPts val="201"/>
              </a:spcBef>
            </a:pPr>
            <a:r>
              <a:rPr b="1" lang="ro-RO" sz="1800" spc="-1" strike="noStrike">
                <a:solidFill>
                  <a:srgbClr val="1f4d78"/>
                </a:solidFill>
                <a:latin typeface="Calibri Light"/>
                <a:ea typeface="Times New Roman"/>
              </a:rPr>
              <a:t>Plecări ale turiștilor români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În anul 2019, mai mult de 23 milioane de turiști români au călători în afara țării. În anul 2020, numărul acestora a scăzut la 9,5 milioane, iar, ulterior, în anul 2021, numărul a început să crească, ajungând la 11,6 milioane de călătorii. Principalele destinații de călătorie au fost: Bulgaria, Grecia și Turcia pentru perioada de vară, iar în toamna anului 2020 s-au căutat mai ales destinațiile exotice (Maldive, etc.). În anul 2021, au apărut noi destinații care au avut cerere din partea turiștilor români, precum Egipt sau Republica Dominicană.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Românii au preferat sa călătorească în exterior în special cu mașina proprie. În anul 2019, erau înregistrate circa 68,4% călătorii pe drumuri, în timp ce în anul 2020 s-a înregistrat o creștere la 71%, urmând să scadă la 66,5% în anul 2021. De asemenea, o parte din turiștii români au călătorit cu avionul, în exterior, acestea reprezentând circa 30.9% în anul 2019, 28,3% în 2020 și 33% în anul 2021.</a:t>
            </a: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CustomShape 1"/>
          <p:cNvSpPr/>
          <p:nvPr/>
        </p:nvSpPr>
        <p:spPr>
          <a:xfrm>
            <a:off x="940320" y="425160"/>
            <a:ext cx="9774720" cy="58510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Instrumente de sustinere si redresare </a:t>
            </a:r>
            <a:endParaRPr b="0" lang="ro-RO" sz="1800" spc="-1" strike="noStrike">
              <a:latin typeface="Arial"/>
            </a:endParaRPr>
          </a:p>
          <a:p>
            <a:pPr>
              <a:lnSpc>
                <a:spcPct val="100000"/>
              </a:lnSpc>
            </a:pPr>
            <a:endParaRPr b="0" lang="ro-RO" sz="1800" spc="-1" strike="noStrike">
              <a:latin typeface="Arial"/>
            </a:endParaRPr>
          </a:p>
          <a:p>
            <a:pPr>
              <a:lnSpc>
                <a:spcPct val="100000"/>
              </a:lnSpc>
            </a:pPr>
            <a:r>
              <a:rPr b="1" lang="ro-RO" sz="1800" spc="-1" strike="noStrike">
                <a:solidFill>
                  <a:srgbClr val="000000"/>
                </a:solidFill>
                <a:latin typeface="Arial"/>
                <a:ea typeface="DejaVu Sans"/>
              </a:rPr>
              <a:t>PNRR </a:t>
            </a:r>
            <a:r>
              <a:rPr b="0" lang="ro-RO" sz="1800" spc="-1" strike="noStrike">
                <a:solidFill>
                  <a:srgbClr val="000000"/>
                </a:solidFill>
                <a:latin typeface="Arial"/>
                <a:ea typeface="DejaVu Sans"/>
              </a:rPr>
              <a:t>– finanțează Organizațiile de Management al Destinației (inclusiv crearea unor mecanisme de finanțare pentru acestea); sustine promovarea de rute cultural-turistice, digitalizarea siturilor culturale, crearea unei aplicații dedicate vizitatorilor, prin marcarea și semnalizarea rutei/siturilor incluse în cadrul rutei; modernizarea /reabilitarea siturilor turistice cu impact național și internațional incluse în cele 12 rute (225 de obiective culturale - 5 castele, 5 curii, 10 biserici din lemn, 5 cule, 5 mănăstiri din Moldova, 5 biserici/situri pe ruta Sfântului Ladislau, 5 castre romane, 5 fortărețe, 30 case tradiționale din Delta Dunării, 150 case rurale tradiționale); crearea/modernizarea de muzee și memoriale; crearea cadrului pentru operaționalizarea traseelor cicloturistice la nivel național și amenajarea a 3 000 km de noi trasee naționale de ciclism în toată țara.</a:t>
            </a:r>
            <a:endParaRPr b="0" lang="ro-RO" sz="1800" spc="-1" strike="noStrike">
              <a:latin typeface="Arial"/>
            </a:endParaRPr>
          </a:p>
          <a:p>
            <a:pPr>
              <a:lnSpc>
                <a:spcPct val="100000"/>
              </a:lnSpc>
            </a:pPr>
            <a:endParaRPr b="0" lang="ro-RO" sz="1800" spc="-1" strike="noStrike">
              <a:latin typeface="Arial"/>
            </a:endParaRPr>
          </a:p>
          <a:p>
            <a:pPr>
              <a:lnSpc>
                <a:spcPct val="100000"/>
              </a:lnSpc>
            </a:pPr>
            <a:r>
              <a:rPr b="1" lang="ro-RO" sz="1800" spc="-1" strike="noStrike">
                <a:solidFill>
                  <a:srgbClr val="000000"/>
                </a:solidFill>
                <a:latin typeface="Arial"/>
                <a:ea typeface="DejaVu Sans"/>
              </a:rPr>
              <a:t>Strategia Națională a României pentru Dezvoltarea Turismului 2023-2035 – </a:t>
            </a:r>
            <a:r>
              <a:rPr b="0" lang="ro-RO" sz="1800" spc="-1" strike="noStrike">
                <a:solidFill>
                  <a:srgbClr val="000000"/>
                </a:solidFill>
                <a:latin typeface="Arial"/>
                <a:ea typeface="DejaVu Sans"/>
              </a:rPr>
              <a:t>viziune: </a:t>
            </a:r>
            <a:r>
              <a:rPr b="0" i="1" lang="ro-RO" sz="1800" spc="-1" strike="noStrike">
                <a:solidFill>
                  <a:srgbClr val="000000"/>
                </a:solidFill>
                <a:latin typeface="Arial"/>
                <a:ea typeface="DejaVu Sans"/>
              </a:rPr>
              <a:t>până în anul 2035, România va deveni o destinație turistică bine cunoscută, de înaltă calitate, pe parcursul întregului an, axată pe unicitatea patrimoniului său cultural și natural și oferind servicii de calibru internațional</a:t>
            </a:r>
            <a:r>
              <a:rPr b="0" lang="ro-RO" sz="1800" spc="-1" strike="noStrike">
                <a:solidFill>
                  <a:srgbClr val="000000"/>
                </a:solidFill>
                <a:latin typeface="Arial"/>
                <a:ea typeface="DejaVu Sans"/>
              </a:rPr>
              <a:t>.</a:t>
            </a: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CustomShape 1"/>
          <p:cNvSpPr/>
          <p:nvPr/>
        </p:nvSpPr>
        <p:spPr>
          <a:xfrm>
            <a:off x="489240" y="296280"/>
            <a:ext cx="11204280" cy="55767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CONCLUZII</a:t>
            </a:r>
            <a:endParaRPr b="0" lang="ro-RO" sz="1800" spc="-1" strike="noStrike">
              <a:latin typeface="Arial"/>
            </a:endParaRPr>
          </a:p>
          <a:p>
            <a:pPr>
              <a:lnSpc>
                <a:spcPct val="100000"/>
              </a:lnSpc>
            </a:pPr>
            <a:endParaRPr b="0" lang="ro-RO" sz="1800" spc="-1" strike="noStrike">
              <a:latin typeface="Arial"/>
            </a:endParaRPr>
          </a:p>
          <a:p>
            <a:pPr>
              <a:lnSpc>
                <a:spcPct val="100000"/>
              </a:lnSpc>
            </a:pPr>
            <a:r>
              <a:rPr b="0" lang="ro-RO" sz="1800" spc="-1" strike="noStrike">
                <a:solidFill>
                  <a:srgbClr val="000000"/>
                </a:solidFill>
                <a:latin typeface="Arial"/>
                <a:ea typeface="DejaVu Sans"/>
              </a:rPr>
              <a:t>Restricțiile din pandemie au afectat puternic cererea de servicii turistice. </a:t>
            </a:r>
            <a:endParaRPr b="0" lang="ro-RO" sz="1800" spc="-1" strike="noStrike">
              <a:latin typeface="Arial"/>
            </a:endParaRPr>
          </a:p>
          <a:p>
            <a:pPr>
              <a:lnSpc>
                <a:spcPct val="100000"/>
              </a:lnSpc>
            </a:pPr>
            <a:r>
              <a:rPr b="0" lang="ro-RO" sz="1800" spc="-1" strike="noStrike">
                <a:solidFill>
                  <a:srgbClr val="000000"/>
                </a:solidFill>
                <a:latin typeface="Arial"/>
                <a:ea typeface="DejaVu Sans"/>
              </a:rPr>
              <a:t>Anul 2020 a fost paralizat aproape în întregime în termeni ai fluxului de turiști, în utilizarea capacităților de cazare din structurile turistice, angajații din sector, salariile aferente, pierderi de profit și reducerea profitabilității. </a:t>
            </a:r>
            <a:endParaRPr b="0" lang="ro-RO" sz="1800" spc="-1" strike="noStrike">
              <a:latin typeface="Arial"/>
            </a:endParaRPr>
          </a:p>
          <a:p>
            <a:pPr>
              <a:lnSpc>
                <a:spcPct val="100000"/>
              </a:lnSpc>
            </a:pPr>
            <a:r>
              <a:rPr b="0" lang="ro-RO" sz="1800" spc="-1" strike="noStrike">
                <a:solidFill>
                  <a:srgbClr val="000000"/>
                </a:solidFill>
                <a:latin typeface="Arial"/>
                <a:ea typeface="DejaVu Sans"/>
              </a:rPr>
              <a:t>După relaxarea măsurilor, românii au început să călătorească, în special, în Romania. </a:t>
            </a:r>
            <a:endParaRPr b="0" lang="ro-RO" sz="1800" spc="-1" strike="noStrike">
              <a:latin typeface="Arial"/>
            </a:endParaRPr>
          </a:p>
          <a:p>
            <a:pPr>
              <a:lnSpc>
                <a:spcPct val="100000"/>
              </a:lnSpc>
            </a:pPr>
            <a:r>
              <a:rPr b="0" lang="ro-RO" sz="1800" spc="-1" strike="noStrike">
                <a:solidFill>
                  <a:srgbClr val="000000"/>
                </a:solidFill>
                <a:latin typeface="Arial"/>
                <a:ea typeface="DejaVu Sans"/>
              </a:rPr>
              <a:t>Preferințe: pentru unități de cazare de mici dimensiuni, capabile să asigure distanțare si relaxare; pentru deplasarea cu autoturismul propriu, în locații relativ îndepărtate de țară. </a:t>
            </a:r>
            <a:endParaRPr b="0" lang="ro-RO" sz="1800" spc="-1" strike="noStrike">
              <a:latin typeface="Arial"/>
            </a:endParaRPr>
          </a:p>
          <a:p>
            <a:pPr>
              <a:lnSpc>
                <a:spcPct val="100000"/>
              </a:lnSpc>
            </a:pPr>
            <a:r>
              <a:rPr b="0" lang="ro-RO" sz="1800" spc="-1" strike="noStrike">
                <a:solidFill>
                  <a:srgbClr val="000000"/>
                </a:solidFill>
                <a:latin typeface="Arial"/>
                <a:ea typeface="DejaVu Sans"/>
              </a:rPr>
              <a:t>Voucherele de vacantă = o oportunitate importanta pentru a petrece vacanțele în țară și, în același timp, au contribuit la susținerea managerilor si proprietarilor de unități turistice.</a:t>
            </a:r>
            <a:endParaRPr b="0" lang="ro-RO" sz="1800" spc="-1" strike="noStrike">
              <a:latin typeface="Arial"/>
            </a:endParaRPr>
          </a:p>
          <a:p>
            <a:pPr>
              <a:lnSpc>
                <a:spcPct val="100000"/>
              </a:lnSpc>
            </a:pPr>
            <a:r>
              <a:rPr b="0" lang="ro-RO" sz="1800" spc="-1" strike="noStrike">
                <a:solidFill>
                  <a:srgbClr val="000000"/>
                </a:solidFill>
                <a:latin typeface="Arial"/>
                <a:ea typeface="DejaVu Sans"/>
              </a:rPr>
              <a:t>Oferta agențiilor de turism s-a adaptat nevoilor turiștilor: fără avans la rezervare, anularea gratuita in caz de îmbolnăvire, "oferte last minute", "oferte early booking" la prețuri scăzute, returnarea banilor în condițiile în care s-ar reintroduce restricții de lockdown etc.</a:t>
            </a:r>
            <a:endParaRPr b="0" lang="ro-RO" sz="1800" spc="-1" strike="noStrike">
              <a:latin typeface="Arial"/>
            </a:endParaRPr>
          </a:p>
          <a:p>
            <a:pPr>
              <a:lnSpc>
                <a:spcPct val="100000"/>
              </a:lnSpc>
            </a:pPr>
            <a:r>
              <a:rPr b="0" lang="ro-RO" sz="1800" spc="-1" strike="noStrike">
                <a:solidFill>
                  <a:srgbClr val="000000"/>
                </a:solidFill>
                <a:latin typeface="Arial"/>
                <a:ea typeface="DejaVu Sans"/>
              </a:rPr>
              <a:t>Ajutoarele de stat (granturi) au ajutat foarte mult la acoperirea pierderilor din perioada pandemica.</a:t>
            </a:r>
            <a:endParaRPr b="0" lang="ro-RO" sz="1800" spc="-1" strike="noStrike">
              <a:latin typeface="Arial"/>
            </a:endParaRPr>
          </a:p>
          <a:p>
            <a:pPr>
              <a:lnSpc>
                <a:spcPct val="100000"/>
              </a:lnSpc>
            </a:pPr>
            <a:r>
              <a:rPr b="0" lang="ro-RO" sz="1800" spc="-1" strike="noStrike">
                <a:solidFill>
                  <a:srgbClr val="000000"/>
                </a:solidFill>
                <a:latin typeface="Arial"/>
                <a:ea typeface="DejaVu Sans"/>
              </a:rPr>
              <a:t>Din Martie 2022, atunci cand s-a anulat alerta sanitară, turismul a început să-si revină ușor (dar nu in totalitate) la situația existenta in anul 2019, și, în unele situații să înregistreze o creștere peste valori pre-criza.</a:t>
            </a:r>
            <a:endParaRPr b="0" lang="ro-RO" sz="1800" spc="-1" strike="noStrike">
              <a:latin typeface="Arial"/>
            </a:endParaRPr>
          </a:p>
          <a:p>
            <a:pPr>
              <a:lnSpc>
                <a:spcPct val="100000"/>
              </a:lnSpc>
            </a:pPr>
            <a:r>
              <a:rPr b="0" lang="ro-RO" sz="1800" spc="-1" strike="noStrike">
                <a:solidFill>
                  <a:srgbClr val="000000"/>
                </a:solidFill>
                <a:latin typeface="Arial"/>
                <a:ea typeface="DejaVu Sans"/>
              </a:rPr>
              <a:t>Sectorul de turism este susținut, în prezent, prin PNRR, dar și printr-o serie de programe finanțate de UE, care urmăresc dezvoltarea durabilă și recuperarea după criza pandemică.</a:t>
            </a: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892800" y="136440"/>
            <a:ext cx="10405440" cy="63093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ro-RO" sz="1800" spc="-1" strike="noStrike">
                <a:solidFill>
                  <a:srgbClr val="000000"/>
                </a:solidFill>
                <a:latin typeface="Calibri"/>
                <a:ea typeface="DejaVu Sans"/>
              </a:rPr>
              <a:t>PREMISE. IMPORTANȚA SUBIECTULUI</a:t>
            </a:r>
            <a:endParaRPr b="0" lang="ro-RO" sz="1800" spc="-1" strike="noStrike">
              <a:latin typeface="Arial"/>
            </a:endParaRPr>
          </a:p>
          <a:p>
            <a:pPr>
              <a:lnSpc>
                <a:spcPct val="100000"/>
              </a:lnSpc>
            </a:pPr>
            <a:endParaRPr b="0" lang="ro-RO" sz="1800" spc="-1" strike="noStrike">
              <a:latin typeface="Arial"/>
            </a:endParaRPr>
          </a:p>
          <a:p>
            <a:pPr marL="285840" indent="-284400">
              <a:lnSpc>
                <a:spcPct val="100000"/>
              </a:lnSpc>
              <a:buClr>
                <a:srgbClr val="000000"/>
              </a:buClr>
              <a:buFont typeface="StarSymbol"/>
              <a:buChar char="-"/>
            </a:pPr>
            <a:r>
              <a:rPr b="0" lang="ro-RO" sz="2000" spc="-1" strike="noStrike">
                <a:solidFill>
                  <a:srgbClr val="000000"/>
                </a:solidFill>
                <a:latin typeface="Calibri"/>
                <a:ea typeface="DejaVu Sans"/>
              </a:rPr>
              <a:t>Criza pandemică a avut un impact sectorial asimetric, impunând politici și măsuri diferențiate în funcție de caracteristicile sectoarelor/domeniilor implicate.</a:t>
            </a:r>
            <a:r>
              <a:rPr b="0" lang="ro-RO" sz="2000" spc="-1" strike="noStrike">
                <a:solidFill>
                  <a:srgbClr val="000000"/>
                </a:solidFill>
                <a:latin typeface="Cambria"/>
                <a:ea typeface="Calibri"/>
              </a:rPr>
              <a:t> </a:t>
            </a:r>
            <a:endParaRPr b="0" lang="ro-RO" sz="2000" spc="-1" strike="noStrike">
              <a:latin typeface="Arial"/>
            </a:endParaRPr>
          </a:p>
          <a:p>
            <a:pPr marL="285840" indent="-284400">
              <a:lnSpc>
                <a:spcPct val="100000"/>
              </a:lnSpc>
              <a:buClr>
                <a:srgbClr val="000000"/>
              </a:buClr>
              <a:buFont typeface="StarSymbol"/>
              <a:buChar char="-"/>
            </a:pPr>
            <a:r>
              <a:rPr b="0" lang="ro-RO" sz="2000" spc="-1" strike="noStrike">
                <a:solidFill>
                  <a:srgbClr val="000000"/>
                </a:solidFill>
                <a:latin typeface="Calibri"/>
                <a:ea typeface="Calibri"/>
              </a:rPr>
              <a:t>Intensitatea efectelor negative înregistrate pe plan economic și social a fost diferită de la un sector la altul.</a:t>
            </a:r>
            <a:endParaRPr b="0" lang="ro-RO" sz="2000" spc="-1" strike="noStrike">
              <a:latin typeface="Arial"/>
            </a:endParaRPr>
          </a:p>
          <a:p>
            <a:pPr marL="285840" indent="-284400">
              <a:lnSpc>
                <a:spcPct val="100000"/>
              </a:lnSpc>
              <a:buClr>
                <a:srgbClr val="000000"/>
              </a:buClr>
              <a:buFont typeface="StarSymbol"/>
              <a:buChar char="-"/>
            </a:pPr>
            <a:r>
              <a:rPr b="0" lang="ro-RO" sz="2000" spc="-1" strike="noStrike">
                <a:solidFill>
                  <a:srgbClr val="000000"/>
                </a:solidFill>
                <a:latin typeface="Calibri"/>
                <a:ea typeface="Calibri"/>
              </a:rPr>
              <a:t>Cercetările empirice la nivel sectorial au furnizat informații care au sprijinit procesul decizional cu privire la mobilizarea instrumentelor de susținere și combatere a efectelor.</a:t>
            </a:r>
            <a:endParaRPr b="0" lang="ro-RO" sz="2000" spc="-1" strike="noStrike">
              <a:latin typeface="Arial"/>
            </a:endParaRPr>
          </a:p>
          <a:p>
            <a:pPr marL="285840" indent="-284400">
              <a:lnSpc>
                <a:spcPct val="100000"/>
              </a:lnSpc>
              <a:buClr>
                <a:srgbClr val="000000"/>
              </a:buClr>
              <a:buFont typeface="StarSymbol"/>
              <a:buChar char="-"/>
            </a:pPr>
            <a:r>
              <a:rPr b="0" lang="ro-RO" sz="2000" spc="-1" strike="noStrike">
                <a:solidFill>
                  <a:srgbClr val="000000"/>
                </a:solidFill>
                <a:latin typeface="Calibri"/>
                <a:ea typeface="Calibri"/>
              </a:rPr>
              <a:t>Turismul a reprezentat unul dintre cele mai vulnerabile la schimbările abrupte, fiind nevoit să se adapteze din mers noilor condiții impuse de pandemie. </a:t>
            </a:r>
            <a:endParaRPr b="0" lang="ro-RO" sz="2000" spc="-1" strike="noStrike">
              <a:latin typeface="Arial"/>
            </a:endParaRPr>
          </a:p>
          <a:p>
            <a:pPr marL="285840" indent="-284400">
              <a:lnSpc>
                <a:spcPct val="100000"/>
              </a:lnSpc>
              <a:buClr>
                <a:srgbClr val="000000"/>
              </a:buClr>
              <a:buFont typeface="StarSymbol"/>
              <a:buChar char="-"/>
            </a:pPr>
            <a:r>
              <a:rPr b="0" lang="ro-RO" sz="2000" spc="-1" strike="noStrike">
                <a:solidFill>
                  <a:srgbClr val="000000"/>
                </a:solidFill>
                <a:latin typeface="Calibri"/>
                <a:ea typeface="Calibri"/>
              </a:rPr>
              <a:t>Structurile turistice au reacționat în mod diferit: unele au cedat, altele au supraviețuit cu greu, o parte dintre ele s-au regăsit pe linia subțire, care a delimitat supraviețuirea de faliment, încercând cu orice preț să rămână în activitate. </a:t>
            </a:r>
            <a:endParaRPr b="0" lang="ro-RO" sz="2000" spc="-1" strike="noStrike">
              <a:latin typeface="Arial"/>
            </a:endParaRPr>
          </a:p>
          <a:p>
            <a:pPr marL="285840" indent="-284400">
              <a:lnSpc>
                <a:spcPct val="100000"/>
              </a:lnSpc>
              <a:buClr>
                <a:srgbClr val="000000"/>
              </a:buClr>
              <a:buFont typeface="StarSymbol"/>
              <a:buChar char="-"/>
            </a:pPr>
            <a:r>
              <a:rPr b="0" lang="ro-RO" sz="1800" spc="-1" strike="noStrike">
                <a:solidFill>
                  <a:srgbClr val="000000"/>
                </a:solidFill>
                <a:latin typeface="Cambria"/>
                <a:ea typeface="Calibri"/>
              </a:rPr>
              <a:t>Măsurile de susținere economică și ajutorul financiar au ajutat, partial, turismul romanesc. </a:t>
            </a:r>
            <a:endParaRPr b="0" lang="ro-RO" sz="1800" spc="-1" strike="noStrike">
              <a:latin typeface="Arial"/>
            </a:endParaRPr>
          </a:p>
          <a:p>
            <a:pPr>
              <a:lnSpc>
                <a:spcPct val="100000"/>
              </a:lnSpc>
            </a:pPr>
            <a:endParaRPr b="0" lang="ro-RO" sz="1800" spc="-1" strike="noStrike">
              <a:latin typeface="Arial"/>
            </a:endParaRPr>
          </a:p>
          <a:p>
            <a:pPr>
              <a:lnSpc>
                <a:spcPct val="100000"/>
              </a:lnSpc>
            </a:pP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CustomShape 1"/>
          <p:cNvSpPr/>
          <p:nvPr/>
        </p:nvSpPr>
        <p:spPr>
          <a:xfrm>
            <a:off x="914400" y="612720"/>
            <a:ext cx="10341360" cy="42051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Propuneri de dezvoltare a sectorului de turism:</a:t>
            </a:r>
            <a:endParaRPr b="0" lang="ro-RO" sz="1800" spc="-1" strike="noStrike">
              <a:latin typeface="Arial"/>
            </a:endParaRPr>
          </a:p>
          <a:p>
            <a:pPr>
              <a:lnSpc>
                <a:spcPct val="100000"/>
              </a:lnSpc>
            </a:pPr>
            <a:endParaRPr b="0" lang="ro-RO" sz="1800" spc="-1" strike="noStrike">
              <a:latin typeface="Arial"/>
            </a:endParaRPr>
          </a:p>
          <a:p>
            <a:pPr>
              <a:lnSpc>
                <a:spcPct val="100000"/>
              </a:lnSpc>
            </a:pPr>
            <a:r>
              <a:rPr b="0" lang="ro-RO" sz="1800" spc="-1" strike="noStrike">
                <a:solidFill>
                  <a:srgbClr val="000000"/>
                </a:solidFill>
                <a:latin typeface="Arial"/>
                <a:ea typeface="DejaVu Sans"/>
              </a:rPr>
              <a:t>1. dezvoltarea destinațiilor turistice cu implicarea tuturor actorilor din turism;</a:t>
            </a:r>
            <a:endParaRPr b="0" lang="ro-RO" sz="1800" spc="-1" strike="noStrike">
              <a:latin typeface="Arial"/>
            </a:endParaRPr>
          </a:p>
          <a:p>
            <a:pPr algn="just">
              <a:lnSpc>
                <a:spcPct val="100000"/>
              </a:lnSpc>
            </a:pPr>
            <a:r>
              <a:rPr b="0" lang="ro-RO" sz="1800" spc="-1" strike="noStrike">
                <a:solidFill>
                  <a:srgbClr val="000000"/>
                </a:solidFill>
                <a:latin typeface="Arial"/>
                <a:ea typeface="DejaVu Sans"/>
              </a:rPr>
              <a:t>2. încurajarea parteneriatelor dintre mediul privat și cel public la nivel de destinație, în vederea creșterii calității și performanței managementului destinațiilor turistice; </a:t>
            </a:r>
            <a:endParaRPr b="0" lang="ro-RO" sz="1800" spc="-1" strike="noStrike">
              <a:latin typeface="Arial"/>
            </a:endParaRPr>
          </a:p>
          <a:p>
            <a:pPr algn="just">
              <a:lnSpc>
                <a:spcPct val="100000"/>
              </a:lnSpc>
            </a:pPr>
            <a:r>
              <a:rPr b="0" lang="ro-RO" sz="1800" spc="-1" strike="noStrike">
                <a:solidFill>
                  <a:srgbClr val="000000"/>
                </a:solidFill>
                <a:latin typeface="Arial"/>
                <a:ea typeface="DejaVu Sans"/>
              </a:rPr>
              <a:t>3. Promovarea destinației turistice România, ca destinație turistică de calitate pe piața internațională a turismului;</a:t>
            </a:r>
            <a:endParaRPr b="0" lang="ro-RO" sz="1800" spc="-1" strike="noStrike">
              <a:latin typeface="Arial"/>
            </a:endParaRPr>
          </a:p>
          <a:p>
            <a:pPr algn="just">
              <a:lnSpc>
                <a:spcPct val="100000"/>
              </a:lnSpc>
            </a:pPr>
            <a:r>
              <a:rPr b="0" lang="ro-RO" sz="1800" spc="-1" strike="noStrike">
                <a:solidFill>
                  <a:srgbClr val="000000"/>
                </a:solidFill>
                <a:latin typeface="Arial"/>
                <a:ea typeface="DejaVu Sans"/>
              </a:rPr>
              <a:t>4. reducerea sezonalității, creșterea duratei medii a sejurului și a gradului de fidelizare a turiștilor;</a:t>
            </a:r>
            <a:endParaRPr b="0" lang="ro-RO" sz="1800" spc="-1" strike="noStrike">
              <a:latin typeface="Arial"/>
            </a:endParaRPr>
          </a:p>
          <a:p>
            <a:pPr algn="just">
              <a:lnSpc>
                <a:spcPct val="100000"/>
              </a:lnSpc>
            </a:pPr>
            <a:r>
              <a:rPr b="0" lang="ro-RO" sz="1800" spc="-1" strike="noStrike">
                <a:solidFill>
                  <a:srgbClr val="000000"/>
                </a:solidFill>
                <a:latin typeface="Arial"/>
                <a:ea typeface="DejaVu Sans"/>
              </a:rPr>
              <a:t>5. identificarea de noi oportunități de dezvoltare și stimularea creșterii circulației turistice interne și internaționale; </a:t>
            </a:r>
            <a:endParaRPr b="0" lang="ro-RO" sz="1800" spc="-1" strike="noStrike">
              <a:latin typeface="Arial"/>
            </a:endParaRPr>
          </a:p>
          <a:p>
            <a:pPr algn="just">
              <a:lnSpc>
                <a:spcPct val="100000"/>
              </a:lnSpc>
            </a:pPr>
            <a:r>
              <a:rPr b="0" lang="ro-RO" sz="1800" spc="-1" strike="noStrike">
                <a:solidFill>
                  <a:srgbClr val="000000"/>
                </a:solidFill>
                <a:latin typeface="Arial"/>
                <a:ea typeface="DejaVu Sans"/>
              </a:rPr>
              <a:t>6. realizarea de investiții în turism;</a:t>
            </a:r>
            <a:endParaRPr b="0" lang="ro-RO" sz="1800" spc="-1" strike="noStrike">
              <a:latin typeface="Arial"/>
            </a:endParaRPr>
          </a:p>
          <a:p>
            <a:pPr algn="just">
              <a:lnSpc>
                <a:spcPct val="100000"/>
              </a:lnSpc>
            </a:pPr>
            <a:r>
              <a:rPr b="0" lang="ro-RO" sz="1800" spc="-1" strike="noStrike">
                <a:solidFill>
                  <a:srgbClr val="000000"/>
                </a:solidFill>
                <a:latin typeface="Arial"/>
                <a:ea typeface="DejaVu Sans"/>
              </a:rPr>
              <a:t>7. simplificarea sistemului de autorizare în domeniul turismului, inclusiv pentru cele de tipul economiei colaborative; </a:t>
            </a:r>
            <a:endParaRPr b="0" lang="ro-RO" sz="1800" spc="-1" strike="noStrike">
              <a:latin typeface="Arial"/>
            </a:endParaRPr>
          </a:p>
          <a:p>
            <a:pPr algn="just">
              <a:lnSpc>
                <a:spcPct val="100000"/>
              </a:lnSpc>
            </a:pPr>
            <a:r>
              <a:rPr b="0" lang="ro-RO" sz="1800" spc="-1" strike="noStrike">
                <a:solidFill>
                  <a:srgbClr val="000000"/>
                </a:solidFill>
                <a:latin typeface="Arial"/>
                <a:ea typeface="DejaVu Sans"/>
              </a:rPr>
              <a:t>8. digitalizarea serviciilor publice oferite de autoritatea publică centrală în domeniul turismului; </a:t>
            </a:r>
            <a:endParaRPr b="0" lang="ro-RO" sz="1800" spc="-1" strike="noStrike">
              <a:latin typeface="Arial"/>
            </a:endParaRPr>
          </a:p>
          <a:p>
            <a:pPr algn="just">
              <a:lnSpc>
                <a:spcPct val="100000"/>
              </a:lnSpc>
            </a:pPr>
            <a:r>
              <a:rPr b="0" lang="ro-RO" sz="1800" spc="-1" strike="noStrike">
                <a:solidFill>
                  <a:srgbClr val="000000"/>
                </a:solidFill>
                <a:latin typeface="Arial"/>
                <a:ea typeface="DejaVu Sans"/>
              </a:rPr>
              <a:t>9. sprijinirea mediului antreprenorial în domeniul turismului.</a:t>
            </a: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CustomShape 1"/>
          <p:cNvSpPr/>
          <p:nvPr/>
        </p:nvSpPr>
        <p:spPr>
          <a:xfrm>
            <a:off x="1790280" y="965880"/>
            <a:ext cx="732780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Arial"/>
                <a:ea typeface="DejaVu Sans"/>
              </a:rPr>
              <a:t>Va mulțumesc pentru atentie!!!</a:t>
            </a: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266760" y="1485000"/>
            <a:ext cx="9571320" cy="3802320"/>
          </a:xfrm>
          <a:prstGeom prst="rect">
            <a:avLst/>
          </a:prstGeom>
          <a:noFill/>
          <a:ln>
            <a:noFill/>
          </a:ln>
        </p:spPr>
        <p:style>
          <a:lnRef idx="0"/>
          <a:fillRef idx="0"/>
          <a:effectRef idx="0"/>
          <a:fontRef idx="minor"/>
        </p:style>
        <p:txBody>
          <a:bodyPr lIns="90000" rIns="90000" tIns="45000" bIns="45000">
            <a:spAutoFit/>
          </a:bodyPr>
          <a:p>
            <a:pPr algn="just">
              <a:lnSpc>
                <a:spcPct val="107000"/>
              </a:lnSpc>
              <a:spcAft>
                <a:spcPts val="799"/>
              </a:spcAft>
              <a:tabLst>
                <a:tab algn="l" pos="0"/>
              </a:tabLst>
            </a:pPr>
            <a:r>
              <a:rPr b="1" i="1" lang="ro-RO" sz="2800" spc="-1" strike="noStrike">
                <a:solidFill>
                  <a:srgbClr val="000000"/>
                </a:solidFill>
                <a:latin typeface="Cambria"/>
                <a:ea typeface="Calibri"/>
              </a:rPr>
              <a:t>Întrebări la care s-a dorit un răspuns:</a:t>
            </a:r>
            <a:endParaRPr b="0" lang="ro-RO" sz="2800" spc="-1" strike="noStrike">
              <a:latin typeface="Arial"/>
            </a:endParaRPr>
          </a:p>
          <a:p>
            <a:pPr marL="343080" indent="-341640" algn="just">
              <a:lnSpc>
                <a:spcPct val="100000"/>
              </a:lnSpc>
              <a:spcBef>
                <a:spcPts val="601"/>
              </a:spcBef>
              <a:buClr>
                <a:srgbClr val="000000"/>
              </a:buClr>
              <a:buFont typeface="Calibri Light"/>
              <a:buAutoNum type="arabicPeriod"/>
              <a:tabLst>
                <a:tab algn="l" pos="0"/>
              </a:tabLst>
            </a:pPr>
            <a:r>
              <a:rPr b="0" lang="ro-RO" sz="2400" spc="-1" strike="noStrike">
                <a:solidFill>
                  <a:srgbClr val="000000"/>
                </a:solidFill>
                <a:latin typeface="Cambria"/>
                <a:ea typeface="Calibri"/>
              </a:rPr>
              <a:t>În ce mod a reacționat sectorul de turism la criza COVID-19? </a:t>
            </a:r>
            <a:endParaRPr b="0" lang="ro-RO" sz="2400" spc="-1" strike="noStrike">
              <a:latin typeface="Arial"/>
            </a:endParaRPr>
          </a:p>
          <a:p>
            <a:pPr marL="343080" indent="-341640" algn="just">
              <a:lnSpc>
                <a:spcPct val="100000"/>
              </a:lnSpc>
              <a:spcBef>
                <a:spcPts val="601"/>
              </a:spcBef>
              <a:buClr>
                <a:srgbClr val="000000"/>
              </a:buClr>
              <a:buFont typeface="Calibri Light"/>
              <a:buAutoNum type="arabicPeriod"/>
              <a:tabLst>
                <a:tab algn="l" pos="0"/>
              </a:tabLst>
            </a:pPr>
            <a:r>
              <a:rPr b="0" lang="ro-RO" sz="2400" spc="-1" strike="noStrike">
                <a:solidFill>
                  <a:srgbClr val="000000"/>
                </a:solidFill>
                <a:latin typeface="Cambria"/>
                <a:ea typeface="Calibri"/>
              </a:rPr>
              <a:t>Care sunt punctele slabe, punctele forte, oportunitățile și provocările care au rezultat din ultimii doi ani ai pandemiei, dar și lecțiile învățate din criza sanitară actuală? </a:t>
            </a:r>
            <a:endParaRPr b="0" lang="ro-RO" sz="2400" spc="-1" strike="noStrike">
              <a:latin typeface="Arial"/>
            </a:endParaRPr>
          </a:p>
          <a:p>
            <a:pPr marL="343080" indent="-341640" algn="just">
              <a:lnSpc>
                <a:spcPct val="100000"/>
              </a:lnSpc>
              <a:spcBef>
                <a:spcPts val="601"/>
              </a:spcBef>
              <a:buClr>
                <a:srgbClr val="000000"/>
              </a:buClr>
              <a:buFont typeface="Calibri Light"/>
              <a:buAutoNum type="arabicPeriod"/>
              <a:tabLst>
                <a:tab algn="l" pos="0"/>
              </a:tabLst>
            </a:pPr>
            <a:r>
              <a:rPr b="0" lang="ro-RO" sz="2400" spc="-1" strike="noStrike">
                <a:solidFill>
                  <a:srgbClr val="000000"/>
                </a:solidFill>
                <a:latin typeface="Cambria"/>
                <a:ea typeface="Calibri"/>
              </a:rPr>
              <a:t>Cum pot autoritățile să susțină turismul în efortul lor de a  se recupera după criza?</a:t>
            </a:r>
            <a:endParaRPr b="0" lang="ro-RO" sz="2400" spc="-1" strike="noStrike">
              <a:latin typeface="Arial"/>
            </a:endParaRPr>
          </a:p>
        </p:txBody>
      </p:sp>
      <p:pic>
        <p:nvPicPr>
          <p:cNvPr id="235" name="Picture 2" descr=""/>
          <p:cNvPicPr/>
          <p:nvPr/>
        </p:nvPicPr>
        <p:blipFill>
          <a:blip r:embed="rId1"/>
          <a:stretch/>
        </p:blipFill>
        <p:spPr>
          <a:xfrm>
            <a:off x="9413640" y="398520"/>
            <a:ext cx="2378160" cy="173196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36" name="Table 1"/>
          <p:cNvGraphicFramePr/>
          <p:nvPr/>
        </p:nvGraphicFramePr>
        <p:xfrm>
          <a:off x="973080" y="409680"/>
          <a:ext cx="11218320" cy="6215040"/>
        </p:xfrm>
        <a:graphic>
          <a:graphicData uri="http://schemas.openxmlformats.org/drawingml/2006/table">
            <a:tbl>
              <a:tblPr/>
              <a:tblGrid>
                <a:gridCol w="2250000"/>
                <a:gridCol w="8968680"/>
              </a:tblGrid>
              <a:tr h="593640">
                <a:tc>
                  <a:txBody>
                    <a:bodyPr lIns="36720" rIns="36720">
                      <a:noAutofit/>
                    </a:bodyPr>
                    <a:p>
                      <a:pPr>
                        <a:lnSpc>
                          <a:spcPct val="107000"/>
                        </a:lnSpc>
                        <a:spcAft>
                          <a:spcPts val="799"/>
                        </a:spcAft>
                      </a:pPr>
                      <a:r>
                        <a:rPr b="1" lang="ro-RO" sz="1600" spc="-1" strike="noStrike">
                          <a:solidFill>
                            <a:srgbClr val="ffffff"/>
                          </a:solidFill>
                          <a:latin typeface="Calibri"/>
                          <a:ea typeface="DejaVu Sans"/>
                        </a:rPr>
                        <a:t>Întrebarea cercetării</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lIns="36720" rIns="36720">
                      <a:noAutofit/>
                    </a:bodyPr>
                    <a:p>
                      <a:pPr>
                        <a:lnSpc>
                          <a:spcPct val="100000"/>
                        </a:lnSpc>
                        <a:spcAft>
                          <a:spcPts val="601"/>
                        </a:spcAft>
                      </a:pPr>
                      <a:r>
                        <a:rPr b="1" lang="ro-RO" sz="1600" spc="-1" strike="noStrike">
                          <a:solidFill>
                            <a:srgbClr val="ffffff"/>
                          </a:solidFill>
                          <a:latin typeface="Calibri"/>
                          <a:ea typeface="DejaVu Sans"/>
                        </a:rPr>
                        <a:t>Cum a reacționat TURISMUL în perioada  crizei COVID-19?</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r>
              <a:tr h="887760">
                <a:tc>
                  <a:txBody>
                    <a:bodyPr lIns="36720" rIns="36720">
                      <a:noAutofit/>
                    </a:bodyPr>
                    <a:p>
                      <a:pPr>
                        <a:lnSpc>
                          <a:spcPct val="107000"/>
                        </a:lnSpc>
                        <a:spcAft>
                          <a:spcPts val="799"/>
                        </a:spcAft>
                      </a:pPr>
                      <a:r>
                        <a:rPr b="1" lang="ro-RO" sz="1600" spc="-1" strike="noStrike">
                          <a:solidFill>
                            <a:srgbClr val="ffffff"/>
                          </a:solidFill>
                          <a:latin typeface="Calibri"/>
                          <a:ea typeface="DejaVu Sans"/>
                        </a:rPr>
                        <a:t>Obiectiv</a:t>
                      </a:r>
                      <a:endParaRPr b="0" lang="ro-RO" sz="1600" spc="-1" strike="noStrike">
                        <a:latin typeface="Arial"/>
                      </a:endParaRPr>
                    </a:p>
                  </a:txBody>
                  <a:tcPr marL="36720" marR="36720">
                    <a:lnL w="12240">
                      <a:solidFill>
                        <a:srgbClr val="ffffff"/>
                      </a:solidFill>
                    </a:lnL>
                    <a:lnR w="12240">
                      <a:solidFill>
                        <a:srgbClr val="ffffff"/>
                      </a:solidFill>
                    </a:lnR>
                    <a:lnT w="38160">
                      <a:solidFill>
                        <a:srgbClr val="ffffff"/>
                      </a:solidFill>
                    </a:lnT>
                    <a:lnB w="12240">
                      <a:solidFill>
                        <a:srgbClr val="ffffff"/>
                      </a:solidFill>
                    </a:lnB>
                    <a:solidFill>
                      <a:srgbClr val="4472c4"/>
                    </a:solidFill>
                  </a:tcPr>
                </a:tc>
                <a:tc>
                  <a:txBody>
                    <a:bodyPr lIns="36720" rIns="36720">
                      <a:noAutofit/>
                    </a:bodyPr>
                    <a:p>
                      <a:pPr>
                        <a:lnSpc>
                          <a:spcPct val="100000"/>
                        </a:lnSpc>
                        <a:spcAft>
                          <a:spcPts val="601"/>
                        </a:spcAft>
                      </a:pPr>
                      <a:r>
                        <a:rPr b="0" lang="ro-RO" sz="1800" spc="-1" strike="noStrike">
                          <a:solidFill>
                            <a:srgbClr val="000000"/>
                          </a:solidFill>
                          <a:latin typeface="Calibri"/>
                          <a:ea typeface="DejaVu Sans"/>
                        </a:rPr>
                        <a:t>- să surprindă aspectele definitorii ale evoluției sectorului de </a:t>
                      </a:r>
                      <a:r>
                        <a:rPr b="1" lang="ro-RO" sz="1800" spc="-1" strike="noStrike">
                          <a:solidFill>
                            <a:srgbClr val="000000"/>
                          </a:solidFill>
                          <a:latin typeface="Calibri"/>
                          <a:ea typeface="DejaVu Sans"/>
                        </a:rPr>
                        <a:t>turism</a:t>
                      </a:r>
                      <a:r>
                        <a:rPr b="0" lang="ro-RO" sz="1800" spc="-1" strike="noStrike">
                          <a:solidFill>
                            <a:srgbClr val="000000"/>
                          </a:solidFill>
                          <a:latin typeface="Calibri"/>
                          <a:ea typeface="DejaVu Sans"/>
                        </a:rPr>
                        <a:t> și să ofere o imagine globală a factorilor și aspectelor ce au caracterizat acest sector înainte, în timpul crizei pandemice și după.</a:t>
                      </a:r>
                      <a:endParaRPr b="0" lang="ro-RO" sz="1800" spc="-1" strike="noStrike">
                        <a:latin typeface="Arial"/>
                      </a:endParaRPr>
                    </a:p>
                  </a:txBody>
                  <a:tcPr marL="36720" marR="36720">
                    <a:lnL w="12240">
                      <a:solidFill>
                        <a:srgbClr val="ffffff"/>
                      </a:solidFill>
                    </a:lnL>
                    <a:lnR w="12240">
                      <a:solidFill>
                        <a:srgbClr val="ffffff"/>
                      </a:solidFill>
                    </a:lnR>
                    <a:lnT w="38160">
                      <a:solidFill>
                        <a:srgbClr val="ffffff"/>
                      </a:solidFill>
                    </a:lnT>
                    <a:lnB w="12240">
                      <a:solidFill>
                        <a:srgbClr val="ffffff"/>
                      </a:solidFill>
                    </a:lnB>
                    <a:solidFill>
                      <a:srgbClr val="cfd5e9"/>
                    </a:solidFill>
                  </a:tcPr>
                </a:tc>
              </a:tr>
              <a:tr h="1095480">
                <a:tc>
                  <a:txBody>
                    <a:bodyPr lIns="36720" rIns="36720">
                      <a:noAutofit/>
                    </a:bodyPr>
                    <a:p>
                      <a:pPr>
                        <a:lnSpc>
                          <a:spcPct val="107000"/>
                        </a:lnSpc>
                        <a:spcAft>
                          <a:spcPts val="799"/>
                        </a:spcAft>
                      </a:pPr>
                      <a:r>
                        <a:rPr b="1" lang="ro-RO" sz="1600" spc="-1" strike="noStrike">
                          <a:solidFill>
                            <a:srgbClr val="ffffff"/>
                          </a:solidFill>
                          <a:latin typeface="Calibri"/>
                          <a:ea typeface="DejaVu Sans"/>
                        </a:rPr>
                        <a:t>Combinațiile de cuvinte-cheie pe care s-a realizat cercetarea</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lIns="36720" rIns="36720">
                      <a:noAutofit/>
                    </a:bodyPr>
                    <a:p>
                      <a:pPr>
                        <a:lnSpc>
                          <a:spcPct val="100000"/>
                        </a:lnSpc>
                        <a:spcAft>
                          <a:spcPts val="601"/>
                        </a:spcAft>
                      </a:pPr>
                      <a:r>
                        <a:rPr b="0" lang="ro-RO" sz="1600" spc="-1" strike="noStrike">
                          <a:solidFill>
                            <a:srgbClr val="000000"/>
                          </a:solidFill>
                          <a:latin typeface="Calibri"/>
                          <a:ea typeface="DejaVu Sans"/>
                        </a:rPr>
                        <a:t>“</a:t>
                      </a:r>
                      <a:r>
                        <a:rPr b="0" lang="ro-RO" sz="1600" spc="-1" strike="noStrike">
                          <a:solidFill>
                            <a:srgbClr val="000000"/>
                          </a:solidFill>
                          <a:latin typeface="Calibri"/>
                          <a:ea typeface="DejaVu Sans"/>
                        </a:rPr>
                        <a:t>Turism/Structuri de cazare turistica/Servicii de turism”;</a:t>
                      </a:r>
                      <a:endParaRPr b="0" lang="ro-RO" sz="1600" spc="-1" strike="noStrike">
                        <a:latin typeface="Arial"/>
                      </a:endParaRPr>
                    </a:p>
                    <a:p>
                      <a:pPr>
                        <a:lnSpc>
                          <a:spcPct val="100000"/>
                        </a:lnSpc>
                        <a:spcAft>
                          <a:spcPts val="601"/>
                        </a:spcAft>
                      </a:pPr>
                      <a:r>
                        <a:rPr b="0" lang="ro-RO" sz="1600" spc="-1" strike="noStrike">
                          <a:solidFill>
                            <a:srgbClr val="000000"/>
                          </a:solidFill>
                          <a:latin typeface="Calibri"/>
                          <a:ea typeface="DejaVu Sans"/>
                        </a:rPr>
                        <a:t>“</a:t>
                      </a:r>
                      <a:r>
                        <a:rPr b="0" lang="ro-RO" sz="1600" spc="-1" strike="noStrike">
                          <a:solidFill>
                            <a:srgbClr val="000000"/>
                          </a:solidFill>
                          <a:latin typeface="Calibri"/>
                          <a:ea typeface="DejaVu Sans"/>
                        </a:rPr>
                        <a:t>COVID-19”; </a:t>
                      </a:r>
                      <a:endParaRPr b="0" lang="ro-RO" sz="1600" spc="-1" strike="noStrike">
                        <a:latin typeface="Arial"/>
                      </a:endParaRPr>
                    </a:p>
                    <a:p>
                      <a:pPr>
                        <a:lnSpc>
                          <a:spcPct val="100000"/>
                        </a:lnSpc>
                        <a:spcAft>
                          <a:spcPts val="601"/>
                        </a:spcAft>
                      </a:pPr>
                      <a:r>
                        <a:rPr b="0" lang="ro-RO" sz="1600" spc="-1" strike="noStrike">
                          <a:solidFill>
                            <a:srgbClr val="000000"/>
                          </a:solidFill>
                          <a:latin typeface="Calibri"/>
                          <a:ea typeface="DejaVu Sans"/>
                        </a:rPr>
                        <a:t>“</a:t>
                      </a:r>
                      <a:r>
                        <a:rPr b="0" lang="ro-RO" sz="1600" spc="-1" strike="noStrike">
                          <a:solidFill>
                            <a:srgbClr val="000000"/>
                          </a:solidFill>
                          <a:latin typeface="Calibri"/>
                          <a:ea typeface="DejaVu Sans"/>
                        </a:rPr>
                        <a:t>reziliență”; “oportunități”; “provocări”; revenire, rezistență, recuperare, refacere etc.</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r h="593640">
                <a:tc>
                  <a:txBody>
                    <a:bodyPr lIns="36720" rIns="36720">
                      <a:noAutofit/>
                    </a:bodyPr>
                    <a:p>
                      <a:pPr>
                        <a:lnSpc>
                          <a:spcPct val="107000"/>
                        </a:lnSpc>
                        <a:spcAft>
                          <a:spcPts val="799"/>
                        </a:spcAft>
                      </a:pPr>
                      <a:r>
                        <a:rPr b="1" lang="ro-RO" sz="1600" spc="-1" strike="noStrike">
                          <a:solidFill>
                            <a:srgbClr val="ffffff"/>
                          </a:solidFill>
                          <a:latin typeface="Calibri"/>
                          <a:ea typeface="DejaVu Sans"/>
                        </a:rPr>
                        <a:t>Motoare de căutare</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lIns="36720" rIns="36720">
                      <a:noAutofit/>
                    </a:bodyPr>
                    <a:p>
                      <a:pPr>
                        <a:lnSpc>
                          <a:spcPct val="100000"/>
                        </a:lnSpc>
                        <a:spcAft>
                          <a:spcPts val="601"/>
                        </a:spcAft>
                      </a:pPr>
                      <a:r>
                        <a:rPr b="0" lang="ro-RO" sz="1600" spc="-1" strike="noStrike">
                          <a:solidFill>
                            <a:srgbClr val="000000"/>
                          </a:solidFill>
                          <a:latin typeface="Calibri"/>
                          <a:ea typeface="DejaVu Sans"/>
                        </a:rPr>
                        <a:t>RePec, Google Academic, Publons, Elsevier, Scopus ec.</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r>
              <a:tr h="658800">
                <a:tc>
                  <a:txBody>
                    <a:bodyPr lIns="36720" rIns="36720">
                      <a:noAutofit/>
                    </a:bodyPr>
                    <a:p>
                      <a:pPr>
                        <a:lnSpc>
                          <a:spcPct val="107000"/>
                        </a:lnSpc>
                        <a:spcAft>
                          <a:spcPts val="799"/>
                        </a:spcAft>
                      </a:pPr>
                      <a:r>
                        <a:rPr b="1" lang="ro-RO" sz="1600" spc="-1" strike="noStrike">
                          <a:solidFill>
                            <a:srgbClr val="ffffff"/>
                          </a:solidFill>
                          <a:latin typeface="Calibri"/>
                          <a:ea typeface="DejaVu Sans"/>
                        </a:rPr>
                        <a:t>Baza de date virtuală</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lIns="36720" rIns="36720">
                      <a:noAutofit/>
                    </a:bodyPr>
                    <a:p>
                      <a:pPr>
                        <a:lnSpc>
                          <a:spcPct val="100000"/>
                        </a:lnSpc>
                        <a:spcAft>
                          <a:spcPts val="601"/>
                        </a:spcAft>
                      </a:pPr>
                      <a:endParaRPr b="0" lang="ro-RO" sz="1800" spc="-1" strike="noStrike">
                        <a:latin typeface="Arial"/>
                      </a:endParaRPr>
                    </a:p>
                    <a:p>
                      <a:pPr>
                        <a:lnSpc>
                          <a:spcPct val="100000"/>
                        </a:lnSpc>
                        <a:spcAft>
                          <a:spcPts val="601"/>
                        </a:spcAft>
                      </a:pPr>
                      <a:r>
                        <a:rPr b="0" lang="ro-RO" sz="1600" spc="-1" strike="noStrike">
                          <a:solidFill>
                            <a:srgbClr val="000000"/>
                          </a:solidFill>
                          <a:latin typeface="Calibri"/>
                          <a:ea typeface="Calibri"/>
                        </a:rPr>
                        <a:t>EUROSTAT, INS, ONRC, Comisia de Prognoză</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r h="342720">
                <a:tc>
                  <a:txBody>
                    <a:bodyPr lIns="36720" rIns="36720">
                      <a:noAutofit/>
                    </a:bodyPr>
                    <a:p>
                      <a:pPr>
                        <a:lnSpc>
                          <a:spcPct val="107000"/>
                        </a:lnSpc>
                        <a:spcAft>
                          <a:spcPts val="799"/>
                        </a:spcAft>
                      </a:pPr>
                      <a:r>
                        <a:rPr b="1" lang="ro-RO" sz="1600" spc="-1" strike="noStrike">
                          <a:solidFill>
                            <a:srgbClr val="ffffff"/>
                          </a:solidFill>
                          <a:latin typeface="Calibri"/>
                          <a:ea typeface="DejaVu Sans"/>
                        </a:rPr>
                        <a:t>Anul publicațiilor</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lIns="36720" rIns="36720">
                      <a:noAutofit/>
                    </a:bodyPr>
                    <a:p>
                      <a:pPr>
                        <a:lnSpc>
                          <a:spcPct val="100000"/>
                        </a:lnSpc>
                        <a:spcAft>
                          <a:spcPts val="601"/>
                        </a:spcAft>
                      </a:pPr>
                      <a:r>
                        <a:rPr b="0" lang="ro-RO" sz="1600" spc="-1" strike="noStrike">
                          <a:solidFill>
                            <a:srgbClr val="000000"/>
                          </a:solidFill>
                          <a:latin typeface="Calibri"/>
                          <a:ea typeface="DejaVu Sans"/>
                        </a:rPr>
                        <a:t>2019, 2020, 2021, 2022</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r>
              <a:tr h="561240">
                <a:tc>
                  <a:txBody>
                    <a:bodyPr lIns="36720" rIns="36720">
                      <a:noAutofit/>
                    </a:bodyPr>
                    <a:p>
                      <a:pPr>
                        <a:lnSpc>
                          <a:spcPct val="107000"/>
                        </a:lnSpc>
                        <a:spcAft>
                          <a:spcPts val="799"/>
                        </a:spcAft>
                      </a:pPr>
                      <a:r>
                        <a:rPr b="1" lang="ro-RO" sz="1600" spc="-1" strike="noStrike">
                          <a:solidFill>
                            <a:srgbClr val="ffffff"/>
                          </a:solidFill>
                          <a:latin typeface="Calibri"/>
                          <a:ea typeface="DejaVu Sans"/>
                        </a:rPr>
                        <a:t>Criterii de selecție</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lIns="36720" rIns="36720">
                      <a:noAutofit/>
                    </a:bodyPr>
                    <a:p>
                      <a:pPr>
                        <a:lnSpc>
                          <a:spcPct val="100000"/>
                        </a:lnSpc>
                        <a:spcAft>
                          <a:spcPts val="601"/>
                        </a:spcAft>
                      </a:pPr>
                      <a:r>
                        <a:rPr b="0" lang="ro-RO" sz="1600" spc="-1" strike="noStrike">
                          <a:solidFill>
                            <a:srgbClr val="000000"/>
                          </a:solidFill>
                          <a:latin typeface="Calibri"/>
                          <a:ea typeface="DejaVu Sans"/>
                        </a:rPr>
                        <a:t>Căutarea unor cuvinte cheie în titlu și rezumat; Cele mai citate articole, Cele mai citate studii; Evaluări de context </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r h="844560">
                <a:tc>
                  <a:txBody>
                    <a:bodyPr lIns="36720" rIns="36720">
                      <a:noAutofit/>
                    </a:bodyPr>
                    <a:p>
                      <a:pPr>
                        <a:lnSpc>
                          <a:spcPct val="107000"/>
                        </a:lnSpc>
                        <a:spcAft>
                          <a:spcPts val="799"/>
                        </a:spcAft>
                      </a:pPr>
                      <a:r>
                        <a:rPr b="1" lang="ro-RO" sz="1600" spc="-1" strike="noStrike">
                          <a:solidFill>
                            <a:srgbClr val="ffffff"/>
                          </a:solidFill>
                          <a:latin typeface="Calibri"/>
                          <a:ea typeface="DejaVu Sans"/>
                        </a:rPr>
                        <a:t>Metode de extragere a datelor</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lIns="36720" rIns="36720">
                      <a:noAutofit/>
                    </a:bodyPr>
                    <a:p>
                      <a:pPr>
                        <a:lnSpc>
                          <a:spcPct val="100000"/>
                        </a:lnSpc>
                        <a:spcAft>
                          <a:spcPts val="601"/>
                        </a:spcAft>
                      </a:pPr>
                      <a:r>
                        <a:rPr b="0" lang="ro-RO" sz="1600" spc="-1" strike="noStrike">
                          <a:solidFill>
                            <a:srgbClr val="000000"/>
                          </a:solidFill>
                          <a:latin typeface="Calibri"/>
                          <a:ea typeface="DejaVu Sans"/>
                        </a:rPr>
                        <a:t>Analiza textului,  a datelor.</a:t>
                      </a:r>
                      <a:endParaRPr b="0" lang="ro-RO" sz="1600" spc="-1" strike="noStrike">
                        <a:latin typeface="Arial"/>
                      </a:endParaRPr>
                    </a:p>
                    <a:p>
                      <a:pPr>
                        <a:lnSpc>
                          <a:spcPct val="100000"/>
                        </a:lnSpc>
                        <a:spcAft>
                          <a:spcPts val="601"/>
                        </a:spcAft>
                      </a:pPr>
                      <a:r>
                        <a:rPr b="0" lang="ro-RO" sz="1600" spc="-1" strike="noStrike">
                          <a:solidFill>
                            <a:srgbClr val="000000"/>
                          </a:solidFill>
                          <a:latin typeface="Calibri"/>
                          <a:ea typeface="DejaVu Sans"/>
                        </a:rPr>
                        <a:t>Concentrarea pe obiective și pe rezultate.</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r>
              <a:tr h="637560">
                <a:tc>
                  <a:txBody>
                    <a:bodyPr lIns="36720" rIns="36720">
                      <a:noAutofit/>
                    </a:bodyPr>
                    <a:p>
                      <a:pPr>
                        <a:lnSpc>
                          <a:spcPct val="107000"/>
                        </a:lnSpc>
                        <a:spcAft>
                          <a:spcPts val="799"/>
                        </a:spcAft>
                      </a:pPr>
                      <a:r>
                        <a:rPr b="1" lang="ro-RO" sz="1600" spc="-1" strike="noStrike">
                          <a:solidFill>
                            <a:srgbClr val="ffffff"/>
                          </a:solidFill>
                          <a:latin typeface="Calibri"/>
                          <a:ea typeface="DejaVu Sans"/>
                        </a:rPr>
                        <a:t>Rafinarea cercetării</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lIns="36720" rIns="36720">
                      <a:noAutofit/>
                    </a:bodyPr>
                    <a:p>
                      <a:pPr>
                        <a:lnSpc>
                          <a:spcPct val="100000"/>
                        </a:lnSpc>
                        <a:spcAft>
                          <a:spcPts val="601"/>
                        </a:spcAft>
                      </a:pPr>
                      <a:r>
                        <a:rPr b="0" lang="ro-RO" sz="1600" spc="-1" strike="noStrike">
                          <a:solidFill>
                            <a:srgbClr val="000000"/>
                          </a:solidFill>
                          <a:latin typeface="Calibri"/>
                          <a:ea typeface="DejaVu Sans"/>
                        </a:rPr>
                        <a:t>Analiza rezultatelor cercetării</a:t>
                      </a:r>
                      <a:endParaRPr b="0" lang="ro-RO" sz="1600" spc="-1" strike="noStrike">
                        <a:latin typeface="Arial"/>
                      </a:endParaRPr>
                    </a:p>
                    <a:p>
                      <a:pPr>
                        <a:lnSpc>
                          <a:spcPct val="100000"/>
                        </a:lnSpc>
                        <a:spcAft>
                          <a:spcPts val="601"/>
                        </a:spcAft>
                      </a:pPr>
                      <a:r>
                        <a:rPr b="0" lang="ro-RO" sz="1600" spc="-1" strike="noStrike">
                          <a:solidFill>
                            <a:srgbClr val="000000"/>
                          </a:solidFill>
                          <a:latin typeface="Calibri"/>
                          <a:ea typeface="Noto Sans CJK SC"/>
                        </a:rPr>
                        <a:t>Propuneri,  Verificarea datelor, Concluzii</a:t>
                      </a:r>
                      <a:endParaRPr b="0" lang="ro-RO" sz="1600" spc="-1" strike="noStrike">
                        <a:latin typeface="Arial"/>
                      </a:endParaRPr>
                    </a:p>
                  </a:txBody>
                  <a:tcPr marL="36720" marR="3672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r>
            </a:tbl>
          </a:graphicData>
        </a:graphic>
      </p:graphicFrame>
      <p:sp>
        <p:nvSpPr>
          <p:cNvPr id="237" name="CustomShape 2"/>
          <p:cNvSpPr/>
          <p:nvPr/>
        </p:nvSpPr>
        <p:spPr>
          <a:xfrm>
            <a:off x="1638360" y="0"/>
            <a:ext cx="7399440" cy="4554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ro-RO" sz="2400" spc="-1" strike="noStrike">
                <a:solidFill>
                  <a:srgbClr val="000000"/>
                </a:solidFill>
                <a:latin typeface="Calibri"/>
                <a:ea typeface="DejaVu Sans"/>
              </a:rPr>
              <a:t>METODOLOGIE</a:t>
            </a:r>
            <a:endParaRPr b="0" lang="ro-RO"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CustomShape 1"/>
          <p:cNvSpPr/>
          <p:nvPr/>
        </p:nvSpPr>
        <p:spPr>
          <a:xfrm>
            <a:off x="162000" y="82080"/>
            <a:ext cx="11599920" cy="6820920"/>
          </a:xfrm>
          <a:prstGeom prst="rect">
            <a:avLst/>
          </a:prstGeom>
          <a:noFill/>
          <a:ln>
            <a:noFill/>
          </a:ln>
        </p:spPr>
        <p:style>
          <a:lnRef idx="0"/>
          <a:fillRef idx="0"/>
          <a:effectRef idx="0"/>
          <a:fontRef idx="minor"/>
        </p:style>
        <p:txBody>
          <a:bodyPr lIns="90000" rIns="90000" tIns="45000" bIns="45000">
            <a:spAutoFit/>
          </a:bodyPr>
          <a:p>
            <a:pPr>
              <a:lnSpc>
                <a:spcPct val="100000"/>
              </a:lnSpc>
              <a:spcBef>
                <a:spcPts val="601"/>
              </a:spcBef>
              <a:tabLst>
                <a:tab algn="l" pos="0"/>
              </a:tabLst>
            </a:pPr>
            <a:r>
              <a:rPr b="1" lang="ro-RO" sz="1800" spc="-1" strike="noStrike">
                <a:solidFill>
                  <a:srgbClr val="000000"/>
                </a:solidFill>
                <a:latin typeface="Calibri"/>
                <a:ea typeface="DejaVu Sans"/>
              </a:rPr>
              <a:t>Aspecte teoretice</a:t>
            </a:r>
            <a:endParaRPr b="0" lang="ro-RO" sz="1800" spc="-1" strike="noStrike">
              <a:latin typeface="Arial"/>
            </a:endParaRPr>
          </a:p>
          <a:p>
            <a:pPr algn="just">
              <a:lnSpc>
                <a:spcPct val="100000"/>
              </a:lnSpc>
              <a:spcBef>
                <a:spcPts val="601"/>
              </a:spcBef>
              <a:tabLst>
                <a:tab algn="l" pos="0"/>
              </a:tabLst>
            </a:pPr>
            <a:r>
              <a:rPr b="0" lang="ro-RO" sz="1400" spc="-1" strike="noStrike">
                <a:solidFill>
                  <a:srgbClr val="000000"/>
                </a:solidFill>
                <a:latin typeface="Cambria"/>
                <a:ea typeface="Calibri"/>
              </a:rPr>
              <a:t>-  </a:t>
            </a:r>
            <a:r>
              <a:rPr b="0" i="1" lang="ro-RO" sz="1400" spc="-1" strike="noStrike">
                <a:solidFill>
                  <a:srgbClr val="000000"/>
                </a:solidFill>
                <a:latin typeface="Cambria"/>
                <a:ea typeface="Calibri"/>
              </a:rPr>
              <a:t>analiza și interpretarea unor concepte și teorii privind conceptul de  reziliența </a:t>
            </a:r>
            <a:endParaRPr b="0" lang="ro-RO" sz="1400" spc="-1" strike="noStrike">
              <a:latin typeface="Arial"/>
            </a:endParaRPr>
          </a:p>
          <a:p>
            <a:pPr algn="just">
              <a:lnSpc>
                <a:spcPct val="100000"/>
              </a:lnSpc>
              <a:spcBef>
                <a:spcPts val="601"/>
              </a:spcBef>
              <a:tabLst>
                <a:tab algn="l" pos="0"/>
              </a:tabLst>
            </a:pPr>
            <a:r>
              <a:rPr b="0" lang="ro-RO" sz="1400" spc="-1" strike="noStrike">
                <a:solidFill>
                  <a:srgbClr val="000000"/>
                </a:solidFill>
                <a:latin typeface="Cambria"/>
                <a:ea typeface="Calibri"/>
              </a:rPr>
              <a:t>-  domenii: medical, psihologie, ecologie sau inginerie, economie (micro,  mezo,  macro)</a:t>
            </a:r>
            <a:endParaRPr b="0" lang="ro-RO" sz="1400" spc="-1" strike="noStrike">
              <a:latin typeface="Arial"/>
            </a:endParaRPr>
          </a:p>
          <a:p>
            <a:pPr algn="just">
              <a:lnSpc>
                <a:spcPct val="100000"/>
              </a:lnSpc>
              <a:spcBef>
                <a:spcPts val="601"/>
              </a:spcBef>
              <a:tabLst>
                <a:tab algn="l" pos="0"/>
              </a:tabLst>
            </a:pPr>
            <a:r>
              <a:rPr b="0" lang="ro-RO" sz="1400" spc="-1" strike="noStrike">
                <a:solidFill>
                  <a:srgbClr val="000000"/>
                </a:solidFill>
                <a:latin typeface="Cambria"/>
                <a:ea typeface="Calibri"/>
              </a:rPr>
              <a:t>Definiție  - capacitatea de a se recupera rapid sau de a se adapta la situații adverse sau schimbări.</a:t>
            </a:r>
            <a:endParaRPr b="0" lang="ro-RO" sz="1400" spc="-1" strike="noStrike">
              <a:latin typeface="Arial"/>
            </a:endParaRPr>
          </a:p>
          <a:p>
            <a:pPr algn="just">
              <a:lnSpc>
                <a:spcPct val="100000"/>
              </a:lnSpc>
              <a:spcBef>
                <a:spcPts val="601"/>
              </a:spcBef>
              <a:tabLst>
                <a:tab algn="l" pos="0"/>
              </a:tabLst>
            </a:pPr>
            <a:r>
              <a:rPr b="0" lang="ro-RO" sz="1400" spc="-1" strike="noStrike">
                <a:solidFill>
                  <a:srgbClr val="000000"/>
                </a:solidFill>
                <a:latin typeface="Calibri"/>
                <a:ea typeface="Calibri"/>
              </a:rPr>
              <a:t>Reziliența economică – abilitatea de a stopa si a se recupera dupa (rezista) efectele negative ale unor șocuri interne și externe  șocuri care au consecințe severe asupra situației economice si sociale ale unei țări sau regiuni </a:t>
            </a:r>
            <a:r>
              <a:rPr b="0" lang="en-GB" sz="1400" spc="-1" strike="noStrike">
                <a:solidFill>
                  <a:srgbClr val="000000"/>
                </a:solidFill>
                <a:latin typeface="Calibri"/>
                <a:ea typeface="Calibri"/>
              </a:rPr>
              <a:t>(Zaman, 2012, Zaman and Vasile, 2014).</a:t>
            </a:r>
            <a:endParaRPr b="0" lang="ro-RO" sz="1400" spc="-1" strike="noStrike">
              <a:latin typeface="Arial"/>
            </a:endParaRPr>
          </a:p>
          <a:p>
            <a:pPr algn="just">
              <a:lnSpc>
                <a:spcPct val="100000"/>
              </a:lnSpc>
              <a:spcBef>
                <a:spcPts val="601"/>
              </a:spcBef>
              <a:tabLst>
                <a:tab algn="l" pos="0"/>
              </a:tabLst>
            </a:pPr>
            <a:r>
              <a:rPr b="0" lang="ro-RO" sz="1400" spc="-1" strike="noStrike">
                <a:solidFill>
                  <a:srgbClr val="000000"/>
                </a:solidFill>
                <a:latin typeface="Cambria"/>
                <a:ea typeface="Calibri"/>
              </a:rPr>
              <a:t>Reziliența organizațională - capacitate a unei organizații de a rezista la șocuri, încercând să se adapteze al schimbări. </a:t>
            </a:r>
            <a:endParaRPr b="0" lang="ro-RO" sz="1400" spc="-1" strike="noStrike">
              <a:latin typeface="Arial"/>
            </a:endParaRPr>
          </a:p>
          <a:p>
            <a:pPr algn="just">
              <a:lnSpc>
                <a:spcPct val="100000"/>
              </a:lnSpc>
              <a:spcBef>
                <a:spcPts val="601"/>
              </a:spcBef>
              <a:tabLst>
                <a:tab algn="l" pos="0"/>
              </a:tabLst>
            </a:pPr>
            <a:r>
              <a:rPr b="0" lang="ro-RO" sz="1400" spc="-1" strike="noStrike">
                <a:solidFill>
                  <a:srgbClr val="000000"/>
                </a:solidFill>
                <a:latin typeface="Cambria"/>
                <a:ea typeface="Calibri"/>
              </a:rPr>
              <a:t>Creșterea rezilienței economice la șocuri - punctul central al multor politici economice în UE și în zona euro. Forme identificate: </a:t>
            </a:r>
            <a:endParaRPr b="0" lang="ro-RO" sz="1400" spc="-1" strike="noStrike">
              <a:latin typeface="Arial"/>
            </a:endParaRPr>
          </a:p>
          <a:p>
            <a:pPr marL="457200" indent="457200" algn="just">
              <a:lnSpc>
                <a:spcPct val="100000"/>
              </a:lnSpc>
              <a:spcBef>
                <a:spcPts val="601"/>
              </a:spcBef>
              <a:tabLst>
                <a:tab algn="l" pos="0"/>
              </a:tabLst>
            </a:pPr>
            <a:r>
              <a:rPr b="0" lang="ro-RO" sz="1400" spc="-1" strike="noStrike">
                <a:solidFill>
                  <a:srgbClr val="000000"/>
                </a:solidFill>
                <a:latin typeface="Cambria"/>
                <a:ea typeface="Calibri"/>
              </a:rPr>
              <a:t>- reziliența organizațională - capacitatea organizației de a răspunde rapid și hotărât la schimbări neprevăzute sau disfuncții haotice. După ce a răspuns rapid, firma trebuie să aibă capacitatea de a se recupera și de a se regenera într-o perioadă foarte scurtă de timp, după ce au loc evenimente speciale sau alte circumstanțe care o împiedică în mod excepțional, parțial sau total, să își desfășoare activitățile în desfășurare.</a:t>
            </a:r>
            <a:endParaRPr b="0" lang="ro-RO" sz="1400" spc="-1" strike="noStrike">
              <a:latin typeface="Arial"/>
            </a:endParaRPr>
          </a:p>
          <a:p>
            <a:pPr marL="743040" indent="-284400" algn="just">
              <a:lnSpc>
                <a:spcPct val="100000"/>
              </a:lnSpc>
              <a:spcBef>
                <a:spcPts val="601"/>
              </a:spcBef>
              <a:buClr>
                <a:srgbClr val="000000"/>
              </a:buClr>
              <a:buFont typeface="StarSymbol"/>
              <a:buChar char="-"/>
              <a:tabLst>
                <a:tab algn="l" pos="0"/>
              </a:tabLst>
            </a:pPr>
            <a:r>
              <a:rPr b="0" lang="ro-RO" sz="1400" spc="-1" strike="noStrike">
                <a:solidFill>
                  <a:srgbClr val="000000"/>
                </a:solidFill>
                <a:latin typeface="Cambria"/>
                <a:ea typeface="Calibri"/>
              </a:rPr>
              <a:t>reziliența în afaceri - se referă la capacitatea unei firme/ companii de a-și reconfigura rapid afacerea și de a o adapta la schimbările politice, economice, naționale, internaționale, climatice etc.</a:t>
            </a:r>
            <a:endParaRPr b="0" lang="ro-RO" sz="1400" spc="-1" strike="noStrike">
              <a:latin typeface="Arial"/>
            </a:endParaRPr>
          </a:p>
          <a:p>
            <a:pPr marL="743040" indent="-284400" algn="just">
              <a:lnSpc>
                <a:spcPct val="100000"/>
              </a:lnSpc>
              <a:spcBef>
                <a:spcPts val="601"/>
              </a:spcBef>
              <a:buClr>
                <a:srgbClr val="000000"/>
              </a:buClr>
              <a:buFont typeface="StarSymbol"/>
              <a:buChar char="-"/>
              <a:tabLst>
                <a:tab algn="l" pos="0"/>
              </a:tabLst>
            </a:pPr>
            <a:r>
              <a:rPr b="1" i="1" lang="ro-RO" sz="1400" spc="-1" strike="noStrike">
                <a:solidFill>
                  <a:srgbClr val="000000"/>
                </a:solidFill>
                <a:latin typeface="Cambria"/>
                <a:ea typeface="Calibri"/>
              </a:rPr>
              <a:t>- reziliența economică - reprezintă capacitatea economiei de a reveni sau de a se adapta la efectele adverse la care a fost expusă este zona economică. Se referă la capacitatea unei familii sau a unei comunități de a preveni, de a rezista sau de a se recupera după o criză financiară. </a:t>
            </a:r>
            <a:endParaRPr b="0" lang="ro-RO" sz="1400" spc="-1" strike="noStrike">
              <a:latin typeface="Arial"/>
            </a:endParaRPr>
          </a:p>
          <a:p>
            <a:pPr marL="743040" indent="-284400" algn="just">
              <a:lnSpc>
                <a:spcPct val="100000"/>
              </a:lnSpc>
              <a:spcBef>
                <a:spcPts val="601"/>
              </a:spcBef>
              <a:buClr>
                <a:srgbClr val="000000"/>
              </a:buClr>
              <a:buFont typeface="StarSymbol"/>
              <a:buChar char="-"/>
              <a:tabLst>
                <a:tab algn="l" pos="0"/>
              </a:tabLst>
            </a:pPr>
            <a:r>
              <a:rPr b="0" lang="ro-RO" sz="1400" spc="-1" strike="noStrike">
                <a:solidFill>
                  <a:srgbClr val="000000"/>
                </a:solidFill>
                <a:latin typeface="Cambria"/>
                <a:ea typeface="Calibri"/>
              </a:rPr>
              <a:t>reziliența socială - este capacitatea unui grup sau a unei comunități de a face față stresurilor interne și externe cauzate de schimbările sociale, economice, politice sau de mediu.</a:t>
            </a:r>
            <a:endParaRPr b="0" lang="ro-RO" sz="1400" spc="-1" strike="noStrike">
              <a:latin typeface="Arial"/>
            </a:endParaRPr>
          </a:p>
          <a:p>
            <a:pPr marL="743040" indent="-284400" algn="just">
              <a:lnSpc>
                <a:spcPct val="100000"/>
              </a:lnSpc>
              <a:spcBef>
                <a:spcPts val="601"/>
              </a:spcBef>
              <a:buClr>
                <a:srgbClr val="000000"/>
              </a:buClr>
              <a:buFont typeface="StarSymbol"/>
              <a:buChar char="-"/>
              <a:tabLst>
                <a:tab algn="l" pos="0"/>
              </a:tabLst>
            </a:pPr>
            <a:r>
              <a:rPr b="0" lang="ro-RO" sz="1400" spc="-1" strike="noStrike">
                <a:solidFill>
                  <a:srgbClr val="000000"/>
                </a:solidFill>
                <a:latin typeface="Cambria"/>
                <a:ea typeface="Calibri"/>
              </a:rPr>
              <a:t> </a:t>
            </a:r>
            <a:r>
              <a:rPr b="0" lang="ro-RO" sz="1400" spc="-1" strike="noStrike">
                <a:solidFill>
                  <a:srgbClr val="000000"/>
                </a:solidFill>
                <a:latin typeface="Cambria"/>
                <a:ea typeface="Calibri"/>
              </a:rPr>
              <a:t>reziliența regională – capacitatea unei regiuni de a-și reveni în mod adecvat în urma șocurilor care îi deturnează de la traiectoria de creștere sau îi afectează eficiența;</a:t>
            </a:r>
            <a:endParaRPr b="0" lang="ro-RO" sz="1400" spc="-1" strike="noStrike">
              <a:latin typeface="Arial"/>
            </a:endParaRPr>
          </a:p>
          <a:p>
            <a:pPr marL="457200" algn="just">
              <a:lnSpc>
                <a:spcPct val="100000"/>
              </a:lnSpc>
              <a:spcBef>
                <a:spcPts val="601"/>
              </a:spcBef>
              <a:tabLst>
                <a:tab algn="l" pos="0"/>
              </a:tabLst>
            </a:pPr>
            <a:r>
              <a:rPr b="0" lang="ro-RO" sz="1400" spc="-1" strike="noStrike">
                <a:solidFill>
                  <a:srgbClr val="000000"/>
                </a:solidFill>
                <a:latin typeface="Cambria"/>
                <a:ea typeface="Calibri"/>
              </a:rPr>
              <a:t>- reziliența urbană – se concentrează pe analiza riscurilor și amenințărilor cheie la adresa sistemelor urbane. Ca parte a acestei analize, se pune constant următoarea întrebare: care este amploarea evenimentelor care pot fi considerate tolerabile de sistemele urbane dacă rămân operaționale fără a intra într-o stare de urgență sau colaps.</a:t>
            </a:r>
            <a:endParaRPr b="0" lang="ro-RO" sz="1400" spc="-1" strike="noStrike">
              <a:latin typeface="Arial"/>
            </a:endParaRPr>
          </a:p>
          <a:p>
            <a:pPr marL="457200" indent="457200" algn="just">
              <a:lnSpc>
                <a:spcPct val="100000"/>
              </a:lnSpc>
              <a:tabLst>
                <a:tab algn="l" pos="0"/>
              </a:tabLst>
            </a:pPr>
            <a:endParaRPr b="0" lang="ro-RO" sz="1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39" name="Imagine 5" descr=""/>
          <p:cNvPicPr/>
          <p:nvPr/>
        </p:nvPicPr>
        <p:blipFill>
          <a:blip r:embed="rId1"/>
          <a:stretch/>
        </p:blipFill>
        <p:spPr>
          <a:xfrm>
            <a:off x="1666080" y="300600"/>
            <a:ext cx="9443160" cy="583560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698400" y="173520"/>
            <a:ext cx="10514160" cy="13240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1" lang="ro-RO" sz="2000" spc="-1" strike="noStrike">
                <a:solidFill>
                  <a:srgbClr val="000000"/>
                </a:solidFill>
                <a:latin typeface="Calibri Light"/>
                <a:ea typeface="DejaVu Sans"/>
              </a:rPr>
              <a:t>Metodologie</a:t>
            </a:r>
            <a:endParaRPr b="0" lang="ro-RO" sz="2000" spc="-1" strike="noStrike">
              <a:latin typeface="Arial"/>
            </a:endParaRPr>
          </a:p>
        </p:txBody>
      </p:sp>
      <p:sp>
        <p:nvSpPr>
          <p:cNvPr id="241" name="CustomShape 2"/>
          <p:cNvSpPr/>
          <p:nvPr/>
        </p:nvSpPr>
        <p:spPr>
          <a:xfrm>
            <a:off x="475920" y="936000"/>
            <a:ext cx="9605880" cy="365652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ro-RO" sz="1800" spc="-1" strike="noStrike">
                <a:solidFill>
                  <a:srgbClr val="000000"/>
                </a:solidFill>
                <a:latin typeface="Times New Roman"/>
                <a:ea typeface="Arial Unicode MS"/>
              </a:rPr>
              <a:t>S-au analizat indicatori care caracterizează oferta și cererea turistică: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 numărul de unități turistice (cu funcții de cazare);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 capacitatea de cazare (număr de locuri);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 numărul de sosiri ale turiștilor;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 numărul de înnoptări;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 indicele capacităţii nete de utilizare; - turism național și internațional.</a:t>
            </a:r>
            <a:endParaRPr b="0" lang="ro-RO" sz="1800" spc="-1" strike="noStrike">
              <a:latin typeface="Arial"/>
            </a:endParaRPr>
          </a:p>
          <a:p>
            <a:pPr algn="just">
              <a:lnSpc>
                <a:spcPct val="100000"/>
              </a:lnSpc>
            </a:pPr>
            <a:r>
              <a:rPr b="0" lang="en-US" sz="1800" spc="-1" strike="noStrike">
                <a:solidFill>
                  <a:srgbClr val="000000"/>
                </a:solidFill>
                <a:latin typeface="Times New Roman"/>
                <a:ea typeface="Arial Unicode MS"/>
              </a:rPr>
              <a:t>Tehnici de analiza statistica (indici, </a:t>
            </a:r>
            <a:r>
              <a:rPr b="0" lang="ro-RO" sz="1800" spc="-1" strike="noStrike">
                <a:solidFill>
                  <a:srgbClr val="000000"/>
                </a:solidFill>
                <a:latin typeface="Times New Roman"/>
                <a:ea typeface="Arial Unicode MS"/>
              </a:rPr>
              <a:t>dinamici, </a:t>
            </a:r>
            <a:r>
              <a:rPr b="0" lang="en-US" sz="1800" spc="-1" strike="noStrike">
                <a:solidFill>
                  <a:srgbClr val="000000"/>
                </a:solidFill>
                <a:latin typeface="Times New Roman"/>
                <a:ea typeface="Arial Unicode MS"/>
              </a:rPr>
              <a:t>structuri)</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Datele analizate în anul 2022 (2021) au fost comparate cu cele obținute în anul 2020 si 2019. </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Sursa: Baza Tempo-online furnizată de Institutul National de Statistică pentru anii 2019, 2020 și 2022 (2021) si Eurostat. Datele au fost prelucrate în dinamica lor, punând accent pe valorile indicilor cu bază fixă și pe cei structurali, în mod corespunzător interpretând diferențele de la un an la altul.</a:t>
            </a:r>
            <a:endParaRPr b="0" lang="ro-RO" sz="1800" spc="-1" strike="noStrike">
              <a:latin typeface="Arial"/>
            </a:endParaRPr>
          </a:p>
          <a:p>
            <a:pPr algn="just">
              <a:lnSpc>
                <a:spcPct val="100000"/>
              </a:lnSpc>
            </a:pPr>
            <a:r>
              <a:rPr b="0" lang="ro-RO" sz="1800" spc="-1" strike="noStrike">
                <a:solidFill>
                  <a:srgbClr val="000000"/>
                </a:solidFill>
                <a:latin typeface="Times New Roman"/>
                <a:ea typeface="Arial Unicode MS"/>
              </a:rPr>
              <a:t>Rezultatele au fost ilustrate grafic și în funcție de caz și de specificul rezultatelor, fiind interpretate și evidențiate principalele tendințe.</a:t>
            </a:r>
            <a:endParaRPr b="0" lang="ro-RO"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360000" y="197640"/>
            <a:ext cx="11591640" cy="9126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ro-RO" sz="1800" spc="-1" strike="noStrike">
                <a:solidFill>
                  <a:srgbClr val="000000"/>
                </a:solidFill>
                <a:latin typeface="Calibri"/>
                <a:ea typeface="DejaVu Sans"/>
              </a:rPr>
              <a:t>Contextul economic general al pandemiei COVID-19,  în Uniunea Europeană (PIB per capita)</a:t>
            </a:r>
            <a:endParaRPr b="0" lang="ro-RO" sz="1800" spc="-1" strike="noStrike">
              <a:latin typeface="Arial"/>
            </a:endParaRPr>
          </a:p>
          <a:p>
            <a:pPr>
              <a:lnSpc>
                <a:spcPct val="100000"/>
              </a:lnSpc>
            </a:pPr>
            <a:endParaRPr b="0" lang="ro-RO" sz="1800" spc="-1" strike="noStrike">
              <a:latin typeface="Arial"/>
            </a:endParaRPr>
          </a:p>
        </p:txBody>
      </p:sp>
      <p:graphicFrame>
        <p:nvGraphicFramePr>
          <p:cNvPr id="243" name="Diagramă 128"/>
          <p:cNvGraphicFramePr/>
          <p:nvPr/>
        </p:nvGraphicFramePr>
        <p:xfrm>
          <a:off x="360000" y="1008000"/>
          <a:ext cx="6839640" cy="187164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44" name="Diagramă 129"/>
          <p:cNvGraphicFramePr/>
          <p:nvPr/>
        </p:nvGraphicFramePr>
        <p:xfrm>
          <a:off x="144000" y="3024000"/>
          <a:ext cx="7199640" cy="2748240"/>
        </p:xfrm>
        <a:graphic>
          <a:graphicData uri="http://schemas.openxmlformats.org/drawingml/2006/chart">
            <c:chart xmlns:c="http://schemas.openxmlformats.org/drawingml/2006/chart" xmlns:r="http://schemas.openxmlformats.org/officeDocument/2006/relationships" r:id="rId2"/>
          </a:graphicData>
        </a:graphic>
      </p:graphicFrame>
      <p:sp>
        <p:nvSpPr>
          <p:cNvPr id="245" name="CustomShape 2"/>
          <p:cNvSpPr/>
          <p:nvPr/>
        </p:nvSpPr>
        <p:spPr>
          <a:xfrm>
            <a:off x="5328000" y="6126840"/>
            <a:ext cx="3887640" cy="4248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ro-RO" sz="1800" spc="-1" strike="noStrike">
                <a:solidFill>
                  <a:srgbClr val="000000"/>
                </a:solidFill>
                <a:latin typeface="Arial"/>
                <a:ea typeface="DejaVu Sans"/>
              </a:rPr>
              <a:t>Sursa: Eurostat</a:t>
            </a:r>
            <a:endParaRPr b="0" lang="ro-RO" sz="1800" spc="-1" strike="noStrike">
              <a:latin typeface="Arial"/>
            </a:endParaRPr>
          </a:p>
        </p:txBody>
      </p:sp>
      <p:pic>
        <p:nvPicPr>
          <p:cNvPr id="246" name="Imagine 6" descr=""/>
          <p:cNvPicPr/>
          <p:nvPr/>
        </p:nvPicPr>
        <p:blipFill>
          <a:blip r:embed="rId3"/>
          <a:stretch/>
        </p:blipFill>
        <p:spPr>
          <a:xfrm>
            <a:off x="7344000" y="919800"/>
            <a:ext cx="3959640" cy="519984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CustomShape 1"/>
          <p:cNvSpPr/>
          <p:nvPr/>
        </p:nvSpPr>
        <p:spPr>
          <a:xfrm>
            <a:off x="1628640" y="5782320"/>
            <a:ext cx="543276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o-RO" sz="1800" spc="-1" strike="noStrike">
                <a:solidFill>
                  <a:srgbClr val="000000"/>
                </a:solidFill>
                <a:latin typeface="Calibri"/>
                <a:ea typeface="DejaVu Sans"/>
              </a:rPr>
              <a:t>Sursa: prelucrări proprii, date Eurostat</a:t>
            </a:r>
            <a:endParaRPr b="0" lang="ro-RO" sz="1800" spc="-1" strike="noStrike">
              <a:latin typeface="Arial"/>
            </a:endParaRPr>
          </a:p>
        </p:txBody>
      </p:sp>
      <p:pic>
        <p:nvPicPr>
          <p:cNvPr id="248" name="Imagine 2" descr=""/>
          <p:cNvPicPr/>
          <p:nvPr/>
        </p:nvPicPr>
        <p:blipFill>
          <a:blip r:embed="rId1"/>
          <a:stretch/>
        </p:blipFill>
        <p:spPr>
          <a:xfrm>
            <a:off x="1780200" y="970200"/>
            <a:ext cx="8631720" cy="491760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1739</TotalTime>
  <Application>LibreOffice/6.4.7.2$Linux_X86_64 LibreOffice_project/40$Build-2</Application>
  <Words>2445</Words>
  <Paragraphs>151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2022-01-06T09:21:24Z</dcterms:created>
  <dc:creator>Daniela Antonescu</dc:creator>
  <dc:description/>
  <dc:language>ro-RO</dc:language>
  <cp:lastModifiedBy>Daniela Antonescu</cp:lastModifiedBy>
  <dcterms:modified xsi:type="dcterms:W3CDTF">2023-05-29T08:10:02Z</dcterms:modified>
  <cp:revision>63</cp:revision>
  <dc:subject/>
  <dc:title>Impactul crizei COVID-19 asupra întreprinderilor mici și mijlocii cazul României. Căi de redresare și reziliență (tema multianuală)</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Ecran lat</vt:lpwstr>
  </property>
  <property fmtid="{D5CDD505-2E9C-101B-9397-08002B2CF9AE}" pid="9" name="ScaleCrop">
    <vt:bool>0</vt:bool>
  </property>
  <property fmtid="{D5CDD505-2E9C-101B-9397-08002B2CF9AE}" pid="10" name="ShareDoc">
    <vt:bool>0</vt:bool>
  </property>
  <property fmtid="{D5CDD505-2E9C-101B-9397-08002B2CF9AE}" pid="11" name="Slides">
    <vt:i4>21</vt:i4>
  </property>
</Properties>
</file>