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1" r:id="rId19"/>
    <p:sldId id="273" r:id="rId20"/>
    <p:sldId id="274" r:id="rId21"/>
    <p:sldId id="276" r:id="rId22"/>
    <p:sldId id="277" r:id="rId23"/>
    <p:sldId id="278" r:id="rId24"/>
    <p:sldId id="279" r:id="rId25"/>
    <p:sldId id="280" r:id="rId26"/>
    <p:sldId id="27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299026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845711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6457CB-83C5-4EFC-B010-8FA64BF59196}"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4966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A3A6872-B71A-41E3-B436-423E212D689D}"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2940066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A3A6872-B71A-41E3-B436-423E212D689D}"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6457CB-83C5-4EFC-B010-8FA64BF59196}"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27562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A3A6872-B71A-41E3-B436-423E212D689D}"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690281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1738150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217987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3384256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3A6872-B71A-41E3-B436-423E212D689D}" type="datetimeFigureOut">
              <a:rPr lang="ru-RU" smtClean="0"/>
              <a:t>25.05.2023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279901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3A6872-B71A-41E3-B436-423E212D689D}"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3209537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3A6872-B71A-41E3-B436-423E212D689D}" type="datetimeFigureOut">
              <a:rPr lang="ru-RU" smtClean="0"/>
              <a:t>25.05.2023</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179712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3A6872-B71A-41E3-B436-423E212D689D}" type="datetimeFigureOut">
              <a:rPr lang="ru-RU" smtClean="0"/>
              <a:t>25.05.2023</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315228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A6872-B71A-41E3-B436-423E212D689D}" type="datetimeFigureOut">
              <a:rPr lang="ru-RU" smtClean="0"/>
              <a:t>25.05.2023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1915938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A6872-B71A-41E3-B436-423E212D689D}"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4267493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3A6872-B71A-41E3-B436-423E212D689D}" type="datetimeFigureOut">
              <a:rPr lang="ru-RU" smtClean="0"/>
              <a:t>25.05.2023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D6457CB-83C5-4EFC-B010-8FA64BF59196}" type="slidenum">
              <a:rPr lang="ru-RU" smtClean="0"/>
              <a:t>‹#›</a:t>
            </a:fld>
            <a:endParaRPr lang="ru-RU"/>
          </a:p>
        </p:txBody>
      </p:sp>
    </p:spTree>
    <p:extLst>
      <p:ext uri="{BB962C8B-B14F-4D97-AF65-F5344CB8AC3E}">
        <p14:creationId xmlns:p14="http://schemas.microsoft.com/office/powerpoint/2010/main" val="302550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A3A6872-B71A-41E3-B436-423E212D689D}" type="datetimeFigureOut">
              <a:rPr lang="ru-RU" smtClean="0"/>
              <a:t>25.05.2023</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D6457CB-83C5-4EFC-B010-8FA64BF59196}" type="slidenum">
              <a:rPr lang="ru-RU" smtClean="0"/>
              <a:t>‹#›</a:t>
            </a:fld>
            <a:endParaRPr lang="ru-RU"/>
          </a:p>
        </p:txBody>
      </p:sp>
    </p:spTree>
    <p:extLst>
      <p:ext uri="{BB962C8B-B14F-4D97-AF65-F5344CB8AC3E}">
        <p14:creationId xmlns:p14="http://schemas.microsoft.com/office/powerpoint/2010/main" val="220158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vetlana.arpinte@saiem.utm.md" TargetMode="External"/><Relationship Id="rId2" Type="http://schemas.openxmlformats.org/officeDocument/2006/relationships/hyperlink" Target="mailto:Technical%20University%20of%20Moldov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ro.wikipedia.org/wiki/Madrid"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ro.wikipedia.org/wiki/ONU" TargetMode="External"/><Relationship Id="rId4" Type="http://schemas.openxmlformats.org/officeDocument/2006/relationships/hyperlink" Target="https://ro.wikipedia.org/wiki/Spania"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impul.md/articol/grota-din-satul-duruitoarea-veche-ar-putea-fi-inclusa-in-circuitul-turistic-european--93732.html"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ikimapia.org/2630933/ro/Catedrala-Sfin%C5%A3ii-%C3%8Emp%C4%83ra%C5%A3i-Constantin-%C5%9Fi-Elena"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2E0F0-AE4A-5DBA-0E6C-0B436D7AFAE5}"/>
              </a:ext>
            </a:extLst>
          </p:cNvPr>
          <p:cNvSpPr>
            <a:spLocks noGrp="1"/>
          </p:cNvSpPr>
          <p:nvPr>
            <p:ph type="ctrTitle"/>
          </p:nvPr>
        </p:nvSpPr>
        <p:spPr/>
        <p:txBody>
          <a:bodyPr>
            <a:normAutofit fontScale="90000"/>
          </a:bodyPr>
          <a:lstStyle/>
          <a:p>
            <a:pPr algn="ctr"/>
            <a:r>
              <a:rPr lang="ro-RO" sz="4900" b="1" dirty="0">
                <a:latin typeface="Palatino Linotype" panose="02040502050505030304" pitchFamily="18" charset="0"/>
                <a:ea typeface="Calibri" panose="020F0502020204030204" pitchFamily="34" charset="0"/>
                <a:cs typeface="Calibri" panose="020F0502020204030204" pitchFamily="34" charset="0"/>
              </a:rPr>
              <a:t>Analiza lanțurilor de valori – lanțul de valori turism din Republica Moldova</a:t>
            </a:r>
            <a:r>
              <a:rPr lang="ru-RU" sz="5400" dirty="0">
                <a:effectLst/>
                <a:latin typeface="Times New Roman" panose="02020603050405020304" pitchFamily="18" charset="0"/>
                <a:ea typeface="Times New Roman" panose="02020603050405020304" pitchFamily="18" charset="0"/>
              </a:rPr>
              <a:t/>
            </a:r>
            <a:br>
              <a:rPr lang="ru-RU" sz="5400" dirty="0">
                <a:effectLst/>
                <a:latin typeface="Times New Roman" panose="02020603050405020304" pitchFamily="18" charset="0"/>
                <a:ea typeface="Times New Roman" panose="02020603050405020304" pitchFamily="18" charset="0"/>
              </a:rPr>
            </a:br>
            <a:endParaRPr lang="ru-RU" dirty="0"/>
          </a:p>
        </p:txBody>
      </p:sp>
      <p:sp>
        <p:nvSpPr>
          <p:cNvPr id="3" name="Subtitle 2">
            <a:extLst>
              <a:ext uri="{FF2B5EF4-FFF2-40B4-BE49-F238E27FC236}">
                <a16:creationId xmlns:a16="http://schemas.microsoft.com/office/drawing/2014/main" id="{C323DBF1-6F6E-B3FF-8077-7CA7C1E64F29}"/>
              </a:ext>
            </a:extLst>
          </p:cNvPr>
          <p:cNvSpPr>
            <a:spLocks noGrp="1"/>
          </p:cNvSpPr>
          <p:nvPr>
            <p:ph type="subTitle" idx="1"/>
          </p:nvPr>
        </p:nvSpPr>
        <p:spPr/>
        <p:txBody>
          <a:bodyPr>
            <a:normAutofit fontScale="55000" lnSpcReduction="20000"/>
          </a:bodyPr>
          <a:lstStyle/>
          <a:p>
            <a:pPr marL="0" marR="0">
              <a:spcBef>
                <a:spcPts val="0"/>
              </a:spcBef>
              <a:spcAft>
                <a:spcPts val="600"/>
              </a:spcAft>
            </a:pPr>
            <a:r>
              <a:rPr lang="tr-TR" sz="4000" b="1" dirty="0">
                <a:effectLst/>
                <a:latin typeface="Palatino Linotype" panose="02040502050505030304" pitchFamily="18" charset="0"/>
                <a:ea typeface="Calibri" panose="020F0502020204030204" pitchFamily="34" charset="0"/>
                <a:cs typeface="Calibri" panose="020F0502020204030204" pitchFamily="34" charset="0"/>
              </a:rPr>
              <a:t>Arpinte SVETLANA </a:t>
            </a:r>
            <a:endParaRPr lang="ru-RU" sz="4000" dirty="0">
              <a:effectLst/>
              <a:latin typeface="Times New Roman" panose="02020603050405020304" pitchFamily="18" charset="0"/>
              <a:ea typeface="Times New Roman" panose="02020603050405020304" pitchFamily="18" charset="0"/>
            </a:endParaRPr>
          </a:p>
          <a:p>
            <a:pPr marL="0" marR="0" algn="just">
              <a:spcBef>
                <a:spcPts val="0"/>
              </a:spcBef>
              <a:spcAft>
                <a:spcPts val="600"/>
              </a:spcAft>
            </a:pPr>
            <a:r>
              <a:rPr lang="en-US" sz="2400" b="1" dirty="0">
                <a:effectLst/>
                <a:latin typeface="Palatino Linotype" panose="02040502050505030304" pitchFamily="18" charset="0"/>
                <a:ea typeface="Calibri" panose="020F0502020204030204" pitchFamily="34" charset="0"/>
                <a:cs typeface="Calibri" panose="020F0502020204030204" pitchFamily="34" charset="0"/>
              </a:rPr>
              <a:t>PhD </a:t>
            </a:r>
            <a:r>
              <a:rPr lang="en-US" sz="2400" b="1" u="none" strike="noStrike"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xmlns="" val="tx"/>
                    </a:ext>
                  </a:extLst>
                </a:hlinkClick>
              </a:rPr>
              <a:t>Technical University of Moldova</a:t>
            </a:r>
            <a:r>
              <a:rPr lang="tr-TR" sz="2400" b="1"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rPr>
              <a:t>, Chisinau, Republic of Moldova, e-mail: </a:t>
            </a:r>
            <a:r>
              <a:rPr lang="tr-TR" sz="2400" b="1" u="sng" dirty="0">
                <a:solidFill>
                  <a:schemeClr val="tx1"/>
                </a:solidFill>
                <a:effectLst/>
                <a:latin typeface="Palatino Linotype" panose="02040502050505030304" pitchFamily="18"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xmlns="" val="tx"/>
                    </a:ext>
                  </a:extLst>
                </a:hlinkClick>
              </a:rPr>
              <a:t>svetlana.arpinte@saiem.utm.md</a:t>
            </a:r>
            <a:endParaRPr lang="ru-RU" sz="4000" dirty="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53780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7305F-84C5-C9A9-D370-53CC1738FFE0}"/>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80932A1F-5064-95C5-30A2-42288720D067}"/>
              </a:ext>
            </a:extLst>
          </p:cNvPr>
          <p:cNvSpPr>
            <a:spLocks noGrp="1"/>
          </p:cNvSpPr>
          <p:nvPr>
            <p:ph idx="1"/>
          </p:nvPr>
        </p:nvSpPr>
        <p:spPr/>
        <p:txBody>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ultimii</a:t>
            </a:r>
            <a:r>
              <a:rPr lang="en-US" sz="2800" kern="100" dirty="0">
                <a:effectLst/>
                <a:latin typeface="Palatino Linotype" panose="02040502050505030304" pitchFamily="18" charset="0"/>
                <a:ea typeface="Calibri" panose="020F0502020204030204" pitchFamily="34" charset="0"/>
              </a:rPr>
              <a:t> 30 de ani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Republicii</a:t>
            </a:r>
            <a:r>
              <a:rPr lang="en-US" sz="2800" kern="100" dirty="0">
                <a:effectLst/>
                <a:latin typeface="Palatino Linotype" panose="02040502050505030304" pitchFamily="18" charset="0"/>
                <a:ea typeface="Calibri" panose="020F0502020204030204" pitchFamily="34" charset="0"/>
              </a:rPr>
              <a:t> Moldova, a </a:t>
            </a:r>
            <a:r>
              <a:rPr lang="en-US" sz="2800" kern="100" dirty="0" err="1">
                <a:effectLst/>
                <a:latin typeface="Palatino Linotype" panose="02040502050505030304" pitchFamily="18" charset="0"/>
                <a:ea typeface="Calibri" panose="020F0502020204030204" pitchFamily="34" charset="0"/>
              </a:rPr>
              <a:t>obținut</a:t>
            </a:r>
            <a:r>
              <a:rPr lang="en-US" sz="2800" kern="100" dirty="0">
                <a:effectLst/>
                <a:latin typeface="Palatino Linotype" panose="02040502050505030304" pitchFamily="18" charset="0"/>
                <a:ea typeface="Calibri" panose="020F0502020204030204" pitchFamily="34" charset="0"/>
              </a:rPr>
              <a:t> o </a:t>
            </a:r>
            <a:r>
              <a:rPr lang="en-US" sz="2800" kern="100" dirty="0" err="1">
                <a:effectLst/>
                <a:latin typeface="Palatino Linotype" panose="02040502050505030304" pitchFamily="18" charset="0"/>
                <a:ea typeface="Calibri" panose="020F0502020204030204" pitchFamily="34" charset="0"/>
              </a:rPr>
              <a:t>importanță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deosebită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cadrul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până</a:t>
            </a:r>
            <a:r>
              <a:rPr lang="en-US" sz="2800" kern="100" dirty="0">
                <a:effectLst/>
                <a:latin typeface="Palatino Linotype" panose="02040502050505030304" pitchFamily="18" charset="0"/>
                <a:ea typeface="Calibri" panose="020F0502020204030204" pitchFamily="34" charset="0"/>
              </a:rPr>
              <a:t> la instrument </a:t>
            </a:r>
            <a:r>
              <a:rPr lang="en-US" sz="2800" kern="100" dirty="0" err="1">
                <a:effectLst/>
                <a:latin typeface="Palatino Linotype" panose="02040502050505030304" pitchFamily="18" charset="0"/>
                <a:ea typeface="Calibri" panose="020F0502020204030204" pitchFamily="34" charset="0"/>
              </a:rPr>
              <a:t>eficient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promovarea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culturii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patrimoniului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Destrămarea</a:t>
            </a:r>
            <a:r>
              <a:rPr lang="en-US" sz="2800" kern="100" dirty="0">
                <a:effectLst/>
                <a:latin typeface="Palatino Linotype" panose="02040502050505030304" pitchFamily="18" charset="0"/>
                <a:ea typeface="Calibri" panose="020F0502020204030204" pitchFamily="34" charset="0"/>
              </a:rPr>
              <a:t> URSS-</a:t>
            </a:r>
            <a:r>
              <a:rPr lang="en-US" sz="2800" kern="100" dirty="0" err="1">
                <a:effectLst/>
                <a:latin typeface="Palatino Linotype" panose="02040502050505030304" pitchFamily="18" charset="0"/>
                <a:ea typeface="Calibri" panose="020F0502020204030204" pitchFamily="34" charset="0"/>
              </a:rPr>
              <a:t>ului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oferit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șansă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nou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formate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inclusiv</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Republicii</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să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devină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cunoscute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vizitatori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alte</a:t>
            </a:r>
            <a:r>
              <a:rPr lang="en-US" sz="2800" kern="100" dirty="0">
                <a:effectLst/>
                <a:latin typeface="Palatino Linotype" panose="02040502050505030304" pitchFamily="18" charset="0"/>
                <a:ea typeface="Calibri" panose="020F0502020204030204" pitchFamily="34" charset="0"/>
              </a:rPr>
              <a:t> state cu </a:t>
            </a:r>
            <a:r>
              <a:rPr lang="en-US" sz="2800" kern="100" dirty="0" err="1">
                <a:effectLst/>
                <a:latin typeface="Palatino Linotype" panose="02040502050505030304" pitchFamily="18" charset="0"/>
                <a:ea typeface="Calibri" panose="020F0502020204030204" pitchFamily="34" charset="0"/>
              </a:rPr>
              <a:t>excepția</a:t>
            </a:r>
            <a:r>
              <a:rPr lang="en-US" sz="2800" kern="100" dirty="0">
                <a:effectLst/>
                <a:latin typeface="Palatino Linotype" panose="02040502050505030304" pitchFamily="18" charset="0"/>
                <a:ea typeface="Calibri" panose="020F0502020204030204" pitchFamily="34" charset="0"/>
              </a:rPr>
              <a:t> la CSI.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33234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5E7A-4B29-B566-2B6D-459DEB103D3A}"/>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AD2EB733-59B7-395A-96AE-82C8012CF870}"/>
              </a:ext>
            </a:extLst>
          </p:cNvPr>
          <p:cNvSpPr>
            <a:spLocks noGrp="1"/>
          </p:cNvSpPr>
          <p:nvPr>
            <p:ph idx="1"/>
          </p:nvPr>
        </p:nvSpPr>
        <p:spPr/>
        <p:txBody>
          <a:bodyPr>
            <a:normAutofit fontScale="62500" lnSpcReduction="20000"/>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Aspectul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necesității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se </a:t>
            </a:r>
            <a:r>
              <a:rPr lang="en-US" sz="2800" kern="100" dirty="0" err="1">
                <a:effectLst/>
                <a:latin typeface="Palatino Linotype" panose="02040502050505030304" pitchFamily="18" charset="0"/>
                <a:ea typeface="Calibri" panose="020F0502020204030204" pitchFamily="34" charset="0"/>
              </a:rPr>
              <a:t>bazează</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argumente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inclusiv</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tabLst>
                <a:tab pos="457200" algn="l"/>
              </a:tabLst>
            </a:pPr>
            <a:r>
              <a:rPr lang="en-US" sz="2800" kern="100" dirty="0">
                <a:effectLst/>
                <a:latin typeface="Palatino Linotype" panose="02040502050505030304" pitchFamily="18" charset="0"/>
                <a:ea typeface="Calibri" panose="020F0502020204030204" pitchFamily="34" charset="0"/>
              </a:rPr>
              <a:t>Sunt </a:t>
            </a:r>
            <a:r>
              <a:rPr lang="en-US" sz="2800" kern="100" dirty="0" err="1">
                <a:effectLst/>
                <a:latin typeface="Palatino Linotype" panose="02040502050505030304" pitchFamily="18" charset="0"/>
                <a:ea typeface="Calibri" panose="020F0502020204030204" pitchFamily="34" charset="0"/>
              </a:rPr>
              <a:t>identificate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luate</a:t>
            </a:r>
            <a:r>
              <a:rPr lang="en-US" sz="2800" kern="100" dirty="0">
                <a:effectLst/>
                <a:latin typeface="Palatino Linotype" panose="02040502050505030304" pitchFamily="18" charset="0"/>
                <a:ea typeface="Calibri" panose="020F0502020204030204" pitchFamily="34" charset="0"/>
              </a:rPr>
              <a:t> sub </a:t>
            </a:r>
            <a:r>
              <a:rPr lang="en-US" sz="2800" kern="100" dirty="0" err="1">
                <a:effectLst/>
                <a:latin typeface="Palatino Linotype" panose="02040502050505030304" pitchFamily="18" charset="0"/>
                <a:ea typeface="Calibri" panose="020F0502020204030204" pitchFamily="34" charset="0"/>
              </a:rPr>
              <a:t>protecția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obiecte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interes</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provenienţă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naturală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sau</a:t>
            </a:r>
            <a:r>
              <a:rPr lang="en-US" sz="2800" kern="100" dirty="0">
                <a:effectLst/>
                <a:latin typeface="Palatino Linotype" panose="02040502050505030304" pitchFamily="18" charset="0"/>
                <a:ea typeface="Calibri" panose="020F0502020204030204" pitchFamily="34" charset="0"/>
              </a:rPr>
              <a:t> cultural-</a:t>
            </a:r>
            <a:r>
              <a:rPr lang="en-US" sz="2800" kern="100" dirty="0" err="1">
                <a:effectLst/>
                <a:latin typeface="Palatino Linotype" panose="02040502050505030304" pitchFamily="18" charset="0"/>
                <a:ea typeface="Calibri" panose="020F0502020204030204" pitchFamily="34" charset="0"/>
              </a:rPr>
              <a:t>istorică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atractive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vizite</a:t>
            </a:r>
            <a:r>
              <a:rPr lang="en-US" sz="2800" kern="100" dirty="0">
                <a:effectLst/>
                <a:latin typeface="Palatino Linotype" panose="02040502050505030304" pitchFamily="18" charset="0"/>
                <a:ea typeface="Calibri" panose="020F0502020204030204" pitchFamily="34" charset="0"/>
              </a:rPr>
              <a:t>, care </a:t>
            </a:r>
            <a:r>
              <a:rPr lang="en-US" sz="2800" kern="100" dirty="0" err="1">
                <a:effectLst/>
                <a:latin typeface="Palatino Linotype" panose="02040502050505030304" pitchFamily="18" charset="0"/>
                <a:ea typeface="Calibri" panose="020F0502020204030204" pitchFamily="34" charset="0"/>
              </a:rPr>
              <a:t>stimulează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sosirea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persoanelor</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alte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regiuni</a:t>
            </a:r>
            <a:r>
              <a:rPr lang="en-US" sz="2800" kern="100" dirty="0">
                <a:effectLst/>
                <a:latin typeface="Palatino Linotype" panose="02040502050505030304" pitchFamily="18" charset="0"/>
                <a:ea typeface="Calibri" panose="020F0502020204030204" pitchFamily="34" charset="0"/>
              </a:rPr>
              <a:t> ale </a:t>
            </a:r>
            <a:r>
              <a:rPr lang="en-US" sz="2800" kern="100" dirty="0" err="1">
                <a:effectLst/>
                <a:latin typeface="Palatino Linotype" panose="02040502050505030304" pitchFamily="18" charset="0"/>
                <a:ea typeface="Calibri" panose="020F0502020204030204" pitchFamily="34" charset="0"/>
              </a:rPr>
              <a:t>Republicii</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sau</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hotarele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ei</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fel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valorificat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tezaurul</a:t>
            </a:r>
            <a:r>
              <a:rPr lang="en-US" sz="2800" kern="100" dirty="0">
                <a:effectLst/>
                <a:latin typeface="Palatino Linotype" panose="02040502050505030304" pitchFamily="18" charset="0"/>
                <a:ea typeface="Calibri" panose="020F0502020204030204" pitchFamily="34" charset="0"/>
              </a:rPr>
              <a:t> cultural </a:t>
            </a:r>
            <a:r>
              <a:rPr lang="en-US" sz="2800" kern="100" dirty="0" err="1">
                <a:effectLst/>
                <a:latin typeface="Palatino Linotype" panose="02040502050505030304" pitchFamily="18" charset="0"/>
                <a:ea typeface="Calibri" panose="020F0502020204030204" pitchFamily="34" charset="0"/>
              </a:rPr>
              <a:t>tradiţional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folclorul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obiceiurile</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evenimentele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semnificative</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viaţa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comunităţii</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tabLst>
                <a:tab pos="457200" algn="l"/>
              </a:tabLs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ultimii</a:t>
            </a:r>
            <a:r>
              <a:rPr lang="en-US" sz="2800" kern="100" dirty="0">
                <a:effectLst/>
                <a:latin typeface="Palatino Linotype" panose="02040502050505030304" pitchFamily="18" charset="0"/>
                <a:ea typeface="Calibri" panose="020F0502020204030204" pitchFamily="34" charset="0"/>
              </a:rPr>
              <a:t> 10–15 ani sunt </a:t>
            </a:r>
            <a:r>
              <a:rPr lang="en-US" sz="2800" kern="100" dirty="0" err="1">
                <a:effectLst/>
                <a:latin typeface="Palatino Linotype" panose="02040502050505030304" pitchFamily="18" charset="0"/>
                <a:ea typeface="Calibri" panose="020F0502020204030204" pitchFamily="34" charset="0"/>
              </a:rPr>
              <a:t>puse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aplicare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proiecte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conservare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restaurante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restabilirea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monumentelor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anumitor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spații</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amenajarea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acestora</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dotări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specifice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recreaţie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agrement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practicarea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sporturilor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curelor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terapeutice</a:t>
            </a:r>
            <a:r>
              <a:rPr lang="en-US" sz="2800" kern="100" dirty="0">
                <a:effectLst/>
                <a:latin typeface="Palatino Linotype" panose="02040502050505030304" pitchFamily="18" charset="0"/>
                <a:ea typeface="Calibri" panose="020F0502020204030204" pitchFamily="34" charset="0"/>
              </a:rPr>
              <a:t> etc.</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tabLst>
                <a:tab pos="457200" algn="l"/>
              </a:tabLst>
            </a:pPr>
            <a:r>
              <a:rPr lang="en-US" sz="2800" kern="100" dirty="0" err="1">
                <a:effectLst/>
                <a:latin typeface="Palatino Linotype" panose="02040502050505030304" pitchFamily="18" charset="0"/>
                <a:ea typeface="Calibri" panose="020F0502020204030204" pitchFamily="34" charset="0"/>
              </a:rPr>
              <a:t>Totodată</a:t>
            </a:r>
            <a:r>
              <a:rPr lang="en-US" sz="2800" kern="100" dirty="0">
                <a:effectLst/>
                <a:latin typeface="Palatino Linotype" panose="02040502050505030304" pitchFamily="18" charset="0"/>
                <a:ea typeface="Calibri" panose="020F0502020204030204" pitchFamily="34" charset="0"/>
              </a:rPr>
              <a:t>, sunt </a:t>
            </a:r>
            <a:r>
              <a:rPr lang="en-US" sz="2800" kern="100" dirty="0" err="1">
                <a:effectLst/>
                <a:latin typeface="Palatino Linotype" panose="02040502050505030304" pitchFamily="18" charset="0"/>
                <a:ea typeface="Calibri" panose="020F0502020204030204" pitchFamily="34" charset="0"/>
              </a:rPr>
              <a:t>valorificate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anumite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calităţi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omeneşti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frumoase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importante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ospitalitatea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bunăvoinţa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prietenia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stima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faţă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persoană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respectul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faţă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valori</a:t>
            </a:r>
            <a:r>
              <a:rPr lang="en-US" sz="2800" kern="100" dirty="0">
                <a:effectLst/>
                <a:latin typeface="Palatino Linotype" panose="02040502050505030304" pitchFamily="18" charset="0"/>
                <a:ea typeface="Calibri" panose="020F0502020204030204" pitchFamily="34" charset="0"/>
              </a:rPr>
              <a:t>, care </a:t>
            </a:r>
            <a:r>
              <a:rPr lang="en-US" sz="2800" kern="100" dirty="0" err="1">
                <a:effectLst/>
                <a:latin typeface="Palatino Linotype" panose="02040502050505030304" pitchFamily="18" charset="0"/>
                <a:ea typeface="Calibri" panose="020F0502020204030204" pitchFamily="34" charset="0"/>
              </a:rPr>
              <a:t>favorizează</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climat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psihologic</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favorabil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comunitatea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respectivă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determină</a:t>
            </a:r>
            <a:r>
              <a:rPr lang="en-US" sz="2800" kern="100" dirty="0">
                <a:effectLst/>
                <a:latin typeface="Palatino Linotype" panose="02040502050505030304" pitchFamily="18" charset="0"/>
                <a:ea typeface="Calibri" panose="020F0502020204030204" pitchFamily="34" charset="0"/>
              </a:rPr>
              <a:t> o </a:t>
            </a:r>
            <a:r>
              <a:rPr lang="en-US" sz="2800" kern="100" dirty="0" err="1">
                <a:effectLst/>
                <a:latin typeface="Palatino Linotype" panose="02040502050505030304" pitchFamily="18" charset="0"/>
                <a:ea typeface="Calibri" panose="020F0502020204030204" pitchFamily="34" charset="0"/>
              </a:rPr>
              <a:t>atitudine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corectă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între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relaționarea</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oameni</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968459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70A1-D6E8-92DB-9D69-FD4EF6FF1F61}"/>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4F69CB68-DE82-1B05-7321-F5E52EBCA9D1}"/>
              </a:ext>
            </a:extLst>
          </p:cNvPr>
          <p:cNvSpPr>
            <a:spLocks noGrp="1"/>
          </p:cNvSpPr>
          <p:nvPr>
            <p:ph idx="1"/>
          </p:nvPr>
        </p:nvSpPr>
        <p:spPr/>
        <p:txBody>
          <a:bodyPr>
            <a:normAutofit fontScale="77500" lnSpcReduction="20000"/>
          </a:bodyPr>
          <a:lstStyle/>
          <a:p>
            <a:pPr marL="342900" marR="0" lvl="0" indent="-342900" algn="just">
              <a:spcBef>
                <a:spcPts val="0"/>
              </a:spcBef>
              <a:spcAft>
                <a:spcPts val="0"/>
              </a:spcAft>
              <a:tabLst>
                <a:tab pos="457200" algn="l"/>
              </a:tabLs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același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timp</a:t>
            </a:r>
            <a:r>
              <a:rPr lang="en-US" sz="2800" kern="100" dirty="0">
                <a:effectLst/>
                <a:latin typeface="Palatino Linotype" panose="02040502050505030304" pitchFamily="18" charset="0"/>
                <a:ea typeface="Calibri" panose="020F0502020204030204" pitchFamily="34" charset="0"/>
              </a:rPr>
              <a:t>, sunt create </a:t>
            </a:r>
            <a:r>
              <a:rPr lang="en-US" sz="2800" kern="100" dirty="0" err="1">
                <a:effectLst/>
                <a:latin typeface="Palatino Linotype" panose="02040502050505030304" pitchFamily="18" charset="0"/>
                <a:ea typeface="Calibri" panose="020F0502020204030204" pitchFamily="34" charset="0"/>
              </a:rPr>
              <a:t>noi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locuri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muncă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comercializarea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spaţiilor</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locuit</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lângă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obiectele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patrimoniu</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valoare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produselor</a:t>
            </a:r>
            <a:r>
              <a:rPr lang="en-US" sz="2800" kern="100" dirty="0">
                <a:effectLst/>
                <a:latin typeface="Palatino Linotype" panose="02040502050505030304" pitchFamily="18" charset="0"/>
                <a:ea typeface="Calibri" panose="020F0502020204030204" pitchFamily="34" charset="0"/>
              </a:rPr>
              <a:t> preparate din </a:t>
            </a:r>
            <a:r>
              <a:rPr lang="en-US" sz="2800" kern="100" dirty="0" err="1">
                <a:effectLst/>
                <a:latin typeface="Palatino Linotype" panose="02040502050505030304" pitchFamily="18" charset="0"/>
                <a:ea typeface="Calibri" panose="020F0502020204030204" pitchFamily="34" charset="0"/>
              </a:rPr>
              <a:t>materie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primă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locală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naturală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prestarea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serviciilor</a:t>
            </a:r>
            <a:r>
              <a:rPr lang="en-US" sz="2800" kern="100" dirty="0">
                <a:effectLst/>
                <a:latin typeface="Palatino Linotype" panose="02040502050505030304" pitchFamily="18" charset="0"/>
                <a:ea typeface="Calibri" panose="020F0502020204030204" pitchFamily="34" charset="0"/>
              </a:rPr>
              <a:t> de transport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însoţire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producerea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obiectelor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tradiţionale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artizanat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altor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bunuri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specifice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necesare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persoanelor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aflate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drumeții</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tabLst>
                <a:tab pos="457200" algn="l"/>
              </a:tabLst>
            </a:pPr>
            <a:r>
              <a:rPr lang="en-US" sz="2800" kern="100" dirty="0" err="1">
                <a:effectLst/>
                <a:latin typeface="Palatino Linotype" panose="02040502050505030304" pitchFamily="18" charset="0"/>
                <a:ea typeface="Calibri" panose="020F0502020204030204" pitchFamily="34" charset="0"/>
              </a:rPr>
              <a:t>Odată</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valorificarea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patrimoniului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a:t>
            </a:r>
            <a:r>
              <a:rPr lang="en-US" sz="2800" kern="100" dirty="0">
                <a:effectLst/>
                <a:latin typeface="Palatino Linotype" panose="02040502050505030304" pitchFamily="18" charset="0"/>
                <a:ea typeface="Calibri" panose="020F0502020204030204" pitchFamily="34" charset="0"/>
              </a:rPr>
              <a:t>, au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create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destinații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trasee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excursii</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sau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structuri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cazare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temporară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organizare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agrementului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vizitatorilor</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tabLst>
                <a:tab pos="457200" algn="l"/>
              </a:tabLst>
            </a:pPr>
            <a:r>
              <a:rPr lang="en-US" sz="2800" kern="100" dirty="0" err="1">
                <a:effectLst/>
                <a:latin typeface="Palatino Linotype" panose="02040502050505030304" pitchFamily="18" charset="0"/>
                <a:ea typeface="Calibri" panose="020F0502020204030204" pitchFamily="34" charset="0"/>
              </a:rPr>
              <a:t>Promovarea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patrimoniului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bunele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practici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reabilitare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acestora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adaptarea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vizite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le </a:t>
            </a:r>
            <a:r>
              <a:rPr lang="en-US" sz="2800" kern="100" dirty="0" err="1">
                <a:effectLst/>
                <a:latin typeface="Palatino Linotype" panose="02040502050505030304" pitchFamily="18" charset="0"/>
                <a:ea typeface="Calibri" panose="020F0502020204030204" pitchFamily="34" charset="0"/>
              </a:rPr>
              <a:t>oferă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cetățenilor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țării</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venituri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modeste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posibilitatea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să-şi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organizeze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odihna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călătorească</a:t>
            </a:r>
            <a:r>
              <a:rPr lang="en-US" sz="2800" kern="100" dirty="0">
                <a:effectLst/>
                <a:latin typeface="Palatino Linotype" panose="02040502050505030304" pitchFamily="18" charset="0"/>
                <a:ea typeface="Calibri" panose="020F0502020204030204" pitchFamily="34" charset="0"/>
              </a:rPr>
              <a:t> la un standard </a:t>
            </a:r>
            <a:r>
              <a:rPr lang="en-US" sz="2800" kern="100" dirty="0" err="1">
                <a:effectLst/>
                <a:latin typeface="Palatino Linotype" panose="02040502050505030304" pitchFamily="18" charset="0"/>
                <a:ea typeface="Calibri" panose="020F0502020204030204" pitchFamily="34" charset="0"/>
              </a:rPr>
              <a:t>mediu</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301057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CA80-1C1F-BDED-933E-03F0585C1871}"/>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6EB1595D-C0A8-3CB9-75EB-03DBB98A640E}"/>
              </a:ext>
            </a:extLst>
          </p:cNvPr>
          <p:cNvSpPr>
            <a:spLocks noGrp="1"/>
          </p:cNvSpPr>
          <p:nvPr>
            <p:ph idx="1"/>
          </p:nvPr>
        </p:nvSpPr>
        <p:spPr/>
        <p:txBody>
          <a:bodyPr>
            <a:normAutofit fontScale="70000" lnSpcReduction="20000"/>
          </a:bodyPr>
          <a:lstStyle/>
          <a:p>
            <a:pPr marL="0" marR="0" indent="457200" algn="just">
              <a:spcBef>
                <a:spcPts val="0"/>
              </a:spcBef>
              <a:spcAft>
                <a:spcPts val="0"/>
              </a:spcAft>
            </a:pPr>
            <a:r>
              <a:rPr lang="en-US" sz="2800" kern="100" dirty="0">
                <a:effectLst/>
                <a:latin typeface="Palatino Linotype" panose="02040502050505030304" pitchFamily="18" charset="0"/>
                <a:ea typeface="Calibri" panose="020F0502020204030204" pitchFamily="34" charset="0"/>
              </a:rPr>
              <a:t>Analiza </a:t>
            </a:r>
            <a:r>
              <a:rPr lang="en-US" sz="2800" kern="100" dirty="0" err="1">
                <a:effectLst/>
                <a:latin typeface="Palatino Linotype" panose="02040502050505030304" pitchFamily="18" charset="0"/>
                <a:ea typeface="Calibri" panose="020F0502020204030204" pitchFamily="34" charset="0"/>
              </a:rPr>
              <a:t>sectorului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moldovenesc</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ultima </a:t>
            </a:r>
            <a:r>
              <a:rPr lang="en-US" sz="2800" kern="100" dirty="0" err="1">
                <a:effectLst/>
                <a:latin typeface="Palatino Linotype" panose="02040502050505030304" pitchFamily="18" charset="0"/>
                <a:ea typeface="Calibri" panose="020F0502020204030204" pitchFamily="34" charset="0"/>
              </a:rPr>
              <a:t>perioadă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evidenţiază</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şir</a:t>
            </a:r>
            <a:r>
              <a:rPr lang="en-US" sz="2800" kern="100" dirty="0">
                <a:effectLst/>
                <a:latin typeface="Palatino Linotype" panose="02040502050505030304" pitchFamily="18" charset="0"/>
                <a:ea typeface="Calibri" panose="020F0502020204030204" pitchFamily="34" charset="0"/>
              </a:rPr>
              <a:t> de </a:t>
            </a:r>
            <a:r>
              <a:rPr lang="en-US" sz="2800" b="1" kern="100" dirty="0" err="1">
                <a:effectLst/>
                <a:latin typeface="Palatino Linotype" panose="02040502050505030304" pitchFamily="18" charset="0"/>
                <a:ea typeface="Calibri" panose="020F0502020204030204" pitchFamily="34" charset="0"/>
              </a:rPr>
              <a:t>avantaje</a:t>
            </a:r>
            <a:r>
              <a:rPr lang="en-US" sz="2800" b="1" kern="100" dirty="0">
                <a:effectLst/>
                <a:latin typeface="Palatino Linotype" panose="02040502050505030304" pitchFamily="18" charset="0"/>
                <a:ea typeface="Calibri" panose="020F0502020204030204" pitchFamily="34" charset="0"/>
              </a:rPr>
              <a:t> competitive, </a:t>
            </a:r>
            <a:r>
              <a:rPr lang="en-US" sz="2800" b="1" kern="100" dirty="0" err="1">
                <a:effectLst/>
                <a:latin typeface="Palatino Linotype" panose="02040502050505030304" pitchFamily="18" charset="0"/>
                <a:ea typeface="Calibri" panose="020F0502020204030204" pitchFamily="34" charset="0"/>
              </a:rPr>
              <a:t>tendinţe</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pozitive</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şi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progrese</a:t>
            </a:r>
            <a:r>
              <a:rPr lang="en-US" sz="2800" b="1" kern="100" dirty="0">
                <a:effectLst/>
                <a:latin typeface="Palatino Linotype" panose="02040502050505030304" pitchFamily="18" charset="0"/>
                <a:ea typeface="Calibri" panose="020F0502020204030204" pitchFamily="34" charset="0"/>
              </a:rPr>
              <a:t> la </a:t>
            </a:r>
            <a:r>
              <a:rPr lang="en-US" sz="2800" b="1" kern="100" dirty="0" err="1">
                <a:effectLst/>
                <a:latin typeface="Palatino Linotype" panose="02040502050505030304" pitchFamily="18" charset="0"/>
                <a:ea typeface="Calibri" panose="020F0502020204030204" pitchFamily="34" charset="0"/>
              </a:rPr>
              <a:t>etapa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actuală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avantaje</a:t>
            </a:r>
            <a:r>
              <a:rPr lang="en-US" sz="2800" kern="100" dirty="0">
                <a:effectLst/>
                <a:latin typeface="Palatino Linotype" panose="02040502050505030304" pitchFamily="18" charset="0"/>
                <a:ea typeface="Calibri" panose="020F0502020204030204" pitchFamily="34" charset="0"/>
              </a:rPr>
              <a:t> sunt </a:t>
            </a:r>
            <a:r>
              <a:rPr lang="en-US" sz="2800" kern="100" dirty="0" err="1">
                <a:effectLst/>
                <a:latin typeface="Palatino Linotype" panose="02040502050505030304" pitchFamily="18" charset="0"/>
                <a:ea typeface="Calibri" panose="020F0502020204030204" pitchFamily="34" charset="0"/>
              </a:rPr>
              <a:t>prezentate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jos</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după</a:t>
            </a:r>
            <a:r>
              <a:rPr lang="en-US" sz="2800" kern="100" dirty="0">
                <a:effectLst/>
                <a:latin typeface="Palatino Linotype" panose="02040502050505030304" pitchFamily="18" charset="0"/>
                <a:ea typeface="Calibri" panose="020F0502020204030204" pitchFamily="34" charset="0"/>
              </a:rPr>
              <a:t> cum </a:t>
            </a:r>
            <a:r>
              <a:rPr lang="en-US" sz="2800" kern="100" dirty="0" err="1">
                <a:effectLst/>
                <a:latin typeface="Palatino Linotype" panose="02040502050505030304" pitchFamily="18" charset="0"/>
                <a:ea typeface="Calibri" panose="020F0502020204030204" pitchFamily="34" charset="0"/>
              </a:rPr>
              <a:t>urmează</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b="1" kern="100" dirty="0" err="1">
                <a:effectLst/>
                <a:latin typeface="Palatino Linotype" panose="02040502050505030304" pitchFamily="18" charset="0"/>
                <a:ea typeface="Calibri" panose="020F0502020204030204" pitchFamily="34" charset="0"/>
              </a:rPr>
              <a:t>Evoluţia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cadrului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instituţional</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pentru</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sectorul</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turistic</a:t>
            </a:r>
            <a:r>
              <a:rPr lang="en-US" sz="2800" b="1" kern="100" dirty="0">
                <a:effectLst/>
                <a:latin typeface="Palatino Linotype" panose="02040502050505030304" pitchFamily="18" charset="0"/>
                <a:ea typeface="Calibri" panose="020F0502020204030204" pitchFamily="34" charset="0"/>
              </a:rPr>
              <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timp</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gestionat</a:t>
            </a:r>
            <a:r>
              <a:rPr lang="en-US" sz="2800" kern="100" dirty="0">
                <a:effectLst/>
                <a:latin typeface="Palatino Linotype" panose="02040502050505030304" pitchFamily="18" charset="0"/>
                <a:ea typeface="Calibri" panose="020F0502020204030204" pitchFamily="34" charset="0"/>
              </a:rPr>
              <a:t> de o </a:t>
            </a:r>
            <a:r>
              <a:rPr lang="en-US" sz="2800" kern="100" dirty="0" err="1">
                <a:effectLst/>
                <a:latin typeface="Palatino Linotype" panose="02040502050505030304" pitchFamily="18" charset="0"/>
                <a:ea typeface="Calibri" panose="020F0502020204030204" pitchFamily="34" charset="0"/>
              </a:rPr>
              <a:t>autoritate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naţională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subordonată</a:t>
            </a:r>
            <a:r>
              <a:rPr lang="en-US" sz="2800" kern="100" dirty="0">
                <a:effectLst/>
                <a:latin typeface="Palatino Linotype" panose="02040502050505030304" pitchFamily="18" charset="0"/>
                <a:ea typeface="Calibri" panose="020F0502020204030204" pitchFamily="34" charset="0"/>
              </a:rPr>
              <a:t> direct </a:t>
            </a:r>
            <a:r>
              <a:rPr lang="en-US" sz="2800" kern="100" dirty="0" err="1">
                <a:effectLst/>
                <a:latin typeface="Palatino Linotype" panose="02040502050505030304" pitchFamily="18" charset="0"/>
                <a:ea typeface="Calibri" panose="020F0502020204030204" pitchFamily="34" charset="0"/>
              </a:rPr>
              <a:t>Guvernului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Agenția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(ANT) </a:t>
            </a:r>
            <a:r>
              <a:rPr lang="en-US" sz="2800" kern="100" dirty="0" err="1">
                <a:effectLst/>
                <a:latin typeface="Palatino Linotype" panose="02040502050505030304" pitchFamily="18" charset="0"/>
                <a:ea typeface="Calibri" panose="020F0502020204030204" pitchFamily="34" charset="0"/>
              </a:rPr>
              <a:t>avea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propriul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Colegiu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era </a:t>
            </a:r>
            <a:r>
              <a:rPr lang="en-US" sz="2800" kern="100" dirty="0" err="1">
                <a:effectLst/>
                <a:latin typeface="Palatino Linotype" panose="02040502050505030304" pitchFamily="18" charset="0"/>
                <a:ea typeface="Calibri" panose="020F0502020204030204" pitchFamily="34" charset="0"/>
              </a:rPr>
              <a:t>asistată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Consiliul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consultativ</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Politicile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publice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promovate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sunt orientate pe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intern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receptor, </a:t>
            </a:r>
            <a:r>
              <a:rPr lang="en-US" sz="2800" kern="100" dirty="0" err="1">
                <a:effectLst/>
                <a:latin typeface="Palatino Linotype" panose="02040502050505030304" pitchFamily="18" charset="0"/>
                <a:ea typeface="Calibri" panose="020F0502020204030204" pitchFamily="34" charset="0"/>
              </a:rPr>
              <a:t>sporirea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imaginii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ţării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susţinerea</a:t>
            </a:r>
            <a:r>
              <a:rPr lang="en-US" sz="2800" kern="100" dirty="0">
                <a:effectLst/>
                <a:latin typeface="Palatino Linotype" panose="02040502050505030304" pitchFamily="18" charset="0"/>
                <a:ea typeface="Calibri" panose="020F0502020204030204" pitchFamily="34" charset="0"/>
              </a:rPr>
              <a:t> IMM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diversificarea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locală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ultimile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dou</a:t>
            </a:r>
            <a:r>
              <a:rPr lang="ro-MD" sz="2800" kern="100" dirty="0">
                <a:effectLst/>
                <a:latin typeface="Palatino Linotype" panose="02040502050505030304" pitchFamily="18" charset="0"/>
                <a:ea typeface="Calibri" panose="020F0502020204030204" pitchFamily="34" charset="0"/>
              </a:rPr>
              <a: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decenii</a:t>
            </a:r>
            <a:r>
              <a:rPr lang="en-US" sz="2800" kern="100" dirty="0">
                <a:effectLst/>
                <a:latin typeface="Palatino Linotype" panose="02040502050505030304" pitchFamily="18" charset="0"/>
                <a:ea typeface="Calibri" panose="020F0502020204030204" pitchFamily="34" charset="0"/>
              </a:rPr>
              <a:t> s-au </a:t>
            </a:r>
            <a:r>
              <a:rPr lang="en-US" sz="2800" kern="100" dirty="0" err="1">
                <a:effectLst/>
                <a:latin typeface="Palatino Linotype" panose="02040502050505030304" pitchFamily="18" charset="0"/>
                <a:ea typeface="Calibri" panose="020F0502020204030204" pitchFamily="34" charset="0"/>
              </a:rPr>
              <a:t>creat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organizații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neguvernamentale</a:t>
            </a:r>
            <a:r>
              <a:rPr lang="en-US" sz="2800" kern="100" dirty="0">
                <a:effectLst/>
                <a:latin typeface="Palatino Linotype" panose="02040502050505030304" pitchFamily="18" charset="0"/>
                <a:ea typeface="Calibri" panose="020F0502020204030204" pitchFamily="34" charset="0"/>
              </a:rPr>
              <a:t> (ANAT, ADTM, ANTREC Moldova, APIT, ANTRIM, </a:t>
            </a:r>
            <a:r>
              <a:rPr lang="en-US" sz="2800" kern="100" dirty="0" err="1">
                <a:effectLst/>
                <a:latin typeface="Palatino Linotype" panose="02040502050505030304" pitchFamily="18" charset="0"/>
                <a:ea typeface="Calibri" panose="020F0502020204030204" pitchFamily="34" charset="0"/>
              </a:rPr>
              <a:t>Cheia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satului</a:t>
            </a:r>
            <a:r>
              <a:rPr lang="en-US" sz="2800" kern="100" dirty="0">
                <a:effectLst/>
                <a:latin typeface="Palatino Linotype" panose="02040502050505030304" pitchFamily="18" charset="0"/>
                <a:ea typeface="Calibri" panose="020F0502020204030204" pitchFamily="34" charset="0"/>
              </a:rPr>
              <a:t> etc.), </a:t>
            </a:r>
            <a:r>
              <a:rPr lang="en-US" sz="2800" kern="100" dirty="0" err="1">
                <a:effectLst/>
                <a:latin typeface="Palatino Linotype" panose="02040502050505030304" pitchFamily="18" charset="0"/>
                <a:ea typeface="Calibri" panose="020F0502020204030204" pitchFamily="34" charset="0"/>
              </a:rPr>
              <a:t>scopul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cărora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atragă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finanțări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externe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proiecte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Moldova.</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092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108C3-6947-1427-0EE9-0985E697ECCF}"/>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89CF229B-D132-4DAA-3873-DDF657375B4A}"/>
              </a:ext>
            </a:extLst>
          </p:cNvPr>
          <p:cNvSpPr>
            <a:spLocks noGrp="1"/>
          </p:cNvSpPr>
          <p:nvPr>
            <p:ph idx="1"/>
          </p:nvPr>
        </p:nvSpPr>
        <p:spPr/>
        <p:txBody>
          <a:bodyPr>
            <a:normAutofit fontScale="55000" lnSpcReduction="20000"/>
          </a:bodyPr>
          <a:lstStyle/>
          <a:p>
            <a:pPr marL="0" marR="0" indent="457200" algn="just">
              <a:spcBef>
                <a:spcPts val="0"/>
              </a:spcBef>
              <a:spcAft>
                <a:spcPts val="0"/>
              </a:spcAft>
            </a:pPr>
            <a:r>
              <a:rPr lang="en-US" sz="2800" b="1" kern="100" dirty="0" err="1">
                <a:effectLst/>
                <a:latin typeface="Palatino Linotype" panose="02040502050505030304" pitchFamily="18" charset="0"/>
                <a:ea typeface="Calibri" panose="020F0502020204030204" pitchFamily="34" charset="0"/>
              </a:rPr>
              <a:t>Legislaţia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Republicii</a:t>
            </a:r>
            <a:r>
              <a:rPr lang="en-US" sz="2800" b="1" kern="100" dirty="0">
                <a:effectLst/>
                <a:latin typeface="Palatino Linotype" panose="02040502050505030304" pitchFamily="18" charset="0"/>
                <a:ea typeface="Calibri" panose="020F0502020204030204" pitchFamily="34" charset="0"/>
              </a:rPr>
              <a:t> Moldova </a:t>
            </a:r>
            <a:r>
              <a:rPr lang="en-US" sz="2800" b="1" kern="100" dirty="0" err="1">
                <a:effectLst/>
                <a:latin typeface="Palatino Linotype" panose="02040502050505030304" pitchFamily="18" charset="0"/>
                <a:ea typeface="Calibri" panose="020F0502020204030204" pitchFamily="34" charset="0"/>
              </a:rPr>
              <a:t>în</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sectorul</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Cadrul</a:t>
            </a:r>
            <a:r>
              <a:rPr lang="en-US" sz="2800" kern="100" dirty="0">
                <a:effectLst/>
                <a:latin typeface="Palatino Linotype" panose="02040502050505030304" pitchFamily="18" charset="0"/>
                <a:ea typeface="Calibri" panose="020F0502020204030204" pitchFamily="34" charset="0"/>
              </a:rPr>
              <a:t> general de </a:t>
            </a:r>
            <a:r>
              <a:rPr lang="en-US" sz="2800" kern="100" dirty="0" err="1">
                <a:effectLst/>
                <a:latin typeface="Palatino Linotype" panose="02040502050505030304" pitchFamily="18" charset="0"/>
                <a:ea typeface="Calibri" panose="020F0502020204030204" pitchFamily="34" charset="0"/>
              </a:rPr>
              <a:t>reglementare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favorizează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antreprenoriatului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inclusiv</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are o </a:t>
            </a:r>
            <a:r>
              <a:rPr lang="en-US" sz="2800" kern="100" dirty="0" err="1">
                <a:effectLst/>
                <a:latin typeface="Palatino Linotype" panose="02040502050505030304" pitchFamily="18" charset="0"/>
                <a:ea typeface="Calibri" panose="020F0502020204030204" pitchFamily="34" charset="0"/>
              </a:rPr>
              <a:t>legislaţie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separată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ultimii</a:t>
            </a:r>
            <a:r>
              <a:rPr lang="en-US" sz="2800" kern="100" dirty="0">
                <a:effectLst/>
                <a:latin typeface="Palatino Linotype" panose="02040502050505030304" pitchFamily="18" charset="0"/>
                <a:ea typeface="Calibri" panose="020F0502020204030204" pitchFamily="34" charset="0"/>
              </a:rPr>
              <a:t> ani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corelat</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cel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agricol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rural, care </a:t>
            </a:r>
            <a:r>
              <a:rPr lang="en-US" sz="2800" kern="100" dirty="0" err="1">
                <a:effectLst/>
                <a:latin typeface="Palatino Linotype" panose="02040502050505030304" pitchFamily="18" charset="0"/>
                <a:ea typeface="Calibri" panose="020F0502020204030204" pitchFamily="34" charset="0"/>
              </a:rPr>
              <a:t>va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obține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finanțare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atît</a:t>
            </a:r>
            <a:r>
              <a:rPr lang="en-US" sz="2800" kern="100" dirty="0">
                <a:effectLst/>
                <a:latin typeface="Palatino Linotype" panose="02040502050505030304" pitchFamily="18" charset="0"/>
                <a:ea typeface="Calibri" panose="020F0502020204030204" pitchFamily="34" charset="0"/>
              </a:rPr>
              <a:t> de la stat </a:t>
            </a:r>
            <a:r>
              <a:rPr lang="en-US" sz="2800" kern="100" dirty="0" err="1">
                <a:effectLst/>
                <a:latin typeface="Palatino Linotype" panose="02040502050505030304" pitchFamily="18" charset="0"/>
                <a:ea typeface="Calibri" panose="020F0502020204030204" pitchFamily="34" charset="0"/>
              </a:rPr>
              <a:t>cît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proiecte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intenaționale</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b="1" kern="100" dirty="0" err="1">
                <a:effectLst/>
                <a:latin typeface="Palatino Linotype" panose="02040502050505030304" pitchFamily="18" charset="0"/>
                <a:ea typeface="Calibri" panose="020F0502020204030204" pitchFamily="34" charset="0"/>
              </a:rPr>
              <a:t>Elaborarea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şi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implementarea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documentelor</a:t>
            </a:r>
            <a:r>
              <a:rPr lang="en-US" sz="2800" b="1" kern="100" dirty="0">
                <a:effectLst/>
                <a:latin typeface="Palatino Linotype" panose="02040502050505030304" pitchFamily="18" charset="0"/>
                <a:ea typeface="Calibri" panose="020F0502020204030204" pitchFamily="34" charset="0"/>
              </a:rPr>
              <a:t> de </a:t>
            </a:r>
            <a:r>
              <a:rPr lang="en-US" sz="2800" b="1" kern="100" dirty="0" err="1">
                <a:effectLst/>
                <a:latin typeface="Palatino Linotype" panose="02040502050505030304" pitchFamily="18" charset="0"/>
                <a:ea typeface="Calibri" panose="020F0502020204030204" pitchFamily="34" charset="0"/>
              </a:rPr>
              <a:t>politici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pentru</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turism</a:t>
            </a:r>
            <a:r>
              <a:rPr lang="en-US" sz="2800" b="1" kern="100" dirty="0">
                <a:effectLst/>
                <a:latin typeface="Palatino Linotype" panose="02040502050505030304" pitchFamily="18" charset="0"/>
                <a:ea typeface="Calibri" panose="020F0502020204030204" pitchFamily="34" charset="0"/>
              </a:rPr>
              <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moldovenesc</a:t>
            </a:r>
            <a:r>
              <a:rPr lang="en-US" sz="2800" kern="100" dirty="0">
                <a:effectLst/>
                <a:latin typeface="Palatino Linotype" panose="02040502050505030304" pitchFamily="18" charset="0"/>
                <a:ea typeface="Calibri" panose="020F0502020204030204" pitchFamily="34" charset="0"/>
              </a:rPr>
              <a:t> are o </a:t>
            </a:r>
            <a:r>
              <a:rPr lang="en-US" sz="2800" kern="100" dirty="0" err="1">
                <a:effectLst/>
                <a:latin typeface="Palatino Linotype" panose="02040502050505030304" pitchFamily="18" charset="0"/>
                <a:ea typeface="Calibri" panose="020F0502020204030204" pitchFamily="34" charset="0"/>
              </a:rPr>
              <a:t>acoperire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bună</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instrumente</a:t>
            </a:r>
            <a:r>
              <a:rPr lang="en-US" sz="2800" kern="100" dirty="0">
                <a:effectLst/>
                <a:latin typeface="Palatino Linotype" panose="02040502050505030304" pitchFamily="18" charset="0"/>
                <a:ea typeface="Calibri" panose="020F0502020204030204" pitchFamily="34" charset="0"/>
              </a:rPr>
              <a:t> normative. </a:t>
            </a:r>
            <a:r>
              <a:rPr lang="en-US" sz="2800" kern="100" dirty="0" err="1">
                <a:effectLst/>
                <a:latin typeface="Palatino Linotype" panose="02040502050505030304" pitchFamily="18" charset="0"/>
                <a:ea typeface="Calibri" panose="020F0502020204030204" pitchFamily="34" charset="0"/>
              </a:rPr>
              <a:t>Acestea</a:t>
            </a:r>
            <a:r>
              <a:rPr lang="en-US" sz="2800" kern="100" dirty="0">
                <a:effectLst/>
                <a:latin typeface="Palatino Linotype" panose="02040502050505030304" pitchFamily="18" charset="0"/>
                <a:ea typeface="Calibri" panose="020F0502020204030204" pitchFamily="34" charset="0"/>
              </a:rPr>
              <a:t> au </a:t>
            </a:r>
            <a:r>
              <a:rPr lang="en-US" sz="2800" kern="100" dirty="0" err="1">
                <a:effectLst/>
                <a:latin typeface="Palatino Linotype" panose="02040502050505030304" pitchFamily="18" charset="0"/>
                <a:ea typeface="Calibri" panose="020F0502020204030204" pitchFamily="34" charset="0"/>
              </a:rPr>
              <a:t>devenit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clare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odată</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actualizarea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actelor</a:t>
            </a:r>
            <a:r>
              <a:rPr lang="en-US" sz="2800" kern="100" dirty="0">
                <a:effectLst/>
                <a:latin typeface="Palatino Linotype" panose="02040502050505030304" pitchFamily="18" charset="0"/>
                <a:ea typeface="Calibri" panose="020F0502020204030204" pitchFamily="34" charset="0"/>
              </a:rPr>
              <a:t> normative.</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b="1" kern="100" dirty="0" err="1">
                <a:effectLst/>
                <a:latin typeface="Palatino Linotype" panose="02040502050505030304" pitchFamily="18" charset="0"/>
                <a:ea typeface="Calibri" panose="020F0502020204030204" pitchFamily="34" charset="0"/>
              </a:rPr>
              <a:t>Promovarea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investiţiilor</a:t>
            </a:r>
            <a:r>
              <a:rPr lang="en-US" sz="2800" b="1" kern="100" dirty="0">
                <a:effectLst/>
                <a:latin typeface="Palatino Linotype" panose="02040502050505030304" pitchFamily="18" charset="0"/>
                <a:ea typeface="Calibri" panose="020F0502020204030204" pitchFamily="34" charset="0"/>
              </a:rPr>
              <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moldovenesc</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devine</a:t>
            </a:r>
            <a:r>
              <a:rPr lang="en-US" sz="2800" kern="100" dirty="0">
                <a:effectLst/>
                <a:latin typeface="Palatino Linotype" panose="02040502050505030304" pitchFamily="18" charset="0"/>
                <a:ea typeface="Calibri" panose="020F0502020204030204" pitchFamily="34" charset="0"/>
              </a:rPr>
              <a:t> un sector </a:t>
            </a:r>
            <a:r>
              <a:rPr lang="en-US" sz="2800" kern="100" dirty="0" err="1">
                <a:effectLst/>
                <a:latin typeface="Palatino Linotype" panose="02040502050505030304" pitchFamily="18" charset="0"/>
                <a:ea typeface="Calibri" panose="020F0502020204030204" pitchFamily="34" charset="0"/>
              </a:rPr>
              <a:t>interesant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investiţii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datorită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simplificării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cadrului</a:t>
            </a:r>
            <a:r>
              <a:rPr lang="en-US" sz="2800" kern="100" dirty="0">
                <a:effectLst/>
                <a:latin typeface="Palatino Linotype" panose="02040502050505030304" pitchFamily="18" charset="0"/>
                <a:ea typeface="Calibri" panose="020F0502020204030204" pitchFamily="34" charset="0"/>
              </a:rPr>
              <a:t> regulator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politicilor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publice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favorizare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industriilor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exportatoare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servicii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focusării</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sporirea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avantajelor</a:t>
            </a:r>
            <a:r>
              <a:rPr lang="en-US" sz="2800" kern="100" dirty="0">
                <a:effectLst/>
                <a:latin typeface="Palatino Linotype" panose="02040502050505030304" pitchFamily="18" charset="0"/>
                <a:ea typeface="Calibri" panose="020F0502020204030204" pitchFamily="34" charset="0"/>
              </a:rPr>
              <a:t> competitive ale </a:t>
            </a:r>
            <a:r>
              <a:rPr lang="en-US" sz="2800" kern="100" dirty="0" err="1">
                <a:effectLst/>
                <a:latin typeface="Palatino Linotype" panose="02040502050505030304" pitchFamily="18" charset="0"/>
                <a:ea typeface="Calibri" panose="020F0502020204030204" pitchFamily="34" charset="0"/>
              </a:rPr>
              <a:t>ţării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susţinerea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proiectelor</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vizibilitate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pozitivă</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ţării</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pieţele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ţintă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Donatorii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importanţi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susţin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proiecte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amploare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reabilitarea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infrastructurii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generale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rutiere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acces</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servicii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calitative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Autorităților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publice</a:t>
            </a:r>
            <a:r>
              <a:rPr lang="en-US" sz="2800" kern="100" dirty="0">
                <a:effectLst/>
                <a:latin typeface="Palatino Linotype" panose="02040502050505030304" pitchFamily="18" charset="0"/>
                <a:ea typeface="Calibri" panose="020F0502020204030204" pitchFamily="34" charset="0"/>
              </a:rPr>
              <a:t> locale (APL-</a:t>
            </a:r>
            <a:r>
              <a:rPr lang="en-US" sz="2800" kern="100" dirty="0" err="1">
                <a:effectLst/>
                <a:latin typeface="Palatino Linotype" panose="02040502050505030304" pitchFamily="18" charset="0"/>
                <a:ea typeface="Calibri" panose="020F0502020204030204" pitchFamily="34" charset="0"/>
              </a:rPr>
              <a:t>lui</a:t>
            </a:r>
            <a:r>
              <a:rPr lang="en-US" sz="2800" kern="100" dirty="0">
                <a:effectLst/>
                <a:latin typeface="Palatino Linotype" panose="02040502050505030304" pitchFamily="18" charset="0"/>
                <a:ea typeface="Calibri" panose="020F0502020204030204" pitchFamily="34" charset="0"/>
              </a:rPr>
              <a:t>) tot </a:t>
            </a:r>
            <a:r>
              <a:rPr lang="en-US" sz="2800" kern="100" dirty="0" err="1">
                <a:effectLst/>
                <a:latin typeface="Palatino Linotype" panose="02040502050505030304" pitchFamily="18" charset="0"/>
                <a:ea typeface="Calibri" panose="020F0502020204030204" pitchFamily="34" charset="0"/>
              </a:rPr>
              <a:t>maimmult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crește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interesul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față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ca o </a:t>
            </a:r>
            <a:r>
              <a:rPr lang="en-US" sz="2800" kern="100" dirty="0" err="1">
                <a:effectLst/>
                <a:latin typeface="Palatino Linotype" panose="02040502050505030304" pitchFamily="18" charset="0"/>
                <a:ea typeface="Calibri" panose="020F0502020204030204" pitchFamily="34" charset="0"/>
              </a:rPr>
              <a:t>alternativă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economiei</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ca </a:t>
            </a:r>
            <a:r>
              <a:rPr lang="en-US" sz="2800" kern="100" dirty="0" err="1">
                <a:effectLst/>
                <a:latin typeface="Palatino Linotype" panose="02040502050505030304" pitchFamily="18" charset="0"/>
                <a:ea typeface="Calibri" panose="020F0502020204030204" pitchFamily="34" charset="0"/>
              </a:rPr>
              <a:t>urmare</a:t>
            </a:r>
            <a:r>
              <a:rPr lang="en-US" sz="2800" kern="100" dirty="0">
                <a:effectLst/>
                <a:latin typeface="Palatino Linotype" panose="02040502050505030304" pitchFamily="18" charset="0"/>
                <a:ea typeface="Calibri" panose="020F0502020204030204" pitchFamily="34" charset="0"/>
              </a:rPr>
              <a:t>, conduce la </a:t>
            </a:r>
            <a:r>
              <a:rPr lang="en-US" sz="2800" kern="100" dirty="0" err="1">
                <a:effectLst/>
                <a:latin typeface="Palatino Linotype" panose="02040502050505030304" pitchFamily="18" charset="0"/>
                <a:ea typeface="Calibri" panose="020F0502020204030204" pitchFamily="34" charset="0"/>
              </a:rPr>
              <a:t>realizarea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proiecte</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regionale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atragerea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investițiilor</a:t>
            </a:r>
            <a:r>
              <a:rPr lang="en-US" sz="2800" kern="100" dirty="0">
                <a:effectLst/>
                <a:latin typeface="Palatino Linotype" panose="02040502050505030304" pitchFamily="18" charset="0"/>
                <a:ea typeface="Calibri" panose="020F0502020204030204" pitchFamily="34" charset="0"/>
              </a:rPr>
              <a:t> interne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externe</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04693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182E7-02C2-6E9F-2A22-C22F2BECFB17}"/>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3D939FD4-C544-F38F-3510-02A0DA2721E6}"/>
              </a:ext>
            </a:extLst>
          </p:cNvPr>
          <p:cNvSpPr>
            <a:spLocks noGrp="1"/>
          </p:cNvSpPr>
          <p:nvPr>
            <p:ph idx="1"/>
          </p:nvPr>
        </p:nvSpPr>
        <p:spPr/>
        <p:txBody>
          <a:bodyPr>
            <a:normAutofit fontScale="70000" lnSpcReduction="20000"/>
          </a:bodyPr>
          <a:lstStyle/>
          <a:p>
            <a:pPr marL="0" marR="0" indent="457200" algn="just">
              <a:spcBef>
                <a:spcPts val="0"/>
              </a:spcBef>
              <a:spcAft>
                <a:spcPts val="0"/>
              </a:spcAft>
            </a:pPr>
            <a:r>
              <a:rPr lang="en-US" sz="2800" b="1" kern="100" dirty="0" err="1">
                <a:effectLst/>
                <a:latin typeface="Palatino Linotype" panose="02040502050505030304" pitchFamily="18" charset="0"/>
                <a:ea typeface="Calibri" panose="020F0502020204030204" pitchFamily="34" charset="0"/>
              </a:rPr>
              <a:t>Colaborarea</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internaţională</a:t>
            </a:r>
            <a:r>
              <a:rPr lang="en-US" sz="2800" b="1" i="1" kern="100" dirty="0">
                <a:effectLst/>
                <a:latin typeface="Palatino Linotype" panose="02040502050505030304" pitchFamily="18" charset="0"/>
                <a:ea typeface="Calibri" panose="020F0502020204030204" pitchFamily="34" charset="0"/>
              </a:rPr>
              <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ultimii</a:t>
            </a:r>
            <a:r>
              <a:rPr lang="en-US" sz="2800" kern="100" dirty="0">
                <a:effectLst/>
                <a:latin typeface="Palatino Linotype" panose="02040502050505030304" pitchFamily="18" charset="0"/>
                <a:ea typeface="Calibri" panose="020F0502020204030204" pitchFamily="34" charset="0"/>
              </a:rPr>
              <a:t> ani Moldova a </a:t>
            </a:r>
            <a:r>
              <a:rPr lang="en-US" sz="2800" kern="100" dirty="0" err="1">
                <a:effectLst/>
                <a:latin typeface="Palatino Linotype" panose="02040502050505030304" pitchFamily="18" charset="0"/>
                <a:ea typeface="Calibri" panose="020F0502020204030204" pitchFamily="34" charset="0"/>
              </a:rPr>
              <a:t>depus</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eforturi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maxime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participarea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cadrul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unor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parteneriate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reprezentative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Astfel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parte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Acorduri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multilaterale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precum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acorduri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bilaterale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domeniul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semnate</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ţări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furnizoare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Moldova se </a:t>
            </a:r>
            <a:r>
              <a:rPr lang="en-US" sz="2800" kern="100" dirty="0" err="1">
                <a:effectLst/>
                <a:latin typeface="Palatino Linotype" panose="02040502050505030304" pitchFamily="18" charset="0"/>
                <a:ea typeface="Calibri" panose="020F0502020204030204" pitchFamily="34" charset="0"/>
              </a:rPr>
              <a:t>promovează</a:t>
            </a:r>
            <a:r>
              <a:rPr lang="en-US" sz="2800" kern="100" dirty="0">
                <a:effectLst/>
                <a:latin typeface="Palatino Linotype" panose="02040502050505030304" pitchFamily="18" charset="0"/>
                <a:ea typeface="Calibri" panose="020F0502020204030204" pitchFamily="34" charset="0"/>
              </a:rPr>
              <a:t> tot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intens</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participînd</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tîrguri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expoziții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forumuri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concursuri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internaționale</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b="1" kern="100" dirty="0">
                <a:effectLst/>
                <a:latin typeface="Palatino Linotype" panose="02040502050505030304" pitchFamily="18" charset="0"/>
                <a:ea typeface="Calibri" panose="020F0502020204030204" pitchFamily="34" charset="0"/>
              </a:rPr>
              <a:t>Tur-</a:t>
            </a:r>
            <a:r>
              <a:rPr lang="en-US" sz="2800" b="1" kern="100" dirty="0" err="1">
                <a:effectLst/>
                <a:latin typeface="Palatino Linotype" panose="02040502050505030304" pitchFamily="18" charset="0"/>
                <a:ea typeface="Calibri" panose="020F0502020204030204" pitchFamily="34" charset="0"/>
              </a:rPr>
              <a:t>operatori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şi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agenţii</a:t>
            </a:r>
            <a:r>
              <a:rPr lang="en-US" sz="2800" b="1" kern="100" dirty="0">
                <a:effectLst/>
                <a:latin typeface="Palatino Linotype" panose="02040502050505030304" pitchFamily="18" charset="0"/>
                <a:ea typeface="Calibri" panose="020F0502020204030204" pitchFamily="34" charset="0"/>
              </a:rPr>
              <a:t> de </a:t>
            </a:r>
            <a:r>
              <a:rPr lang="en-US" sz="2800" b="1" kern="100" dirty="0" err="1">
                <a:effectLst/>
                <a:latin typeface="Palatino Linotype" panose="02040502050505030304" pitchFamily="18" charset="0"/>
                <a:ea typeface="Calibri" panose="020F0502020204030204" pitchFamily="34" charset="0"/>
              </a:rPr>
              <a:t>turism</a:t>
            </a:r>
            <a:r>
              <a:rPr lang="en-US" sz="2800" b="1" kern="100" dirty="0">
                <a:effectLst/>
                <a:latin typeface="Palatino Linotype" panose="02040502050505030304" pitchFamily="18" charset="0"/>
                <a:ea typeface="Calibri" panose="020F0502020204030204" pitchFamily="34" charset="0"/>
              </a:rPr>
              <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Intermediarii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din Moldova sunt </a:t>
            </a:r>
            <a:r>
              <a:rPr lang="en-US" sz="2800" kern="100" dirty="0" err="1">
                <a:effectLst/>
                <a:latin typeface="Palatino Linotype" panose="02040502050505030304" pitchFamily="18" charset="0"/>
                <a:ea typeface="Calibri" panose="020F0502020204030204" pitchFamily="34" charset="0"/>
              </a:rPr>
              <a:t>cei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consolidatori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organizaţi</a:t>
            </a:r>
            <a:r>
              <a:rPr lang="en-US" sz="2800" kern="100" dirty="0">
                <a:effectLst/>
                <a:latin typeface="Palatino Linotype" panose="02040502050505030304" pitchFamily="18" charset="0"/>
                <a:ea typeface="Calibri" panose="020F0502020204030204" pitchFamily="34" charset="0"/>
              </a:rPr>
              <a:t> ai </a:t>
            </a:r>
            <a:r>
              <a:rPr lang="en-US" sz="2800" kern="100" dirty="0" err="1">
                <a:effectLst/>
                <a:latin typeface="Palatino Linotype" panose="02040502050505030304" pitchFamily="18" charset="0"/>
                <a:ea typeface="Calibri" panose="020F0502020204030204" pitchFamily="34" charset="0"/>
              </a:rPr>
              <a:t>fluxurilor</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turişti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excursionişti</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traseele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naţionale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regionale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Activitatea</a:t>
            </a:r>
            <a:r>
              <a:rPr lang="en-US" sz="2800" kern="100" dirty="0">
                <a:effectLst/>
                <a:latin typeface="Palatino Linotype" panose="02040502050505030304" pitchFamily="18" charset="0"/>
                <a:ea typeface="Calibri" panose="020F0502020204030204" pitchFamily="34" charset="0"/>
              </a:rPr>
              <a:t> lor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vizibilă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sporirea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continuă</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mobilităţii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moldovenilor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regiune</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b="1" kern="100" dirty="0" err="1">
                <a:effectLst/>
                <a:latin typeface="Palatino Linotype" panose="02040502050505030304" pitchFamily="18" charset="0"/>
                <a:ea typeface="Calibri" panose="020F0502020204030204" pitchFamily="34" charset="0"/>
              </a:rPr>
              <a:t>Structuri</a:t>
            </a:r>
            <a:r>
              <a:rPr lang="en-US" sz="2800" b="1" kern="100" dirty="0">
                <a:effectLst/>
                <a:latin typeface="Palatino Linotype" panose="02040502050505030304" pitchFamily="18" charset="0"/>
                <a:ea typeface="Calibri" panose="020F0502020204030204" pitchFamily="34" charset="0"/>
              </a:rPr>
              <a:t> de </a:t>
            </a:r>
            <a:r>
              <a:rPr lang="en-US" sz="2800" b="1" kern="100" dirty="0" err="1">
                <a:effectLst/>
                <a:latin typeface="Palatino Linotype" panose="02040502050505030304" pitchFamily="18" charset="0"/>
                <a:ea typeface="Calibri" panose="020F0502020204030204" pitchFamily="34" charset="0"/>
              </a:rPr>
              <a:t>cazare</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şi</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alimentație</a:t>
            </a:r>
            <a:r>
              <a:rPr lang="en-US" sz="2800" b="1" kern="100" dirty="0">
                <a:effectLst/>
                <a:latin typeface="Palatino Linotype" panose="02040502050505030304" pitchFamily="18" charset="0"/>
                <a:ea typeface="Calibri" panose="020F0502020204030204" pitchFamily="34" charset="0"/>
              </a:rPr>
              <a:t> </a:t>
            </a:r>
            <a:r>
              <a:rPr lang="en-US" sz="2800" b="1" kern="100" dirty="0" err="1">
                <a:effectLst/>
                <a:latin typeface="Palatino Linotype" panose="02040502050505030304" pitchFamily="18" charset="0"/>
                <a:ea typeface="Calibri" panose="020F0502020204030204" pitchFamily="34" charset="0"/>
              </a:rPr>
              <a:t>publică</a:t>
            </a:r>
            <a:r>
              <a:rPr lang="en-US" sz="2800" i="1"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sunt active maim ult de 250 de </a:t>
            </a:r>
            <a:r>
              <a:rPr lang="en-US" sz="2800" kern="100" dirty="0" err="1">
                <a:effectLst/>
                <a:latin typeface="Palatino Linotype" panose="02040502050505030304" pitchFamily="18" charset="0"/>
                <a:ea typeface="Calibri" panose="020F0502020204030204" pitchFamily="34" charset="0"/>
              </a:rPr>
              <a:t>unităţi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cazare</a:t>
            </a:r>
            <a:r>
              <a:rPr lang="en-US" sz="2800" kern="100" dirty="0">
                <a:effectLst/>
                <a:latin typeface="Palatino Linotype" panose="02040502050505030304" pitchFamily="18" charset="0"/>
                <a:ea typeface="Calibri" panose="020F0502020204030204" pitchFamily="34" charset="0"/>
              </a:rPr>
              <a:t> cu un potential de </a:t>
            </a:r>
            <a:r>
              <a:rPr lang="en-US" sz="2800" kern="100" dirty="0" err="1">
                <a:effectLst/>
                <a:latin typeface="Palatino Linotype" panose="02040502050505030304" pitchFamily="18" charset="0"/>
                <a:ea typeface="Calibri" panose="020F0502020204030204" pitchFamily="34" charset="0"/>
              </a:rPr>
              <a:t>cazare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cca</a:t>
            </a:r>
            <a:r>
              <a:rPr lang="en-US" sz="2800" kern="100" dirty="0">
                <a:effectLst/>
                <a:latin typeface="Palatino Linotype" panose="02040502050505030304" pitchFamily="18" charset="0"/>
                <a:ea typeface="Calibri" panose="020F0502020204030204" pitchFamily="34" charset="0"/>
              </a:rPr>
              <a:t> 30 mii de </a:t>
            </a:r>
            <a:r>
              <a:rPr lang="en-US" sz="2800" kern="100" dirty="0" err="1">
                <a:effectLst/>
                <a:latin typeface="Palatino Linotype" panose="02040502050505030304" pitchFamily="18" charset="0"/>
                <a:ea typeface="Calibri" panose="020F0502020204030204" pitchFamily="34" charset="0"/>
              </a:rPr>
              <a:t>locuri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hotelier a </a:t>
            </a:r>
            <a:r>
              <a:rPr lang="en-US" sz="2800" kern="100" dirty="0" err="1">
                <a:effectLst/>
                <a:latin typeface="Palatino Linotype" panose="02040502050505030304" pitchFamily="18" charset="0"/>
                <a:ea typeface="Calibri" panose="020F0502020204030204" pitchFamily="34" charset="0"/>
              </a:rPr>
              <a:t>restabilit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numărul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cazări</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nivelul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anului</a:t>
            </a:r>
            <a:r>
              <a:rPr lang="en-US" sz="2800" kern="100" dirty="0">
                <a:effectLst/>
                <a:latin typeface="Palatino Linotype" panose="02040502050505030304" pitchFamily="18" charset="0"/>
                <a:ea typeface="Calibri" panose="020F0502020204030204" pitchFamily="34" charset="0"/>
              </a:rPr>
              <a:t> 1998 </a:t>
            </a:r>
            <a:r>
              <a:rPr lang="en-US" sz="2800" kern="100" dirty="0" err="1">
                <a:effectLst/>
                <a:latin typeface="Palatino Linotype" panose="02040502050505030304" pitchFamily="18" charset="0"/>
                <a:ea typeface="Calibri" panose="020F0502020204030204" pitchFamily="34" charset="0"/>
              </a:rPr>
              <a:t>după</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declin</a:t>
            </a:r>
            <a:r>
              <a:rPr lang="en-US" sz="2800" kern="100" dirty="0">
                <a:effectLst/>
                <a:latin typeface="Palatino Linotype" panose="02040502050505030304" pitchFamily="18" charset="0"/>
                <a:ea typeface="Calibri" panose="020F0502020204030204" pitchFamily="34" charset="0"/>
              </a:rPr>
              <a:t> major, a </a:t>
            </a:r>
            <a:r>
              <a:rPr lang="en-US" sz="2800" kern="100" dirty="0" err="1">
                <a:effectLst/>
                <a:latin typeface="Palatino Linotype" panose="02040502050505030304" pitchFamily="18" charset="0"/>
                <a:ea typeface="Calibri" panose="020F0502020204030204" pitchFamily="34" charset="0"/>
              </a:rPr>
              <a:t>angajat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a:t>
            </a:r>
            <a:r>
              <a:rPr lang="en-US" sz="2800" kern="100" dirty="0">
                <a:effectLst/>
                <a:latin typeface="Palatino Linotype" panose="02040502050505030304" pitchFamily="18" charset="0"/>
                <a:ea typeface="Calibri" panose="020F0502020204030204" pitchFamily="34" charset="0"/>
              </a:rPr>
              <a:t> personal, a </a:t>
            </a:r>
            <a:r>
              <a:rPr lang="en-US" sz="2800" kern="100" dirty="0" err="1">
                <a:effectLst/>
                <a:latin typeface="Palatino Linotype" panose="02040502050505030304" pitchFamily="18" charset="0"/>
                <a:ea typeface="Calibri" panose="020F0502020204030204" pitchFamily="34" charset="0"/>
              </a:rPr>
              <a:t>introdus</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piaţă</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nou</a:t>
            </a:r>
            <a:r>
              <a:rPr lang="en-US" sz="2800" kern="100" dirty="0">
                <a:effectLst/>
                <a:latin typeface="Palatino Linotype" panose="02040502050505030304" pitchFamily="18" charset="0"/>
                <a:ea typeface="Calibri" panose="020F0502020204030204" pitchFamily="34" charset="0"/>
              </a:rPr>
              <a:t> fond de </a:t>
            </a:r>
            <a:r>
              <a:rPr lang="en-US" sz="2800" kern="100" dirty="0" err="1">
                <a:effectLst/>
                <a:latin typeface="Palatino Linotype" panose="02040502050505030304" pitchFamily="18" charset="0"/>
                <a:ea typeface="Calibri" panose="020F0502020204030204" pitchFamily="34" charset="0"/>
              </a:rPr>
              <a:t>cazare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inclusiv</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afara </a:t>
            </a:r>
            <a:r>
              <a:rPr lang="en-US" sz="2800" kern="100" dirty="0" err="1">
                <a:effectLst/>
                <a:latin typeface="Palatino Linotype" panose="02040502050505030304" pitchFamily="18" charset="0"/>
                <a:ea typeface="Calibri" panose="020F0502020204030204" pitchFamily="34" charset="0"/>
              </a:rPr>
              <a:t>municipiului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Chişinău</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592098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3F93-80EC-AD4E-FD25-17A9CDAB8D8E}"/>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332F24D7-B6F9-22B8-E921-F0212D38DC1E}"/>
              </a:ext>
            </a:extLst>
          </p:cNvPr>
          <p:cNvSpPr>
            <a:spLocks noGrp="1"/>
          </p:cNvSpPr>
          <p:nvPr>
            <p:ph idx="1"/>
          </p:nvPr>
        </p:nvSpPr>
        <p:spPr/>
        <p:txBody>
          <a:bodyPr>
            <a:normAutofit fontScale="25000" lnSpcReduction="20000"/>
          </a:bodyPr>
          <a:lstStyle/>
          <a:p>
            <a:pPr marL="0" marR="0" indent="457200" algn="just">
              <a:spcBef>
                <a:spcPts val="0"/>
              </a:spcBef>
              <a:spcAft>
                <a:spcPts val="0"/>
              </a:spcAft>
            </a:pPr>
            <a:r>
              <a:rPr lang="en-US" sz="6200" b="1" kern="100" dirty="0" err="1">
                <a:effectLst/>
                <a:latin typeface="Palatino Linotype" panose="02040502050505030304" pitchFamily="18" charset="0"/>
                <a:ea typeface="Calibri" panose="020F0502020204030204" pitchFamily="34" charset="0"/>
              </a:rPr>
              <a:t>Organizarea</a:t>
            </a:r>
            <a:r>
              <a:rPr lang="en-US" sz="6200" b="1" kern="100" dirty="0">
                <a:effectLst/>
                <a:latin typeface="Palatino Linotype" panose="02040502050505030304" pitchFamily="18" charset="0"/>
                <a:ea typeface="Calibri" panose="020F0502020204030204" pitchFamily="34" charset="0"/>
              </a:rPr>
              <a:t> </a:t>
            </a:r>
            <a:r>
              <a:rPr lang="en-US" sz="6200" b="1" kern="100" dirty="0" err="1">
                <a:effectLst/>
                <a:latin typeface="Palatino Linotype" panose="02040502050505030304" pitchFamily="18" charset="0"/>
                <a:ea typeface="Calibri" panose="020F0502020204030204" pitchFamily="34" charset="0"/>
              </a:rPr>
              <a:t>excursii</a:t>
            </a:r>
            <a:r>
              <a:rPr lang="en-US" sz="6200" b="1" kern="100" dirty="0">
                <a:effectLst/>
                <a:latin typeface="Palatino Linotype" panose="02040502050505030304" pitchFamily="18" charset="0"/>
                <a:ea typeface="Calibri" panose="020F0502020204030204" pitchFamily="34" charset="0"/>
              </a:rPr>
              <a:t>.</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Republica</a:t>
            </a:r>
            <a:r>
              <a:rPr lang="en-US" sz="6200" kern="100" dirty="0">
                <a:effectLst/>
                <a:latin typeface="Palatino Linotype" panose="02040502050505030304" pitchFamily="18" charset="0"/>
                <a:ea typeface="Calibri" panose="020F0502020204030204" pitchFamily="34" charset="0"/>
              </a:rPr>
              <a:t> Moldova </a:t>
            </a:r>
            <a:r>
              <a:rPr lang="en-US" sz="6200" kern="100" dirty="0" err="1">
                <a:effectLst/>
                <a:latin typeface="Palatino Linotype" panose="02040502050505030304" pitchFamily="18" charset="0"/>
                <a:ea typeface="Calibri" panose="020F0502020204030204" pitchFamily="34" charset="0"/>
              </a:rPr>
              <a:t>este</a:t>
            </a:r>
            <a:r>
              <a:rPr lang="en-US" sz="6200" kern="100" dirty="0">
                <a:effectLst/>
                <a:latin typeface="Palatino Linotype" panose="02040502050505030304" pitchFamily="18" charset="0"/>
                <a:ea typeface="Calibri" panose="020F0502020204030204" pitchFamily="34" charset="0"/>
              </a:rPr>
              <a:t> o </a:t>
            </a:r>
            <a:r>
              <a:rPr lang="en-US" sz="6200" kern="100" dirty="0" err="1">
                <a:effectLst/>
                <a:latin typeface="Palatino Linotype" panose="02040502050505030304" pitchFamily="18" charset="0"/>
                <a:ea typeface="Calibri" panose="020F0502020204030204" pitchFamily="34" charset="0"/>
              </a:rPr>
              <a:t>ţară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mică</a:t>
            </a:r>
            <a:r>
              <a:rPr lang="en-US" sz="6200" kern="100" dirty="0">
                <a:effectLst/>
                <a:latin typeface="Palatino Linotype" panose="02040502050505030304" pitchFamily="18" charset="0"/>
                <a:ea typeface="Calibri" panose="020F0502020204030204" pitchFamily="34" charset="0"/>
              </a:rPr>
              <a:t> cu o </a:t>
            </a:r>
            <a:r>
              <a:rPr lang="en-US" sz="6200" kern="100" dirty="0" err="1">
                <a:effectLst/>
                <a:latin typeface="Palatino Linotype" panose="02040502050505030304" pitchFamily="18" charset="0"/>
                <a:ea typeface="Calibri" panose="020F0502020204030204" pitchFamily="34" charset="0"/>
              </a:rPr>
              <a:t>diversitate</a:t>
            </a:r>
            <a:r>
              <a:rPr lang="en-US" sz="6200" kern="100" dirty="0">
                <a:effectLst/>
                <a:latin typeface="Palatino Linotype" panose="02040502050505030304" pitchFamily="18" charset="0"/>
                <a:ea typeface="Calibri" panose="020F0502020204030204" pitchFamily="34" charset="0"/>
              </a:rPr>
              <a:t> mare de </a:t>
            </a:r>
            <a:r>
              <a:rPr lang="en-US" sz="6200" kern="100" dirty="0" err="1">
                <a:effectLst/>
                <a:latin typeface="Palatino Linotype" panose="02040502050505030304" pitchFamily="18" charset="0"/>
                <a:ea typeface="Calibri" panose="020F0502020204030204" pitchFamily="34" charset="0"/>
              </a:rPr>
              <a:t>obiecte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turistice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amplasat</a:t>
            </a:r>
            <a:r>
              <a:rPr lang="en-US" sz="6200" kern="100" dirty="0">
                <a:effectLst/>
                <a:latin typeface="Palatino Linotype" panose="02040502050505030304" pitchFamily="18" charset="0"/>
                <a:ea typeface="Calibri" panose="020F0502020204030204" pitchFamily="34" charset="0"/>
              </a:rPr>
              <a:t> la </a:t>
            </a:r>
            <a:r>
              <a:rPr lang="en-US" sz="6200" kern="100" dirty="0" err="1">
                <a:effectLst/>
                <a:latin typeface="Palatino Linotype" panose="02040502050505030304" pitchFamily="18" charset="0"/>
                <a:ea typeface="Calibri" panose="020F0502020204030204" pitchFamily="34" charset="0"/>
              </a:rPr>
              <a:t>distanţe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mici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Excursiile</a:t>
            </a:r>
            <a:r>
              <a:rPr lang="en-US" sz="6200" kern="100" dirty="0">
                <a:effectLst/>
                <a:latin typeface="Palatino Linotype" panose="02040502050505030304" pitchFamily="18" charset="0"/>
                <a:ea typeface="Calibri" panose="020F0502020204030204" pitchFamily="34" charset="0"/>
              </a:rPr>
              <a:t> permit </a:t>
            </a:r>
            <a:r>
              <a:rPr lang="en-US" sz="6200" kern="100" dirty="0" err="1">
                <a:effectLst/>
                <a:latin typeface="Palatino Linotype" panose="02040502050505030304" pitchFamily="18" charset="0"/>
                <a:ea typeface="Calibri" panose="020F0502020204030204" pitchFamily="34" charset="0"/>
              </a:rPr>
              <a:t>vizitatorilor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să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cunoască</a:t>
            </a:r>
            <a:r>
              <a:rPr lang="en-US" sz="6200" kern="100" dirty="0">
                <a:effectLst/>
                <a:latin typeface="Palatino Linotype" panose="02040502050505030304" pitchFamily="18" charset="0"/>
                <a:ea typeface="Calibri" panose="020F0502020204030204" pitchFamily="34" charset="0"/>
              </a:rPr>
              <a:t> direct </a:t>
            </a:r>
            <a:r>
              <a:rPr lang="en-US" sz="6200" kern="100" dirty="0" err="1">
                <a:effectLst/>
                <a:latin typeface="Palatino Linotype" panose="02040502050505030304" pitchFamily="18" charset="0"/>
                <a:ea typeface="Calibri" panose="020F0502020204030204" pitchFamily="34" charset="0"/>
              </a:rPr>
              <a:t>atracţiile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turistice</a:t>
            </a:r>
            <a:r>
              <a:rPr lang="en-US" sz="6200" kern="100" dirty="0">
                <a:effectLst/>
                <a:latin typeface="Palatino Linotype" panose="02040502050505030304" pitchFamily="18" charset="0"/>
                <a:ea typeface="Calibri" panose="020F0502020204030204" pitchFamily="34" charset="0"/>
              </a:rPr>
              <a:t> ale </a:t>
            </a:r>
            <a:r>
              <a:rPr lang="en-US" sz="6200" kern="100" dirty="0" err="1">
                <a:effectLst/>
                <a:latin typeface="Palatino Linotype" panose="02040502050505030304" pitchFamily="18" charset="0"/>
                <a:ea typeface="Calibri" panose="020F0502020204030204" pitchFamily="34" charset="0"/>
              </a:rPr>
              <a:t>diverselor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destinaţii</a:t>
            </a:r>
            <a:r>
              <a:rPr lang="en-US" sz="6200" kern="100" dirty="0">
                <a:effectLst/>
                <a:latin typeface="Palatino Linotype" panose="02040502050505030304" pitchFamily="18" charset="0"/>
                <a:ea typeface="Calibri" panose="020F0502020204030204" pitchFamily="34" charset="0"/>
              </a:rPr>
              <a:t> din Moldova. </a:t>
            </a:r>
            <a:endParaRPr lang="ru-RU" sz="62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6200" b="1" kern="100" dirty="0" err="1">
                <a:effectLst/>
                <a:latin typeface="Palatino Linotype" panose="02040502050505030304" pitchFamily="18" charset="0"/>
                <a:ea typeface="Calibri" panose="020F0502020204030204" pitchFamily="34" charset="0"/>
              </a:rPr>
              <a:t>Transportul</a:t>
            </a:r>
            <a:r>
              <a:rPr lang="en-US" sz="6200" b="1" kern="100" dirty="0">
                <a:effectLst/>
                <a:latin typeface="Palatino Linotype" panose="02040502050505030304" pitchFamily="18" charset="0"/>
                <a:ea typeface="Calibri" panose="020F0502020204030204" pitchFamily="34" charset="0"/>
              </a:rPr>
              <a:t> auto.</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Republica</a:t>
            </a:r>
            <a:r>
              <a:rPr lang="en-US" sz="6200" kern="100" dirty="0">
                <a:effectLst/>
                <a:latin typeface="Palatino Linotype" panose="02040502050505030304" pitchFamily="18" charset="0"/>
                <a:ea typeface="Calibri" panose="020F0502020204030204" pitchFamily="34" charset="0"/>
              </a:rPr>
              <a:t> Moldova </a:t>
            </a:r>
            <a:r>
              <a:rPr lang="en-US" sz="6200" kern="100" dirty="0" err="1">
                <a:effectLst/>
                <a:latin typeface="Palatino Linotype" panose="02040502050505030304" pitchFamily="18" charset="0"/>
                <a:ea typeface="Calibri" panose="020F0502020204030204" pitchFamily="34" charset="0"/>
              </a:rPr>
              <a:t>este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străbătută</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importante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artere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rutiere</a:t>
            </a:r>
            <a:r>
              <a:rPr lang="en-US" sz="6200" kern="100" dirty="0">
                <a:effectLst/>
                <a:latin typeface="Palatino Linotype" panose="02040502050505030304" pitchFamily="18" charset="0"/>
                <a:ea typeface="Calibri" panose="020F0502020204030204" pitchFamily="34" charset="0"/>
              </a:rPr>
              <a:t>, care </a:t>
            </a:r>
            <a:r>
              <a:rPr lang="en-US" sz="6200" kern="100" dirty="0" err="1">
                <a:effectLst/>
                <a:latin typeface="Palatino Linotype" panose="02040502050505030304" pitchFamily="18" charset="0"/>
                <a:ea typeface="Calibri" panose="020F0502020204030204" pitchFamily="34" charset="0"/>
              </a:rPr>
              <a:t>leagă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ţara</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pieţele</a:t>
            </a:r>
            <a:r>
              <a:rPr lang="en-US" sz="6200" kern="100" dirty="0">
                <a:effectLst/>
                <a:latin typeface="Palatino Linotype" panose="02040502050505030304" pitchFamily="18" charset="0"/>
                <a:ea typeface="Calibri" panose="020F0502020204030204" pitchFamily="34" charset="0"/>
              </a:rPr>
              <a:t> din </a:t>
            </a:r>
            <a:r>
              <a:rPr lang="en-US" sz="6200" kern="100" dirty="0" err="1">
                <a:effectLst/>
                <a:latin typeface="Palatino Linotype" panose="02040502050505030304" pitchFamily="18" charset="0"/>
                <a:ea typeface="Calibri" panose="020F0502020204030204" pitchFamily="34" charset="0"/>
              </a:rPr>
              <a:t>regiune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Transportul</a:t>
            </a:r>
            <a:r>
              <a:rPr lang="en-US" sz="6200" kern="100" dirty="0">
                <a:effectLst/>
                <a:latin typeface="Palatino Linotype" panose="02040502050505030304" pitchFamily="18" charset="0"/>
                <a:ea typeface="Calibri" panose="020F0502020204030204" pitchFamily="34" charset="0"/>
              </a:rPr>
              <a:t> auto </a:t>
            </a:r>
            <a:r>
              <a:rPr lang="en-US" sz="6200" kern="100" dirty="0" err="1">
                <a:effectLst/>
                <a:latin typeface="Palatino Linotype" panose="02040502050505030304" pitchFamily="18" charset="0"/>
                <a:ea typeface="Calibri" panose="020F0502020204030204" pitchFamily="34" charset="0"/>
              </a:rPr>
              <a:t>este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principalul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mijloc</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deplasare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spre</a:t>
            </a:r>
            <a:r>
              <a:rPr lang="en-US" sz="6200" kern="100" dirty="0">
                <a:effectLst/>
                <a:latin typeface="Palatino Linotype" panose="02040502050505030304" pitchFamily="18" charset="0"/>
                <a:ea typeface="Calibri" panose="020F0502020204030204" pitchFamily="34" charset="0"/>
              </a:rPr>
              <a:t> Moldova </a:t>
            </a:r>
            <a:r>
              <a:rPr lang="en-US" sz="6200" kern="100" dirty="0" err="1">
                <a:effectLst/>
                <a:latin typeface="Palatino Linotype" panose="02040502050505030304" pitchFamily="18" charset="0"/>
                <a:ea typeface="Calibri" panose="020F0502020204030204" pitchFamily="34" charset="0"/>
              </a:rPr>
              <a:t>şi</a:t>
            </a:r>
            <a:r>
              <a:rPr lang="en-US" sz="6200" kern="100" dirty="0">
                <a:effectLst/>
                <a:latin typeface="Palatino Linotype" panose="02040502050505030304" pitchFamily="18" charset="0"/>
                <a:ea typeface="Calibri" panose="020F0502020204030204" pitchFamily="34" charset="0"/>
              </a:rPr>
              <a:t> pe </a:t>
            </a:r>
            <a:r>
              <a:rPr lang="en-US" sz="6200" kern="100" dirty="0" err="1">
                <a:effectLst/>
                <a:latin typeface="Palatino Linotype" panose="02040502050505030304" pitchFamily="18" charset="0"/>
                <a:ea typeface="Calibri" panose="020F0502020204030204" pitchFamily="34" charset="0"/>
              </a:rPr>
              <a:t>teritoriul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ţării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Anual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intră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ţară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cca</a:t>
            </a:r>
            <a:r>
              <a:rPr lang="en-US" sz="6200" kern="100" dirty="0">
                <a:effectLst/>
                <a:latin typeface="Palatino Linotype" panose="02040502050505030304" pitchFamily="18" charset="0"/>
                <a:ea typeface="Calibri" panose="020F0502020204030204" pitchFamily="34" charset="0"/>
              </a:rPr>
              <a:t> 4 mil. de </a:t>
            </a:r>
            <a:r>
              <a:rPr lang="en-US" sz="6200" kern="100" dirty="0" err="1">
                <a:effectLst/>
                <a:latin typeface="Palatino Linotype" panose="02040502050505030304" pitchFamily="18" charset="0"/>
                <a:ea typeface="Calibri" panose="020F0502020204030204" pitchFamily="34" charset="0"/>
              </a:rPr>
              <a:t>cetăţeni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străini</a:t>
            </a:r>
            <a:r>
              <a:rPr lang="en-US" sz="6200" kern="100" dirty="0">
                <a:effectLst/>
                <a:latin typeface="Palatino Linotype" panose="02040502050505030304" pitchFamily="18" charset="0"/>
                <a:ea typeface="Calibri" panose="020F0502020204030204" pitchFamily="34" charset="0"/>
              </a:rPr>
              <a:t>. </a:t>
            </a:r>
            <a:endParaRPr lang="ru-RU" sz="62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6200" b="1" kern="100" dirty="0" err="1">
                <a:effectLst/>
                <a:latin typeface="Palatino Linotype" panose="02040502050505030304" pitchFamily="18" charset="0"/>
                <a:ea typeface="Calibri" panose="020F0502020204030204" pitchFamily="34" charset="0"/>
              </a:rPr>
              <a:t>Organizarea</a:t>
            </a:r>
            <a:r>
              <a:rPr lang="en-US" sz="6200" b="1" kern="100" dirty="0">
                <a:effectLst/>
                <a:latin typeface="Palatino Linotype" panose="02040502050505030304" pitchFamily="18" charset="0"/>
                <a:ea typeface="Calibri" panose="020F0502020204030204" pitchFamily="34" charset="0"/>
              </a:rPr>
              <a:t> </a:t>
            </a:r>
            <a:r>
              <a:rPr lang="en-US" sz="6200" b="1" kern="100" dirty="0" err="1">
                <a:effectLst/>
                <a:latin typeface="Palatino Linotype" panose="02040502050505030304" pitchFamily="18" charset="0"/>
                <a:ea typeface="Calibri" panose="020F0502020204030204" pitchFamily="34" charset="0"/>
              </a:rPr>
              <a:t>agrementului</a:t>
            </a:r>
            <a:r>
              <a:rPr lang="en-US" sz="6200" b="1" kern="100" dirty="0">
                <a:effectLst/>
                <a:latin typeface="Palatino Linotype" panose="02040502050505030304" pitchFamily="18" charset="0"/>
                <a:ea typeface="Calibri" panose="020F0502020204030204" pitchFamily="34" charset="0"/>
              </a:rPr>
              <a:t>.</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prezent</a:t>
            </a:r>
            <a:r>
              <a:rPr lang="en-US" sz="6200" kern="100" dirty="0">
                <a:effectLst/>
                <a:latin typeface="Palatino Linotype" panose="02040502050505030304" pitchFamily="18" charset="0"/>
                <a:ea typeface="Calibri" panose="020F0502020204030204" pitchFamily="34" charset="0"/>
              </a:rPr>
              <a:t> pe </a:t>
            </a:r>
            <a:r>
              <a:rPr lang="en-US" sz="6200" kern="100" dirty="0" err="1">
                <a:effectLst/>
                <a:latin typeface="Palatino Linotype" panose="02040502050505030304" pitchFamily="18" charset="0"/>
                <a:ea typeface="Calibri" panose="020F0502020204030204" pitchFamily="34" charset="0"/>
              </a:rPr>
              <a:t>teritoriul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Republicii</a:t>
            </a:r>
            <a:r>
              <a:rPr lang="en-US" sz="6200" kern="100" dirty="0">
                <a:effectLst/>
                <a:latin typeface="Palatino Linotype" panose="02040502050505030304" pitchFamily="18" charset="0"/>
                <a:ea typeface="Calibri" panose="020F0502020204030204" pitchFamily="34" charset="0"/>
              </a:rPr>
              <a:t> Moldova </a:t>
            </a:r>
            <a:r>
              <a:rPr lang="en-US" sz="6200" kern="100" dirty="0" err="1">
                <a:effectLst/>
                <a:latin typeface="Palatino Linotype" panose="02040502050505030304" pitchFamily="18" charset="0"/>
                <a:ea typeface="Calibri" panose="020F0502020204030204" pitchFamily="34" charset="0"/>
              </a:rPr>
              <a:t>este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instituit</a:t>
            </a:r>
            <a:r>
              <a:rPr lang="en-US" sz="6200" kern="100" dirty="0">
                <a:effectLst/>
                <a:latin typeface="Palatino Linotype" panose="02040502050505030304" pitchFamily="18" charset="0"/>
                <a:ea typeface="Calibri" panose="020F0502020204030204" pitchFamily="34" charset="0"/>
              </a:rPr>
              <a:t> un </a:t>
            </a:r>
            <a:r>
              <a:rPr lang="en-US" sz="6200" kern="100" dirty="0" err="1">
                <a:effectLst/>
                <a:latin typeface="Palatino Linotype" panose="02040502050505030304" pitchFamily="18" charset="0"/>
                <a:ea typeface="Calibri" panose="020F0502020204030204" pitchFamily="34" charset="0"/>
              </a:rPr>
              <a:t>sistem</a:t>
            </a:r>
            <a:r>
              <a:rPr lang="en-US" sz="6200" kern="100" dirty="0">
                <a:effectLst/>
                <a:latin typeface="Palatino Linotype" panose="02040502050505030304" pitchFamily="18" charset="0"/>
                <a:ea typeface="Calibri" panose="020F0502020204030204" pitchFamily="34" charset="0"/>
              </a:rPr>
              <a:t> de zone de </a:t>
            </a:r>
            <a:r>
              <a:rPr lang="en-US" sz="6200" kern="100" dirty="0" err="1">
                <a:effectLst/>
                <a:latin typeface="Palatino Linotype" panose="02040502050505030304" pitchFamily="18" charset="0"/>
                <a:ea typeface="Calibri" panose="020F0502020204030204" pitchFamily="34" charset="0"/>
              </a:rPr>
              <a:t>recreere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aferente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bazinelor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acvatice</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importanţă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naţională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Plajele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reprezintă</a:t>
            </a:r>
            <a:r>
              <a:rPr lang="en-US" sz="6200" kern="100" dirty="0">
                <a:effectLst/>
                <a:latin typeface="Palatino Linotype" panose="02040502050505030304" pitchFamily="18" charset="0"/>
                <a:ea typeface="Calibri" panose="020F0502020204030204" pitchFamily="34" charset="0"/>
              </a:rPr>
              <a:t> forma </a:t>
            </a:r>
            <a:r>
              <a:rPr lang="en-US" sz="6200" kern="100" dirty="0" err="1">
                <a:effectLst/>
                <a:latin typeface="Palatino Linotype" panose="02040502050505030304" pitchFamily="18" charset="0"/>
                <a:ea typeface="Calibri" panose="020F0502020204030204" pitchFamily="34" charset="0"/>
              </a:rPr>
              <a:t>cea</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mai</a:t>
            </a:r>
            <a:r>
              <a:rPr lang="en-US" sz="6200" kern="100" dirty="0">
                <a:effectLst/>
                <a:latin typeface="Palatino Linotype" panose="02040502050505030304" pitchFamily="18" charset="0"/>
                <a:ea typeface="Calibri" panose="020F0502020204030204" pitchFamily="34" charset="0"/>
              </a:rPr>
              <a:t> des </a:t>
            </a:r>
            <a:r>
              <a:rPr lang="en-US" sz="6200" kern="100" dirty="0" err="1">
                <a:effectLst/>
                <a:latin typeface="Palatino Linotype" panose="02040502050505030304" pitchFamily="18" charset="0"/>
                <a:ea typeface="Calibri" panose="020F0502020204030204" pitchFamily="34" charset="0"/>
              </a:rPr>
              <a:t>utilizată</a:t>
            </a:r>
            <a:r>
              <a:rPr lang="en-US" sz="6200" kern="100" dirty="0">
                <a:effectLst/>
                <a:latin typeface="Palatino Linotype" panose="02040502050505030304" pitchFamily="18" charset="0"/>
                <a:ea typeface="Calibri" panose="020F0502020204030204" pitchFamily="34" charset="0"/>
              </a:rPr>
              <a:t> a </a:t>
            </a:r>
            <a:r>
              <a:rPr lang="en-US" sz="6200" kern="100" dirty="0" err="1">
                <a:effectLst/>
                <a:latin typeface="Palatino Linotype" panose="02040502050505030304" pitchFamily="18" charset="0"/>
                <a:ea typeface="Calibri" panose="020F0502020204030204" pitchFamily="34" charset="0"/>
              </a:rPr>
              <a:t>zonelor</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recreere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aferente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bazinelor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acvatice</a:t>
            </a:r>
            <a:r>
              <a:rPr lang="en-US" sz="6200" kern="100" dirty="0">
                <a:effectLst/>
                <a:latin typeface="Palatino Linotype" panose="02040502050505030304" pitchFamily="18" charset="0"/>
                <a:ea typeface="Calibri" panose="020F0502020204030204" pitchFamily="34" charset="0"/>
              </a:rPr>
              <a:t>. Circa 12% din </a:t>
            </a:r>
            <a:r>
              <a:rPr lang="en-US" sz="6200" kern="100" dirty="0" err="1">
                <a:effectLst/>
                <a:latin typeface="Palatino Linotype" panose="02040502050505030304" pitchFamily="18" charset="0"/>
                <a:ea typeface="Calibri" panose="020F0502020204030204" pitchFamily="34" charset="0"/>
              </a:rPr>
              <a:t>călătorii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interni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apelează</a:t>
            </a:r>
            <a:r>
              <a:rPr lang="en-US" sz="6200" kern="100" dirty="0">
                <a:effectLst/>
                <a:latin typeface="Palatino Linotype" panose="02040502050505030304" pitchFamily="18" charset="0"/>
                <a:ea typeface="Calibri" panose="020F0502020204030204" pitchFamily="34" charset="0"/>
              </a:rPr>
              <a:t> la o </a:t>
            </a:r>
            <a:r>
              <a:rPr lang="en-US" sz="6200" kern="100" dirty="0" err="1">
                <a:effectLst/>
                <a:latin typeface="Palatino Linotype" panose="02040502050505030304" pitchFamily="18" charset="0"/>
                <a:ea typeface="Calibri" panose="020F0502020204030204" pitchFamily="34" charset="0"/>
              </a:rPr>
              <a:t>agenţie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pentru</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organizarea</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odihnei</a:t>
            </a:r>
            <a:r>
              <a:rPr lang="en-US" sz="6200" kern="100" dirty="0">
                <a:effectLst/>
                <a:latin typeface="Palatino Linotype" panose="02040502050505030304" pitchFamily="18" charset="0"/>
                <a:ea typeface="Calibri" panose="020F0502020204030204" pitchFamily="34" charset="0"/>
              </a:rPr>
              <a:t> pe </a:t>
            </a:r>
            <a:r>
              <a:rPr lang="en-US" sz="6200" kern="100" dirty="0" err="1">
                <a:effectLst/>
                <a:latin typeface="Palatino Linotype" panose="02040502050505030304" pitchFamily="18" charset="0"/>
                <a:ea typeface="Calibri" panose="020F0502020204030204" pitchFamily="34" charset="0"/>
              </a:rPr>
              <a:t>teritoriul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naţional</a:t>
            </a:r>
            <a:r>
              <a:rPr lang="en-US" sz="6200" kern="100" dirty="0">
                <a:effectLst/>
                <a:latin typeface="Palatino Linotype" panose="02040502050505030304" pitchFamily="18" charset="0"/>
                <a:ea typeface="Calibri" panose="020F0502020204030204" pitchFamily="34" charset="0"/>
              </a:rPr>
              <a:t>. ¾ din </a:t>
            </a:r>
            <a:r>
              <a:rPr lang="en-US" sz="6200" kern="100" dirty="0" err="1">
                <a:effectLst/>
                <a:latin typeface="Palatino Linotype" panose="02040502050505030304" pitchFamily="18" charset="0"/>
                <a:ea typeface="Calibri" panose="020F0502020204030204" pitchFamily="34" charset="0"/>
              </a:rPr>
              <a:t>fondul</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cazare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Moldova </a:t>
            </a:r>
            <a:r>
              <a:rPr lang="en-US" sz="6200" kern="100" dirty="0" err="1">
                <a:effectLst/>
                <a:latin typeface="Palatino Linotype" panose="02040502050505030304" pitchFamily="18" charset="0"/>
                <a:ea typeface="Calibri" panose="020F0502020204030204" pitchFamily="34" charset="0"/>
              </a:rPr>
              <a:t>este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specializat</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pentru</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odihna</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cetăţenilor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ţării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şi</a:t>
            </a:r>
            <a:r>
              <a:rPr lang="en-US" sz="6200" kern="100" dirty="0">
                <a:effectLst/>
                <a:latin typeface="Palatino Linotype" panose="02040502050505030304" pitchFamily="18" charset="0"/>
                <a:ea typeface="Calibri" panose="020F0502020204030204" pitchFamily="34" charset="0"/>
              </a:rPr>
              <a:t> a </a:t>
            </a:r>
            <a:r>
              <a:rPr lang="en-US" sz="6200" kern="100" dirty="0" err="1">
                <a:effectLst/>
                <a:latin typeface="Palatino Linotype" panose="02040502050505030304" pitchFamily="18" charset="0"/>
                <a:ea typeface="Calibri" panose="020F0502020204030204" pitchFamily="34" charset="0"/>
              </a:rPr>
              <a:t>oaspeţilor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ei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Cca</a:t>
            </a:r>
            <a:r>
              <a:rPr lang="en-US" sz="6200" kern="100" dirty="0">
                <a:effectLst/>
                <a:latin typeface="Palatino Linotype" panose="02040502050505030304" pitchFamily="18" charset="0"/>
                <a:ea typeface="Calibri" panose="020F0502020204030204" pitchFamily="34" charset="0"/>
              </a:rPr>
              <a:t> 60% din </a:t>
            </a:r>
            <a:r>
              <a:rPr lang="en-US" sz="6200" kern="100" dirty="0" err="1">
                <a:effectLst/>
                <a:latin typeface="Palatino Linotype" panose="02040502050505030304" pitchFamily="18" charset="0"/>
                <a:ea typeface="Calibri" panose="020F0502020204030204" pitchFamily="34" charset="0"/>
              </a:rPr>
              <a:t>locurile</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cazare</a:t>
            </a:r>
            <a:r>
              <a:rPr lang="en-US" sz="6200" kern="100" dirty="0">
                <a:effectLst/>
                <a:latin typeface="Palatino Linotype" panose="02040502050505030304" pitchFamily="18" charset="0"/>
                <a:ea typeface="Calibri" panose="020F0502020204030204" pitchFamily="34" charset="0"/>
              </a:rPr>
              <a:t> sunt concentrate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taberele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estivale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pentru</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copii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şi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cca</a:t>
            </a:r>
            <a:r>
              <a:rPr lang="en-US" sz="6200" kern="100" dirty="0">
                <a:effectLst/>
                <a:latin typeface="Palatino Linotype" panose="02040502050505030304" pitchFamily="18" charset="0"/>
                <a:ea typeface="Calibri" panose="020F0502020204030204" pitchFamily="34" charset="0"/>
              </a:rPr>
              <a:t> 20% -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bazele</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odihnă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Numărul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creştere</a:t>
            </a:r>
            <a:r>
              <a:rPr lang="en-US" sz="6200" kern="100" dirty="0">
                <a:effectLst/>
                <a:latin typeface="Palatino Linotype" panose="02040502050505030304" pitchFamily="18" charset="0"/>
                <a:ea typeface="Calibri" panose="020F0502020204030204" pitchFamily="34" charset="0"/>
              </a:rPr>
              <a:t> de </a:t>
            </a:r>
            <a:r>
              <a:rPr lang="en-US" sz="6200" kern="100" dirty="0" err="1">
                <a:effectLst/>
                <a:latin typeface="Palatino Linotype" panose="02040502050505030304" pitchFamily="18" charset="0"/>
                <a:ea typeface="Calibri" panose="020F0502020204030204" pitchFamily="34" charset="0"/>
              </a:rPr>
              <a:t>consumatori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tabere</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introducerea</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în</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circuitul</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turistic</a:t>
            </a:r>
            <a:r>
              <a:rPr lang="en-US" sz="6200" kern="100" dirty="0">
                <a:effectLst/>
                <a:latin typeface="Palatino Linotype" panose="02040502050505030304" pitchFamily="18" charset="0"/>
                <a:ea typeface="Calibri" panose="020F0502020204030204" pitchFamily="34" charset="0"/>
              </a:rPr>
              <a:t> a </a:t>
            </a:r>
            <a:r>
              <a:rPr lang="en-US" sz="6200" kern="100" dirty="0" err="1">
                <a:effectLst/>
                <a:latin typeface="Palatino Linotype" panose="02040502050505030304" pitchFamily="18" charset="0"/>
                <a:ea typeface="Calibri" panose="020F0502020204030204" pitchFamily="34" charset="0"/>
              </a:rPr>
              <a:t>noilor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capacităţi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creează</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oportunităţi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pentru</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relansarea</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mai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multor</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destinaţii</a:t>
            </a:r>
            <a:r>
              <a:rPr lang="en-US" sz="6200" kern="100" dirty="0">
                <a:effectLst/>
                <a:latin typeface="Palatino Linotype" panose="02040502050505030304" pitchFamily="18" charset="0"/>
                <a:ea typeface="Calibri" panose="020F0502020204030204" pitchFamily="34" charset="0"/>
              </a:rPr>
              <a:t> </a:t>
            </a:r>
            <a:r>
              <a:rPr lang="en-US" sz="6200" kern="100" dirty="0" err="1">
                <a:effectLst/>
                <a:latin typeface="Palatino Linotype" panose="02040502050505030304" pitchFamily="18" charset="0"/>
                <a:ea typeface="Calibri" panose="020F0502020204030204" pitchFamily="34" charset="0"/>
              </a:rPr>
              <a:t>turistice</a:t>
            </a:r>
            <a:r>
              <a:rPr lang="en-US" sz="6200" kern="100" dirty="0">
                <a:effectLst/>
                <a:latin typeface="Palatino Linotype" panose="02040502050505030304" pitchFamily="18" charset="0"/>
                <a:ea typeface="Calibri" panose="020F0502020204030204" pitchFamily="34" charset="0"/>
              </a:rPr>
              <a:t>.</a:t>
            </a:r>
            <a:endParaRPr lang="ru-RU" sz="62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72300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502F0-3B77-A1B5-486E-FE36FD423B5C}"/>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C25C2E45-2D83-14C5-E7DB-E3193446BB20}"/>
              </a:ext>
            </a:extLst>
          </p:cNvPr>
          <p:cNvSpPr>
            <a:spLocks noGrp="1"/>
          </p:cNvSpPr>
          <p:nvPr>
            <p:ph idx="1"/>
          </p:nvPr>
        </p:nvSpPr>
        <p:spPr/>
        <p:txBody>
          <a:bodyPr>
            <a:normAutofit fontScale="55000" lnSpcReduction="20000"/>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are un potential </a:t>
            </a:r>
            <a:r>
              <a:rPr lang="en-US" sz="2800" kern="100" dirty="0" err="1">
                <a:effectLst/>
                <a:latin typeface="Palatino Linotype" panose="02040502050505030304" pitchFamily="18" charset="0"/>
                <a:ea typeface="Calibri" panose="020F0502020204030204" pitchFamily="34" charset="0"/>
              </a:rPr>
              <a:t>turistic</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imens</a:t>
            </a:r>
            <a:r>
              <a:rPr lang="en-US" sz="2800" kern="100" dirty="0">
                <a:effectLst/>
                <a:latin typeface="Palatino Linotype" panose="02040502050505030304" pitchFamily="18" charset="0"/>
                <a:ea typeface="Calibri" panose="020F0502020204030204" pitchFamily="34" charset="0"/>
              </a:rPr>
              <a:t>, care </a:t>
            </a:r>
            <a:r>
              <a:rPr lang="en-US" sz="2800" kern="100" dirty="0" err="1">
                <a:effectLst/>
                <a:latin typeface="Palatino Linotype" panose="02040502050505030304" pitchFamily="18" charset="0"/>
                <a:ea typeface="Calibri" panose="020F0502020204030204" pitchFamily="34" charset="0"/>
              </a:rPr>
              <a:t>ar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impulsiona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întregii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Totuși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lipsa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unei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strategii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manageriale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sectorului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țara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rămîne</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potențialul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nevalorificat</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Astfel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analizînd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datele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Biroului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Statistică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rezultă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2022 </a:t>
            </a:r>
            <a:r>
              <a:rPr lang="en-US" sz="2800" kern="100" dirty="0" err="1">
                <a:effectLst/>
                <a:latin typeface="Palatino Linotype" panose="02040502050505030304" pitchFamily="18" charset="0"/>
                <a:ea typeface="Calibri" panose="020F0502020204030204" pitchFamily="34" charset="0"/>
              </a:rPr>
              <a:t>structurile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primire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colective</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funcțiuni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cazare</a:t>
            </a:r>
            <a:r>
              <a:rPr lang="en-US" sz="2800" kern="100" dirty="0">
                <a:effectLst/>
                <a:latin typeface="Palatino Linotype" panose="02040502050505030304" pitchFamily="18" charset="0"/>
                <a:ea typeface="Calibri" panose="020F0502020204030204" pitchFamily="34" charset="0"/>
              </a:rPr>
              <a:t> au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frecventate</a:t>
            </a:r>
            <a:r>
              <a:rPr lang="en-US" sz="2800" kern="100" dirty="0">
                <a:effectLst/>
                <a:latin typeface="Palatino Linotype" panose="02040502050505030304" pitchFamily="18" charset="0"/>
                <a:ea typeface="Calibri" panose="020F0502020204030204" pitchFamily="34" charset="0"/>
              </a:rPr>
              <a:t> de 333,9 mii de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sau</a:t>
            </a:r>
            <a:r>
              <a:rPr lang="en-US" sz="2800" kern="100" dirty="0">
                <a:effectLst/>
                <a:latin typeface="Palatino Linotype" panose="02040502050505030304" pitchFamily="18" charset="0"/>
                <a:ea typeface="Calibri" panose="020F0502020204030204" pitchFamily="34" charset="0"/>
              </a:rPr>
              <a:t> de 1,9 </a:t>
            </a:r>
            <a:r>
              <a:rPr lang="en-US" sz="2800" kern="100" dirty="0" err="1">
                <a:effectLst/>
                <a:latin typeface="Palatino Linotype" panose="02040502050505030304" pitchFamily="18" charset="0"/>
                <a:ea typeface="Calibri" panose="020F0502020204030204" pitchFamily="34" charset="0"/>
              </a:rPr>
              <a: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față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precedent. Din </a:t>
            </a:r>
            <a:r>
              <a:rPr lang="en-US" sz="2800" kern="100" dirty="0" err="1">
                <a:effectLst/>
                <a:latin typeface="Palatino Linotype" panose="02040502050505030304" pitchFamily="18" charset="0"/>
                <a:ea typeface="Calibri" panose="020F0502020204030204" pitchFamily="34" charset="0"/>
              </a:rPr>
              <a:t>numărul</a:t>
            </a:r>
            <a:r>
              <a:rPr lang="en-US" sz="2800" kern="100" dirty="0">
                <a:effectLst/>
                <a:latin typeface="Palatino Linotype" panose="02040502050505030304" pitchFamily="18" charset="0"/>
                <a:ea typeface="Calibri" panose="020F0502020204030204" pitchFamily="34" charset="0"/>
              </a:rPr>
              <a:t> total de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171,8 mii (51,5%) au </a:t>
            </a:r>
            <a:r>
              <a:rPr lang="en-US" sz="2800" kern="100" dirty="0" err="1">
                <a:effectLst/>
                <a:latin typeface="Palatino Linotype" panose="02040502050505030304" pitchFamily="18" charset="0"/>
                <a:ea typeface="Calibri" panose="020F0502020204030204" pitchFamily="34" charset="0"/>
              </a:rPr>
              <a:t>constituit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turiștii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rezidenți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162,1 mii (48,5%) - </a:t>
            </a:r>
            <a:r>
              <a:rPr lang="en-US" sz="2800" kern="100" dirty="0" err="1">
                <a:effectLst/>
                <a:latin typeface="Palatino Linotype" panose="02040502050505030304" pitchFamily="18" charset="0"/>
                <a:ea typeface="Calibri" panose="020F0502020204030204" pitchFamily="34" charset="0"/>
              </a:rPr>
              <a:t>turiștii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nerezidenți</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Comparativ</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2021, </a:t>
            </a:r>
            <a:r>
              <a:rPr lang="en-US" sz="2800" kern="100" dirty="0" err="1">
                <a:effectLst/>
                <a:latin typeface="Palatino Linotype" panose="02040502050505030304" pitchFamily="18" charset="0"/>
                <a:ea typeface="Calibri" panose="020F0502020204030204" pitchFamily="34" charset="0"/>
              </a:rPr>
              <a:t>numărul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turiștilor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nerezidenți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cazați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structurile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primire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colective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2022, a </a:t>
            </a:r>
            <a:r>
              <a:rPr lang="en-US" sz="2800" kern="100" dirty="0" err="1">
                <a:effectLst/>
                <a:latin typeface="Palatino Linotype" panose="02040502050505030304" pitchFamily="18" charset="0"/>
                <a:ea typeface="Calibri" panose="020F0502020204030204" pitchFamily="34" charset="0"/>
              </a:rPr>
              <a:t>crescut</a:t>
            </a:r>
            <a:r>
              <a:rPr lang="en-US" sz="2800" kern="100" dirty="0">
                <a:effectLst/>
                <a:latin typeface="Palatino Linotype" panose="02040502050505030304" pitchFamily="18" charset="0"/>
                <a:ea typeface="Calibri" panose="020F0502020204030204" pitchFamily="34" charset="0"/>
              </a:rPr>
              <a:t> cu 93,2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(de 2,4 </a:t>
            </a:r>
            <a:r>
              <a:rPr lang="en-US" sz="2800" kern="100" dirty="0" err="1">
                <a:effectLst/>
                <a:latin typeface="Palatino Linotype" panose="02040502050505030304" pitchFamily="18" charset="0"/>
                <a:ea typeface="Calibri" panose="020F0502020204030204" pitchFamily="34" charset="0"/>
              </a:rPr>
              <a:t>ori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celor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rezidenți</a:t>
            </a:r>
            <a:r>
              <a:rPr lang="en-US" sz="2800" kern="100" dirty="0">
                <a:effectLst/>
                <a:latin typeface="Palatino Linotype" panose="02040502050505030304" pitchFamily="18" charset="0"/>
                <a:ea typeface="Calibri" panose="020F0502020204030204" pitchFamily="34" charset="0"/>
              </a:rPr>
              <a:t> – cu 62,5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(+57,2%). </a:t>
            </a:r>
            <a:r>
              <a:rPr lang="en-US" sz="2800" kern="100" dirty="0" err="1">
                <a:effectLst/>
                <a:latin typeface="Palatino Linotype" panose="02040502050505030304" pitchFamily="18" charset="0"/>
                <a:ea typeface="Calibri" panose="020F0502020204030204" pitchFamily="34" charset="0"/>
              </a:rPr>
              <a:t>Majorarea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numărului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cazați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structurile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primire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colective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raport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comparație</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precedent, se </a:t>
            </a:r>
            <a:r>
              <a:rPr lang="en-US" sz="2800" kern="100" dirty="0" err="1">
                <a:effectLst/>
                <a:latin typeface="Palatino Linotype" panose="02040502050505030304" pitchFamily="18" charset="0"/>
                <a:ea typeface="Calibri" panose="020F0502020204030204" pitchFamily="34" charset="0"/>
              </a:rPr>
              <a:t>datorează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creșterii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cazării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acestora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hoteluri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moteluri</a:t>
            </a:r>
            <a:r>
              <a:rPr lang="en-US" sz="2800" kern="100" dirty="0">
                <a:effectLst/>
                <a:latin typeface="Palatino Linotype" panose="02040502050505030304" pitchFamily="18" charset="0"/>
                <a:ea typeface="Calibri" panose="020F0502020204030204" pitchFamily="34" charset="0"/>
              </a:rPr>
              <a:t> – cu 75,6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(de 1,8 </a:t>
            </a:r>
            <a:r>
              <a:rPr lang="en-US" sz="2800" kern="100" dirty="0" err="1">
                <a:effectLst/>
                <a:latin typeface="Palatino Linotype" panose="02040502050505030304" pitchFamily="18" charset="0"/>
                <a:ea typeface="Calibri" panose="020F0502020204030204" pitchFamily="34" charset="0"/>
              </a:rPr>
              <a: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structuri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odihnă</a:t>
            </a:r>
            <a:r>
              <a:rPr lang="en-US" sz="2800" kern="100" dirty="0">
                <a:effectLst/>
                <a:latin typeface="Palatino Linotype" panose="02040502050505030304" pitchFamily="18" charset="0"/>
                <a:ea typeface="Calibri" panose="020F0502020204030204" pitchFamily="34" charset="0"/>
              </a:rPr>
              <a:t>– cu 32,2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(de 2,1 </a:t>
            </a:r>
            <a:r>
              <a:rPr lang="en-US" sz="2800" kern="100" dirty="0" err="1">
                <a:effectLst/>
                <a:latin typeface="Palatino Linotype" panose="02040502050505030304" pitchFamily="18" charset="0"/>
                <a:ea typeface="Calibri" panose="020F0502020204030204" pitchFamily="34" charset="0"/>
              </a:rPr>
              <a: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tabere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vacanță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elevi</a:t>
            </a:r>
            <a:r>
              <a:rPr lang="en-US" sz="2800" kern="100" dirty="0">
                <a:effectLst/>
                <a:latin typeface="Palatino Linotype" panose="02040502050505030304" pitchFamily="18" charset="0"/>
                <a:ea typeface="Calibri" panose="020F0502020204030204" pitchFamily="34" charset="0"/>
              </a:rPr>
              <a:t> – cu 22,4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(de 9,1 </a:t>
            </a:r>
            <a:r>
              <a:rPr lang="en-US" sz="2800" kern="100" dirty="0" err="1">
                <a:effectLst/>
                <a:latin typeface="Palatino Linotype" panose="02040502050505030304" pitchFamily="18" charset="0"/>
                <a:ea typeface="Calibri" panose="020F0502020204030204" pitchFamily="34" charset="0"/>
              </a:rPr>
              <a: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pensiuni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agroturistice</a:t>
            </a:r>
            <a:r>
              <a:rPr lang="en-US" sz="2800" kern="100" dirty="0">
                <a:effectLst/>
                <a:latin typeface="Palatino Linotype" panose="02040502050505030304" pitchFamily="18" charset="0"/>
                <a:ea typeface="Calibri" panose="020F0502020204030204" pitchFamily="34" charset="0"/>
              </a:rPr>
              <a:t> – cu 15,9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(+74,3%), </a:t>
            </a:r>
            <a:r>
              <a:rPr lang="en-US" sz="2800" kern="100" dirty="0" err="1">
                <a:effectLst/>
                <a:latin typeface="Palatino Linotype" panose="02040502050505030304" pitchFamily="18" charset="0"/>
                <a:ea typeface="Calibri" panose="020F0502020204030204" pitchFamily="34" charset="0"/>
              </a:rPr>
              <a:t>cămine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vizitatori</a:t>
            </a:r>
            <a:r>
              <a:rPr lang="en-US" sz="2800" kern="100" dirty="0">
                <a:effectLst/>
                <a:latin typeface="Palatino Linotype" panose="02040502050505030304" pitchFamily="18" charset="0"/>
                <a:ea typeface="Calibri" panose="020F0502020204030204" pitchFamily="34" charset="0"/>
              </a:rPr>
              <a:t> – cu 5,4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(de 3,1 </a:t>
            </a:r>
            <a:r>
              <a:rPr lang="en-US" sz="2800" kern="100" dirty="0" err="1">
                <a:effectLst/>
                <a:latin typeface="Palatino Linotype" panose="02040502050505030304" pitchFamily="18" charset="0"/>
                <a:ea typeface="Calibri" panose="020F0502020204030204" pitchFamily="34" charset="0"/>
              </a:rPr>
              <a: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structuri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întremare</a:t>
            </a:r>
            <a:r>
              <a:rPr lang="en-US" sz="2800" kern="100" dirty="0">
                <a:effectLst/>
                <a:latin typeface="Palatino Linotype" panose="02040502050505030304" pitchFamily="18" charset="0"/>
                <a:ea typeface="Calibri" panose="020F0502020204030204" pitchFamily="34" charset="0"/>
              </a:rPr>
              <a:t> – cu 4,2 mii </a:t>
            </a:r>
            <a:r>
              <a:rPr lang="en-US" sz="2800" kern="100" dirty="0" err="1">
                <a:effectLst/>
                <a:latin typeface="Palatino Linotype" panose="02040502050505030304" pitchFamily="18" charset="0"/>
                <a:ea typeface="Calibri" panose="020F0502020204030204" pitchFamily="34" charset="0"/>
              </a:rPr>
              <a:t>turiști</a:t>
            </a:r>
            <a:r>
              <a:rPr lang="en-US" sz="2800" kern="100" dirty="0">
                <a:effectLst/>
                <a:latin typeface="Palatino Linotype" panose="02040502050505030304" pitchFamily="18" charset="0"/>
                <a:ea typeface="Calibri" panose="020F0502020204030204" pitchFamily="34" charset="0"/>
              </a:rPr>
              <a:t> (+19,4%).</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536742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B474-4130-AB40-D5F2-AE986B9C5616}"/>
              </a:ext>
            </a:extLst>
          </p:cNvPr>
          <p:cNvSpPr>
            <a:spLocks noGrp="1"/>
          </p:cNvSpPr>
          <p:nvPr>
            <p:ph type="title"/>
          </p:nvPr>
        </p:nvSpPr>
        <p:spPr/>
        <p:txBody>
          <a:bodyPr/>
          <a:lstStyle/>
          <a:p>
            <a:pPr algn="ctr"/>
            <a:r>
              <a:rPr lang="ro-MD" b="1" dirty="0">
                <a:latin typeface="Calibri" panose="020F0502020204030204" pitchFamily="34" charset="0"/>
                <a:ea typeface="Calibri" panose="020F0502020204030204" pitchFamily="34" charset="0"/>
                <a:cs typeface="Times New Roman" panose="02020603050405020304" pitchFamily="18" charset="0"/>
              </a:rPr>
              <a:t>S</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tructur</a:t>
            </a:r>
            <a:r>
              <a:rPr lang="ro-MD" sz="3600" b="1" dirty="0">
                <a:effectLst/>
                <a:latin typeface="Calibri" panose="020F0502020204030204" pitchFamily="34" charset="0"/>
                <a:ea typeface="Calibri" panose="020F0502020204030204" pitchFamily="34" charset="0"/>
                <a:cs typeface="Times New Roman" panose="02020603050405020304" pitchFamily="18" charset="0"/>
              </a:rPr>
              <a:t>a </a:t>
            </a:r>
            <a:r>
              <a:rPr lang="en-US" sz="3600" b="1" dirty="0">
                <a:effectLst/>
                <a:latin typeface="Calibri" panose="020F0502020204030204" pitchFamily="34" charset="0"/>
                <a:ea typeface="Calibri" panose="020F0502020204030204" pitchFamily="34" charset="0"/>
                <a:cs typeface="Times New Roman" panose="02020603050405020304" pitchFamily="18" charset="0"/>
              </a:rPr>
              <a:t>de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primire</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turistică</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colective</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cu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funcțiuni</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de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cazare</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err="1">
                <a:effectLst/>
                <a:latin typeface="Calibri" panose="020F0502020204030204" pitchFamily="34" charset="0"/>
                <a:ea typeface="Calibri" panose="020F0502020204030204" pitchFamily="34" charset="0"/>
                <a:cs typeface="Times New Roman" panose="02020603050405020304" pitchFamily="18" charset="0"/>
              </a:rPr>
              <a:t>anul</a:t>
            </a:r>
            <a:r>
              <a:rPr lang="en-US" sz="3600" b="1" dirty="0">
                <a:effectLst/>
                <a:latin typeface="Calibri" panose="020F0502020204030204" pitchFamily="34" charset="0"/>
                <a:ea typeface="Calibri" panose="020F0502020204030204" pitchFamily="34" charset="0"/>
                <a:cs typeface="Times New Roman" panose="02020603050405020304" pitchFamily="18" charset="0"/>
              </a:rPr>
              <a:t> 2022</a:t>
            </a:r>
            <a:endParaRPr lang="ru-RU" dirty="0"/>
          </a:p>
        </p:txBody>
      </p:sp>
      <p:pic>
        <p:nvPicPr>
          <p:cNvPr id="4" name="Content Placeholder 3">
            <a:extLst>
              <a:ext uri="{FF2B5EF4-FFF2-40B4-BE49-F238E27FC236}">
                <a16:creationId xmlns:a16="http://schemas.microsoft.com/office/drawing/2014/main" id="{AC621EA4-639B-2BB5-C3DE-A3B470E848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3066" y="2133600"/>
            <a:ext cx="6467693" cy="3778250"/>
          </a:xfrm>
          <a:prstGeom prst="rect">
            <a:avLst/>
          </a:prstGeom>
          <a:noFill/>
          <a:ln>
            <a:noFill/>
          </a:ln>
        </p:spPr>
      </p:pic>
    </p:spTree>
    <p:extLst>
      <p:ext uri="{BB962C8B-B14F-4D97-AF65-F5344CB8AC3E}">
        <p14:creationId xmlns:p14="http://schemas.microsoft.com/office/powerpoint/2010/main" val="191998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47B5B-42A2-E699-442C-CDBF4F042491}"/>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15F3B4DE-76E8-F24D-9A91-C37DB3D823AE}"/>
              </a:ext>
            </a:extLst>
          </p:cNvPr>
          <p:cNvSpPr>
            <a:spLocks noGrp="1"/>
          </p:cNvSpPr>
          <p:nvPr>
            <p:ph idx="1"/>
          </p:nvPr>
        </p:nvSpPr>
        <p:spPr/>
        <p:txBody>
          <a:bodyPr>
            <a:normAutofit fontScale="70000" lnSpcReduction="20000"/>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Analizînd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minuțios</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originea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turiștilor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cazați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anul</a:t>
            </a:r>
            <a:r>
              <a:rPr lang="en-US" sz="2800" kern="100" dirty="0">
                <a:effectLst/>
                <a:latin typeface="Palatino Linotype" panose="02040502050505030304" pitchFamily="18" charset="0"/>
                <a:ea typeface="Calibri" panose="020F0502020204030204" pitchFamily="34" charset="0"/>
              </a:rPr>
              <a:t> 2022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situația</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vecinătate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putem</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ușurință</a:t>
            </a:r>
            <a:r>
              <a:rPr lang="en-US" sz="2800" kern="100" dirty="0">
                <a:effectLst/>
                <a:latin typeface="Palatino Linotype" panose="02040502050505030304" pitchFamily="18" charset="0"/>
                <a:ea typeface="Calibri" panose="020F0502020204030204" pitchFamily="34" charset="0"/>
              </a:rPr>
              <a:t> argumenta </a:t>
            </a:r>
            <a:r>
              <a:rPr lang="en-US" sz="2800" kern="100" dirty="0" err="1">
                <a:effectLst/>
                <a:latin typeface="Palatino Linotype" panose="02040502050505030304" pitchFamily="18" charset="0"/>
                <a:ea typeface="Calibri" panose="020F0502020204030204" pitchFamily="34" charset="0"/>
              </a:rPr>
              <a:t>proviniența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turiștilor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condițiile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anterioare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evenimentelor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produse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februarie</a:t>
            </a:r>
            <a:r>
              <a:rPr lang="en-US" sz="2800" kern="100" dirty="0">
                <a:effectLst/>
                <a:latin typeface="Palatino Linotype" panose="02040502050505030304" pitchFamily="18" charset="0"/>
                <a:ea typeface="Calibri" panose="020F0502020204030204" pitchFamily="34" charset="0"/>
              </a:rPr>
              <a:t> 2022 </a:t>
            </a:r>
            <a:r>
              <a:rPr lang="en-US" sz="2800" kern="100" dirty="0" err="1">
                <a:effectLst/>
                <a:latin typeface="Palatino Linotype" panose="02040502050505030304" pitchFamily="18" charset="0"/>
                <a:ea typeface="Calibri" panose="020F0502020204030204" pitchFamily="34" charset="0"/>
              </a:rPr>
              <a:t>situația</a:t>
            </a:r>
            <a:r>
              <a:rPr lang="en-US" sz="2800" kern="100" dirty="0">
                <a:effectLst/>
                <a:latin typeface="Palatino Linotype" panose="02040502050505030304" pitchFamily="18" charset="0"/>
                <a:ea typeface="Calibri" panose="020F0502020204030204" pitchFamily="34" charset="0"/>
              </a:rPr>
              <a:t> era </a:t>
            </a:r>
            <a:r>
              <a:rPr lang="en-US" sz="2800" kern="100" dirty="0" err="1">
                <a:effectLst/>
                <a:latin typeface="Palatino Linotype" panose="02040502050505030304" pitchFamily="18" charset="0"/>
                <a:ea typeface="Calibri" panose="020F0502020204030204" pitchFamily="34" charset="0"/>
              </a:rPr>
              <a:t>diferită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Totuți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interesul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față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devine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ridicat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manifestat</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generația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tînără</a:t>
            </a:r>
            <a:r>
              <a:rPr lang="en-US" sz="2800" kern="100" dirty="0">
                <a:effectLst/>
                <a:latin typeface="Palatino Linotype" panose="02040502050505030304" pitchFamily="18" charset="0"/>
                <a:ea typeface="Calibri" panose="020F0502020204030204" pitchFamily="34" charset="0"/>
              </a:rPr>
              <a:t> de la </a:t>
            </a:r>
            <a:r>
              <a:rPr lang="en-US" sz="2800" kern="100" dirty="0" err="1">
                <a:effectLst/>
                <a:latin typeface="Palatino Linotype" panose="02040502050505030304" pitchFamily="18" charset="0"/>
                <a:ea typeface="Calibri" panose="020F0502020204030204" pitchFamily="34" charset="0"/>
              </a:rPr>
              <a:t>orașe</a:t>
            </a:r>
            <a:r>
              <a:rPr lang="en-US" sz="2800" kern="100" dirty="0">
                <a:effectLst/>
                <a:latin typeface="Palatino Linotype" panose="02040502050505030304" pitchFamily="18" charset="0"/>
                <a:ea typeface="Calibri" panose="020F0502020204030204" pitchFamily="34" charset="0"/>
              </a:rPr>
              <a:t> care </a:t>
            </a:r>
            <a:r>
              <a:rPr lang="en-US" sz="2800" kern="100" dirty="0" err="1">
                <a:effectLst/>
                <a:latin typeface="Palatino Linotype" panose="02040502050505030304" pitchFamily="18" charset="0"/>
                <a:ea typeface="Calibri" panose="020F0502020204030204" pitchFamily="34" charset="0"/>
              </a:rPr>
              <a:t>evadează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natură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puțin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week end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 se </a:t>
            </a:r>
            <a:r>
              <a:rPr lang="en-US" sz="2800" kern="100" dirty="0" err="1">
                <a:effectLst/>
                <a:latin typeface="Palatino Linotype" panose="02040502050505030304" pitchFamily="18" charset="0"/>
                <a:ea typeface="Calibri" panose="020F0502020204030204" pitchFamily="34" charset="0"/>
              </a:rPr>
              <a:t>revigora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această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tendință</a:t>
            </a:r>
            <a:r>
              <a:rPr lang="en-US" sz="2800" kern="100" dirty="0">
                <a:effectLst/>
                <a:latin typeface="Palatino Linotype" panose="02040502050505030304" pitchFamily="18" charset="0"/>
                <a:ea typeface="Calibri" panose="020F0502020204030204" pitchFamily="34" charset="0"/>
              </a:rPr>
              <a:t> se </a:t>
            </a:r>
            <a:r>
              <a:rPr lang="en-US" sz="2800" kern="100" dirty="0" err="1">
                <a:effectLst/>
                <a:latin typeface="Palatino Linotype" panose="02040502050505030304" pitchFamily="18" charset="0"/>
                <a:ea typeface="Calibri" panose="020F0502020204030204" pitchFamily="34" charset="0"/>
              </a:rPr>
              <a:t>poate</a:t>
            </a:r>
            <a:r>
              <a:rPr lang="en-US" sz="2800" kern="100" dirty="0">
                <a:effectLst/>
                <a:latin typeface="Palatino Linotype" panose="02040502050505030304" pitchFamily="18" charset="0"/>
                <a:ea typeface="Calibri" panose="020F0502020204030204" pitchFamily="34" charset="0"/>
              </a:rPr>
              <a:t> de pus accentual pe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intern.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Totodată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la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alegerea</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destinațiilor</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europenii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sunt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interesați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în</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principal de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natură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(41 %)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și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cultură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(42 %),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iar</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o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treime</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dintre</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ei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ar</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fi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dispuși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să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plătească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mai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mult</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pentru</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sprijini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natura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locală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și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comunitățile</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locale.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Uniunea</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Europeană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reprezintă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regiunea</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sursă</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de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călătorii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pentru</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turismul</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receptor din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Republica</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Moldova.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Aceste</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criterii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ale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beneficiarilor</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serviciilor</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turistice</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sunt illustrate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în</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imaginile</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de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mai</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 </a:t>
            </a:r>
            <a:r>
              <a:rPr lang="en-US" sz="2800" dirty="0" err="1">
                <a:effectLst/>
                <a:latin typeface="Palatino Linotype" panose="02040502050505030304" pitchFamily="18" charset="0"/>
                <a:ea typeface="Times New Roman" panose="02020603050405020304" pitchFamily="18" charset="0"/>
                <a:cs typeface="Poppins" panose="00000500000000000000" pitchFamily="2" charset="0"/>
              </a:rPr>
              <a:t>jos</a:t>
            </a:r>
            <a:r>
              <a:rPr lang="en-US" sz="2800" dirty="0">
                <a:effectLst/>
                <a:latin typeface="Palatino Linotype" panose="02040502050505030304" pitchFamily="18" charset="0"/>
                <a:ea typeface="Times New Roman" panose="02020603050405020304" pitchFamily="18" charset="0"/>
                <a:cs typeface="Poppins" panose="00000500000000000000" pitchFamily="2" charset="0"/>
              </a:rPr>
              <a:t>:</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12680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3ACBD3E-C0C0-7779-6B04-23472431A6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308" y="4821128"/>
            <a:ext cx="2708721" cy="2033346"/>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445C54C-EDE1-5902-1DB3-F5CB4761335D}"/>
              </a:ext>
            </a:extLst>
          </p:cNvPr>
          <p:cNvSpPr>
            <a:spLocks noGrp="1"/>
          </p:cNvSpPr>
          <p:nvPr>
            <p:ph type="title"/>
          </p:nvPr>
        </p:nvSpPr>
        <p:spPr/>
        <p:txBody>
          <a:bodyPr/>
          <a:lstStyle/>
          <a:p>
            <a:r>
              <a:rPr lang="en-US" kern="100" dirty="0">
                <a:latin typeface="Palatino Linotype" panose="02040502050505030304" pitchFamily="18" charset="0"/>
                <a:ea typeface="Calibri" panose="020F0502020204030204" pitchFamily="34" charset="0"/>
                <a:cs typeface="Times New Roman" panose="02020603050405020304" pitchFamily="18" charset="0"/>
              </a:rPr>
              <a:t>C</a:t>
            </a:r>
            <a:r>
              <a:rPr lang="en-US" sz="4400" kern="100" dirty="0">
                <a:effectLst/>
                <a:latin typeface="Palatino Linotype" panose="02040502050505030304" pitchFamily="18" charset="0"/>
                <a:ea typeface="Calibri" panose="020F0502020204030204" pitchFamily="34" charset="0"/>
                <a:cs typeface="Times New Roman" panose="02020603050405020304" pitchFamily="18" charset="0"/>
              </a:rPr>
              <a:t>ontext</a:t>
            </a:r>
            <a:endParaRPr lang="ru-RU" dirty="0"/>
          </a:p>
        </p:txBody>
      </p:sp>
      <p:sp>
        <p:nvSpPr>
          <p:cNvPr id="3" name="Content Placeholder 2">
            <a:extLst>
              <a:ext uri="{FF2B5EF4-FFF2-40B4-BE49-F238E27FC236}">
                <a16:creationId xmlns:a16="http://schemas.microsoft.com/office/drawing/2014/main" id="{38F2B434-71FB-C074-2420-AC2B8E798EE2}"/>
              </a:ext>
            </a:extLst>
          </p:cNvPr>
          <p:cNvSpPr>
            <a:spLocks noGrp="1"/>
          </p:cNvSpPr>
          <p:nvPr>
            <p:ph idx="1"/>
          </p:nvPr>
        </p:nvSpPr>
        <p:spPr/>
        <p:txBody>
          <a:bodyPr>
            <a:normAutofit fontScale="70000" lnSpcReduction="20000"/>
          </a:bodyPr>
          <a:lstStyle/>
          <a:p>
            <a:pPr marL="0" marR="0" indent="457200" algn="just">
              <a:spcBef>
                <a:spcPts val="0"/>
              </a:spcBef>
              <a:spcAft>
                <a:spcPts val="0"/>
              </a:spcAft>
            </a:pPr>
            <a:r>
              <a:rPr lang="ro-RO" sz="2800" kern="100" dirty="0">
                <a:effectLst/>
                <a:latin typeface="Palatino Linotype" panose="02040502050505030304" pitchFamily="18" charset="0"/>
                <a:ea typeface="Calibri" panose="020F0502020204030204" pitchFamily="34" charset="0"/>
              </a:rPr>
              <a:t>Diagnosticarea situației lanțului valoric al turismului din Republica Moldova a fost posibil de realizat datorită metodologiilor utilizate pentru cercetare precum analiza și sinteza surselor externe și interne, studiilor, cercetărilor, manualelor, publicațiilor, articolelor științifice.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contextul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crizelor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economice</a:t>
            </a:r>
            <a:r>
              <a:rPr lang="en-US" sz="2800" kern="100" dirty="0">
                <a:effectLst/>
                <a:latin typeface="Palatino Linotype" panose="02040502050505030304" pitchFamily="18" charset="0"/>
                <a:ea typeface="Calibri" panose="020F0502020204030204" pitchFamily="34" charset="0"/>
              </a:rPr>
              <a:t> periodic </a:t>
            </a:r>
            <a:r>
              <a:rPr lang="en-US" sz="2800" kern="100" dirty="0" err="1">
                <a:effectLst/>
                <a:latin typeface="Palatino Linotype" panose="02040502050505030304" pitchFamily="18" charset="0"/>
                <a:ea typeface="Calibri" panose="020F0502020204030204" pitchFamily="34" charset="0"/>
              </a:rPr>
              <a:t>declanșate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serviciile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vine ca o </a:t>
            </a:r>
            <a:r>
              <a:rPr lang="en-US" sz="2800" kern="100" dirty="0" err="1">
                <a:effectLst/>
                <a:latin typeface="Palatino Linotype" panose="02040502050505030304" pitchFamily="18" charset="0"/>
                <a:ea typeface="Calibri" panose="020F0502020204030204" pitchFamily="34" charset="0"/>
              </a:rPr>
              <a:t>soluție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suport</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unei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această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ordine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idei</a:t>
            </a:r>
            <a:r>
              <a:rPr lang="en-US" sz="2800" kern="100" dirty="0">
                <a:effectLst/>
                <a:latin typeface="Palatino Linotype" panose="02040502050505030304" pitchFamily="18" charset="0"/>
                <a:ea typeface="Calibri" panose="020F0502020204030204" pitchFamily="34" charset="0"/>
              </a:rPr>
              <a:t> vine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suportul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tezei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Mondială</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(UNWTO), care se </a:t>
            </a:r>
            <a:r>
              <a:rPr lang="en-US" sz="2800" kern="100" dirty="0" err="1">
                <a:effectLst/>
                <a:latin typeface="Palatino Linotype" panose="02040502050505030304" pitchFamily="18" charset="0"/>
                <a:ea typeface="Calibri" panose="020F0502020204030204" pitchFamily="34" charset="0"/>
              </a:rPr>
              <a:t>afl</a:t>
            </a:r>
            <a:r>
              <a:rPr lang="ro-MD" sz="2800" kern="100" dirty="0">
                <a:effectLst/>
                <a:latin typeface="Palatino Linotype" panose="02040502050505030304" pitchFamily="18" charset="0"/>
                <a:ea typeface="Calibri" panose="020F0502020204030204" pitchFamily="34" charset="0"/>
              </a:rPr>
              <a:t>ă </a:t>
            </a:r>
            <a:r>
              <a:rPr lang="en-US" sz="2800" kern="100" dirty="0">
                <a:effectLst/>
                <a:latin typeface="Palatino Linotype" panose="02040502050505030304" pitchFamily="18" charset="0"/>
                <a:ea typeface="Calibri" panose="020F0502020204030204" pitchFamily="34" charset="0"/>
              </a:rPr>
              <a:t>cu </a:t>
            </a:r>
            <a:r>
              <a:rPr lang="en-US" sz="2800" kern="100" dirty="0" err="1">
                <a:effectLst/>
                <a:latin typeface="Palatino Linotype" panose="02040502050505030304" pitchFamily="18" charset="0"/>
                <a:ea typeface="Calibri" panose="020F0502020204030204" pitchFamily="34" charset="0"/>
              </a:rPr>
              <a:t>sediul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b="1" kern="100" dirty="0">
                <a:solidFill>
                  <a:schemeClr val="tx1"/>
                </a:solidFill>
                <a:effectLst/>
                <a:latin typeface="Palatino Linotype" panose="02040502050505030304" pitchFamily="18" charset="0"/>
                <a:ea typeface="Calibri" panose="020F0502020204030204" pitchFamily="34" charset="0"/>
                <a:hlinkClick r:id="rId3" tooltip="Madrid">
                  <a:extLst>
                    <a:ext uri="{A12FA001-AC4F-418D-AE19-62706E023703}">
                      <ahyp:hlinkClr xmlns:ahyp="http://schemas.microsoft.com/office/drawing/2018/hyperlinkcolor" xmlns="" val="tx"/>
                    </a:ext>
                  </a:extLst>
                </a:hlinkClick>
              </a:rPr>
              <a:t>Madrid</a:t>
            </a:r>
            <a:r>
              <a:rPr lang="en-US" sz="2800" b="1" kern="100" dirty="0">
                <a:solidFill>
                  <a:schemeClr val="tx1"/>
                </a:solidFill>
                <a:effectLst/>
                <a:latin typeface="Palatino Linotype" panose="02040502050505030304" pitchFamily="18" charset="0"/>
                <a:ea typeface="Calibri" panose="020F0502020204030204" pitchFamily="34" charset="0"/>
              </a:rPr>
              <a:t>, </a:t>
            </a:r>
            <a:r>
              <a:rPr lang="en-US" sz="2800" b="1" kern="100" dirty="0" err="1">
                <a:solidFill>
                  <a:schemeClr val="tx1"/>
                </a:solidFill>
                <a:effectLst/>
                <a:latin typeface="Palatino Linotype" panose="02040502050505030304" pitchFamily="18" charset="0"/>
                <a:ea typeface="Calibri" panose="020F0502020204030204" pitchFamily="34" charset="0"/>
                <a:hlinkClick r:id="rId4" tooltip="Spania">
                  <a:extLst>
                    <a:ext uri="{A12FA001-AC4F-418D-AE19-62706E023703}">
                      <ahyp:hlinkClr xmlns:ahyp="http://schemas.microsoft.com/office/drawing/2018/hyperlinkcolor" xmlns="" val="tx"/>
                    </a:ext>
                  </a:extLst>
                </a:hlinkClick>
              </a:rPr>
              <a:t>Spania</a:t>
            </a:r>
            <a:r>
              <a:rPr lang="en-US" sz="2800" b="1" kern="100" dirty="0">
                <a:solidFill>
                  <a:schemeClr val="tx1"/>
                </a:solidFill>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Aceasta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o </a:t>
            </a:r>
            <a:r>
              <a:rPr lang="en-US" sz="2800" kern="100" dirty="0" err="1">
                <a:effectLst/>
                <a:latin typeface="Palatino Linotype" panose="02040502050505030304" pitchFamily="18" charset="0"/>
                <a:ea typeface="Calibri" panose="020F0502020204030204" pitchFamily="34" charset="0"/>
              </a:rPr>
              <a:t>agenție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creată</a:t>
            </a:r>
            <a:r>
              <a:rPr lang="en-US" sz="2800" kern="100" dirty="0">
                <a:effectLst/>
                <a:latin typeface="Palatino Linotype" panose="02040502050505030304" pitchFamily="18" charset="0"/>
                <a:ea typeface="Calibri" panose="020F0502020204030204" pitchFamily="34" charset="0"/>
              </a:rPr>
              <a:t> de </a:t>
            </a:r>
            <a:r>
              <a:rPr lang="en-US" sz="2800" b="1" kern="100" dirty="0" err="1">
                <a:solidFill>
                  <a:schemeClr val="tx1"/>
                </a:solidFill>
                <a:effectLst/>
                <a:latin typeface="Palatino Linotype" panose="02040502050505030304" pitchFamily="18" charset="0"/>
                <a:ea typeface="Calibri" panose="020F0502020204030204" pitchFamily="34" charset="0"/>
                <a:hlinkClick r:id="rId5" tooltip="ONU">
                  <a:extLst>
                    <a:ext uri="{A12FA001-AC4F-418D-AE19-62706E023703}">
                      <ahyp:hlinkClr xmlns:ahyp="http://schemas.microsoft.com/office/drawing/2018/hyperlinkcolor" xmlns="" val="tx"/>
                    </a:ext>
                  </a:extLst>
                </a:hlinkClick>
              </a:rPr>
              <a:t>Națiunile</a:t>
            </a:r>
            <a:r>
              <a:rPr lang="en-US" sz="2800" b="1" kern="100" dirty="0">
                <a:solidFill>
                  <a:schemeClr val="tx1"/>
                </a:solidFill>
                <a:effectLst/>
                <a:latin typeface="Palatino Linotype" panose="02040502050505030304" pitchFamily="18" charset="0"/>
                <a:ea typeface="Calibri" panose="020F0502020204030204" pitchFamily="34" charset="0"/>
                <a:hlinkClick r:id="rId5" tooltip="ONU">
                  <a:extLst>
                    <a:ext uri="{A12FA001-AC4F-418D-AE19-62706E023703}">
                      <ahyp:hlinkClr xmlns:ahyp="http://schemas.microsoft.com/office/drawing/2018/hyperlinkcolor" xmlns="" val="tx"/>
                    </a:ext>
                  </a:extLst>
                </a:hlinkClick>
              </a:rPr>
              <a:t> Unite</a:t>
            </a:r>
            <a:r>
              <a:rPr lang="en-US" sz="2800" b="1" kern="100" dirty="0">
                <a:solidFill>
                  <a:schemeClr val="tx1"/>
                </a:solidFill>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se </a:t>
            </a:r>
            <a:r>
              <a:rPr lang="en-US" sz="2800" kern="100" dirty="0" err="1">
                <a:effectLst/>
                <a:latin typeface="Palatino Linotype" panose="02040502050505030304" pitchFamily="18" charset="0"/>
                <a:ea typeface="Calibri" panose="020F0502020204030204" pitchFamily="34" charset="0"/>
              </a:rPr>
              <a:t>ocupă</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problemele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referitoare</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Mondială</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un organism important la </a:t>
            </a:r>
            <a:r>
              <a:rPr lang="en-US" sz="2800" kern="100" dirty="0" err="1">
                <a:effectLst/>
                <a:latin typeface="Palatino Linotype" panose="02040502050505030304" pitchFamily="18" charset="0"/>
                <a:ea typeface="Calibri" panose="020F0502020204030204" pitchFamily="34" charset="0"/>
              </a:rPr>
              <a:t>nivel</a:t>
            </a:r>
            <a:r>
              <a:rPr lang="en-US" sz="2800" kern="100" dirty="0">
                <a:effectLst/>
                <a:latin typeface="Palatino Linotype" panose="02040502050505030304" pitchFamily="18" charset="0"/>
                <a:ea typeface="Calibri" panose="020F0502020204030204" pitchFamily="34" charset="0"/>
              </a:rPr>
              <a:t> global, cu </a:t>
            </a:r>
            <a:r>
              <a:rPr lang="en-US" sz="2800" kern="100" dirty="0" err="1">
                <a:effectLst/>
                <a:latin typeface="Palatino Linotype" panose="02040502050505030304" pitchFamily="18" charset="0"/>
                <a:ea typeface="Calibri" panose="020F0502020204030204" pitchFamily="34" charset="0"/>
              </a:rPr>
              <a:t>atribuții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colectare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corelare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informații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statistice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privind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internațional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Această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organizație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reprezintă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organismele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public, din </a:t>
            </a:r>
            <a:r>
              <a:rPr lang="en-US" sz="2800" kern="100" dirty="0" err="1">
                <a:effectLst/>
                <a:latin typeface="Palatino Linotype" panose="02040502050505030304" pitchFamily="18" charset="0"/>
                <a:ea typeface="Calibri" panose="020F0502020204030204" pitchFamily="34" charset="0"/>
              </a:rPr>
              <a:t>cele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țări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lume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publică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topuri</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privire</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gradul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creștere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nivel</a:t>
            </a:r>
            <a:r>
              <a:rPr lang="en-US" sz="2800" kern="100" dirty="0">
                <a:effectLst/>
                <a:latin typeface="Palatino Linotype" panose="02040502050505030304" pitchFamily="18" charset="0"/>
                <a:ea typeface="Calibri" panose="020F0502020204030204" pitchFamily="34" charset="0"/>
              </a:rPr>
              <a:t> global, regional </a:t>
            </a:r>
            <a:r>
              <a:rPr lang="en-US" sz="2800" kern="100" dirty="0" err="1">
                <a:effectLst/>
                <a:latin typeface="Palatino Linotype" panose="02040502050505030304" pitchFamily="18" charset="0"/>
                <a:ea typeface="Calibri" panose="020F0502020204030204" pitchFamily="34" charset="0"/>
              </a:rPr>
              <a:t>sau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național</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44481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97C79-77B2-9BFB-28DE-EC4B9698A09F}"/>
              </a:ext>
            </a:extLst>
          </p:cNvPr>
          <p:cNvSpPr>
            <a:spLocks noGrp="1"/>
          </p:cNvSpPr>
          <p:nvPr>
            <p:ph type="title"/>
          </p:nvPr>
        </p:nvSpPr>
        <p:spPr/>
        <p:txBody>
          <a:bodyPr/>
          <a:lstStyle/>
          <a:p>
            <a:pPr algn="ctr"/>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pic>
        <p:nvPicPr>
          <p:cNvPr id="4" name="Content Placeholder 3" descr="Ar putea fi o imagine cu natură şi copac">
            <a:extLst>
              <a:ext uri="{FF2B5EF4-FFF2-40B4-BE49-F238E27FC236}">
                <a16:creationId xmlns:a16="http://schemas.microsoft.com/office/drawing/2014/main" id="{2417B0B9-B208-9F76-5092-549D71316D4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016167" y="1905000"/>
            <a:ext cx="5670873" cy="3778250"/>
          </a:xfrm>
          <a:prstGeom prst="rect">
            <a:avLst/>
          </a:prstGeom>
          <a:noFill/>
          <a:ln>
            <a:noFill/>
          </a:ln>
        </p:spPr>
      </p:pic>
    </p:spTree>
    <p:extLst>
      <p:ext uri="{BB962C8B-B14F-4D97-AF65-F5344CB8AC3E}">
        <p14:creationId xmlns:p14="http://schemas.microsoft.com/office/powerpoint/2010/main" val="349980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0F517-3CF1-0CFF-5C6E-92430E6942D0}"/>
              </a:ext>
            </a:extLst>
          </p:cNvPr>
          <p:cNvSpPr>
            <a:spLocks noGrp="1"/>
          </p:cNvSpPr>
          <p:nvPr>
            <p:ph type="title"/>
          </p:nvPr>
        </p:nvSpPr>
        <p:spPr/>
        <p:txBody>
          <a:bodyPr>
            <a:normAutofit fontScale="90000"/>
          </a:bodyPr>
          <a:lstStyle/>
          <a:p>
            <a:pPr marL="0" marR="0">
              <a:lnSpc>
                <a:spcPct val="107000"/>
              </a:lnSpc>
              <a:spcBef>
                <a:spcPts val="0"/>
              </a:spcBef>
              <a:spcAft>
                <a:spcPts val="800"/>
              </a:spcAft>
            </a:pPr>
            <a:r>
              <a:rPr lang="ro-RO"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ro-RO" sz="3600" b="1" kern="100" dirty="0">
                <a:effectLst/>
                <a:latin typeface="Calibri" panose="020F0502020204030204" pitchFamily="34" charset="0"/>
                <a:ea typeface="Calibri" panose="020F0502020204030204" pitchFamily="34" charset="0"/>
                <a:cs typeface="Times New Roman" panose="02020603050405020304" pitchFamily="18" charset="0"/>
              </a:rPr>
              <a:t>Atractii turistice in Moldova:</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r>
              <a:rPr lang="ro-RO" sz="3600" b="1" kern="100" dirty="0">
                <a:effectLst/>
                <a:latin typeface="Calibri" panose="020F0502020204030204" pitchFamily="34" charset="0"/>
                <a:ea typeface="Calibri" panose="020F0502020204030204" pitchFamily="34" charset="0"/>
                <a:cs typeface="Times New Roman" panose="02020603050405020304" pitchFamily="18" charset="0"/>
              </a:rPr>
              <a:t> </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r>
              <a:rPr lang="ro-RO"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ro-RO" sz="3600" b="1" kern="100" dirty="0">
                <a:effectLst/>
                <a:latin typeface="Calibri" panose="020F0502020204030204" pitchFamily="34" charset="0"/>
                <a:ea typeface="Calibri" panose="020F0502020204030204" pitchFamily="34" charset="0"/>
                <a:cs typeface="Times New Roman" panose="02020603050405020304" pitchFamily="18" charset="0"/>
              </a:rPr>
              <a:t>Monumente ale naturii:</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r>
              <a:rPr lang="ro-RO" sz="3600" kern="100" dirty="0">
                <a:effectLst/>
                <a:latin typeface="Calibri" panose="020F0502020204030204" pitchFamily="34" charset="0"/>
                <a:ea typeface="Calibri" panose="020F0502020204030204" pitchFamily="34" charset="0"/>
                <a:cs typeface="Times New Roman" panose="02020603050405020304" pitchFamily="18" charset="0"/>
              </a:rPr>
              <a:t>“Toltrele Prutului”,</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r>
              <a:rPr lang="ro-RO" sz="3600" kern="100" dirty="0">
                <a:effectLst/>
                <a:latin typeface="Calibri" panose="020F0502020204030204" pitchFamily="34" charset="0"/>
                <a:ea typeface="Calibri" panose="020F0502020204030204" pitchFamily="34" charset="0"/>
                <a:cs typeface="Times New Roman" panose="02020603050405020304" pitchFamily="18" charset="0"/>
              </a:rPr>
              <a:t> “O sută de movile”,</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r>
              <a:rPr lang="ro-RO" sz="3600" kern="100" dirty="0">
                <a:effectLst/>
                <a:latin typeface="Calibri" panose="020F0502020204030204" pitchFamily="34" charset="0"/>
                <a:ea typeface="Calibri" panose="020F0502020204030204" pitchFamily="34" charset="0"/>
                <a:cs typeface="Times New Roman" panose="02020603050405020304" pitchFamily="18" charset="0"/>
              </a:rPr>
              <a:t>Peştera “Emil Racoviţă”,</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r>
              <a:rPr lang="ro-RO" sz="3600" kern="100" dirty="0">
                <a:effectLst/>
                <a:latin typeface="Calibri" panose="020F0502020204030204" pitchFamily="34" charset="0"/>
                <a:ea typeface="Calibri" panose="020F0502020204030204" pitchFamily="34" charset="0"/>
                <a:cs typeface="Times New Roman" panose="02020603050405020304" pitchFamily="18" charset="0"/>
              </a:rPr>
              <a:t>Parcul Ţaul.</a:t>
            </a:r>
            <a:r>
              <a:rPr lang="ru-RU" sz="3600" kern="100" dirty="0">
                <a:effectLst/>
                <a:latin typeface="Calibri" panose="020F0502020204030204" pitchFamily="34" charset="0"/>
                <a:ea typeface="Calibri" panose="020F0502020204030204" pitchFamily="34" charset="0"/>
                <a:cs typeface="Times New Roman" panose="02020603050405020304" pitchFamily="18" charset="0"/>
              </a:rPr>
              <a:t/>
            </a:r>
            <a:br>
              <a:rPr lang="ru-RU" sz="3600" kern="1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4" name="Content Placeholder 3" descr="&quot;Grota din s. Duruitoarea&quot;">
            <a:extLst>
              <a:ext uri="{FF2B5EF4-FFF2-40B4-BE49-F238E27FC236}">
                <a16:creationId xmlns:a16="http://schemas.microsoft.com/office/drawing/2014/main" id="{6AFBB15D-08F1-0B57-AAC1-CA2B45FF1F4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92367" y="2166151"/>
            <a:ext cx="3019089" cy="2263128"/>
          </a:xfrm>
          <a:prstGeom prst="rect">
            <a:avLst/>
          </a:prstGeom>
          <a:noFill/>
          <a:ln>
            <a:noFill/>
          </a:ln>
        </p:spPr>
      </p:pic>
      <p:sp>
        <p:nvSpPr>
          <p:cNvPr id="6" name="TextBox 5">
            <a:extLst>
              <a:ext uri="{FF2B5EF4-FFF2-40B4-BE49-F238E27FC236}">
                <a16:creationId xmlns:a16="http://schemas.microsoft.com/office/drawing/2014/main" id="{0637FA68-9DCC-FC4D-6BE4-9C9BDF8ECD80}"/>
              </a:ext>
            </a:extLst>
          </p:cNvPr>
          <p:cNvSpPr txBox="1"/>
          <p:nvPr/>
        </p:nvSpPr>
        <p:spPr>
          <a:xfrm>
            <a:off x="4671873" y="4325265"/>
            <a:ext cx="6094520" cy="627736"/>
          </a:xfrm>
          <a:prstGeom prst="rect">
            <a:avLst/>
          </a:prstGeom>
          <a:noFill/>
        </p:spPr>
        <p:txBody>
          <a:bodyPr wrap="square">
            <a:spAutoFit/>
          </a:bodyPr>
          <a:lstStyle/>
          <a:p>
            <a:pPr marL="0" marR="0">
              <a:lnSpc>
                <a:spcPct val="107000"/>
              </a:lnSpc>
              <a:spcBef>
                <a:spcPts val="0"/>
              </a:spcBef>
              <a:spcAft>
                <a:spcPts val="800"/>
              </a:spcAft>
            </a:pP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Grota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din s.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Duruitoarea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a:t>
            </a:r>
            <a:br>
              <a:rPr lang="en-US" sz="11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Sursa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foto</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https://www.timpul.md/articol/grota-din-satul-duruitoarea-veche-ar-putea-fi-inclusa-in-circuitul-turistic-european--93732.html</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quot;Peștera Emil Racoviță sau „Cenușăreasa”, s. Criva&quot;">
            <a:extLst>
              <a:ext uri="{FF2B5EF4-FFF2-40B4-BE49-F238E27FC236}">
                <a16:creationId xmlns:a16="http://schemas.microsoft.com/office/drawing/2014/main" id="{FA211439-BC71-E769-DE5A-7BF576DEF77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14514" y="4486227"/>
            <a:ext cx="2565042" cy="1707926"/>
          </a:xfrm>
          <a:prstGeom prst="rect">
            <a:avLst/>
          </a:prstGeom>
          <a:noFill/>
          <a:ln>
            <a:noFill/>
          </a:ln>
        </p:spPr>
      </p:pic>
      <p:sp>
        <p:nvSpPr>
          <p:cNvPr id="9" name="TextBox 8">
            <a:extLst>
              <a:ext uri="{FF2B5EF4-FFF2-40B4-BE49-F238E27FC236}">
                <a16:creationId xmlns:a16="http://schemas.microsoft.com/office/drawing/2014/main" id="{C532B3DF-3989-BF5C-E6C3-03452A348C40}"/>
              </a:ext>
            </a:extLst>
          </p:cNvPr>
          <p:cNvSpPr txBox="1"/>
          <p:nvPr/>
        </p:nvSpPr>
        <p:spPr>
          <a:xfrm>
            <a:off x="4370033" y="5968433"/>
            <a:ext cx="6094520" cy="265457"/>
          </a:xfrm>
          <a:prstGeom prst="rect">
            <a:avLst/>
          </a:prstGeom>
          <a:noFill/>
        </p:spPr>
        <p:txBody>
          <a:bodyPr wrap="square">
            <a:spAutoFit/>
          </a:bodyPr>
          <a:lstStyle/>
          <a:p>
            <a:pPr marL="0" marR="0">
              <a:lnSpc>
                <a:spcPct val="107000"/>
              </a:lnSpc>
              <a:spcBef>
                <a:spcPts val="0"/>
              </a:spcBef>
              <a:spcAft>
                <a:spcPts val="800"/>
              </a:spcAft>
            </a:pP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Peștera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Emil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Racoviță</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sau</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Cenușăreasa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s.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Criva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Foto: Viorel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Miron</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3106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87B8-E5AF-1A44-19D6-2724230F5066}"/>
              </a:ext>
            </a:extLst>
          </p:cNvPr>
          <p:cNvSpPr>
            <a:spLocks noGrp="1"/>
          </p:cNvSpPr>
          <p:nvPr>
            <p:ph type="title"/>
          </p:nvPr>
        </p:nvSpPr>
        <p:spPr/>
        <p:txBody>
          <a:bodyPr/>
          <a:lstStyle/>
          <a:p>
            <a:r>
              <a:rPr lang="ro-RO" b="1" kern="100" dirty="0">
                <a:latin typeface="Calibri" panose="020F0502020204030204" pitchFamily="34" charset="0"/>
                <a:ea typeface="Calibri" panose="020F0502020204030204" pitchFamily="34" charset="0"/>
                <a:cs typeface="Times New Roman" panose="02020603050405020304" pitchFamily="18" charset="0"/>
              </a:rPr>
              <a:t>Rezervaţii:</a:t>
            </a:r>
            <a:r>
              <a:rPr lang="ru-RU" kern="100" dirty="0">
                <a:latin typeface="Calibri" panose="020F0502020204030204" pitchFamily="34" charset="0"/>
                <a:ea typeface="Calibri" panose="020F0502020204030204" pitchFamily="34" charset="0"/>
                <a:cs typeface="Times New Roman" panose="02020603050405020304" pitchFamily="18" charset="0"/>
              </a:rPr>
              <a:t/>
            </a:r>
            <a:br>
              <a:rPr lang="ru-RU" kern="1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DCC7C1B5-2474-1742-6DDE-0604DFEB1C0C}"/>
              </a:ext>
            </a:extLst>
          </p:cNvPr>
          <p:cNvSpPr>
            <a:spLocks noGrp="1"/>
          </p:cNvSpPr>
          <p:nvPr>
            <p:ph idx="1"/>
          </p:nvPr>
        </p:nvSpPr>
        <p:spPr/>
        <p:txBody>
          <a:bodyPr/>
          <a:lstStyle/>
          <a:p>
            <a:pPr marL="0" marR="0">
              <a:lnSpc>
                <a:spcPct val="107000"/>
              </a:lnSpc>
              <a:spcBef>
                <a:spcPts val="0"/>
              </a:spcBef>
              <a:spcAft>
                <a:spcPts val="800"/>
              </a:spcAft>
            </a:pP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Pădurea din Domneasca,</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Codrii, Iagorlîc,</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Prutul de Jos,</a:t>
            </a:r>
            <a:endParaRPr lang="ru-RU"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000" kern="100" dirty="0">
                <a:effectLst/>
                <a:latin typeface="Calibri" panose="020F0502020204030204" pitchFamily="34" charset="0"/>
                <a:ea typeface="Calibri" panose="020F0502020204030204" pitchFamily="34" charset="0"/>
                <a:cs typeface="Times New Roman" panose="02020603050405020304" pitchFamily="18" charset="0"/>
              </a:rPr>
              <a:t>Plaiul Fagului.</a:t>
            </a:r>
          </a:p>
          <a:p>
            <a:pPr marL="0" marR="0">
              <a:lnSpc>
                <a:spcPct val="107000"/>
              </a:lnSpc>
              <a:spcBef>
                <a:spcPts val="0"/>
              </a:spcBef>
              <a:spcAft>
                <a:spcPts val="800"/>
              </a:spcAft>
            </a:pPr>
            <a:endParaRPr lang="ro-RO" kern="100" dirty="0">
              <a:latin typeface="Calibri" panose="020F0502020204030204" pitchFamily="34" charset="0"/>
              <a:ea typeface="Calibri" panose="020F0502020204030204" pitchFamily="34" charset="0"/>
              <a:cs typeface="Times New Roman" panose="02020603050405020304" pitchFamily="18" charset="0"/>
            </a:endParaRPr>
          </a:p>
          <a:p>
            <a:pPr marL="0" marR="0" lvl="0" indent="-342900" algn="l" defTabSz="457200" rtl="0" eaLnBrk="1" fontAlgn="auto" latinLnBrk="0" hangingPunct="1">
              <a:lnSpc>
                <a:spcPct val="107000"/>
              </a:lnSpc>
              <a:spcBef>
                <a:spcPts val="0"/>
              </a:spcBef>
              <a:spcAft>
                <a:spcPts val="800"/>
              </a:spcAft>
              <a:buClr>
                <a:srgbClr val="A53010"/>
              </a:buClr>
              <a:buSzTx/>
              <a:buFont typeface="Wingdings 3" charset="2"/>
              <a:buChar char=""/>
              <a:tabLst/>
              <a:defRPr/>
            </a:pPr>
            <a:r>
              <a:rPr kumimoji="0" lang="ro-RO"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ro-RO" sz="2000" b="1"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Conace:</a:t>
            </a:r>
            <a:endParaRPr kumimoji="0" lang="ru-RU"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342900" algn="l" defTabSz="457200" rtl="0" eaLnBrk="1" fontAlgn="auto" latinLnBrk="0" hangingPunct="1">
              <a:lnSpc>
                <a:spcPct val="107000"/>
              </a:lnSpc>
              <a:spcBef>
                <a:spcPts val="0"/>
              </a:spcBef>
              <a:spcAft>
                <a:spcPts val="800"/>
              </a:spcAft>
              <a:buClr>
                <a:srgbClr val="A53010"/>
              </a:buClr>
              <a:buSzTx/>
              <a:buFont typeface="Wingdings 3" charset="2"/>
              <a:buChar char=""/>
              <a:tabLst/>
              <a:defRPr/>
            </a:pPr>
            <a:r>
              <a:rPr kumimoji="0" lang="ro-RO"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Conacul “Zamfir Ralli Arbore”,</a:t>
            </a:r>
            <a:endParaRPr kumimoji="0" lang="ru-RU"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342900" algn="l" defTabSz="457200" rtl="0" eaLnBrk="1" fontAlgn="auto" latinLnBrk="0" hangingPunct="1">
              <a:lnSpc>
                <a:spcPct val="107000"/>
              </a:lnSpc>
              <a:spcBef>
                <a:spcPts val="0"/>
              </a:spcBef>
              <a:spcAft>
                <a:spcPts val="800"/>
              </a:spcAft>
              <a:buClr>
                <a:srgbClr val="A53010"/>
              </a:buClr>
              <a:buSzTx/>
              <a:buFont typeface="Wingdings 3" charset="2"/>
              <a:buChar char=""/>
              <a:tabLst/>
              <a:defRPr/>
            </a:pPr>
            <a:r>
              <a:rPr kumimoji="0" lang="ro-RO"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Castelul de vînătoare al lui Manuc Bei.</a:t>
            </a:r>
            <a:endParaRPr kumimoji="0" lang="ru-RU" sz="20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Picture 3" descr="&quot;Curtea Domnească, s. Lăpușna&quot;">
            <a:extLst>
              <a:ext uri="{FF2B5EF4-FFF2-40B4-BE49-F238E27FC236}">
                <a16:creationId xmlns:a16="http://schemas.microsoft.com/office/drawing/2014/main" id="{870F7B27-1B1E-E35A-F727-692455A9487A}"/>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79308" y="4341180"/>
            <a:ext cx="3188566" cy="2236257"/>
          </a:xfrm>
          <a:prstGeom prst="rect">
            <a:avLst/>
          </a:prstGeom>
          <a:noFill/>
          <a:ln>
            <a:noFill/>
          </a:ln>
        </p:spPr>
      </p:pic>
      <p:sp>
        <p:nvSpPr>
          <p:cNvPr id="6" name="TextBox 5">
            <a:extLst>
              <a:ext uri="{FF2B5EF4-FFF2-40B4-BE49-F238E27FC236}">
                <a16:creationId xmlns:a16="http://schemas.microsoft.com/office/drawing/2014/main" id="{A86C868F-1208-184D-AE4C-9F3F4981B91A}"/>
              </a:ext>
            </a:extLst>
          </p:cNvPr>
          <p:cNvSpPr txBox="1"/>
          <p:nvPr/>
        </p:nvSpPr>
        <p:spPr>
          <a:xfrm>
            <a:off x="5000348" y="6311544"/>
            <a:ext cx="3255886" cy="265893"/>
          </a:xfrm>
          <a:prstGeom prst="rect">
            <a:avLst/>
          </a:prstGeom>
          <a:noFill/>
        </p:spPr>
        <p:txBody>
          <a:bodyPr wrap="square">
            <a:spAutoFit/>
          </a:bodyPr>
          <a:lstStyle/>
          <a:p>
            <a:pPr marL="0" marR="0">
              <a:lnSpc>
                <a:spcPct val="107000"/>
              </a:lnSpc>
              <a:spcBef>
                <a:spcPts val="0"/>
              </a:spcBef>
              <a:spcAft>
                <a:spcPts val="800"/>
              </a:spcAft>
            </a:pP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Curtea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Domnească</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s.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Lăpușna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foto</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Viorel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Miron</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quot;Plaiul Fagului&quot;">
            <a:extLst>
              <a:ext uri="{FF2B5EF4-FFF2-40B4-BE49-F238E27FC236}">
                <a16:creationId xmlns:a16="http://schemas.microsoft.com/office/drawing/2014/main" id="{2DF14CBD-3180-91DA-B7EE-97E1DBA71E00}"/>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380496" y="2216719"/>
            <a:ext cx="3188566" cy="2124461"/>
          </a:xfrm>
          <a:prstGeom prst="rect">
            <a:avLst/>
          </a:prstGeom>
          <a:noFill/>
          <a:ln>
            <a:noFill/>
          </a:ln>
        </p:spPr>
      </p:pic>
      <p:sp>
        <p:nvSpPr>
          <p:cNvPr id="9" name="TextBox 8">
            <a:extLst>
              <a:ext uri="{FF2B5EF4-FFF2-40B4-BE49-F238E27FC236}">
                <a16:creationId xmlns:a16="http://schemas.microsoft.com/office/drawing/2014/main" id="{A09DADEF-4714-60E8-C6DB-1419A319ABBF}"/>
              </a:ext>
            </a:extLst>
          </p:cNvPr>
          <p:cNvSpPr txBox="1"/>
          <p:nvPr/>
        </p:nvSpPr>
        <p:spPr>
          <a:xfrm>
            <a:off x="8791004" y="2214021"/>
            <a:ext cx="2095920" cy="265457"/>
          </a:xfrm>
          <a:prstGeom prst="rect">
            <a:avLst/>
          </a:prstGeom>
          <a:noFill/>
        </p:spPr>
        <p:txBody>
          <a:bodyPr wrap="square">
            <a:spAutoFit/>
          </a:bodyPr>
          <a:lstStyle/>
          <a:p>
            <a:pPr marL="0" marR="0">
              <a:lnSpc>
                <a:spcPct val="107000"/>
              </a:lnSpc>
              <a:spcBef>
                <a:spcPts val="0"/>
              </a:spcBef>
              <a:spcAft>
                <a:spcPts val="800"/>
              </a:spcAft>
            </a:pP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Plaiul</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Fagului</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Foto: Viorel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Miron</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905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72B6-A666-ABFB-0684-D6048A18D490}"/>
              </a:ext>
            </a:extLst>
          </p:cNvPr>
          <p:cNvSpPr>
            <a:spLocks noGrp="1"/>
          </p:cNvSpPr>
          <p:nvPr>
            <p:ph type="title"/>
          </p:nvPr>
        </p:nvSpPr>
        <p:spPr/>
        <p:txBody>
          <a:bodyPr/>
          <a:lstStyle/>
          <a:p>
            <a:r>
              <a:rPr lang="ro-RO" b="1" kern="100" dirty="0">
                <a:latin typeface="Calibri" panose="020F0502020204030204" pitchFamily="34" charset="0"/>
                <a:ea typeface="Calibri" panose="020F0502020204030204" pitchFamily="34" charset="0"/>
                <a:cs typeface="Times New Roman" panose="02020603050405020304" pitchFamily="18" charset="0"/>
              </a:rPr>
              <a:t>Muzee:</a:t>
            </a:r>
            <a:r>
              <a:rPr lang="ru-RU" kern="100" dirty="0">
                <a:latin typeface="Calibri" panose="020F0502020204030204" pitchFamily="34" charset="0"/>
                <a:ea typeface="Calibri" panose="020F0502020204030204" pitchFamily="34" charset="0"/>
                <a:cs typeface="Times New Roman" panose="02020603050405020304" pitchFamily="18" charset="0"/>
              </a:rPr>
              <a:t/>
            </a:r>
            <a:br>
              <a:rPr lang="ru-RU" kern="1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E0DEE4EA-B80C-D665-5FF9-F9AF0E4D2C4F}"/>
              </a:ext>
            </a:extLst>
          </p:cNvPr>
          <p:cNvSpPr>
            <a:spLocks noGrp="1"/>
          </p:cNvSpPr>
          <p:nvPr>
            <p:ph idx="1"/>
          </p:nvPr>
        </p:nvSpPr>
        <p:spPr/>
        <p:txBody>
          <a:bodyPr>
            <a:normAutofit fontScale="92500" lnSpcReduction="20000"/>
          </a:bodyPr>
          <a:lstStyle/>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Casele-muzeu “Alexei Mateevici”,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“Aleksandr Puşkin”,</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“Constantin Stamati”,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“Igor Vieru”,</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Complexul Muzeal “Orheiul Vechi”,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Muzeul Naţional de Etnografie şi Istorie Naturală,</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Muzeul Naţional de Arheologie şi Istorie a Moldovei,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Muzeul Meşteşugurilor Populare,</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Muzeul Naţional Găgăuz “Dumitru Cara-Ciobanu”.</a:t>
            </a:r>
          </a:p>
          <a:p>
            <a:pPr marL="0" marR="0">
              <a:lnSpc>
                <a:spcPct val="107000"/>
              </a:lnSpc>
              <a:spcBef>
                <a:spcPts val="0"/>
              </a:spcBef>
              <a:spcAft>
                <a:spcPts val="800"/>
              </a:spcAft>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Picture 3">
            <a:extLst>
              <a:ext uri="{FF2B5EF4-FFF2-40B4-BE49-F238E27FC236}">
                <a16:creationId xmlns:a16="http://schemas.microsoft.com/office/drawing/2014/main" id="{6EB1EA14-8D61-1C66-3AD1-500458C335D0}"/>
              </a:ext>
            </a:extLst>
          </p:cNvPr>
          <p:cNvPicPr>
            <a:picLocks noChangeAspect="1"/>
          </p:cNvPicPr>
          <p:nvPr/>
        </p:nvPicPr>
        <p:blipFill>
          <a:blip r:embed="rId2"/>
          <a:stretch>
            <a:fillRect/>
          </a:stretch>
        </p:blipFill>
        <p:spPr>
          <a:xfrm>
            <a:off x="8750421" y="2133600"/>
            <a:ext cx="2372225" cy="1779168"/>
          </a:xfrm>
          <a:prstGeom prst="rect">
            <a:avLst/>
          </a:prstGeom>
        </p:spPr>
      </p:pic>
      <p:sp>
        <p:nvSpPr>
          <p:cNvPr id="6" name="TextBox 5">
            <a:extLst>
              <a:ext uri="{FF2B5EF4-FFF2-40B4-BE49-F238E27FC236}">
                <a16:creationId xmlns:a16="http://schemas.microsoft.com/office/drawing/2014/main" id="{98C70F12-7316-496F-BBE7-996C9F0AF74F}"/>
              </a:ext>
            </a:extLst>
          </p:cNvPr>
          <p:cNvSpPr txBox="1"/>
          <p:nvPr/>
        </p:nvSpPr>
        <p:spPr>
          <a:xfrm>
            <a:off x="8480395" y="3912768"/>
            <a:ext cx="3193742" cy="307777"/>
          </a:xfrm>
          <a:prstGeom prst="rect">
            <a:avLst/>
          </a:prstGeom>
          <a:noFill/>
        </p:spPr>
        <p:txBody>
          <a:bodyPr wrap="square">
            <a:spAutoFit/>
          </a:bodyPr>
          <a:lstStyle/>
          <a:p>
            <a:r>
              <a:rPr lang="en-US" sz="1400" dirty="0"/>
              <a:t>https://www.nationalmuseum.md/</a:t>
            </a:r>
            <a:endParaRPr lang="ru-RU" sz="1400" dirty="0"/>
          </a:p>
        </p:txBody>
      </p:sp>
      <p:pic>
        <p:nvPicPr>
          <p:cNvPr id="7" name="Picture 6">
            <a:extLst>
              <a:ext uri="{FF2B5EF4-FFF2-40B4-BE49-F238E27FC236}">
                <a16:creationId xmlns:a16="http://schemas.microsoft.com/office/drawing/2014/main" id="{99A7B2F4-3F86-C85E-7014-40A19163F527}"/>
              </a:ext>
            </a:extLst>
          </p:cNvPr>
          <p:cNvPicPr>
            <a:picLocks noChangeAspect="1"/>
          </p:cNvPicPr>
          <p:nvPr/>
        </p:nvPicPr>
        <p:blipFill>
          <a:blip r:embed="rId3"/>
          <a:stretch>
            <a:fillRect/>
          </a:stretch>
        </p:blipFill>
        <p:spPr>
          <a:xfrm>
            <a:off x="9266537" y="4342159"/>
            <a:ext cx="2145978" cy="1085182"/>
          </a:xfrm>
          <a:prstGeom prst="rect">
            <a:avLst/>
          </a:prstGeom>
        </p:spPr>
      </p:pic>
    </p:spTree>
    <p:extLst>
      <p:ext uri="{BB962C8B-B14F-4D97-AF65-F5344CB8AC3E}">
        <p14:creationId xmlns:p14="http://schemas.microsoft.com/office/powerpoint/2010/main" val="1968983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E68C-F032-8197-86E0-FE6AFF176F62}"/>
              </a:ext>
            </a:extLst>
          </p:cNvPr>
          <p:cNvSpPr>
            <a:spLocks noGrp="1"/>
          </p:cNvSpPr>
          <p:nvPr>
            <p:ph type="title"/>
          </p:nvPr>
        </p:nvSpPr>
        <p:spPr/>
        <p:txBody>
          <a:bodyPr/>
          <a:lstStyle/>
          <a:p>
            <a:r>
              <a:rPr lang="ro-RO" kern="100" dirty="0">
                <a:latin typeface="Calibri" panose="020F0502020204030204" pitchFamily="34" charset="0"/>
                <a:ea typeface="Calibri" panose="020F0502020204030204" pitchFamily="34" charset="0"/>
                <a:cs typeface="Times New Roman" panose="02020603050405020304" pitchFamily="18" charset="0"/>
              </a:rPr>
              <a:t> </a:t>
            </a:r>
            <a:r>
              <a:rPr lang="ro-RO" b="1" kern="100" dirty="0">
                <a:latin typeface="Calibri" panose="020F0502020204030204" pitchFamily="34" charset="0"/>
                <a:ea typeface="Calibri" panose="020F0502020204030204" pitchFamily="34" charset="0"/>
                <a:cs typeface="Times New Roman" panose="02020603050405020304" pitchFamily="18" charset="0"/>
              </a:rPr>
              <a:t>Mănăstiri şi biserici:</a:t>
            </a:r>
            <a:r>
              <a:rPr lang="ru-RU" kern="100" dirty="0">
                <a:latin typeface="Calibri" panose="020F0502020204030204" pitchFamily="34" charset="0"/>
                <a:ea typeface="Calibri" panose="020F0502020204030204" pitchFamily="34" charset="0"/>
                <a:cs typeface="Times New Roman" panose="02020603050405020304" pitchFamily="18" charset="0"/>
              </a:rPr>
              <a:t/>
            </a:r>
            <a:br>
              <a:rPr lang="ru-RU" kern="1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0912E8FD-6F00-306C-3963-E228D448DBE9}"/>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800"/>
              </a:spcAft>
              <a:buNone/>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Căpriana,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Hîncu,</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Rudi,</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Saharna,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Ţîpova,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Curchi,</a:t>
            </a:r>
            <a:r>
              <a:rPr lang="ru-RU" i="1" kern="100" dirty="0">
                <a:latin typeface="Calibri" panose="020F0502020204030204" pitchFamily="34" charset="0"/>
                <a:ea typeface="Calibri" panose="020F0502020204030204" pitchFamily="34" charset="0"/>
                <a:cs typeface="Times New Roman" panose="02020603050405020304" pitchFamily="18" charset="0"/>
              </a:rPr>
              <a:t> </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Frumoasa,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Cosăuţi,</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Japca.</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1800" kern="100" dirty="0">
                <a:effectLst/>
                <a:latin typeface="Calibri" panose="020F0502020204030204" pitchFamily="34" charset="0"/>
                <a:ea typeface="Calibri" panose="020F0502020204030204" pitchFamily="34" charset="0"/>
                <a:cs typeface="Times New Roman" panose="02020603050405020304" pitchFamily="18" charset="0"/>
              </a:rPr>
              <a:t>Biserica Adormirii Maicii Domnului din Căuşeni.</a:t>
            </a: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4" name="Picture 3" descr="&quot;Biserica „Sf. Împ. Constantin şi Elena”, or Bălți&quot;">
            <a:extLst>
              <a:ext uri="{FF2B5EF4-FFF2-40B4-BE49-F238E27FC236}">
                <a16:creationId xmlns:a16="http://schemas.microsoft.com/office/drawing/2014/main" id="{123EE646-A7F8-04AA-7295-D84D5E41A8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6948" y="2219417"/>
            <a:ext cx="2256777" cy="1692583"/>
          </a:xfrm>
          <a:prstGeom prst="rect">
            <a:avLst/>
          </a:prstGeom>
          <a:noFill/>
          <a:ln>
            <a:noFill/>
          </a:ln>
        </p:spPr>
      </p:pic>
      <p:sp>
        <p:nvSpPr>
          <p:cNvPr id="6" name="TextBox 5">
            <a:extLst>
              <a:ext uri="{FF2B5EF4-FFF2-40B4-BE49-F238E27FC236}">
                <a16:creationId xmlns:a16="http://schemas.microsoft.com/office/drawing/2014/main" id="{FC3651D2-A09C-79A9-5E9C-709C95171178}"/>
              </a:ext>
            </a:extLst>
          </p:cNvPr>
          <p:cNvSpPr txBox="1"/>
          <p:nvPr/>
        </p:nvSpPr>
        <p:spPr>
          <a:xfrm>
            <a:off x="5605401" y="1676949"/>
            <a:ext cx="6094520" cy="627736"/>
          </a:xfrm>
          <a:prstGeom prst="rect">
            <a:avLst/>
          </a:prstGeom>
          <a:noFill/>
        </p:spPr>
        <p:txBody>
          <a:bodyPr wrap="square">
            <a:spAutoFit/>
          </a:bodyPr>
          <a:lstStyle/>
          <a:p>
            <a:pPr marL="0" marR="0">
              <a:lnSpc>
                <a:spcPct val="107000"/>
              </a:lnSpc>
              <a:spcBef>
                <a:spcPts val="0"/>
              </a:spcBef>
              <a:spcAft>
                <a:spcPts val="800"/>
              </a:spcAft>
            </a:pP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Biserica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„Sf.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Împ</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Constantin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Elena”, or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Bălți</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a:t>
            </a:r>
            <a:br>
              <a:rPr lang="en-US" sz="1100" i="1" kern="100" dirty="0">
                <a:effectLst/>
                <a:latin typeface="Calibri" panose="020F0502020204030204" pitchFamily="34" charset="0"/>
                <a:ea typeface="Calibri" panose="020F0502020204030204" pitchFamily="34" charset="0"/>
                <a:cs typeface="Times New Roman" panose="02020603050405020304" pitchFamily="18" charset="0"/>
              </a:rPr>
            </a:b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Sursa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foto</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u="sng" kern="100"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http://wikimapia.org/2630933/ro/Catedrala-Sfin%C5%A3ii-%C3%8Emp%C4%83ra%C5%A3i-Constantin-%C5%9Fi-Elena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quot;Mănăstirea Țipova&quot;">
            <a:extLst>
              <a:ext uri="{FF2B5EF4-FFF2-40B4-BE49-F238E27FC236}">
                <a16:creationId xmlns:a16="http://schemas.microsoft.com/office/drawing/2014/main" id="{A53A4F0B-45CC-9EEF-CED9-64941D82DA9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773662" y="4168579"/>
            <a:ext cx="2230406" cy="1486063"/>
          </a:xfrm>
          <a:prstGeom prst="rect">
            <a:avLst/>
          </a:prstGeom>
          <a:noFill/>
          <a:ln>
            <a:noFill/>
          </a:ln>
        </p:spPr>
      </p:pic>
      <p:sp>
        <p:nvSpPr>
          <p:cNvPr id="9" name="TextBox 8">
            <a:extLst>
              <a:ext uri="{FF2B5EF4-FFF2-40B4-BE49-F238E27FC236}">
                <a16:creationId xmlns:a16="http://schemas.microsoft.com/office/drawing/2014/main" id="{DAF97121-74E0-065C-AB2F-BE31C2EAB9A7}"/>
              </a:ext>
            </a:extLst>
          </p:cNvPr>
          <p:cNvSpPr txBox="1"/>
          <p:nvPr/>
        </p:nvSpPr>
        <p:spPr>
          <a:xfrm>
            <a:off x="8992231" y="4168579"/>
            <a:ext cx="2610035" cy="646331"/>
          </a:xfrm>
          <a:prstGeom prst="rect">
            <a:avLst/>
          </a:prstGeom>
          <a:noFill/>
        </p:spPr>
        <p:txBody>
          <a:bodyPr wrap="square">
            <a:spAutoFit/>
          </a:bodyPr>
          <a:lstStyle/>
          <a:p>
            <a:r>
              <a:rPr kumimoji="0" lang="ru-RU" sz="1800" b="0" i="1"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Mănăstirea </a:t>
            </a:r>
            <a:r>
              <a:rPr kumimoji="0" lang="ru-RU" sz="1800" b="0" i="1" u="none" strike="noStrike" kern="1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Țipova</a:t>
            </a:r>
            <a:r>
              <a:rPr kumimoji="0" lang="ru-RU" sz="1800" b="0" i="1"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ro-MD" sz="1800" b="0" i="1"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r>
              <a:rPr kumimoji="0" lang="ru-RU" sz="1800" b="0" i="1" u="none" strike="noStrike" kern="1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foto</a:t>
            </a:r>
            <a:r>
              <a:rPr kumimoji="0" lang="ru-RU" sz="1800" b="0" i="1"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ru-RU" sz="1800" b="0" i="1" u="none" strike="noStrike" kern="1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Viorel</a:t>
            </a:r>
            <a:r>
              <a:rPr kumimoji="0" lang="ru-RU" sz="1800" b="0" i="1"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ru-RU" sz="1800" b="0" i="1" u="none" strike="noStrike" kern="1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Miron</a:t>
            </a:r>
            <a:endParaRPr lang="ru-RU" dirty="0"/>
          </a:p>
        </p:txBody>
      </p:sp>
    </p:spTree>
    <p:extLst>
      <p:ext uri="{BB962C8B-B14F-4D97-AF65-F5344CB8AC3E}">
        <p14:creationId xmlns:p14="http://schemas.microsoft.com/office/powerpoint/2010/main" val="512027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9DC8C-E74C-7F4C-AAD1-44904E9BAC6F}"/>
              </a:ext>
            </a:extLst>
          </p:cNvPr>
          <p:cNvSpPr>
            <a:spLocks noGrp="1"/>
          </p:cNvSpPr>
          <p:nvPr>
            <p:ph type="title"/>
          </p:nvPr>
        </p:nvSpPr>
        <p:spPr/>
        <p:txBody>
          <a:bodyPr/>
          <a:lstStyle/>
          <a:p>
            <a:r>
              <a:rPr lang="ro-RO" b="1" kern="100" dirty="0">
                <a:latin typeface="Calibri" panose="020F0502020204030204" pitchFamily="34" charset="0"/>
                <a:ea typeface="Calibri" panose="020F0502020204030204" pitchFamily="34" charset="0"/>
                <a:cs typeface="Times New Roman" panose="02020603050405020304" pitchFamily="18" charset="0"/>
              </a:rPr>
              <a:t>Vinării:</a:t>
            </a:r>
            <a:endParaRPr lang="ru-RU" dirty="0"/>
          </a:p>
        </p:txBody>
      </p:sp>
      <p:sp>
        <p:nvSpPr>
          <p:cNvPr id="3" name="Content Placeholder 2">
            <a:extLst>
              <a:ext uri="{FF2B5EF4-FFF2-40B4-BE49-F238E27FC236}">
                <a16:creationId xmlns:a16="http://schemas.microsoft.com/office/drawing/2014/main" id="{976A7EB4-569F-0767-18F1-934117D1C051}"/>
              </a:ext>
            </a:extLst>
          </p:cNvPr>
          <p:cNvSpPr>
            <a:spLocks noGrp="1"/>
          </p:cNvSpPr>
          <p:nvPr>
            <p:ph idx="1"/>
          </p:nvPr>
        </p:nvSpPr>
        <p:spPr/>
        <p:txBody>
          <a:bodyPr>
            <a:normAutofit fontScale="85000" lnSpcReduction="20000"/>
          </a:bodyPr>
          <a:lstStyle/>
          <a:p>
            <a:pPr marL="0" marR="0" indent="0">
              <a:lnSpc>
                <a:spcPct val="107000"/>
              </a:lnSpc>
              <a:spcBef>
                <a:spcPts val="0"/>
              </a:spcBef>
              <a:spcAft>
                <a:spcPts val="800"/>
              </a:spcAft>
              <a:buNone/>
            </a:pPr>
            <a:endParaRPr lang="ru-R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Vinaria Cricova,</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Vinaria Mileştii Mici,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Vinaria Et Cetera,</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Chateau Purcari,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Vinaria Asconi,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Migdal-P Cojuşna,</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Pivnitele din Branesti,</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Castel Mimi wine resort,</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ro-RO" sz="2400" kern="100" dirty="0">
                <a:effectLst/>
                <a:latin typeface="Calibri" panose="020F0502020204030204" pitchFamily="34" charset="0"/>
                <a:ea typeface="Calibri" panose="020F0502020204030204" pitchFamily="34" charset="0"/>
                <a:cs typeface="Times New Roman" panose="02020603050405020304" pitchFamily="18" charset="0"/>
              </a:rPr>
              <a:t>Vinaria Poiana</a:t>
            </a:r>
            <a:endParaRPr lang="ru-RU"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1026" name="Picture 2">
            <a:extLst>
              <a:ext uri="{FF2B5EF4-FFF2-40B4-BE49-F238E27FC236}">
                <a16:creationId xmlns:a16="http://schemas.microsoft.com/office/drawing/2014/main" id="{E88BBAF8-9ED4-89C1-C548-987EDB6A2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720" y="1733220"/>
            <a:ext cx="4589756" cy="19721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A716ED3-25A7-F0D4-E8EA-D38C82483D54}"/>
              </a:ext>
            </a:extLst>
          </p:cNvPr>
          <p:cNvSpPr txBox="1"/>
          <p:nvPr/>
        </p:nvSpPr>
        <p:spPr>
          <a:xfrm>
            <a:off x="7046912" y="3705381"/>
            <a:ext cx="3666478" cy="606063"/>
          </a:xfrm>
          <a:prstGeom prst="rect">
            <a:avLst/>
          </a:prstGeom>
          <a:noFill/>
        </p:spPr>
        <p:txBody>
          <a:bodyPr wrap="square">
            <a:spAutoFit/>
          </a:bodyPr>
          <a:lstStyle/>
          <a:p>
            <a:pPr marR="0" lvl="0" algn="l" defTabSz="457200" rtl="0" eaLnBrk="1" fontAlgn="auto" latinLnBrk="0" hangingPunct="1">
              <a:lnSpc>
                <a:spcPct val="107000"/>
              </a:lnSpc>
              <a:spcBef>
                <a:spcPts val="0"/>
              </a:spcBef>
              <a:spcAft>
                <a:spcPts val="800"/>
              </a:spcAft>
              <a:buClr>
                <a:srgbClr val="A53010"/>
              </a:buClr>
              <a:buSzTx/>
              <a:tabLst/>
              <a:defRPr/>
            </a:pPr>
            <a:r>
              <a:rPr kumimoji="0" lang="ro-RO" sz="14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https://purcari.wine/en/page/tours-wine-tasting-at-chateau-purcari</a:t>
            </a:r>
            <a:r>
              <a:rPr kumimoji="0" lang="ro-RO" sz="18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ru-RU" sz="1800" b="0" i="0" u="none" strike="noStrike" kern="1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527CAF87-2873-956A-A637-99C58362C063}"/>
              </a:ext>
            </a:extLst>
          </p:cNvPr>
          <p:cNvPicPr>
            <a:picLocks noChangeAspect="1"/>
          </p:cNvPicPr>
          <p:nvPr/>
        </p:nvPicPr>
        <p:blipFill>
          <a:blip r:embed="rId3"/>
          <a:stretch>
            <a:fillRect/>
          </a:stretch>
        </p:blipFill>
        <p:spPr>
          <a:xfrm>
            <a:off x="8919684" y="4377297"/>
            <a:ext cx="2584928" cy="1725318"/>
          </a:xfrm>
          <a:prstGeom prst="rect">
            <a:avLst/>
          </a:prstGeom>
        </p:spPr>
      </p:pic>
      <p:sp>
        <p:nvSpPr>
          <p:cNvPr id="8" name="TextBox 7">
            <a:extLst>
              <a:ext uri="{FF2B5EF4-FFF2-40B4-BE49-F238E27FC236}">
                <a16:creationId xmlns:a16="http://schemas.microsoft.com/office/drawing/2014/main" id="{87BC140E-8B80-D5A7-C0AA-FC009709B364}"/>
              </a:ext>
            </a:extLst>
          </p:cNvPr>
          <p:cNvSpPr txBox="1"/>
          <p:nvPr/>
        </p:nvSpPr>
        <p:spPr>
          <a:xfrm>
            <a:off x="7992123" y="6047781"/>
            <a:ext cx="3770790" cy="307777"/>
          </a:xfrm>
          <a:prstGeom prst="rect">
            <a:avLst/>
          </a:prstGeom>
          <a:noFill/>
        </p:spPr>
        <p:txBody>
          <a:bodyPr wrap="square">
            <a:spAutoFit/>
          </a:bodyPr>
          <a:lstStyle/>
          <a:p>
            <a:r>
              <a:rPr lang="en-US" sz="1400" dirty="0"/>
              <a:t>https://www.castelmimi.md/en/</a:t>
            </a:r>
            <a:endParaRPr lang="ru-RU" sz="1400" dirty="0"/>
          </a:p>
        </p:txBody>
      </p:sp>
    </p:spTree>
    <p:extLst>
      <p:ext uri="{BB962C8B-B14F-4D97-AF65-F5344CB8AC3E}">
        <p14:creationId xmlns:p14="http://schemas.microsoft.com/office/powerpoint/2010/main" val="3146464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C53C-5764-C404-7BCE-37313BCE524B}"/>
              </a:ext>
            </a:extLst>
          </p:cNvPr>
          <p:cNvSpPr>
            <a:spLocks noGrp="1"/>
          </p:cNvSpPr>
          <p:nvPr>
            <p:ph type="title"/>
          </p:nvPr>
        </p:nvSpPr>
        <p:spPr/>
        <p:txBody>
          <a:bodyPr>
            <a:normAutofit fontScale="90000"/>
          </a:bodyPr>
          <a:lstStyle/>
          <a:p>
            <a:pPr marL="0" marR="0" indent="457200">
              <a:spcBef>
                <a:spcPts val="0"/>
              </a:spcBef>
              <a:spcAft>
                <a:spcPts val="0"/>
              </a:spcAft>
            </a:pPr>
            <a:r>
              <a:rPr lang="en-US" sz="4400" b="1" dirty="0" err="1">
                <a:effectLst/>
                <a:latin typeface="Palatino Linotype" panose="02040502050505030304" pitchFamily="18" charset="0"/>
                <a:ea typeface="Arial Unicode MS"/>
                <a:cs typeface="Arial Unicode MS"/>
              </a:rPr>
              <a:t>Concluzii</a:t>
            </a:r>
            <a:r>
              <a:rPr lang="ru-RU" sz="4400" dirty="0">
                <a:effectLst/>
                <a:latin typeface="Times New Roman" panose="02020603050405020304" pitchFamily="18" charset="0"/>
                <a:ea typeface="Times New Roman" panose="02020603050405020304" pitchFamily="18" charset="0"/>
              </a:rPr>
              <a:t/>
            </a:r>
            <a:br>
              <a:rPr lang="ru-RU" sz="4400" dirty="0">
                <a:effectLst/>
                <a:latin typeface="Times New Roman" panose="02020603050405020304" pitchFamily="18" charset="0"/>
                <a:ea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4A7B6068-D5CA-7399-3E81-683AF0572A33}"/>
              </a:ext>
            </a:extLst>
          </p:cNvPr>
          <p:cNvSpPr>
            <a:spLocks noGrp="1"/>
          </p:cNvSpPr>
          <p:nvPr>
            <p:ph idx="1"/>
          </p:nvPr>
        </p:nvSpPr>
        <p:spPr/>
        <p:txBody>
          <a:bodyPr>
            <a:normAutofit fontScale="70000" lnSpcReduction="20000"/>
          </a:bodyPr>
          <a:lstStyle/>
          <a:p>
            <a:pPr marL="0" marR="0" indent="457200" algn="just">
              <a:spcBef>
                <a:spcPts val="0"/>
              </a:spcBef>
              <a:spcAft>
                <a:spcPts val="0"/>
              </a:spcAft>
            </a:pPr>
            <a:r>
              <a:rPr lang="en-US" sz="2800" dirty="0" err="1">
                <a:effectLst/>
                <a:latin typeface="Palatino Linotype" panose="02040502050505030304" pitchFamily="18" charset="0"/>
                <a:ea typeface="Arial Unicode MS"/>
                <a:cs typeface="Arial Unicode MS"/>
              </a:rPr>
              <a:t>Cercetarea</a:t>
            </a:r>
            <a:r>
              <a:rPr lang="en-US" sz="2800" dirty="0">
                <a:effectLst/>
                <a:latin typeface="Palatino Linotype" panose="02040502050505030304" pitchFamily="18" charset="0"/>
                <a:ea typeface="Arial Unicode MS"/>
                <a:cs typeface="Arial Unicode MS"/>
              </a:rPr>
              <a:t> </a:t>
            </a:r>
            <a:r>
              <a:rPr lang="en-US" sz="2800" dirty="0" err="1">
                <a:effectLst/>
                <a:latin typeface="Palatino Linotype" panose="02040502050505030304" pitchFamily="18" charset="0"/>
                <a:ea typeface="Arial Unicode MS"/>
                <a:cs typeface="Arial Unicode MS"/>
              </a:rPr>
              <a:t>demonstreaz</a:t>
            </a:r>
            <a:r>
              <a:rPr lang="ro-MD" sz="2800" dirty="0">
                <a:effectLst/>
                <a:latin typeface="Palatino Linotype" panose="02040502050505030304" pitchFamily="18" charset="0"/>
                <a:ea typeface="Arial Unicode MS"/>
                <a:cs typeface="Arial Unicode MS"/>
              </a:rPr>
              <a:t>ă un interes sporit pentru atractivitatea turismul din Republica Moldova. Turiștii sunt atrași din ambele perspective afaceri și agrement. Analizînd datele prezentate cu siguranță se poate de menționat faptul de perspectivă al sectorului în contextul evoluției economiei pe plan mondial și în particular tendințele interne. Cheia succesului se include în pilonii patrimoniali de genul natural, cultural și antropic.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ro-MD" sz="2800" dirty="0">
                <a:effectLst/>
                <a:latin typeface="Palatino Linotype" panose="02040502050505030304" pitchFamily="18" charset="0"/>
                <a:ea typeface="Arial Unicode MS"/>
                <a:cs typeface="Arial Unicode MS"/>
              </a:rPr>
              <a:t>Deși, Republica Moldova nu este înzestrată cu ieșire la mare cît și landșafturi muntoase, peisajele existente pot oferi o recreere și revitalizare a turismului. Mai mult, ca atît turismul intern practic nu este valorificat și are rezerve în dezvoltare. Fiind atractiv, totuși turismul intern rămîne inaccesibil pentru o mare parte a populației, tarifele existente fac concurență cu cele de pe piețele externe fiind orientați spre consumatorul extern cu venituri medii. Produse pentru turisții interni cu venituri reduse urmează a fi elaborate. În același context, infrastructura generală a sectorului urmează a fi adusă la nivelul cerințelor consumatorului final. </a:t>
            </a:r>
            <a:endParaRPr lang="ru-RU" sz="2800">
              <a:effectLst/>
              <a:latin typeface="Times New Roman" panose="02020603050405020304" pitchFamily="18" charset="0"/>
              <a:ea typeface="Times New Roman" panose="02020603050405020304" pitchFamily="18" charset="0"/>
            </a:endParaRPr>
          </a:p>
          <a:p>
            <a:endParaRPr lang="ru-RU"/>
          </a:p>
        </p:txBody>
      </p:sp>
    </p:spTree>
    <p:extLst>
      <p:ext uri="{BB962C8B-B14F-4D97-AF65-F5344CB8AC3E}">
        <p14:creationId xmlns:p14="http://schemas.microsoft.com/office/powerpoint/2010/main" val="110205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76E8-82C2-D951-C84A-F8093A45DA41}"/>
              </a:ext>
            </a:extLst>
          </p:cNvPr>
          <p:cNvSpPr>
            <a:spLocks noGrp="1"/>
          </p:cNvSpPr>
          <p:nvPr>
            <p:ph type="title"/>
          </p:nvPr>
        </p:nvSpPr>
        <p:spPr/>
        <p:txBody>
          <a:bodyPr>
            <a:normAutofit fontScale="90000"/>
          </a:bodyPr>
          <a:lstStyle/>
          <a:p>
            <a:pPr marL="342900" marR="0" lvl="0" indent="-342900">
              <a:spcBef>
                <a:spcPts val="0"/>
              </a:spcBef>
              <a:spcAft>
                <a:spcPts val="0"/>
              </a:spcAft>
            </a:pPr>
            <a:r>
              <a:rPr lang="ro-RO" sz="4400" b="1" kern="100" dirty="0">
                <a:effectLst/>
                <a:latin typeface="Palatino Linotype" panose="02040502050505030304" pitchFamily="18" charset="0"/>
                <a:ea typeface="Calibri" panose="020F0502020204030204" pitchFamily="34" charset="0"/>
              </a:rPr>
              <a:t>Literatura cercetată </a:t>
            </a:r>
            <a:r>
              <a:rPr lang="ru-RU" sz="4400" dirty="0">
                <a:effectLst/>
                <a:latin typeface="Times New Roman" panose="02020603050405020304" pitchFamily="18" charset="0"/>
                <a:ea typeface="Times New Roman" panose="02020603050405020304" pitchFamily="18" charset="0"/>
              </a:rPr>
              <a:t/>
            </a:r>
            <a:br>
              <a:rPr lang="ru-RU" sz="4400" dirty="0">
                <a:effectLst/>
                <a:latin typeface="Times New Roman" panose="02020603050405020304" pitchFamily="18" charset="0"/>
                <a:ea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74F92E0B-C3D5-FB87-F36F-60A359F78322}"/>
              </a:ext>
            </a:extLst>
          </p:cNvPr>
          <p:cNvSpPr>
            <a:spLocks noGrp="1"/>
          </p:cNvSpPr>
          <p:nvPr>
            <p:ph idx="1"/>
          </p:nvPr>
        </p:nvSpPr>
        <p:spPr/>
        <p:txBody>
          <a:bodyPr>
            <a:normAutofit fontScale="77500" lnSpcReduction="20000"/>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Metoda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utilizată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efectuarea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cercetării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analizei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surselor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literare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dispobile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o </a:t>
            </a:r>
            <a:r>
              <a:rPr lang="en-US" sz="2800" kern="100" dirty="0" err="1">
                <a:effectLst/>
                <a:latin typeface="Palatino Linotype" panose="02040502050505030304" pitchFamily="18" charset="0"/>
                <a:ea typeface="Calibri" panose="020F0502020204030204" pitchFamily="34" charset="0"/>
              </a:rPr>
              <a:t>sinteză</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ideii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situației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lanțului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valoric</a:t>
            </a:r>
            <a:r>
              <a:rPr lang="en-US" sz="2800" kern="100" dirty="0">
                <a:effectLst/>
                <a:latin typeface="Palatino Linotype" panose="02040502050505030304" pitchFamily="18" charset="0"/>
                <a:ea typeface="Calibri" panose="020F0502020204030204" pitchFamily="34" charset="0"/>
              </a:rPr>
              <a:t> al </a:t>
            </a:r>
            <a:r>
              <a:rPr lang="en-US" sz="2800" kern="100" dirty="0" err="1">
                <a:effectLst/>
                <a:latin typeface="Palatino Linotype" panose="02040502050505030304" pitchFamily="18" charset="0"/>
                <a:ea typeface="Calibri" panose="020F0502020204030204" pitchFamily="34" charset="0"/>
              </a:rPr>
              <a:t>turimului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contextul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crizelor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declanșate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acum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doi</a:t>
            </a:r>
            <a:r>
              <a:rPr lang="en-US" sz="2800" kern="100" dirty="0">
                <a:effectLst/>
                <a:latin typeface="Palatino Linotype" panose="02040502050505030304" pitchFamily="18" charset="0"/>
                <a:ea typeface="Calibri" panose="020F0502020204030204" pitchFamily="34" charset="0"/>
              </a:rPr>
              <a:t> ani (pandemic, </a:t>
            </a:r>
            <a:r>
              <a:rPr lang="en-US" sz="2800" kern="100" dirty="0" err="1">
                <a:effectLst/>
                <a:latin typeface="Palatino Linotype" panose="02040502050505030304" pitchFamily="18" charset="0"/>
                <a:ea typeface="Calibri" panose="020F0502020204030204" pitchFamily="34" charset="0"/>
              </a:rPr>
              <a:t>geopolitic</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cel</a:t>
            </a:r>
            <a:r>
              <a:rPr lang="en-US" sz="2800" kern="100" dirty="0">
                <a:effectLst/>
                <a:latin typeface="Palatino Linotype" panose="02040502050505030304" pitchFamily="18" charset="0"/>
                <a:ea typeface="Calibri" panose="020F0502020204030204" pitchFamily="34" charset="0"/>
              </a:rPr>
              <a:t> economic,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consecința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primelor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două</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a:effectLst/>
                <a:latin typeface="Palatino Linotype" panose="02040502050505030304" pitchFamily="18" charset="0"/>
                <a:ea typeface="Calibri" panose="020F0502020204030204" pitchFamily="34" charset="0"/>
              </a:rPr>
              <a:t>Din </a:t>
            </a:r>
            <a:r>
              <a:rPr lang="en-US" sz="2800" kern="100" dirty="0" err="1">
                <a:effectLst/>
                <a:latin typeface="Palatino Linotype" panose="02040502050505030304" pitchFamily="18" charset="0"/>
                <a:ea typeface="Calibri" panose="020F0502020204030204" pitchFamily="34" charset="0"/>
              </a:rPr>
              <a:t>motivul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unul</a:t>
            </a:r>
            <a:r>
              <a:rPr lang="en-US" sz="2800" kern="100" dirty="0">
                <a:effectLst/>
                <a:latin typeface="Palatino Linotype" panose="02040502050505030304" pitchFamily="18" charset="0"/>
                <a:ea typeface="Calibri" panose="020F0502020204030204" pitchFamily="34" charset="0"/>
              </a:rPr>
              <a:t> novice,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surse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fundamentale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cercetări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analize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încă</a:t>
            </a:r>
            <a:r>
              <a:rPr lang="en-US" sz="2800" kern="100" dirty="0">
                <a:effectLst/>
                <a:latin typeface="Palatino Linotype" panose="02040502050505030304" pitchFamily="18" charset="0"/>
                <a:ea typeface="Calibri" panose="020F0502020204030204" pitchFamily="34" charset="0"/>
              </a:rPr>
              <a:t> nu sunt </a:t>
            </a:r>
            <a:r>
              <a:rPr lang="en-US" sz="2800" kern="100" dirty="0" err="1">
                <a:effectLst/>
                <a:latin typeface="Palatino Linotype" panose="02040502050505030304" pitchFamily="18" charset="0"/>
                <a:ea typeface="Calibri" panose="020F0502020204030204" pitchFamily="34" charset="0"/>
              </a:rPr>
              <a:t>efectuate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Astfel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efectuarea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cercetării</a:t>
            </a:r>
            <a:r>
              <a:rPr lang="en-US" sz="2800" kern="100" dirty="0">
                <a:effectLst/>
                <a:latin typeface="Palatino Linotype" panose="02040502050505030304" pitchFamily="18" charset="0"/>
                <a:ea typeface="Calibri" panose="020F0502020204030204" pitchFamily="34" charset="0"/>
              </a:rPr>
              <a:t> au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disponibile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articolele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științifice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publicate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cerectările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instituțiilor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internaționale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desfășoară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activitatea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domeniul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respectiv</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toate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acestea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problema</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abordată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cercetători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oameni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știință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analiști</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73949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CA04-FDFA-6A9F-6710-B660FCA29F98}"/>
              </a:ext>
            </a:extLst>
          </p:cNvPr>
          <p:cNvSpPr>
            <a:spLocks noGrp="1"/>
          </p:cNvSpPr>
          <p:nvPr>
            <p:ph type="title"/>
          </p:nvPr>
        </p:nvSpPr>
        <p:spPr/>
        <p:txBody>
          <a:bodyPr/>
          <a:lstStyle/>
          <a:p>
            <a:r>
              <a:rPr kumimoji="0" lang="ro-RO" sz="4400" b="1" i="0" u="none" strike="noStrike" kern="1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mj-cs"/>
              </a:rPr>
              <a:t>Literatura cercetată</a:t>
            </a:r>
            <a:endParaRPr lang="ru-RU" dirty="0"/>
          </a:p>
        </p:txBody>
      </p:sp>
      <p:sp>
        <p:nvSpPr>
          <p:cNvPr id="3" name="Content Placeholder 2">
            <a:extLst>
              <a:ext uri="{FF2B5EF4-FFF2-40B4-BE49-F238E27FC236}">
                <a16:creationId xmlns:a16="http://schemas.microsoft.com/office/drawing/2014/main" id="{730BE177-E083-E1CE-C79A-476F47C8B02C}"/>
              </a:ext>
            </a:extLst>
          </p:cNvPr>
          <p:cNvSpPr>
            <a:spLocks noGrp="1"/>
          </p:cNvSpPr>
          <p:nvPr>
            <p:ph idx="1"/>
          </p:nvPr>
        </p:nvSpPr>
        <p:spPr/>
        <p:txBody>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Drept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urmare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pandemiei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populația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care a </a:t>
            </a:r>
            <a:r>
              <a:rPr lang="en-US" sz="2800" kern="100" dirty="0" err="1">
                <a:effectLst/>
                <a:latin typeface="Palatino Linotype" panose="02040502050505030304" pitchFamily="18" charset="0"/>
                <a:ea typeface="Calibri" panose="020F0502020204030204" pitchFamily="34" charset="0"/>
              </a:rPr>
              <a:t>avut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consecințele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bolii</a:t>
            </a:r>
            <a:r>
              <a:rPr lang="en-US" sz="2800" kern="100" dirty="0">
                <a:effectLst/>
                <a:latin typeface="Palatino Linotype" panose="02040502050505030304" pitchFamily="18" charset="0"/>
                <a:ea typeface="Calibri" panose="020F0502020204030204" pitchFamily="34" charset="0"/>
              </a:rPr>
              <a:t> are </a:t>
            </a:r>
            <a:r>
              <a:rPr lang="en-US" sz="2800" kern="100" dirty="0" err="1">
                <a:effectLst/>
                <a:latin typeface="Palatino Linotype" panose="02040502050505030304" pitchFamily="18" charset="0"/>
                <a:ea typeface="Calibri" panose="020F0502020204030204" pitchFamily="34" charset="0"/>
              </a:rPr>
              <a:t>recomandări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de la </a:t>
            </a:r>
            <a:r>
              <a:rPr lang="en-US" sz="2800" kern="100" dirty="0" err="1">
                <a:effectLst/>
                <a:latin typeface="Palatino Linotype" panose="02040502050505030304" pitchFamily="18" charset="0"/>
                <a:ea typeface="Calibri" panose="020F0502020204030204" pitchFamily="34" charset="0"/>
              </a:rPr>
              <a:t>medici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petrece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timpul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cît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natură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consecință</a:t>
            </a:r>
            <a:r>
              <a:rPr lang="en-US" sz="2800" kern="100" dirty="0">
                <a:effectLst/>
                <a:latin typeface="Palatino Linotype" panose="02040502050505030304" pitchFamily="18" charset="0"/>
                <a:ea typeface="Calibri" panose="020F0502020204030204" pitchFamily="34" charset="0"/>
              </a:rPr>
              <a:t> au </a:t>
            </a:r>
            <a:r>
              <a:rPr lang="en-US" sz="2800" kern="100" dirty="0" err="1">
                <a:effectLst/>
                <a:latin typeface="Palatino Linotype" panose="02040502050505030304" pitchFamily="18" charset="0"/>
                <a:ea typeface="Calibri" panose="020F0502020204030204" pitchFamily="34" charset="0"/>
              </a:rPr>
              <a:t>apărut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oferte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noi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rural de </a:t>
            </a:r>
            <a:r>
              <a:rPr lang="en-US" sz="2800" kern="100" dirty="0" err="1">
                <a:effectLst/>
                <a:latin typeface="Palatino Linotype" panose="02040502050505030304" pitchFamily="18" charset="0"/>
                <a:ea typeface="Calibri" panose="020F0502020204030204" pitchFamily="34" charset="0"/>
              </a:rPr>
              <a:t>diferit</a:t>
            </a:r>
            <a:r>
              <a:rPr lang="en-US" sz="2800" kern="100" dirty="0">
                <a:effectLst/>
                <a:latin typeface="Palatino Linotype" panose="02040502050505030304" pitchFamily="18" charset="0"/>
                <a:ea typeface="Calibri" panose="020F0502020204030204" pitchFamily="34" charset="0"/>
              </a:rPr>
              <a:t> tip: </a:t>
            </a:r>
            <a:r>
              <a:rPr lang="en-US" sz="2800" kern="100" dirty="0" err="1">
                <a:effectLst/>
                <a:latin typeface="Palatino Linotype" panose="02040502050505030304" pitchFamily="18" charset="0"/>
                <a:ea typeface="Calibri" panose="020F0502020204030204" pitchFamily="34" charset="0"/>
              </a:rPr>
              <a:t>pensiuni</a:t>
            </a:r>
            <a:r>
              <a:rPr lang="en-US" sz="2800" kern="100" dirty="0">
                <a:effectLst/>
                <a:latin typeface="Palatino Linotype" panose="02040502050505030304" pitchFamily="18" charset="0"/>
                <a:ea typeface="Calibri" panose="020F0502020204030204" pitchFamily="34" charset="0"/>
              </a:rPr>
              <a:t>, cabane, </a:t>
            </a:r>
            <a:r>
              <a:rPr lang="en-US" sz="2800" kern="100" dirty="0" err="1">
                <a:effectLst/>
                <a:latin typeface="Palatino Linotype" panose="02040502050505030304" pitchFamily="18" charset="0"/>
                <a:ea typeface="Calibri" panose="020F0502020204030204" pitchFamily="34" charset="0"/>
              </a:rPr>
              <a:t>hotele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campinguri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căsuțe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Familiile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tinere</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copii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mici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găsesc</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astfel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agrement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revigorant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toți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membrii</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94300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8F763-7B1C-41BD-882F-AF1799E1071C}"/>
              </a:ext>
            </a:extLst>
          </p:cNvPr>
          <p:cNvSpPr>
            <a:spLocks noGrp="1"/>
          </p:cNvSpPr>
          <p:nvPr>
            <p:ph type="title"/>
          </p:nvPr>
        </p:nvSpPr>
        <p:spPr/>
        <p:txBody>
          <a:bodyPr>
            <a:normAutofit fontScale="90000"/>
          </a:bodyPr>
          <a:lstStyle/>
          <a:p>
            <a:pPr marL="342900" marR="0" lvl="0" indent="-342900">
              <a:spcBef>
                <a:spcPts val="0"/>
              </a:spcBef>
              <a:spcAft>
                <a:spcPts val="0"/>
              </a:spcAft>
            </a:pPr>
            <a:r>
              <a:rPr lang="ro-RO" sz="4400" b="1" kern="100" dirty="0">
                <a:effectLst/>
                <a:latin typeface="Palatino Linotype" panose="02040502050505030304" pitchFamily="18" charset="0"/>
                <a:ea typeface="Calibri" panose="020F0502020204030204" pitchFamily="34" charset="0"/>
              </a:rPr>
              <a:t>Metodologia</a:t>
            </a:r>
            <a:r>
              <a:rPr lang="ru-RU" sz="4400" dirty="0">
                <a:effectLst/>
                <a:latin typeface="Times New Roman" panose="02020603050405020304" pitchFamily="18" charset="0"/>
                <a:ea typeface="Times New Roman" panose="02020603050405020304" pitchFamily="18" charset="0"/>
              </a:rPr>
              <a:t/>
            </a:r>
            <a:br>
              <a:rPr lang="ru-RU" sz="4400" dirty="0">
                <a:effectLst/>
                <a:latin typeface="Times New Roman" panose="02020603050405020304" pitchFamily="18" charset="0"/>
                <a:ea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7D691C1C-2E5F-6BB9-1BA9-FA757D29E723}"/>
              </a:ext>
            </a:extLst>
          </p:cNvPr>
          <p:cNvSpPr>
            <a:spLocks noGrp="1"/>
          </p:cNvSpPr>
          <p:nvPr>
            <p:ph idx="1"/>
          </p:nvPr>
        </p:nvSpPr>
        <p:spPr/>
        <p:txBody>
          <a:bodyPr>
            <a:normAutofit fontScale="77500" lnSpcReduction="20000"/>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abordarea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subiectului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cercetării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aplicarea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metodologiei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analiză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sinteză</a:t>
            </a:r>
            <a:r>
              <a:rPr lang="en-US" sz="2800" kern="100" dirty="0">
                <a:effectLst/>
                <a:latin typeface="Palatino Linotype" panose="02040502050505030304" pitchFamily="18" charset="0"/>
                <a:ea typeface="Calibri" panose="020F0502020204030204" pitchFamily="34" charset="0"/>
              </a:rPr>
              <a:t> au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studiate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surse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ține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situația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actuală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perspectivele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al </a:t>
            </a:r>
            <a:r>
              <a:rPr lang="en-US" sz="2800" kern="100" dirty="0" err="1">
                <a:effectLst/>
                <a:latin typeface="Palatino Linotype" panose="02040502050505030304" pitchFamily="18" charset="0"/>
                <a:ea typeface="Calibri" panose="020F0502020204030204" pitchFamily="34" charset="0"/>
              </a:rPr>
              <a:t>sectorului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condițiile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crizei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pandemice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crizei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geopolitice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celei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economice</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procesul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cercetării</a:t>
            </a:r>
            <a:r>
              <a:rPr lang="en-US" sz="2800" kern="100" dirty="0">
                <a:effectLst/>
                <a:latin typeface="Palatino Linotype" panose="02040502050505030304" pitchFamily="18" charset="0"/>
                <a:ea typeface="Calibri" panose="020F0502020204030204" pitchFamily="34" charset="0"/>
              </a:rPr>
              <a:t> s-a </a:t>
            </a:r>
            <a:r>
              <a:rPr lang="en-US" sz="2800" kern="100" dirty="0" err="1">
                <a:effectLst/>
                <a:latin typeface="Palatino Linotype" panose="02040502050505030304" pitchFamily="18" charset="0"/>
                <a:ea typeface="Calibri" panose="020F0502020204030204" pitchFamily="34" charset="0"/>
              </a:rPr>
              <a:t>utilizat</a:t>
            </a:r>
            <a:r>
              <a:rPr lang="en-US" sz="2800" kern="100" dirty="0">
                <a:effectLst/>
                <a:latin typeface="Palatino Linotype" panose="02040502050505030304" pitchFamily="18" charset="0"/>
                <a:ea typeface="Calibri" panose="020F0502020204030204" pitchFamily="34" charset="0"/>
              </a:rPr>
              <a:t> un </a:t>
            </a:r>
            <a:r>
              <a:rPr lang="en-US" sz="2800" kern="100" dirty="0" err="1">
                <a:effectLst/>
                <a:latin typeface="Palatino Linotype" panose="02040502050505030304" pitchFamily="18" charset="0"/>
                <a:ea typeface="Calibri" panose="020F0502020204030204" pitchFamily="34" charset="0"/>
              </a:rPr>
              <a:t>număr</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metode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științifice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generale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speciale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Metodele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generalizării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teoretice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utilizînd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elementele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analiză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identificarea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tendințelor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actuale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utilizînd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datele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statistice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sinteza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comparația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determina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esența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teoretică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abordarea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pratică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sistematizarea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formarea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concluziilor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Informația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bazată</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cerecetările</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internaționale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resursele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electonice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disponibile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spațiul</a:t>
            </a:r>
            <a:r>
              <a:rPr lang="en-US" sz="2800" kern="100" dirty="0">
                <a:effectLst/>
                <a:latin typeface="Palatino Linotype" panose="02040502050505030304" pitchFamily="18" charset="0"/>
                <a:ea typeface="Calibri" panose="020F0502020204030204" pitchFamily="34" charset="0"/>
              </a:rPr>
              <a:t> virtual (Internet), </a:t>
            </a:r>
            <a:r>
              <a:rPr lang="en-US" sz="2800" kern="100" dirty="0" err="1">
                <a:effectLst/>
                <a:latin typeface="Palatino Linotype" panose="02040502050505030304" pitchFamily="18" charset="0"/>
                <a:ea typeface="Calibri" panose="020F0502020204030204" pitchFamily="34" charset="0"/>
              </a:rPr>
              <a:t>rezultatele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propriilor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cerecetări</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03456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3F55-F82D-2013-7DC7-41C55D0C1F0E}"/>
              </a:ext>
            </a:extLst>
          </p:cNvPr>
          <p:cNvSpPr>
            <a:spLocks noGrp="1"/>
          </p:cNvSpPr>
          <p:nvPr>
            <p:ph type="title"/>
          </p:nvPr>
        </p:nvSpPr>
        <p:spPr/>
        <p:txBody>
          <a:bodyPr/>
          <a:lstStyle/>
          <a:p>
            <a:r>
              <a:rPr kumimoji="0" lang="ro-RO" sz="4400" b="1" i="0" u="none" strike="noStrike" kern="1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mj-cs"/>
              </a:rPr>
              <a:t>Metodologia</a:t>
            </a:r>
            <a:endParaRPr lang="ru-RU" dirty="0"/>
          </a:p>
        </p:txBody>
      </p:sp>
      <p:sp>
        <p:nvSpPr>
          <p:cNvPr id="3" name="Content Placeholder 2">
            <a:extLst>
              <a:ext uri="{FF2B5EF4-FFF2-40B4-BE49-F238E27FC236}">
                <a16:creationId xmlns:a16="http://schemas.microsoft.com/office/drawing/2014/main" id="{84F787FC-B8A8-3791-0D6C-89DC9E2C4B08}"/>
              </a:ext>
            </a:extLst>
          </p:cNvPr>
          <p:cNvSpPr>
            <a:spLocks noGrp="1"/>
          </p:cNvSpPr>
          <p:nvPr>
            <p:ph idx="1"/>
          </p:nvPr>
        </p:nvSpPr>
        <p:spPr/>
        <p:txBody>
          <a:bodyPr>
            <a:normAutofit fontScale="85000" lnSpcReduction="20000"/>
          </a:bodyPr>
          <a:lstStyle/>
          <a:p>
            <a:pPr marL="0" marR="0" indent="457200" algn="just">
              <a:spcBef>
                <a:spcPts val="0"/>
              </a:spcBef>
              <a:spcAft>
                <a:spcPts val="0"/>
              </a:spcAft>
            </a:pPr>
            <a:r>
              <a:rPr lang="ro-MD" sz="2800" kern="100" dirty="0">
                <a:effectLst/>
                <a:latin typeface="Palatino Linotype" panose="02040502050505030304" pitchFamily="18" charset="0"/>
                <a:ea typeface="Calibri" panose="020F0502020204030204" pitchFamily="34" charset="0"/>
              </a:rPr>
              <a:t>În scopul atingerii rezultatelor cercetării au fost analizate mai multe surse bibliografice și informaționale:</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ro-MD" sz="2800" kern="100" dirty="0">
                <a:effectLst/>
                <a:latin typeface="Palatino Linotype" panose="02040502050505030304" pitchFamily="18" charset="0"/>
                <a:ea typeface="Calibri" panose="020F0502020204030204" pitchFamily="34" charset="0"/>
              </a:rPr>
              <a:t>Articole științifice publicate în bazele de date naționale și internaționale;</a:t>
            </a:r>
            <a:endParaRPr lang="ru-RU" sz="2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ro-MD" sz="2800" kern="100" dirty="0">
                <a:effectLst/>
                <a:latin typeface="Palatino Linotype" panose="02040502050505030304" pitchFamily="18" charset="0"/>
                <a:ea typeface="Calibri" panose="020F0502020204030204" pitchFamily="34" charset="0"/>
              </a:rPr>
              <a:t>Cărți specializate publicate de autori locali și străini.</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calitate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metodă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studiu</a:t>
            </a:r>
            <a:r>
              <a:rPr lang="en-US" sz="2800" kern="100" dirty="0">
                <a:effectLst/>
                <a:latin typeface="Palatino Linotype" panose="02040502050505030304" pitchFamily="18" charset="0"/>
                <a:ea typeface="Calibri" panose="020F0502020204030204" pitchFamily="34" charset="0"/>
              </a:rPr>
              <a:t> care a </a:t>
            </a:r>
            <a:r>
              <a:rPr lang="en-US" sz="2800" kern="100" dirty="0" err="1">
                <a:effectLst/>
                <a:latin typeface="Palatino Linotype" panose="02040502050505030304" pitchFamily="18" charset="0"/>
                <a:ea typeface="Calibri" panose="020F0502020204030204" pitchFamily="34" charset="0"/>
              </a:rPr>
              <a:t>fost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utilizată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abordarea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științifică</a:t>
            </a:r>
            <a:r>
              <a:rPr lang="en-US" sz="2800" kern="100" dirty="0">
                <a:effectLst/>
                <a:latin typeface="Palatino Linotype" panose="02040502050505030304" pitchFamily="18" charset="0"/>
                <a:ea typeface="Calibri" panose="020F0502020204030204" pitchFamily="34" charset="0"/>
              </a:rPr>
              <a:t> enumerate: </a:t>
            </a:r>
            <a:r>
              <a:rPr lang="en-US" sz="2800" kern="100" dirty="0" err="1">
                <a:effectLst/>
                <a:latin typeface="Palatino Linotype" panose="02040502050505030304" pitchFamily="18" charset="0"/>
                <a:ea typeface="Calibri" panose="020F0502020204030204" pitchFamily="34" charset="0"/>
              </a:rPr>
              <a:t>documente</a:t>
            </a:r>
            <a:r>
              <a:rPr lang="en-US" sz="2800" kern="100" dirty="0">
                <a:effectLst/>
                <a:latin typeface="Palatino Linotype" panose="02040502050505030304" pitchFamily="18" charset="0"/>
                <a:ea typeface="Calibri" panose="020F0502020204030204" pitchFamily="34" charset="0"/>
              </a:rPr>
              <a:t>, din printer </a:t>
            </a:r>
            <a:r>
              <a:rPr lang="en-US" sz="2800" kern="100" dirty="0" err="1">
                <a:effectLst/>
                <a:latin typeface="Palatino Linotype" panose="02040502050505030304" pitchFamily="18" charset="0"/>
                <a:ea typeface="Calibri" panose="020F0502020204030204" pitchFamily="34" charset="0"/>
              </a:rPr>
              <a:t>analiza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literaturii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a:t>
            </a:r>
            <a:r>
              <a:rPr lang="en-US" sz="2800" kern="100" dirty="0" err="1">
                <a:effectLst/>
                <a:latin typeface="Palatino Linotype" panose="02040502050505030304" pitchFamily="18" charset="0"/>
                <a:ea typeface="Calibri" panose="020F0502020204030204" pitchFamily="34" charset="0"/>
              </a:rPr>
              <a:t>teoretice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metode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statistice</a:t>
            </a:r>
            <a:r>
              <a:rPr lang="en-US" sz="2800" kern="100" dirty="0">
                <a:effectLst/>
                <a:latin typeface="Palatino Linotype" panose="02040502050505030304" pitchFamily="18" charset="0"/>
                <a:ea typeface="Calibri" panose="020F0502020204030204" pitchFamily="34" charset="0"/>
              </a:rPr>
              <a:t> precum </a:t>
            </a:r>
            <a:r>
              <a:rPr lang="en-US" sz="2800" kern="100" dirty="0" err="1">
                <a:effectLst/>
                <a:latin typeface="Palatino Linotype" panose="02040502050505030304" pitchFamily="18" charset="0"/>
                <a:ea typeface="Calibri" panose="020F0502020204030204" pitchFamily="34" charset="0"/>
              </a:rPr>
              <a:t>clasificarea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sinteza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metoda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cercetării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interdisciplinare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bazată</a:t>
            </a:r>
            <a:r>
              <a:rPr lang="en-US" sz="2800" kern="100" dirty="0">
                <a:effectLst/>
                <a:latin typeface="Palatino Linotype" panose="02040502050505030304" pitchFamily="18" charset="0"/>
                <a:ea typeface="Calibri" panose="020F0502020204030204" pitchFamily="34" charset="0"/>
              </a:rPr>
              <a:t> pe </a:t>
            </a:r>
            <a:r>
              <a:rPr lang="en-US" sz="2800" kern="100" dirty="0" err="1">
                <a:effectLst/>
                <a:latin typeface="Palatino Linotype" panose="02040502050505030304" pitchFamily="18" charset="0"/>
                <a:ea typeface="Calibri" panose="020F0502020204030204" pitchFamily="34" charset="0"/>
              </a:rPr>
              <a:t>cunoștințe</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alte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sectoare</a:t>
            </a:r>
            <a:r>
              <a:rPr lang="en-US" sz="2800" kern="100" dirty="0">
                <a:effectLst/>
                <a:latin typeface="Palatino Linotype" panose="02040502050505030304" pitchFamily="18" charset="0"/>
                <a:ea typeface="Calibri" panose="020F0502020204030204" pitchFamily="34" charset="0"/>
              </a:rPr>
              <a:t> precum </a:t>
            </a:r>
            <a:r>
              <a:rPr lang="en-US" sz="2800" kern="100" dirty="0" err="1">
                <a:effectLst/>
                <a:latin typeface="Palatino Linotype" panose="02040502050505030304" pitchFamily="18" charset="0"/>
                <a:ea typeface="Calibri" panose="020F0502020204030204" pitchFamily="34" charset="0"/>
              </a:rPr>
              <a:t>agricultură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industrie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legislative.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982522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E839-9E61-54D2-8A51-17BCB70373B1}"/>
              </a:ext>
            </a:extLst>
          </p:cNvPr>
          <p:cNvSpPr>
            <a:spLocks noGrp="1"/>
          </p:cNvSpPr>
          <p:nvPr>
            <p:ph type="title"/>
          </p:nvPr>
        </p:nvSpPr>
        <p:spPr/>
        <p:txBody>
          <a:bodyPr>
            <a:normAutofit fontScale="90000"/>
          </a:bodyPr>
          <a:lstStyle/>
          <a:p>
            <a:pPr marL="342900" marR="0" lvl="0" indent="-342900">
              <a:spcBef>
                <a:spcPts val="0"/>
              </a:spcBef>
              <a:spcAft>
                <a:spcPts val="0"/>
              </a:spcAft>
            </a:pPr>
            <a:r>
              <a:rPr lang="ro-RO" sz="4400" b="1" kern="100" dirty="0">
                <a:effectLst/>
                <a:latin typeface="Palatino Linotype" panose="02040502050505030304" pitchFamily="18" charset="0"/>
                <a:ea typeface="Calibri" panose="020F0502020204030204" pitchFamily="34" charset="0"/>
              </a:rPr>
              <a:t>Rezultatele și discuțiile</a:t>
            </a:r>
            <a:r>
              <a:rPr lang="ru-RU" sz="4400" dirty="0">
                <a:effectLst/>
                <a:latin typeface="Times New Roman" panose="02020603050405020304" pitchFamily="18" charset="0"/>
                <a:ea typeface="Times New Roman" panose="02020603050405020304" pitchFamily="18" charset="0"/>
              </a:rPr>
              <a:t/>
            </a:r>
            <a:br>
              <a:rPr lang="ru-RU" sz="4400" dirty="0">
                <a:effectLst/>
                <a:latin typeface="Times New Roman" panose="02020603050405020304" pitchFamily="18" charset="0"/>
                <a:ea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87CAF7C3-A954-119E-1AC6-D2082BF5A261}"/>
              </a:ext>
            </a:extLst>
          </p:cNvPr>
          <p:cNvSpPr>
            <a:spLocks noGrp="1"/>
          </p:cNvSpPr>
          <p:nvPr>
            <p:ph idx="1"/>
          </p:nvPr>
        </p:nvSpPr>
        <p:spPr/>
        <p:txBody>
          <a:bodyPr>
            <a:normAutofit fontScale="70000" lnSpcReduction="20000"/>
          </a:bodyPr>
          <a:lstStyle/>
          <a:p>
            <a:pPr marL="0" marR="0" indent="457200" algn="just">
              <a:spcBef>
                <a:spcPts val="0"/>
              </a:spcBef>
              <a:spcAft>
                <a:spcPts val="0"/>
              </a:spcAft>
            </a:pPr>
            <a:r>
              <a:rPr lang="en-US" sz="2800" kern="100" dirty="0">
                <a:effectLst/>
                <a:latin typeface="Palatino Linotype" panose="02040502050505030304" pitchFamily="18" charset="0"/>
                <a:ea typeface="Calibri" panose="020F0502020204030204" pitchFamily="34" charset="0"/>
              </a:rPr>
              <a:t>O </a:t>
            </a:r>
            <a:r>
              <a:rPr lang="en-US" sz="2800" kern="100" dirty="0" err="1">
                <a:effectLst/>
                <a:latin typeface="Palatino Linotype" panose="02040502050505030304" pitchFamily="18" charset="0"/>
                <a:ea typeface="Calibri" panose="020F0502020204030204" pitchFamily="34" charset="0"/>
              </a:rPr>
              <a:t>consecință</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globalizării</a:t>
            </a:r>
            <a:r>
              <a:rPr lang="en-US" sz="2800" kern="100" dirty="0">
                <a:effectLst/>
                <a:latin typeface="Palatino Linotype" panose="02040502050505030304" pitchFamily="18" charset="0"/>
                <a:ea typeface="Calibri" panose="020F0502020204030204" pitchFamily="34" charset="0"/>
              </a:rPr>
              <a:t> cu </a:t>
            </a:r>
            <a:r>
              <a:rPr lang="en-US" sz="2800" kern="100" dirty="0" err="1">
                <a:effectLst/>
                <a:latin typeface="Palatino Linotype" panose="02040502050505030304" pitchFamily="18" charset="0"/>
                <a:ea typeface="Calibri" panose="020F0502020204030204" pitchFamily="34" charset="0"/>
              </a:rPr>
              <a:t>efect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pozitiv</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care a </a:t>
            </a:r>
            <a:r>
              <a:rPr lang="en-US" sz="2800" kern="100" dirty="0" err="1">
                <a:effectLst/>
                <a:latin typeface="Palatino Linotype" panose="02040502050505030304" pitchFamily="18" charset="0"/>
                <a:ea typeface="Calibri" panose="020F0502020204030204" pitchFamily="34" charset="0"/>
              </a:rPr>
              <a:t>devenit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una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dintre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principalele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surse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venit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special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curs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Acest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fenomen</a:t>
            </a:r>
            <a:r>
              <a:rPr lang="en-US" sz="2800" kern="100" dirty="0">
                <a:effectLst/>
                <a:latin typeface="Palatino Linotype" panose="02040502050505030304" pitchFamily="18" charset="0"/>
                <a:ea typeface="Calibri" panose="020F0502020204030204" pitchFamily="34" charset="0"/>
              </a:rPr>
              <a:t> al </a:t>
            </a:r>
            <a:r>
              <a:rPr lang="en-US" sz="2800" kern="100" dirty="0" err="1">
                <a:effectLst/>
                <a:latin typeface="Palatino Linotype" panose="02040502050505030304" pitchFamily="18" charset="0"/>
                <a:ea typeface="Calibri" panose="020F0502020204030204" pitchFamily="34" charset="0"/>
              </a:rPr>
              <a:t>răspîndirii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globale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industrializate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dezvoltate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produs</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beneficii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sporit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ocuparea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forței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muncă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conexe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Reprezentînd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prestare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serviciilor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contribuie</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acumularea</a:t>
            </a:r>
            <a:r>
              <a:rPr lang="en-US" sz="2800" kern="100" dirty="0">
                <a:effectLst/>
                <a:latin typeface="Palatino Linotype" panose="02040502050505030304" pitchFamily="18" charset="0"/>
                <a:ea typeface="Calibri" panose="020F0502020204030204" pitchFamily="34" charset="0"/>
              </a:rPr>
              <a:t> de capital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cadrul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aproximativ</a:t>
            </a:r>
            <a:r>
              <a:rPr lang="en-US" sz="2800" kern="100" dirty="0">
                <a:effectLst/>
                <a:latin typeface="Palatino Linotype" panose="02040502050505030304" pitchFamily="18" charset="0"/>
                <a:ea typeface="Calibri" panose="020F0502020204030204" pitchFamily="34" charset="0"/>
              </a:rPr>
              <a:t> a 12 </a:t>
            </a:r>
            <a:r>
              <a:rPr lang="en-US" sz="2800" kern="100" dirty="0" err="1">
                <a:effectLst/>
                <a:latin typeface="Palatino Linotype" panose="02040502050505030304" pitchFamily="18" charset="0"/>
                <a:ea typeface="Calibri" panose="020F0502020204030204" pitchFamily="34" charset="0"/>
              </a:rPr>
              <a:t>feluri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activităţi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specifice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acestei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ramuri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Astfel</a:t>
            </a:r>
            <a:r>
              <a:rPr lang="en-US" sz="2800" kern="100" dirty="0">
                <a:effectLst/>
                <a:latin typeface="Palatino Linotype" panose="02040502050505030304" pitchFamily="18" charset="0"/>
                <a:ea typeface="Calibri" panose="020F0502020204030204" pitchFamily="34" charset="0"/>
              </a:rPr>
              <a:t> pot fi enumerate </a:t>
            </a:r>
            <a:r>
              <a:rPr lang="en-US" sz="2800" kern="100" dirty="0" err="1">
                <a:effectLst/>
                <a:latin typeface="Palatino Linotype" panose="02040502050505030304" pitchFamily="18" charset="0"/>
                <a:ea typeface="Calibri" panose="020F0502020204030204" pitchFamily="34" charset="0"/>
              </a:rPr>
              <a:t>ramurile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serviciile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conexe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horeca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putem</a:t>
            </a:r>
            <a:r>
              <a:rPr lang="en-US" sz="2800" kern="100" dirty="0">
                <a:effectLst/>
                <a:latin typeface="Palatino Linotype" panose="02040502050505030304" pitchFamily="18" charset="0"/>
                <a:ea typeface="Calibri" panose="020F0502020204030204" pitchFamily="34" charset="0"/>
              </a:rPr>
              <a:t> include </a:t>
            </a:r>
            <a:r>
              <a:rPr lang="en-US" sz="2800" kern="100" dirty="0" err="1">
                <a:effectLst/>
                <a:latin typeface="Palatino Linotype" panose="02040502050505030304" pitchFamily="18" charset="0"/>
                <a:ea typeface="Calibri" panose="020F0502020204030204" pitchFamily="34" charset="0"/>
              </a:rPr>
              <a:t>chiar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agricultura</a:t>
            </a:r>
            <a:r>
              <a:rPr lang="en-US" sz="2800" kern="100" dirty="0">
                <a:effectLst/>
                <a:latin typeface="Palatino Linotype" panose="02040502050505030304" pitchFamily="18" charset="0"/>
                <a:ea typeface="Calibri" panose="020F0502020204030204" pitchFamily="34" charset="0"/>
              </a:rPr>
              <a:t> – </a:t>
            </a:r>
            <a:r>
              <a:rPr lang="en-US" sz="2800" kern="100" dirty="0" err="1">
                <a:effectLst/>
                <a:latin typeface="Palatino Linotype" panose="02040502050505030304" pitchFamily="18" charset="0"/>
                <a:ea typeface="Calibri" panose="020F0502020204030204" pitchFamily="34" charset="0"/>
              </a:rPr>
              <a:t>cultivarea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produselor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ecologice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inofensive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diversificarea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serviciilor</a:t>
            </a:r>
            <a:r>
              <a:rPr lang="en-US" sz="2800" kern="100" dirty="0">
                <a:effectLst/>
                <a:latin typeface="Palatino Linotype" panose="02040502050505030304" pitchFamily="18" charset="0"/>
                <a:ea typeface="Calibri" panose="020F0502020204030204" pitchFamily="34" charset="0"/>
              </a:rPr>
              <a:t> de transport, </a:t>
            </a:r>
            <a:r>
              <a:rPr lang="en-US" sz="2800" kern="100" dirty="0" err="1">
                <a:effectLst/>
                <a:latin typeface="Palatino Linotype" panose="02040502050505030304" pitchFamily="18" charset="0"/>
                <a:ea typeface="Calibri" panose="020F0502020204030204" pitchFamily="34" charset="0"/>
              </a:rPr>
              <a:t>producere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şi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comercializare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mărfuri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echipamente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manufacturarea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suvenirelor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articolelor</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artizanat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activităţi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culturale</a:t>
            </a:r>
            <a:r>
              <a:rPr lang="en-US" sz="2800" kern="100" dirty="0">
                <a:effectLst/>
                <a:latin typeface="Palatino Linotype" panose="02040502050505030304" pitchFamily="18" charset="0"/>
                <a:ea typeface="Calibri" panose="020F0502020204030204" pitchFamily="34" charset="0"/>
              </a:rPr>
              <a:t>/sportive, </a:t>
            </a:r>
            <a:r>
              <a:rPr lang="en-US" sz="2800" kern="100" dirty="0" err="1">
                <a:effectLst/>
                <a:latin typeface="Palatino Linotype" panose="02040502050505030304" pitchFamily="18" charset="0"/>
                <a:ea typeface="Calibri" panose="020F0502020204030204" pitchFamily="34" charset="0"/>
              </a:rPr>
              <a:t>activități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agrement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prestări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servicii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medicale</a:t>
            </a:r>
            <a:r>
              <a:rPr lang="en-US" sz="2800" kern="100" dirty="0">
                <a:effectLst/>
                <a:latin typeface="Palatino Linotype" panose="02040502050505030304" pitchFamily="18" charset="0"/>
                <a:ea typeface="Calibri" panose="020F0502020204030204" pitchFamily="34" charset="0"/>
              </a:rPr>
              <a:t>, etc.</a:t>
            </a:r>
            <a:endParaRPr lang="ru-RU" sz="2800" dirty="0">
              <a:effectLst/>
              <a:latin typeface="Times New Roman" panose="02020603050405020304" pitchFamily="18" charset="0"/>
              <a:ea typeface="Times New Roman" panose="02020603050405020304" pitchFamily="18" charset="0"/>
            </a:endParaRPr>
          </a:p>
          <a:p>
            <a:endParaRPr lang="ru-RU" dirty="0"/>
          </a:p>
        </p:txBody>
      </p:sp>
      <p:pic>
        <p:nvPicPr>
          <p:cNvPr id="4" name="Picture 3" descr="&quot;Amplasarea teritorială a zonelor turistice în Republica Moldova&quot;">
            <a:extLst>
              <a:ext uri="{FF2B5EF4-FFF2-40B4-BE49-F238E27FC236}">
                <a16:creationId xmlns:a16="http://schemas.microsoft.com/office/drawing/2014/main" id="{0C29E2D7-F9F5-5FFD-DC7A-E1A41E7FB7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691968"/>
            <a:ext cx="2362200" cy="2857500"/>
          </a:xfrm>
          <a:prstGeom prst="rect">
            <a:avLst/>
          </a:prstGeom>
          <a:noFill/>
          <a:ln>
            <a:noFill/>
          </a:ln>
        </p:spPr>
      </p:pic>
      <p:sp>
        <p:nvSpPr>
          <p:cNvPr id="6" name="TextBox 5">
            <a:extLst>
              <a:ext uri="{FF2B5EF4-FFF2-40B4-BE49-F238E27FC236}">
                <a16:creationId xmlns:a16="http://schemas.microsoft.com/office/drawing/2014/main" id="{CA6F28A8-6EAA-EC8A-721A-2EA0A1E35479}"/>
              </a:ext>
            </a:extLst>
          </p:cNvPr>
          <p:cNvSpPr txBox="1"/>
          <p:nvPr/>
        </p:nvSpPr>
        <p:spPr>
          <a:xfrm>
            <a:off x="82119" y="1426511"/>
            <a:ext cx="6094520" cy="265457"/>
          </a:xfrm>
          <a:prstGeom prst="rect">
            <a:avLst/>
          </a:prstGeom>
          <a:noFill/>
        </p:spPr>
        <p:txBody>
          <a:bodyPr wrap="square">
            <a:spAutoFit/>
          </a:bodyPr>
          <a:lstStyle/>
          <a:p>
            <a:pPr marL="0" marR="0">
              <a:lnSpc>
                <a:spcPct val="107000"/>
              </a:lnSpc>
              <a:spcBef>
                <a:spcPts val="0"/>
              </a:spcBef>
              <a:spcAft>
                <a:spcPts val="800"/>
              </a:spcAft>
            </a:pP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Amplasarea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teritorială</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zonelor</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turistice</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i="1" kern="100" dirty="0" err="1">
                <a:effectLst/>
                <a:latin typeface="Calibri" panose="020F0502020204030204" pitchFamily="34" charset="0"/>
                <a:ea typeface="Calibri" panose="020F0502020204030204" pitchFamily="34" charset="0"/>
                <a:cs typeface="Times New Roman" panose="02020603050405020304" pitchFamily="18" charset="0"/>
              </a:rPr>
              <a:t>Republica</a:t>
            </a:r>
            <a:r>
              <a:rPr lang="en-US" sz="1100" i="1" kern="100" dirty="0">
                <a:effectLst/>
                <a:latin typeface="Calibri" panose="020F0502020204030204" pitchFamily="34" charset="0"/>
                <a:ea typeface="Calibri" panose="020F0502020204030204" pitchFamily="34" charset="0"/>
                <a:cs typeface="Times New Roman" panose="02020603050405020304" pitchFamily="18" charset="0"/>
              </a:rPr>
              <a:t> Moldova</a:t>
            </a:r>
            <a:endParaRPr lang="ru-RU"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07606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7C37-5311-BE18-6D67-60EF933457D8}"/>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62335A30-3891-851D-C43E-1F47E7454B0D}"/>
              </a:ext>
            </a:extLst>
          </p:cNvPr>
          <p:cNvSpPr>
            <a:spLocks noGrp="1"/>
          </p:cNvSpPr>
          <p:nvPr>
            <p:ph idx="1"/>
          </p:nvPr>
        </p:nvSpPr>
        <p:spPr/>
        <p:txBody>
          <a:bodyPr>
            <a:normAutofit fontScale="85000" lnSpcReduction="20000"/>
          </a:bodyPr>
          <a:lstStyle/>
          <a:p>
            <a:pPr marL="0" marR="0" indent="457200" algn="just">
              <a:spcBef>
                <a:spcPts val="0"/>
              </a:spcBef>
              <a:spcAft>
                <a:spcPts val="0"/>
              </a:spcAft>
            </a:pPr>
            <a:r>
              <a:rPr lang="en-US" sz="2800" kern="100" dirty="0" err="1">
                <a:effectLst/>
                <a:latin typeface="Palatino Linotype" panose="02040502050505030304" pitchFamily="18" charset="0"/>
                <a:ea typeface="Calibri" panose="020F0502020204030204" pitchFamily="34" charset="0"/>
              </a:rPr>
              <a:t>Analizînd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sursele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informaționale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experiența</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lesne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menționat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sunt </a:t>
            </a:r>
            <a:r>
              <a:rPr lang="en-US" sz="2800" kern="100" dirty="0" err="1">
                <a:effectLst/>
                <a:latin typeface="Palatino Linotype" panose="02040502050505030304" pitchFamily="18" charset="0"/>
                <a:ea typeface="Calibri" panose="020F0502020204030204" pitchFamily="34" charset="0"/>
              </a:rPr>
              <a:t>angajate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multe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femei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tineri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decît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majoritatea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celorlalte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Reieșind</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statistica</a:t>
            </a:r>
            <a:r>
              <a:rPr lang="en-US" sz="2800" kern="100" dirty="0">
                <a:effectLst/>
                <a:latin typeface="Palatino Linotype" panose="02040502050505030304" pitchFamily="18" charset="0"/>
                <a:ea typeface="Calibri" panose="020F0502020204030204" pitchFamily="34" charset="0"/>
              </a:rPr>
              <a:t> existent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țările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Organizației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Cooperare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Economică</a:t>
            </a:r>
            <a:r>
              <a:rPr lang="en-US" sz="2800" kern="100" dirty="0">
                <a:effectLst/>
                <a:latin typeface="Palatino Linotype" panose="02040502050505030304" pitchFamily="18" charset="0"/>
                <a:ea typeface="Calibri" panose="020F0502020204030204" pitchFamily="34" charset="0"/>
              </a:rPr>
              <a:t> (OCDE – 35 state), </a:t>
            </a:r>
            <a:r>
              <a:rPr lang="en-US" sz="2800" kern="100" dirty="0" err="1">
                <a:effectLst/>
                <a:latin typeface="Palatino Linotype" panose="02040502050505030304" pitchFamily="18" charset="0"/>
                <a:ea typeface="Calibri" panose="020F0502020204030204" pitchFamily="34" charset="0"/>
              </a:rPr>
              <a:t>femeile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reprezintă</a:t>
            </a:r>
            <a:r>
              <a:rPr lang="en-US" sz="2800" kern="100" dirty="0">
                <a:effectLst/>
                <a:latin typeface="Palatino Linotype" panose="02040502050505030304" pitchFamily="18" charset="0"/>
                <a:ea typeface="Calibri" panose="020F0502020204030204" pitchFamily="34" charset="0"/>
              </a:rPr>
              <a:t> 60% din </a:t>
            </a:r>
            <a:r>
              <a:rPr lang="en-US" sz="2800" kern="100" dirty="0" err="1">
                <a:effectLst/>
                <a:latin typeface="Palatino Linotype" panose="02040502050505030304" pitchFamily="18" charset="0"/>
                <a:ea typeface="Calibri" panose="020F0502020204030204" pitchFamily="34" charset="0"/>
              </a:rPr>
              <a:t>totalul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forței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muncă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Aceasta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mai</a:t>
            </a:r>
            <a:r>
              <a:rPr lang="en-US" sz="2800" kern="100" dirty="0">
                <a:effectLst/>
                <a:latin typeface="Palatino Linotype" panose="02040502050505030304" pitchFamily="18" charset="0"/>
                <a:ea typeface="Calibri" panose="020F0502020204030204" pitchFamily="34" charset="0"/>
              </a:rPr>
              <a:t> mare </a:t>
            </a:r>
            <a:r>
              <a:rPr lang="en-US" sz="2800" kern="100" dirty="0" err="1">
                <a:effectLst/>
                <a:latin typeface="Palatino Linotype" panose="02040502050505030304" pitchFamily="18" charset="0"/>
                <a:ea typeface="Calibri" panose="020F0502020204030204" pitchFamily="34" charset="0"/>
              </a:rPr>
              <a:t>decît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ponderea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femeilor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angajate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sectorul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serviciilor</a:t>
            </a:r>
            <a:r>
              <a:rPr lang="en-US" sz="2800" kern="100" dirty="0">
                <a:effectLst/>
                <a:latin typeface="Palatino Linotype" panose="02040502050505030304" pitchFamily="18" charset="0"/>
                <a:ea typeface="Calibri" panose="020F0502020204030204" pitchFamily="34" charset="0"/>
              </a:rPr>
              <a:t> (47%)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ansamblul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economiei</a:t>
            </a:r>
            <a:r>
              <a:rPr lang="en-US" sz="2800" kern="100" dirty="0">
                <a:effectLst/>
                <a:latin typeface="Palatino Linotype" panose="02040502050505030304" pitchFamily="18" charset="0"/>
                <a:ea typeface="Calibri" panose="020F0502020204030204" pitchFamily="34" charset="0"/>
              </a:rPr>
              <a:t> (43%). </a:t>
            </a:r>
            <a:r>
              <a:rPr lang="en-US" sz="2800" kern="100" dirty="0" err="1">
                <a:effectLst/>
                <a:latin typeface="Palatino Linotype" panose="02040502050505030304" pitchFamily="18" charset="0"/>
                <a:ea typeface="Calibri" panose="020F0502020204030204" pitchFamily="34" charset="0"/>
              </a:rPr>
              <a:t>Astfel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aproape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jumătate</a:t>
            </a:r>
            <a:r>
              <a:rPr lang="en-US" sz="2800" kern="100" dirty="0">
                <a:effectLst/>
                <a:latin typeface="Palatino Linotype" panose="02040502050505030304" pitchFamily="18" charset="0"/>
                <a:ea typeface="Calibri" panose="020F0502020204030204" pitchFamily="34" charset="0"/>
              </a:rPr>
              <a:t> (47%) din </a:t>
            </a:r>
            <a:r>
              <a:rPr lang="en-US" sz="2800" kern="100" dirty="0" err="1">
                <a:effectLst/>
                <a:latin typeface="Palatino Linotype" panose="02040502050505030304" pitchFamily="18" charset="0"/>
                <a:ea typeface="Calibri" panose="020F0502020204030204" pitchFamily="34" charset="0"/>
              </a:rPr>
              <a:t>persoanele</a:t>
            </a:r>
            <a:r>
              <a:rPr lang="en-US" sz="2800" kern="100" dirty="0">
                <a:effectLst/>
                <a:latin typeface="Palatino Linotype" panose="02040502050505030304" pitchFamily="18" charset="0"/>
                <a:ea typeface="Calibri" panose="020F0502020204030204" pitchFamily="34" charset="0"/>
              </a:rPr>
              <a:t> care </a:t>
            </a:r>
            <a:r>
              <a:rPr lang="en-US" sz="2800" kern="100" dirty="0" err="1">
                <a:effectLst/>
                <a:latin typeface="Palatino Linotype" panose="02040502050505030304" pitchFamily="18" charset="0"/>
                <a:ea typeface="Calibri" panose="020F0502020204030204" pitchFamily="34" charset="0"/>
              </a:rPr>
              <a:t>lucrează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țările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europene</a:t>
            </a:r>
            <a:r>
              <a:rPr lang="en-US" sz="2800" kern="100" dirty="0">
                <a:effectLst/>
                <a:latin typeface="Palatino Linotype" panose="02040502050505030304" pitchFamily="18" charset="0"/>
                <a:ea typeface="Calibri" panose="020F0502020204030204" pitchFamily="34" charset="0"/>
              </a:rPr>
              <a:t> OCDE au </a:t>
            </a:r>
            <a:r>
              <a:rPr lang="en-US" sz="2800" kern="100" dirty="0" err="1">
                <a:effectLst/>
                <a:latin typeface="Palatino Linotype" panose="02040502050505030304" pitchFamily="18" charset="0"/>
                <a:ea typeface="Calibri" panose="020F0502020204030204" pitchFamily="34" charset="0"/>
              </a:rPr>
              <a:t>între</a:t>
            </a:r>
            <a:r>
              <a:rPr lang="en-US" sz="2800" kern="100" dirty="0">
                <a:effectLst/>
                <a:latin typeface="Palatino Linotype" panose="02040502050505030304" pitchFamily="18" charset="0"/>
                <a:ea typeface="Calibri" panose="020F0502020204030204" pitchFamily="34" charset="0"/>
              </a:rPr>
              <a:t> 15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34 de ani, </a:t>
            </a:r>
            <a:r>
              <a:rPr lang="en-US" sz="2800" kern="100" dirty="0" err="1">
                <a:effectLst/>
                <a:latin typeface="Palatino Linotype" panose="02040502050505030304" pitchFamily="18" charset="0"/>
                <a:ea typeface="Calibri" panose="020F0502020204030204" pitchFamily="34" charset="0"/>
              </a:rPr>
              <a:t>comparativ</a:t>
            </a:r>
            <a:r>
              <a:rPr lang="en-US" sz="2800" kern="100" dirty="0">
                <a:effectLst/>
                <a:latin typeface="Palatino Linotype" panose="02040502050505030304" pitchFamily="18" charset="0"/>
                <a:ea typeface="Calibri" panose="020F0502020204030204" pitchFamily="34" charset="0"/>
              </a:rPr>
              <a:t> cu o </a:t>
            </a:r>
            <a:r>
              <a:rPr lang="en-US" sz="2800" kern="100" dirty="0" err="1">
                <a:effectLst/>
                <a:latin typeface="Palatino Linotype" panose="02040502050505030304" pitchFamily="18" charset="0"/>
                <a:ea typeface="Calibri" panose="020F0502020204030204" pitchFamily="34" charset="0"/>
              </a:rPr>
              <a:t>treime</a:t>
            </a:r>
            <a:r>
              <a:rPr lang="en-US" sz="2800" kern="100" dirty="0">
                <a:effectLst/>
                <a:latin typeface="Palatino Linotype" panose="02040502050505030304" pitchFamily="18" charset="0"/>
                <a:ea typeface="Calibri" panose="020F0502020204030204" pitchFamily="34" charset="0"/>
              </a:rPr>
              <a:t> (32%) a </a:t>
            </a:r>
            <a:r>
              <a:rPr lang="en-US" sz="2800" kern="100" dirty="0" err="1">
                <a:effectLst/>
                <a:latin typeface="Palatino Linotype" panose="02040502050505030304" pitchFamily="18" charset="0"/>
                <a:ea typeface="Calibri" panose="020F0502020204030204" pitchFamily="34" charset="0"/>
              </a:rPr>
              <a:t>lucrătorilor</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toată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economia</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53171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1495F-FD83-43BE-335C-8511DA6BFCFB}"/>
              </a:ext>
            </a:extLst>
          </p:cNvPr>
          <p:cNvSpPr>
            <a:spLocks noGrp="1"/>
          </p:cNvSpPr>
          <p:nvPr>
            <p:ph type="title"/>
          </p:nvPr>
        </p:nvSpPr>
        <p:spPr/>
        <p:txBody>
          <a:bodyPr/>
          <a:lstStyle/>
          <a:p>
            <a:r>
              <a:rPr kumimoji="0" lang="ro-RO" sz="4000" b="1" i="0" u="none" strike="noStrike" kern="100" cap="none" spc="0" normalizeH="0" baseline="0" noProof="0" dirty="0">
                <a:ln>
                  <a:noFill/>
                </a:ln>
                <a:solidFill>
                  <a:prstClr val="black">
                    <a:lumMod val="85000"/>
                    <a:lumOff val="15000"/>
                  </a:prstClr>
                </a:solidFill>
                <a:effectLst/>
                <a:uLnTx/>
                <a:uFillTx/>
                <a:latin typeface="Palatino Linotype" panose="02040502050505030304" pitchFamily="18" charset="0"/>
                <a:ea typeface="Calibri" panose="020F0502020204030204" pitchFamily="34" charset="0"/>
                <a:cs typeface="+mj-cs"/>
              </a:rPr>
              <a:t>Rezultatele și discuțiile</a:t>
            </a:r>
            <a:endParaRPr lang="ru-RU" dirty="0"/>
          </a:p>
        </p:txBody>
      </p:sp>
      <p:sp>
        <p:nvSpPr>
          <p:cNvPr id="3" name="Content Placeholder 2">
            <a:extLst>
              <a:ext uri="{FF2B5EF4-FFF2-40B4-BE49-F238E27FC236}">
                <a16:creationId xmlns:a16="http://schemas.microsoft.com/office/drawing/2014/main" id="{8986CB6E-8D52-3472-418B-F74ADB0F4CD5}"/>
              </a:ext>
            </a:extLst>
          </p:cNvPr>
          <p:cNvSpPr>
            <a:spLocks noGrp="1"/>
          </p:cNvSpPr>
          <p:nvPr>
            <p:ph idx="1"/>
          </p:nvPr>
        </p:nvSpPr>
        <p:spPr/>
        <p:txBody>
          <a:bodyPr>
            <a:normAutofit fontScale="77500" lnSpcReduction="20000"/>
          </a:bodyPr>
          <a:lstStyle/>
          <a:p>
            <a:pPr marL="0" marR="0" indent="457200" algn="just">
              <a:spcBef>
                <a:spcPts val="0"/>
              </a:spcBef>
              <a:spcAft>
                <a:spcPts val="0"/>
              </a:spcAft>
            </a:pPr>
            <a:r>
              <a:rPr lang="en-US" sz="2800" kern="100" dirty="0">
                <a:effectLst/>
                <a:latin typeface="Palatino Linotype" panose="02040502050505030304" pitchFamily="18" charset="0"/>
                <a:ea typeface="Calibri" panose="020F0502020204030204" pitchFamily="34" charset="0"/>
              </a:rPr>
              <a:t>Un alt impact </a:t>
            </a:r>
            <a:r>
              <a:rPr lang="en-US" sz="2800" kern="100" dirty="0" err="1">
                <a:effectLst/>
                <a:latin typeface="Palatino Linotype" panose="02040502050505030304" pitchFamily="18" charset="0"/>
                <a:ea typeface="Calibri" panose="020F0502020204030204" pitchFamily="34" charset="0"/>
              </a:rPr>
              <a:t>pozitiv</a:t>
            </a:r>
            <a:r>
              <a:rPr lang="en-US" sz="2800" kern="100" dirty="0">
                <a:effectLst/>
                <a:latin typeface="Palatino Linotype" panose="02040502050505030304" pitchFamily="18" charset="0"/>
                <a:ea typeface="Calibri" panose="020F0502020204030204" pitchFamily="34" charset="0"/>
              </a:rPr>
              <a:t> al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reprezintă</a:t>
            </a:r>
            <a:r>
              <a:rPr lang="en-US" sz="2800" kern="100" dirty="0">
                <a:effectLst/>
                <a:latin typeface="Palatino Linotype" panose="02040502050505030304" pitchFamily="18" charset="0"/>
                <a:ea typeface="Calibri" panose="020F0502020204030204" pitchFamily="34" charset="0"/>
              </a:rPr>
              <a:t> o </a:t>
            </a:r>
            <a:r>
              <a:rPr lang="en-US" sz="2800" kern="100" dirty="0" err="1">
                <a:effectLst/>
                <a:latin typeface="Palatino Linotype" panose="02040502050505030304" pitchFamily="18" charset="0"/>
                <a:ea typeface="Calibri" panose="020F0502020204030204" pitchFamily="34" charset="0"/>
              </a:rPr>
              <a:t>sursă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importantă</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inovație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diversificare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contribuind</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modelarea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dezvoltării</a:t>
            </a:r>
            <a:r>
              <a:rPr lang="en-US" sz="2800" kern="100" dirty="0">
                <a:effectLst/>
                <a:latin typeface="Palatino Linotype" panose="02040502050505030304" pitchFamily="18" charset="0"/>
                <a:ea typeface="Calibri" panose="020F0502020204030204" pitchFamily="34" charset="0"/>
              </a:rPr>
              <a:t> socio - </a:t>
            </a:r>
            <a:r>
              <a:rPr lang="en-US" sz="2800" kern="100" dirty="0" err="1">
                <a:effectLst/>
                <a:latin typeface="Palatino Linotype" panose="02040502050505030304" pitchFamily="18" charset="0"/>
                <a:ea typeface="Calibri" panose="020F0502020204030204" pitchFamily="34" charset="0"/>
              </a:rPr>
              <a:t>economice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țările</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întreaga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lume</a:t>
            </a:r>
            <a:r>
              <a:rPr lang="en-US" sz="2800" kern="100" dirty="0">
                <a:effectLst/>
                <a:latin typeface="Palatino Linotype" panose="02040502050505030304" pitchFamily="18" charset="0"/>
                <a:ea typeface="Calibri" panose="020F0502020204030204" pitchFamily="34" charset="0"/>
              </a:rPr>
              <a:t>. </a:t>
            </a:r>
            <a:endParaRPr lang="ru-RU" sz="2800" dirty="0">
              <a:effectLst/>
              <a:latin typeface="Times New Roman" panose="02020603050405020304" pitchFamily="18" charset="0"/>
              <a:ea typeface="Times New Roman" panose="02020603050405020304" pitchFamily="18" charset="0"/>
            </a:endParaRPr>
          </a:p>
          <a:p>
            <a:pPr marL="0" marR="0" indent="457200" algn="just">
              <a:spcBef>
                <a:spcPts val="0"/>
              </a:spcBef>
              <a:spcAft>
                <a:spcPts val="0"/>
              </a:spcAft>
            </a:pPr>
            <a:r>
              <a:rPr lang="en-US" sz="2800" kern="100" dirty="0">
                <a:effectLst/>
                <a:latin typeface="Palatino Linotype" panose="02040502050505030304" pitchFamily="18" charset="0"/>
                <a:ea typeface="Calibri" panose="020F0502020204030204" pitchFamily="34" charset="0"/>
              </a:rPr>
              <a:t>Conform </a:t>
            </a:r>
            <a:r>
              <a:rPr lang="en-US" sz="2800" kern="100" dirty="0" err="1">
                <a:effectLst/>
                <a:latin typeface="Palatino Linotype" panose="02040502050505030304" pitchFamily="18" charset="0"/>
                <a:ea typeface="Calibri" panose="020F0502020204030204" pitchFamily="34" charset="0"/>
              </a:rPr>
              <a:t>prevederilor</a:t>
            </a:r>
            <a:r>
              <a:rPr lang="en-US" sz="2800" kern="100" dirty="0">
                <a:effectLst/>
                <a:latin typeface="Palatino Linotype" panose="02040502050505030304" pitchFamily="18" charset="0"/>
                <a:ea typeface="Calibri" panose="020F0502020204030204" pitchFamily="34" charset="0"/>
              </a:rPr>
              <a:t> art. 4 din </a:t>
            </a:r>
            <a:r>
              <a:rPr lang="en-US" sz="2800" kern="100" dirty="0" err="1">
                <a:effectLst/>
                <a:latin typeface="Palatino Linotype" panose="02040502050505030304" pitchFamily="18" charset="0"/>
                <a:ea typeface="Calibri" panose="020F0502020204030204" pitchFamily="34" charset="0"/>
              </a:rPr>
              <a:t>Legea</a:t>
            </a:r>
            <a:r>
              <a:rPr lang="en-US" sz="2800" kern="100" dirty="0">
                <a:effectLst/>
                <a:latin typeface="Palatino Linotype" panose="02040502050505030304" pitchFamily="18" charset="0"/>
                <a:ea typeface="Calibri" panose="020F0502020204030204" pitchFamily="34" charset="0"/>
              </a:rPr>
              <a:t> nr. 352/2006 cu </a:t>
            </a:r>
            <a:r>
              <a:rPr lang="en-US" sz="2800" kern="100" dirty="0" err="1">
                <a:effectLst/>
                <a:latin typeface="Palatino Linotype" panose="02040502050505030304" pitchFamily="18" charset="0"/>
                <a:ea typeface="Calibri" panose="020F0502020204030204" pitchFamily="34" charset="0"/>
              </a:rPr>
              <a:t>privire</a:t>
            </a:r>
            <a:r>
              <a:rPr lang="en-US" sz="2800" kern="100" dirty="0">
                <a:effectLst/>
                <a:latin typeface="Palatino Linotype" panose="02040502050505030304" pitchFamily="18" charset="0"/>
                <a:ea typeface="Calibri" panose="020F0502020204030204" pitchFamily="34" charset="0"/>
              </a:rPr>
              <a:t> la </a:t>
            </a:r>
            <a:r>
              <a:rPr lang="en-US" sz="2800" kern="100" dirty="0" err="1">
                <a:effectLst/>
                <a:latin typeface="Palatino Linotype" panose="02040502050505030304" pitchFamily="18" charset="0"/>
                <a:ea typeface="Calibri" panose="020F0502020204030204" pitchFamily="34" charset="0"/>
              </a:rPr>
              <a:t>organizarea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desfășurarea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activității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turismul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este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declarat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drept</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unul</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domeniile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prioritare</a:t>
            </a:r>
            <a:r>
              <a:rPr lang="en-US" sz="2800" kern="100" dirty="0">
                <a:effectLst/>
                <a:latin typeface="Palatino Linotype" panose="02040502050505030304" pitchFamily="18" charset="0"/>
                <a:ea typeface="Calibri" panose="020F0502020204030204" pitchFamily="34" charset="0"/>
              </a:rPr>
              <a:t> ale </a:t>
            </a:r>
            <a:r>
              <a:rPr lang="en-US" sz="2800" kern="100" dirty="0" err="1">
                <a:effectLst/>
                <a:latin typeface="Palatino Linotype" panose="02040502050505030304" pitchFamily="18" charset="0"/>
                <a:ea typeface="Calibri" panose="020F0502020204030204" pitchFamily="34" charset="0"/>
              </a:rPr>
              <a:t>economiei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naţionale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Prioritățile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statului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pentru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din </a:t>
            </a:r>
            <a:r>
              <a:rPr lang="en-US" sz="2800" kern="100" dirty="0" err="1">
                <a:effectLst/>
                <a:latin typeface="Palatino Linotype" panose="02040502050505030304" pitchFamily="18" charset="0"/>
                <a:ea typeface="Calibri" panose="020F0502020204030204" pitchFamily="34" charset="0"/>
              </a:rPr>
              <a:t>Republica</a:t>
            </a:r>
            <a:r>
              <a:rPr lang="en-US" sz="2800" kern="100" dirty="0">
                <a:effectLst/>
                <a:latin typeface="Palatino Linotype" panose="02040502050505030304" pitchFamily="18" charset="0"/>
                <a:ea typeface="Calibri" panose="020F0502020204030204" pitchFamily="34" charset="0"/>
              </a:rPr>
              <a:t> Moldova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următorii</a:t>
            </a:r>
            <a:r>
              <a:rPr lang="en-US" sz="2800" kern="100" dirty="0">
                <a:effectLst/>
                <a:latin typeface="Palatino Linotype" panose="02040502050505030304" pitchFamily="18" charset="0"/>
                <a:ea typeface="Calibri" panose="020F0502020204030204" pitchFamily="34" charset="0"/>
              </a:rPr>
              <a:t> 5 ani sunt </a:t>
            </a:r>
            <a:r>
              <a:rPr lang="en-US" sz="2800" kern="100" dirty="0" err="1">
                <a:effectLst/>
                <a:latin typeface="Palatino Linotype" panose="02040502050505030304" pitchFamily="18" charset="0"/>
                <a:ea typeface="Calibri" panose="020F0502020204030204" pitchFamily="34" charset="0"/>
              </a:rPr>
              <a:t>stabilite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în</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proiectul</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Programului</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dezvoltare</a:t>
            </a:r>
            <a:r>
              <a:rPr lang="en-US" sz="2800" kern="100" dirty="0">
                <a:effectLst/>
                <a:latin typeface="Palatino Linotype" panose="02040502050505030304" pitchFamily="18" charset="0"/>
                <a:ea typeface="Calibri" panose="020F0502020204030204" pitchFamily="34" charset="0"/>
              </a:rPr>
              <a:t> a </a:t>
            </a:r>
            <a:r>
              <a:rPr lang="en-US" sz="2800" kern="100" dirty="0" err="1">
                <a:effectLst/>
                <a:latin typeface="Palatino Linotype" panose="02040502050505030304" pitchFamily="18" charset="0"/>
                <a:ea typeface="Calibri" panose="020F0502020204030204" pitchFamily="34" charset="0"/>
              </a:rPr>
              <a:t>turismului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Turism</a:t>
            </a:r>
            <a:r>
              <a:rPr lang="en-US" sz="2800" kern="100" dirty="0">
                <a:effectLst/>
                <a:latin typeface="Palatino Linotype" panose="02040502050505030304" pitchFamily="18" charset="0"/>
                <a:ea typeface="Calibri" panose="020F0502020204030204" pitchFamily="34" charset="0"/>
              </a:rPr>
              <a:t> 2025”, care are </a:t>
            </a:r>
            <a:r>
              <a:rPr lang="en-US" sz="2800" kern="100" dirty="0" err="1">
                <a:effectLst/>
                <a:latin typeface="Palatino Linotype" panose="02040502050505030304" pitchFamily="18" charset="0"/>
                <a:ea typeface="Calibri" panose="020F0502020204030204" pitchFamily="34" charset="0"/>
              </a:rPr>
              <a:t>drept</a:t>
            </a:r>
            <a:r>
              <a:rPr lang="en-US" sz="2800" kern="100" dirty="0">
                <a:effectLst/>
                <a:latin typeface="Palatino Linotype" panose="02040502050505030304" pitchFamily="18" charset="0"/>
                <a:ea typeface="Calibri" panose="020F0502020204030204" pitchFamily="34" charset="0"/>
              </a:rPr>
              <a:t> scop ”</a:t>
            </a:r>
            <a:r>
              <a:rPr lang="en-US" sz="2800" kern="100" dirty="0" err="1">
                <a:effectLst/>
                <a:latin typeface="Palatino Linotype" panose="02040502050505030304" pitchFamily="18" charset="0"/>
                <a:ea typeface="Calibri" panose="020F0502020204030204" pitchFamily="34" charset="0"/>
              </a:rPr>
              <a:t>Dezvoltarea</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Republicii</a:t>
            </a:r>
            <a:r>
              <a:rPr lang="en-US" sz="2800" kern="100" dirty="0">
                <a:effectLst/>
                <a:latin typeface="Palatino Linotype" panose="02040502050505030304" pitchFamily="18" charset="0"/>
                <a:ea typeface="Calibri" panose="020F0502020204030204" pitchFamily="34" charset="0"/>
              </a:rPr>
              <a:t> Moldova ca </a:t>
            </a:r>
            <a:r>
              <a:rPr lang="en-US" sz="2800" kern="100" dirty="0" err="1">
                <a:effectLst/>
                <a:latin typeface="Palatino Linotype" panose="02040502050505030304" pitchFamily="18" charset="0"/>
                <a:ea typeface="Calibri" panose="020F0502020204030204" pitchFamily="34" charset="0"/>
              </a:rPr>
              <a:t>destinație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turistică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competitivă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durabilă</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aducînd</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beneficii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economice</a:t>
            </a:r>
            <a:r>
              <a:rPr lang="en-US" sz="2800" kern="100" dirty="0">
                <a:effectLst/>
                <a:latin typeface="Palatino Linotype" panose="02040502050505030304" pitchFamily="18" charset="0"/>
                <a:ea typeface="Calibri" panose="020F0502020204030204" pitchFamily="34" charset="0"/>
              </a:rPr>
              <a:t>, de </a:t>
            </a:r>
            <a:r>
              <a:rPr lang="en-US" sz="2800" kern="100" dirty="0" err="1">
                <a:effectLst/>
                <a:latin typeface="Palatino Linotype" panose="02040502050505030304" pitchFamily="18" charset="0"/>
                <a:ea typeface="Calibri" panose="020F0502020204030204" pitchFamily="34" charset="0"/>
              </a:rPr>
              <a:t>mediu</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sociale</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comunităților</a:t>
            </a:r>
            <a:r>
              <a:rPr lang="en-US" sz="2800" kern="100" dirty="0">
                <a:effectLst/>
                <a:latin typeface="Palatino Linotype" panose="02040502050505030304" pitchFamily="18" charset="0"/>
                <a:ea typeface="Calibri" panose="020F0502020204030204" pitchFamily="34" charset="0"/>
              </a:rPr>
              <a:t> locale </a:t>
            </a:r>
            <a:r>
              <a:rPr lang="en-US" sz="2800" kern="100" dirty="0" err="1">
                <a:effectLst/>
                <a:latin typeface="Palatino Linotype" panose="02040502050505030304" pitchFamily="18" charset="0"/>
                <a:ea typeface="Calibri" panose="020F0502020204030204" pitchFamily="34" charset="0"/>
              </a:rPr>
              <a:t>și</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generațiilor</a:t>
            </a:r>
            <a:r>
              <a:rPr lang="en-US" sz="2800" kern="100" dirty="0">
                <a:effectLst/>
                <a:latin typeface="Palatino Linotype" panose="02040502050505030304" pitchFamily="18" charset="0"/>
                <a:ea typeface="Calibri" panose="020F0502020204030204" pitchFamily="34" charset="0"/>
              </a:rPr>
              <a:t> </a:t>
            </a:r>
            <a:r>
              <a:rPr lang="en-US" sz="2800" kern="100" dirty="0" err="1">
                <a:effectLst/>
                <a:latin typeface="Palatino Linotype" panose="02040502050505030304" pitchFamily="18" charset="0"/>
                <a:ea typeface="Calibri" panose="020F0502020204030204" pitchFamily="34" charset="0"/>
              </a:rPr>
              <a:t>viitoare</a:t>
            </a:r>
            <a:r>
              <a:rPr lang="en-US" sz="2800" kern="100" dirty="0">
                <a:effectLst/>
                <a:latin typeface="Palatino Linotype" panose="02040502050505030304" pitchFamily="18" charset="0"/>
                <a:ea typeface="Calibri" panose="020F0502020204030204" pitchFamily="34" charset="0"/>
              </a:rPr>
              <a:t>”.</a:t>
            </a:r>
            <a:endParaRPr lang="ru-RU" sz="2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27535627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69</TotalTime>
  <Words>2680</Words>
  <Application>Microsoft Office PowerPoint</Application>
  <PresentationFormat>Widescreen</PresentationFormat>
  <Paragraphs>119</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Unicode MS</vt:lpstr>
      <vt:lpstr>Calibri</vt:lpstr>
      <vt:lpstr>Century Gothic</vt:lpstr>
      <vt:lpstr>Palatino Linotype</vt:lpstr>
      <vt:lpstr>Poppins</vt:lpstr>
      <vt:lpstr>Symbol</vt:lpstr>
      <vt:lpstr>Times New Roman</vt:lpstr>
      <vt:lpstr>Wingdings 3</vt:lpstr>
      <vt:lpstr>Wisp</vt:lpstr>
      <vt:lpstr>Analiza lanțurilor de valori – lanțul de valori turism din Republica Moldova </vt:lpstr>
      <vt:lpstr>Context</vt:lpstr>
      <vt:lpstr>Literatura cercetată  </vt:lpstr>
      <vt:lpstr>Literatura cercetată</vt:lpstr>
      <vt:lpstr>Metodologia </vt:lpstr>
      <vt:lpstr>Metodologia</vt:lpstr>
      <vt:lpstr>Rezultatele și discuțiile </vt:lpstr>
      <vt:lpstr>Rezultatele și discuțiile</vt:lpstr>
      <vt:lpstr>Rezultatele și discuțiile</vt:lpstr>
      <vt:lpstr>Rezultatele și discuțiile</vt:lpstr>
      <vt:lpstr>Rezultatele și discuțiile</vt:lpstr>
      <vt:lpstr>Rezultatele și discuțiile</vt:lpstr>
      <vt:lpstr>Rezultatele și discuțiile</vt:lpstr>
      <vt:lpstr>Rezultatele și discuțiile</vt:lpstr>
      <vt:lpstr>Rezultatele și discuțiile</vt:lpstr>
      <vt:lpstr>Rezultatele și discuțiile</vt:lpstr>
      <vt:lpstr>Rezultatele și discuțiile</vt:lpstr>
      <vt:lpstr>Structura de primire turistică colective cu funcțiuni de cazare în anul 2022</vt:lpstr>
      <vt:lpstr>Rezultatele și discuțiile</vt:lpstr>
      <vt:lpstr>Rezultatele și discuțiile</vt:lpstr>
      <vt:lpstr>  Atractii turistice in Moldova:    Monumente ale naturii: “Toltrele Prutului”,  “O sută de movile”, Peştera “Emil Racoviţă”, Parcul Ţaul. </vt:lpstr>
      <vt:lpstr>Rezervaţii: </vt:lpstr>
      <vt:lpstr>Muzee: </vt:lpstr>
      <vt:lpstr> Mănăstiri şi biserici: </vt:lpstr>
      <vt:lpstr>Vinării:</vt:lpstr>
      <vt:lpstr>Concluzii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Analiza lanțurilor de valori – lanțul de valori turim din Republica Moldova</dc:title>
  <dc:creator>Arpinte Svetlana</dc:creator>
  <cp:lastModifiedBy>user</cp:lastModifiedBy>
  <cp:revision>5</cp:revision>
  <dcterms:created xsi:type="dcterms:W3CDTF">2023-05-10T09:51:03Z</dcterms:created>
  <dcterms:modified xsi:type="dcterms:W3CDTF">2023-05-25T10:22:38Z</dcterms:modified>
</cp:coreProperties>
</file>