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docx" ContentType="application/vnd.openxmlformats-officedocument.wordprocessingml.document"/>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notesMasterIdLst>
    <p:notesMasterId r:id="rId16"/>
  </p:notesMasterIdLst>
  <p:handoutMasterIdLst>
    <p:handoutMasterId r:id="rId17"/>
  </p:handoutMasterIdLst>
  <p:sldIdLst>
    <p:sldId id="258" r:id="rId2"/>
    <p:sldId id="257" r:id="rId3"/>
    <p:sldId id="273" r:id="rId4"/>
    <p:sldId id="269" r:id="rId5"/>
    <p:sldId id="282" r:id="rId6"/>
    <p:sldId id="271" r:id="rId7"/>
    <p:sldId id="274" r:id="rId8"/>
    <p:sldId id="272" r:id="rId9"/>
    <p:sldId id="281" r:id="rId10"/>
    <p:sldId id="280" r:id="rId11"/>
    <p:sldId id="283" r:id="rId12"/>
    <p:sldId id="276" r:id="rId13"/>
    <p:sldId id="279" r:id="rId14"/>
    <p:sldId id="268"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F3DCA3"/>
    <a:srgbClr val="3333CC"/>
    <a:srgbClr val="00FFFF"/>
    <a:srgbClr val="0066FF"/>
    <a:srgbClr val="3333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890" autoAdjust="0"/>
    <p:restoredTop sz="94724" autoAdjust="0"/>
  </p:normalViewPr>
  <p:slideViewPr>
    <p:cSldViewPr>
      <p:cViewPr>
        <p:scale>
          <a:sx n="92" d="100"/>
          <a:sy n="92" d="100"/>
        </p:scale>
        <p:origin x="-614" y="403"/>
      </p:cViewPr>
      <p:guideLst>
        <p:guide orient="horz" pos="2160"/>
        <p:guide pos="2880"/>
      </p:guideLst>
    </p:cSldViewPr>
  </p:slideViewPr>
  <p:outlineViewPr>
    <p:cViewPr>
      <p:scale>
        <a:sx n="33" d="100"/>
        <a:sy n="33" d="100"/>
      </p:scale>
      <p:origin x="0" y="6830"/>
    </p:cViewPr>
  </p:outlineViewPr>
  <p:notesTextViewPr>
    <p:cViewPr>
      <p:scale>
        <a:sx n="100" d="100"/>
        <a:sy n="100" d="100"/>
      </p:scale>
      <p:origin x="0" y="0"/>
    </p:cViewPr>
  </p:notesTextViewPr>
  <p:sorterViewPr>
    <p:cViewPr>
      <p:scale>
        <a:sx n="89" d="100"/>
        <a:sy n="89" d="100"/>
      </p:scale>
      <p:origin x="0" y="0"/>
    </p:cViewPr>
  </p:sorterViewPr>
  <p:notesViewPr>
    <p:cSldViewPr>
      <p:cViewPr varScale="1">
        <p:scale>
          <a:sx n="61" d="100"/>
          <a:sy n="61" d="100"/>
        </p:scale>
        <p:origin x="-1613" y="-7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C8ADF93-20EC-4D83-9EE0-5CBE966D85A4}" type="datetimeFigureOut">
              <a:rPr lang="en-US" smtClean="0"/>
              <a:pPr/>
              <a:t>5/24/2023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BBA6EBF-39F5-41B6-AE9C-913AB3C8BB8F}"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EC874A2-6C9A-4463-9D78-AACFF6D07AA4}" type="datetimeFigureOut">
              <a:rPr lang="en-US" smtClean="0"/>
              <a:pPr/>
              <a:t>5/24/2023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C3DDDC6-620F-450C-9E08-CF24A4CCCF0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p:spPr>
      </p:sp>
      <p:sp>
        <p:nvSpPr>
          <p:cNvPr id="2150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
        <p:nvSpPr>
          <p:cNvPr id="2150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ABC78EC-53A0-4AA8-9480-C8E4E9A3CEC0}" type="slidenum">
              <a:rPr lang="en-US" smtClean="0">
                <a:latin typeface="Arial" pitchFamily="34" charset="0"/>
                <a:cs typeface="Arial" pitchFamily="34" charset="0"/>
              </a:rPr>
              <a:pPr/>
              <a:t>1</a:t>
            </a:fld>
            <a:endParaRPr lang="en-US" smtClean="0">
              <a:latin typeface="Arial" pitchFamily="34" charset="0"/>
              <a:cs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1447800" y="4800600"/>
            <a:ext cx="6858000" cy="6858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dirty="0" smtClean="0"/>
              <a:t>Click to edit Master subtitle style</a:t>
            </a:r>
            <a:endParaRPr kumimoji="0" lang="en-US" dirty="0"/>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974311D5-1D9E-4A84-B079-384E82341F7D}" type="datetime1">
              <a:rPr lang="en-US" smtClean="0"/>
              <a:pPr/>
              <a:t>5/24/2023</a:t>
            </a:fld>
            <a:endParaRPr lang="en-US"/>
          </a:p>
        </p:txBody>
      </p:sp>
      <p:sp>
        <p:nvSpPr>
          <p:cNvPr id="17" name="Footer Placeholder 16"/>
          <p:cNvSpPr>
            <a:spLocks noGrp="1"/>
          </p:cNvSpPr>
          <p:nvPr>
            <p:ph type="ftr" sz="quarter" idx="11"/>
          </p:nvPr>
        </p:nvSpPr>
        <p:spPr>
          <a:xfrm>
            <a:off x="2898648" y="6355080"/>
            <a:ext cx="3474720" cy="365760"/>
          </a:xfrm>
        </p:spPr>
        <p:txBody>
          <a:bodyPr/>
          <a:lstStyle/>
          <a:p>
            <a:endParaRPr lang="en-US"/>
          </a:p>
        </p:txBody>
      </p:sp>
      <p:sp>
        <p:nvSpPr>
          <p:cNvPr id="29" name="Slide Number Placeholder 28"/>
          <p:cNvSpPr>
            <a:spLocks noGrp="1"/>
          </p:cNvSpPr>
          <p:nvPr>
            <p:ph type="sldNum" sz="quarter" idx="12"/>
          </p:nvPr>
        </p:nvSpPr>
        <p:spPr>
          <a:xfrm>
            <a:off x="1216152" y="6355080"/>
            <a:ext cx="1219200" cy="365760"/>
          </a:xfrm>
        </p:spPr>
        <p:txBody>
          <a:bodyPr/>
          <a:lstStyle/>
          <a:p>
            <a:fld id="{DC359D4F-2E09-4358-B78D-AB4002C8F01F}" type="slidenum">
              <a:rPr lang="en-US" smtClean="0"/>
              <a:pPr/>
              <a:t>‹#›</a:t>
            </a:fld>
            <a:endParaRPr lang="en-US"/>
          </a:p>
        </p:txBody>
      </p:sp>
      <p:sp>
        <p:nvSpPr>
          <p:cNvPr id="11" name="Rectangle 10"/>
          <p:cNvSpPr/>
          <p:nvPr userDrawn="1"/>
        </p:nvSpPr>
        <p:spPr>
          <a:xfrm>
            <a:off x="914400" y="2514600"/>
            <a:ext cx="7391400" cy="1754326"/>
          </a:xfrm>
          <a:prstGeom prst="rect">
            <a:avLst/>
          </a:prstGeom>
          <a:solidFill>
            <a:schemeClr val="bg2">
              <a:lumMod val="25000"/>
            </a:schemeClr>
          </a:solidFill>
        </p:spPr>
        <p:txBody>
          <a:bodyPr wrap="square">
            <a:spAutoFit/>
          </a:bodyPr>
          <a:lstStyle/>
          <a:p>
            <a:pPr algn="ctr"/>
            <a:r>
              <a:rPr lang="en-US" sz="1800" b="1" dirty="0" err="1" smtClean="0">
                <a:solidFill>
                  <a:srgbClr val="F3DCA3"/>
                </a:solidFill>
                <a:latin typeface="Tahoma" pitchFamily="34" charset="0"/>
                <a:ea typeface="Tahoma" pitchFamily="34" charset="0"/>
                <a:cs typeface="Tahoma" pitchFamily="34" charset="0"/>
              </a:rPr>
              <a:t>VALORIFICAREA</a:t>
            </a:r>
            <a:r>
              <a:rPr lang="en-US" sz="1800" b="1" dirty="0" smtClean="0">
                <a:solidFill>
                  <a:srgbClr val="F3DCA3"/>
                </a:solidFill>
                <a:latin typeface="Tahoma" pitchFamily="34" charset="0"/>
                <a:ea typeface="Tahoma" pitchFamily="34" charset="0"/>
                <a:cs typeface="Tahoma" pitchFamily="34" charset="0"/>
              </a:rPr>
              <a:t> </a:t>
            </a:r>
            <a:r>
              <a:rPr lang="en-US" sz="1800" b="1" dirty="0" err="1" smtClean="0">
                <a:solidFill>
                  <a:srgbClr val="F3DCA3"/>
                </a:solidFill>
                <a:latin typeface="Tahoma" pitchFamily="34" charset="0"/>
                <a:ea typeface="Tahoma" pitchFamily="34" charset="0"/>
                <a:cs typeface="Tahoma" pitchFamily="34" charset="0"/>
              </a:rPr>
              <a:t>INDUSTRIALĂ</a:t>
            </a:r>
            <a:r>
              <a:rPr lang="en-US" sz="1800" b="1" dirty="0" smtClean="0">
                <a:solidFill>
                  <a:srgbClr val="F3DCA3"/>
                </a:solidFill>
                <a:latin typeface="Tahoma" pitchFamily="34" charset="0"/>
                <a:ea typeface="Tahoma" pitchFamily="34" charset="0"/>
                <a:cs typeface="Tahoma" pitchFamily="34" charset="0"/>
              </a:rPr>
              <a:t> A </a:t>
            </a:r>
            <a:r>
              <a:rPr lang="en-US" sz="1800" b="1" dirty="0" err="1" smtClean="0">
                <a:solidFill>
                  <a:srgbClr val="F3DCA3"/>
                </a:solidFill>
                <a:latin typeface="Tahoma" pitchFamily="34" charset="0"/>
                <a:ea typeface="Tahoma" pitchFamily="34" charset="0"/>
                <a:cs typeface="Tahoma" pitchFamily="34" charset="0"/>
              </a:rPr>
              <a:t>PRODUSELOR</a:t>
            </a:r>
            <a:r>
              <a:rPr lang="en-US" sz="1800" b="1" dirty="0" smtClean="0">
                <a:solidFill>
                  <a:srgbClr val="F3DCA3"/>
                </a:solidFill>
                <a:latin typeface="Tahoma" pitchFamily="34" charset="0"/>
                <a:ea typeface="Tahoma" pitchFamily="34" charset="0"/>
                <a:cs typeface="Tahoma" pitchFamily="34" charset="0"/>
              </a:rPr>
              <a:t> </a:t>
            </a:r>
            <a:r>
              <a:rPr lang="en-US" sz="1800" b="1" dirty="0" err="1" smtClean="0">
                <a:solidFill>
                  <a:srgbClr val="F3DCA3"/>
                </a:solidFill>
                <a:latin typeface="Tahoma" pitchFamily="34" charset="0"/>
                <a:ea typeface="Tahoma" pitchFamily="34" charset="0"/>
                <a:cs typeface="Tahoma" pitchFamily="34" charset="0"/>
              </a:rPr>
              <a:t>AGROALIMENTARE</a:t>
            </a:r>
            <a:r>
              <a:rPr lang="en-US" sz="1800" b="1" dirty="0" smtClean="0">
                <a:solidFill>
                  <a:srgbClr val="F3DCA3"/>
                </a:solidFill>
                <a:latin typeface="Tahoma" pitchFamily="34" charset="0"/>
                <a:ea typeface="Tahoma" pitchFamily="34" charset="0"/>
                <a:cs typeface="Tahoma" pitchFamily="34" charset="0"/>
              </a:rPr>
              <a:t> ROM</a:t>
            </a:r>
            <a:r>
              <a:rPr lang="ro-RO" sz="1800" b="1" dirty="0" smtClean="0">
                <a:solidFill>
                  <a:srgbClr val="F3DCA3"/>
                </a:solidFill>
                <a:latin typeface="Tahoma" pitchFamily="34" charset="0"/>
                <a:ea typeface="Tahoma" pitchFamily="34" charset="0"/>
                <a:cs typeface="Tahoma" pitchFamily="34" charset="0"/>
              </a:rPr>
              <a:t>ÂNEȘTI – POTENȚIAL, EVOLUȚII, VULNERABILITĂȚI</a:t>
            </a:r>
            <a:endParaRPr lang="en-US" sz="1800" b="1" dirty="0" smtClean="0">
              <a:solidFill>
                <a:srgbClr val="F3DCA3"/>
              </a:solidFill>
              <a:latin typeface="Tahoma" pitchFamily="34" charset="0"/>
              <a:ea typeface="Tahoma" pitchFamily="34" charset="0"/>
              <a:cs typeface="Tahoma" pitchFamily="34" charset="0"/>
            </a:endParaRPr>
          </a:p>
          <a:p>
            <a:pPr algn="ctr">
              <a:defRPr/>
            </a:pPr>
            <a:endParaRPr lang="ro-RO" sz="1800" b="1" dirty="0" smtClean="0">
              <a:solidFill>
                <a:schemeClr val="accent6">
                  <a:lumMod val="40000"/>
                  <a:lumOff val="60000"/>
                </a:schemeClr>
              </a:solidFill>
              <a:latin typeface="Tahoma" pitchFamily="34" charset="0"/>
              <a:ea typeface="Tahoma" pitchFamily="34" charset="0"/>
              <a:cs typeface="Tahoma" pitchFamily="34" charset="0"/>
            </a:endParaRPr>
          </a:p>
          <a:p>
            <a:pPr algn="ctr"/>
            <a:r>
              <a:rPr lang="ro-RO" sz="1800" b="1" dirty="0" smtClean="0">
                <a:solidFill>
                  <a:schemeClr val="accent1">
                    <a:lumMod val="60000"/>
                    <a:lumOff val="40000"/>
                  </a:schemeClr>
                </a:solidFill>
                <a:latin typeface="Tahoma" pitchFamily="34" charset="0"/>
                <a:ea typeface="Tahoma" pitchFamily="34" charset="0"/>
                <a:cs typeface="Tahoma" pitchFamily="34" charset="0"/>
              </a:rPr>
              <a:t>THE INDUSTRIAL VALORISATION OF ROMANIAN AGRI-FOOD PRODUCTS – POTENTIAL, EVOLUTIONS, VULNERABILITIES</a:t>
            </a:r>
            <a:endParaRPr lang="en-US" sz="1800" b="1" dirty="0">
              <a:solidFill>
                <a:schemeClr val="accent1">
                  <a:lumMod val="60000"/>
                  <a:lumOff val="40000"/>
                </a:schemeClr>
              </a:solidFill>
              <a:latin typeface="Tahoma" pitchFamily="34" charset="0"/>
              <a:ea typeface="Tahoma" pitchFamily="34" charset="0"/>
              <a:cs typeface="Tahoma"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6A2905C-E214-4FB6-B5E5-2523BC437450}" type="datetime1">
              <a:rPr lang="en-US" smtClean="0"/>
              <a:pPr/>
              <a:t>5/24/2023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359D4F-2E09-4358-B78D-AB4002C8F01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BC83340-004F-41D5-8D18-1778CB682820}" type="datetime1">
              <a:rPr lang="en-US" smtClean="0"/>
              <a:pPr/>
              <a:t>5/24/2023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359D4F-2E09-4358-B78D-AB4002C8F01F}" type="slidenum">
              <a:rPr lang="en-US" smtClean="0"/>
              <a:pPr/>
              <a:t>‹#›</a:t>
            </a:fld>
            <a:endParaRPr lang="en-US"/>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F08B1C32-1E7E-48ED-9341-543C5AB801B6}" type="datetime1">
              <a:rPr lang="en-US" smtClean="0"/>
              <a:pPr/>
              <a:t>5/24/2023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359D4F-2E09-4358-B78D-AB4002C8F01F}" type="slidenum">
              <a:rPr lang="en-US" smtClean="0"/>
              <a:pPr/>
              <a:t>‹#›</a:t>
            </a:fld>
            <a:endParaRPr lang="en-US"/>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9EAC02F7-33A8-4CF6-B647-66CD98C15CAC}" type="datetime1">
              <a:rPr lang="en-US" smtClean="0"/>
              <a:pPr/>
              <a:t>5/24/2023</a:t>
            </a:fld>
            <a:endParaRPr lang="en-US"/>
          </a:p>
        </p:txBody>
      </p:sp>
      <p:sp>
        <p:nvSpPr>
          <p:cNvPr id="5" name="Footer Placeholder 4"/>
          <p:cNvSpPr>
            <a:spLocks noGrp="1"/>
          </p:cNvSpPr>
          <p:nvPr>
            <p:ph type="ftr" sz="quarter" idx="11"/>
          </p:nvPr>
        </p:nvSpPr>
        <p:spPr>
          <a:xfrm>
            <a:off x="2898648" y="6355080"/>
            <a:ext cx="3474720" cy="365760"/>
          </a:xfrm>
        </p:spPr>
        <p:txBody>
          <a:bodyPr/>
          <a:lstStyle/>
          <a:p>
            <a:endParaRPr lang="en-US"/>
          </a:p>
        </p:txBody>
      </p:sp>
      <p:sp>
        <p:nvSpPr>
          <p:cNvPr id="6" name="Slide Number Placeholder 5"/>
          <p:cNvSpPr>
            <a:spLocks noGrp="1"/>
          </p:cNvSpPr>
          <p:nvPr>
            <p:ph type="sldNum" sz="quarter" idx="12"/>
          </p:nvPr>
        </p:nvSpPr>
        <p:spPr>
          <a:xfrm>
            <a:off x="1069848" y="6355080"/>
            <a:ext cx="1520952" cy="365760"/>
          </a:xfrm>
        </p:spPr>
        <p:txBody>
          <a:bodyPr/>
          <a:lstStyle/>
          <a:p>
            <a:fld id="{DC359D4F-2E09-4358-B78D-AB4002C8F01F}" type="slidenum">
              <a:rPr lang="en-US" smtClean="0"/>
              <a:pPr/>
              <a:t>‹#›</a:t>
            </a:fld>
            <a:endParaRPr lang="en-US"/>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C86B21E1-BD01-4F95-AEF1-A5FB935FDA26}" type="datetime1">
              <a:rPr lang="en-US" smtClean="0"/>
              <a:pPr/>
              <a:t>5/24/2023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359D4F-2E09-4358-B78D-AB4002C8F01F}" type="slidenum">
              <a:rPr lang="en-US" smtClean="0"/>
              <a:pPr/>
              <a:t>‹#›</a:t>
            </a:fld>
            <a:endParaRPr lang="en-US"/>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5C5E6706-299B-4A27-8901-11494D671BB6}" type="datetime1">
              <a:rPr lang="en-US" smtClean="0"/>
              <a:pPr/>
              <a:t>5/24/2023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C359D4F-2E09-4358-B78D-AB4002C8F01F}" type="slidenum">
              <a:rPr lang="en-US" smtClean="0"/>
              <a:pPr/>
              <a:t>‹#›</a:t>
            </a:fld>
            <a:endParaRPr lang="en-US"/>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25B55BF-591A-4E8D-837D-6611ADF925EE}" type="datetime1">
              <a:rPr lang="en-US" smtClean="0"/>
              <a:pPr/>
              <a:t>5/24/2023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C359D4F-2E09-4358-B78D-AB4002C8F01F}" type="slidenum">
              <a:rPr lang="en-US" smtClean="0"/>
              <a:pPr/>
              <a:t>‹#›</a:t>
            </a:fld>
            <a:endParaRPr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CA32B7-0819-4DDA-B48E-9BABA6E3AE98}" type="datetime1">
              <a:rPr lang="en-US" smtClean="0"/>
              <a:pPr/>
              <a:t>5/24/2023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C359D4F-2E09-4358-B78D-AB4002C8F01F}" type="slidenum">
              <a:rPr lang="en-US" smtClean="0"/>
              <a:pPr/>
              <a:t>‹#›</a:t>
            </a:fld>
            <a:endParaRPr lang="en-US"/>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BDBFCA9-FD7A-44F1-9314-622269487089}" type="datetime1">
              <a:rPr lang="en-US" smtClean="0"/>
              <a:pPr/>
              <a:t>5/24/2023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359D4F-2E09-4358-B78D-AB4002C8F01F}" type="slidenum">
              <a:rPr lang="en-US" smtClean="0"/>
              <a:pPr/>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2B9D81B-F00E-4E6A-B703-EE78FD24A057}" type="datetime1">
              <a:rPr lang="en-US" smtClean="0"/>
              <a:pPr/>
              <a:t>5/24/2023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359D4F-2E09-4358-B78D-AB4002C8F01F}" type="slidenum">
              <a:rPr lang="en-US" smtClean="0"/>
              <a:pPr/>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51CFFE29-ADA7-4B6B-A52F-B599F6D4DDE3}" type="datetime1">
              <a:rPr lang="en-US" smtClean="0"/>
              <a:pPr/>
              <a:t>5/24/2023</a:t>
            </a:fld>
            <a:endParaRPr lang="en-US"/>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DC359D4F-2E09-4358-B78D-AB4002C8F01F}" type="slidenum">
              <a:rPr lang="en-US" smtClean="0"/>
              <a:pPr/>
              <a:t>‹#›</a:t>
            </a:fld>
            <a:endParaRPr lang="en-US"/>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hf hdr="0" ftr="0" dt="0"/>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package" Target="../embeddings/Microsoft_Office_Word_Document1.docx"/><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2"/>
          <p:cNvPicPr>
            <a:picLocks noChangeAspect="1" noChangeArrowheads="1"/>
          </p:cNvPicPr>
          <p:nvPr/>
        </p:nvPicPr>
        <p:blipFill>
          <a:blip r:embed="rId3" cstate="print"/>
          <a:srcRect/>
          <a:stretch>
            <a:fillRect/>
          </a:stretch>
        </p:blipFill>
        <p:spPr bwMode="auto">
          <a:xfrm>
            <a:off x="4038600" y="5715000"/>
            <a:ext cx="914400" cy="914400"/>
          </a:xfrm>
          <a:prstGeom prst="rect">
            <a:avLst/>
          </a:prstGeom>
          <a:noFill/>
          <a:ln w="9525">
            <a:noFill/>
            <a:miter lim="800000"/>
            <a:headEnd/>
            <a:tailEnd/>
          </a:ln>
        </p:spPr>
      </p:pic>
      <p:sp>
        <p:nvSpPr>
          <p:cNvPr id="8" name="Rectangle 7"/>
          <p:cNvSpPr/>
          <p:nvPr/>
        </p:nvSpPr>
        <p:spPr>
          <a:xfrm>
            <a:off x="2057400" y="4724400"/>
            <a:ext cx="5867400" cy="907941"/>
          </a:xfrm>
          <a:prstGeom prst="rect">
            <a:avLst/>
          </a:prstGeom>
          <a:noFill/>
        </p:spPr>
        <p:txBody>
          <a:bodyPr wrap="square">
            <a:spAutoFit/>
          </a:bodyPr>
          <a:lstStyle/>
          <a:p>
            <a:pPr lvl="0" algn="r">
              <a:spcAft>
                <a:spcPts val="600"/>
              </a:spcAft>
              <a:defRPr/>
            </a:pPr>
            <a:r>
              <a:rPr lang="en-US" sz="1600" b="1" noProof="1" smtClean="0">
                <a:solidFill>
                  <a:schemeClr val="accent1">
                    <a:lumMod val="75000"/>
                  </a:schemeClr>
                </a:solidFill>
                <a:latin typeface="Tahoma" pitchFamily="34" charset="0"/>
                <a:ea typeface="Tahoma" pitchFamily="34" charset="0"/>
                <a:cs typeface="Tahoma" pitchFamily="34" charset="0"/>
              </a:rPr>
              <a:t>MIRELA</a:t>
            </a:r>
            <a:r>
              <a:rPr lang="en-US" sz="1600" b="1" i="1" noProof="1" smtClean="0">
                <a:solidFill>
                  <a:schemeClr val="accent1">
                    <a:lumMod val="75000"/>
                  </a:schemeClr>
                </a:solidFill>
                <a:latin typeface="Tahoma" pitchFamily="34" charset="0"/>
                <a:ea typeface="Tahoma" pitchFamily="34" charset="0"/>
                <a:cs typeface="Tahoma" pitchFamily="34" charset="0"/>
              </a:rPr>
              <a:t> – </a:t>
            </a:r>
            <a:r>
              <a:rPr lang="en-US" sz="1600" b="1" noProof="1" smtClean="0">
                <a:solidFill>
                  <a:schemeClr val="accent1">
                    <a:lumMod val="75000"/>
                  </a:schemeClr>
                </a:solidFill>
                <a:latin typeface="Tahoma" pitchFamily="34" charset="0"/>
                <a:ea typeface="Tahoma" pitchFamily="34" charset="0"/>
                <a:cs typeface="Tahoma" pitchFamily="34" charset="0"/>
              </a:rPr>
              <a:t>ADRIANA</a:t>
            </a:r>
            <a:r>
              <a:rPr lang="en-US" sz="1600" b="1" noProof="1" smtClean="0">
                <a:solidFill>
                  <a:schemeClr val="accent1">
                    <a:lumMod val="75000"/>
                  </a:schemeClr>
                </a:solidFill>
                <a:latin typeface="Tahoma" pitchFamily="34" charset="0"/>
                <a:ea typeface="Tahoma" pitchFamily="34" charset="0"/>
                <a:cs typeface="Tahoma" pitchFamily="34" charset="0"/>
              </a:rPr>
              <a:t> </a:t>
            </a:r>
            <a:r>
              <a:rPr lang="en-US" sz="1600" b="1" noProof="1" smtClean="0">
                <a:solidFill>
                  <a:schemeClr val="accent1">
                    <a:lumMod val="75000"/>
                  </a:schemeClr>
                </a:solidFill>
                <a:latin typeface="Tahoma" pitchFamily="34" charset="0"/>
                <a:ea typeface="Tahoma" pitchFamily="34" charset="0"/>
                <a:cs typeface="Tahoma" pitchFamily="34" charset="0"/>
              </a:rPr>
              <a:t>RUSALI</a:t>
            </a:r>
            <a:endParaRPr lang="en-US" sz="1600" b="1" noProof="1" smtClean="0">
              <a:solidFill>
                <a:schemeClr val="accent1">
                  <a:lumMod val="75000"/>
                </a:schemeClr>
              </a:solidFill>
              <a:latin typeface="Tahoma" pitchFamily="34" charset="0"/>
              <a:ea typeface="Tahoma" pitchFamily="34" charset="0"/>
              <a:cs typeface="Tahoma" pitchFamily="34" charset="0"/>
            </a:endParaRPr>
          </a:p>
          <a:p>
            <a:pPr algn="r">
              <a:defRPr/>
            </a:pPr>
            <a:r>
              <a:rPr lang="en-US" sz="1600" noProof="1" smtClean="0">
                <a:solidFill>
                  <a:schemeClr val="accent1">
                    <a:lumMod val="75000"/>
                  </a:schemeClr>
                </a:solidFill>
                <a:latin typeface="Tahoma" pitchFamily="34" charset="0"/>
                <a:ea typeface="Tahoma" pitchFamily="34" charset="0"/>
                <a:cs typeface="Tahoma" pitchFamily="34" charset="0"/>
              </a:rPr>
              <a:t>Institutul de Economie Agrară </a:t>
            </a:r>
            <a:r>
              <a:rPr lang="en-US" sz="1600" noProof="1" smtClean="0">
                <a:solidFill>
                  <a:schemeClr val="accent1">
                    <a:lumMod val="75000"/>
                  </a:schemeClr>
                </a:solidFill>
                <a:latin typeface="Tahoma" pitchFamily="34" charset="0"/>
                <a:ea typeface="Tahoma" pitchFamily="34" charset="0"/>
                <a:cs typeface="Tahoma" pitchFamily="34" charset="0"/>
              </a:rPr>
              <a:t>–</a:t>
            </a:r>
            <a:r>
              <a:rPr lang="en-US" sz="1600" noProof="1" smtClean="0">
                <a:solidFill>
                  <a:schemeClr val="accent1">
                    <a:lumMod val="75000"/>
                  </a:schemeClr>
                </a:solidFill>
                <a:latin typeface="Tahoma" pitchFamily="34" charset="0"/>
                <a:ea typeface="Tahoma" pitchFamily="34" charset="0"/>
                <a:cs typeface="Tahoma" pitchFamily="34" charset="0"/>
              </a:rPr>
              <a:t> </a:t>
            </a:r>
            <a:r>
              <a:rPr lang="en-US" sz="1600" noProof="1" smtClean="0">
                <a:solidFill>
                  <a:schemeClr val="accent1">
                    <a:lumMod val="75000"/>
                  </a:schemeClr>
                </a:solidFill>
                <a:latin typeface="Tahoma" pitchFamily="34" charset="0"/>
                <a:ea typeface="Tahoma" pitchFamily="34" charset="0"/>
                <a:cs typeface="Tahoma" pitchFamily="34" charset="0"/>
              </a:rPr>
              <a:t>INCE,</a:t>
            </a:r>
            <a:r>
              <a:rPr lang="en-US" sz="1600" noProof="1" smtClean="0">
                <a:solidFill>
                  <a:schemeClr val="accent1">
                    <a:lumMod val="75000"/>
                  </a:schemeClr>
                </a:solidFill>
                <a:latin typeface="Tahoma" pitchFamily="34" charset="0"/>
                <a:ea typeface="Tahoma" pitchFamily="34" charset="0"/>
                <a:cs typeface="Tahoma" pitchFamily="34" charset="0"/>
              </a:rPr>
              <a:t> ACADEMIA </a:t>
            </a:r>
            <a:r>
              <a:rPr lang="en-US" sz="1600" noProof="1" smtClean="0">
                <a:solidFill>
                  <a:schemeClr val="accent1">
                    <a:lumMod val="75000"/>
                  </a:schemeClr>
                </a:solidFill>
                <a:latin typeface="Tahoma" pitchFamily="34" charset="0"/>
                <a:ea typeface="Tahoma" pitchFamily="34" charset="0"/>
                <a:cs typeface="Tahoma" pitchFamily="34" charset="0"/>
              </a:rPr>
              <a:t>ROMÂNĂ</a:t>
            </a:r>
            <a:endParaRPr lang="en-US" sz="1600" noProof="1" smtClean="0">
              <a:solidFill>
                <a:schemeClr val="accent1">
                  <a:lumMod val="75000"/>
                </a:schemeClr>
              </a:solidFill>
              <a:latin typeface="Tahoma" pitchFamily="34" charset="0"/>
              <a:ea typeface="Tahoma" pitchFamily="34" charset="0"/>
              <a:cs typeface="Tahoma" pitchFamily="34" charset="0"/>
            </a:endParaRPr>
          </a:p>
          <a:p>
            <a:pPr algn="r">
              <a:defRPr/>
            </a:pPr>
            <a:endParaRPr lang="en-US" sz="1600" noProof="1">
              <a:solidFill>
                <a:schemeClr val="accent1">
                  <a:lumMod val="75000"/>
                </a:schemeClr>
              </a:solidFill>
              <a:latin typeface="Tahoma" pitchFamily="34" charset="0"/>
              <a:ea typeface="Tahoma" pitchFamily="34" charset="0"/>
              <a:cs typeface="Tahoma" pitchFamily="34" charset="0"/>
            </a:endParaRPr>
          </a:p>
        </p:txBody>
      </p:sp>
      <p:sp>
        <p:nvSpPr>
          <p:cNvPr id="13" name="Rectangle 12"/>
          <p:cNvSpPr/>
          <p:nvPr/>
        </p:nvSpPr>
        <p:spPr>
          <a:xfrm>
            <a:off x="457200" y="762000"/>
            <a:ext cx="8229600" cy="923330"/>
          </a:xfrm>
          <a:prstGeom prst="rect">
            <a:avLst/>
          </a:prstGeom>
        </p:spPr>
        <p:txBody>
          <a:bodyPr wrap="square">
            <a:spAutoFit/>
          </a:bodyPr>
          <a:lstStyle/>
          <a:p>
            <a:pPr algn="ctr"/>
            <a:r>
              <a:rPr lang="en-US" b="1" noProof="1" smtClean="0">
                <a:solidFill>
                  <a:schemeClr val="bg2">
                    <a:lumMod val="25000"/>
                  </a:schemeClr>
                </a:solidFill>
              </a:rPr>
              <a:t>The 25th </a:t>
            </a:r>
            <a:r>
              <a:rPr lang="en-US" b="1" noProof="1" smtClean="0">
                <a:solidFill>
                  <a:schemeClr val="bg2">
                    <a:lumMod val="25000"/>
                  </a:schemeClr>
                </a:solidFill>
              </a:rPr>
              <a:t>TARS </a:t>
            </a:r>
            <a:r>
              <a:rPr lang="en-US" b="1" noProof="1" smtClean="0">
                <a:solidFill>
                  <a:schemeClr val="bg2">
                    <a:lumMod val="25000"/>
                  </a:schemeClr>
                </a:solidFill>
              </a:rPr>
              <a:t>Inter</a:t>
            </a:r>
            <a:r>
              <a:rPr lang="en-US" b="1" noProof="1" smtClean="0">
                <a:solidFill>
                  <a:schemeClr val="bg2">
                    <a:lumMod val="25000"/>
                  </a:schemeClr>
                </a:solidFill>
              </a:rPr>
              <a:t>national </a:t>
            </a:r>
            <a:r>
              <a:rPr lang="en-US" b="1" noProof="1" smtClean="0">
                <a:solidFill>
                  <a:schemeClr val="bg2">
                    <a:lumMod val="25000"/>
                  </a:schemeClr>
                </a:solidFill>
              </a:rPr>
              <a:t>Conference</a:t>
            </a:r>
            <a:endParaRPr lang="en-US" b="1" noProof="1" smtClean="0">
              <a:solidFill>
                <a:schemeClr val="bg2">
                  <a:lumMod val="25000"/>
                </a:schemeClr>
              </a:solidFill>
            </a:endParaRPr>
          </a:p>
          <a:p>
            <a:pPr algn="ctr"/>
            <a:r>
              <a:rPr lang="en-US" b="1" noProof="1" smtClean="0">
                <a:solidFill>
                  <a:schemeClr val="bg2">
                    <a:lumMod val="50000"/>
                  </a:schemeClr>
                </a:solidFill>
              </a:rPr>
              <a:t>“</a:t>
            </a:r>
            <a:r>
              <a:rPr lang="en-US" b="1" noProof="1" smtClean="0">
                <a:solidFill>
                  <a:schemeClr val="bg2">
                    <a:lumMod val="50000"/>
                  </a:schemeClr>
                </a:solidFill>
              </a:rPr>
              <a:t>Tourism and Rural Space in National and International </a:t>
            </a:r>
            <a:r>
              <a:rPr lang="en-US" b="1" noProof="1" smtClean="0">
                <a:solidFill>
                  <a:schemeClr val="bg2">
                    <a:lumMod val="50000"/>
                  </a:schemeClr>
                </a:solidFill>
              </a:rPr>
              <a:t>Context”</a:t>
            </a:r>
            <a:endParaRPr lang="en-US" b="1" noProof="1" smtClean="0">
              <a:solidFill>
                <a:schemeClr val="bg2">
                  <a:lumMod val="50000"/>
                </a:schemeClr>
              </a:solidFill>
            </a:endParaRPr>
          </a:p>
          <a:p>
            <a:pPr algn="ctr"/>
            <a:r>
              <a:rPr lang="en-US" noProof="1" smtClean="0">
                <a:solidFill>
                  <a:schemeClr val="bg2">
                    <a:lumMod val="25000"/>
                  </a:schemeClr>
                </a:solidFill>
              </a:rPr>
              <a:t>25-27 May </a:t>
            </a:r>
            <a:r>
              <a:rPr lang="en-US" noProof="1" smtClean="0">
                <a:solidFill>
                  <a:schemeClr val="bg2">
                    <a:lumMod val="25000"/>
                  </a:schemeClr>
                </a:solidFill>
              </a:rPr>
              <a:t>2023</a:t>
            </a:r>
            <a:r>
              <a:rPr lang="en-US" noProof="1" smtClean="0">
                <a:solidFill>
                  <a:schemeClr val="bg2">
                    <a:lumMod val="25000"/>
                  </a:schemeClr>
                </a:solidFill>
              </a:rPr>
              <a:t>, Vatra </a:t>
            </a:r>
            <a:r>
              <a:rPr lang="en-US" noProof="1" smtClean="0">
                <a:solidFill>
                  <a:schemeClr val="bg2">
                    <a:lumMod val="25000"/>
                  </a:schemeClr>
                </a:solidFill>
              </a:rPr>
              <a:t>Dornei</a:t>
            </a:r>
            <a:r>
              <a:rPr lang="en-US" noProof="1" smtClean="0">
                <a:solidFill>
                  <a:srgbClr val="C00000"/>
                </a:solidFill>
              </a:rPr>
              <a:t> </a:t>
            </a:r>
            <a:endParaRPr lang="en-US" b="1" noProof="1">
              <a:solidFill>
                <a:srgbClr val="C00000"/>
              </a:solidFill>
            </a:endParaRPr>
          </a:p>
        </p:txBody>
      </p:sp>
    </p:spTree>
  </p:cSld>
  <p:clrMapOvr>
    <a:masterClrMapping/>
  </p:clrMapOvr>
  <p:transition advTm="35938"/>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C359D4F-2E09-4358-B78D-AB4002C8F01F}" type="slidenum">
              <a:rPr lang="en-US" smtClean="0"/>
              <a:pPr/>
              <a:t>10</a:t>
            </a:fld>
            <a:endParaRPr lang="en-US"/>
          </a:p>
        </p:txBody>
      </p:sp>
      <p:sp>
        <p:nvSpPr>
          <p:cNvPr id="4" name="Content Placeholder 3"/>
          <p:cNvSpPr>
            <a:spLocks noGrp="1"/>
          </p:cNvSpPr>
          <p:nvPr>
            <p:ph sz="quarter" idx="1"/>
          </p:nvPr>
        </p:nvSpPr>
        <p:spPr/>
        <p:txBody>
          <a:bodyPr/>
          <a:lstStyle/>
          <a:p>
            <a:pPr>
              <a:buNone/>
            </a:pPr>
            <a:endParaRPr lang="ro-RO" dirty="0" smtClean="0"/>
          </a:p>
          <a:p>
            <a:pPr algn="ctr">
              <a:buNone/>
            </a:pPr>
            <a:endParaRPr lang="ro-RO" dirty="0" smtClean="0"/>
          </a:p>
          <a:p>
            <a:pPr>
              <a:buNone/>
            </a:pPr>
            <a:endParaRPr lang="en-US" dirty="0"/>
          </a:p>
        </p:txBody>
      </p:sp>
      <p:sp>
        <p:nvSpPr>
          <p:cNvPr id="7" name="Rectangle 3"/>
          <p:cNvSpPr>
            <a:spLocks noChangeArrowheads="1"/>
          </p:cNvSpPr>
          <p:nvPr/>
        </p:nvSpPr>
        <p:spPr bwMode="auto">
          <a:xfrm>
            <a:off x="457200" y="1143000"/>
            <a:ext cx="8686800" cy="30777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ro-RO" sz="1400" b="1" dirty="0" smtClean="0">
                <a:solidFill>
                  <a:schemeClr val="accent1">
                    <a:lumMod val="50000"/>
                  </a:schemeClr>
                </a:solidFill>
                <a:latin typeface="Arial" pitchFamily="34" charset="0"/>
                <a:ea typeface="Times New Roman" pitchFamily="18" charset="0"/>
                <a:cs typeface="Arial" pitchFamily="34" charset="0"/>
              </a:rPr>
              <a:t>Tabel  3.</a:t>
            </a:r>
            <a:r>
              <a:rPr lang="en-US" sz="1400" b="1" dirty="0" smtClean="0">
                <a:solidFill>
                  <a:schemeClr val="accent1">
                    <a:lumMod val="50000"/>
                  </a:schemeClr>
                </a:solidFill>
                <a:latin typeface="Arial" pitchFamily="34" charset="0"/>
                <a:ea typeface="Times New Roman" pitchFamily="18" charset="0"/>
                <a:cs typeface="Arial" pitchFamily="34" charset="0"/>
              </a:rPr>
              <a:t> </a:t>
            </a:r>
            <a:r>
              <a:rPr lang="ro-RO" sz="1400" dirty="0" smtClean="0">
                <a:solidFill>
                  <a:schemeClr val="accent1">
                    <a:lumMod val="50000"/>
                  </a:schemeClr>
                </a:solidFill>
                <a:latin typeface="Arial" pitchFamily="34" charset="0"/>
                <a:ea typeface="Times New Roman" pitchFamily="18" charset="0"/>
                <a:cs typeface="Arial" pitchFamily="34" charset="0"/>
              </a:rPr>
              <a:t>Gradul de prelucrarea industrială la produsele alimentare de origine vegetală din România, 2020</a:t>
            </a:r>
            <a:endParaRPr lang="en-US" sz="1400" dirty="0" smtClean="0">
              <a:solidFill>
                <a:schemeClr val="accent1">
                  <a:lumMod val="50000"/>
                </a:schemeClr>
              </a:solidFill>
              <a:latin typeface="Arial" pitchFamily="34" charset="0"/>
              <a:ea typeface="Times New Roman" pitchFamily="18" charset="0"/>
              <a:cs typeface="Arial" pitchFamily="34" charset="0"/>
            </a:endParaRPr>
          </a:p>
        </p:txBody>
      </p:sp>
      <p:pic>
        <p:nvPicPr>
          <p:cNvPr id="9" name="Picture 8"/>
          <p:cNvPicPr/>
          <p:nvPr/>
        </p:nvPicPr>
        <p:blipFill>
          <a:blip r:embed="rId2" cstate="print"/>
          <a:srcRect/>
          <a:stretch>
            <a:fillRect/>
          </a:stretch>
        </p:blipFill>
        <p:spPr bwMode="auto">
          <a:xfrm>
            <a:off x="762000" y="1524000"/>
            <a:ext cx="7696200" cy="4648200"/>
          </a:xfrm>
          <a:prstGeom prst="rect">
            <a:avLst/>
          </a:prstGeom>
          <a:noFill/>
          <a:ln w="9525">
            <a:noFill/>
            <a:miter lim="800000"/>
            <a:headEnd/>
            <a:tailEnd/>
          </a:ln>
        </p:spPr>
      </p:pic>
      <p:sp>
        <p:nvSpPr>
          <p:cNvPr id="10" name="Rectangle 9"/>
          <p:cNvSpPr/>
          <p:nvPr/>
        </p:nvSpPr>
        <p:spPr>
          <a:xfrm>
            <a:off x="0" y="533400"/>
            <a:ext cx="8991600" cy="338554"/>
          </a:xfrm>
          <a:prstGeom prst="rect">
            <a:avLst/>
          </a:prstGeom>
        </p:spPr>
        <p:txBody>
          <a:bodyPr wrap="square">
            <a:spAutoFit/>
          </a:bodyPr>
          <a:lstStyle/>
          <a:p>
            <a:pPr marL="347663" indent="-347663" algn="ctr"/>
            <a:r>
              <a:rPr lang="ro-RO" sz="1600" b="1" dirty="0" smtClean="0">
                <a:solidFill>
                  <a:schemeClr val="bg2">
                    <a:lumMod val="50000"/>
                  </a:schemeClr>
                </a:solidFill>
              </a:rPr>
              <a:t>3</a:t>
            </a:r>
            <a:r>
              <a:rPr lang="en-US" sz="1600" b="1" dirty="0" smtClean="0">
                <a:solidFill>
                  <a:schemeClr val="bg2">
                    <a:lumMod val="50000"/>
                  </a:schemeClr>
                </a:solidFill>
              </a:rPr>
              <a:t>. </a:t>
            </a:r>
            <a:r>
              <a:rPr lang="ro-RO" sz="1600" b="1" dirty="0" smtClean="0">
                <a:solidFill>
                  <a:schemeClr val="bg2">
                    <a:lumMod val="50000"/>
                  </a:schemeClr>
                </a:solidFill>
              </a:rPr>
              <a:t>Analiza indicatorilor de bilanț pentru activitățile industriei agroalimentare românești</a:t>
            </a:r>
          </a:p>
        </p:txBody>
      </p:sp>
      <p:sp>
        <p:nvSpPr>
          <p:cNvPr id="12" name="Rectangle 11"/>
          <p:cNvSpPr/>
          <p:nvPr/>
        </p:nvSpPr>
        <p:spPr>
          <a:xfrm>
            <a:off x="838200" y="6019800"/>
            <a:ext cx="8001000" cy="276999"/>
          </a:xfrm>
          <a:prstGeom prst="rect">
            <a:avLst/>
          </a:prstGeom>
        </p:spPr>
        <p:txBody>
          <a:bodyPr wrap="square">
            <a:spAutoFit/>
          </a:bodyPr>
          <a:lstStyle/>
          <a:p>
            <a:pPr algn="ctr"/>
            <a:r>
              <a:rPr lang="ro-RO" sz="1200" dirty="0" smtClean="0">
                <a:solidFill>
                  <a:schemeClr val="tx2">
                    <a:lumMod val="50000"/>
                  </a:schemeClr>
                </a:solidFill>
                <a:latin typeface="Arial" pitchFamily="34" charset="0"/>
                <a:ea typeface="BatangChe"/>
                <a:cs typeface="Times New Roman" pitchFamily="18" charset="0"/>
              </a:rPr>
              <a:t>Sursa:  Prelucrări și estimări pe baza datelor din INS -  seria statistică PRODROM</a:t>
            </a:r>
            <a:endParaRPr lang="en-US" sz="1200" dirty="0">
              <a:solidFill>
                <a:schemeClr val="tx2">
                  <a:lumMod val="50000"/>
                </a:schemeClr>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C359D4F-2E09-4358-B78D-AB4002C8F01F}" type="slidenum">
              <a:rPr lang="en-US" smtClean="0"/>
              <a:pPr/>
              <a:t>11</a:t>
            </a:fld>
            <a:endParaRPr lang="en-US"/>
          </a:p>
        </p:txBody>
      </p:sp>
      <p:sp>
        <p:nvSpPr>
          <p:cNvPr id="4" name="Content Placeholder 3"/>
          <p:cNvSpPr>
            <a:spLocks noGrp="1"/>
          </p:cNvSpPr>
          <p:nvPr>
            <p:ph sz="quarter" idx="1"/>
          </p:nvPr>
        </p:nvSpPr>
        <p:spPr/>
        <p:txBody>
          <a:bodyPr/>
          <a:lstStyle/>
          <a:p>
            <a:pPr>
              <a:buNone/>
            </a:pPr>
            <a:endParaRPr lang="ro-RO" dirty="0" smtClean="0"/>
          </a:p>
          <a:p>
            <a:pPr algn="ctr">
              <a:buNone/>
            </a:pPr>
            <a:endParaRPr lang="ro-RO" dirty="0" smtClean="0"/>
          </a:p>
          <a:p>
            <a:pPr>
              <a:buNone/>
            </a:pPr>
            <a:endParaRPr lang="en-US" dirty="0"/>
          </a:p>
        </p:txBody>
      </p:sp>
      <p:sp>
        <p:nvSpPr>
          <p:cNvPr id="7" name="Rectangle 3"/>
          <p:cNvSpPr>
            <a:spLocks noChangeArrowheads="1"/>
          </p:cNvSpPr>
          <p:nvPr/>
        </p:nvSpPr>
        <p:spPr bwMode="auto">
          <a:xfrm>
            <a:off x="457200" y="762000"/>
            <a:ext cx="8686800" cy="30777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ro-RO" sz="1400" b="1" dirty="0" smtClean="0">
                <a:solidFill>
                  <a:schemeClr val="accent1">
                    <a:lumMod val="50000"/>
                  </a:schemeClr>
                </a:solidFill>
                <a:latin typeface="Arial" pitchFamily="34" charset="0"/>
                <a:ea typeface="Times New Roman" pitchFamily="18" charset="0"/>
                <a:cs typeface="Arial" pitchFamily="34" charset="0"/>
              </a:rPr>
              <a:t>Tabel  4.</a:t>
            </a:r>
            <a:r>
              <a:rPr lang="en-US" sz="1400" b="1" dirty="0" smtClean="0">
                <a:solidFill>
                  <a:schemeClr val="accent1">
                    <a:lumMod val="50000"/>
                  </a:schemeClr>
                </a:solidFill>
                <a:latin typeface="Arial" pitchFamily="34" charset="0"/>
                <a:ea typeface="Times New Roman" pitchFamily="18" charset="0"/>
                <a:cs typeface="Arial" pitchFamily="34" charset="0"/>
              </a:rPr>
              <a:t> </a:t>
            </a:r>
            <a:r>
              <a:rPr lang="ro-RO" sz="1400" dirty="0" smtClean="0">
                <a:solidFill>
                  <a:schemeClr val="accent1">
                    <a:lumMod val="50000"/>
                  </a:schemeClr>
                </a:solidFill>
                <a:latin typeface="Arial" pitchFamily="34" charset="0"/>
                <a:ea typeface="Times New Roman" pitchFamily="18" charset="0"/>
                <a:cs typeface="Arial" pitchFamily="34" charset="0"/>
              </a:rPr>
              <a:t>Gradul de prelucrarea industrială  la produsele alimentare de origine animală din România, 2020</a:t>
            </a:r>
            <a:endParaRPr lang="en-US" sz="1400" dirty="0" smtClean="0">
              <a:solidFill>
                <a:schemeClr val="accent1">
                  <a:lumMod val="50000"/>
                </a:schemeClr>
              </a:solidFill>
              <a:latin typeface="Arial" pitchFamily="34" charset="0"/>
              <a:ea typeface="Times New Roman" pitchFamily="18" charset="0"/>
              <a:cs typeface="Arial" pitchFamily="34" charset="0"/>
            </a:endParaRPr>
          </a:p>
        </p:txBody>
      </p:sp>
      <p:pic>
        <p:nvPicPr>
          <p:cNvPr id="8" name="Picture 7"/>
          <p:cNvPicPr/>
          <p:nvPr/>
        </p:nvPicPr>
        <p:blipFill>
          <a:blip r:embed="rId2" cstate="print"/>
          <a:srcRect/>
          <a:stretch>
            <a:fillRect/>
          </a:stretch>
        </p:blipFill>
        <p:spPr bwMode="auto">
          <a:xfrm>
            <a:off x="990600" y="1219200"/>
            <a:ext cx="7010400" cy="4953000"/>
          </a:xfrm>
          <a:prstGeom prst="rect">
            <a:avLst/>
          </a:prstGeom>
          <a:noFill/>
          <a:ln w="9525">
            <a:noFill/>
            <a:miter lim="800000"/>
            <a:headEnd/>
            <a:tailEnd/>
          </a:ln>
        </p:spPr>
      </p:pic>
      <p:sp>
        <p:nvSpPr>
          <p:cNvPr id="9" name="Rectangle 8"/>
          <p:cNvSpPr/>
          <p:nvPr/>
        </p:nvSpPr>
        <p:spPr>
          <a:xfrm>
            <a:off x="1600200" y="6096000"/>
            <a:ext cx="6248400" cy="276999"/>
          </a:xfrm>
          <a:prstGeom prst="rect">
            <a:avLst/>
          </a:prstGeom>
        </p:spPr>
        <p:txBody>
          <a:bodyPr wrap="square">
            <a:spAutoFit/>
          </a:bodyPr>
          <a:lstStyle/>
          <a:p>
            <a:r>
              <a:rPr lang="ro-RO" sz="1200" dirty="0" smtClean="0">
                <a:solidFill>
                  <a:schemeClr val="tx2">
                    <a:lumMod val="50000"/>
                  </a:schemeClr>
                </a:solidFill>
                <a:latin typeface="Arial" pitchFamily="34" charset="0"/>
                <a:ea typeface="BatangChe"/>
                <a:cs typeface="Times New Roman" pitchFamily="18" charset="0"/>
              </a:rPr>
              <a:t>Sursa:  Prelucrări și estimări pe baza datelor din INS -  seria statistică PRODROM.</a:t>
            </a:r>
            <a:endParaRPr lang="en-US" sz="1200" dirty="0">
              <a:solidFill>
                <a:schemeClr val="tx2">
                  <a:lumMod val="50000"/>
                </a:schemeClr>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8686800" cy="577009"/>
          </a:xfrm>
        </p:spPr>
        <p:txBody>
          <a:bodyPr>
            <a:normAutofit/>
          </a:bodyPr>
          <a:lstStyle/>
          <a:p>
            <a:pPr algn="ctr"/>
            <a:r>
              <a:rPr lang="ro-RO" sz="2200" b="1" dirty="0" smtClean="0">
                <a:solidFill>
                  <a:schemeClr val="accent1">
                    <a:lumMod val="75000"/>
                  </a:schemeClr>
                </a:solidFill>
              </a:rPr>
              <a:t>CONCLUSIONS (I)</a:t>
            </a:r>
            <a:endParaRPr lang="en-US" sz="2200" b="1" dirty="0">
              <a:solidFill>
                <a:schemeClr val="accent1">
                  <a:lumMod val="75000"/>
                </a:schemeClr>
              </a:solidFill>
            </a:endParaRPr>
          </a:p>
        </p:txBody>
      </p:sp>
      <p:sp>
        <p:nvSpPr>
          <p:cNvPr id="4" name="Slide Number Placeholder 3"/>
          <p:cNvSpPr>
            <a:spLocks noGrp="1"/>
          </p:cNvSpPr>
          <p:nvPr>
            <p:ph type="sldNum" sz="quarter" idx="12"/>
          </p:nvPr>
        </p:nvSpPr>
        <p:spPr/>
        <p:txBody>
          <a:bodyPr/>
          <a:lstStyle/>
          <a:p>
            <a:fld id="{DC359D4F-2E09-4358-B78D-AB4002C8F01F}" type="slidenum">
              <a:rPr lang="en-US" smtClean="0"/>
              <a:pPr/>
              <a:t>12</a:t>
            </a:fld>
            <a:endParaRPr lang="en-US"/>
          </a:p>
        </p:txBody>
      </p:sp>
      <p:sp>
        <p:nvSpPr>
          <p:cNvPr id="3" name="Content Placeholder 2"/>
          <p:cNvSpPr>
            <a:spLocks noGrp="1"/>
          </p:cNvSpPr>
          <p:nvPr>
            <p:ph sz="quarter" idx="1"/>
          </p:nvPr>
        </p:nvSpPr>
        <p:spPr>
          <a:xfrm>
            <a:off x="762000" y="1371600"/>
            <a:ext cx="7772400" cy="4800600"/>
          </a:xfrm>
        </p:spPr>
        <p:style>
          <a:lnRef idx="2">
            <a:schemeClr val="accent1"/>
          </a:lnRef>
          <a:fillRef idx="1">
            <a:schemeClr val="lt1"/>
          </a:fillRef>
          <a:effectRef idx="0">
            <a:schemeClr val="accent1"/>
          </a:effectRef>
          <a:fontRef idx="minor">
            <a:schemeClr val="dk1"/>
          </a:fontRef>
        </p:style>
        <p:txBody>
          <a:bodyPr>
            <a:normAutofit fontScale="92500" lnSpcReduction="10000"/>
          </a:bodyPr>
          <a:lstStyle/>
          <a:p>
            <a:pPr algn="just">
              <a:spcBef>
                <a:spcPts val="1200"/>
              </a:spcBef>
              <a:buNone/>
            </a:pPr>
            <a:endParaRPr lang="ro-RO" sz="1200" dirty="0" smtClean="0">
              <a:solidFill>
                <a:schemeClr val="accent1">
                  <a:lumMod val="50000"/>
                </a:schemeClr>
              </a:solidFill>
              <a:cs typeface="Times New Roman" pitchFamily="18" charset="0"/>
              <a:sym typeface="Wingdings"/>
            </a:endParaRPr>
          </a:p>
          <a:p>
            <a:pPr algn="just">
              <a:spcBef>
                <a:spcPts val="0"/>
              </a:spcBef>
              <a:buNone/>
            </a:pPr>
            <a:r>
              <a:rPr lang="ro-RO" sz="1200" dirty="0" smtClean="0">
                <a:solidFill>
                  <a:schemeClr val="accent1">
                    <a:lumMod val="50000"/>
                  </a:schemeClr>
                </a:solidFill>
                <a:cs typeface="Times New Roman" pitchFamily="18" charset="0"/>
                <a:sym typeface="Wingdings"/>
              </a:rPr>
              <a:t>	</a:t>
            </a:r>
            <a:r>
              <a:rPr lang="ro-RO" sz="1400" dirty="0" smtClean="0">
                <a:solidFill>
                  <a:schemeClr val="accent1">
                    <a:lumMod val="50000"/>
                  </a:schemeClr>
                </a:solidFill>
                <a:latin typeface="Arial" pitchFamily="34" charset="0"/>
                <a:cs typeface="Arial" pitchFamily="34" charset="0"/>
              </a:rPr>
              <a:t>Îmbunătățirea structurii producției industriei agroalimentare este un factor determinant pentru creșterea performanței în lanțul valoric alimentar, sporirea câștigurilor fermierilor și creșterea durabilă a economiei rurale, prin mai buna valorificare a produselor primare și funcționare a pieței agricole interne.</a:t>
            </a:r>
          </a:p>
          <a:p>
            <a:pPr algn="just">
              <a:spcBef>
                <a:spcPts val="0"/>
              </a:spcBef>
              <a:buNone/>
            </a:pPr>
            <a:r>
              <a:rPr lang="ro-RO" sz="1400" dirty="0" smtClean="0">
                <a:solidFill>
                  <a:schemeClr val="accent1">
                    <a:lumMod val="50000"/>
                  </a:schemeClr>
                </a:solidFill>
                <a:latin typeface="Arial" pitchFamily="34" charset="0"/>
                <a:cs typeface="Arial" pitchFamily="34" charset="0"/>
              </a:rPr>
              <a:t>	</a:t>
            </a:r>
          </a:p>
          <a:p>
            <a:pPr algn="just">
              <a:spcBef>
                <a:spcPts val="0"/>
              </a:spcBef>
              <a:buNone/>
            </a:pPr>
            <a:r>
              <a:rPr lang="ro-RO" sz="1400" dirty="0" smtClean="0">
                <a:solidFill>
                  <a:schemeClr val="accent1">
                    <a:lumMod val="50000"/>
                  </a:schemeClr>
                </a:solidFill>
                <a:latin typeface="Arial" pitchFamily="34" charset="0"/>
                <a:cs typeface="Arial" pitchFamily="34" charset="0"/>
              </a:rPr>
              <a:t>	Lucrarea prezintă rezultatele cercetărilor asupra potențialului de valorificare industrială a produselor agroalimentare românești, reflectat în structura valorii adăugate a lanțului valoric alimentar. </a:t>
            </a:r>
          </a:p>
          <a:p>
            <a:pPr algn="just">
              <a:spcBef>
                <a:spcPts val="0"/>
              </a:spcBef>
              <a:buNone/>
            </a:pPr>
            <a:endParaRPr lang="ro-RO" sz="1400" dirty="0" smtClean="0">
              <a:solidFill>
                <a:schemeClr val="accent1">
                  <a:lumMod val="50000"/>
                </a:schemeClr>
              </a:solidFill>
              <a:latin typeface="Arial" pitchFamily="34" charset="0"/>
              <a:cs typeface="Arial" pitchFamily="34" charset="0"/>
            </a:endParaRPr>
          </a:p>
          <a:p>
            <a:pPr algn="just">
              <a:spcBef>
                <a:spcPts val="0"/>
              </a:spcBef>
              <a:buNone/>
            </a:pPr>
            <a:r>
              <a:rPr lang="ro-RO" sz="1400" dirty="0" smtClean="0">
                <a:solidFill>
                  <a:schemeClr val="accent1">
                    <a:lumMod val="50000"/>
                  </a:schemeClr>
                </a:solidFill>
                <a:latin typeface="Arial" pitchFamily="34" charset="0"/>
                <a:cs typeface="Arial" pitchFamily="34" charset="0"/>
              </a:rPr>
              <a:t>	S-a analizat capacitatea productivă și evoluțiile recente ale principalilor indicatori economici la nivel de sector și subsectoare din industria alimentară (C10), fabricarea băuturilor (C11) și prelucrarea tutunului (C12), conform clasificării activităților economice CAEN Rev.2. Gradul de valorificare industrială a produselor agroalimentare a fost evaluat prin estimarea unor indicatori relevanți, i.e. gradul de autoaprovizonare, gradul de prelucrare industrială și ponderea importului în disponibilul de autoaprovizionare (consum). </a:t>
            </a:r>
          </a:p>
          <a:p>
            <a:pPr algn="just">
              <a:spcBef>
                <a:spcPts val="0"/>
              </a:spcBef>
              <a:buNone/>
            </a:pPr>
            <a:endParaRPr lang="ro-RO" sz="1400" dirty="0" smtClean="0">
              <a:solidFill>
                <a:schemeClr val="accent1">
                  <a:lumMod val="50000"/>
                </a:schemeClr>
              </a:solidFill>
              <a:latin typeface="Arial" pitchFamily="34" charset="0"/>
              <a:cs typeface="Arial" pitchFamily="34" charset="0"/>
            </a:endParaRPr>
          </a:p>
          <a:p>
            <a:pPr algn="just">
              <a:spcBef>
                <a:spcPts val="0"/>
              </a:spcBef>
              <a:buNone/>
            </a:pPr>
            <a:r>
              <a:rPr lang="ro-RO" sz="1400" dirty="0" smtClean="0">
                <a:solidFill>
                  <a:schemeClr val="accent1">
                    <a:lumMod val="50000"/>
                  </a:schemeClr>
                </a:solidFill>
                <a:latin typeface="Arial" pitchFamily="34" charset="0"/>
                <a:cs typeface="Arial" pitchFamily="34" charset="0"/>
              </a:rPr>
              <a:t>	</a:t>
            </a:r>
            <a:r>
              <a:rPr lang="ro-RO" sz="1400" dirty="0" smtClean="0">
                <a:solidFill>
                  <a:schemeClr val="accent1">
                    <a:lumMod val="50000"/>
                  </a:schemeClr>
                </a:solidFill>
                <a:latin typeface="Arial" pitchFamily="34" charset="0"/>
                <a:cs typeface="Arial" pitchFamily="34" charset="0"/>
                <a:sym typeface="Wingdings"/>
              </a:rPr>
              <a:t>  </a:t>
            </a:r>
            <a:r>
              <a:rPr lang="ro-RO" sz="1400" dirty="0" smtClean="0">
                <a:solidFill>
                  <a:schemeClr val="accent1">
                    <a:lumMod val="50000"/>
                  </a:schemeClr>
                </a:solidFill>
                <a:latin typeface="Arial" pitchFamily="34" charset="0"/>
                <a:cs typeface="Arial" pitchFamily="34" charset="0"/>
              </a:rPr>
              <a:t>Rezultatele evidențiază disparități în structura valorii adăugate a lanțului alimentar în România prin ponderea ridicată a producției primare, respectiv a produselor agricole față de industria alimentară, ca fiind un factor de dezechilibru al lanțului alimentar și de slăbire a competitivității</a:t>
            </a:r>
            <a:r>
              <a:rPr lang="ro-RO" sz="1400" dirty="0" smtClean="0">
                <a:latin typeface="Arial" pitchFamily="34" charset="0"/>
                <a:cs typeface="Arial" pitchFamily="34" charset="0"/>
              </a:rPr>
              <a:t>. </a:t>
            </a:r>
            <a:endParaRPr lang="ro-RO" sz="1400" dirty="0" smtClean="0">
              <a:solidFill>
                <a:schemeClr val="accent1">
                  <a:lumMod val="50000"/>
                </a:schemeClr>
              </a:solidFill>
              <a:latin typeface="Arial" pitchFamily="34" charset="0"/>
              <a:cs typeface="Arial" pitchFamily="34" charset="0"/>
            </a:endParaRPr>
          </a:p>
          <a:p>
            <a:pPr algn="just">
              <a:spcBef>
                <a:spcPts val="0"/>
              </a:spcBef>
              <a:buNone/>
            </a:pPr>
            <a:r>
              <a:rPr lang="ro-RO" sz="1400" dirty="0" smtClean="0">
                <a:solidFill>
                  <a:schemeClr val="accent1">
                    <a:lumMod val="50000"/>
                  </a:schemeClr>
                </a:solidFill>
                <a:latin typeface="Arial" pitchFamily="34" charset="0"/>
                <a:cs typeface="Arial" pitchFamily="34" charset="0"/>
              </a:rPr>
              <a:t>	</a:t>
            </a:r>
          </a:p>
          <a:p>
            <a:pPr algn="just">
              <a:spcBef>
                <a:spcPts val="0"/>
              </a:spcBef>
              <a:buNone/>
            </a:pPr>
            <a:r>
              <a:rPr lang="ro-RO" sz="1400" dirty="0" smtClean="0">
                <a:solidFill>
                  <a:schemeClr val="accent1">
                    <a:lumMod val="50000"/>
                  </a:schemeClr>
                </a:solidFill>
                <a:latin typeface="Arial" pitchFamily="34" charset="0"/>
                <a:cs typeface="Arial" pitchFamily="34" charset="0"/>
              </a:rPr>
              <a:t>	</a:t>
            </a:r>
            <a:r>
              <a:rPr lang="ro-RO" sz="1400" dirty="0" smtClean="0">
                <a:solidFill>
                  <a:schemeClr val="accent1">
                    <a:lumMod val="50000"/>
                  </a:schemeClr>
                </a:solidFill>
                <a:latin typeface="Arial" pitchFamily="34" charset="0"/>
                <a:cs typeface="Arial" pitchFamily="34" charset="0"/>
                <a:sym typeface="Wingdings"/>
              </a:rPr>
              <a:t>  </a:t>
            </a:r>
            <a:r>
              <a:rPr lang="ro-RO" sz="1400" dirty="0" smtClean="0">
                <a:solidFill>
                  <a:schemeClr val="accent1">
                    <a:lumMod val="50000"/>
                  </a:schemeClr>
                </a:solidFill>
                <a:latin typeface="Arial" pitchFamily="34" charset="0"/>
                <a:cs typeface="Arial" pitchFamily="34" charset="0"/>
              </a:rPr>
              <a:t>Evaluările arată că în economia reală internă lanțul alimentar se oprește frecvent la producția primară, fragmentând conexiunile cu verigile din aval, precum prelucrarea și fabricarea de produse alimentare, servicii alimentare, reflectându-se mai departe în performanțele și categoriile de produse din fluxurile de import și export.</a:t>
            </a:r>
          </a:p>
          <a:p>
            <a:pPr algn="just">
              <a:spcBef>
                <a:spcPts val="0"/>
              </a:spcBef>
              <a:buNone/>
            </a:pPr>
            <a:endParaRPr lang="ro-RO" sz="1200" dirty="0" smtClean="0">
              <a:solidFill>
                <a:schemeClr val="accent1">
                  <a:lumMod val="50000"/>
                </a:schemeClr>
              </a:solidFill>
              <a:cs typeface="Times New Roman" pitchFamily="18" charset="0"/>
            </a:endParaRPr>
          </a:p>
          <a:p>
            <a:pPr algn="just">
              <a:spcBef>
                <a:spcPts val="0"/>
              </a:spcBef>
              <a:buNone/>
            </a:pPr>
            <a:endParaRPr lang="ro-RO" sz="1200" dirty="0" smtClean="0">
              <a:solidFill>
                <a:schemeClr val="accent1">
                  <a:lumMod val="50000"/>
                </a:schemeClr>
              </a:solidFill>
              <a:cs typeface="Times New Roman" pitchFamily="18" charset="0"/>
            </a:endParaRPr>
          </a:p>
        </p:txBody>
      </p:sp>
    </p:spTree>
  </p:cSld>
  <p:clrMapOvr>
    <a:masterClrMapping/>
  </p:clrMapOvr>
  <p:transition advTm="205141"/>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8686800" cy="577009"/>
          </a:xfrm>
        </p:spPr>
        <p:txBody>
          <a:bodyPr>
            <a:normAutofit/>
          </a:bodyPr>
          <a:lstStyle/>
          <a:p>
            <a:pPr algn="ctr"/>
            <a:r>
              <a:rPr lang="ro-RO" sz="2200" b="1" dirty="0" smtClean="0">
                <a:solidFill>
                  <a:schemeClr val="accent1">
                    <a:lumMod val="75000"/>
                  </a:schemeClr>
                </a:solidFill>
              </a:rPr>
              <a:t>CONCLUSIONS (II)</a:t>
            </a:r>
            <a:endParaRPr lang="en-US" sz="2200" b="1" dirty="0">
              <a:solidFill>
                <a:schemeClr val="accent1">
                  <a:lumMod val="75000"/>
                </a:schemeClr>
              </a:solidFill>
            </a:endParaRPr>
          </a:p>
        </p:txBody>
      </p:sp>
      <p:sp>
        <p:nvSpPr>
          <p:cNvPr id="4" name="Slide Number Placeholder 3"/>
          <p:cNvSpPr>
            <a:spLocks noGrp="1"/>
          </p:cNvSpPr>
          <p:nvPr>
            <p:ph type="sldNum" sz="quarter" idx="12"/>
          </p:nvPr>
        </p:nvSpPr>
        <p:spPr/>
        <p:txBody>
          <a:bodyPr/>
          <a:lstStyle/>
          <a:p>
            <a:fld id="{DC359D4F-2E09-4358-B78D-AB4002C8F01F}" type="slidenum">
              <a:rPr lang="en-US" smtClean="0"/>
              <a:pPr/>
              <a:t>13</a:t>
            </a:fld>
            <a:endParaRPr lang="en-US"/>
          </a:p>
        </p:txBody>
      </p:sp>
      <p:sp>
        <p:nvSpPr>
          <p:cNvPr id="3" name="Content Placeholder 2"/>
          <p:cNvSpPr>
            <a:spLocks noGrp="1"/>
          </p:cNvSpPr>
          <p:nvPr>
            <p:ph sz="quarter" idx="1"/>
          </p:nvPr>
        </p:nvSpPr>
        <p:spPr>
          <a:xfrm>
            <a:off x="533400" y="1219200"/>
            <a:ext cx="8229600" cy="5029200"/>
          </a:xfrm>
        </p:spPr>
        <p:style>
          <a:lnRef idx="2">
            <a:schemeClr val="accent1"/>
          </a:lnRef>
          <a:fillRef idx="1">
            <a:schemeClr val="lt1"/>
          </a:fillRef>
          <a:effectRef idx="0">
            <a:schemeClr val="accent1"/>
          </a:effectRef>
          <a:fontRef idx="minor">
            <a:schemeClr val="dk1"/>
          </a:fontRef>
        </p:style>
        <p:txBody>
          <a:bodyPr>
            <a:normAutofit fontScale="92500" lnSpcReduction="20000"/>
          </a:bodyPr>
          <a:lstStyle/>
          <a:p>
            <a:pPr algn="just">
              <a:spcBef>
                <a:spcPts val="1200"/>
              </a:spcBef>
              <a:buNone/>
            </a:pPr>
            <a:endParaRPr lang="ro-RO" sz="1200" dirty="0" smtClean="0">
              <a:solidFill>
                <a:schemeClr val="accent1">
                  <a:lumMod val="50000"/>
                </a:schemeClr>
              </a:solidFill>
              <a:cs typeface="Times New Roman" pitchFamily="18" charset="0"/>
              <a:sym typeface="Wingdings"/>
            </a:endParaRPr>
          </a:p>
          <a:p>
            <a:pPr>
              <a:lnSpc>
                <a:spcPct val="170000"/>
              </a:lnSpc>
              <a:buNone/>
            </a:pPr>
            <a:r>
              <a:rPr lang="ro-RO" sz="1200" dirty="0" smtClean="0">
                <a:solidFill>
                  <a:schemeClr val="accent1">
                    <a:lumMod val="50000"/>
                  </a:schemeClr>
                </a:solidFill>
                <a:cs typeface="Times New Roman" pitchFamily="18" charset="0"/>
                <a:sym typeface="Wingdings"/>
              </a:rPr>
              <a:t>	</a:t>
            </a:r>
            <a:r>
              <a:rPr lang="ro-RO" sz="1300" dirty="0" smtClean="0">
                <a:solidFill>
                  <a:schemeClr val="accent1">
                    <a:lumMod val="50000"/>
                  </a:schemeClr>
                </a:solidFill>
              </a:rPr>
              <a:t>Evaluarea gradului de prelucrare și / sau transformare industrială a produselor primare românești și tendințele corespunzătoare anilor 2019 și 2020, a oferit următoarele rezultate corespunzătoare indicatorilor estimați:</a:t>
            </a:r>
            <a:endParaRPr lang="en-US" sz="1300" dirty="0" smtClean="0">
              <a:solidFill>
                <a:schemeClr val="accent1">
                  <a:lumMod val="50000"/>
                </a:schemeClr>
              </a:solidFill>
            </a:endParaRPr>
          </a:p>
          <a:p>
            <a:pPr lvl="0">
              <a:buNone/>
            </a:pPr>
            <a:r>
              <a:rPr lang="ro-RO" sz="1300" i="1" dirty="0" smtClean="0">
                <a:solidFill>
                  <a:schemeClr val="accent1">
                    <a:lumMod val="50000"/>
                  </a:schemeClr>
                </a:solidFill>
              </a:rPr>
              <a:t>Gradul de autoaprovizionare</a:t>
            </a:r>
            <a:r>
              <a:rPr lang="ro-RO" sz="1300" dirty="0" smtClean="0">
                <a:solidFill>
                  <a:schemeClr val="accent1">
                    <a:lumMod val="50000"/>
                  </a:schemeClr>
                </a:solidFill>
              </a:rPr>
              <a:t> : </a:t>
            </a:r>
            <a:endParaRPr lang="en-US" sz="1300" dirty="0" smtClean="0">
              <a:solidFill>
                <a:schemeClr val="accent1">
                  <a:lumMod val="50000"/>
                </a:schemeClr>
              </a:solidFill>
            </a:endParaRPr>
          </a:p>
          <a:p>
            <a:pPr lvl="0"/>
            <a:r>
              <a:rPr lang="ro-RO" sz="1300" dirty="0" smtClean="0">
                <a:solidFill>
                  <a:schemeClr val="accent1">
                    <a:lumMod val="50000"/>
                  </a:schemeClr>
                </a:solidFill>
              </a:rPr>
              <a:t>Deficit major de autoaprovizionare la: zahăr şi produse din zahăr (35%); peşte şi produse din peşte (15,7%);  alte feluri de carne (12,5%).</a:t>
            </a:r>
            <a:endParaRPr lang="en-US" sz="1300" dirty="0" smtClean="0">
              <a:solidFill>
                <a:schemeClr val="accent1">
                  <a:lumMod val="50000"/>
                </a:schemeClr>
              </a:solidFill>
            </a:endParaRPr>
          </a:p>
          <a:p>
            <a:pPr lvl="0"/>
            <a:r>
              <a:rPr lang="ro-RO" sz="1300" dirty="0" smtClean="0">
                <a:solidFill>
                  <a:schemeClr val="accent1">
                    <a:lumMod val="50000"/>
                  </a:schemeClr>
                </a:solidFill>
              </a:rPr>
              <a:t>Deficit de autoaprovizionare (45%- 80%) la: unt (45%): carne de porcine (55%); margarină (64%); fructe și produse din fructe (68%); carne, produse din carne şi organe comestibile (72%);   grăsimi de porcine (77%).</a:t>
            </a:r>
            <a:endParaRPr lang="en-US" sz="1300" dirty="0" smtClean="0">
              <a:solidFill>
                <a:schemeClr val="accent1">
                  <a:lumMod val="50000"/>
                </a:schemeClr>
              </a:solidFill>
            </a:endParaRPr>
          </a:p>
          <a:p>
            <a:pPr lvl="0">
              <a:buNone/>
            </a:pPr>
            <a:r>
              <a:rPr lang="ro-RO" sz="1300" i="1" dirty="0" smtClean="0">
                <a:solidFill>
                  <a:schemeClr val="accent1">
                    <a:lumMod val="50000"/>
                  </a:schemeClr>
                </a:solidFill>
              </a:rPr>
              <a:t>Gradul de prelucrare industrială</a:t>
            </a:r>
            <a:r>
              <a:rPr lang="ro-RO" sz="1300" dirty="0" smtClean="0">
                <a:solidFill>
                  <a:schemeClr val="accent1">
                    <a:lumMod val="50000"/>
                  </a:schemeClr>
                </a:solidFill>
              </a:rPr>
              <a:t>: </a:t>
            </a:r>
            <a:endParaRPr lang="en-US" sz="1300" dirty="0" smtClean="0">
              <a:solidFill>
                <a:schemeClr val="accent1">
                  <a:lumMod val="50000"/>
                </a:schemeClr>
              </a:solidFill>
            </a:endParaRPr>
          </a:p>
          <a:p>
            <a:pPr lvl="0"/>
            <a:r>
              <a:rPr lang="ro-RO" sz="1300" dirty="0" smtClean="0">
                <a:solidFill>
                  <a:schemeClr val="accent1">
                    <a:lumMod val="50000"/>
                  </a:schemeClr>
                </a:solidFill>
              </a:rPr>
              <a:t>Grad de prelucrare „0” din cauza lipsei disponibilului pentru prelucrare din producția internă, rezultând și deficite pentru consum uman, la următoarele produse alimentare: carne de ovine și caprine;  carne de pasăre; carne de bovine; organe comestibile; carne, produse din carne şi organe comestibile;  margarină; carne de porcine; peşte şi produse din peşte;   alte feluri de carne.</a:t>
            </a:r>
            <a:endParaRPr lang="en-US" sz="1300" dirty="0" smtClean="0">
              <a:solidFill>
                <a:schemeClr val="accent1">
                  <a:lumMod val="50000"/>
                </a:schemeClr>
              </a:solidFill>
            </a:endParaRPr>
          </a:p>
          <a:p>
            <a:pPr lvl="0"/>
            <a:r>
              <a:rPr lang="ro-RO" sz="1300" dirty="0" smtClean="0">
                <a:solidFill>
                  <a:schemeClr val="accent1">
                    <a:lumMod val="50000"/>
                  </a:schemeClr>
                </a:solidFill>
              </a:rPr>
              <a:t>Grad scăzut de prelucrare la: grăsimi porcine, -31%; uleiuri vegetale, -27%; grăsimi vegetale şi animale, -25%; lapte, produse din lapte (excl. unt), -24%; zahăr, produse din zahăr, -24%; ouă, -19%; legume, legume prelucrate, leguminoase, pepeni, -18%; unt, -8%.</a:t>
            </a:r>
            <a:endParaRPr lang="en-US" sz="1300" dirty="0" smtClean="0">
              <a:solidFill>
                <a:schemeClr val="accent1">
                  <a:lumMod val="50000"/>
                </a:schemeClr>
              </a:solidFill>
            </a:endParaRPr>
          </a:p>
          <a:p>
            <a:pPr lvl="0"/>
            <a:r>
              <a:rPr lang="ro-RO" sz="1300" dirty="0" smtClean="0">
                <a:solidFill>
                  <a:schemeClr val="accent1">
                    <a:lumMod val="50000"/>
                  </a:schemeClr>
                </a:solidFill>
              </a:rPr>
              <a:t>Gradul relativ scăzut și scăzut de prelucrare la: fructe şi produse din fructe (în echiv. fructe proaspete), -64%; cereale şi produse din cereale, -44%; cartofi -42%.</a:t>
            </a:r>
            <a:endParaRPr lang="en-US" sz="1300" dirty="0" smtClean="0">
              <a:solidFill>
                <a:schemeClr val="accent1">
                  <a:lumMod val="50000"/>
                </a:schemeClr>
              </a:solidFill>
            </a:endParaRPr>
          </a:p>
          <a:p>
            <a:pPr lvl="0">
              <a:buNone/>
            </a:pPr>
            <a:r>
              <a:rPr lang="ro-RO" sz="1300" i="1" dirty="0" smtClean="0">
                <a:solidFill>
                  <a:schemeClr val="accent1">
                    <a:lumMod val="50000"/>
                  </a:schemeClr>
                </a:solidFill>
              </a:rPr>
              <a:t>Deficit acut pentru consum uman</a:t>
            </a:r>
            <a:r>
              <a:rPr lang="ro-RO" sz="1300" dirty="0" smtClean="0">
                <a:solidFill>
                  <a:schemeClr val="accent1">
                    <a:lumMod val="50000"/>
                  </a:schemeClr>
                </a:solidFill>
              </a:rPr>
              <a:t> rezultat din cauza gradului scăzut de valorificare a producției interne s-a identificat la produsele: alte cărnuri, -700%; peşte, produse din peşte, -537%; zahăr, produse din zahăr, -163%; unt, -115%.</a:t>
            </a:r>
            <a:endParaRPr lang="en-US" sz="1300" dirty="0" smtClean="0">
              <a:solidFill>
                <a:schemeClr val="accent1">
                  <a:lumMod val="50000"/>
                </a:schemeClr>
              </a:solidFill>
            </a:endParaRPr>
          </a:p>
          <a:p>
            <a:pPr lvl="0">
              <a:buNone/>
            </a:pPr>
            <a:r>
              <a:rPr lang="ro-RO" sz="1300" i="1" dirty="0" smtClean="0">
                <a:solidFill>
                  <a:schemeClr val="accent1">
                    <a:lumMod val="50000"/>
                  </a:schemeClr>
                </a:solidFill>
              </a:rPr>
              <a:t>Ponderea importului în disponibilul de aprovizionare</a:t>
            </a:r>
            <a:r>
              <a:rPr lang="ro-RO" sz="1300" dirty="0" smtClean="0">
                <a:solidFill>
                  <a:schemeClr val="accent1">
                    <a:lumMod val="50000"/>
                  </a:schemeClr>
                </a:solidFill>
              </a:rPr>
              <a:t> (%): </a:t>
            </a:r>
            <a:endParaRPr lang="en-US" sz="1300" dirty="0" smtClean="0">
              <a:solidFill>
                <a:schemeClr val="accent1">
                  <a:lumMod val="50000"/>
                </a:schemeClr>
              </a:solidFill>
            </a:endParaRPr>
          </a:p>
          <a:p>
            <a:pPr lvl="0"/>
            <a:r>
              <a:rPr lang="ro-RO" sz="1300" dirty="0" smtClean="0">
                <a:solidFill>
                  <a:schemeClr val="accent1">
                    <a:lumMod val="50000"/>
                  </a:schemeClr>
                </a:solidFill>
              </a:rPr>
              <a:t>Ponderi semnificative ale importului în consum, la produsele: alte cărnuri (187%); peşte şi produse din peşte (91%); zahăr şi produse din zahăr (89%); unt (55%).</a:t>
            </a:r>
            <a:endParaRPr lang="en-US" sz="1300" dirty="0" smtClean="0">
              <a:solidFill>
                <a:schemeClr val="accent1">
                  <a:lumMod val="50000"/>
                </a:schemeClr>
              </a:solidFill>
            </a:endParaRPr>
          </a:p>
          <a:p>
            <a:pPr lvl="0"/>
            <a:r>
              <a:rPr lang="ro-RO" sz="1300" dirty="0" smtClean="0">
                <a:solidFill>
                  <a:schemeClr val="accent1">
                    <a:lumMod val="50000"/>
                  </a:schemeClr>
                </a:solidFill>
              </a:rPr>
              <a:t>Cele mai reduse ponderi ale importului în consum, la: ouă (8%); cartofi (17%); lapte şi produse din lapte (exclusiv unt) (18%).</a:t>
            </a:r>
            <a:endParaRPr lang="en-US" sz="1300" dirty="0" smtClean="0">
              <a:solidFill>
                <a:schemeClr val="accent1">
                  <a:lumMod val="50000"/>
                </a:schemeClr>
              </a:solidFill>
            </a:endParaRPr>
          </a:p>
          <a:p>
            <a:pPr algn="just">
              <a:spcBef>
                <a:spcPts val="0"/>
              </a:spcBef>
              <a:buNone/>
            </a:pPr>
            <a:endParaRPr lang="ro-RO" sz="1300" dirty="0" smtClean="0">
              <a:solidFill>
                <a:schemeClr val="accent1">
                  <a:lumMod val="50000"/>
                </a:schemeClr>
              </a:solidFill>
              <a:cs typeface="Times New Roman" pitchFamily="18" charset="0"/>
            </a:endParaRPr>
          </a:p>
        </p:txBody>
      </p:sp>
    </p:spTree>
  </p:cSld>
  <p:clrMapOvr>
    <a:masterClrMapping/>
  </p:clrMapOvr>
  <p:transition advTm="205141"/>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914400"/>
            <a:ext cx="9144000" cy="4721352"/>
          </a:xfrm>
        </p:spPr>
        <p:txBody>
          <a:bodyPr/>
          <a:lstStyle/>
          <a:p>
            <a:pPr algn="ctr">
              <a:buNone/>
            </a:pPr>
            <a:endParaRPr lang="ro-RO" sz="2800" b="1" dirty="0" smtClean="0">
              <a:solidFill>
                <a:srgbClr val="000099"/>
              </a:solidFill>
            </a:endParaRPr>
          </a:p>
          <a:p>
            <a:pPr algn="ctr">
              <a:buNone/>
            </a:pPr>
            <a:endParaRPr lang="ro-RO" sz="2800" b="1" dirty="0" smtClean="0">
              <a:solidFill>
                <a:srgbClr val="000099"/>
              </a:solidFill>
            </a:endParaRPr>
          </a:p>
          <a:p>
            <a:pPr algn="ctr">
              <a:buNone/>
            </a:pPr>
            <a:endParaRPr lang="ro-RO" sz="2800" b="1" dirty="0" smtClean="0">
              <a:solidFill>
                <a:srgbClr val="000099"/>
              </a:solidFill>
            </a:endParaRPr>
          </a:p>
          <a:p>
            <a:pPr algn="ctr">
              <a:buNone/>
            </a:pPr>
            <a:endParaRPr lang="ro-RO" sz="2800" b="1" dirty="0" smtClean="0">
              <a:solidFill>
                <a:srgbClr val="000099"/>
              </a:solidFill>
            </a:endParaRPr>
          </a:p>
          <a:p>
            <a:pPr algn="ctr">
              <a:buNone/>
            </a:pPr>
            <a:r>
              <a:rPr lang="ro-RO" sz="3600" b="1" dirty="0" smtClean="0">
                <a:solidFill>
                  <a:schemeClr val="accent1">
                    <a:lumMod val="75000"/>
                  </a:schemeClr>
                </a:solidFill>
                <a:latin typeface="Tahoma" pitchFamily="34" charset="0"/>
                <a:ea typeface="Tahoma" pitchFamily="34" charset="0"/>
                <a:cs typeface="Tahoma" pitchFamily="34" charset="0"/>
              </a:rPr>
              <a:t>Vă mulțumesc pentru </a:t>
            </a:r>
            <a:r>
              <a:rPr lang="en-US" sz="3600" b="1" dirty="0" smtClean="0">
                <a:solidFill>
                  <a:schemeClr val="accent1">
                    <a:lumMod val="75000"/>
                  </a:schemeClr>
                </a:solidFill>
                <a:latin typeface="Tahoma" pitchFamily="34" charset="0"/>
                <a:ea typeface="Tahoma" pitchFamily="34" charset="0"/>
                <a:cs typeface="Tahoma" pitchFamily="34" charset="0"/>
              </a:rPr>
              <a:t>aten</a:t>
            </a:r>
            <a:r>
              <a:rPr lang="ro-RO" sz="3600" b="1" dirty="0" smtClean="0">
                <a:solidFill>
                  <a:schemeClr val="accent1">
                    <a:lumMod val="75000"/>
                  </a:schemeClr>
                </a:solidFill>
                <a:latin typeface="Tahoma" pitchFamily="34" charset="0"/>
                <a:ea typeface="Tahoma" pitchFamily="34" charset="0"/>
                <a:cs typeface="Tahoma" pitchFamily="34" charset="0"/>
              </a:rPr>
              <a:t>ț</a:t>
            </a:r>
            <a:r>
              <a:rPr lang="en-US" sz="3600" b="1" dirty="0" err="1" smtClean="0">
                <a:solidFill>
                  <a:schemeClr val="accent1">
                    <a:lumMod val="75000"/>
                  </a:schemeClr>
                </a:solidFill>
                <a:latin typeface="Tahoma" pitchFamily="34" charset="0"/>
                <a:ea typeface="Tahoma" pitchFamily="34" charset="0"/>
                <a:cs typeface="Tahoma" pitchFamily="34" charset="0"/>
              </a:rPr>
              <a:t>i</a:t>
            </a:r>
            <a:r>
              <a:rPr lang="ro-RO" sz="3600" b="1" dirty="0" smtClean="0">
                <a:solidFill>
                  <a:schemeClr val="accent1">
                    <a:lumMod val="75000"/>
                  </a:schemeClr>
                </a:solidFill>
                <a:latin typeface="Tahoma" pitchFamily="34" charset="0"/>
                <a:ea typeface="Tahoma" pitchFamily="34" charset="0"/>
                <a:cs typeface="Tahoma" pitchFamily="34" charset="0"/>
              </a:rPr>
              <a:t>e</a:t>
            </a:r>
            <a:r>
              <a:rPr lang="en-US" sz="3600" b="1" dirty="0" smtClean="0">
                <a:solidFill>
                  <a:schemeClr val="accent1">
                    <a:lumMod val="75000"/>
                  </a:schemeClr>
                </a:solidFill>
                <a:latin typeface="Tahoma" pitchFamily="34" charset="0"/>
                <a:ea typeface="Tahoma" pitchFamily="34" charset="0"/>
                <a:cs typeface="Tahoma" pitchFamily="34" charset="0"/>
              </a:rPr>
              <a:t>!</a:t>
            </a:r>
            <a:endParaRPr lang="en-US" sz="3600" b="1" dirty="0">
              <a:solidFill>
                <a:schemeClr val="accent1">
                  <a:lumMod val="75000"/>
                </a:schemeClr>
              </a:solidFill>
              <a:latin typeface="Tahoma" pitchFamily="34" charset="0"/>
              <a:ea typeface="Tahoma" pitchFamily="34" charset="0"/>
              <a:cs typeface="Tahoma" pitchFamily="34" charset="0"/>
            </a:endParaRPr>
          </a:p>
        </p:txBody>
      </p:sp>
    </p:spTree>
  </p:cSld>
  <p:clrMapOvr>
    <a:masterClrMapping/>
  </p:clrMapOvr>
  <p:transition advTm="7234"/>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458200" cy="533400"/>
          </a:xfrm>
        </p:spPr>
        <p:txBody>
          <a:bodyPr>
            <a:normAutofit/>
          </a:bodyPr>
          <a:lstStyle/>
          <a:p>
            <a:pPr algn="ctr"/>
            <a:r>
              <a:rPr lang="en-US" sz="1800" b="1" dirty="0" smtClean="0">
                <a:solidFill>
                  <a:schemeClr val="accent1">
                    <a:lumMod val="75000"/>
                  </a:schemeClr>
                </a:solidFill>
              </a:rPr>
              <a:t>OBJECTIVE, MET</a:t>
            </a:r>
            <a:r>
              <a:rPr lang="ro-RO" sz="1800" b="1" dirty="0" smtClean="0">
                <a:solidFill>
                  <a:schemeClr val="accent1">
                    <a:lumMod val="75000"/>
                  </a:schemeClr>
                </a:solidFill>
              </a:rPr>
              <a:t>H</a:t>
            </a:r>
            <a:r>
              <a:rPr lang="en-US" sz="1800" b="1" dirty="0" smtClean="0">
                <a:solidFill>
                  <a:schemeClr val="accent1">
                    <a:lumMod val="75000"/>
                  </a:schemeClr>
                </a:solidFill>
              </a:rPr>
              <a:t>OD</a:t>
            </a:r>
            <a:r>
              <a:rPr lang="ro-RO" sz="1800" b="1" dirty="0" smtClean="0">
                <a:solidFill>
                  <a:schemeClr val="accent1">
                    <a:lumMod val="75000"/>
                  </a:schemeClr>
                </a:solidFill>
              </a:rPr>
              <a:t>S</a:t>
            </a:r>
            <a:r>
              <a:rPr lang="en-US" sz="1800" b="1" dirty="0" smtClean="0">
                <a:solidFill>
                  <a:schemeClr val="accent1">
                    <a:lumMod val="75000"/>
                  </a:schemeClr>
                </a:solidFill>
              </a:rPr>
              <a:t>, </a:t>
            </a:r>
            <a:r>
              <a:rPr lang="ro-RO" sz="1800" b="1" dirty="0" smtClean="0">
                <a:solidFill>
                  <a:schemeClr val="accent1">
                    <a:lumMod val="75000"/>
                  </a:schemeClr>
                </a:solidFill>
              </a:rPr>
              <a:t>OUTCOME</a:t>
            </a:r>
            <a:endParaRPr lang="en-US" sz="1800" b="1" dirty="0">
              <a:solidFill>
                <a:schemeClr val="accent1">
                  <a:lumMod val="75000"/>
                </a:schemeClr>
              </a:solidFill>
            </a:endParaRPr>
          </a:p>
        </p:txBody>
      </p:sp>
      <p:sp>
        <p:nvSpPr>
          <p:cNvPr id="4" name="Slide Number Placeholder 3"/>
          <p:cNvSpPr>
            <a:spLocks noGrp="1"/>
          </p:cNvSpPr>
          <p:nvPr>
            <p:ph type="sldNum" sz="quarter" idx="12"/>
          </p:nvPr>
        </p:nvSpPr>
        <p:spPr/>
        <p:txBody>
          <a:bodyPr/>
          <a:lstStyle/>
          <a:p>
            <a:fld id="{DC359D4F-2E09-4358-B78D-AB4002C8F01F}" type="slidenum">
              <a:rPr lang="en-US" smtClean="0"/>
              <a:pPr/>
              <a:t>2</a:t>
            </a:fld>
            <a:endParaRPr lang="en-US"/>
          </a:p>
        </p:txBody>
      </p:sp>
      <p:sp>
        <p:nvSpPr>
          <p:cNvPr id="9217" name="Rectangle 1"/>
          <p:cNvSpPr>
            <a:spLocks noChangeArrowheads="1"/>
          </p:cNvSpPr>
          <p:nvPr/>
        </p:nvSpPr>
        <p:spPr bwMode="auto">
          <a:xfrm>
            <a:off x="609600" y="1295400"/>
            <a:ext cx="8001000" cy="4774027"/>
          </a:xfrm>
          <a:prstGeom prst="rect">
            <a:avLst/>
          </a:prstGeom>
          <a:solidFill>
            <a:schemeClr val="bg1">
              <a:lumMod val="95000"/>
            </a:schemeClr>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fontAlgn="base">
              <a:spcBef>
                <a:spcPct val="0"/>
              </a:spcBef>
              <a:spcAft>
                <a:spcPts val="600"/>
              </a:spcAft>
              <a:buFont typeface="Wingdings" pitchFamily="2" charset="2"/>
              <a:buChar char="v"/>
            </a:pPr>
            <a:r>
              <a:rPr lang="ro-RO" sz="1400" dirty="0" smtClean="0">
                <a:solidFill>
                  <a:schemeClr val="accent1">
                    <a:lumMod val="50000"/>
                  </a:schemeClr>
                </a:solidFill>
                <a:latin typeface="Arial" pitchFamily="34" charset="0"/>
                <a:ea typeface="Times New Roman" pitchFamily="18" charset="0"/>
                <a:cs typeface="Arial" pitchFamily="34" charset="0"/>
              </a:rPr>
              <a:t>Îmbunătățirea structurii producției industriei agroalimentare este un factor determinant pentru creșterea performanței în lanțul valoric alimentar, sporirea câștigurilor fermierilor și creșterea durabilă a economiei rurale, prin mai buna valorificare a produselor primare și funcționare a pieței agricole interne.  În acest scop s-a întreprins prezenta cercetare asupra </a:t>
            </a:r>
            <a:r>
              <a:rPr lang="en-US" sz="1400" dirty="0" err="1" smtClean="0">
                <a:solidFill>
                  <a:schemeClr val="accent1">
                    <a:lumMod val="50000"/>
                  </a:schemeClr>
                </a:solidFill>
                <a:latin typeface="Arial" pitchFamily="34" charset="0"/>
                <a:ea typeface="Times New Roman" pitchFamily="18" charset="0"/>
                <a:cs typeface="Arial" pitchFamily="34" charset="0"/>
              </a:rPr>
              <a:t>potențialului</a:t>
            </a:r>
            <a:r>
              <a:rPr lang="en-US" sz="1400" dirty="0" smtClean="0">
                <a:solidFill>
                  <a:schemeClr val="accent1">
                    <a:lumMod val="50000"/>
                  </a:schemeClr>
                </a:solidFill>
                <a:latin typeface="Arial" pitchFamily="34" charset="0"/>
                <a:ea typeface="Times New Roman" pitchFamily="18" charset="0"/>
                <a:cs typeface="Arial" pitchFamily="34" charset="0"/>
              </a:rPr>
              <a:t> de </a:t>
            </a:r>
            <a:r>
              <a:rPr lang="en-US" sz="1400" dirty="0" err="1" smtClean="0">
                <a:solidFill>
                  <a:schemeClr val="accent1">
                    <a:lumMod val="50000"/>
                  </a:schemeClr>
                </a:solidFill>
                <a:latin typeface="Arial" pitchFamily="34" charset="0"/>
                <a:ea typeface="Times New Roman" pitchFamily="18" charset="0"/>
                <a:cs typeface="Arial" pitchFamily="34" charset="0"/>
              </a:rPr>
              <a:t>valorificare</a:t>
            </a:r>
            <a:r>
              <a:rPr lang="en-US" sz="1400" dirty="0" smtClean="0">
                <a:solidFill>
                  <a:schemeClr val="accent1">
                    <a:lumMod val="50000"/>
                  </a:schemeClr>
                </a:solidFill>
                <a:latin typeface="Arial" pitchFamily="34" charset="0"/>
                <a:ea typeface="Times New Roman" pitchFamily="18" charset="0"/>
                <a:cs typeface="Arial" pitchFamily="34" charset="0"/>
              </a:rPr>
              <a:t> </a:t>
            </a:r>
            <a:r>
              <a:rPr lang="en-US" sz="1400" dirty="0" err="1" smtClean="0">
                <a:solidFill>
                  <a:schemeClr val="accent1">
                    <a:lumMod val="50000"/>
                  </a:schemeClr>
                </a:solidFill>
                <a:latin typeface="Arial" pitchFamily="34" charset="0"/>
                <a:ea typeface="Times New Roman" pitchFamily="18" charset="0"/>
                <a:cs typeface="Arial" pitchFamily="34" charset="0"/>
              </a:rPr>
              <a:t>industrială</a:t>
            </a:r>
            <a:r>
              <a:rPr lang="en-US" sz="1400" dirty="0" smtClean="0">
                <a:solidFill>
                  <a:schemeClr val="accent1">
                    <a:lumMod val="50000"/>
                  </a:schemeClr>
                </a:solidFill>
                <a:latin typeface="Arial" pitchFamily="34" charset="0"/>
                <a:ea typeface="Times New Roman" pitchFamily="18" charset="0"/>
                <a:cs typeface="Arial" pitchFamily="34" charset="0"/>
              </a:rPr>
              <a:t> a </a:t>
            </a:r>
            <a:r>
              <a:rPr lang="en-US" sz="1400" dirty="0" err="1" smtClean="0">
                <a:solidFill>
                  <a:schemeClr val="accent1">
                    <a:lumMod val="50000"/>
                  </a:schemeClr>
                </a:solidFill>
                <a:latin typeface="Arial" pitchFamily="34" charset="0"/>
                <a:ea typeface="Times New Roman" pitchFamily="18" charset="0"/>
                <a:cs typeface="Arial" pitchFamily="34" charset="0"/>
              </a:rPr>
              <a:t>produselor</a:t>
            </a:r>
            <a:r>
              <a:rPr lang="en-US" sz="1400" dirty="0" smtClean="0">
                <a:solidFill>
                  <a:schemeClr val="accent1">
                    <a:lumMod val="50000"/>
                  </a:schemeClr>
                </a:solidFill>
                <a:latin typeface="Arial" pitchFamily="34" charset="0"/>
                <a:ea typeface="Times New Roman" pitchFamily="18" charset="0"/>
                <a:cs typeface="Arial" pitchFamily="34" charset="0"/>
              </a:rPr>
              <a:t> </a:t>
            </a:r>
            <a:r>
              <a:rPr lang="en-US" sz="1400" dirty="0" err="1" smtClean="0">
                <a:solidFill>
                  <a:schemeClr val="accent1">
                    <a:lumMod val="50000"/>
                  </a:schemeClr>
                </a:solidFill>
                <a:latin typeface="Arial" pitchFamily="34" charset="0"/>
                <a:ea typeface="Times New Roman" pitchFamily="18" charset="0"/>
                <a:cs typeface="Arial" pitchFamily="34" charset="0"/>
              </a:rPr>
              <a:t>agroalimentare</a:t>
            </a:r>
            <a:r>
              <a:rPr lang="en-US" sz="1400" dirty="0" smtClean="0">
                <a:solidFill>
                  <a:schemeClr val="accent1">
                    <a:lumMod val="50000"/>
                  </a:schemeClr>
                </a:solidFill>
                <a:latin typeface="Arial" pitchFamily="34" charset="0"/>
                <a:ea typeface="Times New Roman" pitchFamily="18" charset="0"/>
                <a:cs typeface="Arial" pitchFamily="34" charset="0"/>
              </a:rPr>
              <a:t> </a:t>
            </a:r>
            <a:r>
              <a:rPr lang="en-US" sz="1400" dirty="0" err="1" smtClean="0">
                <a:solidFill>
                  <a:schemeClr val="accent1">
                    <a:lumMod val="50000"/>
                  </a:schemeClr>
                </a:solidFill>
                <a:latin typeface="Arial" pitchFamily="34" charset="0"/>
                <a:ea typeface="Times New Roman" pitchFamily="18" charset="0"/>
                <a:cs typeface="Arial" pitchFamily="34" charset="0"/>
              </a:rPr>
              <a:t>românești</a:t>
            </a:r>
            <a:r>
              <a:rPr lang="en-US" sz="1400" dirty="0" smtClean="0">
                <a:solidFill>
                  <a:schemeClr val="accent1">
                    <a:lumMod val="50000"/>
                  </a:schemeClr>
                </a:solidFill>
                <a:latin typeface="Arial" pitchFamily="34" charset="0"/>
                <a:ea typeface="Times New Roman" pitchFamily="18" charset="0"/>
                <a:cs typeface="Arial" pitchFamily="34" charset="0"/>
              </a:rPr>
              <a:t>, </a:t>
            </a:r>
            <a:r>
              <a:rPr lang="en-US" sz="1400" dirty="0" err="1" smtClean="0">
                <a:solidFill>
                  <a:schemeClr val="accent1">
                    <a:lumMod val="50000"/>
                  </a:schemeClr>
                </a:solidFill>
                <a:latin typeface="Arial" pitchFamily="34" charset="0"/>
                <a:ea typeface="Times New Roman" pitchFamily="18" charset="0"/>
                <a:cs typeface="Arial" pitchFamily="34" charset="0"/>
              </a:rPr>
              <a:t>reflectat</a:t>
            </a:r>
            <a:r>
              <a:rPr lang="en-US" sz="1400" dirty="0" smtClean="0">
                <a:solidFill>
                  <a:schemeClr val="accent1">
                    <a:lumMod val="50000"/>
                  </a:schemeClr>
                </a:solidFill>
                <a:latin typeface="Arial" pitchFamily="34" charset="0"/>
                <a:ea typeface="Times New Roman" pitchFamily="18" charset="0"/>
                <a:cs typeface="Arial" pitchFamily="34" charset="0"/>
              </a:rPr>
              <a:t> </a:t>
            </a:r>
            <a:r>
              <a:rPr lang="en-US" sz="1400" dirty="0" err="1" smtClean="0">
                <a:solidFill>
                  <a:schemeClr val="accent1">
                    <a:lumMod val="50000"/>
                  </a:schemeClr>
                </a:solidFill>
                <a:latin typeface="Arial" pitchFamily="34" charset="0"/>
                <a:ea typeface="Times New Roman" pitchFamily="18" charset="0"/>
                <a:cs typeface="Arial" pitchFamily="34" charset="0"/>
              </a:rPr>
              <a:t>în</a:t>
            </a:r>
            <a:r>
              <a:rPr lang="en-US" sz="1400" dirty="0" smtClean="0">
                <a:solidFill>
                  <a:schemeClr val="accent1">
                    <a:lumMod val="50000"/>
                  </a:schemeClr>
                </a:solidFill>
                <a:latin typeface="Arial" pitchFamily="34" charset="0"/>
                <a:ea typeface="Times New Roman" pitchFamily="18" charset="0"/>
                <a:cs typeface="Arial" pitchFamily="34" charset="0"/>
              </a:rPr>
              <a:t> </a:t>
            </a:r>
            <a:r>
              <a:rPr lang="en-US" sz="1400" dirty="0" err="1" smtClean="0">
                <a:solidFill>
                  <a:schemeClr val="accent1">
                    <a:lumMod val="50000"/>
                  </a:schemeClr>
                </a:solidFill>
                <a:latin typeface="Arial" pitchFamily="34" charset="0"/>
                <a:ea typeface="Times New Roman" pitchFamily="18" charset="0"/>
                <a:cs typeface="Arial" pitchFamily="34" charset="0"/>
              </a:rPr>
              <a:t>structura</a:t>
            </a:r>
            <a:r>
              <a:rPr lang="en-US" sz="1400" dirty="0" smtClean="0">
                <a:solidFill>
                  <a:schemeClr val="accent1">
                    <a:lumMod val="50000"/>
                  </a:schemeClr>
                </a:solidFill>
                <a:latin typeface="Arial" pitchFamily="34" charset="0"/>
                <a:ea typeface="Times New Roman" pitchFamily="18" charset="0"/>
                <a:cs typeface="Arial" pitchFamily="34" charset="0"/>
              </a:rPr>
              <a:t> </a:t>
            </a:r>
            <a:r>
              <a:rPr lang="en-US" sz="1400" dirty="0" err="1" smtClean="0">
                <a:solidFill>
                  <a:schemeClr val="accent1">
                    <a:lumMod val="50000"/>
                  </a:schemeClr>
                </a:solidFill>
                <a:latin typeface="Arial" pitchFamily="34" charset="0"/>
                <a:ea typeface="Times New Roman" pitchFamily="18" charset="0"/>
                <a:cs typeface="Arial" pitchFamily="34" charset="0"/>
              </a:rPr>
              <a:t>valorii</a:t>
            </a:r>
            <a:r>
              <a:rPr lang="en-US" sz="1400" dirty="0" smtClean="0">
                <a:solidFill>
                  <a:schemeClr val="accent1">
                    <a:lumMod val="50000"/>
                  </a:schemeClr>
                </a:solidFill>
                <a:latin typeface="Arial" pitchFamily="34" charset="0"/>
                <a:ea typeface="Times New Roman" pitchFamily="18" charset="0"/>
                <a:cs typeface="Arial" pitchFamily="34" charset="0"/>
              </a:rPr>
              <a:t> </a:t>
            </a:r>
            <a:r>
              <a:rPr lang="en-US" sz="1400" dirty="0" err="1" smtClean="0">
                <a:solidFill>
                  <a:schemeClr val="accent1">
                    <a:lumMod val="50000"/>
                  </a:schemeClr>
                </a:solidFill>
                <a:latin typeface="Arial" pitchFamily="34" charset="0"/>
                <a:ea typeface="Times New Roman" pitchFamily="18" charset="0"/>
                <a:cs typeface="Arial" pitchFamily="34" charset="0"/>
              </a:rPr>
              <a:t>adăugate</a:t>
            </a:r>
            <a:r>
              <a:rPr lang="en-US" sz="1400" dirty="0" smtClean="0">
                <a:solidFill>
                  <a:schemeClr val="accent1">
                    <a:lumMod val="50000"/>
                  </a:schemeClr>
                </a:solidFill>
                <a:latin typeface="Arial" pitchFamily="34" charset="0"/>
                <a:ea typeface="Times New Roman" pitchFamily="18" charset="0"/>
                <a:cs typeface="Arial" pitchFamily="34" charset="0"/>
              </a:rPr>
              <a:t> a </a:t>
            </a:r>
            <a:r>
              <a:rPr lang="en-US" sz="1400" dirty="0" err="1" smtClean="0">
                <a:solidFill>
                  <a:schemeClr val="accent1">
                    <a:lumMod val="50000"/>
                  </a:schemeClr>
                </a:solidFill>
                <a:latin typeface="Arial" pitchFamily="34" charset="0"/>
                <a:ea typeface="Times New Roman" pitchFamily="18" charset="0"/>
                <a:cs typeface="Arial" pitchFamily="34" charset="0"/>
              </a:rPr>
              <a:t>lanțului</a:t>
            </a:r>
            <a:r>
              <a:rPr lang="en-US" sz="1400" dirty="0" smtClean="0">
                <a:solidFill>
                  <a:schemeClr val="accent1">
                    <a:lumMod val="50000"/>
                  </a:schemeClr>
                </a:solidFill>
                <a:latin typeface="Arial" pitchFamily="34" charset="0"/>
                <a:ea typeface="Times New Roman" pitchFamily="18" charset="0"/>
                <a:cs typeface="Arial" pitchFamily="34" charset="0"/>
              </a:rPr>
              <a:t> </a:t>
            </a:r>
            <a:r>
              <a:rPr lang="en-US" sz="1400" dirty="0" err="1" smtClean="0">
                <a:solidFill>
                  <a:schemeClr val="accent1">
                    <a:lumMod val="50000"/>
                  </a:schemeClr>
                </a:solidFill>
                <a:latin typeface="Arial" pitchFamily="34" charset="0"/>
                <a:ea typeface="Times New Roman" pitchFamily="18" charset="0"/>
                <a:cs typeface="Arial" pitchFamily="34" charset="0"/>
              </a:rPr>
              <a:t>valoric</a:t>
            </a:r>
            <a:r>
              <a:rPr lang="en-US" sz="1400" dirty="0" smtClean="0">
                <a:solidFill>
                  <a:schemeClr val="accent1">
                    <a:lumMod val="50000"/>
                  </a:schemeClr>
                </a:solidFill>
                <a:latin typeface="Arial" pitchFamily="34" charset="0"/>
                <a:ea typeface="Times New Roman" pitchFamily="18" charset="0"/>
                <a:cs typeface="Arial" pitchFamily="34" charset="0"/>
              </a:rPr>
              <a:t> </a:t>
            </a:r>
            <a:r>
              <a:rPr lang="en-US" sz="1400" dirty="0" err="1" smtClean="0">
                <a:solidFill>
                  <a:schemeClr val="accent1">
                    <a:lumMod val="50000"/>
                  </a:schemeClr>
                </a:solidFill>
                <a:latin typeface="Arial" pitchFamily="34" charset="0"/>
                <a:ea typeface="Times New Roman" pitchFamily="18" charset="0"/>
                <a:cs typeface="Arial" pitchFamily="34" charset="0"/>
              </a:rPr>
              <a:t>alimentar</a:t>
            </a:r>
            <a:r>
              <a:rPr lang="en-US" sz="1400" dirty="0" smtClean="0">
                <a:solidFill>
                  <a:schemeClr val="accent1">
                    <a:lumMod val="50000"/>
                  </a:schemeClr>
                </a:solidFill>
                <a:latin typeface="Arial" pitchFamily="34" charset="0"/>
                <a:ea typeface="Times New Roman" pitchFamily="18" charset="0"/>
                <a:cs typeface="Arial" pitchFamily="34" charset="0"/>
              </a:rPr>
              <a:t>. </a:t>
            </a:r>
            <a:endParaRPr lang="ro-RO" sz="1400" dirty="0" smtClean="0">
              <a:solidFill>
                <a:schemeClr val="accent1">
                  <a:lumMod val="50000"/>
                </a:schemeClr>
              </a:solidFill>
              <a:latin typeface="Arial" pitchFamily="34" charset="0"/>
              <a:ea typeface="Times New Roman" pitchFamily="18" charset="0"/>
              <a:cs typeface="Arial" pitchFamily="34" charset="0"/>
            </a:endParaRPr>
          </a:p>
          <a:p>
            <a:pPr algn="just" fontAlgn="base">
              <a:spcBef>
                <a:spcPct val="0"/>
              </a:spcBef>
              <a:spcAft>
                <a:spcPts val="600"/>
              </a:spcAft>
              <a:buFont typeface="Wingdings" pitchFamily="2" charset="2"/>
              <a:buChar char="v"/>
            </a:pPr>
            <a:r>
              <a:rPr lang="ro-RO" sz="1400" dirty="0" smtClean="0">
                <a:solidFill>
                  <a:schemeClr val="accent1">
                    <a:lumMod val="50000"/>
                  </a:schemeClr>
                </a:solidFill>
                <a:latin typeface="Arial" pitchFamily="34" charset="0"/>
                <a:ea typeface="Times New Roman" pitchFamily="18" charset="0"/>
                <a:cs typeface="Arial" pitchFamily="34" charset="0"/>
              </a:rPr>
              <a:t>S-au analizat c</a:t>
            </a:r>
            <a:r>
              <a:rPr lang="en-US" sz="1400" dirty="0" err="1" smtClean="0">
                <a:solidFill>
                  <a:schemeClr val="accent1">
                    <a:lumMod val="50000"/>
                  </a:schemeClr>
                </a:solidFill>
                <a:latin typeface="Arial" pitchFamily="34" charset="0"/>
                <a:ea typeface="Times New Roman" pitchFamily="18" charset="0"/>
                <a:cs typeface="Arial" pitchFamily="34" charset="0"/>
              </a:rPr>
              <a:t>apacitatea</a:t>
            </a:r>
            <a:r>
              <a:rPr lang="en-US" sz="1400" dirty="0" smtClean="0">
                <a:solidFill>
                  <a:schemeClr val="accent1">
                    <a:lumMod val="50000"/>
                  </a:schemeClr>
                </a:solidFill>
                <a:latin typeface="Arial" pitchFamily="34" charset="0"/>
                <a:ea typeface="Times New Roman" pitchFamily="18" charset="0"/>
                <a:cs typeface="Arial" pitchFamily="34" charset="0"/>
              </a:rPr>
              <a:t> </a:t>
            </a:r>
            <a:r>
              <a:rPr lang="en-US" sz="1400" dirty="0" err="1" smtClean="0">
                <a:solidFill>
                  <a:schemeClr val="accent1">
                    <a:lumMod val="50000"/>
                  </a:schemeClr>
                </a:solidFill>
                <a:latin typeface="Arial" pitchFamily="34" charset="0"/>
                <a:ea typeface="Times New Roman" pitchFamily="18" charset="0"/>
                <a:cs typeface="Arial" pitchFamily="34" charset="0"/>
              </a:rPr>
              <a:t>productivă</a:t>
            </a:r>
            <a:r>
              <a:rPr lang="en-US" sz="1400" dirty="0" smtClean="0">
                <a:solidFill>
                  <a:schemeClr val="accent1">
                    <a:lumMod val="50000"/>
                  </a:schemeClr>
                </a:solidFill>
                <a:latin typeface="Arial" pitchFamily="34" charset="0"/>
                <a:ea typeface="Times New Roman" pitchFamily="18" charset="0"/>
                <a:cs typeface="Arial" pitchFamily="34" charset="0"/>
              </a:rPr>
              <a:t> </a:t>
            </a:r>
            <a:r>
              <a:rPr lang="en-US" sz="1400" dirty="0" err="1" smtClean="0">
                <a:solidFill>
                  <a:schemeClr val="accent1">
                    <a:lumMod val="50000"/>
                  </a:schemeClr>
                </a:solidFill>
                <a:latin typeface="Arial" pitchFamily="34" charset="0"/>
                <a:ea typeface="Times New Roman" pitchFamily="18" charset="0"/>
                <a:cs typeface="Arial" pitchFamily="34" charset="0"/>
              </a:rPr>
              <a:t>și</a:t>
            </a:r>
            <a:r>
              <a:rPr lang="en-US" sz="1400" dirty="0" smtClean="0">
                <a:solidFill>
                  <a:schemeClr val="accent1">
                    <a:lumMod val="50000"/>
                  </a:schemeClr>
                </a:solidFill>
                <a:latin typeface="Arial" pitchFamily="34" charset="0"/>
                <a:ea typeface="Times New Roman" pitchFamily="18" charset="0"/>
                <a:cs typeface="Arial" pitchFamily="34" charset="0"/>
              </a:rPr>
              <a:t> </a:t>
            </a:r>
            <a:r>
              <a:rPr lang="en-US" sz="1400" dirty="0" err="1" smtClean="0">
                <a:solidFill>
                  <a:schemeClr val="accent1">
                    <a:lumMod val="50000"/>
                  </a:schemeClr>
                </a:solidFill>
                <a:latin typeface="Arial" pitchFamily="34" charset="0"/>
                <a:ea typeface="Times New Roman" pitchFamily="18" charset="0"/>
                <a:cs typeface="Arial" pitchFamily="34" charset="0"/>
              </a:rPr>
              <a:t>evoluțiile</a:t>
            </a:r>
            <a:r>
              <a:rPr lang="en-US" sz="1400" dirty="0" smtClean="0">
                <a:solidFill>
                  <a:schemeClr val="accent1">
                    <a:lumMod val="50000"/>
                  </a:schemeClr>
                </a:solidFill>
                <a:latin typeface="Arial" pitchFamily="34" charset="0"/>
                <a:ea typeface="Times New Roman" pitchFamily="18" charset="0"/>
                <a:cs typeface="Arial" pitchFamily="34" charset="0"/>
              </a:rPr>
              <a:t> </a:t>
            </a:r>
            <a:r>
              <a:rPr lang="en-US" sz="1400" dirty="0" err="1" smtClean="0">
                <a:solidFill>
                  <a:schemeClr val="accent1">
                    <a:lumMod val="50000"/>
                  </a:schemeClr>
                </a:solidFill>
                <a:latin typeface="Arial" pitchFamily="34" charset="0"/>
                <a:ea typeface="Times New Roman" pitchFamily="18" charset="0"/>
                <a:cs typeface="Arial" pitchFamily="34" charset="0"/>
              </a:rPr>
              <a:t>recente</a:t>
            </a:r>
            <a:r>
              <a:rPr lang="en-US" sz="1400" dirty="0" smtClean="0">
                <a:solidFill>
                  <a:schemeClr val="accent1">
                    <a:lumMod val="50000"/>
                  </a:schemeClr>
                </a:solidFill>
                <a:latin typeface="Arial" pitchFamily="34" charset="0"/>
                <a:ea typeface="Times New Roman" pitchFamily="18" charset="0"/>
                <a:cs typeface="Arial" pitchFamily="34" charset="0"/>
              </a:rPr>
              <a:t> ale </a:t>
            </a:r>
            <a:r>
              <a:rPr lang="en-US" sz="1400" dirty="0" err="1" smtClean="0">
                <a:solidFill>
                  <a:schemeClr val="accent1">
                    <a:lumMod val="50000"/>
                  </a:schemeClr>
                </a:solidFill>
                <a:latin typeface="Arial" pitchFamily="34" charset="0"/>
                <a:ea typeface="Times New Roman" pitchFamily="18" charset="0"/>
                <a:cs typeface="Arial" pitchFamily="34" charset="0"/>
              </a:rPr>
              <a:t>principalilor</a:t>
            </a:r>
            <a:r>
              <a:rPr lang="en-US" sz="1400" dirty="0" smtClean="0">
                <a:solidFill>
                  <a:schemeClr val="accent1">
                    <a:lumMod val="50000"/>
                  </a:schemeClr>
                </a:solidFill>
                <a:latin typeface="Arial" pitchFamily="34" charset="0"/>
                <a:ea typeface="Times New Roman" pitchFamily="18" charset="0"/>
                <a:cs typeface="Arial" pitchFamily="34" charset="0"/>
              </a:rPr>
              <a:t> </a:t>
            </a:r>
            <a:r>
              <a:rPr lang="en-US" sz="1400" dirty="0" err="1" smtClean="0">
                <a:solidFill>
                  <a:schemeClr val="accent1">
                    <a:lumMod val="50000"/>
                  </a:schemeClr>
                </a:solidFill>
                <a:latin typeface="Arial" pitchFamily="34" charset="0"/>
                <a:ea typeface="Times New Roman" pitchFamily="18" charset="0"/>
                <a:cs typeface="Arial" pitchFamily="34" charset="0"/>
              </a:rPr>
              <a:t>indicatori</a:t>
            </a:r>
            <a:r>
              <a:rPr lang="en-US" sz="1400" dirty="0" smtClean="0">
                <a:solidFill>
                  <a:schemeClr val="accent1">
                    <a:lumMod val="50000"/>
                  </a:schemeClr>
                </a:solidFill>
                <a:latin typeface="Arial" pitchFamily="34" charset="0"/>
                <a:ea typeface="Times New Roman" pitchFamily="18" charset="0"/>
                <a:cs typeface="Arial" pitchFamily="34" charset="0"/>
              </a:rPr>
              <a:t> </a:t>
            </a:r>
            <a:r>
              <a:rPr lang="en-US" sz="1400" dirty="0" err="1" smtClean="0">
                <a:solidFill>
                  <a:schemeClr val="accent1">
                    <a:lumMod val="50000"/>
                  </a:schemeClr>
                </a:solidFill>
                <a:latin typeface="Arial" pitchFamily="34" charset="0"/>
                <a:ea typeface="Times New Roman" pitchFamily="18" charset="0"/>
                <a:cs typeface="Arial" pitchFamily="34" charset="0"/>
              </a:rPr>
              <a:t>economici</a:t>
            </a:r>
            <a:r>
              <a:rPr lang="en-US" sz="1400" dirty="0" smtClean="0">
                <a:solidFill>
                  <a:schemeClr val="accent1">
                    <a:lumMod val="50000"/>
                  </a:schemeClr>
                </a:solidFill>
                <a:latin typeface="Arial" pitchFamily="34" charset="0"/>
                <a:ea typeface="Times New Roman" pitchFamily="18" charset="0"/>
                <a:cs typeface="Arial" pitchFamily="34" charset="0"/>
              </a:rPr>
              <a:t> la </a:t>
            </a:r>
            <a:r>
              <a:rPr lang="en-US" sz="1400" dirty="0" err="1" smtClean="0">
                <a:solidFill>
                  <a:schemeClr val="accent1">
                    <a:lumMod val="50000"/>
                  </a:schemeClr>
                </a:solidFill>
                <a:latin typeface="Arial" pitchFamily="34" charset="0"/>
                <a:ea typeface="Times New Roman" pitchFamily="18" charset="0"/>
                <a:cs typeface="Arial" pitchFamily="34" charset="0"/>
              </a:rPr>
              <a:t>nivel</a:t>
            </a:r>
            <a:r>
              <a:rPr lang="en-US" sz="1400" dirty="0" smtClean="0">
                <a:solidFill>
                  <a:schemeClr val="accent1">
                    <a:lumMod val="50000"/>
                  </a:schemeClr>
                </a:solidFill>
                <a:latin typeface="Arial" pitchFamily="34" charset="0"/>
                <a:ea typeface="Times New Roman" pitchFamily="18" charset="0"/>
                <a:cs typeface="Arial" pitchFamily="34" charset="0"/>
              </a:rPr>
              <a:t> de sector </a:t>
            </a:r>
            <a:r>
              <a:rPr lang="en-US" sz="1400" dirty="0" err="1" smtClean="0">
                <a:solidFill>
                  <a:schemeClr val="accent1">
                    <a:lumMod val="50000"/>
                  </a:schemeClr>
                </a:solidFill>
                <a:latin typeface="Arial" pitchFamily="34" charset="0"/>
                <a:ea typeface="Times New Roman" pitchFamily="18" charset="0"/>
                <a:cs typeface="Arial" pitchFamily="34" charset="0"/>
              </a:rPr>
              <a:t>și</a:t>
            </a:r>
            <a:r>
              <a:rPr lang="en-US" sz="1400" dirty="0" smtClean="0">
                <a:solidFill>
                  <a:schemeClr val="accent1">
                    <a:lumMod val="50000"/>
                  </a:schemeClr>
                </a:solidFill>
                <a:latin typeface="Arial" pitchFamily="34" charset="0"/>
                <a:ea typeface="Times New Roman" pitchFamily="18" charset="0"/>
                <a:cs typeface="Arial" pitchFamily="34" charset="0"/>
              </a:rPr>
              <a:t> </a:t>
            </a:r>
            <a:r>
              <a:rPr lang="en-US" sz="1400" dirty="0" err="1" smtClean="0">
                <a:solidFill>
                  <a:schemeClr val="accent1">
                    <a:lumMod val="50000"/>
                  </a:schemeClr>
                </a:solidFill>
                <a:latin typeface="Arial" pitchFamily="34" charset="0"/>
                <a:ea typeface="Times New Roman" pitchFamily="18" charset="0"/>
                <a:cs typeface="Arial" pitchFamily="34" charset="0"/>
              </a:rPr>
              <a:t>subsectoare</a:t>
            </a:r>
            <a:r>
              <a:rPr lang="en-US" sz="1400" dirty="0" smtClean="0">
                <a:solidFill>
                  <a:schemeClr val="accent1">
                    <a:lumMod val="50000"/>
                  </a:schemeClr>
                </a:solidFill>
                <a:latin typeface="Arial" pitchFamily="34" charset="0"/>
                <a:ea typeface="Times New Roman" pitchFamily="18" charset="0"/>
                <a:cs typeface="Arial" pitchFamily="34" charset="0"/>
              </a:rPr>
              <a:t> din </a:t>
            </a:r>
            <a:r>
              <a:rPr lang="en-US" sz="1400" dirty="0" err="1" smtClean="0">
                <a:solidFill>
                  <a:schemeClr val="accent1">
                    <a:lumMod val="50000"/>
                  </a:schemeClr>
                </a:solidFill>
                <a:latin typeface="Arial" pitchFamily="34" charset="0"/>
                <a:ea typeface="Times New Roman" pitchFamily="18" charset="0"/>
                <a:cs typeface="Arial" pitchFamily="34" charset="0"/>
              </a:rPr>
              <a:t>industria</a:t>
            </a:r>
            <a:r>
              <a:rPr lang="en-US" sz="1400" dirty="0" smtClean="0">
                <a:solidFill>
                  <a:schemeClr val="accent1">
                    <a:lumMod val="50000"/>
                  </a:schemeClr>
                </a:solidFill>
                <a:latin typeface="Arial" pitchFamily="34" charset="0"/>
                <a:ea typeface="Times New Roman" pitchFamily="18" charset="0"/>
                <a:cs typeface="Arial" pitchFamily="34" charset="0"/>
              </a:rPr>
              <a:t> </a:t>
            </a:r>
            <a:r>
              <a:rPr lang="en-US" sz="1400" dirty="0" err="1" smtClean="0">
                <a:solidFill>
                  <a:schemeClr val="accent1">
                    <a:lumMod val="50000"/>
                  </a:schemeClr>
                </a:solidFill>
                <a:latin typeface="Arial" pitchFamily="34" charset="0"/>
                <a:ea typeface="Times New Roman" pitchFamily="18" charset="0"/>
                <a:cs typeface="Arial" pitchFamily="34" charset="0"/>
              </a:rPr>
              <a:t>alimentar</a:t>
            </a:r>
            <a:r>
              <a:rPr lang="ro-RO" sz="1400" dirty="0" smtClean="0">
                <a:solidFill>
                  <a:schemeClr val="accent1">
                    <a:lumMod val="50000"/>
                  </a:schemeClr>
                </a:solidFill>
                <a:latin typeface="Arial" pitchFamily="34" charset="0"/>
                <a:ea typeface="Times New Roman" pitchFamily="18" charset="0"/>
                <a:cs typeface="Arial" pitchFamily="34" charset="0"/>
              </a:rPr>
              <a:t>ă (C10), fabricarea băuturilor (C11) și prelucrarea tutunului (C12)</a:t>
            </a:r>
            <a:r>
              <a:rPr lang="en-US" sz="1400" dirty="0" smtClean="0">
                <a:solidFill>
                  <a:schemeClr val="accent1">
                    <a:lumMod val="50000"/>
                  </a:schemeClr>
                </a:solidFill>
                <a:latin typeface="Arial" pitchFamily="34" charset="0"/>
                <a:ea typeface="Times New Roman" pitchFamily="18" charset="0"/>
                <a:cs typeface="Arial" pitchFamily="34" charset="0"/>
              </a:rPr>
              <a:t>, conform </a:t>
            </a:r>
            <a:r>
              <a:rPr lang="en-US" sz="1400" dirty="0" err="1" smtClean="0">
                <a:solidFill>
                  <a:schemeClr val="accent1">
                    <a:lumMod val="50000"/>
                  </a:schemeClr>
                </a:solidFill>
                <a:latin typeface="Arial" pitchFamily="34" charset="0"/>
                <a:ea typeface="Times New Roman" pitchFamily="18" charset="0"/>
                <a:cs typeface="Arial" pitchFamily="34" charset="0"/>
              </a:rPr>
              <a:t>clasificării</a:t>
            </a:r>
            <a:r>
              <a:rPr lang="en-US" sz="1400" dirty="0" smtClean="0">
                <a:solidFill>
                  <a:schemeClr val="accent1">
                    <a:lumMod val="50000"/>
                  </a:schemeClr>
                </a:solidFill>
                <a:latin typeface="Arial" pitchFamily="34" charset="0"/>
                <a:ea typeface="Times New Roman" pitchFamily="18" charset="0"/>
                <a:cs typeface="Arial" pitchFamily="34" charset="0"/>
              </a:rPr>
              <a:t> </a:t>
            </a:r>
            <a:r>
              <a:rPr lang="en-US" sz="1400" dirty="0" err="1" smtClean="0">
                <a:solidFill>
                  <a:schemeClr val="accent1">
                    <a:lumMod val="50000"/>
                  </a:schemeClr>
                </a:solidFill>
                <a:latin typeface="Arial" pitchFamily="34" charset="0"/>
                <a:ea typeface="Times New Roman" pitchFamily="18" charset="0"/>
                <a:cs typeface="Arial" pitchFamily="34" charset="0"/>
              </a:rPr>
              <a:t>activităților</a:t>
            </a:r>
            <a:r>
              <a:rPr lang="en-US" sz="1400" dirty="0" smtClean="0">
                <a:solidFill>
                  <a:schemeClr val="accent1">
                    <a:lumMod val="50000"/>
                  </a:schemeClr>
                </a:solidFill>
                <a:latin typeface="Arial" pitchFamily="34" charset="0"/>
                <a:ea typeface="Times New Roman" pitchFamily="18" charset="0"/>
                <a:cs typeface="Arial" pitchFamily="34" charset="0"/>
              </a:rPr>
              <a:t> </a:t>
            </a:r>
            <a:r>
              <a:rPr lang="en-US" sz="1400" dirty="0" err="1" smtClean="0">
                <a:solidFill>
                  <a:schemeClr val="accent1">
                    <a:lumMod val="50000"/>
                  </a:schemeClr>
                </a:solidFill>
                <a:latin typeface="Arial" pitchFamily="34" charset="0"/>
                <a:ea typeface="Times New Roman" pitchFamily="18" charset="0"/>
                <a:cs typeface="Arial" pitchFamily="34" charset="0"/>
              </a:rPr>
              <a:t>economice</a:t>
            </a:r>
            <a:r>
              <a:rPr lang="en-US" sz="1400" dirty="0" smtClean="0">
                <a:solidFill>
                  <a:schemeClr val="accent1">
                    <a:lumMod val="50000"/>
                  </a:schemeClr>
                </a:solidFill>
                <a:latin typeface="Arial" pitchFamily="34" charset="0"/>
                <a:ea typeface="Times New Roman" pitchFamily="18" charset="0"/>
                <a:cs typeface="Arial" pitchFamily="34" charset="0"/>
              </a:rPr>
              <a:t> CAEN Rev.2. </a:t>
            </a:r>
            <a:endParaRPr lang="ro-RO" sz="1400" dirty="0" smtClean="0">
              <a:solidFill>
                <a:schemeClr val="accent1">
                  <a:lumMod val="50000"/>
                </a:schemeClr>
              </a:solidFill>
              <a:latin typeface="Arial" pitchFamily="34" charset="0"/>
              <a:ea typeface="Times New Roman" pitchFamily="18" charset="0"/>
              <a:cs typeface="Arial" pitchFamily="34" charset="0"/>
            </a:endParaRPr>
          </a:p>
          <a:p>
            <a:pPr lvl="0" algn="just" fontAlgn="base">
              <a:spcBef>
                <a:spcPct val="0"/>
              </a:spcBef>
              <a:spcAft>
                <a:spcPts val="600"/>
              </a:spcAft>
            </a:pPr>
            <a:r>
              <a:rPr lang="en-US" sz="1400" dirty="0" err="1" smtClean="0">
                <a:solidFill>
                  <a:schemeClr val="accent1">
                    <a:lumMod val="50000"/>
                  </a:schemeClr>
                </a:solidFill>
                <a:latin typeface="Arial" pitchFamily="34" charset="0"/>
                <a:ea typeface="Times New Roman" pitchFamily="18" charset="0"/>
                <a:cs typeface="Arial" pitchFamily="34" charset="0"/>
              </a:rPr>
              <a:t>Gradul</a:t>
            </a:r>
            <a:r>
              <a:rPr lang="en-US" sz="1400" dirty="0" smtClean="0">
                <a:solidFill>
                  <a:schemeClr val="accent1">
                    <a:lumMod val="50000"/>
                  </a:schemeClr>
                </a:solidFill>
                <a:latin typeface="Arial" pitchFamily="34" charset="0"/>
                <a:ea typeface="Times New Roman" pitchFamily="18" charset="0"/>
                <a:cs typeface="Arial" pitchFamily="34" charset="0"/>
              </a:rPr>
              <a:t> de </a:t>
            </a:r>
            <a:r>
              <a:rPr lang="en-US" sz="1400" dirty="0" err="1" smtClean="0">
                <a:solidFill>
                  <a:schemeClr val="accent1">
                    <a:lumMod val="50000"/>
                  </a:schemeClr>
                </a:solidFill>
                <a:latin typeface="Arial" pitchFamily="34" charset="0"/>
                <a:ea typeface="Times New Roman" pitchFamily="18" charset="0"/>
                <a:cs typeface="Arial" pitchFamily="34" charset="0"/>
              </a:rPr>
              <a:t>valorificare</a:t>
            </a:r>
            <a:r>
              <a:rPr lang="en-US" sz="1400" dirty="0" smtClean="0">
                <a:solidFill>
                  <a:schemeClr val="accent1">
                    <a:lumMod val="50000"/>
                  </a:schemeClr>
                </a:solidFill>
                <a:latin typeface="Arial" pitchFamily="34" charset="0"/>
                <a:ea typeface="Times New Roman" pitchFamily="18" charset="0"/>
                <a:cs typeface="Arial" pitchFamily="34" charset="0"/>
              </a:rPr>
              <a:t> </a:t>
            </a:r>
            <a:r>
              <a:rPr lang="en-US" sz="1400" dirty="0" err="1" smtClean="0">
                <a:solidFill>
                  <a:schemeClr val="accent1">
                    <a:lumMod val="50000"/>
                  </a:schemeClr>
                </a:solidFill>
                <a:latin typeface="Arial" pitchFamily="34" charset="0"/>
                <a:ea typeface="Times New Roman" pitchFamily="18" charset="0"/>
                <a:cs typeface="Arial" pitchFamily="34" charset="0"/>
              </a:rPr>
              <a:t>industrială</a:t>
            </a:r>
            <a:r>
              <a:rPr lang="en-US" sz="1400" dirty="0" smtClean="0">
                <a:solidFill>
                  <a:schemeClr val="accent1">
                    <a:lumMod val="50000"/>
                  </a:schemeClr>
                </a:solidFill>
                <a:latin typeface="Arial" pitchFamily="34" charset="0"/>
                <a:ea typeface="Times New Roman" pitchFamily="18" charset="0"/>
                <a:cs typeface="Arial" pitchFamily="34" charset="0"/>
              </a:rPr>
              <a:t> a </a:t>
            </a:r>
            <a:r>
              <a:rPr lang="en-US" sz="1400" dirty="0" err="1" smtClean="0">
                <a:solidFill>
                  <a:schemeClr val="accent1">
                    <a:lumMod val="50000"/>
                  </a:schemeClr>
                </a:solidFill>
                <a:latin typeface="Arial" pitchFamily="34" charset="0"/>
                <a:ea typeface="Times New Roman" pitchFamily="18" charset="0"/>
                <a:cs typeface="Arial" pitchFamily="34" charset="0"/>
              </a:rPr>
              <a:t>produselor</a:t>
            </a:r>
            <a:r>
              <a:rPr lang="en-US" sz="1400" dirty="0" smtClean="0">
                <a:solidFill>
                  <a:schemeClr val="accent1">
                    <a:lumMod val="50000"/>
                  </a:schemeClr>
                </a:solidFill>
                <a:latin typeface="Arial" pitchFamily="34" charset="0"/>
                <a:ea typeface="Times New Roman" pitchFamily="18" charset="0"/>
                <a:cs typeface="Arial" pitchFamily="34" charset="0"/>
              </a:rPr>
              <a:t> </a:t>
            </a:r>
            <a:r>
              <a:rPr lang="en-US" sz="1400" dirty="0" err="1" smtClean="0">
                <a:solidFill>
                  <a:schemeClr val="accent1">
                    <a:lumMod val="50000"/>
                  </a:schemeClr>
                </a:solidFill>
                <a:latin typeface="Arial" pitchFamily="34" charset="0"/>
                <a:ea typeface="Times New Roman" pitchFamily="18" charset="0"/>
                <a:cs typeface="Arial" pitchFamily="34" charset="0"/>
              </a:rPr>
              <a:t>agroalimentare</a:t>
            </a:r>
            <a:r>
              <a:rPr lang="en-US" sz="1400" dirty="0" smtClean="0">
                <a:solidFill>
                  <a:schemeClr val="accent1">
                    <a:lumMod val="50000"/>
                  </a:schemeClr>
                </a:solidFill>
                <a:latin typeface="Arial" pitchFamily="34" charset="0"/>
                <a:ea typeface="Times New Roman" pitchFamily="18" charset="0"/>
                <a:cs typeface="Arial" pitchFamily="34" charset="0"/>
              </a:rPr>
              <a:t> a </a:t>
            </a:r>
            <a:r>
              <a:rPr lang="en-US" sz="1400" dirty="0" err="1" smtClean="0">
                <a:solidFill>
                  <a:schemeClr val="accent1">
                    <a:lumMod val="50000"/>
                  </a:schemeClr>
                </a:solidFill>
                <a:latin typeface="Arial" pitchFamily="34" charset="0"/>
                <a:ea typeface="Times New Roman" pitchFamily="18" charset="0"/>
                <a:cs typeface="Arial" pitchFamily="34" charset="0"/>
              </a:rPr>
              <a:t>fost</a:t>
            </a:r>
            <a:r>
              <a:rPr lang="en-US" sz="1400" dirty="0" smtClean="0">
                <a:solidFill>
                  <a:schemeClr val="accent1">
                    <a:lumMod val="50000"/>
                  </a:schemeClr>
                </a:solidFill>
                <a:latin typeface="Arial" pitchFamily="34" charset="0"/>
                <a:ea typeface="Times New Roman" pitchFamily="18" charset="0"/>
                <a:cs typeface="Arial" pitchFamily="34" charset="0"/>
              </a:rPr>
              <a:t> </a:t>
            </a:r>
            <a:r>
              <a:rPr lang="en-US" sz="1400" dirty="0" err="1" smtClean="0">
                <a:solidFill>
                  <a:schemeClr val="accent1">
                    <a:lumMod val="50000"/>
                  </a:schemeClr>
                </a:solidFill>
                <a:latin typeface="Arial" pitchFamily="34" charset="0"/>
                <a:ea typeface="Times New Roman" pitchFamily="18" charset="0"/>
                <a:cs typeface="Arial" pitchFamily="34" charset="0"/>
              </a:rPr>
              <a:t>evaluat</a:t>
            </a:r>
            <a:r>
              <a:rPr lang="en-US" sz="1400" dirty="0" smtClean="0">
                <a:solidFill>
                  <a:schemeClr val="accent1">
                    <a:lumMod val="50000"/>
                  </a:schemeClr>
                </a:solidFill>
                <a:latin typeface="Arial" pitchFamily="34" charset="0"/>
                <a:ea typeface="Times New Roman" pitchFamily="18" charset="0"/>
                <a:cs typeface="Arial" pitchFamily="34" charset="0"/>
              </a:rPr>
              <a:t> </a:t>
            </a:r>
            <a:r>
              <a:rPr lang="en-US" sz="1400" dirty="0" err="1" smtClean="0">
                <a:solidFill>
                  <a:schemeClr val="accent1">
                    <a:lumMod val="50000"/>
                  </a:schemeClr>
                </a:solidFill>
                <a:latin typeface="Arial" pitchFamily="34" charset="0"/>
                <a:ea typeface="Times New Roman" pitchFamily="18" charset="0"/>
                <a:cs typeface="Arial" pitchFamily="34" charset="0"/>
              </a:rPr>
              <a:t>prin</a:t>
            </a:r>
            <a:r>
              <a:rPr lang="en-US" sz="1400" dirty="0" smtClean="0">
                <a:solidFill>
                  <a:schemeClr val="accent1">
                    <a:lumMod val="50000"/>
                  </a:schemeClr>
                </a:solidFill>
                <a:latin typeface="Arial" pitchFamily="34" charset="0"/>
                <a:ea typeface="Times New Roman" pitchFamily="18" charset="0"/>
                <a:cs typeface="Arial" pitchFamily="34" charset="0"/>
              </a:rPr>
              <a:t> </a:t>
            </a:r>
            <a:r>
              <a:rPr lang="en-US" sz="1400" dirty="0" err="1" smtClean="0">
                <a:solidFill>
                  <a:schemeClr val="accent1">
                    <a:lumMod val="50000"/>
                  </a:schemeClr>
                </a:solidFill>
                <a:latin typeface="Arial" pitchFamily="34" charset="0"/>
                <a:ea typeface="Times New Roman" pitchFamily="18" charset="0"/>
                <a:cs typeface="Arial" pitchFamily="34" charset="0"/>
              </a:rPr>
              <a:t>estimarea</a:t>
            </a:r>
            <a:r>
              <a:rPr lang="en-US" sz="1400" dirty="0" smtClean="0">
                <a:solidFill>
                  <a:schemeClr val="accent1">
                    <a:lumMod val="50000"/>
                  </a:schemeClr>
                </a:solidFill>
                <a:latin typeface="Arial" pitchFamily="34" charset="0"/>
                <a:ea typeface="Times New Roman" pitchFamily="18" charset="0"/>
                <a:cs typeface="Arial" pitchFamily="34" charset="0"/>
              </a:rPr>
              <a:t> </a:t>
            </a:r>
            <a:r>
              <a:rPr lang="en-US" sz="1400" dirty="0" err="1" smtClean="0">
                <a:solidFill>
                  <a:schemeClr val="accent1">
                    <a:lumMod val="50000"/>
                  </a:schemeClr>
                </a:solidFill>
                <a:latin typeface="Arial" pitchFamily="34" charset="0"/>
                <a:ea typeface="Times New Roman" pitchFamily="18" charset="0"/>
                <a:cs typeface="Arial" pitchFamily="34" charset="0"/>
              </a:rPr>
              <a:t>unor</a:t>
            </a:r>
            <a:r>
              <a:rPr lang="en-US" sz="1400" dirty="0" smtClean="0">
                <a:solidFill>
                  <a:schemeClr val="accent1">
                    <a:lumMod val="50000"/>
                  </a:schemeClr>
                </a:solidFill>
                <a:latin typeface="Arial" pitchFamily="34" charset="0"/>
                <a:ea typeface="Times New Roman" pitchFamily="18" charset="0"/>
                <a:cs typeface="Arial" pitchFamily="34" charset="0"/>
              </a:rPr>
              <a:t> </a:t>
            </a:r>
            <a:r>
              <a:rPr lang="en-US" sz="1400" dirty="0" err="1" smtClean="0">
                <a:solidFill>
                  <a:schemeClr val="accent1">
                    <a:lumMod val="50000"/>
                  </a:schemeClr>
                </a:solidFill>
                <a:latin typeface="Arial" pitchFamily="34" charset="0"/>
                <a:ea typeface="Times New Roman" pitchFamily="18" charset="0"/>
                <a:cs typeface="Arial" pitchFamily="34" charset="0"/>
              </a:rPr>
              <a:t>indicatori</a:t>
            </a:r>
            <a:r>
              <a:rPr lang="en-US" sz="1400" dirty="0" smtClean="0">
                <a:solidFill>
                  <a:schemeClr val="accent1">
                    <a:lumMod val="50000"/>
                  </a:schemeClr>
                </a:solidFill>
                <a:latin typeface="Arial" pitchFamily="34" charset="0"/>
                <a:ea typeface="Times New Roman" pitchFamily="18" charset="0"/>
                <a:cs typeface="Arial" pitchFamily="34" charset="0"/>
              </a:rPr>
              <a:t> </a:t>
            </a:r>
            <a:r>
              <a:rPr lang="en-US" sz="1400" dirty="0" err="1" smtClean="0">
                <a:solidFill>
                  <a:schemeClr val="accent1">
                    <a:lumMod val="50000"/>
                  </a:schemeClr>
                </a:solidFill>
                <a:latin typeface="Arial" pitchFamily="34" charset="0"/>
                <a:ea typeface="Times New Roman" pitchFamily="18" charset="0"/>
                <a:cs typeface="Arial" pitchFamily="34" charset="0"/>
              </a:rPr>
              <a:t>relevanți</a:t>
            </a:r>
            <a:r>
              <a:rPr lang="en-US" sz="1400" dirty="0" smtClean="0">
                <a:solidFill>
                  <a:schemeClr val="accent1">
                    <a:lumMod val="50000"/>
                  </a:schemeClr>
                </a:solidFill>
                <a:latin typeface="Arial" pitchFamily="34" charset="0"/>
                <a:ea typeface="Times New Roman" pitchFamily="18" charset="0"/>
                <a:cs typeface="Arial" pitchFamily="34" charset="0"/>
              </a:rPr>
              <a:t>, i.e. </a:t>
            </a:r>
            <a:r>
              <a:rPr lang="en-US" sz="1400" dirty="0" err="1" smtClean="0">
                <a:solidFill>
                  <a:schemeClr val="accent1">
                    <a:lumMod val="50000"/>
                  </a:schemeClr>
                </a:solidFill>
                <a:latin typeface="Arial" pitchFamily="34" charset="0"/>
                <a:ea typeface="Times New Roman" pitchFamily="18" charset="0"/>
                <a:cs typeface="Arial" pitchFamily="34" charset="0"/>
              </a:rPr>
              <a:t>gradul</a:t>
            </a:r>
            <a:r>
              <a:rPr lang="en-US" sz="1400" dirty="0" smtClean="0">
                <a:solidFill>
                  <a:schemeClr val="accent1">
                    <a:lumMod val="50000"/>
                  </a:schemeClr>
                </a:solidFill>
                <a:latin typeface="Arial" pitchFamily="34" charset="0"/>
                <a:ea typeface="Times New Roman" pitchFamily="18" charset="0"/>
                <a:cs typeface="Arial" pitchFamily="34" charset="0"/>
              </a:rPr>
              <a:t> de </a:t>
            </a:r>
            <a:r>
              <a:rPr lang="en-US" sz="1400" dirty="0" err="1" smtClean="0">
                <a:solidFill>
                  <a:schemeClr val="accent1">
                    <a:lumMod val="50000"/>
                  </a:schemeClr>
                </a:solidFill>
                <a:latin typeface="Arial" pitchFamily="34" charset="0"/>
                <a:ea typeface="Times New Roman" pitchFamily="18" charset="0"/>
                <a:cs typeface="Arial" pitchFamily="34" charset="0"/>
              </a:rPr>
              <a:t>autoaprovizonare</a:t>
            </a:r>
            <a:r>
              <a:rPr lang="en-US" sz="1400" dirty="0" smtClean="0">
                <a:solidFill>
                  <a:schemeClr val="accent1">
                    <a:lumMod val="50000"/>
                  </a:schemeClr>
                </a:solidFill>
                <a:latin typeface="Arial" pitchFamily="34" charset="0"/>
                <a:ea typeface="Times New Roman" pitchFamily="18" charset="0"/>
                <a:cs typeface="Arial" pitchFamily="34" charset="0"/>
              </a:rPr>
              <a:t>, </a:t>
            </a:r>
            <a:r>
              <a:rPr lang="en-US" sz="1400" dirty="0" err="1" smtClean="0">
                <a:solidFill>
                  <a:schemeClr val="accent1">
                    <a:lumMod val="50000"/>
                  </a:schemeClr>
                </a:solidFill>
                <a:latin typeface="Arial" pitchFamily="34" charset="0"/>
                <a:ea typeface="Times New Roman" pitchFamily="18" charset="0"/>
                <a:cs typeface="Arial" pitchFamily="34" charset="0"/>
              </a:rPr>
              <a:t>gradul</a:t>
            </a:r>
            <a:r>
              <a:rPr lang="en-US" sz="1400" dirty="0" smtClean="0">
                <a:solidFill>
                  <a:schemeClr val="accent1">
                    <a:lumMod val="50000"/>
                  </a:schemeClr>
                </a:solidFill>
                <a:latin typeface="Arial" pitchFamily="34" charset="0"/>
                <a:ea typeface="Times New Roman" pitchFamily="18" charset="0"/>
                <a:cs typeface="Arial" pitchFamily="34" charset="0"/>
              </a:rPr>
              <a:t> de </a:t>
            </a:r>
            <a:r>
              <a:rPr lang="en-US" sz="1400" dirty="0" err="1" smtClean="0">
                <a:solidFill>
                  <a:schemeClr val="accent1">
                    <a:lumMod val="50000"/>
                  </a:schemeClr>
                </a:solidFill>
                <a:latin typeface="Arial" pitchFamily="34" charset="0"/>
                <a:ea typeface="Times New Roman" pitchFamily="18" charset="0"/>
                <a:cs typeface="Arial" pitchFamily="34" charset="0"/>
              </a:rPr>
              <a:t>prelucrare</a:t>
            </a:r>
            <a:r>
              <a:rPr lang="en-US" sz="1400" dirty="0" smtClean="0">
                <a:solidFill>
                  <a:schemeClr val="accent1">
                    <a:lumMod val="50000"/>
                  </a:schemeClr>
                </a:solidFill>
                <a:latin typeface="Arial" pitchFamily="34" charset="0"/>
                <a:ea typeface="Times New Roman" pitchFamily="18" charset="0"/>
                <a:cs typeface="Arial" pitchFamily="34" charset="0"/>
              </a:rPr>
              <a:t> </a:t>
            </a:r>
            <a:r>
              <a:rPr lang="en-US" sz="1400" dirty="0" err="1" smtClean="0">
                <a:solidFill>
                  <a:schemeClr val="accent1">
                    <a:lumMod val="50000"/>
                  </a:schemeClr>
                </a:solidFill>
                <a:latin typeface="Arial" pitchFamily="34" charset="0"/>
                <a:ea typeface="Times New Roman" pitchFamily="18" charset="0"/>
                <a:cs typeface="Arial" pitchFamily="34" charset="0"/>
              </a:rPr>
              <a:t>industrială</a:t>
            </a:r>
            <a:r>
              <a:rPr lang="ro-RO" sz="1400" dirty="0" smtClean="0">
                <a:solidFill>
                  <a:schemeClr val="accent1">
                    <a:lumMod val="50000"/>
                  </a:schemeClr>
                </a:solidFill>
                <a:latin typeface="Arial" pitchFamily="34" charset="0"/>
                <a:ea typeface="Times New Roman" pitchFamily="18" charset="0"/>
                <a:cs typeface="Arial" pitchFamily="34" charset="0"/>
              </a:rPr>
              <a:t> (calculat pe baza disponibilului pentru prelucrare ca pondere a produselor prelucrate în producția internă); </a:t>
            </a:r>
            <a:r>
              <a:rPr lang="en-US" sz="1400" dirty="0" err="1" smtClean="0">
                <a:solidFill>
                  <a:schemeClr val="accent1">
                    <a:lumMod val="50000"/>
                  </a:schemeClr>
                </a:solidFill>
                <a:latin typeface="Arial" pitchFamily="34" charset="0"/>
                <a:ea typeface="Times New Roman" pitchFamily="18" charset="0"/>
                <a:cs typeface="Arial" pitchFamily="34" charset="0"/>
              </a:rPr>
              <a:t>și</a:t>
            </a:r>
            <a:r>
              <a:rPr lang="en-US" sz="1400" dirty="0" smtClean="0">
                <a:solidFill>
                  <a:schemeClr val="accent1">
                    <a:lumMod val="50000"/>
                  </a:schemeClr>
                </a:solidFill>
                <a:latin typeface="Arial" pitchFamily="34" charset="0"/>
                <a:ea typeface="Times New Roman" pitchFamily="18" charset="0"/>
                <a:cs typeface="Arial" pitchFamily="34" charset="0"/>
              </a:rPr>
              <a:t> </a:t>
            </a:r>
            <a:r>
              <a:rPr lang="en-US" sz="1400" dirty="0" err="1" smtClean="0">
                <a:solidFill>
                  <a:schemeClr val="accent1">
                    <a:lumMod val="50000"/>
                  </a:schemeClr>
                </a:solidFill>
                <a:latin typeface="Arial" pitchFamily="34" charset="0"/>
                <a:ea typeface="Times New Roman" pitchFamily="18" charset="0"/>
                <a:cs typeface="Arial" pitchFamily="34" charset="0"/>
              </a:rPr>
              <a:t>ponderea</a:t>
            </a:r>
            <a:r>
              <a:rPr lang="en-US" sz="1400" dirty="0" smtClean="0">
                <a:solidFill>
                  <a:schemeClr val="accent1">
                    <a:lumMod val="50000"/>
                  </a:schemeClr>
                </a:solidFill>
                <a:latin typeface="Arial" pitchFamily="34" charset="0"/>
                <a:ea typeface="Times New Roman" pitchFamily="18" charset="0"/>
                <a:cs typeface="Arial" pitchFamily="34" charset="0"/>
              </a:rPr>
              <a:t> </a:t>
            </a:r>
            <a:r>
              <a:rPr lang="en-US" sz="1400" dirty="0" err="1" smtClean="0">
                <a:solidFill>
                  <a:schemeClr val="accent1">
                    <a:lumMod val="50000"/>
                  </a:schemeClr>
                </a:solidFill>
                <a:latin typeface="Arial" pitchFamily="34" charset="0"/>
                <a:ea typeface="Times New Roman" pitchFamily="18" charset="0"/>
                <a:cs typeface="Arial" pitchFamily="34" charset="0"/>
              </a:rPr>
              <a:t>importului</a:t>
            </a:r>
            <a:r>
              <a:rPr lang="en-US" sz="1400" dirty="0" smtClean="0">
                <a:solidFill>
                  <a:schemeClr val="accent1">
                    <a:lumMod val="50000"/>
                  </a:schemeClr>
                </a:solidFill>
                <a:latin typeface="Arial" pitchFamily="34" charset="0"/>
                <a:ea typeface="Times New Roman" pitchFamily="18" charset="0"/>
                <a:cs typeface="Arial" pitchFamily="34" charset="0"/>
              </a:rPr>
              <a:t> </a:t>
            </a:r>
            <a:r>
              <a:rPr lang="en-US" sz="1400" dirty="0" err="1" smtClean="0">
                <a:solidFill>
                  <a:schemeClr val="accent1">
                    <a:lumMod val="50000"/>
                  </a:schemeClr>
                </a:solidFill>
                <a:latin typeface="Arial" pitchFamily="34" charset="0"/>
                <a:ea typeface="Times New Roman" pitchFamily="18" charset="0"/>
                <a:cs typeface="Arial" pitchFamily="34" charset="0"/>
              </a:rPr>
              <a:t>în</a:t>
            </a:r>
            <a:r>
              <a:rPr lang="en-US" sz="1400" dirty="0" smtClean="0">
                <a:solidFill>
                  <a:schemeClr val="accent1">
                    <a:lumMod val="50000"/>
                  </a:schemeClr>
                </a:solidFill>
                <a:latin typeface="Arial" pitchFamily="34" charset="0"/>
                <a:ea typeface="Times New Roman" pitchFamily="18" charset="0"/>
                <a:cs typeface="Arial" pitchFamily="34" charset="0"/>
              </a:rPr>
              <a:t> </a:t>
            </a:r>
            <a:r>
              <a:rPr lang="en-US" sz="1400" dirty="0" err="1" smtClean="0">
                <a:solidFill>
                  <a:schemeClr val="accent1">
                    <a:lumMod val="50000"/>
                  </a:schemeClr>
                </a:solidFill>
                <a:latin typeface="Arial" pitchFamily="34" charset="0"/>
                <a:ea typeface="Times New Roman" pitchFamily="18" charset="0"/>
                <a:cs typeface="Arial" pitchFamily="34" charset="0"/>
              </a:rPr>
              <a:t>disponibilul</a:t>
            </a:r>
            <a:r>
              <a:rPr lang="en-US" sz="1400" dirty="0" smtClean="0">
                <a:solidFill>
                  <a:schemeClr val="accent1">
                    <a:lumMod val="50000"/>
                  </a:schemeClr>
                </a:solidFill>
                <a:latin typeface="Arial" pitchFamily="34" charset="0"/>
                <a:ea typeface="Times New Roman" pitchFamily="18" charset="0"/>
                <a:cs typeface="Arial" pitchFamily="34" charset="0"/>
              </a:rPr>
              <a:t> de </a:t>
            </a:r>
            <a:r>
              <a:rPr lang="en-US" sz="1400" dirty="0" err="1" smtClean="0">
                <a:solidFill>
                  <a:schemeClr val="accent1">
                    <a:lumMod val="50000"/>
                  </a:schemeClr>
                </a:solidFill>
                <a:latin typeface="Arial" pitchFamily="34" charset="0"/>
                <a:ea typeface="Times New Roman" pitchFamily="18" charset="0"/>
                <a:cs typeface="Arial" pitchFamily="34" charset="0"/>
              </a:rPr>
              <a:t>autoaprovizionare</a:t>
            </a:r>
            <a:r>
              <a:rPr lang="en-US" sz="1400" dirty="0" smtClean="0">
                <a:solidFill>
                  <a:schemeClr val="accent1">
                    <a:lumMod val="50000"/>
                  </a:schemeClr>
                </a:solidFill>
                <a:latin typeface="Arial" pitchFamily="34" charset="0"/>
                <a:ea typeface="Times New Roman" pitchFamily="18" charset="0"/>
                <a:cs typeface="Arial" pitchFamily="34" charset="0"/>
              </a:rPr>
              <a:t> (</a:t>
            </a:r>
            <a:r>
              <a:rPr lang="en-US" sz="1400" dirty="0" err="1" smtClean="0">
                <a:solidFill>
                  <a:schemeClr val="accent1">
                    <a:lumMod val="50000"/>
                  </a:schemeClr>
                </a:solidFill>
                <a:latin typeface="Arial" pitchFamily="34" charset="0"/>
                <a:ea typeface="Times New Roman" pitchFamily="18" charset="0"/>
                <a:cs typeface="Arial" pitchFamily="34" charset="0"/>
              </a:rPr>
              <a:t>consum</a:t>
            </a:r>
            <a:r>
              <a:rPr lang="en-US" sz="1400" dirty="0" smtClean="0">
                <a:solidFill>
                  <a:schemeClr val="accent1">
                    <a:lumMod val="50000"/>
                  </a:schemeClr>
                </a:solidFill>
                <a:latin typeface="Arial" pitchFamily="34" charset="0"/>
                <a:ea typeface="Times New Roman" pitchFamily="18" charset="0"/>
                <a:cs typeface="Arial" pitchFamily="34" charset="0"/>
              </a:rPr>
              <a:t>). </a:t>
            </a:r>
            <a:endParaRPr lang="ro-RO" sz="1400" dirty="0" smtClean="0">
              <a:solidFill>
                <a:schemeClr val="accent1">
                  <a:lumMod val="50000"/>
                </a:schemeClr>
              </a:solidFill>
              <a:latin typeface="Arial" pitchFamily="34" charset="0"/>
              <a:ea typeface="Times New Roman" pitchFamily="18" charset="0"/>
              <a:cs typeface="Arial" pitchFamily="34" charset="0"/>
            </a:endParaRPr>
          </a:p>
          <a:p>
            <a:pPr algn="just" fontAlgn="base">
              <a:spcBef>
                <a:spcPct val="0"/>
              </a:spcBef>
              <a:spcAft>
                <a:spcPts val="600"/>
              </a:spcAft>
              <a:buFont typeface="Wingdings" pitchFamily="2" charset="2"/>
              <a:buChar char="v"/>
            </a:pPr>
            <a:r>
              <a:rPr lang="ro-RO" sz="1400" dirty="0" smtClean="0">
                <a:solidFill>
                  <a:schemeClr val="accent1">
                    <a:lumMod val="50000"/>
                  </a:schemeClr>
                </a:solidFill>
                <a:latin typeface="Arial" pitchFamily="34" charset="0"/>
                <a:ea typeface="Times New Roman" pitchFamily="18" charset="0"/>
                <a:cs typeface="Arial" pitchFamily="34" charset="0"/>
              </a:rPr>
              <a:t>Rezultatele evidențiază disparități în structura valorii adăugate a lanțului alimentar în România prin ponderea ridicată a producției primare, respectiv a produselor agricole față de industria alimentară, ca fiind un factor de dezechilibru al lanțului alimentar și de slăbire a competitivității.</a:t>
            </a:r>
          </a:p>
          <a:p>
            <a:pPr algn="just" fontAlgn="base">
              <a:spcBef>
                <a:spcPct val="0"/>
              </a:spcBef>
              <a:spcAft>
                <a:spcPts val="600"/>
              </a:spcAft>
            </a:pPr>
            <a:r>
              <a:rPr lang="ro-RO" sz="1400" dirty="0" smtClean="0">
                <a:solidFill>
                  <a:schemeClr val="accent1">
                    <a:lumMod val="50000"/>
                  </a:schemeClr>
                </a:solidFill>
                <a:latin typeface="Arial" pitchFamily="34" charset="0"/>
                <a:ea typeface="Times New Roman" pitchFamily="18" charset="0"/>
                <a:cs typeface="Arial" pitchFamily="34" charset="0"/>
              </a:rPr>
              <a:t>Evaluăr</a:t>
            </a:r>
            <a:r>
              <a:rPr lang="en-US" sz="1400" dirty="0" err="1" smtClean="0">
                <a:solidFill>
                  <a:schemeClr val="accent1">
                    <a:lumMod val="50000"/>
                  </a:schemeClr>
                </a:solidFill>
                <a:latin typeface="Arial" pitchFamily="34" charset="0"/>
                <a:ea typeface="Times New Roman" pitchFamily="18" charset="0"/>
                <a:cs typeface="Arial" pitchFamily="34" charset="0"/>
              </a:rPr>
              <a:t>i</a:t>
            </a:r>
            <a:r>
              <a:rPr lang="ro-RO" sz="1400" dirty="0" smtClean="0">
                <a:solidFill>
                  <a:schemeClr val="accent1">
                    <a:lumMod val="50000"/>
                  </a:schemeClr>
                </a:solidFill>
                <a:latin typeface="Arial" pitchFamily="34" charset="0"/>
                <a:ea typeface="Times New Roman" pitchFamily="18" charset="0"/>
                <a:cs typeface="Arial" pitchFamily="34" charset="0"/>
              </a:rPr>
              <a:t>le arată că în economia reală internă lanțul alimentar se oprește frecvent la producția primară, fragmentând conexiunile cu verigile din aval, precum prelucrarea și fabricarea de produse alimentare, servicii alimentare, reflectându-se mai departe în performanțele și categoriile de produse din fluxurile de import și export.</a:t>
            </a:r>
            <a:endParaRPr lang="en-US" sz="1400" dirty="0" smtClean="0">
              <a:solidFill>
                <a:schemeClr val="accent1">
                  <a:lumMod val="50000"/>
                </a:schemeClr>
              </a:solidFill>
              <a:latin typeface="Arial" pitchFamily="34" charset="0"/>
              <a:ea typeface="Times New Roman" pitchFamily="18" charset="0"/>
              <a:cs typeface="Arial" pitchFamily="34" charset="0"/>
            </a:endParaRPr>
          </a:p>
        </p:txBody>
      </p:sp>
    </p:spTree>
  </p:cSld>
  <p:clrMapOvr>
    <a:masterClrMapping/>
  </p:clrMapOvr>
  <p:transition advTm="130453"/>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C359D4F-2E09-4358-B78D-AB4002C8F01F}" type="slidenum">
              <a:rPr lang="en-US" smtClean="0"/>
              <a:pPr/>
              <a:t>3</a:t>
            </a:fld>
            <a:endParaRPr lang="en-US" dirty="0"/>
          </a:p>
        </p:txBody>
      </p:sp>
      <p:sp>
        <p:nvSpPr>
          <p:cNvPr id="5121" name="Rectangle 1"/>
          <p:cNvSpPr>
            <a:spLocks noChangeArrowheads="1"/>
          </p:cNvSpPr>
          <p:nvPr/>
        </p:nvSpPr>
        <p:spPr bwMode="auto">
          <a:xfrm>
            <a:off x="304800" y="1600200"/>
            <a:ext cx="8839200" cy="30777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chemeClr val="accent1">
                    <a:lumMod val="50000"/>
                  </a:schemeClr>
                </a:solidFill>
                <a:effectLst/>
                <a:latin typeface="Arial" pitchFamily="34" charset="0"/>
                <a:ea typeface="Times New Roman" pitchFamily="18" charset="0"/>
                <a:cs typeface="Arial" pitchFamily="34" charset="0"/>
              </a:rPr>
              <a:t>Indicele</a:t>
            </a:r>
            <a:r>
              <a:rPr kumimoji="0" lang="en-US" sz="1400" b="0" i="0" u="none" strike="noStrike" cap="none" normalizeH="0" baseline="0" dirty="0" smtClean="0">
                <a:ln>
                  <a:noFill/>
                </a:ln>
                <a:solidFill>
                  <a:schemeClr val="accent1">
                    <a:lumMod val="50000"/>
                  </a:schemeClr>
                </a:solidFill>
                <a:effectLst/>
                <a:latin typeface="Arial" pitchFamily="34" charset="0"/>
                <a:ea typeface="Times New Roman" pitchFamily="18" charset="0"/>
                <a:cs typeface="Arial" pitchFamily="34" charset="0"/>
              </a:rPr>
              <a:t> de </a:t>
            </a:r>
            <a:r>
              <a:rPr kumimoji="0" lang="en-US" sz="1400" b="0" i="0" u="none" strike="noStrike" cap="none" normalizeH="0" baseline="0" dirty="0" err="1" smtClean="0">
                <a:ln>
                  <a:noFill/>
                </a:ln>
                <a:solidFill>
                  <a:schemeClr val="accent1">
                    <a:lumMod val="50000"/>
                  </a:schemeClr>
                </a:solidFill>
                <a:effectLst/>
                <a:latin typeface="Arial" pitchFamily="34" charset="0"/>
                <a:ea typeface="Times New Roman" pitchFamily="18" charset="0"/>
                <a:cs typeface="Arial" pitchFamily="34" charset="0"/>
              </a:rPr>
              <a:t>volum</a:t>
            </a:r>
            <a:r>
              <a:rPr kumimoji="0" lang="en-US" sz="1400" b="0" i="0" u="none" strike="noStrike" cap="none" normalizeH="0" baseline="0" dirty="0" smtClean="0">
                <a:ln>
                  <a:noFill/>
                </a:ln>
                <a:solidFill>
                  <a:schemeClr val="accent1">
                    <a:lumMod val="50000"/>
                  </a:schemeClr>
                </a:solidFill>
                <a:effectLst/>
                <a:latin typeface="Arial" pitchFamily="34" charset="0"/>
                <a:ea typeface="Times New Roman" pitchFamily="18" charset="0"/>
                <a:cs typeface="Arial" pitchFamily="34" charset="0"/>
              </a:rPr>
              <a:t> al </a:t>
            </a:r>
            <a:r>
              <a:rPr kumimoji="0" lang="en-US" sz="1400" b="0" i="0" u="none" strike="noStrike" cap="none" normalizeH="0" baseline="0" dirty="0" err="1" smtClean="0">
                <a:ln>
                  <a:noFill/>
                </a:ln>
                <a:solidFill>
                  <a:schemeClr val="accent1">
                    <a:lumMod val="50000"/>
                  </a:schemeClr>
                </a:solidFill>
                <a:effectLst/>
                <a:latin typeface="Arial" pitchFamily="34" charset="0"/>
                <a:ea typeface="Times New Roman" pitchFamily="18" charset="0"/>
                <a:cs typeface="Arial" pitchFamily="34" charset="0"/>
              </a:rPr>
              <a:t>producției</a:t>
            </a:r>
            <a:r>
              <a:rPr kumimoji="0" lang="en-US" sz="1400" b="0" i="0" u="none" strike="noStrike" cap="none" normalizeH="0" baseline="0" dirty="0" smtClean="0">
                <a:ln>
                  <a:noFill/>
                </a:ln>
                <a:solidFill>
                  <a:schemeClr val="accent1">
                    <a:lumMod val="50000"/>
                  </a:schemeClr>
                </a:solidFill>
                <a:effectLst/>
                <a:latin typeface="Arial" pitchFamily="34" charset="0"/>
                <a:ea typeface="Times New Roman" pitchFamily="18" charset="0"/>
                <a:cs typeface="Arial" pitchFamily="34" charset="0"/>
              </a:rPr>
              <a:t> </a:t>
            </a:r>
            <a:r>
              <a:rPr kumimoji="0" lang="ro-RO" sz="1400" b="0" i="0" u="none" strike="noStrike" cap="none" normalizeH="0" baseline="0" dirty="0" smtClean="0">
                <a:ln>
                  <a:noFill/>
                </a:ln>
                <a:solidFill>
                  <a:schemeClr val="accent1">
                    <a:lumMod val="50000"/>
                  </a:schemeClr>
                </a:solidFill>
                <a:effectLst/>
                <a:latin typeface="Arial" pitchFamily="34" charset="0"/>
                <a:ea typeface="Times New Roman" pitchFamily="18" charset="0"/>
                <a:cs typeface="Arial" pitchFamily="34" charset="0"/>
              </a:rPr>
              <a:t>din</a:t>
            </a:r>
            <a:r>
              <a:rPr kumimoji="0" lang="en-US" sz="1400" b="0" i="0" u="none" strike="noStrike" cap="none" normalizeH="0" baseline="0" dirty="0" smtClean="0">
                <a:ln>
                  <a:noFill/>
                </a:ln>
                <a:solidFill>
                  <a:schemeClr val="accent1">
                    <a:lumMod val="50000"/>
                  </a:schemeClr>
                </a:solidFill>
                <a:effectLst/>
                <a:latin typeface="Arial" pitchFamily="34" charset="0"/>
                <a:ea typeface="Times New Roman" pitchFamily="18" charset="0"/>
                <a:cs typeface="Arial" pitchFamily="34" charset="0"/>
              </a:rPr>
              <a:t> </a:t>
            </a:r>
            <a:r>
              <a:rPr kumimoji="0" lang="en-US" sz="1400" b="0" i="0" u="none" strike="noStrike" cap="none" normalizeH="0" baseline="0" dirty="0" err="1" smtClean="0">
                <a:ln>
                  <a:noFill/>
                </a:ln>
                <a:solidFill>
                  <a:schemeClr val="accent1">
                    <a:lumMod val="50000"/>
                  </a:schemeClr>
                </a:solidFill>
                <a:effectLst/>
                <a:latin typeface="Arial" pitchFamily="34" charset="0"/>
                <a:ea typeface="Times New Roman" pitchFamily="18" charset="0"/>
                <a:cs typeface="Arial" pitchFamily="34" charset="0"/>
              </a:rPr>
              <a:t>industria</a:t>
            </a:r>
            <a:r>
              <a:rPr kumimoji="0" lang="en-US" sz="1400" b="0" i="0" u="none" strike="noStrike" cap="none" normalizeH="0" baseline="0" dirty="0" smtClean="0">
                <a:ln>
                  <a:noFill/>
                </a:ln>
                <a:solidFill>
                  <a:schemeClr val="accent1">
                    <a:lumMod val="50000"/>
                  </a:schemeClr>
                </a:solidFill>
                <a:effectLst/>
                <a:latin typeface="Arial" pitchFamily="34" charset="0"/>
                <a:ea typeface="Times New Roman" pitchFamily="18" charset="0"/>
                <a:cs typeface="Arial" pitchFamily="34" charset="0"/>
              </a:rPr>
              <a:t> </a:t>
            </a:r>
            <a:r>
              <a:rPr kumimoji="0" lang="en-US" sz="1400" b="0" i="0" u="none" strike="noStrike" cap="none" normalizeH="0" baseline="0" dirty="0" err="1" smtClean="0">
                <a:ln>
                  <a:noFill/>
                </a:ln>
                <a:solidFill>
                  <a:schemeClr val="accent1">
                    <a:lumMod val="50000"/>
                  </a:schemeClr>
                </a:solidFill>
                <a:effectLst/>
                <a:latin typeface="Arial" pitchFamily="34" charset="0"/>
                <a:ea typeface="Times New Roman" pitchFamily="18" charset="0"/>
                <a:cs typeface="Arial" pitchFamily="34" charset="0"/>
              </a:rPr>
              <a:t>prelucrătoare</a:t>
            </a:r>
            <a:r>
              <a:rPr kumimoji="0" lang="en-US" sz="1400" b="0" i="0" u="none" strike="noStrike" cap="none" normalizeH="0" baseline="0" dirty="0" smtClean="0">
                <a:ln>
                  <a:noFill/>
                </a:ln>
                <a:solidFill>
                  <a:schemeClr val="accent1">
                    <a:lumMod val="50000"/>
                  </a:schemeClr>
                </a:solidFill>
                <a:effectLst/>
                <a:latin typeface="Arial" pitchFamily="34" charset="0"/>
                <a:ea typeface="Times New Roman" pitchFamily="18" charset="0"/>
                <a:cs typeface="Arial" pitchFamily="34" charset="0"/>
              </a:rPr>
              <a:t> </a:t>
            </a:r>
            <a:r>
              <a:rPr kumimoji="0" lang="en-US" sz="1400" b="0" i="0" u="none" strike="noStrike" cap="none" normalizeH="0" baseline="0" dirty="0" err="1" smtClean="0">
                <a:ln>
                  <a:noFill/>
                </a:ln>
                <a:solidFill>
                  <a:schemeClr val="accent1">
                    <a:lumMod val="50000"/>
                  </a:schemeClr>
                </a:solidFill>
                <a:effectLst/>
                <a:latin typeface="Arial" pitchFamily="34" charset="0"/>
                <a:ea typeface="Times New Roman" pitchFamily="18" charset="0"/>
                <a:cs typeface="Arial" pitchFamily="34" charset="0"/>
              </a:rPr>
              <a:t>și</a:t>
            </a:r>
            <a:r>
              <a:rPr kumimoji="0" lang="en-US" sz="1400" b="0" i="0" u="none" strike="noStrike" cap="none" normalizeH="0" baseline="0" dirty="0" smtClean="0">
                <a:ln>
                  <a:noFill/>
                </a:ln>
                <a:solidFill>
                  <a:schemeClr val="accent1">
                    <a:lumMod val="50000"/>
                  </a:schemeClr>
                </a:solidFill>
                <a:effectLst/>
                <a:latin typeface="Arial" pitchFamily="34" charset="0"/>
                <a:ea typeface="Times New Roman" pitchFamily="18" charset="0"/>
                <a:cs typeface="Arial" pitchFamily="34" charset="0"/>
              </a:rPr>
              <a:t> </a:t>
            </a:r>
            <a:r>
              <a:rPr kumimoji="0" lang="en-US" sz="1400" b="0" i="0" u="none" strike="noStrike" cap="none" normalizeH="0" baseline="0" dirty="0" err="1" smtClean="0">
                <a:ln>
                  <a:noFill/>
                </a:ln>
                <a:solidFill>
                  <a:schemeClr val="accent1">
                    <a:lumMod val="50000"/>
                  </a:schemeClr>
                </a:solidFill>
                <a:effectLst/>
                <a:latin typeface="Arial" pitchFamily="34" charset="0"/>
                <a:ea typeface="Times New Roman" pitchFamily="18" charset="0"/>
                <a:cs typeface="Arial" pitchFamily="34" charset="0"/>
              </a:rPr>
              <a:t>agroalimentară</a:t>
            </a:r>
            <a:r>
              <a:rPr kumimoji="0" lang="en-US" sz="1400" b="0" i="0" u="none" strike="noStrike" cap="none" normalizeH="0" baseline="0" dirty="0" smtClean="0">
                <a:ln>
                  <a:noFill/>
                </a:ln>
                <a:solidFill>
                  <a:schemeClr val="accent1">
                    <a:lumMod val="50000"/>
                  </a:schemeClr>
                </a:solidFill>
                <a:effectLst/>
                <a:latin typeface="Arial" pitchFamily="34" charset="0"/>
                <a:ea typeface="Times New Roman" pitchFamily="18" charset="0"/>
                <a:cs typeface="Arial" pitchFamily="34" charset="0"/>
              </a:rPr>
              <a:t>, </a:t>
            </a:r>
            <a:r>
              <a:rPr kumimoji="0" lang="en-US" sz="1400" b="0" i="0" u="none" strike="noStrike" cap="none" normalizeH="0" baseline="0" dirty="0" err="1" smtClean="0">
                <a:ln>
                  <a:noFill/>
                </a:ln>
                <a:solidFill>
                  <a:schemeClr val="accent1">
                    <a:lumMod val="50000"/>
                  </a:schemeClr>
                </a:solidFill>
                <a:effectLst/>
                <a:latin typeface="Arial" pitchFamily="34" charset="0"/>
                <a:ea typeface="Times New Roman" pitchFamily="18" charset="0"/>
                <a:cs typeface="Arial" pitchFamily="34" charset="0"/>
              </a:rPr>
              <a:t>pe</a:t>
            </a:r>
            <a:r>
              <a:rPr kumimoji="0" lang="en-US" sz="1400" b="0" i="0" u="none" strike="noStrike" cap="none" normalizeH="0" baseline="0" dirty="0" smtClean="0">
                <a:ln>
                  <a:noFill/>
                </a:ln>
                <a:solidFill>
                  <a:schemeClr val="accent1">
                    <a:lumMod val="50000"/>
                  </a:schemeClr>
                </a:solidFill>
                <a:effectLst/>
                <a:latin typeface="Arial" pitchFamily="34" charset="0"/>
                <a:ea typeface="Times New Roman" pitchFamily="18" charset="0"/>
                <a:cs typeface="Arial" pitchFamily="34" charset="0"/>
              </a:rPr>
              <a:t> sec</a:t>
            </a:r>
            <a:r>
              <a:rPr kumimoji="0" lang="ro-RO" sz="1400" b="0" i="0" u="none" strike="noStrike" cap="none" normalizeH="0" baseline="0" dirty="0" smtClean="0">
                <a:ln>
                  <a:noFill/>
                </a:ln>
                <a:solidFill>
                  <a:schemeClr val="accent1">
                    <a:lumMod val="50000"/>
                  </a:schemeClr>
                </a:solidFill>
                <a:effectLst/>
                <a:latin typeface="Arial" pitchFamily="34" charset="0"/>
                <a:ea typeface="Times New Roman" pitchFamily="18" charset="0"/>
                <a:cs typeface="Arial" pitchFamily="34" charset="0"/>
              </a:rPr>
              <a:t>ț</a:t>
            </a:r>
            <a:r>
              <a:rPr kumimoji="0" lang="en-US" sz="1400" b="0" i="0" u="none" strike="noStrike" cap="none" normalizeH="0" baseline="0" dirty="0" err="1" smtClean="0">
                <a:ln>
                  <a:noFill/>
                </a:ln>
                <a:solidFill>
                  <a:schemeClr val="accent1">
                    <a:lumMod val="50000"/>
                  </a:schemeClr>
                </a:solidFill>
                <a:effectLst/>
                <a:latin typeface="Arial" pitchFamily="34" charset="0"/>
                <a:ea typeface="Times New Roman" pitchFamily="18" charset="0"/>
                <a:cs typeface="Arial" pitchFamily="34" charset="0"/>
              </a:rPr>
              <a:t>iuni</a:t>
            </a:r>
            <a:r>
              <a:rPr kumimoji="0" lang="en-US" sz="1400" b="0" i="0" u="none" strike="noStrike" cap="none" normalizeH="0" baseline="0" dirty="0" smtClean="0">
                <a:ln>
                  <a:noFill/>
                </a:ln>
                <a:solidFill>
                  <a:schemeClr val="accent1">
                    <a:lumMod val="50000"/>
                  </a:schemeClr>
                </a:solidFill>
                <a:effectLst/>
                <a:latin typeface="Arial" pitchFamily="34" charset="0"/>
                <a:ea typeface="Times New Roman" pitchFamily="18" charset="0"/>
                <a:cs typeface="Arial" pitchFamily="34" charset="0"/>
              </a:rPr>
              <a:t> CAEN Rev.2</a:t>
            </a:r>
            <a:endParaRPr kumimoji="0" lang="en-US" sz="1400" b="0" i="0" u="none" strike="noStrike" cap="none" normalizeH="0" baseline="0" dirty="0" smtClean="0">
              <a:ln>
                <a:noFill/>
              </a:ln>
              <a:solidFill>
                <a:schemeClr val="accent1">
                  <a:lumMod val="50000"/>
                </a:schemeClr>
              </a:solidFill>
              <a:effectLst/>
              <a:latin typeface="Arial" pitchFamily="34" charset="0"/>
              <a:cs typeface="Arial" pitchFamily="34" charset="0"/>
            </a:endParaRPr>
          </a:p>
        </p:txBody>
      </p:sp>
      <p:sp>
        <p:nvSpPr>
          <p:cNvPr id="5124" name="Rectangle 4"/>
          <p:cNvSpPr>
            <a:spLocks noChangeArrowheads="1"/>
          </p:cNvSpPr>
          <p:nvPr/>
        </p:nvSpPr>
        <p:spPr bwMode="auto">
          <a:xfrm>
            <a:off x="228600" y="4267200"/>
            <a:ext cx="8915400" cy="27699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err="1" smtClean="0">
                <a:ln>
                  <a:noFill/>
                </a:ln>
                <a:solidFill>
                  <a:schemeClr val="tx2">
                    <a:lumMod val="50000"/>
                  </a:schemeClr>
                </a:solidFill>
                <a:effectLst/>
                <a:latin typeface="Arial" pitchFamily="34" charset="0"/>
                <a:ea typeface="Times New Roman" pitchFamily="18" charset="0"/>
                <a:cs typeface="Arial" pitchFamily="34" charset="0"/>
              </a:rPr>
              <a:t>Sursa</a:t>
            </a:r>
            <a:r>
              <a:rPr kumimoji="0" lang="en-US" sz="1200" b="0" i="0" u="none" strike="noStrike" cap="none" normalizeH="0" baseline="0" dirty="0" smtClean="0">
                <a:ln>
                  <a:noFill/>
                </a:ln>
                <a:solidFill>
                  <a:schemeClr val="tx2">
                    <a:lumMod val="50000"/>
                  </a:schemeClr>
                </a:solidFill>
                <a:effectLst/>
                <a:latin typeface="Arial" pitchFamily="34" charset="0"/>
                <a:ea typeface="Times New Roman" pitchFamily="18" charset="0"/>
                <a:cs typeface="Arial" pitchFamily="34" charset="0"/>
              </a:rPr>
              <a:t>: </a:t>
            </a:r>
            <a:r>
              <a:rPr kumimoji="0" lang="en-US" sz="1200" b="0" i="0" u="none" strike="noStrike" cap="none" normalizeH="0" baseline="0" dirty="0" err="1" smtClean="0">
                <a:ln>
                  <a:noFill/>
                </a:ln>
                <a:solidFill>
                  <a:schemeClr val="tx2">
                    <a:lumMod val="50000"/>
                  </a:schemeClr>
                </a:solidFill>
                <a:effectLst/>
                <a:latin typeface="Arial" pitchFamily="34" charset="0"/>
                <a:ea typeface="Times New Roman" pitchFamily="18" charset="0"/>
                <a:cs typeface="Arial" pitchFamily="34" charset="0"/>
              </a:rPr>
              <a:t>Prelucrare</a:t>
            </a:r>
            <a:r>
              <a:rPr kumimoji="0" lang="en-US" sz="1200" b="0" i="0" u="none" strike="noStrike" cap="none" normalizeH="0" baseline="0" dirty="0" smtClean="0">
                <a:ln>
                  <a:noFill/>
                </a:ln>
                <a:solidFill>
                  <a:schemeClr val="tx2">
                    <a:lumMod val="50000"/>
                  </a:schemeClr>
                </a:solidFill>
                <a:effectLst/>
                <a:latin typeface="Arial" pitchFamily="34" charset="0"/>
                <a:ea typeface="Times New Roman" pitchFamily="18" charset="0"/>
                <a:cs typeface="Arial" pitchFamily="34" charset="0"/>
              </a:rPr>
              <a:t> </a:t>
            </a:r>
            <a:r>
              <a:rPr kumimoji="0" lang="en-US" sz="1200" b="0" i="0" u="none" strike="noStrike" cap="none" normalizeH="0" baseline="0" dirty="0" err="1" smtClean="0">
                <a:ln>
                  <a:noFill/>
                </a:ln>
                <a:solidFill>
                  <a:schemeClr val="tx2">
                    <a:lumMod val="50000"/>
                  </a:schemeClr>
                </a:solidFill>
                <a:effectLst/>
                <a:latin typeface="Arial" pitchFamily="34" charset="0"/>
                <a:ea typeface="Times New Roman" pitchFamily="18" charset="0"/>
                <a:cs typeface="Arial" pitchFamily="34" charset="0"/>
              </a:rPr>
              <a:t>statistici</a:t>
            </a:r>
            <a:r>
              <a:rPr kumimoji="0" lang="en-US" sz="1200" b="0" i="0" u="none" strike="noStrike" cap="none" normalizeH="0" baseline="0" dirty="0" smtClean="0">
                <a:ln>
                  <a:noFill/>
                </a:ln>
                <a:solidFill>
                  <a:schemeClr val="tx2">
                    <a:lumMod val="50000"/>
                  </a:schemeClr>
                </a:solidFill>
                <a:effectLst/>
                <a:latin typeface="Arial" pitchFamily="34" charset="0"/>
                <a:ea typeface="Times New Roman" pitchFamily="18" charset="0"/>
                <a:cs typeface="Arial" pitchFamily="34" charset="0"/>
              </a:rPr>
              <a:t> din </a:t>
            </a:r>
            <a:r>
              <a:rPr kumimoji="0" lang="en-US" sz="1200" b="0" i="0" u="none" strike="noStrike" cap="none" normalizeH="0" baseline="0" dirty="0" err="1" smtClean="0">
                <a:ln>
                  <a:noFill/>
                </a:ln>
                <a:solidFill>
                  <a:schemeClr val="tx2">
                    <a:lumMod val="50000"/>
                  </a:schemeClr>
                </a:solidFill>
                <a:effectLst/>
                <a:latin typeface="Arial" pitchFamily="34" charset="0"/>
                <a:ea typeface="Times New Roman" pitchFamily="18" charset="0"/>
                <a:cs typeface="Arial" pitchFamily="34" charset="0"/>
              </a:rPr>
              <a:t>Eurostat</a:t>
            </a:r>
            <a:r>
              <a:rPr kumimoji="0" lang="en-US" sz="1200" b="0" i="0" u="none" strike="noStrike" cap="none" normalizeH="0" baseline="0" dirty="0" smtClean="0">
                <a:ln>
                  <a:noFill/>
                </a:ln>
                <a:solidFill>
                  <a:schemeClr val="tx2">
                    <a:lumMod val="50000"/>
                  </a:schemeClr>
                </a:solidFill>
                <a:effectLst/>
                <a:latin typeface="Arial" pitchFamily="34" charset="0"/>
                <a:ea typeface="Times New Roman" pitchFamily="18" charset="0"/>
                <a:cs typeface="Arial" pitchFamily="34" charset="0"/>
              </a:rPr>
              <a:t> - Calendar adjusted data, not seasonally adjusted data (Index, 2015=100).</a:t>
            </a:r>
            <a:endParaRPr kumimoji="0" lang="en-US" sz="1200" b="0" i="0" u="none" strike="noStrike" cap="none" normalizeH="0" baseline="0" dirty="0" smtClean="0">
              <a:ln>
                <a:noFill/>
              </a:ln>
              <a:solidFill>
                <a:schemeClr val="tx2">
                  <a:lumMod val="50000"/>
                </a:schemeClr>
              </a:solidFill>
              <a:effectLst/>
              <a:latin typeface="Arial" pitchFamily="34" charset="0"/>
              <a:cs typeface="Arial" pitchFamily="34" charset="0"/>
            </a:endParaRPr>
          </a:p>
        </p:txBody>
      </p:sp>
      <p:sp>
        <p:nvSpPr>
          <p:cNvPr id="10" name="Rectangle 9"/>
          <p:cNvSpPr/>
          <p:nvPr/>
        </p:nvSpPr>
        <p:spPr>
          <a:xfrm>
            <a:off x="304800" y="4800600"/>
            <a:ext cx="8458200" cy="1569660"/>
          </a:xfrm>
          <a:prstGeom prst="rect">
            <a:avLst/>
          </a:prstGeom>
          <a:solidFill>
            <a:schemeClr val="bg1">
              <a:lumMod val="95000"/>
            </a:schemeClr>
          </a:solidFill>
        </p:spPr>
        <p:txBody>
          <a:bodyPr wrap="square">
            <a:spAutoFit/>
          </a:bodyPr>
          <a:lstStyle/>
          <a:p>
            <a:pPr algn="just">
              <a:buFont typeface="Symbol" pitchFamily="18" charset="2"/>
              <a:buChar char="®"/>
            </a:pPr>
            <a:r>
              <a:rPr lang="ro-RO" sz="1200" dirty="0" smtClean="0"/>
              <a:t> </a:t>
            </a:r>
            <a:r>
              <a:rPr lang="en-US" sz="1200" dirty="0" err="1" smtClean="0">
                <a:solidFill>
                  <a:schemeClr val="accent1">
                    <a:lumMod val="75000"/>
                  </a:schemeClr>
                </a:solidFill>
              </a:rPr>
              <a:t>Indicii</a:t>
            </a:r>
            <a:r>
              <a:rPr lang="en-US" sz="1200" dirty="0" smtClean="0">
                <a:solidFill>
                  <a:schemeClr val="accent1">
                    <a:lumMod val="75000"/>
                  </a:schemeClr>
                </a:solidFill>
              </a:rPr>
              <a:t> </a:t>
            </a:r>
            <a:r>
              <a:rPr lang="en-US" sz="1200" dirty="0" err="1" smtClean="0">
                <a:solidFill>
                  <a:schemeClr val="accent1">
                    <a:lumMod val="75000"/>
                  </a:schemeClr>
                </a:solidFill>
              </a:rPr>
              <a:t>producției</a:t>
            </a:r>
            <a:r>
              <a:rPr lang="en-US" sz="1200" dirty="0" smtClean="0">
                <a:solidFill>
                  <a:schemeClr val="accent1">
                    <a:lumMod val="75000"/>
                  </a:schemeClr>
                </a:solidFill>
              </a:rPr>
              <a:t> </a:t>
            </a:r>
            <a:r>
              <a:rPr lang="en-US" sz="1200" dirty="0" err="1" smtClean="0">
                <a:solidFill>
                  <a:schemeClr val="accent1">
                    <a:lumMod val="75000"/>
                  </a:schemeClr>
                </a:solidFill>
              </a:rPr>
              <a:t>industriale</a:t>
            </a:r>
            <a:r>
              <a:rPr lang="en-US" sz="1200" dirty="0" smtClean="0">
                <a:solidFill>
                  <a:schemeClr val="accent1">
                    <a:lumMod val="75000"/>
                  </a:schemeClr>
                </a:solidFill>
              </a:rPr>
              <a:t> </a:t>
            </a:r>
            <a:r>
              <a:rPr lang="en-US" sz="1200" dirty="0" err="1" smtClean="0">
                <a:solidFill>
                  <a:schemeClr val="accent1">
                    <a:lumMod val="75000"/>
                  </a:schemeClr>
                </a:solidFill>
              </a:rPr>
              <a:t>pe</a:t>
            </a:r>
            <a:r>
              <a:rPr lang="en-US" sz="1200" dirty="0" smtClean="0">
                <a:solidFill>
                  <a:schemeClr val="accent1">
                    <a:lumMod val="75000"/>
                  </a:schemeClr>
                </a:solidFill>
              </a:rPr>
              <a:t> </a:t>
            </a:r>
            <a:r>
              <a:rPr lang="en-US" sz="1200" dirty="0" err="1" smtClean="0">
                <a:solidFill>
                  <a:schemeClr val="accent1">
                    <a:lumMod val="75000"/>
                  </a:schemeClr>
                </a:solidFill>
              </a:rPr>
              <a:t>activități</a:t>
            </a:r>
            <a:r>
              <a:rPr lang="en-US" sz="1200" dirty="0" smtClean="0">
                <a:solidFill>
                  <a:schemeClr val="accent1">
                    <a:lumMod val="75000"/>
                  </a:schemeClr>
                </a:solidFill>
              </a:rPr>
              <a:t> ale </a:t>
            </a:r>
            <a:r>
              <a:rPr lang="en-US" sz="1200" dirty="0" err="1" smtClean="0">
                <a:solidFill>
                  <a:schemeClr val="accent1">
                    <a:lumMod val="75000"/>
                  </a:schemeClr>
                </a:solidFill>
              </a:rPr>
              <a:t>industriei</a:t>
            </a:r>
            <a:r>
              <a:rPr lang="en-US" sz="1200" dirty="0" smtClean="0">
                <a:solidFill>
                  <a:schemeClr val="accent1">
                    <a:lumMod val="75000"/>
                  </a:schemeClr>
                </a:solidFill>
              </a:rPr>
              <a:t> din </a:t>
            </a:r>
            <a:r>
              <a:rPr lang="en-US" sz="1200" dirty="0" err="1" smtClean="0">
                <a:solidFill>
                  <a:schemeClr val="accent1">
                    <a:lumMod val="75000"/>
                  </a:schemeClr>
                </a:solidFill>
              </a:rPr>
              <a:t>România</a:t>
            </a:r>
            <a:r>
              <a:rPr lang="en-US" sz="1200" dirty="0" smtClean="0">
                <a:solidFill>
                  <a:schemeClr val="accent1">
                    <a:lumMod val="75000"/>
                  </a:schemeClr>
                </a:solidFill>
              </a:rPr>
              <a:t>, an de </a:t>
            </a:r>
            <a:r>
              <a:rPr lang="en-US" sz="1200" dirty="0" err="1" smtClean="0">
                <a:solidFill>
                  <a:schemeClr val="accent1">
                    <a:lumMod val="75000"/>
                  </a:schemeClr>
                </a:solidFill>
              </a:rPr>
              <a:t>baz</a:t>
            </a:r>
            <a:r>
              <a:rPr lang="ro-RO" sz="1200" dirty="0" smtClean="0">
                <a:solidFill>
                  <a:schemeClr val="accent1">
                    <a:lumMod val="75000"/>
                  </a:schemeClr>
                </a:solidFill>
              </a:rPr>
              <a:t>ă</a:t>
            </a:r>
            <a:r>
              <a:rPr lang="en-US" sz="1200" dirty="0" smtClean="0">
                <a:solidFill>
                  <a:schemeClr val="accent1">
                    <a:lumMod val="75000"/>
                  </a:schemeClr>
                </a:solidFill>
              </a:rPr>
              <a:t> 2015, </a:t>
            </a:r>
            <a:r>
              <a:rPr lang="en-US" sz="1200" dirty="0" err="1" smtClean="0">
                <a:solidFill>
                  <a:schemeClr val="accent1">
                    <a:lumMod val="75000"/>
                  </a:schemeClr>
                </a:solidFill>
              </a:rPr>
              <a:t>indică</a:t>
            </a:r>
            <a:r>
              <a:rPr lang="en-US" sz="1200" dirty="0" smtClean="0">
                <a:solidFill>
                  <a:schemeClr val="accent1">
                    <a:lumMod val="75000"/>
                  </a:schemeClr>
                </a:solidFill>
              </a:rPr>
              <a:t> o </a:t>
            </a:r>
            <a:r>
              <a:rPr lang="en-US" sz="1200" dirty="0" err="1" smtClean="0">
                <a:solidFill>
                  <a:schemeClr val="accent1">
                    <a:lumMod val="75000"/>
                  </a:schemeClr>
                </a:solidFill>
              </a:rPr>
              <a:t>scădere</a:t>
            </a:r>
            <a:r>
              <a:rPr lang="en-US" sz="1200" dirty="0" smtClean="0">
                <a:solidFill>
                  <a:schemeClr val="accent1">
                    <a:lumMod val="75000"/>
                  </a:schemeClr>
                </a:solidFill>
              </a:rPr>
              <a:t> a </a:t>
            </a:r>
            <a:r>
              <a:rPr lang="en-US" sz="1200" dirty="0" err="1" smtClean="0">
                <a:solidFill>
                  <a:schemeClr val="accent1">
                    <a:lumMod val="75000"/>
                  </a:schemeClr>
                </a:solidFill>
              </a:rPr>
              <a:t>producției</a:t>
            </a:r>
            <a:r>
              <a:rPr lang="en-US" sz="1200" dirty="0" smtClean="0">
                <a:solidFill>
                  <a:schemeClr val="accent1">
                    <a:lumMod val="75000"/>
                  </a:schemeClr>
                </a:solidFill>
              </a:rPr>
              <a:t> la </a:t>
            </a:r>
            <a:r>
              <a:rPr lang="en-US" sz="1200" dirty="0" err="1" smtClean="0">
                <a:solidFill>
                  <a:schemeClr val="accent1">
                    <a:lumMod val="75000"/>
                  </a:schemeClr>
                </a:solidFill>
              </a:rPr>
              <a:t>secțiunile</a:t>
            </a:r>
            <a:r>
              <a:rPr lang="en-US" sz="1200" dirty="0" smtClean="0">
                <a:solidFill>
                  <a:schemeClr val="accent1">
                    <a:lumMod val="75000"/>
                  </a:schemeClr>
                </a:solidFill>
              </a:rPr>
              <a:t> C10-C12, </a:t>
            </a:r>
            <a:r>
              <a:rPr lang="en-US" sz="1200" dirty="0" err="1" smtClean="0">
                <a:solidFill>
                  <a:schemeClr val="accent1">
                    <a:lumMod val="75000"/>
                  </a:schemeClr>
                </a:solidFill>
              </a:rPr>
              <a:t>corespunzătoare</a:t>
            </a:r>
            <a:r>
              <a:rPr lang="en-US" sz="1200" dirty="0" smtClean="0">
                <a:solidFill>
                  <a:schemeClr val="accent1">
                    <a:lumMod val="75000"/>
                  </a:schemeClr>
                </a:solidFill>
              </a:rPr>
              <a:t> </a:t>
            </a:r>
            <a:r>
              <a:rPr lang="en-US" sz="1200" dirty="0" err="1" smtClean="0">
                <a:solidFill>
                  <a:schemeClr val="accent1">
                    <a:lumMod val="75000"/>
                  </a:schemeClr>
                </a:solidFill>
              </a:rPr>
              <a:t>sectoarelor</a:t>
            </a:r>
            <a:r>
              <a:rPr lang="en-US" sz="1200" dirty="0" smtClean="0">
                <a:solidFill>
                  <a:schemeClr val="accent1">
                    <a:lumMod val="75000"/>
                  </a:schemeClr>
                </a:solidFill>
              </a:rPr>
              <a:t> </a:t>
            </a:r>
            <a:r>
              <a:rPr lang="en-US" sz="1200" dirty="0" err="1" smtClean="0">
                <a:solidFill>
                  <a:schemeClr val="accent1">
                    <a:lumMod val="75000"/>
                  </a:schemeClr>
                </a:solidFill>
              </a:rPr>
              <a:t>industriei</a:t>
            </a:r>
            <a:r>
              <a:rPr lang="en-US" sz="1200" dirty="0" smtClean="0">
                <a:solidFill>
                  <a:schemeClr val="accent1">
                    <a:lumMod val="75000"/>
                  </a:schemeClr>
                </a:solidFill>
              </a:rPr>
              <a:t> </a:t>
            </a:r>
            <a:r>
              <a:rPr lang="en-US" sz="1200" dirty="0" err="1" smtClean="0">
                <a:solidFill>
                  <a:schemeClr val="accent1">
                    <a:lumMod val="75000"/>
                  </a:schemeClr>
                </a:solidFill>
              </a:rPr>
              <a:t>agroalimentare</a:t>
            </a:r>
            <a:r>
              <a:rPr lang="en-US" sz="1200" dirty="0" smtClean="0">
                <a:solidFill>
                  <a:schemeClr val="accent1">
                    <a:lumMod val="75000"/>
                  </a:schemeClr>
                </a:solidFill>
              </a:rPr>
              <a:t>, -3,4 </a:t>
            </a:r>
            <a:r>
              <a:rPr lang="en-US" sz="1200" dirty="0" err="1" smtClean="0">
                <a:solidFill>
                  <a:schemeClr val="accent1">
                    <a:lumMod val="75000"/>
                  </a:schemeClr>
                </a:solidFill>
              </a:rPr>
              <a:t>puncte</a:t>
            </a:r>
            <a:r>
              <a:rPr lang="en-US" sz="1200" dirty="0" smtClean="0">
                <a:solidFill>
                  <a:schemeClr val="accent1">
                    <a:lumMod val="75000"/>
                  </a:schemeClr>
                </a:solidFill>
              </a:rPr>
              <a:t> </a:t>
            </a:r>
            <a:r>
              <a:rPr lang="en-US" sz="1200" dirty="0" err="1" smtClean="0">
                <a:solidFill>
                  <a:schemeClr val="accent1">
                    <a:lumMod val="75000"/>
                  </a:schemeClr>
                </a:solidFill>
              </a:rPr>
              <a:t>procentuale</a:t>
            </a:r>
            <a:r>
              <a:rPr lang="en-US" sz="1200" dirty="0" smtClean="0">
                <a:solidFill>
                  <a:schemeClr val="accent1">
                    <a:lumMod val="75000"/>
                  </a:schemeClr>
                </a:solidFill>
              </a:rPr>
              <a:t>, de la 116% </a:t>
            </a:r>
            <a:r>
              <a:rPr lang="en-US" sz="1200" dirty="0" err="1" smtClean="0">
                <a:solidFill>
                  <a:schemeClr val="accent1">
                    <a:lumMod val="75000"/>
                  </a:schemeClr>
                </a:solidFill>
              </a:rPr>
              <a:t>în</a:t>
            </a:r>
            <a:r>
              <a:rPr lang="en-US" sz="1200" dirty="0" smtClean="0">
                <a:solidFill>
                  <a:schemeClr val="accent1">
                    <a:lumMod val="75000"/>
                  </a:schemeClr>
                </a:solidFill>
              </a:rPr>
              <a:t> </a:t>
            </a:r>
            <a:r>
              <a:rPr lang="en-US" sz="1200" dirty="0" err="1" smtClean="0">
                <a:solidFill>
                  <a:schemeClr val="accent1">
                    <a:lumMod val="75000"/>
                  </a:schemeClr>
                </a:solidFill>
              </a:rPr>
              <a:t>anul</a:t>
            </a:r>
            <a:r>
              <a:rPr lang="en-US" sz="1200" dirty="0" smtClean="0">
                <a:solidFill>
                  <a:schemeClr val="accent1">
                    <a:lumMod val="75000"/>
                  </a:schemeClr>
                </a:solidFill>
              </a:rPr>
              <a:t> 2020, </a:t>
            </a:r>
            <a:r>
              <a:rPr lang="en-US" sz="1200" dirty="0" err="1" smtClean="0">
                <a:solidFill>
                  <a:schemeClr val="accent1">
                    <a:lumMod val="75000"/>
                  </a:schemeClr>
                </a:solidFill>
              </a:rPr>
              <a:t>față</a:t>
            </a:r>
            <a:r>
              <a:rPr lang="en-US" sz="1200" dirty="0" smtClean="0">
                <a:solidFill>
                  <a:schemeClr val="accent1">
                    <a:lumMod val="75000"/>
                  </a:schemeClr>
                </a:solidFill>
              </a:rPr>
              <a:t> de 113% </a:t>
            </a:r>
            <a:r>
              <a:rPr lang="en-US" sz="1200" dirty="0" err="1" smtClean="0">
                <a:solidFill>
                  <a:schemeClr val="accent1">
                    <a:lumMod val="75000"/>
                  </a:schemeClr>
                </a:solidFill>
              </a:rPr>
              <a:t>în</a:t>
            </a:r>
            <a:r>
              <a:rPr lang="en-US" sz="1200" dirty="0" smtClean="0">
                <a:solidFill>
                  <a:schemeClr val="accent1">
                    <a:lumMod val="75000"/>
                  </a:schemeClr>
                </a:solidFill>
              </a:rPr>
              <a:t>  </a:t>
            </a:r>
            <a:r>
              <a:rPr lang="en-US" sz="1200" dirty="0" err="1" smtClean="0">
                <a:solidFill>
                  <a:schemeClr val="accent1">
                    <a:lumMod val="75000"/>
                  </a:schemeClr>
                </a:solidFill>
              </a:rPr>
              <a:t>anul</a:t>
            </a:r>
            <a:r>
              <a:rPr lang="en-US" sz="1200" dirty="0" smtClean="0">
                <a:solidFill>
                  <a:schemeClr val="accent1">
                    <a:lumMod val="75000"/>
                  </a:schemeClr>
                </a:solidFill>
              </a:rPr>
              <a:t> precedent 2019, </a:t>
            </a:r>
            <a:r>
              <a:rPr lang="en-US" sz="1200" dirty="0" err="1" smtClean="0">
                <a:solidFill>
                  <a:schemeClr val="accent1">
                    <a:lumMod val="75000"/>
                  </a:schemeClr>
                </a:solidFill>
              </a:rPr>
              <a:t>mai</a:t>
            </a:r>
            <a:r>
              <a:rPr lang="en-US" sz="1200" dirty="0" smtClean="0">
                <a:solidFill>
                  <a:schemeClr val="accent1">
                    <a:lumMod val="75000"/>
                  </a:schemeClr>
                </a:solidFill>
              </a:rPr>
              <a:t> mare </a:t>
            </a:r>
            <a:r>
              <a:rPr lang="en-US" sz="1200" dirty="0" err="1" smtClean="0">
                <a:solidFill>
                  <a:schemeClr val="accent1">
                    <a:lumMod val="75000"/>
                  </a:schemeClr>
                </a:solidFill>
              </a:rPr>
              <a:t>comparativ</a:t>
            </a:r>
            <a:r>
              <a:rPr lang="en-US" sz="1200" dirty="0" smtClean="0">
                <a:solidFill>
                  <a:schemeClr val="accent1">
                    <a:lumMod val="75000"/>
                  </a:schemeClr>
                </a:solidFill>
              </a:rPr>
              <a:t> cu UE-28 care a </a:t>
            </a:r>
            <a:r>
              <a:rPr lang="en-US" sz="1200" dirty="0" err="1" smtClean="0">
                <a:solidFill>
                  <a:schemeClr val="accent1">
                    <a:lumMod val="75000"/>
                  </a:schemeClr>
                </a:solidFill>
              </a:rPr>
              <a:t>înregistrat</a:t>
            </a:r>
            <a:r>
              <a:rPr lang="en-US" sz="1200" dirty="0" smtClean="0">
                <a:solidFill>
                  <a:schemeClr val="accent1">
                    <a:lumMod val="75000"/>
                  </a:schemeClr>
                </a:solidFill>
              </a:rPr>
              <a:t> o </a:t>
            </a:r>
            <a:r>
              <a:rPr lang="en-US" sz="1200" dirty="0" err="1" smtClean="0">
                <a:solidFill>
                  <a:schemeClr val="accent1">
                    <a:lumMod val="75000"/>
                  </a:schemeClr>
                </a:solidFill>
              </a:rPr>
              <a:t>scădere</a:t>
            </a:r>
            <a:r>
              <a:rPr lang="en-US" sz="1200" dirty="0" smtClean="0">
                <a:solidFill>
                  <a:schemeClr val="accent1">
                    <a:lumMod val="75000"/>
                  </a:schemeClr>
                </a:solidFill>
              </a:rPr>
              <a:t>, -3,2 </a:t>
            </a:r>
            <a:r>
              <a:rPr lang="en-US" sz="1200" dirty="0" err="1" smtClean="0">
                <a:solidFill>
                  <a:schemeClr val="accent1">
                    <a:lumMod val="75000"/>
                  </a:schemeClr>
                </a:solidFill>
              </a:rPr>
              <a:t>puncte</a:t>
            </a:r>
            <a:r>
              <a:rPr lang="en-US" sz="1200" dirty="0" smtClean="0">
                <a:solidFill>
                  <a:schemeClr val="accent1">
                    <a:lumMod val="75000"/>
                  </a:schemeClr>
                </a:solidFill>
              </a:rPr>
              <a:t> </a:t>
            </a:r>
            <a:r>
              <a:rPr lang="en-US" sz="1200" dirty="0" err="1" smtClean="0">
                <a:solidFill>
                  <a:schemeClr val="accent1">
                    <a:lumMod val="75000"/>
                  </a:schemeClr>
                </a:solidFill>
              </a:rPr>
              <a:t>procentuale</a:t>
            </a:r>
            <a:r>
              <a:rPr lang="en-US" sz="1200" dirty="0" smtClean="0">
                <a:solidFill>
                  <a:schemeClr val="accent1">
                    <a:lumMod val="75000"/>
                  </a:schemeClr>
                </a:solidFill>
              </a:rPr>
              <a:t> </a:t>
            </a:r>
            <a:r>
              <a:rPr lang="en-US" sz="1200" dirty="0" err="1" smtClean="0">
                <a:solidFill>
                  <a:schemeClr val="accent1">
                    <a:lumMod val="75000"/>
                  </a:schemeClr>
                </a:solidFill>
              </a:rPr>
              <a:t>în</a:t>
            </a:r>
            <a:r>
              <a:rPr lang="en-US" sz="1200" dirty="0" smtClean="0">
                <a:solidFill>
                  <a:schemeClr val="accent1">
                    <a:lumMod val="75000"/>
                  </a:schemeClr>
                </a:solidFill>
              </a:rPr>
              <a:t> </a:t>
            </a:r>
            <a:r>
              <a:rPr lang="en-US" sz="1200" dirty="0" err="1" smtClean="0">
                <a:solidFill>
                  <a:schemeClr val="accent1">
                    <a:lumMod val="75000"/>
                  </a:schemeClr>
                </a:solidFill>
              </a:rPr>
              <a:t>aceeași</a:t>
            </a:r>
            <a:r>
              <a:rPr lang="en-US" sz="1200" dirty="0" smtClean="0">
                <a:solidFill>
                  <a:schemeClr val="accent1">
                    <a:lumMod val="75000"/>
                  </a:schemeClr>
                </a:solidFill>
              </a:rPr>
              <a:t> </a:t>
            </a:r>
            <a:r>
              <a:rPr lang="en-US" sz="1200" dirty="0" err="1" smtClean="0">
                <a:solidFill>
                  <a:schemeClr val="accent1">
                    <a:lumMod val="75000"/>
                  </a:schemeClr>
                </a:solidFill>
              </a:rPr>
              <a:t>perioadă</a:t>
            </a:r>
            <a:r>
              <a:rPr lang="en-US" sz="1200" dirty="0" smtClean="0">
                <a:solidFill>
                  <a:schemeClr val="accent1">
                    <a:lumMod val="75000"/>
                  </a:schemeClr>
                </a:solidFill>
              </a:rPr>
              <a:t>. </a:t>
            </a:r>
            <a:endParaRPr lang="ro-RO" sz="1200" dirty="0" smtClean="0">
              <a:solidFill>
                <a:schemeClr val="accent1">
                  <a:lumMod val="75000"/>
                </a:schemeClr>
              </a:solidFill>
            </a:endParaRPr>
          </a:p>
          <a:p>
            <a:pPr algn="just"/>
            <a:r>
              <a:rPr lang="en-US" sz="1200" dirty="0" smtClean="0">
                <a:solidFill>
                  <a:schemeClr val="accent1">
                    <a:lumMod val="75000"/>
                  </a:schemeClr>
                </a:solidFill>
                <a:sym typeface="Symbol"/>
              </a:rPr>
              <a:t></a:t>
            </a:r>
            <a:r>
              <a:rPr lang="ro-RO" sz="1200" dirty="0" smtClean="0">
                <a:solidFill>
                  <a:schemeClr val="accent1">
                    <a:lumMod val="75000"/>
                  </a:schemeClr>
                </a:solidFill>
                <a:sym typeface="Symbol"/>
              </a:rPr>
              <a:t> P</a:t>
            </a:r>
            <a:r>
              <a:rPr lang="en-US" sz="1200" dirty="0" err="1" smtClean="0">
                <a:solidFill>
                  <a:schemeClr val="accent1">
                    <a:lumMod val="75000"/>
                  </a:schemeClr>
                </a:solidFill>
              </a:rPr>
              <a:t>roducția</a:t>
            </a:r>
            <a:r>
              <a:rPr lang="en-US" sz="1200" dirty="0" smtClean="0">
                <a:solidFill>
                  <a:schemeClr val="accent1">
                    <a:lumMod val="75000"/>
                  </a:schemeClr>
                </a:solidFill>
              </a:rPr>
              <a:t> din </a:t>
            </a:r>
            <a:r>
              <a:rPr lang="en-US" sz="1200" dirty="0" err="1" smtClean="0">
                <a:solidFill>
                  <a:schemeClr val="accent1">
                    <a:lumMod val="75000"/>
                  </a:schemeClr>
                </a:solidFill>
              </a:rPr>
              <a:t>industria</a:t>
            </a:r>
            <a:r>
              <a:rPr lang="en-US" sz="1200" dirty="0" smtClean="0">
                <a:solidFill>
                  <a:schemeClr val="accent1">
                    <a:lumMod val="75000"/>
                  </a:schemeClr>
                </a:solidFill>
              </a:rPr>
              <a:t> </a:t>
            </a:r>
            <a:r>
              <a:rPr lang="en-US" sz="1200" dirty="0" err="1" smtClean="0">
                <a:solidFill>
                  <a:schemeClr val="accent1">
                    <a:lumMod val="75000"/>
                  </a:schemeClr>
                </a:solidFill>
              </a:rPr>
              <a:t>agroalimentară</a:t>
            </a:r>
            <a:r>
              <a:rPr lang="en-US" sz="1200" dirty="0" smtClean="0">
                <a:solidFill>
                  <a:schemeClr val="accent1">
                    <a:lumMod val="75000"/>
                  </a:schemeClr>
                </a:solidFill>
              </a:rPr>
              <a:t> a </a:t>
            </a:r>
            <a:r>
              <a:rPr lang="en-US" sz="1200" dirty="0" err="1" smtClean="0">
                <a:solidFill>
                  <a:schemeClr val="accent1">
                    <a:lumMod val="75000"/>
                  </a:schemeClr>
                </a:solidFill>
              </a:rPr>
              <a:t>înregistrat</a:t>
            </a:r>
            <a:r>
              <a:rPr lang="en-US" sz="1200" dirty="0" smtClean="0">
                <a:solidFill>
                  <a:schemeClr val="accent1">
                    <a:lumMod val="75000"/>
                  </a:schemeClr>
                </a:solidFill>
              </a:rPr>
              <a:t> o </a:t>
            </a:r>
            <a:r>
              <a:rPr lang="en-US" sz="1200" dirty="0" err="1" smtClean="0">
                <a:solidFill>
                  <a:schemeClr val="accent1">
                    <a:lumMod val="75000"/>
                  </a:schemeClr>
                </a:solidFill>
              </a:rPr>
              <a:t>creștere</a:t>
            </a:r>
            <a:r>
              <a:rPr lang="en-US" sz="1200" dirty="0" smtClean="0">
                <a:solidFill>
                  <a:schemeClr val="accent1">
                    <a:lumMod val="75000"/>
                  </a:schemeClr>
                </a:solidFill>
              </a:rPr>
              <a:t> </a:t>
            </a:r>
            <a:r>
              <a:rPr lang="en-US" sz="1200" dirty="0" err="1" smtClean="0">
                <a:solidFill>
                  <a:schemeClr val="accent1">
                    <a:lumMod val="75000"/>
                  </a:schemeClr>
                </a:solidFill>
              </a:rPr>
              <a:t>relativă</a:t>
            </a:r>
            <a:r>
              <a:rPr lang="en-US" sz="1200" dirty="0" smtClean="0">
                <a:solidFill>
                  <a:schemeClr val="accent1">
                    <a:lumMod val="75000"/>
                  </a:schemeClr>
                </a:solidFill>
              </a:rPr>
              <a:t> </a:t>
            </a:r>
            <a:r>
              <a:rPr lang="en-US" sz="1200" dirty="0" err="1" smtClean="0">
                <a:solidFill>
                  <a:schemeClr val="accent1">
                    <a:lumMod val="75000"/>
                  </a:schemeClr>
                </a:solidFill>
              </a:rPr>
              <a:t>față</a:t>
            </a:r>
            <a:r>
              <a:rPr lang="en-US" sz="1200" dirty="0" smtClean="0">
                <a:solidFill>
                  <a:schemeClr val="accent1">
                    <a:lumMod val="75000"/>
                  </a:schemeClr>
                </a:solidFill>
              </a:rPr>
              <a:t> de </a:t>
            </a:r>
            <a:r>
              <a:rPr lang="en-US" sz="1200" dirty="0" err="1" smtClean="0">
                <a:solidFill>
                  <a:schemeClr val="accent1">
                    <a:lumMod val="75000"/>
                  </a:schemeClr>
                </a:solidFill>
              </a:rPr>
              <a:t>anul</a:t>
            </a:r>
            <a:r>
              <a:rPr lang="en-US" sz="1200" dirty="0" smtClean="0">
                <a:solidFill>
                  <a:schemeClr val="accent1">
                    <a:lumMod val="75000"/>
                  </a:schemeClr>
                </a:solidFill>
              </a:rPr>
              <a:t> de </a:t>
            </a:r>
            <a:r>
              <a:rPr lang="en-US" sz="1200" dirty="0" err="1" smtClean="0">
                <a:solidFill>
                  <a:schemeClr val="accent1">
                    <a:lumMod val="75000"/>
                  </a:schemeClr>
                </a:solidFill>
              </a:rPr>
              <a:t>bază</a:t>
            </a:r>
            <a:r>
              <a:rPr lang="en-US" sz="1200" dirty="0" smtClean="0">
                <a:solidFill>
                  <a:schemeClr val="accent1">
                    <a:lumMod val="75000"/>
                  </a:schemeClr>
                </a:solidFill>
              </a:rPr>
              <a:t>, </a:t>
            </a:r>
            <a:r>
              <a:rPr lang="en-US" sz="1200" dirty="0" err="1" smtClean="0">
                <a:solidFill>
                  <a:schemeClr val="accent1">
                    <a:lumMod val="75000"/>
                  </a:schemeClr>
                </a:solidFill>
              </a:rPr>
              <a:t>mai</a:t>
            </a:r>
            <a:r>
              <a:rPr lang="en-US" sz="1200" dirty="0" smtClean="0">
                <a:solidFill>
                  <a:schemeClr val="accent1">
                    <a:lumMod val="75000"/>
                  </a:schemeClr>
                </a:solidFill>
              </a:rPr>
              <a:t> mare </a:t>
            </a:r>
            <a:r>
              <a:rPr lang="en-US" sz="1200" dirty="0" err="1" smtClean="0">
                <a:solidFill>
                  <a:schemeClr val="accent1">
                    <a:lumMod val="75000"/>
                  </a:schemeClr>
                </a:solidFill>
              </a:rPr>
              <a:t>în</a:t>
            </a:r>
            <a:r>
              <a:rPr lang="en-US" sz="1200" dirty="0" smtClean="0">
                <a:solidFill>
                  <a:schemeClr val="accent1">
                    <a:lumMod val="75000"/>
                  </a:schemeClr>
                </a:solidFill>
              </a:rPr>
              <a:t> </a:t>
            </a:r>
            <a:r>
              <a:rPr lang="en-US" sz="1200" dirty="0" err="1" smtClean="0">
                <a:solidFill>
                  <a:schemeClr val="accent1">
                    <a:lumMod val="75000"/>
                  </a:schemeClr>
                </a:solidFill>
              </a:rPr>
              <a:t>România</a:t>
            </a:r>
            <a:r>
              <a:rPr lang="en-US" sz="1200" dirty="0" smtClean="0">
                <a:solidFill>
                  <a:schemeClr val="accent1">
                    <a:lumMod val="75000"/>
                  </a:schemeClr>
                </a:solidFill>
              </a:rPr>
              <a:t> </a:t>
            </a:r>
            <a:r>
              <a:rPr lang="en-US" sz="1200" dirty="0" err="1" smtClean="0">
                <a:solidFill>
                  <a:schemeClr val="accent1">
                    <a:lumMod val="75000"/>
                  </a:schemeClr>
                </a:solidFill>
              </a:rPr>
              <a:t>decât</a:t>
            </a:r>
            <a:r>
              <a:rPr lang="en-US" sz="1200" dirty="0" smtClean="0">
                <a:solidFill>
                  <a:schemeClr val="accent1">
                    <a:lumMod val="75000"/>
                  </a:schemeClr>
                </a:solidFill>
              </a:rPr>
              <a:t> la </a:t>
            </a:r>
            <a:r>
              <a:rPr lang="en-US" sz="1200" dirty="0" err="1" smtClean="0">
                <a:solidFill>
                  <a:schemeClr val="accent1">
                    <a:lumMod val="75000"/>
                  </a:schemeClr>
                </a:solidFill>
              </a:rPr>
              <a:t>nivelul</a:t>
            </a:r>
            <a:r>
              <a:rPr lang="en-US" sz="1200" dirty="0" smtClean="0">
                <a:solidFill>
                  <a:schemeClr val="accent1">
                    <a:lumMod val="75000"/>
                  </a:schemeClr>
                </a:solidFill>
              </a:rPr>
              <a:t> UE-28.</a:t>
            </a:r>
            <a:endParaRPr lang="ro-RO" sz="1200" dirty="0" smtClean="0">
              <a:solidFill>
                <a:schemeClr val="accent1">
                  <a:lumMod val="75000"/>
                </a:schemeClr>
              </a:solidFill>
            </a:endParaRPr>
          </a:p>
          <a:p>
            <a:pPr algn="just"/>
            <a:r>
              <a:rPr lang="en-US" sz="1200" dirty="0" smtClean="0">
                <a:solidFill>
                  <a:schemeClr val="accent1">
                    <a:lumMod val="75000"/>
                  </a:schemeClr>
                </a:solidFill>
                <a:sym typeface="Symbol"/>
              </a:rPr>
              <a:t></a:t>
            </a:r>
            <a:r>
              <a:rPr lang="ro-RO" sz="1200" dirty="0" smtClean="0">
                <a:solidFill>
                  <a:schemeClr val="accent1">
                    <a:lumMod val="75000"/>
                  </a:schemeClr>
                </a:solidFill>
                <a:sym typeface="Symbol"/>
              </a:rPr>
              <a:t> </a:t>
            </a:r>
            <a:r>
              <a:rPr lang="en-US" sz="1200" dirty="0" err="1" smtClean="0">
                <a:solidFill>
                  <a:schemeClr val="accent1">
                    <a:lumMod val="75000"/>
                  </a:schemeClr>
                </a:solidFill>
              </a:rPr>
              <a:t>Scăderile</a:t>
            </a:r>
            <a:r>
              <a:rPr lang="en-US" sz="1200" dirty="0" smtClean="0">
                <a:solidFill>
                  <a:schemeClr val="accent1">
                    <a:lumMod val="75000"/>
                  </a:schemeClr>
                </a:solidFill>
              </a:rPr>
              <a:t> </a:t>
            </a:r>
            <a:r>
              <a:rPr lang="en-US" sz="1200" dirty="0" err="1" smtClean="0">
                <a:solidFill>
                  <a:schemeClr val="accent1">
                    <a:lumMod val="75000"/>
                  </a:schemeClr>
                </a:solidFill>
              </a:rPr>
              <a:t>indicilor</a:t>
            </a:r>
            <a:r>
              <a:rPr lang="en-US" sz="1200" dirty="0" smtClean="0">
                <a:solidFill>
                  <a:schemeClr val="accent1">
                    <a:lumMod val="75000"/>
                  </a:schemeClr>
                </a:solidFill>
              </a:rPr>
              <a:t> au </a:t>
            </a:r>
            <a:r>
              <a:rPr lang="en-US" sz="1200" dirty="0" err="1" smtClean="0">
                <a:solidFill>
                  <a:schemeClr val="accent1">
                    <a:lumMod val="75000"/>
                  </a:schemeClr>
                </a:solidFill>
              </a:rPr>
              <a:t>avut</a:t>
            </a:r>
            <a:r>
              <a:rPr lang="en-US" sz="1200" dirty="0" smtClean="0">
                <a:solidFill>
                  <a:schemeClr val="accent1">
                    <a:lumMod val="75000"/>
                  </a:schemeClr>
                </a:solidFill>
              </a:rPr>
              <a:t> </a:t>
            </a:r>
            <a:r>
              <a:rPr lang="en-US" sz="1200" dirty="0" err="1" smtClean="0">
                <a:solidFill>
                  <a:schemeClr val="accent1">
                    <a:lumMod val="75000"/>
                  </a:schemeClr>
                </a:solidFill>
              </a:rPr>
              <a:t>amplitudini</a:t>
            </a:r>
            <a:r>
              <a:rPr lang="en-US" sz="1200" dirty="0" smtClean="0">
                <a:solidFill>
                  <a:schemeClr val="accent1">
                    <a:lumMod val="75000"/>
                  </a:schemeClr>
                </a:solidFill>
              </a:rPr>
              <a:t> </a:t>
            </a:r>
            <a:r>
              <a:rPr lang="en-US" sz="1200" dirty="0" err="1" smtClean="0">
                <a:solidFill>
                  <a:schemeClr val="accent1">
                    <a:lumMod val="75000"/>
                  </a:schemeClr>
                </a:solidFill>
              </a:rPr>
              <a:t>mai</a:t>
            </a:r>
            <a:r>
              <a:rPr lang="en-US" sz="1200" dirty="0" smtClean="0">
                <a:solidFill>
                  <a:schemeClr val="accent1">
                    <a:lumMod val="75000"/>
                  </a:schemeClr>
                </a:solidFill>
              </a:rPr>
              <a:t> </a:t>
            </a:r>
            <a:r>
              <a:rPr lang="en-US" sz="1200" dirty="0" err="1" smtClean="0">
                <a:solidFill>
                  <a:schemeClr val="accent1">
                    <a:lumMod val="75000"/>
                  </a:schemeClr>
                </a:solidFill>
              </a:rPr>
              <a:t>mari</a:t>
            </a:r>
            <a:r>
              <a:rPr lang="en-US" sz="1200" dirty="0" smtClean="0">
                <a:solidFill>
                  <a:schemeClr val="accent1">
                    <a:lumMod val="75000"/>
                  </a:schemeClr>
                </a:solidFill>
              </a:rPr>
              <a:t> la </a:t>
            </a:r>
            <a:r>
              <a:rPr lang="en-US" sz="1200" dirty="0" err="1" smtClean="0">
                <a:solidFill>
                  <a:schemeClr val="accent1">
                    <a:lumMod val="75000"/>
                  </a:schemeClr>
                </a:solidFill>
              </a:rPr>
              <a:t>nivelul</a:t>
            </a:r>
            <a:r>
              <a:rPr lang="en-US" sz="1200" dirty="0" smtClean="0">
                <a:solidFill>
                  <a:schemeClr val="accent1">
                    <a:lumMod val="75000"/>
                  </a:schemeClr>
                </a:solidFill>
              </a:rPr>
              <a:t> </a:t>
            </a:r>
            <a:r>
              <a:rPr lang="en-US" sz="1200" dirty="0" err="1" smtClean="0">
                <a:solidFill>
                  <a:schemeClr val="accent1">
                    <a:lumMod val="75000"/>
                  </a:schemeClr>
                </a:solidFill>
              </a:rPr>
              <a:t>ramurei</a:t>
            </a:r>
            <a:r>
              <a:rPr lang="en-US" sz="1200" dirty="0" smtClean="0">
                <a:solidFill>
                  <a:schemeClr val="accent1">
                    <a:lumMod val="75000"/>
                  </a:schemeClr>
                </a:solidFill>
              </a:rPr>
              <a:t> </a:t>
            </a:r>
            <a:r>
              <a:rPr lang="en-US" sz="1200" dirty="0" err="1" smtClean="0">
                <a:solidFill>
                  <a:schemeClr val="accent1">
                    <a:lumMod val="75000"/>
                  </a:schemeClr>
                </a:solidFill>
              </a:rPr>
              <a:t>industriei</a:t>
            </a:r>
            <a:r>
              <a:rPr lang="en-US" sz="1200" dirty="0" smtClean="0">
                <a:solidFill>
                  <a:schemeClr val="accent1">
                    <a:lumMod val="75000"/>
                  </a:schemeClr>
                </a:solidFill>
              </a:rPr>
              <a:t> </a:t>
            </a:r>
            <a:r>
              <a:rPr lang="en-US" sz="1200" dirty="0" err="1" smtClean="0">
                <a:solidFill>
                  <a:schemeClr val="accent1">
                    <a:lumMod val="75000"/>
                  </a:schemeClr>
                </a:solidFill>
              </a:rPr>
              <a:t>prelucrătoare</a:t>
            </a:r>
            <a:r>
              <a:rPr lang="en-US" sz="1200" dirty="0" smtClean="0">
                <a:solidFill>
                  <a:schemeClr val="accent1">
                    <a:lumMod val="75000"/>
                  </a:schemeClr>
                </a:solidFill>
              </a:rPr>
              <a:t>, </a:t>
            </a:r>
            <a:r>
              <a:rPr lang="en-US" sz="1200" dirty="0" err="1" smtClean="0">
                <a:solidFill>
                  <a:schemeClr val="accent1">
                    <a:lumMod val="75000"/>
                  </a:schemeClr>
                </a:solidFill>
              </a:rPr>
              <a:t>unde</a:t>
            </a:r>
            <a:r>
              <a:rPr lang="en-US" sz="1200" dirty="0" smtClean="0">
                <a:solidFill>
                  <a:schemeClr val="accent1">
                    <a:lumMod val="75000"/>
                  </a:schemeClr>
                </a:solidFill>
              </a:rPr>
              <a:t> </a:t>
            </a:r>
            <a:r>
              <a:rPr lang="en-US" sz="1200" dirty="0" err="1" smtClean="0">
                <a:solidFill>
                  <a:schemeClr val="accent1">
                    <a:lumMod val="75000"/>
                  </a:schemeClr>
                </a:solidFill>
              </a:rPr>
              <a:t>România</a:t>
            </a:r>
            <a:r>
              <a:rPr lang="en-US" sz="1200" dirty="0" smtClean="0">
                <a:solidFill>
                  <a:schemeClr val="accent1">
                    <a:lumMod val="75000"/>
                  </a:schemeClr>
                </a:solidFill>
              </a:rPr>
              <a:t> a </a:t>
            </a:r>
            <a:r>
              <a:rPr lang="en-US" sz="1200" dirty="0" err="1" smtClean="0">
                <a:solidFill>
                  <a:schemeClr val="accent1">
                    <a:lumMod val="75000"/>
                  </a:schemeClr>
                </a:solidFill>
              </a:rPr>
              <a:t>avut</a:t>
            </a:r>
            <a:r>
              <a:rPr lang="en-US" sz="1200" dirty="0" smtClean="0">
                <a:solidFill>
                  <a:schemeClr val="accent1">
                    <a:lumMod val="75000"/>
                  </a:schemeClr>
                </a:solidFill>
              </a:rPr>
              <a:t> o </a:t>
            </a:r>
            <a:r>
              <a:rPr lang="en-US" sz="1200" dirty="0" err="1" smtClean="0">
                <a:solidFill>
                  <a:schemeClr val="accent1">
                    <a:lumMod val="75000"/>
                  </a:schemeClr>
                </a:solidFill>
              </a:rPr>
              <a:t>scădere</a:t>
            </a:r>
            <a:r>
              <a:rPr lang="en-US" sz="1200" dirty="0" smtClean="0">
                <a:solidFill>
                  <a:schemeClr val="accent1">
                    <a:lumMod val="75000"/>
                  </a:schemeClr>
                </a:solidFill>
              </a:rPr>
              <a:t> a </a:t>
            </a:r>
            <a:r>
              <a:rPr lang="en-US" sz="1200" dirty="0" err="1" smtClean="0">
                <a:solidFill>
                  <a:schemeClr val="accent1">
                    <a:lumMod val="75000"/>
                  </a:schemeClr>
                </a:solidFill>
              </a:rPr>
              <a:t>producției</a:t>
            </a:r>
            <a:r>
              <a:rPr lang="en-US" sz="1200" dirty="0" smtClean="0">
                <a:solidFill>
                  <a:schemeClr val="accent1">
                    <a:lumMod val="75000"/>
                  </a:schemeClr>
                </a:solidFill>
              </a:rPr>
              <a:t> de -12,2 </a:t>
            </a:r>
            <a:r>
              <a:rPr lang="en-US" sz="1200" dirty="0" err="1" smtClean="0">
                <a:solidFill>
                  <a:schemeClr val="accent1">
                    <a:lumMod val="75000"/>
                  </a:schemeClr>
                </a:solidFill>
              </a:rPr>
              <a:t>puncte</a:t>
            </a:r>
            <a:r>
              <a:rPr lang="en-US" sz="1200" dirty="0" smtClean="0">
                <a:solidFill>
                  <a:schemeClr val="accent1">
                    <a:lumMod val="75000"/>
                  </a:schemeClr>
                </a:solidFill>
              </a:rPr>
              <a:t> </a:t>
            </a:r>
            <a:r>
              <a:rPr lang="en-US" sz="1200" dirty="0" err="1" smtClean="0">
                <a:solidFill>
                  <a:schemeClr val="accent1">
                    <a:lumMod val="75000"/>
                  </a:schemeClr>
                </a:solidFill>
              </a:rPr>
              <a:t>procentuale</a:t>
            </a:r>
            <a:r>
              <a:rPr lang="en-US" sz="1200" dirty="0" smtClean="0">
                <a:solidFill>
                  <a:schemeClr val="accent1">
                    <a:lumMod val="75000"/>
                  </a:schemeClr>
                </a:solidFill>
              </a:rPr>
              <a:t>, </a:t>
            </a:r>
            <a:r>
              <a:rPr lang="en-US" sz="1200" dirty="0" err="1" smtClean="0">
                <a:solidFill>
                  <a:schemeClr val="accent1">
                    <a:lumMod val="75000"/>
                  </a:schemeClr>
                </a:solidFill>
              </a:rPr>
              <a:t>față</a:t>
            </a:r>
            <a:r>
              <a:rPr lang="en-US" sz="1200" dirty="0" smtClean="0">
                <a:solidFill>
                  <a:schemeClr val="accent1">
                    <a:lumMod val="75000"/>
                  </a:schemeClr>
                </a:solidFill>
              </a:rPr>
              <a:t> de </a:t>
            </a:r>
            <a:r>
              <a:rPr lang="en-US" sz="1200" dirty="0" err="1" smtClean="0">
                <a:solidFill>
                  <a:schemeClr val="accent1">
                    <a:lumMod val="75000"/>
                  </a:schemeClr>
                </a:solidFill>
              </a:rPr>
              <a:t>UE</a:t>
            </a:r>
            <a:r>
              <a:rPr lang="en-US" sz="1200" dirty="0" smtClean="0">
                <a:solidFill>
                  <a:schemeClr val="accent1">
                    <a:lumMod val="75000"/>
                  </a:schemeClr>
                </a:solidFill>
              </a:rPr>
              <a:t> </a:t>
            </a:r>
            <a:r>
              <a:rPr lang="en-US" sz="1200" dirty="0" err="1" smtClean="0">
                <a:solidFill>
                  <a:schemeClr val="accent1">
                    <a:lumMod val="75000"/>
                  </a:schemeClr>
                </a:solidFill>
              </a:rPr>
              <a:t>unde</a:t>
            </a:r>
            <a:r>
              <a:rPr lang="en-US" sz="1200" dirty="0" smtClean="0">
                <a:solidFill>
                  <a:schemeClr val="accent1">
                    <a:lumMod val="75000"/>
                  </a:schemeClr>
                </a:solidFill>
              </a:rPr>
              <a:t> </a:t>
            </a:r>
            <a:r>
              <a:rPr lang="en-US" sz="1200" dirty="0" err="1" smtClean="0">
                <a:solidFill>
                  <a:schemeClr val="accent1">
                    <a:lumMod val="75000"/>
                  </a:schemeClr>
                </a:solidFill>
              </a:rPr>
              <a:t>scăderea</a:t>
            </a:r>
            <a:r>
              <a:rPr lang="en-US" sz="1200" dirty="0" smtClean="0">
                <a:solidFill>
                  <a:schemeClr val="accent1">
                    <a:lumMod val="75000"/>
                  </a:schemeClr>
                </a:solidFill>
              </a:rPr>
              <a:t> a </a:t>
            </a:r>
            <a:r>
              <a:rPr lang="en-US" sz="1200" dirty="0" err="1" smtClean="0">
                <a:solidFill>
                  <a:schemeClr val="accent1">
                    <a:lumMod val="75000"/>
                  </a:schemeClr>
                </a:solidFill>
              </a:rPr>
              <a:t>fost</a:t>
            </a:r>
            <a:r>
              <a:rPr lang="en-US" sz="1200" dirty="0" smtClean="0">
                <a:solidFill>
                  <a:schemeClr val="accent1">
                    <a:lumMod val="75000"/>
                  </a:schemeClr>
                </a:solidFill>
              </a:rPr>
              <a:t> de -8,9 </a:t>
            </a:r>
            <a:r>
              <a:rPr lang="en-US" sz="1200" dirty="0" err="1" smtClean="0">
                <a:solidFill>
                  <a:schemeClr val="accent1">
                    <a:lumMod val="75000"/>
                  </a:schemeClr>
                </a:solidFill>
              </a:rPr>
              <a:t>puncte</a:t>
            </a:r>
            <a:r>
              <a:rPr lang="en-US" sz="1200" dirty="0" smtClean="0">
                <a:solidFill>
                  <a:schemeClr val="accent1">
                    <a:lumMod val="75000"/>
                  </a:schemeClr>
                </a:solidFill>
              </a:rPr>
              <a:t> </a:t>
            </a:r>
            <a:r>
              <a:rPr lang="en-US" sz="1200" dirty="0" err="1" smtClean="0">
                <a:solidFill>
                  <a:schemeClr val="accent1">
                    <a:lumMod val="75000"/>
                  </a:schemeClr>
                </a:solidFill>
              </a:rPr>
              <a:t>procentuale</a:t>
            </a:r>
            <a:r>
              <a:rPr lang="en-US" sz="1200" dirty="0" smtClean="0">
                <a:solidFill>
                  <a:schemeClr val="accent1">
                    <a:lumMod val="75000"/>
                  </a:schemeClr>
                </a:solidFill>
              </a:rPr>
              <a:t>. </a:t>
            </a:r>
            <a:endParaRPr lang="en-US" sz="1200" dirty="0">
              <a:solidFill>
                <a:schemeClr val="accent1">
                  <a:lumMod val="75000"/>
                </a:schemeClr>
              </a:solidFill>
            </a:endParaRPr>
          </a:p>
        </p:txBody>
      </p:sp>
      <p:sp>
        <p:nvSpPr>
          <p:cNvPr id="11" name="Rectangle 10"/>
          <p:cNvSpPr/>
          <p:nvPr/>
        </p:nvSpPr>
        <p:spPr>
          <a:xfrm>
            <a:off x="304800" y="1371600"/>
            <a:ext cx="1138786" cy="304800"/>
          </a:xfrm>
          <a:prstGeom prst="rect">
            <a:avLst/>
          </a:prstGeom>
        </p:spPr>
        <p:txBody>
          <a:bodyPr wrap="square">
            <a:spAutoFit/>
          </a:bodyPr>
          <a:lstStyle/>
          <a:p>
            <a:r>
              <a:rPr lang="en-US" sz="1400" b="1" dirty="0" err="1" smtClean="0">
                <a:solidFill>
                  <a:schemeClr val="accent1">
                    <a:lumMod val="50000"/>
                  </a:schemeClr>
                </a:solidFill>
                <a:latin typeface="Arial" pitchFamily="34" charset="0"/>
                <a:ea typeface="Times New Roman" pitchFamily="18" charset="0"/>
                <a:cs typeface="Arial" pitchFamily="34" charset="0"/>
              </a:rPr>
              <a:t>Tabel</a:t>
            </a:r>
            <a:r>
              <a:rPr lang="en-US" sz="1400" b="1" dirty="0" smtClean="0">
                <a:solidFill>
                  <a:schemeClr val="accent1">
                    <a:lumMod val="50000"/>
                  </a:schemeClr>
                </a:solidFill>
                <a:latin typeface="Arial" pitchFamily="34" charset="0"/>
                <a:ea typeface="Times New Roman" pitchFamily="18" charset="0"/>
                <a:cs typeface="Arial" pitchFamily="34" charset="0"/>
              </a:rPr>
              <a:t>  1. </a:t>
            </a:r>
            <a:endParaRPr lang="en-US" sz="1400" b="1" dirty="0">
              <a:solidFill>
                <a:schemeClr val="accent1">
                  <a:lumMod val="50000"/>
                </a:schemeClr>
              </a:solidFill>
            </a:endParaRPr>
          </a:p>
        </p:txBody>
      </p:sp>
      <p:sp>
        <p:nvSpPr>
          <p:cNvPr id="12" name="Title 1"/>
          <p:cNvSpPr txBox="1">
            <a:spLocks/>
          </p:cNvSpPr>
          <p:nvPr/>
        </p:nvSpPr>
        <p:spPr>
          <a:xfrm>
            <a:off x="0" y="228600"/>
            <a:ext cx="8915400" cy="457200"/>
          </a:xfrm>
          <a:prstGeom prst="rect">
            <a:avLst/>
          </a:prstGeom>
        </p:spPr>
        <p:txBody>
          <a:bodyPr vert="horz" anchor="b">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b="1" i="0" u="none" strike="noStrike" kern="1200" cap="none" spc="0" normalizeH="0" baseline="0" noProof="0" dirty="0" smtClean="0">
                <a:ln>
                  <a:noFill/>
                </a:ln>
                <a:solidFill>
                  <a:schemeClr val="accent1">
                    <a:lumMod val="75000"/>
                  </a:schemeClr>
                </a:solidFill>
                <a:effectLst/>
                <a:uLnTx/>
                <a:uFillTx/>
                <a:latin typeface="+mj-lt"/>
                <a:ea typeface="+mj-ea"/>
                <a:cs typeface="+mj-cs"/>
              </a:rPr>
              <a:t>RESULTS AND DISCUSSIONS</a:t>
            </a:r>
            <a:r>
              <a:rPr kumimoji="0" lang="ro-RO" b="1" i="0" u="none" strike="noStrike" kern="1200" cap="none" spc="0" normalizeH="0" baseline="0" noProof="0" dirty="0" smtClean="0">
                <a:ln>
                  <a:noFill/>
                </a:ln>
                <a:solidFill>
                  <a:schemeClr val="accent1">
                    <a:lumMod val="75000"/>
                  </a:schemeClr>
                </a:solidFill>
                <a:effectLst/>
                <a:uLnTx/>
                <a:uFillTx/>
                <a:latin typeface="+mj-lt"/>
                <a:ea typeface="+mj-ea"/>
                <a:cs typeface="+mj-cs"/>
              </a:rPr>
              <a:t> </a:t>
            </a:r>
            <a:endParaRPr kumimoji="0" lang="en-US" b="1" i="0" u="none" strike="noStrike" kern="1200" cap="none" spc="0" normalizeH="0" baseline="0" noProof="0" dirty="0">
              <a:ln>
                <a:noFill/>
              </a:ln>
              <a:solidFill>
                <a:schemeClr val="accent1">
                  <a:lumMod val="75000"/>
                </a:schemeClr>
              </a:solidFill>
              <a:effectLst/>
              <a:uLnTx/>
              <a:uFillTx/>
              <a:latin typeface="+mj-lt"/>
              <a:ea typeface="+mj-ea"/>
              <a:cs typeface="+mj-cs"/>
            </a:endParaRPr>
          </a:p>
        </p:txBody>
      </p:sp>
      <p:graphicFrame>
        <p:nvGraphicFramePr>
          <p:cNvPr id="5127" name="Object 7"/>
          <p:cNvGraphicFramePr>
            <a:graphicFrameLocks noChangeAspect="1"/>
          </p:cNvGraphicFramePr>
          <p:nvPr/>
        </p:nvGraphicFramePr>
        <p:xfrm>
          <a:off x="381000" y="2057400"/>
          <a:ext cx="8305800" cy="2195992"/>
        </p:xfrm>
        <a:graphic>
          <a:graphicData uri="http://schemas.openxmlformats.org/presentationml/2006/ole">
            <p:oleObj spid="_x0000_s5127" name="Document" r:id="rId3" imgW="6166900" imgH="1651019" progId="Word.Document.12">
              <p:embed/>
            </p:oleObj>
          </a:graphicData>
        </a:graphic>
      </p:graphicFrame>
      <p:sp>
        <p:nvSpPr>
          <p:cNvPr id="13" name="Rectangle 12"/>
          <p:cNvSpPr/>
          <p:nvPr/>
        </p:nvSpPr>
        <p:spPr>
          <a:xfrm>
            <a:off x="152400" y="838200"/>
            <a:ext cx="8839200" cy="584775"/>
          </a:xfrm>
          <a:prstGeom prst="rect">
            <a:avLst/>
          </a:prstGeom>
        </p:spPr>
        <p:txBody>
          <a:bodyPr wrap="square">
            <a:spAutoFit/>
          </a:bodyPr>
          <a:lstStyle/>
          <a:p>
            <a:pPr marL="347663" indent="-347663" algn="ctr">
              <a:buFont typeface="+mj-lt"/>
              <a:buAutoNum type="arabicPeriod"/>
            </a:pPr>
            <a:r>
              <a:rPr lang="ro-RO" sz="1600" b="1" dirty="0" smtClean="0">
                <a:solidFill>
                  <a:schemeClr val="bg2">
                    <a:lumMod val="50000"/>
                  </a:schemeClr>
                </a:solidFill>
              </a:rPr>
              <a:t>Situația sectorului de prelucrare agroalimentară în România în contextul UE</a:t>
            </a:r>
            <a:endParaRPr lang="en-US" sz="1600" b="1" dirty="0" smtClean="0">
              <a:solidFill>
                <a:schemeClr val="bg2">
                  <a:lumMod val="50000"/>
                </a:schemeClr>
              </a:solidFill>
            </a:endParaRPr>
          </a:p>
          <a:p>
            <a:pPr marL="514350" lvl="0" indent="-514350" algn="ctr">
              <a:buFont typeface="+mj-lt"/>
              <a:buAutoNum type="arabicPeriod"/>
            </a:pPr>
            <a:endParaRPr lang="en-US" sz="1600" b="1" dirty="0" smtClean="0">
              <a:solidFill>
                <a:schemeClr val="accent1">
                  <a:lumMod val="50000"/>
                </a:schemeClr>
              </a:solidFill>
            </a:endParaRPr>
          </a:p>
        </p:txBody>
      </p:sp>
    </p:spTree>
  </p:cSld>
  <p:clrMapOvr>
    <a:masterClrMapping/>
  </p:clrMapOvr>
  <p:transition advTm="129500"/>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C359D4F-2E09-4358-B78D-AB4002C8F01F}" type="slidenum">
              <a:rPr lang="en-US" smtClean="0"/>
              <a:pPr/>
              <a:t>4</a:t>
            </a:fld>
            <a:endParaRPr lang="en-US"/>
          </a:p>
        </p:txBody>
      </p:sp>
      <p:sp>
        <p:nvSpPr>
          <p:cNvPr id="6" name="Content Placeholder 5"/>
          <p:cNvSpPr>
            <a:spLocks noGrp="1"/>
          </p:cNvSpPr>
          <p:nvPr>
            <p:ph sz="quarter" idx="1"/>
          </p:nvPr>
        </p:nvSpPr>
        <p:spPr>
          <a:xfrm>
            <a:off x="457200" y="1143000"/>
            <a:ext cx="8229600" cy="5013960"/>
          </a:xfrm>
        </p:spPr>
        <p:txBody>
          <a:bodyPr/>
          <a:lstStyle/>
          <a:p>
            <a:pPr marL="0" indent="0" fontAlgn="base">
              <a:spcBef>
                <a:spcPct val="0"/>
              </a:spcBef>
              <a:spcAft>
                <a:spcPct val="0"/>
              </a:spcAft>
              <a:buClrTx/>
              <a:buSzTx/>
              <a:buNone/>
            </a:pPr>
            <a:r>
              <a:rPr lang="ro-RO" sz="1400" b="1" dirty="0" smtClean="0">
                <a:solidFill>
                  <a:schemeClr val="accent1">
                    <a:lumMod val="50000"/>
                  </a:schemeClr>
                </a:solidFill>
                <a:latin typeface="Arial" pitchFamily="34" charset="0"/>
                <a:ea typeface="Times New Roman" pitchFamily="18" charset="0"/>
                <a:cs typeface="Arial" pitchFamily="34" charset="0"/>
              </a:rPr>
              <a:t>Tabel 2.</a:t>
            </a:r>
          </a:p>
          <a:p>
            <a:pPr marL="0" indent="0" fontAlgn="base">
              <a:spcBef>
                <a:spcPct val="0"/>
              </a:spcBef>
              <a:spcAft>
                <a:spcPct val="0"/>
              </a:spcAft>
              <a:buClrTx/>
              <a:buSzTx/>
              <a:buNone/>
            </a:pPr>
            <a:r>
              <a:rPr lang="ro-RO" sz="1400" dirty="0" smtClean="0">
                <a:solidFill>
                  <a:schemeClr val="accent1">
                    <a:lumMod val="50000"/>
                  </a:schemeClr>
                </a:solidFill>
                <a:latin typeface="Arial" pitchFamily="34" charset="0"/>
                <a:ea typeface="Times New Roman" pitchFamily="18" charset="0"/>
                <a:cs typeface="Arial" pitchFamily="34" charset="0"/>
              </a:rPr>
              <a:t>Valoarea adăugată brută în România și UE28 - Total economie, agricultură, industria prelucrătoare și industria agroalimentară, 2010-2018 ( mld. Euro)</a:t>
            </a:r>
          </a:p>
          <a:p>
            <a:pPr marL="0" indent="0" fontAlgn="base">
              <a:spcBef>
                <a:spcPct val="0"/>
              </a:spcBef>
              <a:spcAft>
                <a:spcPct val="0"/>
              </a:spcAft>
              <a:buClrTx/>
              <a:buSzTx/>
              <a:buNone/>
            </a:pPr>
            <a:endParaRPr lang="ro-RO" sz="1400" dirty="0" smtClean="0">
              <a:solidFill>
                <a:schemeClr val="accent1">
                  <a:lumMod val="50000"/>
                </a:schemeClr>
              </a:solidFill>
              <a:latin typeface="Arial" pitchFamily="34" charset="0"/>
              <a:ea typeface="Times New Roman" pitchFamily="18" charset="0"/>
              <a:cs typeface="Arial" pitchFamily="34" charset="0"/>
            </a:endParaRPr>
          </a:p>
          <a:p>
            <a:pPr marL="0" indent="0" fontAlgn="base">
              <a:spcBef>
                <a:spcPct val="0"/>
              </a:spcBef>
              <a:spcAft>
                <a:spcPct val="0"/>
              </a:spcAft>
              <a:buClrTx/>
              <a:buSzTx/>
              <a:buNone/>
            </a:pPr>
            <a:endParaRPr lang="ro-RO" sz="1400" dirty="0" smtClean="0">
              <a:solidFill>
                <a:schemeClr val="accent1">
                  <a:lumMod val="50000"/>
                </a:schemeClr>
              </a:solidFill>
              <a:latin typeface="Arial" pitchFamily="34" charset="0"/>
              <a:ea typeface="Times New Roman" pitchFamily="18" charset="0"/>
              <a:cs typeface="Arial" pitchFamily="34" charset="0"/>
            </a:endParaRPr>
          </a:p>
          <a:p>
            <a:pPr marL="0" indent="0" fontAlgn="base">
              <a:spcBef>
                <a:spcPct val="0"/>
              </a:spcBef>
              <a:spcAft>
                <a:spcPct val="0"/>
              </a:spcAft>
              <a:buClrTx/>
              <a:buSzTx/>
              <a:buNone/>
            </a:pPr>
            <a:endParaRPr lang="ro-RO" sz="1400" dirty="0" smtClean="0">
              <a:solidFill>
                <a:schemeClr val="accent1">
                  <a:lumMod val="50000"/>
                </a:schemeClr>
              </a:solidFill>
              <a:latin typeface="Arial" pitchFamily="34" charset="0"/>
              <a:ea typeface="Times New Roman" pitchFamily="18" charset="0"/>
              <a:cs typeface="Arial" pitchFamily="34" charset="0"/>
            </a:endParaRPr>
          </a:p>
          <a:p>
            <a:pPr marL="0" indent="0" fontAlgn="base">
              <a:spcBef>
                <a:spcPct val="0"/>
              </a:spcBef>
              <a:spcAft>
                <a:spcPct val="0"/>
              </a:spcAft>
              <a:buClrTx/>
              <a:buSzTx/>
              <a:buNone/>
            </a:pPr>
            <a:endParaRPr lang="ro-RO" sz="1400" dirty="0" smtClean="0">
              <a:solidFill>
                <a:schemeClr val="accent1">
                  <a:lumMod val="50000"/>
                </a:schemeClr>
              </a:solidFill>
              <a:latin typeface="Arial" pitchFamily="34" charset="0"/>
              <a:ea typeface="Times New Roman" pitchFamily="18" charset="0"/>
              <a:cs typeface="Arial" pitchFamily="34" charset="0"/>
            </a:endParaRPr>
          </a:p>
          <a:p>
            <a:pPr marL="0" indent="0" fontAlgn="base">
              <a:spcBef>
                <a:spcPct val="0"/>
              </a:spcBef>
              <a:spcAft>
                <a:spcPct val="0"/>
              </a:spcAft>
              <a:buClrTx/>
              <a:buSzTx/>
              <a:buNone/>
            </a:pPr>
            <a:endParaRPr lang="ro-RO" sz="1400" dirty="0" smtClean="0">
              <a:solidFill>
                <a:schemeClr val="accent1">
                  <a:lumMod val="50000"/>
                </a:schemeClr>
              </a:solidFill>
              <a:latin typeface="Arial" pitchFamily="34" charset="0"/>
              <a:ea typeface="Times New Roman" pitchFamily="18" charset="0"/>
              <a:cs typeface="Arial" pitchFamily="34" charset="0"/>
            </a:endParaRPr>
          </a:p>
          <a:p>
            <a:pPr marL="0" indent="0" fontAlgn="base">
              <a:spcBef>
                <a:spcPct val="0"/>
              </a:spcBef>
              <a:spcAft>
                <a:spcPct val="0"/>
              </a:spcAft>
              <a:buClrTx/>
              <a:buSzTx/>
              <a:buNone/>
            </a:pPr>
            <a:endParaRPr lang="ro-RO" sz="1400" dirty="0" smtClean="0">
              <a:solidFill>
                <a:schemeClr val="accent1">
                  <a:lumMod val="50000"/>
                </a:schemeClr>
              </a:solidFill>
              <a:latin typeface="Arial" pitchFamily="34" charset="0"/>
              <a:ea typeface="Times New Roman" pitchFamily="18" charset="0"/>
              <a:cs typeface="Arial" pitchFamily="34" charset="0"/>
            </a:endParaRPr>
          </a:p>
          <a:p>
            <a:pPr marL="0" indent="0" fontAlgn="base">
              <a:spcBef>
                <a:spcPct val="0"/>
              </a:spcBef>
              <a:spcAft>
                <a:spcPct val="0"/>
              </a:spcAft>
              <a:buClrTx/>
              <a:buSzTx/>
              <a:buNone/>
            </a:pPr>
            <a:endParaRPr lang="ro-RO" sz="1400" dirty="0" smtClean="0">
              <a:solidFill>
                <a:schemeClr val="accent1">
                  <a:lumMod val="50000"/>
                </a:schemeClr>
              </a:solidFill>
              <a:latin typeface="Arial" pitchFamily="34" charset="0"/>
              <a:ea typeface="Times New Roman" pitchFamily="18" charset="0"/>
              <a:cs typeface="Arial" pitchFamily="34" charset="0"/>
            </a:endParaRPr>
          </a:p>
          <a:p>
            <a:pPr marL="0" indent="0" fontAlgn="base">
              <a:spcBef>
                <a:spcPct val="0"/>
              </a:spcBef>
              <a:spcAft>
                <a:spcPct val="0"/>
              </a:spcAft>
              <a:buClrTx/>
              <a:buSzTx/>
              <a:buNone/>
            </a:pPr>
            <a:endParaRPr lang="ro-RO" sz="1400" dirty="0" smtClean="0">
              <a:solidFill>
                <a:schemeClr val="accent1">
                  <a:lumMod val="50000"/>
                </a:schemeClr>
              </a:solidFill>
              <a:latin typeface="Arial" pitchFamily="34" charset="0"/>
              <a:ea typeface="Times New Roman" pitchFamily="18" charset="0"/>
              <a:cs typeface="Arial" pitchFamily="34" charset="0"/>
            </a:endParaRPr>
          </a:p>
          <a:p>
            <a:pPr marL="0" indent="0" fontAlgn="base">
              <a:spcBef>
                <a:spcPct val="0"/>
              </a:spcBef>
              <a:spcAft>
                <a:spcPct val="0"/>
              </a:spcAft>
              <a:buClrTx/>
              <a:buSzTx/>
              <a:buNone/>
            </a:pPr>
            <a:endParaRPr lang="ro-RO" sz="1400" dirty="0" smtClean="0">
              <a:solidFill>
                <a:schemeClr val="accent1">
                  <a:lumMod val="50000"/>
                </a:schemeClr>
              </a:solidFill>
              <a:latin typeface="Arial" pitchFamily="34" charset="0"/>
              <a:ea typeface="Times New Roman" pitchFamily="18" charset="0"/>
              <a:cs typeface="Arial" pitchFamily="34" charset="0"/>
            </a:endParaRPr>
          </a:p>
          <a:p>
            <a:pPr marL="0" indent="0" fontAlgn="base">
              <a:spcBef>
                <a:spcPct val="0"/>
              </a:spcBef>
              <a:spcAft>
                <a:spcPct val="0"/>
              </a:spcAft>
              <a:buClrTx/>
              <a:buSzTx/>
              <a:buNone/>
            </a:pPr>
            <a:endParaRPr lang="ro-RO" sz="1400" dirty="0" smtClean="0">
              <a:solidFill>
                <a:schemeClr val="accent1">
                  <a:lumMod val="50000"/>
                </a:schemeClr>
              </a:solidFill>
              <a:latin typeface="Arial" pitchFamily="34" charset="0"/>
              <a:ea typeface="Times New Roman" pitchFamily="18" charset="0"/>
              <a:cs typeface="Arial" pitchFamily="34" charset="0"/>
            </a:endParaRPr>
          </a:p>
          <a:p>
            <a:pPr marL="0" indent="0" fontAlgn="base">
              <a:spcBef>
                <a:spcPct val="0"/>
              </a:spcBef>
              <a:spcAft>
                <a:spcPct val="0"/>
              </a:spcAft>
              <a:buClrTx/>
              <a:buSzTx/>
              <a:buNone/>
            </a:pPr>
            <a:endParaRPr lang="ro-RO" sz="1400" dirty="0" smtClean="0">
              <a:solidFill>
                <a:schemeClr val="accent1">
                  <a:lumMod val="50000"/>
                </a:schemeClr>
              </a:solidFill>
              <a:latin typeface="Arial" pitchFamily="34" charset="0"/>
              <a:ea typeface="Times New Roman" pitchFamily="18" charset="0"/>
              <a:cs typeface="Arial" pitchFamily="34" charset="0"/>
            </a:endParaRPr>
          </a:p>
          <a:p>
            <a:pPr marL="0" indent="0" fontAlgn="base">
              <a:spcBef>
                <a:spcPct val="0"/>
              </a:spcBef>
              <a:spcAft>
                <a:spcPct val="0"/>
              </a:spcAft>
              <a:buClrTx/>
              <a:buSzTx/>
              <a:buNone/>
            </a:pPr>
            <a:endParaRPr lang="ro-RO" sz="1400" dirty="0" smtClean="0">
              <a:solidFill>
                <a:schemeClr val="accent1">
                  <a:lumMod val="50000"/>
                </a:schemeClr>
              </a:solidFill>
              <a:latin typeface="Arial" pitchFamily="34" charset="0"/>
              <a:ea typeface="Times New Roman" pitchFamily="18" charset="0"/>
              <a:cs typeface="Arial" pitchFamily="34" charset="0"/>
            </a:endParaRPr>
          </a:p>
          <a:p>
            <a:pPr marL="0" indent="0" fontAlgn="base">
              <a:spcBef>
                <a:spcPct val="0"/>
              </a:spcBef>
              <a:spcAft>
                <a:spcPct val="0"/>
              </a:spcAft>
              <a:buClrTx/>
              <a:buSzTx/>
              <a:buNone/>
            </a:pPr>
            <a:endParaRPr lang="ro-RO" sz="1400" dirty="0" smtClean="0">
              <a:solidFill>
                <a:schemeClr val="accent1">
                  <a:lumMod val="50000"/>
                </a:schemeClr>
              </a:solidFill>
              <a:latin typeface="Arial" pitchFamily="34" charset="0"/>
              <a:ea typeface="Times New Roman" pitchFamily="18" charset="0"/>
              <a:cs typeface="Arial" pitchFamily="34" charset="0"/>
            </a:endParaRPr>
          </a:p>
          <a:p>
            <a:pPr marL="0" indent="0" fontAlgn="base">
              <a:spcBef>
                <a:spcPct val="0"/>
              </a:spcBef>
              <a:spcAft>
                <a:spcPct val="0"/>
              </a:spcAft>
              <a:buClrTx/>
              <a:buSzTx/>
              <a:buNone/>
            </a:pPr>
            <a:endParaRPr lang="ro-RO" sz="1400" dirty="0" smtClean="0">
              <a:solidFill>
                <a:schemeClr val="accent1">
                  <a:lumMod val="50000"/>
                </a:schemeClr>
              </a:solidFill>
              <a:latin typeface="Arial" pitchFamily="34" charset="0"/>
              <a:ea typeface="Times New Roman" pitchFamily="18" charset="0"/>
              <a:cs typeface="Arial" pitchFamily="34" charset="0"/>
            </a:endParaRPr>
          </a:p>
          <a:p>
            <a:pPr>
              <a:spcBef>
                <a:spcPts val="0"/>
              </a:spcBef>
            </a:pPr>
            <a:r>
              <a:rPr lang="ro-RO" sz="1200" dirty="0" smtClean="0">
                <a:solidFill>
                  <a:schemeClr val="accent1">
                    <a:lumMod val="50000"/>
                  </a:schemeClr>
                </a:solidFill>
              </a:rPr>
              <a:t>Notă: UE28 - Uniunea Europeană - 28 țări (2013-2020); Total - total activități economice CAEN; Agricultura - Agricultură, silvicultură și pescuit; Industria agroalimentară - Industria alimentară, băuturi și tutun.</a:t>
            </a:r>
            <a:endParaRPr lang="en-US" sz="1200" dirty="0" smtClean="0">
              <a:solidFill>
                <a:schemeClr val="accent1">
                  <a:lumMod val="50000"/>
                </a:schemeClr>
              </a:solidFill>
            </a:endParaRPr>
          </a:p>
          <a:p>
            <a:pPr algn="ctr">
              <a:buNone/>
            </a:pPr>
            <a:r>
              <a:rPr lang="ro-RO" sz="1200" i="1" dirty="0" smtClean="0">
                <a:solidFill>
                  <a:schemeClr val="tx2">
                    <a:lumMod val="50000"/>
                  </a:schemeClr>
                </a:solidFill>
              </a:rPr>
              <a:t>Sursa</a:t>
            </a:r>
            <a:r>
              <a:rPr lang="ro-RO" sz="1200" dirty="0" smtClean="0">
                <a:solidFill>
                  <a:schemeClr val="tx2">
                    <a:lumMod val="50000"/>
                  </a:schemeClr>
                </a:solidFill>
              </a:rPr>
              <a:t>: Prelucrări statistici Eurostat – National accounts aggregates by industry.</a:t>
            </a:r>
            <a:endParaRPr lang="en-US" sz="1200" dirty="0" smtClean="0">
              <a:solidFill>
                <a:schemeClr val="tx2">
                  <a:lumMod val="50000"/>
                </a:schemeClr>
              </a:solidFill>
            </a:endParaRPr>
          </a:p>
          <a:p>
            <a:pPr>
              <a:buNone/>
            </a:pPr>
            <a:endParaRPr lang="en-US" dirty="0"/>
          </a:p>
        </p:txBody>
      </p:sp>
      <p:pic>
        <p:nvPicPr>
          <p:cNvPr id="10" name="Picture 2"/>
          <p:cNvPicPr>
            <a:picLocks noChangeAspect="1" noChangeArrowheads="1"/>
          </p:cNvPicPr>
          <p:nvPr/>
        </p:nvPicPr>
        <p:blipFill>
          <a:blip r:embed="rId2" cstate="print"/>
          <a:srcRect/>
          <a:stretch>
            <a:fillRect/>
          </a:stretch>
        </p:blipFill>
        <p:spPr bwMode="auto">
          <a:xfrm>
            <a:off x="685800" y="2057400"/>
            <a:ext cx="7620001" cy="2607468"/>
          </a:xfrm>
          <a:prstGeom prst="rect">
            <a:avLst/>
          </a:prstGeom>
          <a:solidFill>
            <a:schemeClr val="accent1">
              <a:lumMod val="40000"/>
              <a:lumOff val="60000"/>
              <a:alpha val="53000"/>
            </a:schemeClr>
          </a:solidFill>
          <a:ln w="9525">
            <a:noFill/>
            <a:miter lim="800000"/>
            <a:headEnd/>
            <a:tailEnd/>
          </a:ln>
          <a:effectLst/>
        </p:spPr>
      </p:pic>
    </p:spTree>
  </p:cSld>
  <p:clrMapOvr>
    <a:masterClrMapping/>
  </p:clrMapOvr>
  <p:transition advTm="236797"/>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C359D4F-2E09-4358-B78D-AB4002C8F01F}" type="slidenum">
              <a:rPr lang="en-US" smtClean="0"/>
              <a:pPr/>
              <a:t>5</a:t>
            </a:fld>
            <a:endParaRPr lang="en-US"/>
          </a:p>
        </p:txBody>
      </p:sp>
      <p:sp>
        <p:nvSpPr>
          <p:cNvPr id="6" name="Content Placeholder 5"/>
          <p:cNvSpPr>
            <a:spLocks noGrp="1"/>
          </p:cNvSpPr>
          <p:nvPr>
            <p:ph sz="quarter" idx="1"/>
          </p:nvPr>
        </p:nvSpPr>
        <p:spPr>
          <a:xfrm>
            <a:off x="457200" y="1143000"/>
            <a:ext cx="8534400" cy="5257800"/>
          </a:xfrm>
        </p:spPr>
        <p:txBody>
          <a:bodyPr>
            <a:normAutofit/>
          </a:bodyPr>
          <a:lstStyle/>
          <a:p>
            <a:pPr marL="0" indent="0" algn="ctr" fontAlgn="base">
              <a:spcBef>
                <a:spcPct val="0"/>
              </a:spcBef>
              <a:spcAft>
                <a:spcPct val="0"/>
              </a:spcAft>
              <a:buClrTx/>
              <a:buSzTx/>
              <a:buNone/>
            </a:pPr>
            <a:r>
              <a:rPr lang="ro-RO" sz="1400" b="1" dirty="0" smtClean="0">
                <a:solidFill>
                  <a:schemeClr val="accent1">
                    <a:lumMod val="50000"/>
                  </a:schemeClr>
                </a:solidFill>
                <a:latin typeface="Arial" pitchFamily="34" charset="0"/>
                <a:ea typeface="Times New Roman" pitchFamily="18" charset="0"/>
                <a:cs typeface="Arial" pitchFamily="34" charset="0"/>
              </a:rPr>
              <a:t>Fig. 1 - </a:t>
            </a:r>
            <a:r>
              <a:rPr lang="ro-RO" sz="1400" dirty="0" smtClean="0">
                <a:solidFill>
                  <a:schemeClr val="accent1">
                    <a:lumMod val="50000"/>
                  </a:schemeClr>
                </a:solidFill>
                <a:latin typeface="Arial" pitchFamily="34" charset="0"/>
                <a:ea typeface="Times New Roman" pitchFamily="18" charset="0"/>
                <a:cs typeface="Arial" pitchFamily="34" charset="0"/>
              </a:rPr>
              <a:t>Structura valorii adăugate în lanțul alimentar din România și UE28 </a:t>
            </a:r>
          </a:p>
          <a:p>
            <a:pPr marL="0" indent="0" fontAlgn="base">
              <a:spcBef>
                <a:spcPct val="0"/>
              </a:spcBef>
              <a:spcAft>
                <a:spcPct val="0"/>
              </a:spcAft>
              <a:buClrTx/>
              <a:buSzTx/>
              <a:buNone/>
            </a:pPr>
            <a:endParaRPr lang="ro-RO" sz="1400" dirty="0" smtClean="0">
              <a:solidFill>
                <a:schemeClr val="accent1">
                  <a:lumMod val="50000"/>
                </a:schemeClr>
              </a:solidFill>
              <a:latin typeface="Arial" pitchFamily="34" charset="0"/>
              <a:ea typeface="Times New Roman" pitchFamily="18" charset="0"/>
              <a:cs typeface="Arial" pitchFamily="34" charset="0"/>
            </a:endParaRPr>
          </a:p>
          <a:p>
            <a:pPr marL="0" indent="0" algn="ctr" fontAlgn="base">
              <a:spcBef>
                <a:spcPct val="0"/>
              </a:spcBef>
              <a:spcAft>
                <a:spcPct val="0"/>
              </a:spcAft>
              <a:buClrTx/>
              <a:buSzTx/>
              <a:buNone/>
            </a:pPr>
            <a:endParaRPr lang="ro-RO" sz="1400" dirty="0" smtClean="0">
              <a:solidFill>
                <a:schemeClr val="accent1">
                  <a:lumMod val="50000"/>
                </a:schemeClr>
              </a:solidFill>
              <a:latin typeface="Arial" pitchFamily="34" charset="0"/>
              <a:ea typeface="Times New Roman" pitchFamily="18" charset="0"/>
              <a:cs typeface="Arial" pitchFamily="34" charset="0"/>
            </a:endParaRPr>
          </a:p>
          <a:p>
            <a:pPr marL="0" indent="0" fontAlgn="base">
              <a:spcBef>
                <a:spcPct val="0"/>
              </a:spcBef>
              <a:spcAft>
                <a:spcPct val="0"/>
              </a:spcAft>
              <a:buClrTx/>
              <a:buSzTx/>
              <a:buNone/>
            </a:pPr>
            <a:endParaRPr lang="ro-RO" sz="1400" dirty="0" smtClean="0">
              <a:solidFill>
                <a:schemeClr val="accent1">
                  <a:lumMod val="50000"/>
                </a:schemeClr>
              </a:solidFill>
              <a:latin typeface="Arial" pitchFamily="34" charset="0"/>
              <a:ea typeface="Times New Roman" pitchFamily="18" charset="0"/>
              <a:cs typeface="Arial" pitchFamily="34" charset="0"/>
            </a:endParaRPr>
          </a:p>
          <a:p>
            <a:pPr marL="0" indent="0" fontAlgn="base">
              <a:spcBef>
                <a:spcPct val="0"/>
              </a:spcBef>
              <a:spcAft>
                <a:spcPct val="0"/>
              </a:spcAft>
              <a:buClrTx/>
              <a:buSzTx/>
              <a:buNone/>
            </a:pPr>
            <a:endParaRPr lang="ro-RO" sz="1400" dirty="0" smtClean="0">
              <a:solidFill>
                <a:schemeClr val="accent1">
                  <a:lumMod val="50000"/>
                </a:schemeClr>
              </a:solidFill>
              <a:latin typeface="Arial" pitchFamily="34" charset="0"/>
              <a:ea typeface="Times New Roman" pitchFamily="18" charset="0"/>
              <a:cs typeface="Arial" pitchFamily="34" charset="0"/>
            </a:endParaRPr>
          </a:p>
          <a:p>
            <a:pPr marL="0" indent="0" fontAlgn="base">
              <a:spcBef>
                <a:spcPct val="0"/>
              </a:spcBef>
              <a:spcAft>
                <a:spcPct val="0"/>
              </a:spcAft>
              <a:buClrTx/>
              <a:buSzTx/>
              <a:buNone/>
            </a:pPr>
            <a:endParaRPr lang="ro-RO" sz="1400" dirty="0" smtClean="0">
              <a:solidFill>
                <a:schemeClr val="accent1">
                  <a:lumMod val="50000"/>
                </a:schemeClr>
              </a:solidFill>
              <a:latin typeface="Arial" pitchFamily="34" charset="0"/>
              <a:ea typeface="Times New Roman" pitchFamily="18" charset="0"/>
              <a:cs typeface="Arial" pitchFamily="34" charset="0"/>
            </a:endParaRPr>
          </a:p>
          <a:p>
            <a:pPr marL="0" indent="0" fontAlgn="base">
              <a:spcBef>
                <a:spcPct val="0"/>
              </a:spcBef>
              <a:spcAft>
                <a:spcPct val="0"/>
              </a:spcAft>
              <a:buClrTx/>
              <a:buSzTx/>
              <a:buNone/>
            </a:pPr>
            <a:endParaRPr lang="ro-RO" sz="1400" dirty="0" smtClean="0">
              <a:solidFill>
                <a:schemeClr val="accent1">
                  <a:lumMod val="50000"/>
                </a:schemeClr>
              </a:solidFill>
              <a:latin typeface="Arial" pitchFamily="34" charset="0"/>
              <a:ea typeface="Times New Roman" pitchFamily="18" charset="0"/>
              <a:cs typeface="Arial" pitchFamily="34" charset="0"/>
            </a:endParaRPr>
          </a:p>
          <a:p>
            <a:pPr marL="0" indent="0" fontAlgn="base">
              <a:spcBef>
                <a:spcPct val="0"/>
              </a:spcBef>
              <a:spcAft>
                <a:spcPct val="0"/>
              </a:spcAft>
              <a:buClrTx/>
              <a:buSzTx/>
              <a:buNone/>
            </a:pPr>
            <a:endParaRPr lang="ro-RO" sz="1400" dirty="0" smtClean="0">
              <a:solidFill>
                <a:schemeClr val="accent1">
                  <a:lumMod val="50000"/>
                </a:schemeClr>
              </a:solidFill>
              <a:latin typeface="Arial" pitchFamily="34" charset="0"/>
              <a:ea typeface="Times New Roman" pitchFamily="18" charset="0"/>
              <a:cs typeface="Arial" pitchFamily="34" charset="0"/>
            </a:endParaRPr>
          </a:p>
          <a:p>
            <a:pPr marL="0" indent="0" fontAlgn="base">
              <a:spcBef>
                <a:spcPct val="0"/>
              </a:spcBef>
              <a:spcAft>
                <a:spcPct val="0"/>
              </a:spcAft>
              <a:buClrTx/>
              <a:buSzTx/>
              <a:buNone/>
            </a:pPr>
            <a:endParaRPr lang="ro-RO" sz="1400" dirty="0" smtClean="0">
              <a:solidFill>
                <a:schemeClr val="accent1">
                  <a:lumMod val="50000"/>
                </a:schemeClr>
              </a:solidFill>
              <a:latin typeface="Arial" pitchFamily="34" charset="0"/>
              <a:ea typeface="Times New Roman" pitchFamily="18" charset="0"/>
              <a:cs typeface="Arial" pitchFamily="34" charset="0"/>
            </a:endParaRPr>
          </a:p>
          <a:p>
            <a:pPr marL="0" indent="0" fontAlgn="base">
              <a:spcBef>
                <a:spcPct val="0"/>
              </a:spcBef>
              <a:spcAft>
                <a:spcPct val="0"/>
              </a:spcAft>
              <a:buClrTx/>
              <a:buSzTx/>
              <a:buNone/>
            </a:pPr>
            <a:endParaRPr lang="ro-RO" sz="1400" dirty="0" smtClean="0">
              <a:solidFill>
                <a:schemeClr val="accent1">
                  <a:lumMod val="50000"/>
                </a:schemeClr>
              </a:solidFill>
              <a:latin typeface="Arial" pitchFamily="34" charset="0"/>
              <a:ea typeface="Times New Roman" pitchFamily="18" charset="0"/>
              <a:cs typeface="Arial" pitchFamily="34" charset="0"/>
            </a:endParaRPr>
          </a:p>
          <a:p>
            <a:pPr marL="0" indent="0" fontAlgn="base">
              <a:spcBef>
                <a:spcPct val="0"/>
              </a:spcBef>
              <a:spcAft>
                <a:spcPct val="0"/>
              </a:spcAft>
              <a:buClrTx/>
              <a:buSzTx/>
              <a:buNone/>
            </a:pPr>
            <a:endParaRPr lang="ro-RO" sz="1400" dirty="0" smtClean="0">
              <a:solidFill>
                <a:schemeClr val="accent1">
                  <a:lumMod val="50000"/>
                </a:schemeClr>
              </a:solidFill>
              <a:latin typeface="Arial" pitchFamily="34" charset="0"/>
              <a:ea typeface="Times New Roman" pitchFamily="18" charset="0"/>
              <a:cs typeface="Arial" pitchFamily="34" charset="0"/>
            </a:endParaRPr>
          </a:p>
          <a:p>
            <a:pPr marL="0" indent="0" fontAlgn="base">
              <a:spcBef>
                <a:spcPct val="0"/>
              </a:spcBef>
              <a:spcAft>
                <a:spcPct val="0"/>
              </a:spcAft>
              <a:buClrTx/>
              <a:buSzTx/>
              <a:buNone/>
            </a:pPr>
            <a:endParaRPr lang="ro-RO" sz="1400" dirty="0" smtClean="0">
              <a:solidFill>
                <a:schemeClr val="accent1">
                  <a:lumMod val="50000"/>
                </a:schemeClr>
              </a:solidFill>
              <a:latin typeface="Arial" pitchFamily="34" charset="0"/>
              <a:ea typeface="Times New Roman" pitchFamily="18" charset="0"/>
              <a:cs typeface="Arial" pitchFamily="34" charset="0"/>
            </a:endParaRPr>
          </a:p>
          <a:p>
            <a:pPr marL="0" indent="0" fontAlgn="base">
              <a:spcBef>
                <a:spcPct val="0"/>
              </a:spcBef>
              <a:spcAft>
                <a:spcPct val="0"/>
              </a:spcAft>
              <a:buClrTx/>
              <a:buSzTx/>
              <a:buNone/>
            </a:pPr>
            <a:endParaRPr lang="ro-RO" sz="1400" dirty="0" smtClean="0">
              <a:solidFill>
                <a:schemeClr val="accent1">
                  <a:lumMod val="50000"/>
                </a:schemeClr>
              </a:solidFill>
              <a:latin typeface="Arial" pitchFamily="34" charset="0"/>
              <a:ea typeface="Times New Roman" pitchFamily="18" charset="0"/>
              <a:cs typeface="Arial" pitchFamily="34" charset="0"/>
            </a:endParaRPr>
          </a:p>
          <a:p>
            <a:pPr marL="0" indent="0" fontAlgn="base">
              <a:spcBef>
                <a:spcPct val="0"/>
              </a:spcBef>
              <a:spcAft>
                <a:spcPct val="0"/>
              </a:spcAft>
              <a:buClrTx/>
              <a:buSzTx/>
              <a:buNone/>
            </a:pPr>
            <a:endParaRPr lang="ro-RO" sz="1400" dirty="0" smtClean="0">
              <a:solidFill>
                <a:schemeClr val="accent1">
                  <a:lumMod val="50000"/>
                </a:schemeClr>
              </a:solidFill>
              <a:latin typeface="Arial" pitchFamily="34" charset="0"/>
              <a:ea typeface="Times New Roman" pitchFamily="18" charset="0"/>
              <a:cs typeface="Arial" pitchFamily="34" charset="0"/>
            </a:endParaRPr>
          </a:p>
          <a:p>
            <a:pPr marL="0" indent="0" fontAlgn="base">
              <a:spcBef>
                <a:spcPct val="0"/>
              </a:spcBef>
              <a:spcAft>
                <a:spcPct val="0"/>
              </a:spcAft>
              <a:buClrTx/>
              <a:buSzTx/>
              <a:buNone/>
            </a:pPr>
            <a:endParaRPr lang="ro-RO" sz="1400" dirty="0" smtClean="0">
              <a:solidFill>
                <a:schemeClr val="accent1">
                  <a:lumMod val="50000"/>
                </a:schemeClr>
              </a:solidFill>
              <a:latin typeface="Arial" pitchFamily="34" charset="0"/>
              <a:ea typeface="Times New Roman" pitchFamily="18" charset="0"/>
              <a:cs typeface="Arial" pitchFamily="34" charset="0"/>
            </a:endParaRPr>
          </a:p>
          <a:p>
            <a:pPr marL="0" indent="0" fontAlgn="base">
              <a:spcBef>
                <a:spcPct val="0"/>
              </a:spcBef>
              <a:spcAft>
                <a:spcPct val="0"/>
              </a:spcAft>
              <a:buClrTx/>
              <a:buSzTx/>
              <a:buNone/>
            </a:pPr>
            <a:endParaRPr lang="ro-RO" sz="1400" dirty="0" smtClean="0">
              <a:solidFill>
                <a:schemeClr val="accent1">
                  <a:lumMod val="50000"/>
                </a:schemeClr>
              </a:solidFill>
              <a:latin typeface="Arial" pitchFamily="34" charset="0"/>
              <a:ea typeface="Times New Roman" pitchFamily="18" charset="0"/>
              <a:cs typeface="Arial" pitchFamily="34" charset="0"/>
            </a:endParaRPr>
          </a:p>
          <a:p>
            <a:pPr marL="0" indent="0" fontAlgn="base">
              <a:spcBef>
                <a:spcPct val="0"/>
              </a:spcBef>
              <a:spcAft>
                <a:spcPct val="0"/>
              </a:spcAft>
              <a:buClrTx/>
              <a:buSzTx/>
              <a:buNone/>
            </a:pPr>
            <a:endParaRPr lang="ro-RO" sz="1400" dirty="0" smtClean="0">
              <a:solidFill>
                <a:schemeClr val="accent1">
                  <a:lumMod val="50000"/>
                </a:schemeClr>
              </a:solidFill>
              <a:latin typeface="Arial" pitchFamily="34" charset="0"/>
              <a:ea typeface="Times New Roman" pitchFamily="18" charset="0"/>
              <a:cs typeface="Arial" pitchFamily="34" charset="0"/>
            </a:endParaRPr>
          </a:p>
          <a:p>
            <a:pPr marL="0" indent="0" fontAlgn="base">
              <a:spcBef>
                <a:spcPct val="0"/>
              </a:spcBef>
              <a:spcAft>
                <a:spcPct val="0"/>
              </a:spcAft>
              <a:buClrTx/>
              <a:buSzTx/>
              <a:buNone/>
            </a:pPr>
            <a:endParaRPr lang="ro-RO" sz="1400" dirty="0" smtClean="0">
              <a:solidFill>
                <a:schemeClr val="accent1">
                  <a:lumMod val="50000"/>
                </a:schemeClr>
              </a:solidFill>
              <a:latin typeface="Arial" pitchFamily="34" charset="0"/>
              <a:ea typeface="Times New Roman" pitchFamily="18" charset="0"/>
              <a:cs typeface="Arial" pitchFamily="34" charset="0"/>
            </a:endParaRPr>
          </a:p>
          <a:p>
            <a:pPr marL="0" indent="0" fontAlgn="base">
              <a:spcBef>
                <a:spcPct val="0"/>
              </a:spcBef>
              <a:spcAft>
                <a:spcPct val="0"/>
              </a:spcAft>
              <a:buClrTx/>
              <a:buSzTx/>
              <a:buNone/>
            </a:pPr>
            <a:endParaRPr lang="ro-RO" sz="1400" dirty="0" smtClean="0">
              <a:solidFill>
                <a:schemeClr val="accent1">
                  <a:lumMod val="50000"/>
                </a:schemeClr>
              </a:solidFill>
              <a:latin typeface="Arial" pitchFamily="34" charset="0"/>
              <a:ea typeface="Times New Roman" pitchFamily="18" charset="0"/>
              <a:cs typeface="Arial" pitchFamily="34" charset="0"/>
            </a:endParaRPr>
          </a:p>
          <a:p>
            <a:pPr algn="ctr">
              <a:buNone/>
            </a:pPr>
            <a:endParaRPr lang="ro-RO" sz="1200" i="1" dirty="0" smtClean="0">
              <a:solidFill>
                <a:schemeClr val="accent1">
                  <a:lumMod val="50000"/>
                </a:schemeClr>
              </a:solidFill>
            </a:endParaRPr>
          </a:p>
          <a:p>
            <a:pPr algn="ctr">
              <a:buNone/>
            </a:pPr>
            <a:endParaRPr lang="ro-RO" sz="1200" dirty="0" smtClean="0">
              <a:solidFill>
                <a:schemeClr val="accent1">
                  <a:lumMod val="50000"/>
                </a:schemeClr>
              </a:solidFill>
            </a:endParaRPr>
          </a:p>
          <a:p>
            <a:pPr algn="ctr">
              <a:buNone/>
            </a:pPr>
            <a:r>
              <a:rPr lang="ro-RO" sz="1200" dirty="0" smtClean="0">
                <a:solidFill>
                  <a:schemeClr val="accent1">
                    <a:lumMod val="50000"/>
                  </a:schemeClr>
                </a:solidFill>
              </a:rPr>
              <a:t>Sursa: Calcule proprii  pe baza datelor statistice din Eurostat – National accounts aggregates by industry.</a:t>
            </a:r>
            <a:endParaRPr lang="en-US" sz="1200" dirty="0" smtClean="0">
              <a:solidFill>
                <a:schemeClr val="accent1">
                  <a:lumMod val="50000"/>
                </a:schemeClr>
              </a:solidFill>
            </a:endParaRPr>
          </a:p>
          <a:p>
            <a:pPr>
              <a:buNone/>
            </a:pPr>
            <a:endParaRPr lang="en-US" dirty="0">
              <a:solidFill>
                <a:schemeClr val="accent1">
                  <a:lumMod val="50000"/>
                </a:schemeClr>
              </a:solidFill>
            </a:endParaRPr>
          </a:p>
        </p:txBody>
      </p:sp>
      <p:pic>
        <p:nvPicPr>
          <p:cNvPr id="8" name="Picture 7"/>
          <p:cNvPicPr/>
          <p:nvPr/>
        </p:nvPicPr>
        <p:blipFill>
          <a:blip r:embed="rId2" cstate="print"/>
          <a:srcRect/>
          <a:stretch>
            <a:fillRect/>
          </a:stretch>
        </p:blipFill>
        <p:spPr bwMode="auto">
          <a:xfrm>
            <a:off x="1219200" y="1524000"/>
            <a:ext cx="6705600" cy="4191000"/>
          </a:xfrm>
          <a:prstGeom prst="rect">
            <a:avLst/>
          </a:prstGeom>
          <a:noFill/>
          <a:ln w="9525">
            <a:noFill/>
            <a:miter lim="800000"/>
            <a:headEnd/>
            <a:tailEnd/>
          </a:ln>
        </p:spPr>
      </p:pic>
    </p:spTree>
  </p:cSld>
  <p:clrMapOvr>
    <a:masterClrMapping/>
  </p:clrMapOvr>
  <p:transition advTm="236797"/>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C359D4F-2E09-4358-B78D-AB4002C8F01F}" type="slidenum">
              <a:rPr lang="en-US" smtClean="0"/>
              <a:pPr/>
              <a:t>6</a:t>
            </a:fld>
            <a:endParaRPr lang="en-US"/>
          </a:p>
        </p:txBody>
      </p:sp>
      <p:sp>
        <p:nvSpPr>
          <p:cNvPr id="6145" name="Rectangle 1"/>
          <p:cNvSpPr>
            <a:spLocks noChangeArrowheads="1"/>
          </p:cNvSpPr>
          <p:nvPr/>
        </p:nvSpPr>
        <p:spPr bwMode="auto">
          <a:xfrm>
            <a:off x="152400" y="609600"/>
            <a:ext cx="8763000" cy="3385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514350" marR="0" lvl="0" indent="-514350" algn="ctr" fontAlgn="base">
              <a:lnSpc>
                <a:spcPct val="100000"/>
              </a:lnSpc>
              <a:spcBef>
                <a:spcPct val="0"/>
              </a:spcBef>
              <a:spcAft>
                <a:spcPct val="0"/>
              </a:spcAft>
              <a:buClrTx/>
              <a:buSzTx/>
              <a:buFontTx/>
              <a:buNone/>
              <a:tabLst/>
            </a:pPr>
            <a:r>
              <a:rPr lang="ro-RO" sz="1600" b="1" dirty="0" smtClean="0">
                <a:solidFill>
                  <a:schemeClr val="bg2">
                    <a:lumMod val="50000"/>
                  </a:schemeClr>
                </a:solidFill>
              </a:rPr>
              <a:t>2</a:t>
            </a:r>
            <a:r>
              <a:rPr lang="en-US" sz="1600" b="1" dirty="0" smtClean="0">
                <a:solidFill>
                  <a:schemeClr val="bg2">
                    <a:lumMod val="50000"/>
                  </a:schemeClr>
                </a:solidFill>
              </a:rPr>
              <a:t>. </a:t>
            </a:r>
            <a:r>
              <a:rPr lang="en-US" sz="1600" b="1" dirty="0" err="1" smtClean="0">
                <a:solidFill>
                  <a:schemeClr val="bg2">
                    <a:lumMod val="50000"/>
                  </a:schemeClr>
                </a:solidFill>
              </a:rPr>
              <a:t>Profilul</a:t>
            </a:r>
            <a:r>
              <a:rPr lang="en-US" sz="1600" b="1" dirty="0" smtClean="0">
                <a:solidFill>
                  <a:schemeClr val="bg2">
                    <a:lumMod val="50000"/>
                  </a:schemeClr>
                </a:solidFill>
              </a:rPr>
              <a:t> </a:t>
            </a:r>
            <a:r>
              <a:rPr lang="en-US" sz="1600" b="1" dirty="0" err="1" smtClean="0">
                <a:solidFill>
                  <a:schemeClr val="bg2">
                    <a:lumMod val="50000"/>
                  </a:schemeClr>
                </a:solidFill>
              </a:rPr>
              <a:t>industriei</a:t>
            </a:r>
            <a:r>
              <a:rPr lang="en-US" sz="1600" b="1" dirty="0" smtClean="0">
                <a:solidFill>
                  <a:schemeClr val="bg2">
                    <a:lumMod val="50000"/>
                  </a:schemeClr>
                </a:solidFill>
              </a:rPr>
              <a:t> </a:t>
            </a:r>
            <a:r>
              <a:rPr lang="en-US" sz="1600" b="1" dirty="0" err="1" smtClean="0">
                <a:solidFill>
                  <a:schemeClr val="bg2">
                    <a:lumMod val="50000"/>
                  </a:schemeClr>
                </a:solidFill>
              </a:rPr>
              <a:t>prelucrătoare</a:t>
            </a:r>
            <a:r>
              <a:rPr lang="en-US" sz="1600" b="1" dirty="0" smtClean="0">
                <a:solidFill>
                  <a:schemeClr val="bg2">
                    <a:lumMod val="50000"/>
                  </a:schemeClr>
                </a:solidFill>
              </a:rPr>
              <a:t> a </a:t>
            </a:r>
            <a:r>
              <a:rPr lang="en-US" sz="1600" b="1" dirty="0" err="1" smtClean="0">
                <a:solidFill>
                  <a:schemeClr val="bg2">
                    <a:lumMod val="50000"/>
                  </a:schemeClr>
                </a:solidFill>
              </a:rPr>
              <a:t>produselor</a:t>
            </a:r>
            <a:r>
              <a:rPr lang="en-US" sz="1600" b="1" dirty="0" smtClean="0">
                <a:solidFill>
                  <a:schemeClr val="bg2">
                    <a:lumMod val="50000"/>
                  </a:schemeClr>
                </a:solidFill>
              </a:rPr>
              <a:t> </a:t>
            </a:r>
            <a:r>
              <a:rPr lang="en-US" sz="1600" b="1" dirty="0" err="1" smtClean="0">
                <a:solidFill>
                  <a:schemeClr val="bg2">
                    <a:lumMod val="50000"/>
                  </a:schemeClr>
                </a:solidFill>
              </a:rPr>
              <a:t>alimentare</a:t>
            </a:r>
            <a:endParaRPr lang="en-US" sz="1600" b="1" dirty="0" smtClean="0">
              <a:solidFill>
                <a:schemeClr val="bg2">
                  <a:lumMod val="50000"/>
                </a:schemeClr>
              </a:solidFill>
            </a:endParaRPr>
          </a:p>
        </p:txBody>
      </p:sp>
      <p:sp>
        <p:nvSpPr>
          <p:cNvPr id="1027" name="Rectangle 3"/>
          <p:cNvSpPr>
            <a:spLocks noChangeArrowheads="1"/>
          </p:cNvSpPr>
          <p:nvPr/>
        </p:nvSpPr>
        <p:spPr bwMode="auto">
          <a:xfrm>
            <a:off x="228600" y="1250721"/>
            <a:ext cx="8686800" cy="30777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ro-RO" sz="1400" b="1" dirty="0" smtClean="0">
                <a:solidFill>
                  <a:schemeClr val="accent1">
                    <a:lumMod val="50000"/>
                  </a:schemeClr>
                </a:solidFill>
                <a:latin typeface="Arial" pitchFamily="34" charset="0"/>
                <a:ea typeface="Times New Roman" pitchFamily="18" charset="0"/>
                <a:cs typeface="Arial" pitchFamily="34" charset="0"/>
              </a:rPr>
              <a:t>           </a:t>
            </a:r>
            <a:r>
              <a:rPr lang="en-US" sz="1400" b="1" dirty="0" smtClean="0">
                <a:solidFill>
                  <a:schemeClr val="accent1">
                    <a:lumMod val="50000"/>
                  </a:schemeClr>
                </a:solidFill>
                <a:latin typeface="Arial" pitchFamily="34" charset="0"/>
                <a:ea typeface="Times New Roman" pitchFamily="18" charset="0"/>
                <a:cs typeface="Arial" pitchFamily="34" charset="0"/>
              </a:rPr>
              <a:t>Fig. </a:t>
            </a:r>
            <a:r>
              <a:rPr lang="ro-RO" sz="1400" b="1" dirty="0" smtClean="0">
                <a:solidFill>
                  <a:schemeClr val="accent1">
                    <a:lumMod val="50000"/>
                  </a:schemeClr>
                </a:solidFill>
                <a:latin typeface="Arial" pitchFamily="34" charset="0"/>
                <a:ea typeface="Times New Roman" pitchFamily="18" charset="0"/>
                <a:cs typeface="Arial" pitchFamily="34" charset="0"/>
              </a:rPr>
              <a:t>2</a:t>
            </a:r>
            <a:r>
              <a:rPr lang="en-US" sz="1400" b="1" dirty="0" smtClean="0">
                <a:solidFill>
                  <a:schemeClr val="accent1">
                    <a:lumMod val="50000"/>
                  </a:schemeClr>
                </a:solidFill>
                <a:latin typeface="Arial" pitchFamily="34" charset="0"/>
                <a:ea typeface="Times New Roman" pitchFamily="18" charset="0"/>
                <a:cs typeface="Arial" pitchFamily="34" charset="0"/>
              </a:rPr>
              <a:t> </a:t>
            </a:r>
            <a:r>
              <a:rPr lang="ro-RO" sz="1400" b="1" dirty="0" smtClean="0">
                <a:solidFill>
                  <a:schemeClr val="accent1">
                    <a:lumMod val="50000"/>
                  </a:schemeClr>
                </a:solidFill>
                <a:latin typeface="Arial" pitchFamily="34" charset="0"/>
                <a:ea typeface="Times New Roman" pitchFamily="18" charset="0"/>
                <a:cs typeface="Arial" pitchFamily="34" charset="0"/>
              </a:rPr>
              <a:t>- </a:t>
            </a:r>
            <a:r>
              <a:rPr lang="ro-RO" sz="1400" dirty="0" smtClean="0">
                <a:solidFill>
                  <a:schemeClr val="accent1">
                    <a:lumMod val="50000"/>
                  </a:schemeClr>
                </a:solidFill>
                <a:latin typeface="Arial" pitchFamily="34" charset="0"/>
                <a:ea typeface="Times New Roman" pitchFamily="18" charset="0"/>
                <a:cs typeface="Arial" pitchFamily="34" charset="0"/>
              </a:rPr>
              <a:t>Ponderea p</a:t>
            </a:r>
            <a:r>
              <a:rPr kumimoji="0" lang="en-US" sz="1400" b="0" i="0" u="none" strike="noStrike" cap="none" normalizeH="0" baseline="0" dirty="0" err="1" smtClean="0">
                <a:ln>
                  <a:noFill/>
                </a:ln>
                <a:solidFill>
                  <a:schemeClr val="accent1">
                    <a:lumMod val="50000"/>
                  </a:schemeClr>
                </a:solidFill>
                <a:effectLst/>
                <a:latin typeface="Arial" pitchFamily="34" charset="0"/>
                <a:ea typeface="Times New Roman" pitchFamily="18" charset="0"/>
                <a:cs typeface="Arial" pitchFamily="34" charset="0"/>
              </a:rPr>
              <a:t>rincipal</a:t>
            </a:r>
            <a:r>
              <a:rPr kumimoji="0" lang="ro-RO" sz="1400" b="0" i="0" u="none" strike="noStrike" cap="none" normalizeH="0" baseline="0" dirty="0" smtClean="0">
                <a:ln>
                  <a:noFill/>
                </a:ln>
                <a:solidFill>
                  <a:schemeClr val="accent1">
                    <a:lumMod val="50000"/>
                  </a:schemeClr>
                </a:solidFill>
                <a:effectLst/>
                <a:latin typeface="Arial" pitchFamily="34" charset="0"/>
                <a:ea typeface="Times New Roman" pitchFamily="18" charset="0"/>
                <a:cs typeface="Arial" pitchFamily="34" charset="0"/>
              </a:rPr>
              <a:t>ilor</a:t>
            </a:r>
            <a:r>
              <a:rPr kumimoji="0" lang="en-US" sz="1400" b="0" i="0" u="none" strike="noStrike" cap="none" normalizeH="0" baseline="0" dirty="0" smtClean="0">
                <a:ln>
                  <a:noFill/>
                </a:ln>
                <a:solidFill>
                  <a:schemeClr val="accent1">
                    <a:lumMod val="50000"/>
                  </a:schemeClr>
                </a:solidFill>
                <a:effectLst/>
                <a:latin typeface="Arial" pitchFamily="34" charset="0"/>
                <a:ea typeface="Times New Roman" pitchFamily="18" charset="0"/>
                <a:cs typeface="Arial" pitchFamily="34" charset="0"/>
              </a:rPr>
              <a:t> </a:t>
            </a:r>
            <a:r>
              <a:rPr kumimoji="0" lang="en-US" sz="1400" b="0" i="0" u="none" strike="noStrike" cap="none" normalizeH="0" baseline="0" dirty="0" err="1" smtClean="0">
                <a:ln>
                  <a:noFill/>
                </a:ln>
                <a:solidFill>
                  <a:schemeClr val="accent1">
                    <a:lumMod val="50000"/>
                  </a:schemeClr>
                </a:solidFill>
                <a:effectLst/>
                <a:latin typeface="Arial" pitchFamily="34" charset="0"/>
                <a:ea typeface="Times New Roman" pitchFamily="18" charset="0"/>
                <a:cs typeface="Arial" pitchFamily="34" charset="0"/>
              </a:rPr>
              <a:t>indicatori</a:t>
            </a:r>
            <a:r>
              <a:rPr kumimoji="0" lang="en-US" sz="1400" b="0" i="0" u="none" strike="noStrike" cap="none" normalizeH="0" baseline="0" dirty="0" smtClean="0">
                <a:ln>
                  <a:noFill/>
                </a:ln>
                <a:solidFill>
                  <a:schemeClr val="accent1">
                    <a:lumMod val="50000"/>
                  </a:schemeClr>
                </a:solidFill>
                <a:effectLst/>
                <a:latin typeface="Arial" pitchFamily="34" charset="0"/>
                <a:ea typeface="Times New Roman" pitchFamily="18" charset="0"/>
                <a:cs typeface="Arial" pitchFamily="34" charset="0"/>
              </a:rPr>
              <a:t> </a:t>
            </a:r>
            <a:r>
              <a:rPr kumimoji="0" lang="en-US" sz="1400" b="0" i="0" u="none" strike="noStrike" cap="none" normalizeH="0" baseline="0" dirty="0" err="1" smtClean="0">
                <a:ln>
                  <a:noFill/>
                </a:ln>
                <a:solidFill>
                  <a:schemeClr val="accent1">
                    <a:lumMod val="50000"/>
                  </a:schemeClr>
                </a:solidFill>
                <a:effectLst/>
                <a:latin typeface="Arial" pitchFamily="34" charset="0"/>
                <a:ea typeface="Times New Roman" pitchFamily="18" charset="0"/>
                <a:cs typeface="Arial" pitchFamily="34" charset="0"/>
              </a:rPr>
              <a:t>ai</a:t>
            </a:r>
            <a:r>
              <a:rPr kumimoji="0" lang="en-US" sz="1400" b="0" i="0" u="none" strike="noStrike" cap="none" normalizeH="0" baseline="0" dirty="0" smtClean="0">
                <a:ln>
                  <a:noFill/>
                </a:ln>
                <a:solidFill>
                  <a:schemeClr val="accent1">
                    <a:lumMod val="50000"/>
                  </a:schemeClr>
                </a:solidFill>
                <a:effectLst/>
                <a:latin typeface="Arial" pitchFamily="34" charset="0"/>
                <a:ea typeface="Times New Roman" pitchFamily="18" charset="0"/>
                <a:cs typeface="Arial" pitchFamily="34" charset="0"/>
              </a:rPr>
              <a:t> </a:t>
            </a:r>
            <a:r>
              <a:rPr kumimoji="0" lang="en-US" sz="1400" b="0" i="0" u="none" strike="noStrike" cap="none" normalizeH="0" baseline="0" dirty="0" err="1" smtClean="0">
                <a:ln>
                  <a:noFill/>
                </a:ln>
                <a:solidFill>
                  <a:schemeClr val="accent1">
                    <a:lumMod val="50000"/>
                  </a:schemeClr>
                </a:solidFill>
                <a:effectLst/>
                <a:latin typeface="Arial" pitchFamily="34" charset="0"/>
                <a:ea typeface="Times New Roman" pitchFamily="18" charset="0"/>
                <a:cs typeface="Arial" pitchFamily="34" charset="0"/>
              </a:rPr>
              <a:t>economiei</a:t>
            </a:r>
            <a:r>
              <a:rPr kumimoji="0" lang="en-US" sz="1400" b="0" i="0" u="none" strike="noStrike" cap="none" normalizeH="0" baseline="0" dirty="0" smtClean="0">
                <a:ln>
                  <a:noFill/>
                </a:ln>
                <a:solidFill>
                  <a:schemeClr val="accent1">
                    <a:lumMod val="50000"/>
                  </a:schemeClr>
                </a:solidFill>
                <a:effectLst/>
                <a:latin typeface="Arial" pitchFamily="34" charset="0"/>
                <a:ea typeface="Times New Roman" pitchFamily="18" charset="0"/>
                <a:cs typeface="Arial" pitchFamily="34" charset="0"/>
              </a:rPr>
              <a:t> </a:t>
            </a:r>
            <a:r>
              <a:rPr kumimoji="0" lang="en-US" sz="1400" b="0" i="0" u="none" strike="noStrike" cap="none" normalizeH="0" baseline="0" dirty="0" err="1" smtClean="0">
                <a:ln>
                  <a:noFill/>
                </a:ln>
                <a:solidFill>
                  <a:schemeClr val="accent1">
                    <a:lumMod val="50000"/>
                  </a:schemeClr>
                </a:solidFill>
                <a:effectLst/>
                <a:latin typeface="Arial" pitchFamily="34" charset="0"/>
                <a:ea typeface="Times New Roman" pitchFamily="18" charset="0"/>
                <a:cs typeface="Arial" pitchFamily="34" charset="0"/>
              </a:rPr>
              <a:t>întreprinderilor</a:t>
            </a:r>
            <a:r>
              <a:rPr kumimoji="0" lang="en-US" sz="1400" b="0" i="0" u="none" strike="noStrike" cap="none" normalizeH="0" baseline="0" dirty="0" smtClean="0">
                <a:ln>
                  <a:noFill/>
                </a:ln>
                <a:solidFill>
                  <a:schemeClr val="accent1">
                    <a:lumMod val="50000"/>
                  </a:schemeClr>
                </a:solidFill>
                <a:effectLst/>
                <a:latin typeface="Arial" pitchFamily="34" charset="0"/>
                <a:ea typeface="Times New Roman" pitchFamily="18" charset="0"/>
                <a:cs typeface="Arial" pitchFamily="34" charset="0"/>
              </a:rPr>
              <a:t> </a:t>
            </a:r>
            <a:r>
              <a:rPr kumimoji="0" lang="ro-RO" sz="1400" b="0" i="0" u="none" strike="noStrike" cap="none" normalizeH="0" baseline="0" dirty="0" smtClean="0">
                <a:ln>
                  <a:noFill/>
                </a:ln>
                <a:solidFill>
                  <a:schemeClr val="accent1">
                    <a:lumMod val="50000"/>
                  </a:schemeClr>
                </a:solidFill>
                <a:effectLst/>
                <a:latin typeface="Arial" pitchFamily="34" charset="0"/>
                <a:ea typeface="Times New Roman" pitchFamily="18" charset="0"/>
                <a:cs typeface="Arial" pitchFamily="34" charset="0"/>
              </a:rPr>
              <a:t>industriei </a:t>
            </a:r>
            <a:r>
              <a:rPr kumimoji="0" lang="en-US" sz="1400" b="0" i="0" u="none" strike="noStrike" cap="none" normalizeH="0" baseline="0" dirty="0" smtClean="0">
                <a:ln>
                  <a:noFill/>
                </a:ln>
                <a:solidFill>
                  <a:schemeClr val="accent1">
                    <a:lumMod val="50000"/>
                  </a:schemeClr>
                </a:solidFill>
                <a:effectLst/>
                <a:latin typeface="Arial" pitchFamily="34" charset="0"/>
                <a:ea typeface="Times New Roman" pitchFamily="18" charset="0"/>
                <a:cs typeface="Arial" pitchFamily="34" charset="0"/>
              </a:rPr>
              <a:t>aliment</a:t>
            </a:r>
            <a:r>
              <a:rPr kumimoji="0" lang="ro-RO" sz="1400" b="0" i="0" u="none" strike="noStrike" cap="none" normalizeH="0" baseline="0" dirty="0" smtClean="0">
                <a:ln>
                  <a:noFill/>
                </a:ln>
                <a:solidFill>
                  <a:schemeClr val="accent1">
                    <a:lumMod val="50000"/>
                  </a:schemeClr>
                </a:solidFill>
                <a:effectLst/>
                <a:latin typeface="Arial" pitchFamily="34" charset="0"/>
                <a:ea typeface="Times New Roman" pitchFamily="18" charset="0"/>
                <a:cs typeface="Arial" pitchFamily="34" charset="0"/>
              </a:rPr>
              <a:t>are</a:t>
            </a:r>
            <a:r>
              <a:rPr kumimoji="0" lang="en-US" sz="1400" b="0" i="0" u="none" strike="noStrike" cap="none" normalizeH="0" baseline="0" dirty="0" smtClean="0">
                <a:ln>
                  <a:noFill/>
                </a:ln>
                <a:solidFill>
                  <a:schemeClr val="accent1">
                    <a:lumMod val="50000"/>
                  </a:schemeClr>
                </a:solidFill>
                <a:effectLst/>
                <a:latin typeface="Arial" pitchFamily="34" charset="0"/>
                <a:ea typeface="Times New Roman" pitchFamily="18" charset="0"/>
                <a:cs typeface="Arial" pitchFamily="34" charset="0"/>
              </a:rPr>
              <a:t> </a:t>
            </a:r>
            <a:r>
              <a:rPr kumimoji="0" lang="ro-RO" sz="1400" b="0" i="0" u="none" strike="noStrike" cap="none" normalizeH="0" baseline="0" dirty="0" smtClean="0">
                <a:ln>
                  <a:noFill/>
                </a:ln>
                <a:solidFill>
                  <a:schemeClr val="accent1">
                    <a:lumMod val="50000"/>
                  </a:schemeClr>
                </a:solidFill>
                <a:effectLst/>
                <a:latin typeface="Arial" pitchFamily="34" charset="0"/>
                <a:ea typeface="Times New Roman" pitchFamily="18" charset="0"/>
                <a:cs typeface="Arial" pitchFamily="34" charset="0"/>
              </a:rPr>
              <a:t>din</a:t>
            </a:r>
            <a:r>
              <a:rPr kumimoji="0" lang="en-US" sz="1400" b="0" i="0" u="none" strike="noStrike" cap="none" normalizeH="0" baseline="0" dirty="0" smtClean="0">
                <a:ln>
                  <a:noFill/>
                </a:ln>
                <a:solidFill>
                  <a:schemeClr val="accent1">
                    <a:lumMod val="50000"/>
                  </a:schemeClr>
                </a:solidFill>
                <a:effectLst/>
                <a:latin typeface="Arial" pitchFamily="34" charset="0"/>
                <a:ea typeface="Times New Roman" pitchFamily="18" charset="0"/>
                <a:cs typeface="Arial" pitchFamily="34" charset="0"/>
              </a:rPr>
              <a:t> </a:t>
            </a:r>
            <a:r>
              <a:rPr kumimoji="0" lang="en-US" sz="1400" b="0" i="0" u="none" strike="noStrike" cap="none" normalizeH="0" baseline="0" dirty="0" err="1" smtClean="0">
                <a:ln>
                  <a:noFill/>
                </a:ln>
                <a:solidFill>
                  <a:schemeClr val="accent1">
                    <a:lumMod val="50000"/>
                  </a:schemeClr>
                </a:solidFill>
                <a:effectLst/>
                <a:latin typeface="Arial" pitchFamily="34" charset="0"/>
                <a:ea typeface="Times New Roman" pitchFamily="18" charset="0"/>
                <a:cs typeface="Arial" pitchFamily="34" charset="0"/>
              </a:rPr>
              <a:t>UE</a:t>
            </a:r>
            <a:r>
              <a:rPr kumimoji="0" lang="ro-RO" sz="1400" b="0" i="0" u="none" strike="noStrike" cap="none" normalizeH="0" baseline="0" dirty="0" smtClean="0">
                <a:ln>
                  <a:noFill/>
                </a:ln>
                <a:solidFill>
                  <a:schemeClr val="accent1">
                    <a:lumMod val="50000"/>
                  </a:schemeClr>
                </a:solidFill>
                <a:effectLst/>
                <a:latin typeface="Arial" pitchFamily="34" charset="0"/>
                <a:ea typeface="Times New Roman" pitchFamily="18" charset="0"/>
                <a:cs typeface="Arial" pitchFamily="34" charset="0"/>
              </a:rPr>
              <a:t> </a:t>
            </a:r>
            <a:endParaRPr kumimoji="0" lang="en-US" sz="1400" b="0" i="0" u="none" strike="noStrike" cap="none" normalizeH="0" baseline="0" dirty="0" smtClean="0">
              <a:ln>
                <a:noFill/>
              </a:ln>
              <a:solidFill>
                <a:schemeClr val="accent1">
                  <a:lumMod val="50000"/>
                </a:schemeClr>
              </a:solidFill>
              <a:effectLst/>
              <a:latin typeface="Arial" pitchFamily="34" charset="0"/>
              <a:cs typeface="Arial" pitchFamily="34" charset="0"/>
            </a:endParaRPr>
          </a:p>
        </p:txBody>
      </p:sp>
      <p:sp>
        <p:nvSpPr>
          <p:cNvPr id="8" name="Rectangle 7"/>
          <p:cNvSpPr/>
          <p:nvPr/>
        </p:nvSpPr>
        <p:spPr>
          <a:xfrm>
            <a:off x="304800" y="6096000"/>
            <a:ext cx="8839200" cy="276999"/>
          </a:xfrm>
          <a:prstGeom prst="rect">
            <a:avLst/>
          </a:prstGeom>
        </p:spPr>
        <p:txBody>
          <a:bodyPr wrap="square">
            <a:spAutoFit/>
          </a:bodyPr>
          <a:lstStyle/>
          <a:p>
            <a:pPr lvl="0" algn="ctr" fontAlgn="base">
              <a:spcBef>
                <a:spcPct val="0"/>
              </a:spcBef>
              <a:spcAft>
                <a:spcPct val="0"/>
              </a:spcAft>
            </a:pPr>
            <a:r>
              <a:rPr lang="en-US" sz="1200" dirty="0" err="1" smtClean="0">
                <a:solidFill>
                  <a:schemeClr val="tx2">
                    <a:lumMod val="50000"/>
                  </a:schemeClr>
                </a:solidFill>
                <a:latin typeface="Arial" pitchFamily="34" charset="0"/>
                <a:ea typeface="Times New Roman" pitchFamily="18" charset="0"/>
                <a:cs typeface="Arial" pitchFamily="34" charset="0"/>
              </a:rPr>
              <a:t>Sursa</a:t>
            </a:r>
            <a:r>
              <a:rPr lang="en-US" sz="1200" dirty="0" smtClean="0">
                <a:solidFill>
                  <a:schemeClr val="tx2">
                    <a:lumMod val="50000"/>
                  </a:schemeClr>
                </a:solidFill>
                <a:latin typeface="Arial" pitchFamily="34" charset="0"/>
                <a:ea typeface="Times New Roman" pitchFamily="18" charset="0"/>
                <a:cs typeface="Arial" pitchFamily="34" charset="0"/>
              </a:rPr>
              <a:t>: </a:t>
            </a:r>
            <a:r>
              <a:rPr lang="en-US" sz="1200" dirty="0" err="1" smtClean="0">
                <a:solidFill>
                  <a:schemeClr val="tx2">
                    <a:lumMod val="50000"/>
                  </a:schemeClr>
                </a:solidFill>
                <a:latin typeface="Arial" pitchFamily="34" charset="0"/>
                <a:ea typeface="Times New Roman" pitchFamily="18" charset="0"/>
                <a:cs typeface="Arial" pitchFamily="34" charset="0"/>
              </a:rPr>
              <a:t>Prelucr</a:t>
            </a:r>
            <a:r>
              <a:rPr lang="ro-RO" sz="1200" dirty="0" smtClean="0">
                <a:solidFill>
                  <a:schemeClr val="tx2">
                    <a:lumMod val="50000"/>
                  </a:schemeClr>
                </a:solidFill>
                <a:latin typeface="Arial" pitchFamily="34" charset="0"/>
                <a:ea typeface="Times New Roman" pitchFamily="18" charset="0"/>
                <a:cs typeface="Arial" pitchFamily="34" charset="0"/>
              </a:rPr>
              <a:t>ări</a:t>
            </a:r>
            <a:r>
              <a:rPr lang="en-US" sz="1200" dirty="0" smtClean="0">
                <a:solidFill>
                  <a:schemeClr val="tx2">
                    <a:lumMod val="50000"/>
                  </a:schemeClr>
                </a:solidFill>
                <a:latin typeface="Arial" pitchFamily="34" charset="0"/>
                <a:ea typeface="Times New Roman" pitchFamily="18" charset="0"/>
                <a:cs typeface="Arial" pitchFamily="34" charset="0"/>
              </a:rPr>
              <a:t> </a:t>
            </a:r>
            <a:r>
              <a:rPr lang="en-US" sz="1200" dirty="0" err="1" smtClean="0">
                <a:solidFill>
                  <a:schemeClr val="tx2">
                    <a:lumMod val="50000"/>
                  </a:schemeClr>
                </a:solidFill>
                <a:latin typeface="Arial" pitchFamily="34" charset="0"/>
                <a:ea typeface="Times New Roman" pitchFamily="18" charset="0"/>
                <a:cs typeface="Arial" pitchFamily="34" charset="0"/>
              </a:rPr>
              <a:t>statistici</a:t>
            </a:r>
            <a:r>
              <a:rPr lang="en-US" sz="1200" dirty="0" smtClean="0">
                <a:solidFill>
                  <a:schemeClr val="tx2">
                    <a:lumMod val="50000"/>
                  </a:schemeClr>
                </a:solidFill>
                <a:latin typeface="Arial" pitchFamily="34" charset="0"/>
                <a:ea typeface="Times New Roman" pitchFamily="18" charset="0"/>
                <a:cs typeface="Arial" pitchFamily="34" charset="0"/>
              </a:rPr>
              <a:t> din </a:t>
            </a:r>
            <a:r>
              <a:rPr lang="en-US" sz="1200" dirty="0" err="1" smtClean="0">
                <a:solidFill>
                  <a:schemeClr val="tx2">
                    <a:lumMod val="50000"/>
                  </a:schemeClr>
                </a:solidFill>
                <a:latin typeface="Arial" pitchFamily="34" charset="0"/>
                <a:ea typeface="Times New Roman" pitchFamily="18" charset="0"/>
                <a:cs typeface="Arial" pitchFamily="34" charset="0"/>
              </a:rPr>
              <a:t>Eurostat</a:t>
            </a:r>
            <a:r>
              <a:rPr lang="en-US" sz="1200" dirty="0" smtClean="0">
                <a:solidFill>
                  <a:schemeClr val="tx2">
                    <a:lumMod val="50000"/>
                  </a:schemeClr>
                </a:solidFill>
                <a:latin typeface="Arial" pitchFamily="34" charset="0"/>
                <a:ea typeface="Times New Roman" pitchFamily="18" charset="0"/>
                <a:cs typeface="Arial" pitchFamily="34" charset="0"/>
              </a:rPr>
              <a:t> - Enterprise statistics for special aggregates of activities </a:t>
            </a:r>
            <a:r>
              <a:rPr lang="en-US" sz="1200" dirty="0" err="1" smtClean="0">
                <a:solidFill>
                  <a:schemeClr val="tx2">
                    <a:lumMod val="50000"/>
                  </a:schemeClr>
                </a:solidFill>
                <a:latin typeface="Arial" pitchFamily="34" charset="0"/>
                <a:ea typeface="Times New Roman" pitchFamily="18" charset="0"/>
                <a:cs typeface="Arial" pitchFamily="34" charset="0"/>
              </a:rPr>
              <a:t>NACE</a:t>
            </a:r>
            <a:r>
              <a:rPr lang="en-US" sz="1200" dirty="0" smtClean="0">
                <a:solidFill>
                  <a:schemeClr val="tx2">
                    <a:lumMod val="50000"/>
                  </a:schemeClr>
                </a:solidFill>
                <a:latin typeface="Arial" pitchFamily="34" charset="0"/>
                <a:ea typeface="Times New Roman" pitchFamily="18" charset="0"/>
                <a:cs typeface="Arial" pitchFamily="34" charset="0"/>
              </a:rPr>
              <a:t> R2</a:t>
            </a:r>
            <a:r>
              <a:rPr lang="ro-RO" sz="1200" dirty="0" smtClean="0">
                <a:solidFill>
                  <a:schemeClr val="tx2">
                    <a:lumMod val="50000"/>
                  </a:schemeClr>
                </a:solidFill>
                <a:latin typeface="Arial" pitchFamily="34" charset="0"/>
                <a:ea typeface="Times New Roman" pitchFamily="18" charset="0"/>
                <a:cs typeface="Arial" pitchFamily="34" charset="0"/>
              </a:rPr>
              <a:t>. (2018) </a:t>
            </a:r>
            <a:endParaRPr lang="en-US" sz="1200" dirty="0" smtClean="0">
              <a:solidFill>
                <a:schemeClr val="tx2">
                  <a:lumMod val="50000"/>
                </a:schemeClr>
              </a:solidFill>
              <a:latin typeface="Arial" pitchFamily="34" charset="0"/>
              <a:cs typeface="Arial" pitchFamily="34" charset="0"/>
            </a:endParaRPr>
          </a:p>
        </p:txBody>
      </p:sp>
      <p:pic>
        <p:nvPicPr>
          <p:cNvPr id="7170" name="Picture 2"/>
          <p:cNvPicPr>
            <a:picLocks noChangeAspect="1" noChangeArrowheads="1"/>
          </p:cNvPicPr>
          <p:nvPr/>
        </p:nvPicPr>
        <p:blipFill>
          <a:blip r:embed="rId2" cstate="print"/>
          <a:srcRect/>
          <a:stretch>
            <a:fillRect/>
          </a:stretch>
        </p:blipFill>
        <p:spPr bwMode="auto">
          <a:xfrm>
            <a:off x="914400" y="1600200"/>
            <a:ext cx="7086600" cy="4482803"/>
          </a:xfrm>
          <a:prstGeom prst="rect">
            <a:avLst/>
          </a:prstGeom>
          <a:noFill/>
          <a:ln w="9525">
            <a:noFill/>
            <a:miter lim="800000"/>
            <a:headEnd/>
            <a:tailEnd/>
          </a:ln>
        </p:spPr>
      </p:pic>
    </p:spTree>
  </p:cSld>
  <p:clrMapOvr>
    <a:masterClrMapping/>
  </p:clrMapOvr>
  <p:transition advTm="290109"/>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C359D4F-2E09-4358-B78D-AB4002C8F01F}" type="slidenum">
              <a:rPr lang="en-US" smtClean="0"/>
              <a:pPr/>
              <a:t>7</a:t>
            </a:fld>
            <a:endParaRPr lang="en-US"/>
          </a:p>
        </p:txBody>
      </p:sp>
      <p:sp>
        <p:nvSpPr>
          <p:cNvPr id="4097" name="Rectangle 1"/>
          <p:cNvSpPr>
            <a:spLocks noChangeArrowheads="1"/>
          </p:cNvSpPr>
          <p:nvPr/>
        </p:nvSpPr>
        <p:spPr bwMode="auto">
          <a:xfrm>
            <a:off x="304800" y="1255811"/>
            <a:ext cx="8686800" cy="30777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lang="en-US" sz="1400" b="1" dirty="0" smtClean="0">
                <a:solidFill>
                  <a:schemeClr val="accent1">
                    <a:lumMod val="50000"/>
                  </a:schemeClr>
                </a:solidFill>
                <a:latin typeface="Arial" pitchFamily="34" charset="0"/>
                <a:ea typeface="Times New Roman" pitchFamily="18" charset="0"/>
                <a:cs typeface="Arial" pitchFamily="34" charset="0"/>
              </a:rPr>
              <a:t>Fig. </a:t>
            </a:r>
            <a:r>
              <a:rPr lang="ro-RO" sz="1400" b="1" dirty="0" smtClean="0">
                <a:solidFill>
                  <a:schemeClr val="accent1">
                    <a:lumMod val="50000"/>
                  </a:schemeClr>
                </a:solidFill>
                <a:latin typeface="Arial" pitchFamily="34" charset="0"/>
                <a:ea typeface="Times New Roman" pitchFamily="18" charset="0"/>
                <a:cs typeface="Arial" pitchFamily="34" charset="0"/>
              </a:rPr>
              <a:t>3 - </a:t>
            </a:r>
            <a:r>
              <a:rPr kumimoji="0" lang="en-US" sz="1400" i="0" u="none" strike="noStrike" cap="none" normalizeH="0" baseline="0" dirty="0" err="1" smtClean="0">
                <a:ln>
                  <a:noFill/>
                </a:ln>
                <a:solidFill>
                  <a:schemeClr val="accent1">
                    <a:lumMod val="50000"/>
                  </a:schemeClr>
                </a:solidFill>
                <a:effectLst/>
                <a:latin typeface="Arial" pitchFamily="34" charset="0"/>
                <a:ea typeface="Times New Roman" pitchFamily="18" charset="0"/>
                <a:cs typeface="Arial" pitchFamily="34" charset="0"/>
              </a:rPr>
              <a:t>Importan</a:t>
            </a:r>
            <a:r>
              <a:rPr kumimoji="0" lang="ro-RO" sz="1400" i="0" u="none" strike="noStrike" cap="none" normalizeH="0" baseline="0" dirty="0" smtClean="0">
                <a:ln>
                  <a:noFill/>
                </a:ln>
                <a:solidFill>
                  <a:schemeClr val="accent1">
                    <a:lumMod val="50000"/>
                  </a:schemeClr>
                </a:solidFill>
                <a:effectLst/>
                <a:latin typeface="Arial" pitchFamily="34" charset="0"/>
                <a:ea typeface="Times New Roman" pitchFamily="18" charset="0"/>
                <a:cs typeface="Arial" pitchFamily="34" charset="0"/>
              </a:rPr>
              <a:t>ț</a:t>
            </a:r>
            <a:r>
              <a:rPr kumimoji="0" lang="en-US" sz="1400" i="0" u="none" strike="noStrike" cap="none" normalizeH="0" baseline="0" dirty="0" smtClean="0">
                <a:ln>
                  <a:noFill/>
                </a:ln>
                <a:solidFill>
                  <a:schemeClr val="accent1">
                    <a:lumMod val="50000"/>
                  </a:schemeClr>
                </a:solidFill>
                <a:effectLst/>
                <a:latin typeface="Arial" pitchFamily="34" charset="0"/>
                <a:ea typeface="Times New Roman" pitchFamily="18" charset="0"/>
                <a:cs typeface="Arial" pitchFamily="34" charset="0"/>
              </a:rPr>
              <a:t>a </a:t>
            </a:r>
            <a:r>
              <a:rPr kumimoji="0" lang="en-US" sz="1400" i="0" u="none" strike="noStrike" cap="none" normalizeH="0" baseline="0" dirty="0" err="1" smtClean="0">
                <a:ln>
                  <a:noFill/>
                </a:ln>
                <a:solidFill>
                  <a:schemeClr val="accent1">
                    <a:lumMod val="50000"/>
                  </a:schemeClr>
                </a:solidFill>
                <a:effectLst/>
                <a:latin typeface="Arial" pitchFamily="34" charset="0"/>
                <a:ea typeface="Times New Roman" pitchFamily="18" charset="0"/>
                <a:cs typeface="Arial" pitchFamily="34" charset="0"/>
              </a:rPr>
              <a:t>subsectoarelor</a:t>
            </a:r>
            <a:r>
              <a:rPr kumimoji="0" lang="ro-RO" sz="1400" i="0" u="none" strike="noStrike" cap="none" normalizeH="0" baseline="0" dirty="0" smtClean="0">
                <a:ln>
                  <a:noFill/>
                </a:ln>
                <a:solidFill>
                  <a:schemeClr val="accent1">
                    <a:lumMod val="50000"/>
                  </a:schemeClr>
                </a:solidFill>
                <a:effectLst/>
                <a:latin typeface="Arial" pitchFamily="34" charset="0"/>
                <a:ea typeface="Times New Roman" pitchFamily="18" charset="0"/>
                <a:cs typeface="Arial" pitchFamily="34" charset="0"/>
              </a:rPr>
              <a:t> din </a:t>
            </a:r>
            <a:r>
              <a:rPr kumimoji="0" lang="en-US" sz="1400" i="0" u="none" strike="noStrike" cap="none" normalizeH="0" baseline="0" dirty="0" err="1" smtClean="0">
                <a:ln>
                  <a:noFill/>
                </a:ln>
                <a:solidFill>
                  <a:schemeClr val="accent1">
                    <a:lumMod val="50000"/>
                  </a:schemeClr>
                </a:solidFill>
                <a:effectLst/>
                <a:latin typeface="Arial" pitchFamily="34" charset="0"/>
                <a:ea typeface="Times New Roman" pitchFamily="18" charset="0"/>
                <a:cs typeface="Arial" pitchFamily="34" charset="0"/>
              </a:rPr>
              <a:t>industri</a:t>
            </a:r>
            <a:r>
              <a:rPr kumimoji="0" lang="ro-RO" sz="1400" i="0" u="none" strike="noStrike" cap="none" normalizeH="0" baseline="0" dirty="0" smtClean="0">
                <a:ln>
                  <a:noFill/>
                </a:ln>
                <a:solidFill>
                  <a:schemeClr val="accent1">
                    <a:lumMod val="50000"/>
                  </a:schemeClr>
                </a:solidFill>
                <a:effectLst/>
                <a:latin typeface="Arial" pitchFamily="34" charset="0"/>
                <a:ea typeface="Times New Roman" pitchFamily="18" charset="0"/>
                <a:cs typeface="Arial" pitchFamily="34" charset="0"/>
              </a:rPr>
              <a:t>a</a:t>
            </a:r>
            <a:r>
              <a:rPr kumimoji="0" lang="en-US" sz="1400" i="0" u="none" strike="noStrike" cap="none" normalizeH="0" baseline="0" dirty="0" smtClean="0">
                <a:ln>
                  <a:noFill/>
                </a:ln>
                <a:solidFill>
                  <a:schemeClr val="accent1">
                    <a:lumMod val="50000"/>
                  </a:schemeClr>
                </a:solidFill>
                <a:effectLst/>
                <a:latin typeface="Arial" pitchFamily="34" charset="0"/>
                <a:ea typeface="Times New Roman" pitchFamily="18" charset="0"/>
                <a:cs typeface="Arial" pitchFamily="34" charset="0"/>
              </a:rPr>
              <a:t> </a:t>
            </a:r>
            <a:r>
              <a:rPr kumimoji="0" lang="en-US" sz="1400" i="0" u="none" strike="noStrike" cap="none" normalizeH="0" baseline="0" dirty="0" err="1" smtClean="0">
                <a:ln>
                  <a:noFill/>
                </a:ln>
                <a:solidFill>
                  <a:schemeClr val="accent1">
                    <a:lumMod val="50000"/>
                  </a:schemeClr>
                </a:solidFill>
                <a:effectLst/>
                <a:latin typeface="Arial" pitchFamily="34" charset="0"/>
                <a:ea typeface="Times New Roman" pitchFamily="18" charset="0"/>
                <a:cs typeface="Arial" pitchFamily="34" charset="0"/>
              </a:rPr>
              <a:t>alimentar</a:t>
            </a:r>
            <a:r>
              <a:rPr kumimoji="0" lang="ro-RO" sz="1400" i="0" u="none" strike="noStrike" cap="none" normalizeH="0" baseline="0" dirty="0" smtClean="0">
                <a:ln>
                  <a:noFill/>
                </a:ln>
                <a:solidFill>
                  <a:schemeClr val="accent1">
                    <a:lumMod val="50000"/>
                  </a:schemeClr>
                </a:solidFill>
                <a:effectLst/>
                <a:latin typeface="Arial" pitchFamily="34" charset="0"/>
                <a:ea typeface="Times New Roman" pitchFamily="18" charset="0"/>
                <a:cs typeface="Arial" pitchFamily="34" charset="0"/>
              </a:rPr>
              <a:t>ă</a:t>
            </a:r>
            <a:r>
              <a:rPr kumimoji="0" lang="en-US" sz="1400" i="0" u="none" strike="noStrike" cap="none" normalizeH="0" baseline="0" dirty="0" smtClean="0">
                <a:ln>
                  <a:noFill/>
                </a:ln>
                <a:solidFill>
                  <a:schemeClr val="accent1">
                    <a:lumMod val="50000"/>
                  </a:schemeClr>
                </a:solidFill>
                <a:effectLst/>
                <a:latin typeface="Arial" pitchFamily="34" charset="0"/>
                <a:ea typeface="Times New Roman" pitchFamily="18" charset="0"/>
                <a:cs typeface="Arial" pitchFamily="34" charset="0"/>
              </a:rPr>
              <a:t> </a:t>
            </a:r>
            <a:r>
              <a:rPr kumimoji="0" lang="en-US" sz="1400" i="0" u="none" strike="noStrike" cap="none" normalizeH="0" baseline="0" dirty="0" err="1" smtClean="0">
                <a:ln>
                  <a:noFill/>
                </a:ln>
                <a:solidFill>
                  <a:schemeClr val="accent1">
                    <a:lumMod val="50000"/>
                  </a:schemeClr>
                </a:solidFill>
                <a:effectLst/>
                <a:latin typeface="Arial" pitchFamily="34" charset="0"/>
                <a:ea typeface="Times New Roman" pitchFamily="18" charset="0"/>
                <a:cs typeface="Arial" pitchFamily="34" charset="0"/>
              </a:rPr>
              <a:t>în</a:t>
            </a:r>
            <a:r>
              <a:rPr kumimoji="0" lang="en-US" sz="1400" i="0" u="none" strike="noStrike" cap="none" normalizeH="0" baseline="0" dirty="0" smtClean="0">
                <a:ln>
                  <a:noFill/>
                </a:ln>
                <a:solidFill>
                  <a:schemeClr val="accent1">
                    <a:lumMod val="50000"/>
                  </a:schemeClr>
                </a:solidFill>
                <a:effectLst/>
                <a:latin typeface="Arial" pitchFamily="34" charset="0"/>
                <a:ea typeface="Times New Roman" pitchFamily="18" charset="0"/>
                <a:cs typeface="Arial" pitchFamily="34" charset="0"/>
              </a:rPr>
              <a:t> VA din </a:t>
            </a:r>
            <a:r>
              <a:rPr kumimoji="0" lang="en-US" sz="1400" i="0" u="none" strike="noStrike" cap="none" normalizeH="0" baseline="0" dirty="0" err="1" smtClean="0">
                <a:ln>
                  <a:noFill/>
                </a:ln>
                <a:solidFill>
                  <a:schemeClr val="accent1">
                    <a:lumMod val="50000"/>
                  </a:schemeClr>
                </a:solidFill>
                <a:effectLst/>
                <a:latin typeface="Arial" pitchFamily="34" charset="0"/>
                <a:ea typeface="Times New Roman" pitchFamily="18" charset="0"/>
                <a:cs typeface="Arial" pitchFamily="34" charset="0"/>
              </a:rPr>
              <a:t>România</a:t>
            </a:r>
            <a:r>
              <a:rPr kumimoji="0" lang="en-US" sz="1400" i="0" u="none" strike="noStrike" cap="none" normalizeH="0" baseline="0" dirty="0" smtClean="0">
                <a:ln>
                  <a:noFill/>
                </a:ln>
                <a:solidFill>
                  <a:schemeClr val="accent1">
                    <a:lumMod val="50000"/>
                  </a:schemeClr>
                </a:solidFill>
                <a:effectLst/>
                <a:latin typeface="Arial" pitchFamily="34" charset="0"/>
                <a:ea typeface="Times New Roman" pitchFamily="18" charset="0"/>
                <a:cs typeface="Arial" pitchFamily="34" charset="0"/>
              </a:rPr>
              <a:t>, UE-28 </a:t>
            </a:r>
            <a:r>
              <a:rPr lang="ro-RO" sz="1400" dirty="0" smtClean="0">
                <a:solidFill>
                  <a:schemeClr val="accent1">
                    <a:lumMod val="50000"/>
                  </a:schemeClr>
                </a:solidFill>
                <a:latin typeface="Arial" pitchFamily="34" charset="0"/>
                <a:ea typeface="Times New Roman" pitchFamily="18" charset="0"/>
                <a:cs typeface="Arial" pitchFamily="34" charset="0"/>
              </a:rPr>
              <a:t>ș</a:t>
            </a:r>
            <a:r>
              <a:rPr kumimoji="0" lang="en-US" sz="1400" i="0" u="none" strike="noStrike" cap="none" normalizeH="0" baseline="0" dirty="0" err="1" smtClean="0">
                <a:ln>
                  <a:noFill/>
                </a:ln>
                <a:solidFill>
                  <a:schemeClr val="accent1">
                    <a:lumMod val="50000"/>
                  </a:schemeClr>
                </a:solidFill>
                <a:effectLst/>
                <a:latin typeface="Arial" pitchFamily="34" charset="0"/>
                <a:ea typeface="Times New Roman" pitchFamily="18" charset="0"/>
                <a:cs typeface="Arial" pitchFamily="34" charset="0"/>
              </a:rPr>
              <a:t>i</a:t>
            </a:r>
            <a:r>
              <a:rPr kumimoji="0" lang="ro-RO" sz="1400" i="0" u="none" strike="noStrike" cap="none" normalizeH="0" baseline="0" dirty="0" smtClean="0">
                <a:ln>
                  <a:noFill/>
                </a:ln>
                <a:solidFill>
                  <a:schemeClr val="accent1">
                    <a:lumMod val="50000"/>
                  </a:schemeClr>
                </a:solidFill>
                <a:effectLst/>
                <a:latin typeface="Arial" pitchFamily="34" charset="0"/>
                <a:ea typeface="Times New Roman" pitchFamily="18" charset="0"/>
                <a:cs typeface="Arial" pitchFamily="34" charset="0"/>
              </a:rPr>
              <a:t>  </a:t>
            </a:r>
            <a:r>
              <a:rPr kumimoji="0" lang="en-US" sz="1400" i="0" u="none" strike="noStrike" cap="none" normalizeH="0" baseline="0" dirty="0" err="1" smtClean="0">
                <a:ln>
                  <a:noFill/>
                </a:ln>
                <a:solidFill>
                  <a:schemeClr val="accent1">
                    <a:lumMod val="50000"/>
                  </a:schemeClr>
                </a:solidFill>
                <a:effectLst/>
                <a:latin typeface="Arial" pitchFamily="34" charset="0"/>
                <a:ea typeface="Times New Roman" pitchFamily="18" charset="0"/>
                <a:cs typeface="Arial" pitchFamily="34" charset="0"/>
              </a:rPr>
              <a:t>zona</a:t>
            </a:r>
            <a:r>
              <a:rPr kumimoji="0" lang="en-US" sz="1400" i="0" u="none" strike="noStrike" cap="none" normalizeH="0" baseline="0" dirty="0" smtClean="0">
                <a:ln>
                  <a:noFill/>
                </a:ln>
                <a:solidFill>
                  <a:schemeClr val="accent1">
                    <a:lumMod val="50000"/>
                  </a:schemeClr>
                </a:solidFill>
                <a:effectLst/>
                <a:latin typeface="Arial" pitchFamily="34" charset="0"/>
                <a:ea typeface="Times New Roman" pitchFamily="18" charset="0"/>
                <a:cs typeface="Arial" pitchFamily="34" charset="0"/>
              </a:rPr>
              <a:t> non-Euro</a:t>
            </a:r>
            <a:r>
              <a:rPr kumimoji="0" lang="ro-RO" sz="1400" i="0" u="none" strike="noStrike" cap="none" normalizeH="0" baseline="0" dirty="0" smtClean="0">
                <a:ln>
                  <a:noFill/>
                </a:ln>
                <a:solidFill>
                  <a:schemeClr val="accent1">
                    <a:lumMod val="50000"/>
                  </a:schemeClr>
                </a:solidFill>
                <a:effectLst/>
                <a:latin typeface="Arial" pitchFamily="34" charset="0"/>
                <a:ea typeface="Times New Roman" pitchFamily="18" charset="0"/>
                <a:cs typeface="Arial" pitchFamily="34" charset="0"/>
              </a:rPr>
              <a:t>*</a:t>
            </a:r>
            <a:endParaRPr kumimoji="0" lang="en-US" sz="1400" i="0" u="none" strike="noStrike" cap="none" normalizeH="0" baseline="0" dirty="0" smtClean="0">
              <a:ln>
                <a:noFill/>
              </a:ln>
              <a:solidFill>
                <a:schemeClr val="accent1">
                  <a:lumMod val="50000"/>
                </a:schemeClr>
              </a:solidFill>
              <a:effectLst/>
              <a:latin typeface="Arial" pitchFamily="34" charset="0"/>
              <a:cs typeface="Arial" pitchFamily="34" charset="0"/>
            </a:endParaRPr>
          </a:p>
        </p:txBody>
      </p:sp>
      <p:sp>
        <p:nvSpPr>
          <p:cNvPr id="4099" name="Rectangle 3"/>
          <p:cNvSpPr>
            <a:spLocks noChangeArrowheads="1"/>
          </p:cNvSpPr>
          <p:nvPr/>
        </p:nvSpPr>
        <p:spPr bwMode="auto">
          <a:xfrm>
            <a:off x="914400" y="6019800"/>
            <a:ext cx="7315200" cy="2616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err="1" smtClean="0">
                <a:ln>
                  <a:noFill/>
                </a:ln>
                <a:solidFill>
                  <a:schemeClr val="accent1">
                    <a:lumMod val="50000"/>
                  </a:schemeClr>
                </a:solidFill>
                <a:effectLst/>
                <a:latin typeface="Arial" pitchFamily="34" charset="0"/>
                <a:ea typeface="Times New Roman" pitchFamily="18" charset="0"/>
                <a:cs typeface="Arial" pitchFamily="34" charset="0"/>
              </a:rPr>
              <a:t>Sursa</a:t>
            </a:r>
            <a:r>
              <a:rPr kumimoji="0" lang="en-US" sz="1100" b="0" i="0" u="none" strike="noStrike" cap="none" normalizeH="0" baseline="0" dirty="0" smtClean="0">
                <a:ln>
                  <a:noFill/>
                </a:ln>
                <a:solidFill>
                  <a:schemeClr val="accent1">
                    <a:lumMod val="50000"/>
                  </a:schemeClr>
                </a:solidFill>
                <a:effectLst/>
                <a:latin typeface="Arial" pitchFamily="34" charset="0"/>
                <a:ea typeface="Times New Roman" pitchFamily="18" charset="0"/>
                <a:cs typeface="Arial" pitchFamily="34" charset="0"/>
              </a:rPr>
              <a:t>: </a:t>
            </a:r>
            <a:r>
              <a:rPr kumimoji="0" lang="en-US" sz="1100" b="0" i="0" u="none" strike="noStrike" cap="none" normalizeH="0" baseline="0" dirty="0" err="1" smtClean="0">
                <a:ln>
                  <a:noFill/>
                </a:ln>
                <a:solidFill>
                  <a:schemeClr val="accent1">
                    <a:lumMod val="50000"/>
                  </a:schemeClr>
                </a:solidFill>
                <a:effectLst/>
                <a:latin typeface="Arial" pitchFamily="34" charset="0"/>
                <a:ea typeface="Times New Roman" pitchFamily="18" charset="0"/>
                <a:cs typeface="Arial" pitchFamily="34" charset="0"/>
              </a:rPr>
              <a:t>Calcule</a:t>
            </a:r>
            <a:r>
              <a:rPr kumimoji="0" lang="en-US" sz="1100" b="0" i="0" u="none" strike="noStrike" cap="none" normalizeH="0" baseline="0" dirty="0" smtClean="0">
                <a:ln>
                  <a:noFill/>
                </a:ln>
                <a:solidFill>
                  <a:schemeClr val="accent1">
                    <a:lumMod val="50000"/>
                  </a:schemeClr>
                </a:solidFill>
                <a:effectLst/>
                <a:latin typeface="Arial" pitchFamily="34" charset="0"/>
                <a:ea typeface="Times New Roman" pitchFamily="18" charset="0"/>
                <a:cs typeface="Arial" pitchFamily="34" charset="0"/>
              </a:rPr>
              <a:t> </a:t>
            </a:r>
            <a:r>
              <a:rPr kumimoji="0" lang="en-US" sz="1100" b="0" i="0" u="none" strike="noStrike" cap="none" normalizeH="0" baseline="0" dirty="0" err="1" smtClean="0">
                <a:ln>
                  <a:noFill/>
                </a:ln>
                <a:solidFill>
                  <a:schemeClr val="accent1">
                    <a:lumMod val="50000"/>
                  </a:schemeClr>
                </a:solidFill>
                <a:effectLst/>
                <a:latin typeface="Arial" pitchFamily="34" charset="0"/>
                <a:ea typeface="Times New Roman" pitchFamily="18" charset="0"/>
                <a:cs typeface="Arial" pitchFamily="34" charset="0"/>
              </a:rPr>
              <a:t>proprii</a:t>
            </a:r>
            <a:r>
              <a:rPr kumimoji="0" lang="en-US" sz="1100" b="0" i="0" u="none" strike="noStrike" cap="none" normalizeH="0" baseline="0" dirty="0" smtClean="0">
                <a:ln>
                  <a:noFill/>
                </a:ln>
                <a:solidFill>
                  <a:schemeClr val="accent1">
                    <a:lumMod val="50000"/>
                  </a:schemeClr>
                </a:solidFill>
                <a:effectLst/>
                <a:latin typeface="Arial" pitchFamily="34" charset="0"/>
                <a:ea typeface="Times New Roman" pitchFamily="18" charset="0"/>
                <a:cs typeface="Arial" pitchFamily="34" charset="0"/>
              </a:rPr>
              <a:t> </a:t>
            </a:r>
            <a:r>
              <a:rPr kumimoji="0" lang="en-US" sz="1100" b="0" i="0" u="none" strike="noStrike" cap="none" normalizeH="0" baseline="0" dirty="0" err="1" smtClean="0">
                <a:ln>
                  <a:noFill/>
                </a:ln>
                <a:solidFill>
                  <a:schemeClr val="accent1">
                    <a:lumMod val="50000"/>
                  </a:schemeClr>
                </a:solidFill>
                <a:effectLst/>
                <a:latin typeface="Arial" pitchFamily="34" charset="0"/>
                <a:ea typeface="Times New Roman" pitchFamily="18" charset="0"/>
                <a:cs typeface="Arial" pitchFamily="34" charset="0"/>
              </a:rPr>
              <a:t>și</a:t>
            </a:r>
            <a:r>
              <a:rPr kumimoji="0" lang="en-US" sz="1100" b="0" i="0" u="none" strike="noStrike" cap="none" normalizeH="0" baseline="0" dirty="0" smtClean="0">
                <a:ln>
                  <a:noFill/>
                </a:ln>
                <a:solidFill>
                  <a:schemeClr val="accent1">
                    <a:lumMod val="50000"/>
                  </a:schemeClr>
                </a:solidFill>
                <a:effectLst/>
                <a:latin typeface="Arial" pitchFamily="34" charset="0"/>
                <a:ea typeface="Times New Roman" pitchFamily="18" charset="0"/>
                <a:cs typeface="Arial" pitchFamily="34" charset="0"/>
              </a:rPr>
              <a:t> </a:t>
            </a:r>
            <a:r>
              <a:rPr kumimoji="0" lang="en-US" sz="1100" b="0" i="0" u="none" strike="noStrike" cap="none" normalizeH="0" baseline="0" dirty="0" err="1" smtClean="0">
                <a:ln>
                  <a:noFill/>
                </a:ln>
                <a:solidFill>
                  <a:schemeClr val="accent1">
                    <a:lumMod val="50000"/>
                  </a:schemeClr>
                </a:solidFill>
                <a:effectLst/>
                <a:latin typeface="Arial" pitchFamily="34" charset="0"/>
                <a:ea typeface="Times New Roman" pitchFamily="18" charset="0"/>
                <a:cs typeface="Arial" pitchFamily="34" charset="0"/>
              </a:rPr>
              <a:t>prelucrări</a:t>
            </a:r>
            <a:r>
              <a:rPr kumimoji="0" lang="en-US" sz="1100" b="0" i="0" u="none" strike="noStrike" cap="none" normalizeH="0" baseline="0" dirty="0" smtClean="0">
                <a:ln>
                  <a:noFill/>
                </a:ln>
                <a:solidFill>
                  <a:schemeClr val="accent1">
                    <a:lumMod val="50000"/>
                  </a:schemeClr>
                </a:solidFill>
                <a:effectLst/>
                <a:latin typeface="Arial" pitchFamily="34" charset="0"/>
                <a:ea typeface="Times New Roman" pitchFamily="18" charset="0"/>
                <a:cs typeface="Arial" pitchFamily="34" charset="0"/>
              </a:rPr>
              <a:t> date din </a:t>
            </a:r>
            <a:r>
              <a:rPr kumimoji="0" lang="en-US" sz="1100" b="0" i="0" u="none" strike="noStrike" cap="none" normalizeH="0" baseline="0" dirty="0" err="1" smtClean="0">
                <a:ln>
                  <a:noFill/>
                </a:ln>
                <a:solidFill>
                  <a:schemeClr val="accent1">
                    <a:lumMod val="50000"/>
                  </a:schemeClr>
                </a:solidFill>
                <a:effectLst/>
                <a:latin typeface="Arial" pitchFamily="34" charset="0"/>
                <a:ea typeface="Times New Roman" pitchFamily="18" charset="0"/>
                <a:cs typeface="Arial" pitchFamily="34" charset="0"/>
              </a:rPr>
              <a:t>Eurostat</a:t>
            </a:r>
            <a:r>
              <a:rPr kumimoji="0" lang="en-US" sz="1100" b="0" i="0" u="none" strike="noStrike" cap="none" normalizeH="0" baseline="0" dirty="0" smtClean="0">
                <a:ln>
                  <a:noFill/>
                </a:ln>
                <a:solidFill>
                  <a:schemeClr val="accent1">
                    <a:lumMod val="50000"/>
                  </a:schemeClr>
                </a:solidFill>
                <a:effectLst/>
                <a:latin typeface="Arial" pitchFamily="34" charset="0"/>
                <a:ea typeface="Times New Roman" pitchFamily="18" charset="0"/>
                <a:cs typeface="Arial" pitchFamily="34" charset="0"/>
              </a:rPr>
              <a:t> - Annual detailed enterprise statistics for industry.</a:t>
            </a:r>
            <a:r>
              <a:rPr kumimoji="0" lang="ro-RO" sz="1100" b="0" i="0" u="none" strike="noStrike" cap="none" normalizeH="0" baseline="0" dirty="0" smtClean="0">
                <a:ln>
                  <a:noFill/>
                </a:ln>
                <a:solidFill>
                  <a:schemeClr val="accent1">
                    <a:lumMod val="50000"/>
                  </a:schemeClr>
                </a:solidFill>
                <a:effectLst/>
                <a:latin typeface="Arial" pitchFamily="34" charset="0"/>
                <a:ea typeface="Times New Roman" pitchFamily="18" charset="0"/>
                <a:cs typeface="Arial" pitchFamily="34" charset="0"/>
              </a:rPr>
              <a:t> (2018)</a:t>
            </a:r>
            <a:endParaRPr kumimoji="0" lang="en-US" sz="1100" b="0" i="0" u="none" strike="noStrike" cap="none" normalizeH="0" baseline="0" dirty="0" smtClean="0">
              <a:ln>
                <a:noFill/>
              </a:ln>
              <a:solidFill>
                <a:schemeClr val="accent1">
                  <a:lumMod val="50000"/>
                </a:schemeClr>
              </a:solidFill>
              <a:effectLst/>
              <a:latin typeface="Arial" pitchFamily="34" charset="0"/>
              <a:cs typeface="Arial" pitchFamily="34" charset="0"/>
            </a:endParaRPr>
          </a:p>
        </p:txBody>
      </p:sp>
      <p:pic>
        <p:nvPicPr>
          <p:cNvPr id="4100" name="Picture 4"/>
          <p:cNvPicPr>
            <a:picLocks noChangeAspect="1" noChangeArrowheads="1"/>
          </p:cNvPicPr>
          <p:nvPr/>
        </p:nvPicPr>
        <p:blipFill>
          <a:blip r:embed="rId2" cstate="print"/>
          <a:srcRect/>
          <a:stretch>
            <a:fillRect/>
          </a:stretch>
        </p:blipFill>
        <p:spPr bwMode="auto">
          <a:xfrm>
            <a:off x="304800" y="1752600"/>
            <a:ext cx="5943601" cy="4038600"/>
          </a:xfrm>
          <a:prstGeom prst="rect">
            <a:avLst/>
          </a:prstGeom>
          <a:noFill/>
          <a:ln w="9525">
            <a:noFill/>
            <a:miter lim="800000"/>
            <a:headEnd/>
            <a:tailEnd/>
          </a:ln>
        </p:spPr>
      </p:pic>
      <p:sp>
        <p:nvSpPr>
          <p:cNvPr id="10" name="Rectangle 9"/>
          <p:cNvSpPr/>
          <p:nvPr/>
        </p:nvSpPr>
        <p:spPr>
          <a:xfrm>
            <a:off x="6324600" y="1752600"/>
            <a:ext cx="2514600" cy="3970318"/>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just"/>
            <a:r>
              <a:rPr lang="en-US" sz="1050" dirty="0" err="1" smtClean="0">
                <a:solidFill>
                  <a:schemeClr val="accent1">
                    <a:lumMod val="75000"/>
                  </a:schemeClr>
                </a:solidFill>
              </a:rPr>
              <a:t>Contribuția</a:t>
            </a:r>
            <a:r>
              <a:rPr lang="en-US" sz="1050" dirty="0" smtClean="0">
                <a:solidFill>
                  <a:schemeClr val="accent1">
                    <a:lumMod val="75000"/>
                  </a:schemeClr>
                </a:solidFill>
              </a:rPr>
              <a:t> </a:t>
            </a:r>
            <a:r>
              <a:rPr lang="en-US" sz="1050" dirty="0" err="1" smtClean="0">
                <a:solidFill>
                  <a:schemeClr val="accent1">
                    <a:lumMod val="75000"/>
                  </a:schemeClr>
                </a:solidFill>
              </a:rPr>
              <a:t>sectoarelor</a:t>
            </a:r>
            <a:r>
              <a:rPr lang="en-US" sz="1050" dirty="0" smtClean="0">
                <a:solidFill>
                  <a:schemeClr val="accent1">
                    <a:lumMod val="75000"/>
                  </a:schemeClr>
                </a:solidFill>
              </a:rPr>
              <a:t> </a:t>
            </a:r>
            <a:r>
              <a:rPr lang="en-US" sz="1050" dirty="0" err="1" smtClean="0">
                <a:solidFill>
                  <a:schemeClr val="accent1">
                    <a:lumMod val="75000"/>
                  </a:schemeClr>
                </a:solidFill>
              </a:rPr>
              <a:t>industriei</a:t>
            </a:r>
            <a:r>
              <a:rPr lang="en-US" sz="1050" dirty="0" smtClean="0">
                <a:solidFill>
                  <a:schemeClr val="accent1">
                    <a:lumMod val="75000"/>
                  </a:schemeClr>
                </a:solidFill>
              </a:rPr>
              <a:t> </a:t>
            </a:r>
            <a:r>
              <a:rPr lang="en-US" sz="1050" dirty="0" err="1" smtClean="0">
                <a:solidFill>
                  <a:schemeClr val="accent1">
                    <a:lumMod val="75000"/>
                  </a:schemeClr>
                </a:solidFill>
              </a:rPr>
              <a:t>alimentare</a:t>
            </a:r>
            <a:r>
              <a:rPr lang="en-US" sz="1050" dirty="0" smtClean="0">
                <a:solidFill>
                  <a:schemeClr val="accent1">
                    <a:lumMod val="75000"/>
                  </a:schemeClr>
                </a:solidFill>
              </a:rPr>
              <a:t> din </a:t>
            </a:r>
            <a:r>
              <a:rPr lang="en-US" sz="1050" dirty="0" err="1" smtClean="0">
                <a:solidFill>
                  <a:schemeClr val="accent1">
                    <a:lumMod val="75000"/>
                  </a:schemeClr>
                </a:solidFill>
              </a:rPr>
              <a:t>statele</a:t>
            </a:r>
            <a:r>
              <a:rPr lang="en-US" sz="1050" dirty="0" smtClean="0">
                <a:solidFill>
                  <a:schemeClr val="accent1">
                    <a:lumMod val="75000"/>
                  </a:schemeClr>
                </a:solidFill>
              </a:rPr>
              <a:t> </a:t>
            </a:r>
            <a:r>
              <a:rPr lang="en-US" sz="1050" dirty="0" err="1" smtClean="0">
                <a:solidFill>
                  <a:schemeClr val="accent1">
                    <a:lumMod val="75000"/>
                  </a:schemeClr>
                </a:solidFill>
              </a:rPr>
              <a:t>membre</a:t>
            </a:r>
            <a:r>
              <a:rPr lang="en-US" sz="1050" dirty="0" smtClean="0">
                <a:solidFill>
                  <a:schemeClr val="accent1">
                    <a:lumMod val="75000"/>
                  </a:schemeClr>
                </a:solidFill>
              </a:rPr>
              <a:t> la </a:t>
            </a:r>
            <a:r>
              <a:rPr lang="en-US" sz="1050" dirty="0" err="1" smtClean="0">
                <a:solidFill>
                  <a:schemeClr val="accent1">
                    <a:lumMod val="75000"/>
                  </a:schemeClr>
                </a:solidFill>
              </a:rPr>
              <a:t>valoarea</a:t>
            </a:r>
            <a:r>
              <a:rPr lang="en-US" sz="1050" dirty="0" smtClean="0">
                <a:solidFill>
                  <a:schemeClr val="accent1">
                    <a:lumMod val="75000"/>
                  </a:schemeClr>
                </a:solidFill>
              </a:rPr>
              <a:t> </a:t>
            </a:r>
            <a:r>
              <a:rPr lang="en-US" sz="1050" dirty="0" err="1" smtClean="0">
                <a:solidFill>
                  <a:schemeClr val="accent1">
                    <a:lumMod val="75000"/>
                  </a:schemeClr>
                </a:solidFill>
              </a:rPr>
              <a:t>adăugată</a:t>
            </a:r>
            <a:r>
              <a:rPr lang="en-US" sz="1050" dirty="0" smtClean="0">
                <a:solidFill>
                  <a:schemeClr val="accent1">
                    <a:lumMod val="75000"/>
                  </a:schemeClr>
                </a:solidFill>
              </a:rPr>
              <a:t> din </a:t>
            </a:r>
            <a:r>
              <a:rPr lang="en-US" sz="1050" dirty="0" err="1" smtClean="0">
                <a:solidFill>
                  <a:schemeClr val="accent1">
                    <a:lumMod val="75000"/>
                  </a:schemeClr>
                </a:solidFill>
              </a:rPr>
              <a:t>industria</a:t>
            </a:r>
            <a:r>
              <a:rPr lang="en-US" sz="1050" dirty="0" smtClean="0">
                <a:solidFill>
                  <a:schemeClr val="accent1">
                    <a:lumMod val="75000"/>
                  </a:schemeClr>
                </a:solidFill>
              </a:rPr>
              <a:t> </a:t>
            </a:r>
            <a:r>
              <a:rPr lang="en-US" sz="1050" dirty="0" err="1" smtClean="0">
                <a:solidFill>
                  <a:schemeClr val="accent1">
                    <a:lumMod val="75000"/>
                  </a:schemeClr>
                </a:solidFill>
              </a:rPr>
              <a:t>alimentară</a:t>
            </a:r>
            <a:r>
              <a:rPr lang="en-US" sz="1050" dirty="0" smtClean="0">
                <a:solidFill>
                  <a:schemeClr val="accent1">
                    <a:lumMod val="75000"/>
                  </a:schemeClr>
                </a:solidFill>
              </a:rPr>
              <a:t> din UE-28 (UE-28=100), a </a:t>
            </a:r>
            <a:r>
              <a:rPr lang="en-US" sz="1050" dirty="0" err="1" smtClean="0">
                <a:solidFill>
                  <a:schemeClr val="accent1">
                    <a:lumMod val="75000"/>
                  </a:schemeClr>
                </a:solidFill>
              </a:rPr>
              <a:t>indicat</a:t>
            </a:r>
            <a:r>
              <a:rPr lang="en-US" sz="1050" dirty="0" smtClean="0">
                <a:solidFill>
                  <a:schemeClr val="accent1">
                    <a:lumMod val="75000"/>
                  </a:schemeClr>
                </a:solidFill>
              </a:rPr>
              <a:t> </a:t>
            </a:r>
            <a:r>
              <a:rPr lang="en-US" sz="1050" dirty="0" err="1" smtClean="0">
                <a:solidFill>
                  <a:schemeClr val="accent1">
                    <a:lumMod val="75000"/>
                  </a:schemeClr>
                </a:solidFill>
              </a:rPr>
              <a:t>cele</a:t>
            </a:r>
            <a:r>
              <a:rPr lang="en-US" sz="1050" dirty="0" smtClean="0">
                <a:solidFill>
                  <a:schemeClr val="accent1">
                    <a:lumMod val="75000"/>
                  </a:schemeClr>
                </a:solidFill>
              </a:rPr>
              <a:t> </a:t>
            </a:r>
            <a:r>
              <a:rPr lang="en-US" sz="1050" dirty="0" err="1" smtClean="0">
                <a:solidFill>
                  <a:schemeClr val="accent1">
                    <a:lumMod val="75000"/>
                  </a:schemeClr>
                </a:solidFill>
              </a:rPr>
              <a:t>mai</a:t>
            </a:r>
            <a:r>
              <a:rPr lang="en-US" sz="1050" dirty="0" smtClean="0">
                <a:solidFill>
                  <a:schemeClr val="accent1">
                    <a:lumMod val="75000"/>
                  </a:schemeClr>
                </a:solidFill>
              </a:rPr>
              <a:t> </a:t>
            </a:r>
            <a:r>
              <a:rPr lang="en-US" sz="1050" dirty="0" err="1" smtClean="0">
                <a:solidFill>
                  <a:schemeClr val="accent1">
                    <a:lumMod val="75000"/>
                  </a:schemeClr>
                </a:solidFill>
              </a:rPr>
              <a:t>mari</a:t>
            </a:r>
            <a:r>
              <a:rPr lang="en-US" sz="1050" dirty="0" smtClean="0">
                <a:solidFill>
                  <a:schemeClr val="accent1">
                    <a:lumMod val="75000"/>
                  </a:schemeClr>
                </a:solidFill>
              </a:rPr>
              <a:t> </a:t>
            </a:r>
            <a:r>
              <a:rPr lang="en-US" sz="1050" dirty="0" err="1" smtClean="0">
                <a:solidFill>
                  <a:schemeClr val="accent1">
                    <a:lumMod val="75000"/>
                  </a:schemeClr>
                </a:solidFill>
              </a:rPr>
              <a:t>valori</a:t>
            </a:r>
            <a:r>
              <a:rPr lang="en-US" sz="1050" dirty="0" smtClean="0">
                <a:solidFill>
                  <a:schemeClr val="accent1">
                    <a:lumMod val="75000"/>
                  </a:schemeClr>
                </a:solidFill>
              </a:rPr>
              <a:t> ale VA, cu </a:t>
            </a:r>
            <a:r>
              <a:rPr lang="en-US" sz="1050" dirty="0" err="1" smtClean="0">
                <a:solidFill>
                  <a:schemeClr val="accent1">
                    <a:lumMod val="75000"/>
                  </a:schemeClr>
                </a:solidFill>
              </a:rPr>
              <a:t>ponderi</a:t>
            </a:r>
            <a:r>
              <a:rPr lang="en-US" sz="1050" dirty="0" smtClean="0">
                <a:solidFill>
                  <a:schemeClr val="accent1">
                    <a:lumMod val="75000"/>
                  </a:schemeClr>
                </a:solidFill>
              </a:rPr>
              <a:t> </a:t>
            </a:r>
            <a:r>
              <a:rPr lang="en-US" sz="1050" dirty="0" err="1" smtClean="0">
                <a:solidFill>
                  <a:schemeClr val="accent1">
                    <a:lumMod val="75000"/>
                  </a:schemeClr>
                </a:solidFill>
              </a:rPr>
              <a:t>între</a:t>
            </a:r>
            <a:r>
              <a:rPr lang="en-US" sz="1050" dirty="0" smtClean="0">
                <a:solidFill>
                  <a:schemeClr val="accent1">
                    <a:lumMod val="75000"/>
                  </a:schemeClr>
                </a:solidFill>
              </a:rPr>
              <a:t> 24% </a:t>
            </a:r>
            <a:r>
              <a:rPr lang="en-US" sz="1050" dirty="0" err="1" smtClean="0">
                <a:solidFill>
                  <a:schemeClr val="accent1">
                    <a:lumMod val="75000"/>
                  </a:schemeClr>
                </a:solidFill>
              </a:rPr>
              <a:t>și</a:t>
            </a:r>
            <a:r>
              <a:rPr lang="en-US" sz="1050" dirty="0" smtClean="0">
                <a:solidFill>
                  <a:schemeClr val="accent1">
                    <a:lumMod val="75000"/>
                  </a:schemeClr>
                </a:solidFill>
              </a:rPr>
              <a:t> 19,5%, le </a:t>
            </a:r>
            <a:r>
              <a:rPr lang="en-US" sz="1050" dirty="0" err="1" smtClean="0">
                <a:solidFill>
                  <a:schemeClr val="accent1">
                    <a:lumMod val="75000"/>
                  </a:schemeClr>
                </a:solidFill>
              </a:rPr>
              <a:t>ocupau</a:t>
            </a:r>
            <a:r>
              <a:rPr lang="en-US" sz="1050" dirty="0" smtClean="0">
                <a:solidFill>
                  <a:schemeClr val="accent1">
                    <a:lumMod val="75000"/>
                  </a:schemeClr>
                </a:solidFill>
              </a:rPr>
              <a:t>, </a:t>
            </a:r>
            <a:r>
              <a:rPr lang="en-US" sz="1050" dirty="0" err="1" smtClean="0">
                <a:solidFill>
                  <a:schemeClr val="accent1">
                    <a:lumMod val="75000"/>
                  </a:schemeClr>
                </a:solidFill>
              </a:rPr>
              <a:t>în</a:t>
            </a:r>
            <a:r>
              <a:rPr lang="en-US" sz="1050" dirty="0" smtClean="0">
                <a:solidFill>
                  <a:schemeClr val="accent1">
                    <a:lumMod val="75000"/>
                  </a:schemeClr>
                </a:solidFill>
              </a:rPr>
              <a:t> </a:t>
            </a:r>
            <a:r>
              <a:rPr lang="en-US" sz="1050" dirty="0" err="1" smtClean="0">
                <a:solidFill>
                  <a:schemeClr val="accent1">
                    <a:lumMod val="75000"/>
                  </a:schemeClr>
                </a:solidFill>
              </a:rPr>
              <a:t>anul</a:t>
            </a:r>
            <a:r>
              <a:rPr lang="en-US" sz="1050" dirty="0" smtClean="0">
                <a:solidFill>
                  <a:schemeClr val="accent1">
                    <a:lumMod val="75000"/>
                  </a:schemeClr>
                </a:solidFill>
              </a:rPr>
              <a:t> 2018, </a:t>
            </a:r>
            <a:r>
              <a:rPr lang="en-US" sz="1050" dirty="0" err="1" smtClean="0">
                <a:solidFill>
                  <a:schemeClr val="accent1">
                    <a:lumMod val="75000"/>
                  </a:schemeClr>
                </a:solidFill>
              </a:rPr>
              <a:t>activitățile</a:t>
            </a:r>
            <a:r>
              <a:rPr lang="en-US" sz="1050" dirty="0" smtClean="0">
                <a:solidFill>
                  <a:schemeClr val="accent1">
                    <a:lumMod val="75000"/>
                  </a:schemeClr>
                </a:solidFill>
              </a:rPr>
              <a:t> </a:t>
            </a:r>
            <a:r>
              <a:rPr lang="en-US" sz="1050" dirty="0" err="1" smtClean="0">
                <a:solidFill>
                  <a:schemeClr val="accent1">
                    <a:lumMod val="75000"/>
                  </a:schemeClr>
                </a:solidFill>
              </a:rPr>
              <a:t>sectoarelor</a:t>
            </a:r>
            <a:r>
              <a:rPr lang="en-US" sz="1050" dirty="0" smtClean="0">
                <a:solidFill>
                  <a:schemeClr val="accent1">
                    <a:lumMod val="75000"/>
                  </a:schemeClr>
                </a:solidFill>
              </a:rPr>
              <a:t> din </a:t>
            </a:r>
            <a:r>
              <a:rPr lang="en-US" sz="1050" dirty="0" err="1" smtClean="0">
                <a:solidFill>
                  <a:schemeClr val="accent1">
                    <a:lumMod val="75000"/>
                  </a:schemeClr>
                </a:solidFill>
              </a:rPr>
              <a:t>industriile</a:t>
            </a:r>
            <a:r>
              <a:rPr lang="en-US" sz="1050" dirty="0" smtClean="0">
                <a:solidFill>
                  <a:schemeClr val="accent1">
                    <a:lumMod val="75000"/>
                  </a:schemeClr>
                </a:solidFill>
              </a:rPr>
              <a:t>: </a:t>
            </a:r>
            <a:r>
              <a:rPr lang="en-US" sz="1050" dirty="0" err="1" smtClean="0">
                <a:solidFill>
                  <a:schemeClr val="accent1">
                    <a:lumMod val="75000"/>
                  </a:schemeClr>
                </a:solidFill>
              </a:rPr>
              <a:t>zahăr</a:t>
            </a:r>
            <a:r>
              <a:rPr lang="en-US" sz="1050" dirty="0" smtClean="0">
                <a:solidFill>
                  <a:schemeClr val="accent1">
                    <a:lumMod val="75000"/>
                  </a:schemeClr>
                </a:solidFill>
              </a:rPr>
              <a:t> &amp; </a:t>
            </a:r>
            <a:r>
              <a:rPr lang="en-US" sz="1050" dirty="0" err="1" smtClean="0">
                <a:solidFill>
                  <a:schemeClr val="accent1">
                    <a:lumMod val="75000"/>
                  </a:schemeClr>
                </a:solidFill>
              </a:rPr>
              <a:t>produse</a:t>
            </a:r>
            <a:r>
              <a:rPr lang="en-US" sz="1050" dirty="0" smtClean="0">
                <a:solidFill>
                  <a:schemeClr val="accent1">
                    <a:lumMod val="75000"/>
                  </a:schemeClr>
                </a:solidFill>
              </a:rPr>
              <a:t> din </a:t>
            </a:r>
            <a:r>
              <a:rPr lang="en-US" sz="1050" dirty="0" err="1" smtClean="0">
                <a:solidFill>
                  <a:schemeClr val="accent1">
                    <a:lumMod val="75000"/>
                  </a:schemeClr>
                </a:solidFill>
              </a:rPr>
              <a:t>zahăr</a:t>
            </a:r>
            <a:r>
              <a:rPr lang="en-US" sz="1050" dirty="0" smtClean="0">
                <a:solidFill>
                  <a:schemeClr val="accent1">
                    <a:lumMod val="75000"/>
                  </a:schemeClr>
                </a:solidFill>
              </a:rPr>
              <a:t> &amp; cacao, </a:t>
            </a:r>
            <a:r>
              <a:rPr lang="en-US" sz="1050" dirty="0" err="1" smtClean="0">
                <a:solidFill>
                  <a:schemeClr val="accent1">
                    <a:lumMod val="75000"/>
                  </a:schemeClr>
                </a:solidFill>
              </a:rPr>
              <a:t>produse</a:t>
            </a:r>
            <a:r>
              <a:rPr lang="en-US" sz="1050" dirty="0" smtClean="0">
                <a:solidFill>
                  <a:schemeClr val="accent1">
                    <a:lumMod val="75000"/>
                  </a:schemeClr>
                </a:solidFill>
              </a:rPr>
              <a:t> de </a:t>
            </a:r>
            <a:r>
              <a:rPr lang="en-US" sz="1050" dirty="0" err="1" smtClean="0">
                <a:solidFill>
                  <a:schemeClr val="accent1">
                    <a:lumMod val="75000"/>
                  </a:schemeClr>
                </a:solidFill>
              </a:rPr>
              <a:t>brutărie</a:t>
            </a:r>
            <a:r>
              <a:rPr lang="en-US" sz="1050" dirty="0" smtClean="0">
                <a:solidFill>
                  <a:schemeClr val="accent1">
                    <a:lumMod val="75000"/>
                  </a:schemeClr>
                </a:solidFill>
              </a:rPr>
              <a:t> &amp; </a:t>
            </a:r>
            <a:r>
              <a:rPr lang="en-US" sz="1050" dirty="0" err="1" smtClean="0">
                <a:solidFill>
                  <a:schemeClr val="accent1">
                    <a:lumMod val="75000"/>
                  </a:schemeClr>
                </a:solidFill>
              </a:rPr>
              <a:t>făinoase</a:t>
            </a:r>
            <a:r>
              <a:rPr lang="en-US" sz="1050" dirty="0" smtClean="0">
                <a:solidFill>
                  <a:schemeClr val="accent1">
                    <a:lumMod val="75000"/>
                  </a:schemeClr>
                </a:solidFill>
              </a:rPr>
              <a:t>, carne &amp; </a:t>
            </a:r>
            <a:r>
              <a:rPr lang="en-US" sz="1050" dirty="0" err="1" smtClean="0">
                <a:solidFill>
                  <a:schemeClr val="accent1">
                    <a:lumMod val="75000"/>
                  </a:schemeClr>
                </a:solidFill>
              </a:rPr>
              <a:t>produse</a:t>
            </a:r>
            <a:r>
              <a:rPr lang="en-US" sz="1050" dirty="0" smtClean="0">
                <a:solidFill>
                  <a:schemeClr val="accent1">
                    <a:lumMod val="75000"/>
                  </a:schemeClr>
                </a:solidFill>
              </a:rPr>
              <a:t> din carne, </a:t>
            </a:r>
            <a:r>
              <a:rPr lang="en-US" sz="1050" dirty="0" err="1" smtClean="0">
                <a:solidFill>
                  <a:schemeClr val="accent1">
                    <a:lumMod val="75000"/>
                  </a:schemeClr>
                </a:solidFill>
              </a:rPr>
              <a:t>și</a:t>
            </a:r>
            <a:r>
              <a:rPr lang="en-US" sz="1050" dirty="0" smtClean="0">
                <a:solidFill>
                  <a:schemeClr val="accent1">
                    <a:lumMod val="75000"/>
                  </a:schemeClr>
                </a:solidFill>
              </a:rPr>
              <a:t> </a:t>
            </a:r>
            <a:r>
              <a:rPr lang="en-US" sz="1050" dirty="0" err="1" smtClean="0">
                <a:solidFill>
                  <a:schemeClr val="accent1">
                    <a:lumMod val="75000"/>
                  </a:schemeClr>
                </a:solidFill>
              </a:rPr>
              <a:t>produse</a:t>
            </a:r>
            <a:r>
              <a:rPr lang="en-US" sz="1050" dirty="0" smtClean="0">
                <a:solidFill>
                  <a:schemeClr val="accent1">
                    <a:lumMod val="75000"/>
                  </a:schemeClr>
                </a:solidFill>
              </a:rPr>
              <a:t> lactate, 12,3%, </a:t>
            </a:r>
            <a:r>
              <a:rPr lang="en-US" sz="1050" dirty="0" err="1" smtClean="0">
                <a:solidFill>
                  <a:schemeClr val="accent1">
                    <a:lumMod val="75000"/>
                  </a:schemeClr>
                </a:solidFill>
              </a:rPr>
              <a:t>sectoarele</a:t>
            </a:r>
            <a:r>
              <a:rPr lang="en-US" sz="1050" dirty="0" smtClean="0">
                <a:solidFill>
                  <a:schemeClr val="accent1">
                    <a:lumMod val="75000"/>
                  </a:schemeClr>
                </a:solidFill>
              </a:rPr>
              <a:t> respective </a:t>
            </a:r>
            <a:r>
              <a:rPr lang="en-US" sz="1050" dirty="0" err="1" smtClean="0">
                <a:solidFill>
                  <a:schemeClr val="accent1">
                    <a:lumMod val="75000"/>
                  </a:schemeClr>
                </a:solidFill>
              </a:rPr>
              <a:t>cumulând</a:t>
            </a:r>
            <a:r>
              <a:rPr lang="en-US" sz="1050" dirty="0" smtClean="0">
                <a:solidFill>
                  <a:schemeClr val="accent1">
                    <a:lumMod val="75000"/>
                  </a:schemeClr>
                </a:solidFill>
              </a:rPr>
              <a:t> 78% din VA a UE-28 </a:t>
            </a:r>
            <a:endParaRPr lang="ro-RO" sz="1050" dirty="0" smtClean="0">
              <a:solidFill>
                <a:schemeClr val="accent1">
                  <a:lumMod val="75000"/>
                </a:schemeClr>
              </a:solidFill>
            </a:endParaRPr>
          </a:p>
          <a:p>
            <a:pPr algn="just"/>
            <a:endParaRPr lang="ro-RO" sz="1050" dirty="0" smtClean="0">
              <a:solidFill>
                <a:schemeClr val="accent1">
                  <a:lumMod val="75000"/>
                </a:schemeClr>
              </a:solidFill>
            </a:endParaRPr>
          </a:p>
          <a:p>
            <a:pPr algn="just"/>
            <a:r>
              <a:rPr lang="ro-RO" sz="1050" dirty="0" smtClean="0">
                <a:solidFill>
                  <a:schemeClr val="accent1">
                    <a:lumMod val="75000"/>
                  </a:schemeClr>
                </a:solidFill>
              </a:rPr>
              <a:t>A</a:t>
            </a:r>
            <a:r>
              <a:rPr lang="en-US" sz="1050" dirty="0" err="1" smtClean="0">
                <a:solidFill>
                  <a:schemeClr val="accent1">
                    <a:lumMod val="75000"/>
                  </a:schemeClr>
                </a:solidFill>
              </a:rPr>
              <a:t>ceste</a:t>
            </a:r>
            <a:r>
              <a:rPr lang="en-US" sz="1050" dirty="0" smtClean="0">
                <a:solidFill>
                  <a:schemeClr val="accent1">
                    <a:lumMod val="75000"/>
                  </a:schemeClr>
                </a:solidFill>
              </a:rPr>
              <a:t> </a:t>
            </a:r>
            <a:r>
              <a:rPr lang="en-US" sz="1050" dirty="0" err="1" smtClean="0">
                <a:solidFill>
                  <a:schemeClr val="accent1">
                    <a:lumMod val="75000"/>
                  </a:schemeClr>
                </a:solidFill>
              </a:rPr>
              <a:t>grupe</a:t>
            </a:r>
            <a:r>
              <a:rPr lang="en-US" sz="1050" dirty="0" smtClean="0">
                <a:solidFill>
                  <a:schemeClr val="accent1">
                    <a:lumMod val="75000"/>
                  </a:schemeClr>
                </a:solidFill>
              </a:rPr>
              <a:t> de </a:t>
            </a:r>
            <a:r>
              <a:rPr lang="en-US" sz="1050" dirty="0" err="1" smtClean="0">
                <a:solidFill>
                  <a:schemeClr val="accent1">
                    <a:lumMod val="75000"/>
                  </a:schemeClr>
                </a:solidFill>
              </a:rPr>
              <a:t>activități</a:t>
            </a:r>
            <a:r>
              <a:rPr lang="en-US" sz="1050" dirty="0" smtClean="0">
                <a:solidFill>
                  <a:schemeClr val="accent1">
                    <a:lumMod val="75000"/>
                  </a:schemeClr>
                </a:solidFill>
              </a:rPr>
              <a:t> ale </a:t>
            </a:r>
            <a:r>
              <a:rPr lang="en-US" sz="1050" dirty="0" err="1" smtClean="0">
                <a:solidFill>
                  <a:schemeClr val="accent1">
                    <a:lumMod val="75000"/>
                  </a:schemeClr>
                </a:solidFill>
              </a:rPr>
              <a:t>industriei</a:t>
            </a:r>
            <a:r>
              <a:rPr lang="en-US" sz="1050" dirty="0" smtClean="0">
                <a:solidFill>
                  <a:schemeClr val="accent1">
                    <a:lumMod val="75000"/>
                  </a:schemeClr>
                </a:solidFill>
              </a:rPr>
              <a:t> </a:t>
            </a:r>
            <a:r>
              <a:rPr lang="en-US" sz="1050" dirty="0" err="1" smtClean="0">
                <a:solidFill>
                  <a:schemeClr val="accent1">
                    <a:lumMod val="75000"/>
                  </a:schemeClr>
                </a:solidFill>
              </a:rPr>
              <a:t>prelucrătoare</a:t>
            </a:r>
            <a:r>
              <a:rPr lang="en-US" sz="1050" dirty="0" smtClean="0">
                <a:solidFill>
                  <a:schemeClr val="accent1">
                    <a:lumMod val="75000"/>
                  </a:schemeClr>
                </a:solidFill>
              </a:rPr>
              <a:t> a </a:t>
            </a:r>
            <a:r>
              <a:rPr lang="en-US" sz="1050" dirty="0" err="1" smtClean="0">
                <a:solidFill>
                  <a:schemeClr val="accent1">
                    <a:lumMod val="75000"/>
                  </a:schemeClr>
                </a:solidFill>
              </a:rPr>
              <a:t>produselor</a:t>
            </a:r>
            <a:r>
              <a:rPr lang="en-US" sz="1050" dirty="0" smtClean="0">
                <a:solidFill>
                  <a:schemeClr val="accent1">
                    <a:lumMod val="75000"/>
                  </a:schemeClr>
                </a:solidFill>
              </a:rPr>
              <a:t> </a:t>
            </a:r>
            <a:r>
              <a:rPr lang="en-US" sz="1050" dirty="0" err="1" smtClean="0">
                <a:solidFill>
                  <a:schemeClr val="accent1">
                    <a:lumMod val="75000"/>
                  </a:schemeClr>
                </a:solidFill>
              </a:rPr>
              <a:t>alimentare</a:t>
            </a:r>
            <a:r>
              <a:rPr lang="en-US" sz="1050" dirty="0" smtClean="0">
                <a:solidFill>
                  <a:schemeClr val="accent1">
                    <a:lumMod val="75000"/>
                  </a:schemeClr>
                </a:solidFill>
              </a:rPr>
              <a:t> </a:t>
            </a:r>
            <a:r>
              <a:rPr lang="en-US" sz="1050" dirty="0" err="1" smtClean="0">
                <a:solidFill>
                  <a:schemeClr val="accent1">
                    <a:lumMod val="75000"/>
                  </a:schemeClr>
                </a:solidFill>
              </a:rPr>
              <a:t>sunt</a:t>
            </a:r>
            <a:r>
              <a:rPr lang="en-US" sz="1050" dirty="0" smtClean="0">
                <a:solidFill>
                  <a:schemeClr val="accent1">
                    <a:lumMod val="75000"/>
                  </a:schemeClr>
                </a:solidFill>
              </a:rPr>
              <a:t> </a:t>
            </a:r>
            <a:r>
              <a:rPr lang="en-US" sz="1050" dirty="0" err="1" smtClean="0">
                <a:solidFill>
                  <a:schemeClr val="accent1">
                    <a:lumMod val="75000"/>
                  </a:schemeClr>
                </a:solidFill>
              </a:rPr>
              <a:t>majoritare</a:t>
            </a:r>
            <a:r>
              <a:rPr lang="en-US" sz="1050" dirty="0" smtClean="0">
                <a:solidFill>
                  <a:schemeClr val="accent1">
                    <a:lumMod val="75000"/>
                  </a:schemeClr>
                </a:solidFill>
              </a:rPr>
              <a:t> </a:t>
            </a:r>
            <a:r>
              <a:rPr lang="en-US" sz="1050" dirty="0" err="1" smtClean="0">
                <a:solidFill>
                  <a:schemeClr val="accent1">
                    <a:lumMod val="75000"/>
                  </a:schemeClr>
                </a:solidFill>
              </a:rPr>
              <a:t>și</a:t>
            </a:r>
            <a:r>
              <a:rPr lang="en-US" sz="1050" dirty="0" smtClean="0">
                <a:solidFill>
                  <a:schemeClr val="accent1">
                    <a:lumMod val="75000"/>
                  </a:schemeClr>
                </a:solidFill>
              </a:rPr>
              <a:t> </a:t>
            </a:r>
            <a:r>
              <a:rPr lang="en-US" sz="1050" dirty="0" err="1" smtClean="0">
                <a:solidFill>
                  <a:schemeClr val="accent1">
                    <a:lumMod val="75000"/>
                  </a:schemeClr>
                </a:solidFill>
              </a:rPr>
              <a:t>în</a:t>
            </a:r>
            <a:r>
              <a:rPr lang="en-US" sz="1050" dirty="0" smtClean="0">
                <a:solidFill>
                  <a:schemeClr val="accent1">
                    <a:lumMod val="75000"/>
                  </a:schemeClr>
                </a:solidFill>
              </a:rPr>
              <a:t> VA </a:t>
            </a:r>
            <a:r>
              <a:rPr lang="en-US" sz="1050" dirty="0" err="1" smtClean="0">
                <a:solidFill>
                  <a:schemeClr val="accent1">
                    <a:lumMod val="75000"/>
                  </a:schemeClr>
                </a:solidFill>
              </a:rPr>
              <a:t>corespunzătoare</a:t>
            </a:r>
            <a:r>
              <a:rPr lang="en-US" sz="1050" dirty="0" smtClean="0">
                <a:solidFill>
                  <a:schemeClr val="accent1">
                    <a:lumMod val="75000"/>
                  </a:schemeClr>
                </a:solidFill>
              </a:rPr>
              <a:t> </a:t>
            </a:r>
            <a:r>
              <a:rPr lang="en-US" sz="1050" dirty="0" err="1" smtClean="0">
                <a:solidFill>
                  <a:schemeClr val="accent1">
                    <a:lumMod val="75000"/>
                  </a:schemeClr>
                </a:solidFill>
              </a:rPr>
              <a:t>statelor</a:t>
            </a:r>
            <a:r>
              <a:rPr lang="en-US" sz="1050" dirty="0" smtClean="0">
                <a:solidFill>
                  <a:schemeClr val="accent1">
                    <a:lumMod val="75000"/>
                  </a:schemeClr>
                </a:solidFill>
              </a:rPr>
              <a:t> din </a:t>
            </a:r>
            <a:r>
              <a:rPr lang="en-US" sz="1050" dirty="0" err="1" smtClean="0">
                <a:solidFill>
                  <a:schemeClr val="accent1">
                    <a:lumMod val="75000"/>
                  </a:schemeClr>
                </a:solidFill>
              </a:rPr>
              <a:t>zona</a:t>
            </a:r>
            <a:r>
              <a:rPr lang="en-US" sz="1050" dirty="0" smtClean="0">
                <a:solidFill>
                  <a:schemeClr val="accent1">
                    <a:lumMod val="75000"/>
                  </a:schemeClr>
                </a:solidFill>
              </a:rPr>
              <a:t> non-Euro, </a:t>
            </a:r>
            <a:r>
              <a:rPr lang="en-US" sz="1050" dirty="0" err="1" smtClean="0">
                <a:solidFill>
                  <a:schemeClr val="accent1">
                    <a:lumMod val="75000"/>
                  </a:schemeClr>
                </a:solidFill>
              </a:rPr>
              <a:t>inclusiv</a:t>
            </a:r>
            <a:r>
              <a:rPr lang="en-US" sz="1050" dirty="0" smtClean="0">
                <a:solidFill>
                  <a:schemeClr val="accent1">
                    <a:lumMod val="75000"/>
                  </a:schemeClr>
                </a:solidFill>
              </a:rPr>
              <a:t> </a:t>
            </a:r>
            <a:r>
              <a:rPr lang="en-US" sz="1050" dirty="0" err="1" smtClean="0">
                <a:solidFill>
                  <a:schemeClr val="accent1">
                    <a:lumMod val="75000"/>
                  </a:schemeClr>
                </a:solidFill>
              </a:rPr>
              <a:t>în</a:t>
            </a:r>
            <a:r>
              <a:rPr lang="en-US" sz="1050" dirty="0" smtClean="0">
                <a:solidFill>
                  <a:schemeClr val="accent1">
                    <a:lumMod val="75000"/>
                  </a:schemeClr>
                </a:solidFill>
              </a:rPr>
              <a:t> </a:t>
            </a:r>
            <a:r>
              <a:rPr lang="en-US" sz="1050" dirty="0" err="1" smtClean="0">
                <a:solidFill>
                  <a:schemeClr val="accent1">
                    <a:lumMod val="75000"/>
                  </a:schemeClr>
                </a:solidFill>
              </a:rPr>
              <a:t>România</a:t>
            </a:r>
            <a:r>
              <a:rPr lang="en-US" sz="1050" dirty="0" smtClean="0">
                <a:solidFill>
                  <a:schemeClr val="accent1">
                    <a:lumMod val="75000"/>
                  </a:schemeClr>
                </a:solidFill>
              </a:rPr>
              <a:t> </a:t>
            </a:r>
            <a:r>
              <a:rPr lang="en-US" sz="1050" dirty="0" err="1" smtClean="0">
                <a:solidFill>
                  <a:schemeClr val="accent1">
                    <a:lumMod val="75000"/>
                  </a:schemeClr>
                </a:solidFill>
              </a:rPr>
              <a:t>unde</a:t>
            </a:r>
            <a:r>
              <a:rPr lang="en-US" sz="1050" dirty="0" smtClean="0">
                <a:solidFill>
                  <a:schemeClr val="accent1">
                    <a:lumMod val="75000"/>
                  </a:schemeClr>
                </a:solidFill>
              </a:rPr>
              <a:t> </a:t>
            </a:r>
            <a:r>
              <a:rPr lang="en-US" sz="1050" dirty="0" err="1" smtClean="0">
                <a:solidFill>
                  <a:schemeClr val="accent1">
                    <a:lumMod val="75000"/>
                  </a:schemeClr>
                </a:solidFill>
              </a:rPr>
              <a:t>pe</a:t>
            </a:r>
            <a:r>
              <a:rPr lang="en-US" sz="1050" dirty="0" smtClean="0">
                <a:solidFill>
                  <a:schemeClr val="accent1">
                    <a:lumMod val="75000"/>
                  </a:schemeClr>
                </a:solidFill>
              </a:rPr>
              <a:t> </a:t>
            </a:r>
            <a:r>
              <a:rPr lang="en-US" sz="1050" dirty="0" err="1" smtClean="0">
                <a:solidFill>
                  <a:schemeClr val="accent1">
                    <a:lumMod val="75000"/>
                  </a:schemeClr>
                </a:solidFill>
              </a:rPr>
              <a:t>primul</a:t>
            </a:r>
            <a:r>
              <a:rPr lang="en-US" sz="1050" dirty="0" smtClean="0">
                <a:solidFill>
                  <a:schemeClr val="accent1">
                    <a:lumMod val="75000"/>
                  </a:schemeClr>
                </a:solidFill>
              </a:rPr>
              <a:t> loc </a:t>
            </a:r>
            <a:r>
              <a:rPr lang="ro-RO" sz="1050" dirty="0" smtClean="0">
                <a:solidFill>
                  <a:schemeClr val="accent1">
                    <a:lumMod val="75000"/>
                  </a:schemeClr>
                </a:solidFill>
              </a:rPr>
              <a:t>este </a:t>
            </a:r>
            <a:r>
              <a:rPr lang="en-US" sz="1050" dirty="0" err="1" smtClean="0">
                <a:solidFill>
                  <a:schemeClr val="accent1">
                    <a:lumMod val="75000"/>
                  </a:schemeClr>
                </a:solidFill>
              </a:rPr>
              <a:t>sectorul</a:t>
            </a:r>
            <a:r>
              <a:rPr lang="en-US" sz="1050" dirty="0" smtClean="0">
                <a:solidFill>
                  <a:schemeClr val="accent1">
                    <a:lumMod val="75000"/>
                  </a:schemeClr>
                </a:solidFill>
              </a:rPr>
              <a:t> </a:t>
            </a:r>
            <a:r>
              <a:rPr lang="en-US" sz="1050" dirty="0" err="1" smtClean="0">
                <a:solidFill>
                  <a:schemeClr val="accent1">
                    <a:lumMod val="75000"/>
                  </a:schemeClr>
                </a:solidFill>
              </a:rPr>
              <a:t>fabricarea</a:t>
            </a:r>
            <a:r>
              <a:rPr lang="en-US" sz="1050" dirty="0" smtClean="0">
                <a:solidFill>
                  <a:schemeClr val="accent1">
                    <a:lumMod val="75000"/>
                  </a:schemeClr>
                </a:solidFill>
              </a:rPr>
              <a:t> </a:t>
            </a:r>
            <a:r>
              <a:rPr lang="en-US" sz="1050" dirty="0" err="1" smtClean="0">
                <a:solidFill>
                  <a:schemeClr val="accent1">
                    <a:lumMod val="75000"/>
                  </a:schemeClr>
                </a:solidFill>
              </a:rPr>
              <a:t>produselor</a:t>
            </a:r>
            <a:r>
              <a:rPr lang="en-US" sz="1050" dirty="0" smtClean="0">
                <a:solidFill>
                  <a:schemeClr val="accent1">
                    <a:lumMod val="75000"/>
                  </a:schemeClr>
                </a:solidFill>
              </a:rPr>
              <a:t> de </a:t>
            </a:r>
            <a:r>
              <a:rPr lang="en-US" sz="1050" dirty="0" err="1" smtClean="0">
                <a:solidFill>
                  <a:schemeClr val="accent1">
                    <a:lumMod val="75000"/>
                  </a:schemeClr>
                </a:solidFill>
              </a:rPr>
              <a:t>brutărie</a:t>
            </a:r>
            <a:r>
              <a:rPr lang="en-US" sz="1050" dirty="0" smtClean="0">
                <a:solidFill>
                  <a:schemeClr val="accent1">
                    <a:lumMod val="75000"/>
                  </a:schemeClr>
                </a:solidFill>
              </a:rPr>
              <a:t>, 31,7%, </a:t>
            </a:r>
            <a:r>
              <a:rPr lang="en-US" sz="1050" dirty="0" err="1" smtClean="0">
                <a:solidFill>
                  <a:schemeClr val="accent1">
                    <a:lumMod val="75000"/>
                  </a:schemeClr>
                </a:solidFill>
              </a:rPr>
              <a:t>urmat</a:t>
            </a:r>
            <a:r>
              <a:rPr lang="en-US" sz="1050" dirty="0" smtClean="0">
                <a:solidFill>
                  <a:schemeClr val="accent1">
                    <a:lumMod val="75000"/>
                  </a:schemeClr>
                </a:solidFill>
              </a:rPr>
              <a:t> de carne &amp; </a:t>
            </a:r>
            <a:r>
              <a:rPr lang="en-US" sz="1050" dirty="0" err="1" smtClean="0">
                <a:solidFill>
                  <a:schemeClr val="accent1">
                    <a:lumMod val="75000"/>
                  </a:schemeClr>
                </a:solidFill>
              </a:rPr>
              <a:t>produse</a:t>
            </a:r>
            <a:r>
              <a:rPr lang="en-US" sz="1050" dirty="0" smtClean="0">
                <a:solidFill>
                  <a:schemeClr val="accent1">
                    <a:lumMod val="75000"/>
                  </a:schemeClr>
                </a:solidFill>
              </a:rPr>
              <a:t> din carne, 18,6%, </a:t>
            </a:r>
            <a:r>
              <a:rPr lang="en-US" sz="1050" dirty="0" err="1" smtClean="0">
                <a:solidFill>
                  <a:schemeClr val="accent1">
                    <a:lumMod val="75000"/>
                  </a:schemeClr>
                </a:solidFill>
              </a:rPr>
              <a:t>zahăr</a:t>
            </a:r>
            <a:r>
              <a:rPr lang="en-US" sz="1050" dirty="0" smtClean="0">
                <a:solidFill>
                  <a:schemeClr val="accent1">
                    <a:lumMod val="75000"/>
                  </a:schemeClr>
                </a:solidFill>
              </a:rPr>
              <a:t> &amp; </a:t>
            </a:r>
            <a:r>
              <a:rPr lang="en-US" sz="1050" dirty="0" err="1" smtClean="0">
                <a:solidFill>
                  <a:schemeClr val="accent1">
                    <a:lumMod val="75000"/>
                  </a:schemeClr>
                </a:solidFill>
              </a:rPr>
              <a:t>produse</a:t>
            </a:r>
            <a:r>
              <a:rPr lang="en-US" sz="1050" dirty="0" smtClean="0">
                <a:solidFill>
                  <a:schemeClr val="accent1">
                    <a:lumMod val="75000"/>
                  </a:schemeClr>
                </a:solidFill>
              </a:rPr>
              <a:t> </a:t>
            </a:r>
            <a:r>
              <a:rPr lang="en-US" sz="1050" dirty="0" err="1" smtClean="0">
                <a:solidFill>
                  <a:schemeClr val="accent1">
                    <a:lumMod val="75000"/>
                  </a:schemeClr>
                </a:solidFill>
              </a:rPr>
              <a:t>zaharoase</a:t>
            </a:r>
            <a:r>
              <a:rPr lang="en-US" sz="1050" dirty="0" smtClean="0">
                <a:solidFill>
                  <a:schemeClr val="accent1">
                    <a:lumMod val="75000"/>
                  </a:schemeClr>
                </a:solidFill>
              </a:rPr>
              <a:t>, 15,3%  </a:t>
            </a:r>
            <a:r>
              <a:rPr lang="en-US" sz="1050" dirty="0" err="1" smtClean="0">
                <a:solidFill>
                  <a:schemeClr val="accent1">
                    <a:lumMod val="75000"/>
                  </a:schemeClr>
                </a:solidFill>
              </a:rPr>
              <a:t>și</a:t>
            </a:r>
            <a:r>
              <a:rPr lang="en-US" sz="1050" dirty="0" smtClean="0">
                <a:solidFill>
                  <a:schemeClr val="accent1">
                    <a:lumMod val="75000"/>
                  </a:schemeClr>
                </a:solidFill>
              </a:rPr>
              <a:t> </a:t>
            </a:r>
            <a:r>
              <a:rPr lang="en-US" sz="1050" dirty="0" err="1" smtClean="0">
                <a:solidFill>
                  <a:schemeClr val="accent1">
                    <a:lumMod val="75000"/>
                  </a:schemeClr>
                </a:solidFill>
              </a:rPr>
              <a:t>produse</a:t>
            </a:r>
            <a:r>
              <a:rPr lang="en-US" sz="1050" dirty="0" smtClean="0">
                <a:solidFill>
                  <a:schemeClr val="accent1">
                    <a:lumMod val="75000"/>
                  </a:schemeClr>
                </a:solidFill>
              </a:rPr>
              <a:t> lactate, 14,8%.</a:t>
            </a:r>
            <a:endParaRPr lang="en-US" sz="1050" dirty="0">
              <a:solidFill>
                <a:schemeClr val="accent1">
                  <a:lumMod val="75000"/>
                </a:schemeClr>
              </a:solidFill>
            </a:endParaRPr>
          </a:p>
        </p:txBody>
      </p:sp>
      <p:sp>
        <p:nvSpPr>
          <p:cNvPr id="9" name="Rectangle 8"/>
          <p:cNvSpPr/>
          <p:nvPr/>
        </p:nvSpPr>
        <p:spPr>
          <a:xfrm>
            <a:off x="304800" y="5791200"/>
            <a:ext cx="4042465" cy="246221"/>
          </a:xfrm>
          <a:prstGeom prst="rect">
            <a:avLst/>
          </a:prstGeom>
        </p:spPr>
        <p:txBody>
          <a:bodyPr wrap="square">
            <a:spAutoFit/>
          </a:bodyPr>
          <a:lstStyle/>
          <a:p>
            <a:r>
              <a:rPr lang="ro-RO" sz="1000" dirty="0" smtClean="0">
                <a:solidFill>
                  <a:schemeClr val="accent1">
                    <a:lumMod val="50000"/>
                  </a:schemeClr>
                </a:solidFill>
                <a:latin typeface="Arial" pitchFamily="34" charset="0"/>
                <a:ea typeface="Times New Roman" pitchFamily="18" charset="0"/>
                <a:cs typeface="Arial" pitchFamily="34" charset="0"/>
              </a:rPr>
              <a:t>* România, Bulgaria, Cehia, Croația, Polonia, Ungaria, Suedia</a:t>
            </a:r>
            <a:endParaRPr lang="en-US" sz="1000" dirty="0">
              <a:solidFill>
                <a:schemeClr val="accent1">
                  <a:lumMod val="50000"/>
                </a:schemeClr>
              </a:solidFill>
            </a:endParaRPr>
          </a:p>
        </p:txBody>
      </p:sp>
    </p:spTree>
  </p:cSld>
  <p:clrMapOvr>
    <a:masterClrMapping/>
  </p:clrMapOvr>
  <p:transition advTm="93390"/>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C359D4F-2E09-4358-B78D-AB4002C8F01F}" type="slidenum">
              <a:rPr lang="en-US" smtClean="0"/>
              <a:pPr/>
              <a:t>8</a:t>
            </a:fld>
            <a:endParaRPr lang="en-US"/>
          </a:p>
        </p:txBody>
      </p:sp>
      <p:sp>
        <p:nvSpPr>
          <p:cNvPr id="6146" name="Rectangle 2"/>
          <p:cNvSpPr>
            <a:spLocks noChangeArrowheads="1"/>
          </p:cNvSpPr>
          <p:nvPr/>
        </p:nvSpPr>
        <p:spPr bwMode="auto">
          <a:xfrm>
            <a:off x="1295400" y="6002552"/>
            <a:ext cx="5867400" cy="27699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indent="457200" algn="ctr" fontAlgn="base">
              <a:spcBef>
                <a:spcPct val="0"/>
              </a:spcBef>
              <a:spcAft>
                <a:spcPct val="0"/>
              </a:spcAft>
            </a:pPr>
            <a:r>
              <a:rPr kumimoji="0" lang="en-US" sz="1200" b="0" i="0" u="none" strike="noStrike" cap="none" normalizeH="0" baseline="0" dirty="0" err="1" smtClean="0">
                <a:ln>
                  <a:noFill/>
                </a:ln>
                <a:solidFill>
                  <a:schemeClr val="accent1">
                    <a:lumMod val="50000"/>
                  </a:schemeClr>
                </a:solidFill>
                <a:effectLst/>
                <a:latin typeface="Arial" pitchFamily="34" charset="0"/>
                <a:ea typeface="Times New Roman" pitchFamily="18" charset="0"/>
                <a:cs typeface="Arial" pitchFamily="34" charset="0"/>
              </a:rPr>
              <a:t>Sursa</a:t>
            </a:r>
            <a:r>
              <a:rPr kumimoji="0" lang="en-US" sz="1200" b="0" i="0" u="none" strike="noStrike" cap="none" normalizeH="0" baseline="0" dirty="0" smtClean="0">
                <a:ln>
                  <a:noFill/>
                </a:ln>
                <a:solidFill>
                  <a:schemeClr val="accent1">
                    <a:lumMod val="50000"/>
                  </a:schemeClr>
                </a:solidFill>
                <a:effectLst/>
                <a:latin typeface="Arial" pitchFamily="34" charset="0"/>
                <a:ea typeface="Times New Roman" pitchFamily="18" charset="0"/>
                <a:cs typeface="Arial" pitchFamily="34" charset="0"/>
              </a:rPr>
              <a:t>: </a:t>
            </a:r>
            <a:r>
              <a:rPr kumimoji="0" lang="en-US" sz="1200" b="0" i="0" u="none" strike="noStrike" cap="none" normalizeH="0" baseline="0" dirty="0" err="1" smtClean="0">
                <a:ln>
                  <a:noFill/>
                </a:ln>
                <a:solidFill>
                  <a:schemeClr val="accent1">
                    <a:lumMod val="50000"/>
                  </a:schemeClr>
                </a:solidFill>
                <a:effectLst/>
                <a:latin typeface="Arial" pitchFamily="34" charset="0"/>
                <a:ea typeface="Times New Roman" pitchFamily="18" charset="0"/>
                <a:cs typeface="Arial" pitchFamily="34" charset="0"/>
              </a:rPr>
              <a:t>Prelucr</a:t>
            </a:r>
            <a:r>
              <a:rPr lang="ro-RO" sz="1200" dirty="0" smtClean="0">
                <a:solidFill>
                  <a:schemeClr val="accent1">
                    <a:lumMod val="50000"/>
                  </a:schemeClr>
                </a:solidFill>
                <a:latin typeface="Arial" pitchFamily="34" charset="0"/>
                <a:ea typeface="Times New Roman" pitchFamily="18" charset="0"/>
                <a:cs typeface="Arial" pitchFamily="34" charset="0"/>
              </a:rPr>
              <a:t>are</a:t>
            </a:r>
            <a:r>
              <a:rPr kumimoji="0" lang="en-US" sz="1200" b="0" i="0" u="none" strike="noStrike" cap="none" normalizeH="0" baseline="0" dirty="0" smtClean="0">
                <a:ln>
                  <a:noFill/>
                </a:ln>
                <a:solidFill>
                  <a:schemeClr val="accent1">
                    <a:lumMod val="50000"/>
                  </a:schemeClr>
                </a:solidFill>
                <a:effectLst/>
                <a:latin typeface="Arial" pitchFamily="34" charset="0"/>
                <a:ea typeface="Times New Roman" pitchFamily="18" charset="0"/>
                <a:cs typeface="Arial" pitchFamily="34" charset="0"/>
              </a:rPr>
              <a:t> statistic</a:t>
            </a:r>
            <a:r>
              <a:rPr kumimoji="0" lang="ro-RO" sz="1200" b="0" i="0" u="none" strike="noStrike" cap="none" normalizeH="0" baseline="0" dirty="0" smtClean="0">
                <a:ln>
                  <a:noFill/>
                </a:ln>
                <a:solidFill>
                  <a:schemeClr val="accent1">
                    <a:lumMod val="50000"/>
                  </a:schemeClr>
                </a:solidFill>
                <a:effectLst/>
                <a:latin typeface="Arial" pitchFamily="34" charset="0"/>
                <a:ea typeface="Times New Roman" pitchFamily="18" charset="0"/>
                <a:cs typeface="Arial" pitchFamily="34" charset="0"/>
              </a:rPr>
              <a:t>e</a:t>
            </a:r>
            <a:r>
              <a:rPr kumimoji="0" lang="en-US" sz="1200" b="0" i="0" u="none" strike="noStrike" cap="none" normalizeH="0" baseline="0" dirty="0" smtClean="0">
                <a:ln>
                  <a:noFill/>
                </a:ln>
                <a:solidFill>
                  <a:schemeClr val="accent1">
                    <a:lumMod val="50000"/>
                  </a:schemeClr>
                </a:solidFill>
                <a:effectLst/>
                <a:latin typeface="Arial" pitchFamily="34" charset="0"/>
                <a:ea typeface="Times New Roman" pitchFamily="18" charset="0"/>
                <a:cs typeface="Arial" pitchFamily="34" charset="0"/>
              </a:rPr>
              <a:t> </a:t>
            </a:r>
            <a:r>
              <a:rPr kumimoji="0" lang="ro-RO" sz="1200" b="0" i="0" u="none" strike="noStrike" cap="none" normalizeH="0" baseline="0" dirty="0" smtClean="0">
                <a:ln>
                  <a:noFill/>
                </a:ln>
                <a:solidFill>
                  <a:schemeClr val="accent1">
                    <a:lumMod val="50000"/>
                  </a:schemeClr>
                </a:solidFill>
                <a:effectLst/>
                <a:latin typeface="Arial" pitchFamily="34" charset="0"/>
                <a:ea typeface="Times New Roman" pitchFamily="18" charset="0"/>
                <a:cs typeface="Arial" pitchFamily="34" charset="0"/>
              </a:rPr>
              <a:t>din baza de date a INS, </a:t>
            </a:r>
            <a:r>
              <a:rPr lang="en-US" sz="1200" dirty="0" smtClean="0">
                <a:solidFill>
                  <a:schemeClr val="accent1">
                    <a:lumMod val="50000"/>
                  </a:schemeClr>
                </a:solidFill>
                <a:latin typeface="Arial" pitchFamily="34" charset="0"/>
                <a:ea typeface="Times New Roman" pitchFamily="18" charset="0"/>
                <a:cs typeface="Arial" pitchFamily="34" charset="0"/>
              </a:rPr>
              <a:t>Tempo – IND130A .</a:t>
            </a:r>
            <a:endParaRPr kumimoji="0" lang="en-US" sz="1200" b="0" i="0" u="none" strike="noStrike" cap="none" normalizeH="0" baseline="0" dirty="0" smtClean="0">
              <a:ln>
                <a:noFill/>
              </a:ln>
              <a:solidFill>
                <a:schemeClr val="accent1">
                  <a:lumMod val="50000"/>
                </a:schemeClr>
              </a:solidFill>
              <a:effectLst/>
              <a:latin typeface="Arial" pitchFamily="34" charset="0"/>
              <a:cs typeface="Arial" pitchFamily="34" charset="0"/>
            </a:endParaRPr>
          </a:p>
        </p:txBody>
      </p:sp>
      <p:sp>
        <p:nvSpPr>
          <p:cNvPr id="6147" name="Rectangle 3"/>
          <p:cNvSpPr>
            <a:spLocks noChangeArrowheads="1"/>
          </p:cNvSpPr>
          <p:nvPr/>
        </p:nvSpPr>
        <p:spPr bwMode="auto">
          <a:xfrm>
            <a:off x="609600" y="1143000"/>
            <a:ext cx="8534400"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lang="en-US" sz="1400" b="1" dirty="0" smtClean="0">
                <a:solidFill>
                  <a:schemeClr val="accent1">
                    <a:lumMod val="50000"/>
                  </a:schemeClr>
                </a:solidFill>
                <a:latin typeface="Arial" pitchFamily="34" charset="0"/>
                <a:ea typeface="Times New Roman" pitchFamily="18" charset="0"/>
                <a:cs typeface="Arial" pitchFamily="34" charset="0"/>
              </a:rPr>
              <a:t>Fig. </a:t>
            </a:r>
            <a:r>
              <a:rPr lang="ro-RO" sz="1400" b="1" dirty="0" smtClean="0">
                <a:solidFill>
                  <a:schemeClr val="accent1">
                    <a:lumMod val="50000"/>
                  </a:schemeClr>
                </a:solidFill>
                <a:latin typeface="Arial" pitchFamily="34" charset="0"/>
                <a:ea typeface="Times New Roman" pitchFamily="18" charset="0"/>
                <a:cs typeface="Arial" pitchFamily="34" charset="0"/>
              </a:rPr>
              <a:t>4</a:t>
            </a:r>
            <a:r>
              <a:rPr lang="en-US" sz="1400" b="1" dirty="0" smtClean="0">
                <a:solidFill>
                  <a:schemeClr val="accent1">
                    <a:lumMod val="50000"/>
                  </a:schemeClr>
                </a:solidFill>
                <a:latin typeface="Arial" pitchFamily="34" charset="0"/>
                <a:ea typeface="Times New Roman" pitchFamily="18" charset="0"/>
                <a:cs typeface="Arial" pitchFamily="34" charset="0"/>
              </a:rPr>
              <a:t> </a:t>
            </a:r>
            <a:r>
              <a:rPr lang="ro-RO" sz="1400" b="1" dirty="0" smtClean="0">
                <a:solidFill>
                  <a:schemeClr val="accent1">
                    <a:lumMod val="50000"/>
                  </a:schemeClr>
                </a:solidFill>
                <a:latin typeface="Arial" pitchFamily="34" charset="0"/>
                <a:ea typeface="Times New Roman" pitchFamily="18" charset="0"/>
                <a:cs typeface="Arial" pitchFamily="34" charset="0"/>
              </a:rPr>
              <a:t>- </a:t>
            </a:r>
            <a:r>
              <a:rPr kumimoji="0" lang="en-US" sz="1400" b="0" i="0" u="none" strike="noStrike" cap="none" normalizeH="0" baseline="0" dirty="0" err="1" smtClean="0">
                <a:ln>
                  <a:noFill/>
                </a:ln>
                <a:solidFill>
                  <a:schemeClr val="accent1">
                    <a:lumMod val="50000"/>
                  </a:schemeClr>
                </a:solidFill>
                <a:effectLst/>
                <a:latin typeface="Arial" pitchFamily="34" charset="0"/>
                <a:ea typeface="Times New Roman" pitchFamily="18" charset="0"/>
                <a:cs typeface="Arial" pitchFamily="34" charset="0"/>
              </a:rPr>
              <a:t>Valoarea</a:t>
            </a:r>
            <a:r>
              <a:rPr kumimoji="0" lang="en-US" sz="1400" b="0" i="0" u="none" strike="noStrike" cap="none" normalizeH="0" baseline="0" dirty="0" smtClean="0">
                <a:ln>
                  <a:noFill/>
                </a:ln>
                <a:solidFill>
                  <a:schemeClr val="accent1">
                    <a:lumMod val="50000"/>
                  </a:schemeClr>
                </a:solidFill>
                <a:effectLst/>
                <a:latin typeface="Arial" pitchFamily="34" charset="0"/>
                <a:ea typeface="Times New Roman" pitchFamily="18" charset="0"/>
                <a:cs typeface="Arial" pitchFamily="34" charset="0"/>
              </a:rPr>
              <a:t> </a:t>
            </a:r>
            <a:r>
              <a:rPr kumimoji="0" lang="en-US" sz="1400" b="0" i="0" u="none" strike="noStrike" cap="none" normalizeH="0" baseline="0" dirty="0" err="1" smtClean="0">
                <a:ln>
                  <a:noFill/>
                </a:ln>
                <a:solidFill>
                  <a:schemeClr val="accent1">
                    <a:lumMod val="50000"/>
                  </a:schemeClr>
                </a:solidFill>
                <a:effectLst/>
                <a:latin typeface="Arial" pitchFamily="34" charset="0"/>
                <a:ea typeface="Times New Roman" pitchFamily="18" charset="0"/>
                <a:cs typeface="Arial" pitchFamily="34" charset="0"/>
              </a:rPr>
              <a:t>produc</a:t>
            </a:r>
            <a:r>
              <a:rPr kumimoji="0" lang="ro-RO" sz="1400" b="0" i="0" u="none" strike="noStrike" cap="none" normalizeH="0" baseline="0" dirty="0" smtClean="0">
                <a:ln>
                  <a:noFill/>
                </a:ln>
                <a:solidFill>
                  <a:schemeClr val="accent1">
                    <a:lumMod val="50000"/>
                  </a:schemeClr>
                </a:solidFill>
                <a:effectLst/>
                <a:latin typeface="Arial" pitchFamily="34" charset="0"/>
                <a:ea typeface="Times New Roman" pitchFamily="18" charset="0"/>
                <a:cs typeface="Arial" pitchFamily="34" charset="0"/>
              </a:rPr>
              <a:t>ț</a:t>
            </a:r>
            <a:r>
              <a:rPr kumimoji="0" lang="en-US" sz="1400" b="0" i="0" u="none" strike="noStrike" cap="none" normalizeH="0" baseline="0" dirty="0" err="1" smtClean="0">
                <a:ln>
                  <a:noFill/>
                </a:ln>
                <a:solidFill>
                  <a:schemeClr val="accent1">
                    <a:lumMod val="50000"/>
                  </a:schemeClr>
                </a:solidFill>
                <a:effectLst/>
                <a:latin typeface="Arial" pitchFamily="34" charset="0"/>
                <a:ea typeface="Times New Roman" pitchFamily="18" charset="0"/>
                <a:cs typeface="Arial" pitchFamily="34" charset="0"/>
              </a:rPr>
              <a:t>iei</a:t>
            </a:r>
            <a:r>
              <a:rPr kumimoji="0" lang="en-US" sz="1400" b="0" i="0" u="none" strike="noStrike" cap="none" normalizeH="0" baseline="0" dirty="0" smtClean="0">
                <a:ln>
                  <a:noFill/>
                </a:ln>
                <a:solidFill>
                  <a:schemeClr val="accent1">
                    <a:lumMod val="50000"/>
                  </a:schemeClr>
                </a:solidFill>
                <a:effectLst/>
                <a:latin typeface="Arial" pitchFamily="34" charset="0"/>
                <a:ea typeface="Times New Roman" pitchFamily="18" charset="0"/>
                <a:cs typeface="Arial" pitchFamily="34" charset="0"/>
              </a:rPr>
              <a:t> din </a:t>
            </a:r>
            <a:r>
              <a:rPr kumimoji="0" lang="en-US" sz="1400" b="0" i="0" u="none" strike="noStrike" cap="none" normalizeH="0" baseline="0" dirty="0" err="1" smtClean="0">
                <a:ln>
                  <a:noFill/>
                </a:ln>
                <a:solidFill>
                  <a:schemeClr val="accent1">
                    <a:lumMod val="50000"/>
                  </a:schemeClr>
                </a:solidFill>
                <a:effectLst/>
                <a:latin typeface="Arial" pitchFamily="34" charset="0"/>
                <a:ea typeface="Times New Roman" pitchFamily="18" charset="0"/>
                <a:cs typeface="Arial" pitchFamily="34" charset="0"/>
              </a:rPr>
              <a:t>industria</a:t>
            </a:r>
            <a:r>
              <a:rPr kumimoji="0" lang="en-US" sz="1400" b="0" i="0" u="none" strike="noStrike" cap="none" normalizeH="0" baseline="0" dirty="0" smtClean="0">
                <a:ln>
                  <a:noFill/>
                </a:ln>
                <a:solidFill>
                  <a:schemeClr val="accent1">
                    <a:lumMod val="50000"/>
                  </a:schemeClr>
                </a:solidFill>
                <a:effectLst/>
                <a:latin typeface="Arial" pitchFamily="34" charset="0"/>
                <a:ea typeface="Times New Roman" pitchFamily="18" charset="0"/>
                <a:cs typeface="Arial" pitchFamily="34" charset="0"/>
              </a:rPr>
              <a:t> </a:t>
            </a:r>
            <a:r>
              <a:rPr kumimoji="0" lang="en-US" sz="1400" b="0" i="0" u="none" strike="noStrike" cap="none" normalizeH="0" baseline="0" dirty="0" err="1" smtClean="0">
                <a:ln>
                  <a:noFill/>
                </a:ln>
                <a:solidFill>
                  <a:schemeClr val="accent1">
                    <a:lumMod val="50000"/>
                  </a:schemeClr>
                </a:solidFill>
                <a:effectLst/>
                <a:latin typeface="Arial" pitchFamily="34" charset="0"/>
                <a:ea typeface="Times New Roman" pitchFamily="18" charset="0"/>
                <a:cs typeface="Arial" pitchFamily="34" charset="0"/>
              </a:rPr>
              <a:t>prelucrătoare</a:t>
            </a:r>
            <a:r>
              <a:rPr kumimoji="0" lang="en-US" sz="1400" b="0" i="0" u="none" strike="noStrike" cap="none" normalizeH="0" baseline="0" dirty="0" smtClean="0">
                <a:ln>
                  <a:noFill/>
                </a:ln>
                <a:solidFill>
                  <a:schemeClr val="accent1">
                    <a:lumMod val="50000"/>
                  </a:schemeClr>
                </a:solidFill>
                <a:effectLst/>
                <a:latin typeface="Arial" pitchFamily="34" charset="0"/>
                <a:ea typeface="Times New Roman" pitchFamily="18" charset="0"/>
                <a:cs typeface="Arial" pitchFamily="34" charset="0"/>
              </a:rPr>
              <a:t> </a:t>
            </a:r>
            <a:r>
              <a:rPr kumimoji="0" lang="en-US" sz="1400" b="0" i="0" u="none" strike="noStrike" cap="none" normalizeH="0" baseline="0" dirty="0" err="1" smtClean="0">
                <a:ln>
                  <a:noFill/>
                </a:ln>
                <a:solidFill>
                  <a:schemeClr val="accent1">
                    <a:lumMod val="50000"/>
                  </a:schemeClr>
                </a:solidFill>
                <a:effectLst/>
                <a:latin typeface="Arial" pitchFamily="34" charset="0"/>
                <a:ea typeface="Times New Roman" pitchFamily="18" charset="0"/>
                <a:cs typeface="Arial" pitchFamily="34" charset="0"/>
              </a:rPr>
              <a:t>agroalimentară</a:t>
            </a:r>
            <a:r>
              <a:rPr kumimoji="0" lang="en-US" sz="1400" b="0" i="0" u="none" strike="noStrike" cap="none" normalizeH="0" baseline="0" dirty="0" smtClean="0">
                <a:ln>
                  <a:noFill/>
                </a:ln>
                <a:solidFill>
                  <a:schemeClr val="accent1">
                    <a:lumMod val="50000"/>
                  </a:schemeClr>
                </a:solidFill>
                <a:effectLst/>
                <a:latin typeface="Arial" pitchFamily="34" charset="0"/>
                <a:ea typeface="Times New Roman" pitchFamily="18" charset="0"/>
                <a:cs typeface="Arial" pitchFamily="34" charset="0"/>
              </a:rPr>
              <a:t> </a:t>
            </a:r>
            <a:r>
              <a:rPr kumimoji="0" lang="en-US" sz="1400" b="0" i="0" u="none" strike="noStrike" cap="none" normalizeH="0" baseline="0" dirty="0" err="1" smtClean="0">
                <a:ln>
                  <a:noFill/>
                </a:ln>
                <a:solidFill>
                  <a:schemeClr val="accent1">
                    <a:lumMod val="50000"/>
                  </a:schemeClr>
                </a:solidFill>
                <a:effectLst/>
                <a:latin typeface="Arial" pitchFamily="34" charset="0"/>
                <a:ea typeface="Times New Roman" pitchFamily="18" charset="0"/>
                <a:cs typeface="Arial" pitchFamily="34" charset="0"/>
              </a:rPr>
              <a:t>și</a:t>
            </a:r>
            <a:r>
              <a:rPr kumimoji="0" lang="en-US" sz="1400" b="0" i="0" u="none" strike="noStrike" cap="none" normalizeH="0" baseline="0" dirty="0" smtClean="0">
                <a:ln>
                  <a:noFill/>
                </a:ln>
                <a:solidFill>
                  <a:schemeClr val="accent1">
                    <a:lumMod val="50000"/>
                  </a:schemeClr>
                </a:solidFill>
                <a:effectLst/>
                <a:latin typeface="Arial" pitchFamily="34" charset="0"/>
                <a:ea typeface="Times New Roman" pitchFamily="18" charset="0"/>
                <a:cs typeface="Arial" pitchFamily="34" charset="0"/>
              </a:rPr>
              <a:t> </a:t>
            </a:r>
            <a:r>
              <a:rPr kumimoji="0" lang="en-US" sz="1400" b="0" i="0" u="none" strike="noStrike" cap="none" normalizeH="0" baseline="0" dirty="0" err="1" smtClean="0">
                <a:ln>
                  <a:noFill/>
                </a:ln>
                <a:solidFill>
                  <a:schemeClr val="accent1">
                    <a:lumMod val="50000"/>
                  </a:schemeClr>
                </a:solidFill>
                <a:effectLst/>
                <a:latin typeface="Arial" pitchFamily="34" charset="0"/>
                <a:ea typeface="Times New Roman" pitchFamily="18" charset="0"/>
                <a:cs typeface="Arial" pitchFamily="34" charset="0"/>
              </a:rPr>
              <a:t>comerțul</a:t>
            </a:r>
            <a:r>
              <a:rPr kumimoji="0" lang="en-US" sz="1400" b="0" i="0" u="none" strike="noStrike" cap="none" normalizeH="0" baseline="0" dirty="0" smtClean="0">
                <a:ln>
                  <a:noFill/>
                </a:ln>
                <a:solidFill>
                  <a:schemeClr val="accent1">
                    <a:lumMod val="50000"/>
                  </a:schemeClr>
                </a:solidFill>
                <a:effectLst/>
                <a:latin typeface="Arial" pitchFamily="34" charset="0"/>
                <a:ea typeface="Times New Roman" pitchFamily="18" charset="0"/>
                <a:cs typeface="Arial" pitchFamily="34" charset="0"/>
              </a:rPr>
              <a:t> net (export - import),</a:t>
            </a:r>
            <a:endParaRPr kumimoji="0" lang="en-US" sz="1400" b="0" i="0" u="none" strike="noStrike" cap="none" normalizeH="0" baseline="0" dirty="0" smtClean="0">
              <a:ln>
                <a:noFill/>
              </a:ln>
              <a:solidFill>
                <a:schemeClr val="accent1">
                  <a:lumMod val="50000"/>
                </a:schemeClr>
              </a:solidFill>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ro-RO" sz="1400" b="0" i="0" u="none" strike="noStrike" cap="none" normalizeH="0" baseline="0" dirty="0" smtClean="0">
                <a:ln>
                  <a:noFill/>
                </a:ln>
                <a:solidFill>
                  <a:schemeClr val="accent1">
                    <a:lumMod val="50000"/>
                  </a:schemeClr>
                </a:solidFill>
                <a:effectLst/>
                <a:latin typeface="Arial" pitchFamily="34" charset="0"/>
                <a:ea typeface="Times New Roman" pitchFamily="18" charset="0"/>
                <a:cs typeface="Arial" pitchFamily="34" charset="0"/>
              </a:rPr>
              <a:t>după</a:t>
            </a:r>
            <a:r>
              <a:rPr kumimoji="0" lang="en-US" sz="1400" b="0" i="0" u="none" strike="noStrike" cap="none" normalizeH="0" baseline="0" dirty="0" smtClean="0">
                <a:ln>
                  <a:noFill/>
                </a:ln>
                <a:solidFill>
                  <a:schemeClr val="accent1">
                    <a:lumMod val="50000"/>
                  </a:schemeClr>
                </a:solidFill>
                <a:effectLst/>
                <a:latin typeface="Arial" pitchFamily="34" charset="0"/>
                <a:ea typeface="Times New Roman" pitchFamily="18" charset="0"/>
                <a:cs typeface="Arial" pitchFamily="34" charset="0"/>
              </a:rPr>
              <a:t> </a:t>
            </a:r>
            <a:r>
              <a:rPr kumimoji="0" lang="en-US" sz="1400" b="0" i="0" u="none" strike="noStrike" cap="none" normalizeH="0" baseline="0" dirty="0" err="1" smtClean="0">
                <a:ln>
                  <a:noFill/>
                </a:ln>
                <a:solidFill>
                  <a:schemeClr val="accent1">
                    <a:lumMod val="50000"/>
                  </a:schemeClr>
                </a:solidFill>
                <a:effectLst/>
                <a:latin typeface="Arial" pitchFamily="34" charset="0"/>
                <a:ea typeface="Times New Roman" pitchFamily="18" charset="0"/>
                <a:cs typeface="Arial" pitchFamily="34" charset="0"/>
              </a:rPr>
              <a:t>divizi</a:t>
            </a:r>
            <a:r>
              <a:rPr kumimoji="0" lang="ro-RO" sz="1400" b="0" i="0" u="none" strike="noStrike" cap="none" normalizeH="0" baseline="0" dirty="0" smtClean="0">
                <a:ln>
                  <a:noFill/>
                </a:ln>
                <a:solidFill>
                  <a:schemeClr val="accent1">
                    <a:lumMod val="50000"/>
                  </a:schemeClr>
                </a:solidFill>
                <a:effectLst/>
                <a:latin typeface="Arial" pitchFamily="34" charset="0"/>
                <a:ea typeface="Times New Roman" pitchFamily="18" charset="0"/>
                <a:cs typeface="Arial" pitchFamily="34" charset="0"/>
              </a:rPr>
              <a:t>uni</a:t>
            </a:r>
            <a:r>
              <a:rPr kumimoji="0" lang="en-US" sz="1400" b="0" i="0" u="none" strike="noStrike" cap="none" normalizeH="0" baseline="0" dirty="0" smtClean="0">
                <a:ln>
                  <a:noFill/>
                </a:ln>
                <a:solidFill>
                  <a:schemeClr val="accent1">
                    <a:lumMod val="50000"/>
                  </a:schemeClr>
                </a:solidFill>
                <a:effectLst/>
                <a:latin typeface="Arial" pitchFamily="34" charset="0"/>
                <a:ea typeface="Times New Roman" pitchFamily="18" charset="0"/>
                <a:cs typeface="Arial" pitchFamily="34" charset="0"/>
              </a:rPr>
              <a:t> CAEN Rev.2 – Rom</a:t>
            </a:r>
            <a:r>
              <a:rPr kumimoji="0" lang="ro-RO" sz="1400" b="0" i="0" u="none" strike="noStrike" cap="none" normalizeH="0" baseline="0" dirty="0" smtClean="0">
                <a:ln>
                  <a:noFill/>
                </a:ln>
                <a:solidFill>
                  <a:schemeClr val="accent1">
                    <a:lumMod val="50000"/>
                  </a:schemeClr>
                </a:solidFill>
                <a:effectLst/>
                <a:latin typeface="Arial" pitchFamily="34" charset="0"/>
                <a:ea typeface="Times New Roman" pitchFamily="18" charset="0"/>
                <a:cs typeface="Arial" pitchFamily="34" charset="0"/>
              </a:rPr>
              <a:t>â</a:t>
            </a:r>
            <a:r>
              <a:rPr kumimoji="0" lang="en-US" sz="1400" b="0" i="0" u="none" strike="noStrike" cap="none" normalizeH="0" baseline="0" dirty="0" err="1" smtClean="0">
                <a:ln>
                  <a:noFill/>
                </a:ln>
                <a:solidFill>
                  <a:schemeClr val="accent1">
                    <a:lumMod val="50000"/>
                  </a:schemeClr>
                </a:solidFill>
                <a:effectLst/>
                <a:latin typeface="Arial" pitchFamily="34" charset="0"/>
                <a:ea typeface="Times New Roman" pitchFamily="18" charset="0"/>
                <a:cs typeface="Arial" pitchFamily="34" charset="0"/>
              </a:rPr>
              <a:t>nia</a:t>
            </a:r>
            <a:endParaRPr kumimoji="0" lang="en-US" sz="1400" b="0" i="0" u="none" strike="noStrike" cap="none" normalizeH="0" baseline="0" dirty="0" smtClean="0">
              <a:ln>
                <a:noFill/>
              </a:ln>
              <a:solidFill>
                <a:schemeClr val="accent1">
                  <a:lumMod val="50000"/>
                </a:schemeClr>
              </a:solidFill>
              <a:effectLst/>
              <a:latin typeface="Arial" pitchFamily="34" charset="0"/>
              <a:cs typeface="Arial" pitchFamily="34" charset="0"/>
            </a:endParaRPr>
          </a:p>
        </p:txBody>
      </p:sp>
      <p:pic>
        <p:nvPicPr>
          <p:cNvPr id="2" name="Picture 1"/>
          <p:cNvPicPr>
            <a:picLocks noChangeAspect="1" noChangeArrowheads="1"/>
          </p:cNvPicPr>
          <p:nvPr/>
        </p:nvPicPr>
        <p:blipFill>
          <a:blip r:embed="rId2" cstate="print"/>
          <a:srcRect/>
          <a:stretch>
            <a:fillRect/>
          </a:stretch>
        </p:blipFill>
        <p:spPr bwMode="auto">
          <a:xfrm>
            <a:off x="838200" y="1752600"/>
            <a:ext cx="7772400" cy="4251642"/>
          </a:xfrm>
          <a:prstGeom prst="rect">
            <a:avLst/>
          </a:prstGeom>
          <a:noFill/>
          <a:ln w="9525">
            <a:noFill/>
            <a:miter lim="800000"/>
            <a:headEnd/>
            <a:tailEnd/>
          </a:ln>
        </p:spPr>
      </p:pic>
    </p:spTree>
  </p:cSld>
  <p:clrMapOvr>
    <a:masterClrMapping/>
  </p:clrMapOvr>
  <p:transition advTm="119282"/>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C359D4F-2E09-4358-B78D-AB4002C8F01F}" type="slidenum">
              <a:rPr lang="en-US" smtClean="0"/>
              <a:pPr/>
              <a:t>9</a:t>
            </a:fld>
            <a:endParaRPr lang="en-US"/>
          </a:p>
        </p:txBody>
      </p:sp>
      <p:sp>
        <p:nvSpPr>
          <p:cNvPr id="6146" name="Rectangle 2"/>
          <p:cNvSpPr>
            <a:spLocks noChangeArrowheads="1"/>
          </p:cNvSpPr>
          <p:nvPr/>
        </p:nvSpPr>
        <p:spPr bwMode="auto">
          <a:xfrm>
            <a:off x="1371600" y="6019800"/>
            <a:ext cx="5867400" cy="27699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indent="457200" algn="ctr" fontAlgn="base">
              <a:spcBef>
                <a:spcPct val="0"/>
              </a:spcBef>
              <a:spcAft>
                <a:spcPct val="0"/>
              </a:spcAft>
            </a:pPr>
            <a:r>
              <a:rPr kumimoji="0" lang="en-US" sz="1200" b="0" i="0" u="none" strike="noStrike" cap="none" normalizeH="0" baseline="0" dirty="0" err="1" smtClean="0">
                <a:ln>
                  <a:noFill/>
                </a:ln>
                <a:solidFill>
                  <a:schemeClr val="accent1">
                    <a:lumMod val="50000"/>
                  </a:schemeClr>
                </a:solidFill>
                <a:effectLst/>
                <a:latin typeface="Arial" pitchFamily="34" charset="0"/>
                <a:ea typeface="Times New Roman" pitchFamily="18" charset="0"/>
                <a:cs typeface="Arial" pitchFamily="34" charset="0"/>
              </a:rPr>
              <a:t>Sursa</a:t>
            </a:r>
            <a:r>
              <a:rPr kumimoji="0" lang="en-US" sz="1200" b="0" i="0" u="none" strike="noStrike" cap="none" normalizeH="0" baseline="0" dirty="0" smtClean="0">
                <a:ln>
                  <a:noFill/>
                </a:ln>
                <a:solidFill>
                  <a:schemeClr val="accent1">
                    <a:lumMod val="50000"/>
                  </a:schemeClr>
                </a:solidFill>
                <a:effectLst/>
                <a:latin typeface="Arial" pitchFamily="34" charset="0"/>
                <a:ea typeface="Times New Roman" pitchFamily="18" charset="0"/>
                <a:cs typeface="Arial" pitchFamily="34" charset="0"/>
              </a:rPr>
              <a:t>: </a:t>
            </a:r>
            <a:r>
              <a:rPr kumimoji="0" lang="en-US" sz="1200" b="0" i="0" u="none" strike="noStrike" cap="none" normalizeH="0" baseline="0" dirty="0" err="1" smtClean="0">
                <a:ln>
                  <a:noFill/>
                </a:ln>
                <a:solidFill>
                  <a:schemeClr val="accent1">
                    <a:lumMod val="50000"/>
                  </a:schemeClr>
                </a:solidFill>
                <a:effectLst/>
                <a:latin typeface="Arial" pitchFamily="34" charset="0"/>
                <a:ea typeface="Times New Roman" pitchFamily="18" charset="0"/>
                <a:cs typeface="Arial" pitchFamily="34" charset="0"/>
              </a:rPr>
              <a:t>Prelucr</a:t>
            </a:r>
            <a:r>
              <a:rPr lang="ro-RO" sz="1200" dirty="0" smtClean="0">
                <a:solidFill>
                  <a:schemeClr val="accent1">
                    <a:lumMod val="50000"/>
                  </a:schemeClr>
                </a:solidFill>
                <a:latin typeface="Arial" pitchFamily="34" charset="0"/>
                <a:ea typeface="Times New Roman" pitchFamily="18" charset="0"/>
                <a:cs typeface="Arial" pitchFamily="34" charset="0"/>
              </a:rPr>
              <a:t>are</a:t>
            </a:r>
            <a:r>
              <a:rPr kumimoji="0" lang="en-US" sz="1200" b="0" i="0" u="none" strike="noStrike" cap="none" normalizeH="0" baseline="0" dirty="0" smtClean="0">
                <a:ln>
                  <a:noFill/>
                </a:ln>
                <a:solidFill>
                  <a:schemeClr val="accent1">
                    <a:lumMod val="50000"/>
                  </a:schemeClr>
                </a:solidFill>
                <a:effectLst/>
                <a:latin typeface="Arial" pitchFamily="34" charset="0"/>
                <a:ea typeface="Times New Roman" pitchFamily="18" charset="0"/>
                <a:cs typeface="Arial" pitchFamily="34" charset="0"/>
              </a:rPr>
              <a:t> statistic</a:t>
            </a:r>
            <a:r>
              <a:rPr kumimoji="0" lang="ro-RO" sz="1200" b="0" i="0" u="none" strike="noStrike" cap="none" normalizeH="0" baseline="0" dirty="0" smtClean="0">
                <a:ln>
                  <a:noFill/>
                </a:ln>
                <a:solidFill>
                  <a:schemeClr val="accent1">
                    <a:lumMod val="50000"/>
                  </a:schemeClr>
                </a:solidFill>
                <a:effectLst/>
                <a:latin typeface="Arial" pitchFamily="34" charset="0"/>
                <a:ea typeface="Times New Roman" pitchFamily="18" charset="0"/>
                <a:cs typeface="Arial" pitchFamily="34" charset="0"/>
              </a:rPr>
              <a:t>e</a:t>
            </a:r>
            <a:r>
              <a:rPr kumimoji="0" lang="en-US" sz="1200" b="0" i="0" u="none" strike="noStrike" cap="none" normalizeH="0" baseline="0" dirty="0" smtClean="0">
                <a:ln>
                  <a:noFill/>
                </a:ln>
                <a:solidFill>
                  <a:schemeClr val="accent1">
                    <a:lumMod val="50000"/>
                  </a:schemeClr>
                </a:solidFill>
                <a:effectLst/>
                <a:latin typeface="Arial" pitchFamily="34" charset="0"/>
                <a:ea typeface="Times New Roman" pitchFamily="18" charset="0"/>
                <a:cs typeface="Arial" pitchFamily="34" charset="0"/>
              </a:rPr>
              <a:t> </a:t>
            </a:r>
            <a:r>
              <a:rPr kumimoji="0" lang="ro-RO" sz="1200" b="0" i="0" u="none" strike="noStrike" cap="none" normalizeH="0" baseline="0" dirty="0" smtClean="0">
                <a:ln>
                  <a:noFill/>
                </a:ln>
                <a:solidFill>
                  <a:schemeClr val="accent1">
                    <a:lumMod val="50000"/>
                  </a:schemeClr>
                </a:solidFill>
                <a:effectLst/>
                <a:latin typeface="Arial" pitchFamily="34" charset="0"/>
                <a:ea typeface="Times New Roman" pitchFamily="18" charset="0"/>
                <a:cs typeface="Arial" pitchFamily="34" charset="0"/>
              </a:rPr>
              <a:t>din baza de date a INS, </a:t>
            </a:r>
            <a:r>
              <a:rPr lang="ro-RO" sz="1200" dirty="0" smtClean="0">
                <a:solidFill>
                  <a:schemeClr val="accent1">
                    <a:lumMod val="50000"/>
                  </a:schemeClr>
                </a:solidFill>
                <a:latin typeface="Arial" pitchFamily="34" charset="0"/>
                <a:ea typeface="Times New Roman" pitchFamily="18" charset="0"/>
                <a:cs typeface="Arial" pitchFamily="34" charset="0"/>
              </a:rPr>
              <a:t>PRODROM</a:t>
            </a:r>
            <a:r>
              <a:rPr lang="en-US" sz="1200" dirty="0" smtClean="0">
                <a:solidFill>
                  <a:schemeClr val="accent1">
                    <a:lumMod val="50000"/>
                  </a:schemeClr>
                </a:solidFill>
                <a:latin typeface="Arial" pitchFamily="34" charset="0"/>
                <a:ea typeface="Times New Roman" pitchFamily="18" charset="0"/>
                <a:cs typeface="Arial" pitchFamily="34" charset="0"/>
              </a:rPr>
              <a:t>.</a:t>
            </a:r>
            <a:endParaRPr kumimoji="0" lang="en-US" sz="1200" b="0" i="0" u="none" strike="noStrike" cap="none" normalizeH="0" baseline="0" dirty="0" smtClean="0">
              <a:ln>
                <a:noFill/>
              </a:ln>
              <a:solidFill>
                <a:schemeClr val="accent1">
                  <a:lumMod val="50000"/>
                </a:schemeClr>
              </a:solidFill>
              <a:effectLst/>
              <a:latin typeface="Arial" pitchFamily="34" charset="0"/>
              <a:cs typeface="Arial" pitchFamily="34" charset="0"/>
            </a:endParaRPr>
          </a:p>
        </p:txBody>
      </p:sp>
      <p:sp>
        <p:nvSpPr>
          <p:cNvPr id="6147" name="Rectangle 3"/>
          <p:cNvSpPr>
            <a:spLocks noChangeArrowheads="1"/>
          </p:cNvSpPr>
          <p:nvPr/>
        </p:nvSpPr>
        <p:spPr bwMode="auto">
          <a:xfrm>
            <a:off x="457200" y="1143000"/>
            <a:ext cx="8534400" cy="30777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n-US" sz="1400" b="1" dirty="0" smtClean="0">
                <a:solidFill>
                  <a:schemeClr val="accent1">
                    <a:lumMod val="50000"/>
                  </a:schemeClr>
                </a:solidFill>
                <a:latin typeface="Arial" pitchFamily="34" charset="0"/>
                <a:ea typeface="Times New Roman" pitchFamily="18" charset="0"/>
                <a:cs typeface="Arial" pitchFamily="34" charset="0"/>
              </a:rPr>
              <a:t>Fig. </a:t>
            </a:r>
            <a:r>
              <a:rPr lang="ro-RO" sz="1400" b="1" dirty="0" smtClean="0">
                <a:solidFill>
                  <a:schemeClr val="accent1">
                    <a:lumMod val="50000"/>
                  </a:schemeClr>
                </a:solidFill>
                <a:latin typeface="Arial" pitchFamily="34" charset="0"/>
                <a:ea typeface="Times New Roman" pitchFamily="18" charset="0"/>
                <a:cs typeface="Arial" pitchFamily="34" charset="0"/>
              </a:rPr>
              <a:t>5</a:t>
            </a:r>
            <a:r>
              <a:rPr lang="en-US" sz="1400" b="1" dirty="0" smtClean="0">
                <a:solidFill>
                  <a:schemeClr val="accent1">
                    <a:lumMod val="50000"/>
                  </a:schemeClr>
                </a:solidFill>
                <a:latin typeface="Arial" pitchFamily="34" charset="0"/>
                <a:ea typeface="Times New Roman" pitchFamily="18" charset="0"/>
                <a:cs typeface="Arial" pitchFamily="34" charset="0"/>
              </a:rPr>
              <a:t> </a:t>
            </a:r>
            <a:r>
              <a:rPr lang="ro-RO" sz="1400" dirty="0" smtClean="0">
                <a:solidFill>
                  <a:schemeClr val="accent1">
                    <a:lumMod val="50000"/>
                  </a:schemeClr>
                </a:solidFill>
                <a:latin typeface="Arial" pitchFamily="34" charset="0"/>
                <a:ea typeface="Times New Roman" pitchFamily="18" charset="0"/>
                <a:cs typeface="Arial" pitchFamily="34" charset="0"/>
              </a:rPr>
              <a:t>- Producția industrială realizată în subsectoarele industriei alimentare din România, în anul 2021</a:t>
            </a:r>
            <a:endParaRPr lang="en-US" sz="1400" dirty="0" smtClean="0">
              <a:solidFill>
                <a:schemeClr val="accent1">
                  <a:lumMod val="50000"/>
                </a:schemeClr>
              </a:solidFill>
              <a:latin typeface="Arial" pitchFamily="34" charset="0"/>
              <a:ea typeface="Times New Roman" pitchFamily="18" charset="0"/>
              <a:cs typeface="Arial" pitchFamily="34" charset="0"/>
            </a:endParaRPr>
          </a:p>
        </p:txBody>
      </p:sp>
      <p:pic>
        <p:nvPicPr>
          <p:cNvPr id="11" name="Picture 10"/>
          <p:cNvPicPr/>
          <p:nvPr/>
        </p:nvPicPr>
        <p:blipFill>
          <a:blip r:embed="rId2" cstate="print"/>
          <a:srcRect/>
          <a:stretch>
            <a:fillRect/>
          </a:stretch>
        </p:blipFill>
        <p:spPr bwMode="auto">
          <a:xfrm>
            <a:off x="762000" y="1600200"/>
            <a:ext cx="7620000" cy="4419600"/>
          </a:xfrm>
          <a:prstGeom prst="rect">
            <a:avLst/>
          </a:prstGeom>
          <a:noFill/>
          <a:ln w="9525">
            <a:noFill/>
            <a:miter lim="800000"/>
            <a:headEnd/>
            <a:tailEnd/>
          </a:ln>
        </p:spPr>
      </p:pic>
    </p:spTree>
  </p:cSld>
  <p:clrMapOvr>
    <a:masterClrMapping/>
  </p:clrMapOvr>
  <p:transition advTm="119282"/>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2237</TotalTime>
  <Words>1010</Words>
  <Application>Microsoft Office PowerPoint</Application>
  <PresentationFormat>On-screen Show (4:3)</PresentationFormat>
  <Paragraphs>123</Paragraphs>
  <Slides>14</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16" baseType="lpstr">
      <vt:lpstr>Origin</vt:lpstr>
      <vt:lpstr>Document</vt:lpstr>
      <vt:lpstr>Slide 1</vt:lpstr>
      <vt:lpstr>OBJECTIVE, METHODS, OUTCOME</vt:lpstr>
      <vt:lpstr>Slide 3</vt:lpstr>
      <vt:lpstr>Slide 4</vt:lpstr>
      <vt:lpstr>Slide 5</vt:lpstr>
      <vt:lpstr>Slide 6</vt:lpstr>
      <vt:lpstr>Slide 7</vt:lpstr>
      <vt:lpstr>Slide 8</vt:lpstr>
      <vt:lpstr>Slide 9</vt:lpstr>
      <vt:lpstr>Slide 10</vt:lpstr>
      <vt:lpstr>Slide 11</vt:lpstr>
      <vt:lpstr>CONCLUSIONS (I)</vt:lpstr>
      <vt:lpstr>CONCLUSIONS (II)</vt:lpstr>
      <vt:lpstr>Slide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Mirela-Adriana RUSALI</dc:creator>
  <cp:lastModifiedBy>User</cp:lastModifiedBy>
  <cp:revision>274</cp:revision>
  <dcterms:created xsi:type="dcterms:W3CDTF">2020-09-04T12:40:43Z</dcterms:created>
  <dcterms:modified xsi:type="dcterms:W3CDTF">2023-05-24T16:05:41Z</dcterms:modified>
</cp:coreProperties>
</file>