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3"/>
  </p:notesMasterIdLst>
  <p:handoutMasterIdLst>
    <p:handoutMasterId r:id="rId24"/>
  </p:handoutMasterIdLst>
  <p:sldIdLst>
    <p:sldId id="256" r:id="rId5"/>
    <p:sldId id="296" r:id="rId6"/>
    <p:sldId id="279" r:id="rId7"/>
    <p:sldId id="283" r:id="rId8"/>
    <p:sldId id="281" r:id="rId9"/>
    <p:sldId id="284" r:id="rId10"/>
    <p:sldId id="285" r:id="rId11"/>
    <p:sldId id="257" r:id="rId12"/>
    <p:sldId id="275" r:id="rId13"/>
    <p:sldId id="276" r:id="rId14"/>
    <p:sldId id="289" r:id="rId15"/>
    <p:sldId id="282" r:id="rId16"/>
    <p:sldId id="290" r:id="rId17"/>
    <p:sldId id="292" r:id="rId18"/>
    <p:sldId id="293" r:id="rId19"/>
    <p:sldId id="295" r:id="rId20"/>
    <p:sldId id="297"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96"/>
            <p14:sldId id="279"/>
            <p14:sldId id="283"/>
            <p14:sldId id="281"/>
            <p14:sldId id="284"/>
            <p14:sldId id="285"/>
            <p14:sldId id="257"/>
            <p14:sldId id="275"/>
            <p14:sldId id="276"/>
            <p14:sldId id="289"/>
          </p14:sldIdLst>
        </p14:section>
        <p14:section name="Learn More" id="{2CC34DB2-6590-42C0-AD4B-A04C6060184E}">
          <p14:sldIdLst>
            <p14:sldId id="282"/>
            <p14:sldId id="290"/>
            <p14:sldId id="292"/>
            <p14:sldId id="293"/>
            <p14:sldId id="295"/>
            <p14:sldId id="297"/>
            <p14:sldId id="29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241" autoAdjust="0"/>
  </p:normalViewPr>
  <p:slideViewPr>
    <p:cSldViewPr snapToGrid="0">
      <p:cViewPr varScale="1">
        <p:scale>
          <a:sx n="61" d="100"/>
          <a:sy n="61" d="100"/>
        </p:scale>
        <p:origin x="72" y="4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2/10/2023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2/10/2023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14768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3421780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199257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1066333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17</a:t>
            </a:fld>
            <a:endParaRPr lang="en-US" dirty="0"/>
          </a:p>
        </p:txBody>
      </p:sp>
    </p:spTree>
    <p:extLst>
      <p:ext uri="{BB962C8B-B14F-4D97-AF65-F5344CB8AC3E}">
        <p14:creationId xmlns:p14="http://schemas.microsoft.com/office/powerpoint/2010/main" val="96433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18</a:t>
            </a:fld>
            <a:endParaRPr lang="en-US" dirty="0"/>
          </a:p>
        </p:txBody>
      </p:sp>
    </p:spTree>
    <p:extLst>
      <p:ext uri="{BB962C8B-B14F-4D97-AF65-F5344CB8AC3E}">
        <p14:creationId xmlns:p14="http://schemas.microsoft.com/office/powerpoint/2010/main" val="386407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2/10/2023</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2/10/2023</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o.microsoft.com/fwlink/?LinkId=617172"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go.microsoft.com/fwlink/?linkid=854609" TargetMode="External"/><Relationship Id="rId5" Type="http://schemas.openxmlformats.org/officeDocument/2006/relationships/hyperlink" Target="http://go.microsoft.com/fwlink/?LinkId=623327"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go.microsoft.com/fwlink/?LinkId=623327"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go.microsoft.com/fwlink/?linkid=854609" TargetMode="Externa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www.diva-portal.org/smash/get/diva2:700296/FULLTEXT01.pdf" TargetMode="External"/><Relationship Id="rId7" Type="http://schemas.openxmlformats.org/officeDocument/2006/relationships/hyperlink" Target="https://www.unicef.org/serbia/Child_and_Youth_Educational_Tourism(1).pdf"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ssb.no/en/transport-og-reiseliv?de=Tourism" TargetMode="External"/><Relationship Id="rId5" Type="http://schemas.openxmlformats.org/officeDocument/2006/relationships/hyperlink" Target="http://www.insse.ro/cms/ro/content/turismul-rom%C3%A2niei-breviar-statistic" TargetMode="External"/><Relationship Id="rId4" Type="http://schemas.openxmlformats.org/officeDocument/2006/relationships/hyperlink" Target="http://www.innovasjonnorge.no/"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go.microsoft.com/fwlink/?linkid=854609"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17" y="236483"/>
            <a:ext cx="11682249" cy="6337737"/>
          </a:xfrm>
        </p:spPr>
        <p:txBody>
          <a:bodyPr anchor="ctr" anchorCtr="0">
            <a:normAutofit/>
          </a:bodyPr>
          <a:lstStyle/>
          <a:p>
            <a:pPr algn="ctr"/>
            <a:r>
              <a:rPr lang="en-US" sz="4000" b="1" dirty="0">
                <a:solidFill>
                  <a:schemeClr val="bg1"/>
                </a:solidFill>
              </a:rPr>
              <a:t>BLUE ECONOMY </a:t>
            </a:r>
            <a:r>
              <a:rPr lang="ro-RO" sz="4000" b="1" dirty="0">
                <a:solidFill>
                  <a:schemeClr val="bg1"/>
                </a:solidFill>
              </a:rPr>
              <a:t>NEXUS</a:t>
            </a:r>
            <a:r>
              <a:rPr lang="en-US" sz="4000" b="1" dirty="0">
                <a:solidFill>
                  <a:schemeClr val="bg1"/>
                </a:solidFill>
              </a:rPr>
              <a:t> MOUNTAIN LAKES</a:t>
            </a:r>
            <a:r>
              <a:rPr lang="ro-RO" sz="4000" b="1" dirty="0">
                <a:solidFill>
                  <a:schemeClr val="bg1"/>
                </a:solidFill>
              </a:rPr>
              <a:t>: </a:t>
            </a:r>
            <a:r>
              <a:rPr lang="en-US" sz="4000" b="1" dirty="0">
                <a:solidFill>
                  <a:schemeClr val="bg1"/>
                </a:solidFill>
              </a:rPr>
              <a:t>FOLLOWING THE PATH OF EUROPEAN TOURISM</a:t>
            </a:r>
            <a:br>
              <a:rPr lang="ro-RO" sz="4000" b="1" dirty="0">
                <a:solidFill>
                  <a:schemeClr val="bg1"/>
                </a:solidFill>
              </a:rPr>
            </a:br>
            <a:br>
              <a:rPr lang="ro-RO" sz="4000" b="1" dirty="0">
                <a:solidFill>
                  <a:schemeClr val="bg1"/>
                </a:solidFill>
              </a:rPr>
            </a:br>
            <a:br>
              <a:rPr lang="ro-RO" dirty="0">
                <a:solidFill>
                  <a:schemeClr val="bg1"/>
                </a:solidFill>
              </a:rPr>
            </a:br>
            <a:r>
              <a:rPr lang="en-US" b="1" dirty="0" err="1">
                <a:solidFill>
                  <a:schemeClr val="bg1"/>
                </a:solidFill>
              </a:rPr>
              <a:t>Brîndușa</a:t>
            </a:r>
            <a:r>
              <a:rPr lang="en-US" b="1" dirty="0">
                <a:solidFill>
                  <a:schemeClr val="bg1"/>
                </a:solidFill>
              </a:rPr>
              <a:t> Covaci</a:t>
            </a:r>
            <a:r>
              <a:rPr lang="en-US" b="1" baseline="30000" dirty="0">
                <a:solidFill>
                  <a:schemeClr val="bg1"/>
                </a:solidFill>
              </a:rPr>
              <a:t>1</a:t>
            </a:r>
            <a:r>
              <a:rPr lang="en-US" b="1" dirty="0">
                <a:solidFill>
                  <a:schemeClr val="bg1"/>
                </a:solidFill>
              </a:rPr>
              <a:t>, Mihai Covaci</a:t>
            </a:r>
            <a:r>
              <a:rPr lang="en-US" b="1" baseline="30000" dirty="0">
                <a:solidFill>
                  <a:schemeClr val="bg1"/>
                </a:solidFill>
              </a:rPr>
              <a:t>2</a:t>
            </a:r>
            <a:br>
              <a:rPr lang="ro-RO" dirty="0">
                <a:solidFill>
                  <a:schemeClr val="bg1"/>
                </a:solidFill>
              </a:rPr>
            </a:br>
            <a:r>
              <a:rPr lang="en-US" b="1" baseline="30000" dirty="0">
                <a:solidFill>
                  <a:schemeClr val="bg1"/>
                </a:solidFill>
              </a:rPr>
              <a:t>1</a:t>
            </a:r>
            <a:r>
              <a:rPr lang="en-US" dirty="0">
                <a:solidFill>
                  <a:schemeClr val="bg1"/>
                </a:solidFill>
              </a:rPr>
              <a:t>Centre for Mountain Economy &amp; </a:t>
            </a:r>
            <a:r>
              <a:rPr lang="ro-RO" dirty="0">
                <a:solidFill>
                  <a:schemeClr val="bg1"/>
                </a:solidFill>
              </a:rPr>
              <a:t>CBM International University</a:t>
            </a:r>
            <a:r>
              <a:rPr lang="en-US" dirty="0">
                <a:solidFill>
                  <a:schemeClr val="bg1"/>
                </a:solidFill>
              </a:rPr>
              <a:t> </a:t>
            </a:r>
            <a:br>
              <a:rPr lang="ro-RO" dirty="0">
                <a:solidFill>
                  <a:schemeClr val="bg1"/>
                </a:solidFill>
              </a:rPr>
            </a:br>
            <a:r>
              <a:rPr lang="en-US" b="1" baseline="30000" dirty="0">
                <a:solidFill>
                  <a:schemeClr val="bg1"/>
                </a:solidFill>
              </a:rPr>
              <a:t>2</a:t>
            </a:r>
            <a:r>
              <a:rPr lang="en-US" dirty="0">
                <a:solidFill>
                  <a:schemeClr val="bg1"/>
                </a:solidFill>
              </a:rPr>
              <a:t>Hyperion University &amp; </a:t>
            </a:r>
            <a:r>
              <a:rPr lang="ro-RO" dirty="0">
                <a:solidFill>
                  <a:schemeClr val="bg1"/>
                </a:solidFill>
              </a:rPr>
              <a:t>CBM International University</a:t>
            </a:r>
            <a:br>
              <a:rPr lang="ro-RO" dirty="0">
                <a:solidFill>
                  <a:schemeClr val="bg1"/>
                </a:solidFill>
              </a:rPr>
            </a:br>
            <a:br>
              <a:rPr lang="ro-RO" dirty="0">
                <a:solidFill>
                  <a:schemeClr val="bg1"/>
                </a:solidFill>
              </a:rPr>
            </a:br>
            <a:r>
              <a:rPr lang="fr-FR" dirty="0">
                <a:solidFill>
                  <a:schemeClr val="bg1"/>
                </a:solidFill>
              </a:rPr>
              <a:t>*Email: zealandina.agency@gmail.com</a:t>
            </a:r>
            <a:r>
              <a:rPr lang="ro-RO" dirty="0">
                <a:solidFill>
                  <a:schemeClr val="bg1"/>
                </a:solidFill>
              </a:rPr>
              <a:t>, mihaicovaci@hyperion.ro</a:t>
            </a:r>
            <a:endParaRPr lang="en-US" sz="4800" dirty="0">
              <a:solidFill>
                <a:schemeClr val="bg1"/>
              </a:solidFill>
            </a:endParaRP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381759" cy="640080"/>
          </a:xfrm>
        </p:spPr>
        <p:txBody>
          <a:bodyPr>
            <a:noAutofit/>
          </a:bodyPr>
          <a:lstStyle/>
          <a:p>
            <a:r>
              <a:rPr lang="en-US" sz="2000" b="1" dirty="0" err="1">
                <a:solidFill>
                  <a:schemeClr val="tx1"/>
                </a:solidFill>
                <a:latin typeface="Times New Roman" panose="02020603050405020304" pitchFamily="18" charset="0"/>
                <a:cs typeface="Times New Roman" panose="02020603050405020304" pitchFamily="18" charset="0"/>
              </a:rPr>
              <a:t>Karampela</a:t>
            </a:r>
            <a:r>
              <a:rPr lang="en-US" sz="2000" b="1" dirty="0">
                <a:solidFill>
                  <a:schemeClr val="tx1"/>
                </a:solidFill>
                <a:latin typeface="Times New Roman" panose="02020603050405020304" pitchFamily="18" charset="0"/>
                <a:cs typeface="Times New Roman" panose="02020603050405020304" pitchFamily="18" charset="0"/>
              </a:rPr>
              <a:t>, S., </a:t>
            </a:r>
            <a:r>
              <a:rPr lang="en-US" sz="2000" b="1" dirty="0" err="1">
                <a:solidFill>
                  <a:schemeClr val="tx1"/>
                </a:solidFill>
                <a:latin typeface="Times New Roman" panose="02020603050405020304" pitchFamily="18" charset="0"/>
                <a:cs typeface="Times New Roman" panose="02020603050405020304" pitchFamily="18" charset="0"/>
              </a:rPr>
              <a:t>Papapanos</a:t>
            </a:r>
            <a:r>
              <a:rPr lang="en-US" sz="2000" b="1" dirty="0">
                <a:solidFill>
                  <a:schemeClr val="tx1"/>
                </a:solidFill>
                <a:latin typeface="Times New Roman" panose="02020603050405020304" pitchFamily="18" charset="0"/>
                <a:cs typeface="Times New Roman" panose="02020603050405020304" pitchFamily="18" charset="0"/>
              </a:rPr>
              <a:t>, G., &amp; </a:t>
            </a:r>
            <a:r>
              <a:rPr lang="en-US" sz="2000" b="1" dirty="0" err="1">
                <a:solidFill>
                  <a:schemeClr val="tx1"/>
                </a:solidFill>
                <a:latin typeface="Times New Roman" panose="02020603050405020304" pitchFamily="18" charset="0"/>
                <a:cs typeface="Times New Roman" panose="02020603050405020304" pitchFamily="18" charset="0"/>
              </a:rPr>
              <a:t>Kizos</a:t>
            </a:r>
            <a:r>
              <a:rPr lang="en-US" sz="2000" b="1" dirty="0">
                <a:solidFill>
                  <a:schemeClr val="tx1"/>
                </a:solidFill>
                <a:latin typeface="Times New Roman" panose="02020603050405020304" pitchFamily="18" charset="0"/>
                <a:cs typeface="Times New Roman" panose="02020603050405020304" pitchFamily="18" charset="0"/>
              </a:rPr>
              <a:t>, T. (2019). Perceptions of </a:t>
            </a:r>
            <a:r>
              <a:rPr lang="en-US" sz="2000" b="1" dirty="0" err="1">
                <a:solidFill>
                  <a:schemeClr val="tx1"/>
                </a:solidFill>
                <a:latin typeface="Times New Roman" panose="02020603050405020304" pitchFamily="18" charset="0"/>
                <a:cs typeface="Times New Roman" panose="02020603050405020304" pitchFamily="18" charset="0"/>
              </a:rPr>
              <a:t>agritourism</a:t>
            </a:r>
            <a:r>
              <a:rPr lang="en-US" sz="2000" b="1" dirty="0">
                <a:solidFill>
                  <a:schemeClr val="tx1"/>
                </a:solidFill>
                <a:latin typeface="Times New Roman" panose="02020603050405020304" pitchFamily="18" charset="0"/>
                <a:cs typeface="Times New Roman" panose="02020603050405020304" pitchFamily="18" charset="0"/>
              </a:rPr>
              <a:t> and cooperation: comparisons between an island and a mountain region in </a:t>
            </a:r>
            <a:r>
              <a:rPr lang="en-US" sz="2000" b="1" u="sng" dirty="0">
                <a:solidFill>
                  <a:schemeClr val="tx1"/>
                </a:solidFill>
                <a:latin typeface="Times New Roman" panose="02020603050405020304" pitchFamily="18" charset="0"/>
                <a:cs typeface="Times New Roman" panose="02020603050405020304" pitchFamily="18" charset="0"/>
              </a:rPr>
              <a:t>Greece</a:t>
            </a:r>
            <a:r>
              <a:rPr lang="en-US" sz="2000" b="1" dirty="0">
                <a:solidFill>
                  <a:schemeClr val="tx1"/>
                </a:solidFill>
                <a:latin typeface="Times New Roman" panose="02020603050405020304" pitchFamily="18" charset="0"/>
                <a:cs typeface="Times New Roman" panose="02020603050405020304" pitchFamily="18" charset="0"/>
              </a:rPr>
              <a:t>. Sustainability, 11(3), 680.</a:t>
            </a:r>
          </a:p>
        </p:txBody>
      </p:sp>
      <p:sp>
        <p:nvSpPr>
          <p:cNvPr id="42" name="Content Placeholder 17"/>
          <p:cNvSpPr txBox="1">
            <a:spLocks/>
          </p:cNvSpPr>
          <p:nvPr/>
        </p:nvSpPr>
        <p:spPr>
          <a:xfrm>
            <a:off x="1066038" y="5226275"/>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ro-RO" sz="1600" dirty="0">
                <a:solidFill>
                  <a:schemeClr val="tx1"/>
                </a:solidFill>
                <a:latin typeface="Segoe UI" panose="020B0502040204020203" pitchFamily="34" charset="0"/>
                <a:cs typeface="Segoe UI" panose="020B0502040204020203" pitchFamily="34" charset="0"/>
              </a:rPr>
              <a:t>Mountain</a:t>
            </a:r>
            <a:r>
              <a:rPr lang="en-US" sz="1600" dirty="0">
                <a:solidFill>
                  <a:schemeClr val="tx1"/>
                </a:solidFill>
                <a:latin typeface="Segoe UI" panose="020B0502040204020203" pitchFamily="34" charset="0"/>
                <a:cs typeface="Segoe UI" panose="020B0502040204020203" pitchFamily="34" charset="0"/>
              </a:rPr>
              <a:t> tourism was associated with all kind of activities in the countryside.</a:t>
            </a:r>
          </a:p>
        </p:txBody>
      </p:sp>
      <p:grpSp>
        <p:nvGrpSpPr>
          <p:cNvPr id="36" name="Group 35" descr="Small circle with number 2 inside  indicating step 2"/>
          <p:cNvGrpSpPr/>
          <p:nvPr/>
        </p:nvGrpSpPr>
        <p:grpSpPr bwMode="blackWhite">
          <a:xfrm>
            <a:off x="603051" y="5249671"/>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5210509"/>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ro-RO" sz="1600" dirty="0">
                <a:solidFill>
                  <a:schemeClr val="tx1"/>
                </a:solidFill>
                <a:latin typeface="Segoe UI" panose="020B0502040204020203" pitchFamily="34" charset="0"/>
                <a:cs typeface="Segoe UI" panose="020B0502040204020203" pitchFamily="34" charset="0"/>
              </a:rPr>
              <a:t>Mountain</a:t>
            </a:r>
            <a:r>
              <a:rPr lang="en-US" sz="1600" dirty="0">
                <a:solidFill>
                  <a:schemeClr val="tx1"/>
                </a:solidFill>
                <a:latin typeface="Segoe UI" panose="020B0502040204020203" pitchFamily="34" charset="0"/>
                <a:cs typeface="Segoe UI" panose="020B0502040204020203" pitchFamily="34" charset="0"/>
              </a:rPr>
              <a:t> tourism as a broader spatial term encompassing a diversity of activities offered in rural settings</a:t>
            </a:r>
            <a:r>
              <a:rPr lang="ro-RO" sz="1600" dirty="0">
                <a:solidFill>
                  <a:schemeClr val="tx1"/>
                </a:solidFill>
                <a:latin typeface="Segoe UI" panose="020B0502040204020203" pitchFamily="34" charset="0"/>
                <a:cs typeface="Segoe UI" panose="020B0502040204020203" pitchFamily="34" charset="0"/>
              </a:rPr>
              <a:t>.</a:t>
            </a:r>
            <a:endParaRPr lang="en-US" sz="1600" dirty="0">
              <a:solidFill>
                <a:schemeClr val="tx1"/>
              </a:solidFill>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2"/>
          <a:stretch>
            <a:fillRect/>
          </a:stretch>
        </p:blipFill>
        <p:spPr>
          <a:xfrm>
            <a:off x="603051" y="1275692"/>
            <a:ext cx="7000553" cy="3737742"/>
          </a:xfrm>
          <a:prstGeom prst="rect">
            <a:avLst/>
          </a:prstGeom>
        </p:spPr>
      </p:pic>
      <p:sp>
        <p:nvSpPr>
          <p:cNvPr id="19" name="Content Placeholder 17"/>
          <p:cNvSpPr txBox="1">
            <a:spLocks/>
          </p:cNvSpPr>
          <p:nvPr/>
        </p:nvSpPr>
        <p:spPr>
          <a:xfrm>
            <a:off x="8233426" y="1275691"/>
            <a:ext cx="3669540" cy="52588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spcAft>
                <a:spcPts val="0"/>
              </a:spcAft>
              <a:buNone/>
            </a:pPr>
            <a:r>
              <a:rPr lang="ro-RO" sz="2000" dirty="0">
                <a:solidFill>
                  <a:schemeClr val="tx1"/>
                </a:solidFill>
              </a:rPr>
              <a:t>Mountain </a:t>
            </a:r>
            <a:r>
              <a:rPr lang="en-US" sz="2000" dirty="0">
                <a:solidFill>
                  <a:schemeClr val="tx1"/>
                </a:solidFill>
              </a:rPr>
              <a:t>tourism,</a:t>
            </a:r>
            <a:r>
              <a:rPr lang="ro-RO" sz="2000" dirty="0">
                <a:solidFill>
                  <a:schemeClr val="tx1"/>
                </a:solidFill>
              </a:rPr>
              <a:t> </a:t>
            </a:r>
            <a:r>
              <a:rPr lang="en-US" sz="2000" dirty="0">
                <a:solidFill>
                  <a:schemeClr val="tx1"/>
                </a:solidFill>
              </a:rPr>
              <a:t>included</a:t>
            </a:r>
            <a:r>
              <a:rPr lang="ro-RO" sz="2000" dirty="0">
                <a:solidFill>
                  <a:schemeClr val="tx1"/>
                </a:solidFill>
              </a:rPr>
              <a:t>:</a:t>
            </a:r>
          </a:p>
          <a:p>
            <a:pPr marL="0" indent="0">
              <a:lnSpc>
                <a:spcPct val="170000"/>
              </a:lnSpc>
              <a:spcBef>
                <a:spcPts val="0"/>
              </a:spcBef>
              <a:spcAft>
                <a:spcPts val="0"/>
              </a:spcAft>
              <a:buNone/>
            </a:pPr>
            <a:r>
              <a:rPr lang="en-US" sz="2000" i="1" dirty="0">
                <a:solidFill>
                  <a:schemeClr val="tx1"/>
                </a:solidFill>
              </a:rPr>
              <a:t>accommodation,</a:t>
            </a:r>
            <a:r>
              <a:rPr lang="ro-RO" sz="2000" i="1" dirty="0">
                <a:solidFill>
                  <a:schemeClr val="tx1"/>
                </a:solidFill>
              </a:rPr>
              <a:t> </a:t>
            </a:r>
          </a:p>
          <a:p>
            <a:pPr marL="0" indent="0">
              <a:lnSpc>
                <a:spcPct val="170000"/>
              </a:lnSpc>
              <a:spcBef>
                <a:spcPts val="0"/>
              </a:spcBef>
              <a:spcAft>
                <a:spcPts val="0"/>
              </a:spcAft>
              <a:buNone/>
            </a:pPr>
            <a:r>
              <a:rPr lang="en-US" sz="2000" i="1" dirty="0">
                <a:solidFill>
                  <a:schemeClr val="tx1"/>
                </a:solidFill>
              </a:rPr>
              <a:t>cafés,</a:t>
            </a:r>
            <a:r>
              <a:rPr lang="ro-RO" sz="2000" i="1" dirty="0">
                <a:solidFill>
                  <a:schemeClr val="tx1"/>
                </a:solidFill>
              </a:rPr>
              <a:t> </a:t>
            </a:r>
          </a:p>
          <a:p>
            <a:pPr marL="0" indent="0">
              <a:lnSpc>
                <a:spcPct val="170000"/>
              </a:lnSpc>
              <a:spcBef>
                <a:spcPts val="0"/>
              </a:spcBef>
              <a:spcAft>
                <a:spcPts val="0"/>
              </a:spcAft>
              <a:buNone/>
            </a:pPr>
            <a:r>
              <a:rPr lang="en-US" sz="2000" i="1" dirty="0">
                <a:solidFill>
                  <a:schemeClr val="tx1"/>
                </a:solidFill>
              </a:rPr>
              <a:t>restaurants, </a:t>
            </a:r>
            <a:endParaRPr lang="ro-RO" sz="2000" i="1" dirty="0">
              <a:solidFill>
                <a:schemeClr val="tx1"/>
              </a:solidFill>
            </a:endParaRPr>
          </a:p>
          <a:p>
            <a:pPr marL="0" indent="0">
              <a:lnSpc>
                <a:spcPct val="170000"/>
              </a:lnSpc>
              <a:spcBef>
                <a:spcPts val="0"/>
              </a:spcBef>
              <a:spcAft>
                <a:spcPts val="0"/>
              </a:spcAft>
              <a:buNone/>
            </a:pPr>
            <a:r>
              <a:rPr lang="en-US" sz="2000" i="1" dirty="0">
                <a:solidFill>
                  <a:schemeClr val="tx1"/>
                </a:solidFill>
              </a:rPr>
              <a:t>visited farms, </a:t>
            </a:r>
            <a:endParaRPr lang="ro-RO" sz="2000" i="1" dirty="0">
              <a:solidFill>
                <a:schemeClr val="tx1"/>
              </a:solidFill>
            </a:endParaRPr>
          </a:p>
          <a:p>
            <a:pPr marL="0" indent="0">
              <a:lnSpc>
                <a:spcPct val="170000"/>
              </a:lnSpc>
              <a:spcBef>
                <a:spcPts val="0"/>
              </a:spcBef>
              <a:spcAft>
                <a:spcPts val="0"/>
              </a:spcAft>
              <a:buNone/>
            </a:pPr>
            <a:r>
              <a:rPr lang="en-US" sz="2000" i="1" dirty="0">
                <a:solidFill>
                  <a:schemeClr val="tx1"/>
                </a:solidFill>
              </a:rPr>
              <a:t>visited processing facilities and </a:t>
            </a:r>
            <a:endParaRPr lang="ro-RO" sz="2000" i="1" dirty="0">
              <a:solidFill>
                <a:schemeClr val="tx1"/>
              </a:solidFill>
            </a:endParaRPr>
          </a:p>
          <a:p>
            <a:pPr marL="0" indent="0">
              <a:lnSpc>
                <a:spcPct val="170000"/>
              </a:lnSpc>
              <a:spcBef>
                <a:spcPts val="0"/>
              </a:spcBef>
              <a:spcAft>
                <a:spcPts val="0"/>
              </a:spcAft>
              <a:buNone/>
            </a:pPr>
            <a:r>
              <a:rPr lang="en-US" sz="2000" i="1" dirty="0">
                <a:solidFill>
                  <a:schemeClr val="tx1"/>
                </a:solidFill>
              </a:rPr>
              <a:t>cooperatives</a:t>
            </a:r>
          </a:p>
        </p:txBody>
      </p:sp>
      <p:grpSp>
        <p:nvGrpSpPr>
          <p:cNvPr id="20" name="Group 19" descr="Small circle with number 1 inside  indicating step 1"/>
          <p:cNvGrpSpPr/>
          <p:nvPr/>
        </p:nvGrpSpPr>
        <p:grpSpPr bwMode="blackWhite">
          <a:xfrm>
            <a:off x="7603604" y="1357796"/>
            <a:ext cx="558179" cy="409838"/>
            <a:chOff x="6953426" y="711274"/>
            <a:chExt cx="558179" cy="409838"/>
          </a:xfrm>
        </p:grpSpPr>
        <p:sp>
          <p:nvSpPr>
            <p:cNvPr id="21" name="Oval 20"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grpSp>
        <p:nvGrpSpPr>
          <p:cNvPr id="23" name="Group 22" descr="Small circle with number 3 inside  indicating step 3"/>
          <p:cNvGrpSpPr/>
          <p:nvPr/>
        </p:nvGrpSpPr>
        <p:grpSpPr bwMode="blackWhite">
          <a:xfrm>
            <a:off x="4222700" y="5249671"/>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63974"/>
          </a:xfrm>
          <a:prstGeom prst="rect">
            <a:avLst/>
          </a:prstGeom>
        </p:spPr>
      </p:pic>
    </p:spTree>
    <p:extLst>
      <p:ext uri="{BB962C8B-B14F-4D97-AF65-F5344CB8AC3E}">
        <p14:creationId xmlns:p14="http://schemas.microsoft.com/office/powerpoint/2010/main" val="23191760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06716" y="0"/>
            <a:ext cx="9569669" cy="6858000"/>
          </a:xfrm>
          <a:prstGeom prst="rect">
            <a:avLst/>
          </a:prstGeom>
        </p:spPr>
      </p:pic>
      <p:sp>
        <p:nvSpPr>
          <p:cNvPr id="6" name="Rectangle 5"/>
          <p:cNvSpPr/>
          <p:nvPr/>
        </p:nvSpPr>
        <p:spPr>
          <a:xfrm>
            <a:off x="204952" y="2431308"/>
            <a:ext cx="2301764" cy="286232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Roman, M., Roman, M., &amp; </a:t>
            </a:r>
            <a:r>
              <a:rPr lang="en-US" sz="2000" b="1" dirty="0" err="1">
                <a:latin typeface="Times New Roman" panose="02020603050405020304" pitchFamily="18" charset="0"/>
                <a:cs typeface="Times New Roman" panose="02020603050405020304" pitchFamily="18" charset="0"/>
              </a:rPr>
              <a:t>Prus</a:t>
            </a:r>
            <a:r>
              <a:rPr lang="en-US" sz="2000" b="1" dirty="0">
                <a:latin typeface="Times New Roman" panose="02020603050405020304" pitchFamily="18" charset="0"/>
                <a:cs typeface="Times New Roman" panose="02020603050405020304" pitchFamily="18" charset="0"/>
              </a:rPr>
              <a:t>, P. (2020). Innovations in </a:t>
            </a:r>
            <a:r>
              <a:rPr lang="en-US" sz="2000" b="1" dirty="0" err="1">
                <a:latin typeface="Times New Roman" panose="02020603050405020304" pitchFamily="18" charset="0"/>
                <a:cs typeface="Times New Roman" panose="02020603050405020304" pitchFamily="18" charset="0"/>
              </a:rPr>
              <a:t>agritourism</a:t>
            </a:r>
            <a:r>
              <a:rPr lang="en-US" sz="2000" b="1" dirty="0">
                <a:latin typeface="Times New Roman" panose="02020603050405020304" pitchFamily="18" charset="0"/>
                <a:cs typeface="Times New Roman" panose="02020603050405020304" pitchFamily="18" charset="0"/>
              </a:rPr>
              <a:t>: Evidence from a region in </a:t>
            </a:r>
            <a:r>
              <a:rPr lang="en-US" sz="2000" b="1" u="sng" dirty="0">
                <a:latin typeface="Times New Roman" panose="02020603050405020304" pitchFamily="18" charset="0"/>
                <a:cs typeface="Times New Roman" panose="02020603050405020304" pitchFamily="18" charset="0"/>
              </a:rPr>
              <a:t>Poland</a:t>
            </a:r>
            <a:r>
              <a:rPr lang="en-US" sz="2000" b="1" dirty="0">
                <a:latin typeface="Times New Roman" panose="02020603050405020304" pitchFamily="18" charset="0"/>
                <a:cs typeface="Times New Roman" panose="02020603050405020304" pitchFamily="18" charset="0"/>
              </a:rPr>
              <a:t>. Sustainability, 12(12), 4858.</a:t>
            </a: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02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61" y="0"/>
            <a:ext cx="9027072" cy="6858000"/>
          </a:xfrm>
          <a:prstGeom prst="rect">
            <a:avLst/>
          </a:prstGeom>
        </p:spPr>
      </p:pic>
      <p:sp>
        <p:nvSpPr>
          <p:cNvPr id="3" name="Rectangle 2"/>
          <p:cNvSpPr/>
          <p:nvPr/>
        </p:nvSpPr>
        <p:spPr>
          <a:xfrm>
            <a:off x="9033632" y="0"/>
            <a:ext cx="3158367" cy="6555641"/>
          </a:xfrm>
          <a:prstGeom prst="rect">
            <a:avLst/>
          </a:prstGeom>
        </p:spPr>
        <p:txBody>
          <a:bodyPr wrap="square">
            <a:spAutoFit/>
          </a:bodyPr>
          <a:lstStyle/>
          <a:p>
            <a:r>
              <a:rPr lang="en-US" sz="2100" dirty="0"/>
              <a:t>Innovations in </a:t>
            </a:r>
            <a:r>
              <a:rPr lang="en-US" sz="2100" dirty="0" err="1"/>
              <a:t>agritourism</a:t>
            </a:r>
            <a:r>
              <a:rPr lang="en-US" sz="2100" dirty="0"/>
              <a:t> can emerge in various forms, e.g., by making the stay, weekend or trip oﬀer more attractive. A farm stay can be organized for the disabled, those in need of health care (e.g., care farming as an example of innovation), the non-self-reliant, the elderly, for families or caretakers with small children, for those who love horse-riding, ﬁshing and mushroom-picking, those interested in working in the ﬁeld, trekking or health food.</a:t>
            </a:r>
          </a:p>
        </p:txBody>
      </p:sp>
    </p:spTree>
    <p:extLst>
      <p:ext uri="{BB962C8B-B14F-4D97-AF65-F5344CB8AC3E}">
        <p14:creationId xmlns:p14="http://schemas.microsoft.com/office/powerpoint/2010/main" val="69590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7"/>
          <p:cNvSpPr txBox="1">
            <a:spLocks/>
          </p:cNvSpPr>
          <p:nvPr/>
        </p:nvSpPr>
        <p:spPr>
          <a:xfrm>
            <a:off x="0" y="0"/>
            <a:ext cx="12192000" cy="68579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0"/>
              </a:spcAft>
              <a:buNone/>
            </a:pPr>
            <a:r>
              <a:rPr lang="en-US" sz="3000" b="1" u="sng" dirty="0"/>
              <a:t>Norwegian</a:t>
            </a:r>
            <a:r>
              <a:rPr lang="en-US" sz="3000" dirty="0"/>
              <a:t> rural tourism has been developing lately, especially in the light of the progress of the various ways in complementary of classic tourism, such as: sports, medical tourism, educational trips, cultural and artistic tourism, ecological and ethnic tourism, etc. The complexity of rural tourism is mainly given by the wide range of services and products that it offers. The valences of rural tourism in recent times harmoniously combine work with passivity, recreation with education, modernity with tradition. A special attribute of rural tourism is the provision of an environment close to family life. In such an area, tourists feel closer to nature, the values ​​of the community and the traditional family. In rural tourism with educational purposes, focus on customer is stronger than in other types of tourism </a:t>
            </a:r>
            <a:endParaRPr lang="ro-RO" sz="3000" dirty="0">
              <a:solidFill>
                <a:schemeClr val="tx1"/>
              </a:solidFill>
            </a:endParaRPr>
          </a:p>
        </p:txBody>
      </p:sp>
    </p:spTree>
    <p:extLst>
      <p:ext uri="{BB962C8B-B14F-4D97-AF65-F5344CB8AC3E}">
        <p14:creationId xmlns:p14="http://schemas.microsoft.com/office/powerpoint/2010/main" val="2172491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17"/>
          <p:cNvSpPr txBox="1">
            <a:spLocks/>
          </p:cNvSpPr>
          <p:nvPr/>
        </p:nvSpPr>
        <p:spPr>
          <a:xfrm>
            <a:off x="0" y="0"/>
            <a:ext cx="12192000" cy="685799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0"/>
              </a:spcAft>
              <a:buNone/>
            </a:pPr>
            <a:r>
              <a:rPr lang="en-US" sz="3000" dirty="0"/>
              <a:t>In Norway, the practice of rural tourism for educational purposes is carried out especially in mountain areas where, compared to the others, the conditions of the natural and social environment described above are better met. Returning to nature for educational purposes, including in agrarian production locations, is the defining element for the considerable growth of Norwegian tourism in recent years. </a:t>
            </a:r>
            <a:endParaRPr lang="ro-RO" sz="3000" dirty="0"/>
          </a:p>
          <a:p>
            <a:pPr marL="0" indent="0">
              <a:lnSpc>
                <a:spcPct val="150000"/>
              </a:lnSpc>
              <a:spcBef>
                <a:spcPts val="0"/>
              </a:spcBef>
              <a:spcAft>
                <a:spcPts val="0"/>
              </a:spcAft>
              <a:buNone/>
            </a:pPr>
            <a:r>
              <a:rPr lang="en-US" sz="3000" dirty="0"/>
              <a:t>In </a:t>
            </a:r>
            <a:r>
              <a:rPr lang="en-US" sz="3000" b="1" u="sng" dirty="0"/>
              <a:t>Romania</a:t>
            </a:r>
            <a:r>
              <a:rPr lang="en-US" sz="3000" dirty="0"/>
              <a:t>, one of the promoters of this type of tourism is the Center for Mountain Economics of the National Institute of Economic Research from the Romanian Academy. </a:t>
            </a:r>
            <a:endParaRPr lang="ro-RO" sz="3000" dirty="0">
              <a:solidFill>
                <a:schemeClr val="tx1"/>
              </a:solidFill>
            </a:endParaRPr>
          </a:p>
        </p:txBody>
      </p:sp>
    </p:spTree>
    <p:extLst>
      <p:ext uri="{BB962C8B-B14F-4D97-AF65-F5344CB8AC3E}">
        <p14:creationId xmlns:p14="http://schemas.microsoft.com/office/powerpoint/2010/main" val="3423189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21207" y="684852"/>
            <a:ext cx="11255633" cy="640080"/>
          </a:xfrm>
        </p:spPr>
        <p:txBody>
          <a:bodyPr>
            <a:normAutofit fontScale="90000"/>
          </a:bodyPr>
          <a:lstStyle/>
          <a:p>
            <a:r>
              <a:rPr lang="ro-RO" b="1" dirty="0"/>
              <a:t>Proposals</a:t>
            </a:r>
            <a:r>
              <a:rPr lang="ro-RO" dirty="0"/>
              <a:t> – </a:t>
            </a:r>
            <a:r>
              <a:rPr lang="ro-RO" i="1" dirty="0"/>
              <a:t>R</a:t>
            </a:r>
            <a:r>
              <a:rPr lang="en-US" i="1" dirty="0" err="1"/>
              <a:t>ural</a:t>
            </a:r>
            <a:r>
              <a:rPr lang="ro-RO" i="1" dirty="0"/>
              <a:t>/urban</a:t>
            </a:r>
            <a:r>
              <a:rPr lang="en-US" i="1" dirty="0"/>
              <a:t> childhood education in </a:t>
            </a:r>
            <a:r>
              <a:rPr lang="en-US" i="1" u="sng" dirty="0"/>
              <a:t>Norway</a:t>
            </a:r>
            <a:r>
              <a:rPr lang="ro-RO" i="1" u="sng" dirty="0"/>
              <a:t> and Romania</a:t>
            </a:r>
            <a:r>
              <a:rPr lang="ro-RO" i="1" dirty="0"/>
              <a:t>, around mountain lakes:</a:t>
            </a:r>
            <a:endParaRPr lang="en-US" i="1" dirty="0">
              <a:latin typeface="Segoe UI Light" panose="020B0502040204020203" pitchFamily="34" charset="0"/>
              <a:cs typeface="Segoe UI Light" panose="020B0502040204020203" pitchFamily="34" charset="0"/>
            </a:endParaRPr>
          </a:p>
        </p:txBody>
      </p:sp>
      <p:sp>
        <p:nvSpPr>
          <p:cNvPr id="5" name="Content Placeholder 4"/>
          <p:cNvSpPr>
            <a:spLocks noGrp="1"/>
          </p:cNvSpPr>
          <p:nvPr>
            <p:ph sz="half" idx="4294967295"/>
          </p:nvPr>
        </p:nvSpPr>
        <p:spPr>
          <a:xfrm>
            <a:off x="543510" y="1866570"/>
            <a:ext cx="11408651" cy="4275171"/>
          </a:xfrm>
        </p:spPr>
        <p:txBody>
          <a:bodyPr>
            <a:noAutofit/>
          </a:bodyPr>
          <a:lstStyle/>
          <a:p>
            <a:pPr>
              <a:spcBef>
                <a:spcPts val="0"/>
              </a:spcBef>
              <a:spcAft>
                <a:spcPts val="0"/>
              </a:spcAft>
            </a:pPr>
            <a:r>
              <a:rPr lang="en-US" sz="1600" i="1" dirty="0"/>
              <a:t>Educational farm</a:t>
            </a:r>
            <a:r>
              <a:rPr lang="en-US" sz="1600" dirty="0"/>
              <a:t> </a:t>
            </a:r>
            <a:r>
              <a:rPr lang="ro-RO" sz="1600" dirty="0"/>
              <a:t>		</a:t>
            </a:r>
            <a:r>
              <a:rPr lang="en-US" sz="1600" dirty="0"/>
              <a:t>a rural educational model for primary and pre-school children and their families. Within this, children can learn about country life in a direct and friendly way, by participating directly in daily activities on the farm.</a:t>
            </a:r>
            <a:endParaRPr lang="ro-RO" sz="1600" dirty="0"/>
          </a:p>
          <a:p>
            <a:pPr>
              <a:spcBef>
                <a:spcPts val="0"/>
              </a:spcBef>
              <a:spcAft>
                <a:spcPts val="0"/>
              </a:spcAft>
            </a:pPr>
            <a:r>
              <a:rPr lang="en-US" sz="1600" i="1" dirty="0"/>
              <a:t>The edutainment center</a:t>
            </a:r>
            <a:r>
              <a:rPr lang="ro-RO" sz="1600" i="1" dirty="0"/>
              <a:t>	</a:t>
            </a:r>
            <a:r>
              <a:rPr lang="en-US" sz="1600" dirty="0"/>
              <a:t> </a:t>
            </a:r>
            <a:r>
              <a:rPr lang="ro-RO" sz="1600" dirty="0"/>
              <a:t>	</a:t>
            </a:r>
            <a:r>
              <a:rPr lang="en-US" sz="1600" dirty="0"/>
              <a:t> an educational model for children in pre-school, primary and secondary education and their families. In these centers children learn about life in the country but do not participate directly in farm activities. In these types of centers children learn practical things such as: how the world is applied in gardening, how math and physics can be used in the construction of a hut, the use of language skills in dialect and toponomy research, the development of artistic skills in the realization exhibitions, pottery, etc., while music is used in studying traditional instruments.</a:t>
            </a:r>
            <a:endParaRPr lang="ro-RO" sz="1600" dirty="0"/>
          </a:p>
          <a:p>
            <a:pPr>
              <a:spcBef>
                <a:spcPts val="0"/>
              </a:spcBef>
              <a:spcAft>
                <a:spcPts val="0"/>
              </a:spcAft>
            </a:pPr>
            <a:r>
              <a:rPr lang="ro-RO" sz="1600" i="1" dirty="0"/>
              <a:t>R</a:t>
            </a:r>
            <a:r>
              <a:rPr lang="en-US" sz="1600" i="1" dirty="0" err="1"/>
              <a:t>ural</a:t>
            </a:r>
            <a:r>
              <a:rPr lang="ro-RO" sz="1600" i="1" dirty="0"/>
              <a:t>/urban</a:t>
            </a:r>
            <a:r>
              <a:rPr lang="en-US" sz="1600" i="1" dirty="0"/>
              <a:t> thematic centers</a:t>
            </a:r>
            <a:r>
              <a:rPr lang="ro-RO" sz="1600" i="1" dirty="0"/>
              <a:t>		</a:t>
            </a:r>
            <a:r>
              <a:rPr lang="ro-RO" sz="1600" dirty="0"/>
              <a:t>R</a:t>
            </a:r>
            <a:r>
              <a:rPr lang="en-US" sz="1600" dirty="0" err="1"/>
              <a:t>ural</a:t>
            </a:r>
            <a:r>
              <a:rPr lang="ro-RO" sz="1600" dirty="0"/>
              <a:t>/urban</a:t>
            </a:r>
            <a:r>
              <a:rPr lang="en-US" sz="1600" dirty="0"/>
              <a:t> art centers</a:t>
            </a:r>
            <a:r>
              <a:rPr lang="ro-RO" sz="1600" dirty="0"/>
              <a:t>, C</a:t>
            </a:r>
            <a:r>
              <a:rPr lang="en-US" sz="1600" dirty="0"/>
              <a:t>enters aimed at the harmonious development of the environment</a:t>
            </a:r>
            <a:r>
              <a:rPr lang="ro-RO" sz="1600" dirty="0"/>
              <a:t>, Eco-friendly rural centers, Rural adventure centers</a:t>
            </a:r>
          </a:p>
          <a:p>
            <a:pPr>
              <a:spcBef>
                <a:spcPts val="0"/>
              </a:spcBef>
              <a:spcAft>
                <a:spcPts val="0"/>
              </a:spcAft>
            </a:pPr>
            <a:r>
              <a:rPr lang="en-US" sz="1600" i="1" dirty="0"/>
              <a:t>Science centers</a:t>
            </a:r>
            <a:r>
              <a:rPr lang="ro-RO" sz="1600" i="1" dirty="0"/>
              <a:t>		</a:t>
            </a:r>
            <a:r>
              <a:rPr lang="en-US" sz="1600" dirty="0"/>
              <a:t>children and young people are geared towards making scientific discoveries and experimenting with different techniques</a:t>
            </a:r>
            <a:endParaRPr lang="ro-RO" sz="1600" i="1" dirty="0"/>
          </a:p>
          <a:p>
            <a:pPr>
              <a:spcBef>
                <a:spcPts val="0"/>
              </a:spcBef>
              <a:spcAft>
                <a:spcPts val="0"/>
              </a:spcAft>
            </a:pPr>
            <a:r>
              <a:rPr lang="en-US" sz="1600" i="1" dirty="0"/>
              <a:t>Recreational centers</a:t>
            </a:r>
            <a:r>
              <a:rPr lang="ro-RO" sz="1600" i="1" dirty="0"/>
              <a:t>			</a:t>
            </a:r>
            <a:r>
              <a:rPr lang="en-US" sz="1600" dirty="0"/>
              <a:t>children and young people learn by practicing various recreational activities, especially through winter sports, water sports, extreme sports </a:t>
            </a:r>
            <a:endParaRPr lang="en-US" sz="1600" dirty="0">
              <a:cs typeface="Segoe UI Light" panose="020B0502040204020203" pitchFamily="34" charset="0"/>
            </a:endParaRPr>
          </a:p>
        </p:txBody>
      </p:sp>
      <p:pic>
        <p:nvPicPr>
          <p:cNvPr id="8" name="Picture 7" descr="Arrow pointing right with a hyperlink to the PowerPoint team blog. Select the image to visit the PowerPoint team blog ">
            <a:hlinkClick r:id="rId3" tooltip="Select here to visit the PowerPoint team blog."/>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3464" y="1837223"/>
            <a:ext cx="490458" cy="490458"/>
          </a:xfrm>
          <a:prstGeom prst="rect">
            <a:avLst/>
          </a:prstGeom>
          <a:solidFill>
            <a:schemeClr val="bg1"/>
          </a:solidFill>
          <a:ln>
            <a:solidFill>
              <a:schemeClr val="bg1"/>
            </a:solidFill>
          </a:ln>
        </p:spPr>
      </p:pic>
      <p:pic>
        <p:nvPicPr>
          <p:cNvPr id="7" name="Picture 6" descr="Arrow pointing right with a hyperlink to free PowerPoint training. Select the image to access free PowerPoint training">
            <a:hlinkClick r:id="rId5" tooltip="Select here to go to free PowerPoint training."/>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7744" y="2610079"/>
            <a:ext cx="489600" cy="489600"/>
          </a:xfrm>
          <a:prstGeom prst="rect">
            <a:avLst/>
          </a:prstGeom>
        </p:spPr>
      </p:pic>
      <p:pic>
        <p:nvPicPr>
          <p:cNvPr id="12" name="Picture 11" descr="Arrow pointing right with a hyperlink to give feedback about this tour. Select the image to give feedback about this tour">
            <a:hlinkClick r:id="rId6"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7744" y="4413978"/>
            <a:ext cx="489600" cy="489600"/>
          </a:xfrm>
          <a:prstGeom prst="rect">
            <a:avLst/>
          </a:prstGeom>
        </p:spPr>
      </p:pic>
      <p:pic>
        <p:nvPicPr>
          <p:cNvPr id="13" name="Picture 12" descr="Arrow pointing right with a hyperlink to give feedback about this tour. Select the image to give feedback about this tour">
            <a:hlinkClick r:id="rId6"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3441" y="5143547"/>
            <a:ext cx="489600" cy="489600"/>
          </a:xfrm>
          <a:prstGeom prst="rect">
            <a:avLst/>
          </a:prstGeom>
        </p:spPr>
      </p:pic>
      <p:pic>
        <p:nvPicPr>
          <p:cNvPr id="14" name="Picture 13" descr="Arrow pointing right with a hyperlink to give feedback about this tour. Select the image to give feedback about this tour">
            <a:hlinkClick r:id="rId6"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8075" y="5865403"/>
            <a:ext cx="489600" cy="489600"/>
          </a:xfrm>
          <a:prstGeom prst="rect">
            <a:avLst/>
          </a:prstGeom>
        </p:spPr>
      </p:pic>
    </p:spTree>
    <p:extLst>
      <p:ext uri="{BB962C8B-B14F-4D97-AF65-F5344CB8AC3E}">
        <p14:creationId xmlns:p14="http://schemas.microsoft.com/office/powerpoint/2010/main" val="334460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21208" y="684852"/>
            <a:ext cx="9852502" cy="640080"/>
          </a:xfrm>
        </p:spPr>
        <p:txBody>
          <a:bodyPr>
            <a:normAutofit/>
          </a:bodyPr>
          <a:lstStyle/>
          <a:p>
            <a:r>
              <a:rPr lang="ro-RO" b="1" dirty="0"/>
              <a:t>Conclusion</a:t>
            </a:r>
            <a:endParaRPr lang="en-US" b="1" dirty="0">
              <a:latin typeface="Segoe UI Light" panose="020B0502040204020203" pitchFamily="34" charset="0"/>
              <a:cs typeface="Segoe UI Light" panose="020B0502040204020203" pitchFamily="34" charset="0"/>
            </a:endParaRPr>
          </a:p>
        </p:txBody>
      </p:sp>
      <p:sp>
        <p:nvSpPr>
          <p:cNvPr id="5" name="Content Placeholder 4"/>
          <p:cNvSpPr>
            <a:spLocks noGrp="1"/>
          </p:cNvSpPr>
          <p:nvPr>
            <p:ph sz="half" idx="4294967295"/>
          </p:nvPr>
        </p:nvSpPr>
        <p:spPr>
          <a:xfrm>
            <a:off x="543510" y="2449888"/>
            <a:ext cx="11408651" cy="4275171"/>
          </a:xfrm>
        </p:spPr>
        <p:txBody>
          <a:bodyPr>
            <a:noAutofit/>
          </a:bodyPr>
          <a:lstStyle/>
          <a:p>
            <a:r>
              <a:rPr lang="ro-RO" sz="2000" i="1" dirty="0"/>
              <a:t>	M</a:t>
            </a:r>
            <a:r>
              <a:rPr lang="en-US" sz="2000" i="1" dirty="0"/>
              <a:t>ore and more tourists, visitors of the European mountain area, prefer mountain lakes tourism </a:t>
            </a:r>
            <a:r>
              <a:rPr lang="ro-RO" sz="2000" i="1" dirty="0"/>
              <a:t>and rural tourism </a:t>
            </a:r>
            <a:r>
              <a:rPr lang="en-US" sz="2000" i="1" dirty="0"/>
              <a:t>than any other form of tourism. </a:t>
            </a:r>
            <a:endParaRPr lang="ro-RO" sz="2000" i="1" dirty="0"/>
          </a:p>
          <a:p>
            <a:r>
              <a:rPr lang="ro-RO" sz="2000" i="1" dirty="0"/>
              <a:t>	</a:t>
            </a:r>
            <a:r>
              <a:rPr lang="en-US" sz="2000" i="1" dirty="0"/>
              <a:t>In this context, the European Commission proposes plans and investments for the blue deal and blue economy. </a:t>
            </a:r>
            <a:endParaRPr lang="ro-RO" sz="2000" i="1" dirty="0"/>
          </a:p>
          <a:p>
            <a:r>
              <a:rPr lang="ro-RO" sz="2000" i="1" dirty="0"/>
              <a:t>	</a:t>
            </a:r>
            <a:r>
              <a:rPr lang="en-US" sz="2000" i="1" dirty="0"/>
              <a:t>The public and private governance from all over Europe must concentrate the efforts for project proposals and attract funds in order to sustain the European mountain area, especially lakes tourism.</a:t>
            </a:r>
            <a:endParaRPr lang="ro-RO" sz="2000" i="1" dirty="0"/>
          </a:p>
        </p:txBody>
      </p:sp>
      <p:pic>
        <p:nvPicPr>
          <p:cNvPr id="7" name="Picture 6" descr="Arrow pointing right with a hyperlink to free PowerPoint training. Select the image to access free PowerPoint training">
            <a:hlinkClick r:id="rId3" tooltip="Select here to go to free PowerPoint training."/>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08" y="2449888"/>
            <a:ext cx="489600" cy="489600"/>
          </a:xfrm>
          <a:prstGeom prst="rect">
            <a:avLst/>
          </a:prstGeom>
        </p:spPr>
      </p:pic>
      <p:pic>
        <p:nvPicPr>
          <p:cNvPr id="12" name="Picture 11" descr="Arrow pointing right with a hyperlink to give feedback about this tour. Select the image to give feedback about this tour">
            <a:hlinkClick r:id="rId5"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08" y="3574844"/>
            <a:ext cx="489600" cy="489600"/>
          </a:xfrm>
          <a:prstGeom prst="rect">
            <a:avLst/>
          </a:prstGeom>
        </p:spPr>
      </p:pic>
      <p:pic>
        <p:nvPicPr>
          <p:cNvPr id="13" name="Picture 12" descr="Arrow pointing right with a hyperlink to give feedback about this tour. Select the image to give feedback about this tour">
            <a:hlinkClick r:id="rId5"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510" y="4905151"/>
            <a:ext cx="489600" cy="489600"/>
          </a:xfrm>
          <a:prstGeom prst="rect">
            <a:avLst/>
          </a:prstGeom>
        </p:spPr>
      </p:pic>
    </p:spTree>
    <p:extLst>
      <p:ext uri="{BB962C8B-B14F-4D97-AF65-F5344CB8AC3E}">
        <p14:creationId xmlns:p14="http://schemas.microsoft.com/office/powerpoint/2010/main" val="2035543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17" y="236483"/>
            <a:ext cx="11682249" cy="6337737"/>
          </a:xfrm>
        </p:spPr>
        <p:txBody>
          <a:bodyPr anchor="ctr" anchorCtr="0">
            <a:noAutofit/>
          </a:bodyPr>
          <a:lstStyle/>
          <a:p>
            <a:pPr algn="ctr"/>
            <a:r>
              <a:rPr lang="en-US" sz="1600" b="1" i="1" dirty="0">
                <a:solidFill>
                  <a:schemeClr val="bg1"/>
                </a:solidFill>
              </a:rPr>
              <a:t>Bibliographical references:</a:t>
            </a:r>
            <a:br>
              <a:rPr lang="ro-RO" sz="1600" b="1" i="1" dirty="0">
                <a:solidFill>
                  <a:schemeClr val="bg1"/>
                </a:solidFill>
              </a:rPr>
            </a:br>
            <a:r>
              <a:rPr lang="ro-RO" sz="1400" dirty="0">
                <a:solidFill>
                  <a:schemeClr val="bg1"/>
                </a:solidFill>
              </a:rPr>
              <a:t>Centrul Nordic de Dezvoltare Spațială – Nordregio (2013), Small-scale Tourism in Rural Areas – Trends and Research in the Nordic Countries, </a:t>
            </a:r>
            <a:r>
              <a:rPr lang="ro-RO" sz="1400" u="sng" dirty="0">
                <a:solidFill>
                  <a:schemeClr val="bg1"/>
                </a:solidFill>
                <a:hlinkClick r:id="rId3"/>
              </a:rPr>
              <a:t>http://www.diva-portal.org/smash/get/diva2:700296/FULLTEXT01.pdf</a:t>
            </a:r>
            <a:br>
              <a:rPr lang="ro-RO" sz="1400" dirty="0">
                <a:solidFill>
                  <a:schemeClr val="bg1"/>
                </a:solidFill>
              </a:rPr>
            </a:br>
            <a:r>
              <a:rPr lang="ro-RO" sz="1400" dirty="0">
                <a:solidFill>
                  <a:schemeClr val="bg1"/>
                </a:solidFill>
              </a:rPr>
              <a:t>Chiodo, E., Fantini, A., Dickes, L., Arogundade, T., Lamie, R. D., Assing, L., ... &amp; Salvatore, R. (2019). Agritourism in mountainous regions - Insights from an international perspective. Sustainability, 11(13), 3715.</a:t>
            </a:r>
            <a:br>
              <a:rPr lang="ro-RO" sz="1400" dirty="0">
                <a:solidFill>
                  <a:schemeClr val="bg1"/>
                </a:solidFill>
              </a:rPr>
            </a:br>
            <a:r>
              <a:rPr lang="ro-RO" sz="1400" dirty="0">
                <a:solidFill>
                  <a:schemeClr val="bg1"/>
                </a:solidFill>
              </a:rPr>
              <a:t>Covaci B., </a:t>
            </a:r>
            <a:r>
              <a:rPr lang="en-US" sz="1400" dirty="0">
                <a:solidFill>
                  <a:schemeClr val="bg1"/>
                </a:solidFill>
              </a:rPr>
              <a:t>Rural tourism in support of Romanian education.</a:t>
            </a:r>
            <a:r>
              <a:rPr lang="ro-RO" sz="1400" dirty="0">
                <a:solidFill>
                  <a:schemeClr val="bg1"/>
                </a:solidFill>
              </a:rPr>
              <a:t> </a:t>
            </a:r>
            <a:r>
              <a:rPr lang="en-US" sz="1400" dirty="0">
                <a:solidFill>
                  <a:schemeClr val="bg1"/>
                </a:solidFill>
              </a:rPr>
              <a:t>Considerations on the Norwegian model</a:t>
            </a:r>
            <a:r>
              <a:rPr lang="ro-RO" sz="1400" dirty="0">
                <a:solidFill>
                  <a:schemeClr val="bg1"/>
                </a:solidFill>
              </a:rPr>
              <a:t>, Journal of Montology, 2017</a:t>
            </a:r>
            <a:br>
              <a:rPr lang="ro-RO" sz="1400" dirty="0">
                <a:solidFill>
                  <a:schemeClr val="bg1"/>
                </a:solidFill>
              </a:rPr>
            </a:br>
            <a:r>
              <a:rPr lang="en-US" sz="1400" dirty="0" err="1">
                <a:solidFill>
                  <a:schemeClr val="bg1"/>
                </a:solidFill>
              </a:rPr>
              <a:t>Dax</a:t>
            </a:r>
            <a:r>
              <a:rPr lang="en-US" sz="1400" dirty="0">
                <a:solidFill>
                  <a:schemeClr val="bg1"/>
                </a:solidFill>
              </a:rPr>
              <a:t>, T., Zhang, D., &amp; Chen, Y. (2019). </a:t>
            </a:r>
            <a:r>
              <a:rPr lang="en-US" sz="1400" dirty="0" err="1">
                <a:solidFill>
                  <a:schemeClr val="bg1"/>
                </a:solidFill>
              </a:rPr>
              <a:t>Agritourism</a:t>
            </a:r>
            <a:r>
              <a:rPr lang="en-US" sz="1400" dirty="0">
                <a:solidFill>
                  <a:schemeClr val="bg1"/>
                </a:solidFill>
              </a:rPr>
              <a:t> initiatives in the context of continuous out-migration: comparative perspectives for the Alps and Chinese mountain regions. Sustainability, 11(16), 4418.</a:t>
            </a:r>
            <a:br>
              <a:rPr lang="ro-RO" sz="1400" dirty="0">
                <a:solidFill>
                  <a:schemeClr val="bg1"/>
                </a:solidFill>
              </a:rPr>
            </a:br>
            <a:r>
              <a:rPr lang="en-US" sz="1400" dirty="0">
                <a:solidFill>
                  <a:schemeClr val="bg1"/>
                </a:solidFill>
              </a:rPr>
              <a:t>Innovation Norway (2016), Key figures for Norwegian travel and tourism – Report, </a:t>
            </a:r>
            <a:r>
              <a:rPr lang="en-US" sz="1400" u="sng" dirty="0">
                <a:solidFill>
                  <a:schemeClr val="bg1"/>
                </a:solidFill>
                <a:hlinkClick r:id="rId4"/>
              </a:rPr>
              <a:t>www.innovasjonnorge.no</a:t>
            </a:r>
            <a:br>
              <a:rPr lang="ro-RO" sz="1400" dirty="0">
                <a:solidFill>
                  <a:schemeClr val="bg1"/>
                </a:solidFill>
              </a:rPr>
            </a:br>
            <a:r>
              <a:rPr lang="en-US" sz="1400" dirty="0">
                <a:solidFill>
                  <a:schemeClr val="bg1"/>
                </a:solidFill>
              </a:rPr>
              <a:t>Innovation Norway (2015), Key figures for Norwegian travel and tourism – Report, </a:t>
            </a:r>
            <a:r>
              <a:rPr lang="en-US" sz="1400" u="sng" dirty="0">
                <a:solidFill>
                  <a:schemeClr val="bg1"/>
                </a:solidFill>
                <a:hlinkClick r:id="rId4"/>
              </a:rPr>
              <a:t>www.innovasjonnorge.no</a:t>
            </a:r>
            <a:br>
              <a:rPr lang="ro-RO" sz="1400" dirty="0">
                <a:solidFill>
                  <a:schemeClr val="bg1"/>
                </a:solidFill>
              </a:rPr>
            </a:br>
            <a:r>
              <a:rPr lang="en-US" sz="1400" dirty="0" err="1">
                <a:solidFill>
                  <a:schemeClr val="bg1"/>
                </a:solidFill>
              </a:rPr>
              <a:t>Institutul</a:t>
            </a:r>
            <a:r>
              <a:rPr lang="en-US" sz="1400" dirty="0">
                <a:solidFill>
                  <a:schemeClr val="bg1"/>
                </a:solidFill>
              </a:rPr>
              <a:t> </a:t>
            </a:r>
            <a:r>
              <a:rPr lang="en-US" sz="1400" dirty="0" err="1">
                <a:solidFill>
                  <a:schemeClr val="bg1"/>
                </a:solidFill>
              </a:rPr>
              <a:t>Național</a:t>
            </a:r>
            <a:r>
              <a:rPr lang="en-US" sz="1400" dirty="0">
                <a:solidFill>
                  <a:schemeClr val="bg1"/>
                </a:solidFill>
              </a:rPr>
              <a:t> de </a:t>
            </a:r>
            <a:r>
              <a:rPr lang="en-US" sz="1400" dirty="0" err="1">
                <a:solidFill>
                  <a:schemeClr val="bg1"/>
                </a:solidFill>
              </a:rPr>
              <a:t>Statistică</a:t>
            </a:r>
            <a:r>
              <a:rPr lang="en-US" sz="1400" dirty="0">
                <a:solidFill>
                  <a:schemeClr val="bg1"/>
                </a:solidFill>
              </a:rPr>
              <a:t> (2016), </a:t>
            </a:r>
            <a:r>
              <a:rPr lang="en-US" sz="1400" dirty="0" err="1">
                <a:solidFill>
                  <a:schemeClr val="bg1"/>
                </a:solidFill>
              </a:rPr>
              <a:t>Turismul</a:t>
            </a:r>
            <a:r>
              <a:rPr lang="en-US" sz="1400" dirty="0">
                <a:solidFill>
                  <a:schemeClr val="bg1"/>
                </a:solidFill>
              </a:rPr>
              <a:t> </a:t>
            </a:r>
            <a:r>
              <a:rPr lang="en-US" sz="1400" dirty="0" err="1">
                <a:solidFill>
                  <a:schemeClr val="bg1"/>
                </a:solidFill>
              </a:rPr>
              <a:t>României</a:t>
            </a:r>
            <a:r>
              <a:rPr lang="en-US" sz="1400" dirty="0">
                <a:solidFill>
                  <a:schemeClr val="bg1"/>
                </a:solidFill>
              </a:rPr>
              <a:t> – </a:t>
            </a:r>
            <a:r>
              <a:rPr lang="en-US" sz="1400" dirty="0" err="1">
                <a:solidFill>
                  <a:schemeClr val="bg1"/>
                </a:solidFill>
              </a:rPr>
              <a:t>breviar</a:t>
            </a:r>
            <a:r>
              <a:rPr lang="en-US" sz="1400" dirty="0">
                <a:solidFill>
                  <a:schemeClr val="bg1"/>
                </a:solidFill>
              </a:rPr>
              <a:t> statistic</a:t>
            </a:r>
            <a:br>
              <a:rPr lang="ro-RO" sz="1400" dirty="0">
                <a:solidFill>
                  <a:schemeClr val="bg1"/>
                </a:solidFill>
              </a:rPr>
            </a:br>
            <a:r>
              <a:rPr lang="en-US" sz="1400" u="sng" dirty="0">
                <a:solidFill>
                  <a:schemeClr val="bg1"/>
                </a:solidFill>
                <a:hlinkClick r:id="rId5"/>
              </a:rPr>
              <a:t>http://www.insse.ro/cms/ro/content/turismul-rom%C3%A2niei-breviar-statistic</a:t>
            </a:r>
            <a:br>
              <a:rPr lang="ro-RO" sz="1400" dirty="0">
                <a:solidFill>
                  <a:schemeClr val="bg1"/>
                </a:solidFill>
              </a:rPr>
            </a:br>
            <a:r>
              <a:rPr lang="en-US" sz="1400" dirty="0" err="1">
                <a:solidFill>
                  <a:schemeClr val="bg1"/>
                </a:solidFill>
              </a:rPr>
              <a:t>Karampela</a:t>
            </a:r>
            <a:r>
              <a:rPr lang="en-US" sz="1400" dirty="0">
                <a:solidFill>
                  <a:schemeClr val="bg1"/>
                </a:solidFill>
              </a:rPr>
              <a:t>, S., </a:t>
            </a:r>
            <a:r>
              <a:rPr lang="en-US" sz="1400" dirty="0" err="1">
                <a:solidFill>
                  <a:schemeClr val="bg1"/>
                </a:solidFill>
              </a:rPr>
              <a:t>Papapanos</a:t>
            </a:r>
            <a:r>
              <a:rPr lang="en-US" sz="1400" dirty="0">
                <a:solidFill>
                  <a:schemeClr val="bg1"/>
                </a:solidFill>
              </a:rPr>
              <a:t>, G., &amp; </a:t>
            </a:r>
            <a:r>
              <a:rPr lang="en-US" sz="1400" dirty="0" err="1">
                <a:solidFill>
                  <a:schemeClr val="bg1"/>
                </a:solidFill>
              </a:rPr>
              <a:t>Kizos</a:t>
            </a:r>
            <a:r>
              <a:rPr lang="en-US" sz="1400" dirty="0">
                <a:solidFill>
                  <a:schemeClr val="bg1"/>
                </a:solidFill>
              </a:rPr>
              <a:t>, T. (2019). Perceptions of </a:t>
            </a:r>
            <a:r>
              <a:rPr lang="en-US" sz="1400" dirty="0" err="1">
                <a:solidFill>
                  <a:schemeClr val="bg1"/>
                </a:solidFill>
              </a:rPr>
              <a:t>agritourism</a:t>
            </a:r>
            <a:r>
              <a:rPr lang="en-US" sz="1400" dirty="0">
                <a:solidFill>
                  <a:schemeClr val="bg1"/>
                </a:solidFill>
              </a:rPr>
              <a:t> and cooperation: comparisons between an island and a mountain region in Greece. Sustainability, 11(3), 680.</a:t>
            </a:r>
            <a:br>
              <a:rPr lang="ro-RO" sz="1400" dirty="0">
                <a:solidFill>
                  <a:schemeClr val="bg1"/>
                </a:solidFill>
              </a:rPr>
            </a:br>
            <a:r>
              <a:rPr lang="en-US" sz="1400" dirty="0">
                <a:solidFill>
                  <a:schemeClr val="bg1"/>
                </a:solidFill>
              </a:rPr>
              <a:t>Roman, M., Roman, M., &amp; </a:t>
            </a:r>
            <a:r>
              <a:rPr lang="en-US" sz="1400" dirty="0" err="1">
                <a:solidFill>
                  <a:schemeClr val="bg1"/>
                </a:solidFill>
              </a:rPr>
              <a:t>Prus</a:t>
            </a:r>
            <a:r>
              <a:rPr lang="en-US" sz="1400" dirty="0">
                <a:solidFill>
                  <a:schemeClr val="bg1"/>
                </a:solidFill>
              </a:rPr>
              <a:t>, P. (2020). Innovations in </a:t>
            </a:r>
            <a:r>
              <a:rPr lang="en-US" sz="1400" dirty="0" err="1">
                <a:solidFill>
                  <a:schemeClr val="bg1"/>
                </a:solidFill>
              </a:rPr>
              <a:t>agritourism</a:t>
            </a:r>
            <a:r>
              <a:rPr lang="en-US" sz="1400" dirty="0">
                <a:solidFill>
                  <a:schemeClr val="bg1"/>
                </a:solidFill>
              </a:rPr>
              <a:t>: Evidence from a region in Poland. Sustainability, 12(12), 4858.</a:t>
            </a:r>
            <a:br>
              <a:rPr lang="ro-RO" sz="1400" dirty="0">
                <a:solidFill>
                  <a:schemeClr val="bg1"/>
                </a:solidFill>
              </a:rPr>
            </a:br>
            <a:r>
              <a:rPr lang="ro-RO" sz="1400" dirty="0">
                <a:solidFill>
                  <a:schemeClr val="bg1"/>
                </a:solidFill>
              </a:rPr>
              <a:t>Sidali, K. L., Spitaler, A., &amp; Schamel, G. (2019). Agritourism: A hedonic approach of quality tourism indicators in South Tyrol. Sustainability, 11(13), 3747.</a:t>
            </a:r>
            <a:br>
              <a:rPr lang="ro-RO" sz="1400" dirty="0">
                <a:solidFill>
                  <a:schemeClr val="bg1"/>
                </a:solidFill>
              </a:rPr>
            </a:br>
            <a:r>
              <a:rPr lang="ro-RO" sz="1400" dirty="0">
                <a:solidFill>
                  <a:schemeClr val="bg1"/>
                </a:solidFill>
              </a:rPr>
              <a:t>Stotten, R., Maurer, M., Herrmann, H., &amp; Schermer, M. (2019). Different forms of accommodation in agritourism: the role of decoupled farmer-based accommodation in the Ötztal Valley (Austria). </a:t>
            </a:r>
            <a:br>
              <a:rPr lang="ro-RO" sz="1400" dirty="0">
                <a:solidFill>
                  <a:schemeClr val="bg1"/>
                </a:solidFill>
              </a:rPr>
            </a:br>
            <a:r>
              <a:rPr lang="ro-RO" sz="1400" dirty="0">
                <a:solidFill>
                  <a:schemeClr val="bg1"/>
                </a:solidFill>
              </a:rPr>
              <a:t>Sustainability, 11(10), 2841.</a:t>
            </a:r>
            <a:br>
              <a:rPr lang="ro-RO" sz="1400" dirty="0">
                <a:solidFill>
                  <a:schemeClr val="bg1"/>
                </a:solidFill>
              </a:rPr>
            </a:br>
            <a:r>
              <a:rPr lang="en-US" sz="1400" dirty="0">
                <a:solidFill>
                  <a:schemeClr val="bg1"/>
                </a:solidFill>
              </a:rPr>
              <a:t>Statistics Norway (2017), Transport and Tourism Statistics, </a:t>
            </a:r>
            <a:r>
              <a:rPr lang="en-US" sz="1400" u="sng" dirty="0">
                <a:solidFill>
                  <a:schemeClr val="bg1"/>
                </a:solidFill>
                <a:hlinkClick r:id="rId6"/>
              </a:rPr>
              <a:t>https://www.ssb.no/en/transport-og-reiseliv?de=Tourism</a:t>
            </a:r>
            <a:r>
              <a:rPr lang="en-US" sz="1400" dirty="0">
                <a:solidFill>
                  <a:schemeClr val="bg1"/>
                </a:solidFill>
              </a:rPr>
              <a:t>+</a:t>
            </a:r>
            <a:br>
              <a:rPr lang="ro-RO" sz="1400" dirty="0">
                <a:solidFill>
                  <a:schemeClr val="bg1"/>
                </a:solidFill>
              </a:rPr>
            </a:br>
            <a:r>
              <a:rPr lang="en-US" sz="1400" dirty="0">
                <a:solidFill>
                  <a:schemeClr val="bg1"/>
                </a:solidFill>
              </a:rPr>
              <a:t>United Nations Joint </a:t>
            </a:r>
            <a:r>
              <a:rPr lang="en-US" sz="1400" dirty="0" err="1">
                <a:solidFill>
                  <a:schemeClr val="bg1"/>
                </a:solidFill>
              </a:rPr>
              <a:t>Programme</a:t>
            </a:r>
            <a:r>
              <a:rPr lang="en-US" sz="1400" dirty="0">
                <a:solidFill>
                  <a:schemeClr val="bg1"/>
                </a:solidFill>
              </a:rPr>
              <a:t> ”Sustainable Tourism for Rural Development” &amp; National Tourism Organization of Serbia (2011), Child and youth Educational Tourism</a:t>
            </a:r>
            <a:br>
              <a:rPr lang="ro-RO" sz="1400" dirty="0">
                <a:solidFill>
                  <a:schemeClr val="bg1"/>
                </a:solidFill>
              </a:rPr>
            </a:br>
            <a:r>
              <a:rPr lang="en-US" sz="1400" u="sng" dirty="0">
                <a:solidFill>
                  <a:schemeClr val="bg1"/>
                </a:solidFill>
                <a:hlinkClick r:id="rId7"/>
              </a:rPr>
              <a:t>https://www.unicef.org/serbia/Child_and_Youth_Educational_Tourism(1).pdf</a:t>
            </a:r>
            <a:br>
              <a:rPr lang="ro-RO" sz="1400" u="sng" dirty="0">
                <a:solidFill>
                  <a:schemeClr val="bg1"/>
                </a:solidFill>
              </a:rPr>
            </a:br>
            <a:br>
              <a:rPr lang="ro-RO" sz="1400" u="sng" dirty="0">
                <a:solidFill>
                  <a:schemeClr val="bg1"/>
                </a:solidFill>
              </a:rPr>
            </a:br>
            <a:r>
              <a:rPr lang="ro-RO" sz="1400" i="1" u="sng" dirty="0">
                <a:solidFill>
                  <a:schemeClr val="bg1"/>
                </a:solidFill>
              </a:rPr>
              <a:t>PROJECT: </a:t>
            </a:r>
            <a:r>
              <a:rPr lang="en-US" sz="1400" i="1" dirty="0">
                <a:solidFill>
                  <a:schemeClr val="bg1"/>
                </a:solidFill>
              </a:rPr>
              <a:t>"Integrated system for development of mountain areas in Romania", funded under the call for proposals launched by the Foundation for Local and Regional Development (contract number </a:t>
            </a:r>
            <a:r>
              <a:rPr lang="ro-RO" sz="1400" i="1" dirty="0">
                <a:solidFill>
                  <a:schemeClr val="bg1"/>
                </a:solidFill>
              </a:rPr>
              <a:t>2/7.02.2017</a:t>
            </a:r>
            <a:r>
              <a:rPr lang="en-US" sz="1400" i="1" dirty="0">
                <a:solidFill>
                  <a:schemeClr val="bg1"/>
                </a:solidFill>
              </a:rPr>
              <a:t>), implemented between </a:t>
            </a:r>
            <a:r>
              <a:rPr lang="ro-RO" sz="1400" i="1" dirty="0">
                <a:solidFill>
                  <a:schemeClr val="bg1"/>
                </a:solidFill>
              </a:rPr>
              <a:t>7.02.2017 – 30.06.2018</a:t>
            </a:r>
            <a:r>
              <a:rPr lang="en-US" sz="1400" i="1" dirty="0">
                <a:solidFill>
                  <a:schemeClr val="bg1"/>
                </a:solidFill>
              </a:rPr>
              <a:t>. The project was carried out under the aegis of the Center for Mountain Economics of the National Institute of Economic Research "</a:t>
            </a:r>
            <a:r>
              <a:rPr lang="en-US" sz="1400" i="1" dirty="0" err="1">
                <a:solidFill>
                  <a:schemeClr val="bg1"/>
                </a:solidFill>
              </a:rPr>
              <a:t>Costin</a:t>
            </a:r>
            <a:r>
              <a:rPr lang="en-US" sz="1400" i="1" dirty="0">
                <a:solidFill>
                  <a:schemeClr val="bg1"/>
                </a:solidFill>
              </a:rPr>
              <a:t> C. </a:t>
            </a:r>
            <a:r>
              <a:rPr lang="en-US" sz="1400" i="1" dirty="0" err="1">
                <a:solidFill>
                  <a:schemeClr val="bg1"/>
                </a:solidFill>
              </a:rPr>
              <a:t>Kiriţescu</a:t>
            </a:r>
            <a:r>
              <a:rPr lang="en-US" sz="1400" i="1" dirty="0">
                <a:solidFill>
                  <a:schemeClr val="bg1"/>
                </a:solidFill>
              </a:rPr>
              <a:t>" of the Romanian Academy.</a:t>
            </a:r>
            <a:br>
              <a:rPr lang="ro-RO" sz="1400" i="1" dirty="0">
                <a:solidFill>
                  <a:schemeClr val="bg1"/>
                </a:solidFill>
              </a:rPr>
            </a:br>
            <a:br>
              <a:rPr lang="ro-RO" sz="1400" dirty="0">
                <a:solidFill>
                  <a:schemeClr val="bg1"/>
                </a:solidFill>
              </a:rPr>
            </a:br>
            <a:r>
              <a:rPr lang="ro-RO" sz="1800" b="1" u="sng" dirty="0">
                <a:solidFill>
                  <a:schemeClr val="bg1"/>
                </a:solidFill>
                <a:latin typeface="Monotype Corsiva" panose="03010101010201010101" pitchFamily="66" charset="0"/>
              </a:rPr>
              <a:t>THANK YOU FOR YOUR ATTENTION! Q&amp;A</a:t>
            </a:r>
          </a:p>
        </p:txBody>
      </p:sp>
    </p:spTree>
    <p:extLst>
      <p:ext uri="{BB962C8B-B14F-4D97-AF65-F5344CB8AC3E}">
        <p14:creationId xmlns:p14="http://schemas.microsoft.com/office/powerpoint/2010/main" val="190746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a:spLocks noGrp="1"/>
          </p:cNvSpPr>
          <p:nvPr>
            <p:ph sz="half" idx="4294967295"/>
          </p:nvPr>
        </p:nvSpPr>
        <p:spPr>
          <a:xfrm>
            <a:off x="268014" y="205573"/>
            <a:ext cx="11650717" cy="5895678"/>
          </a:xfrm>
        </p:spPr>
        <p:txBody>
          <a:bodyPr>
            <a:noAutofit/>
          </a:bodyPr>
          <a:lstStyle/>
          <a:p>
            <a:r>
              <a:rPr lang="en-US" sz="1600" b="1" dirty="0">
                <a:solidFill>
                  <a:schemeClr val="bg1"/>
                </a:solidFill>
              </a:rPr>
              <a:t>KEYWORDS</a:t>
            </a:r>
            <a:r>
              <a:rPr lang="en-US" sz="1600" dirty="0">
                <a:solidFill>
                  <a:schemeClr val="bg1"/>
                </a:solidFill>
              </a:rPr>
              <a:t>. </a:t>
            </a:r>
            <a:r>
              <a:rPr lang="ro-RO" sz="1600" dirty="0">
                <a:solidFill>
                  <a:schemeClr val="bg1"/>
                </a:solidFill>
              </a:rPr>
              <a:t>Mountain </a:t>
            </a:r>
            <a:r>
              <a:rPr lang="en-US" sz="1600" dirty="0">
                <a:solidFill>
                  <a:schemeClr val="bg1"/>
                </a:solidFill>
              </a:rPr>
              <a:t>tourism, Blue economy, Mountain lakes, the European mountains</a:t>
            </a:r>
            <a:endParaRPr lang="ro-RO" sz="1600" dirty="0">
              <a:solidFill>
                <a:schemeClr val="bg1"/>
              </a:solidFill>
            </a:endParaRPr>
          </a:p>
          <a:p>
            <a:r>
              <a:rPr lang="fr-FR" sz="2000" b="1" i="1" dirty="0">
                <a:solidFill>
                  <a:schemeClr val="bg1"/>
                </a:solidFill>
              </a:rPr>
              <a:t>ABSTRACT</a:t>
            </a:r>
            <a:r>
              <a:rPr lang="ro-RO" sz="2000" b="1" i="1" dirty="0">
                <a:solidFill>
                  <a:schemeClr val="bg1"/>
                </a:solidFill>
              </a:rPr>
              <a:t>:</a:t>
            </a:r>
            <a:endParaRPr lang="ro-RO" sz="2000" i="1" dirty="0">
              <a:solidFill>
                <a:schemeClr val="bg1"/>
              </a:solidFill>
            </a:endParaRPr>
          </a:p>
          <a:p>
            <a:r>
              <a:rPr lang="ro-RO" sz="1600" i="1" dirty="0">
                <a:solidFill>
                  <a:schemeClr val="bg1"/>
                </a:solidFill>
              </a:rPr>
              <a:t>	</a:t>
            </a:r>
            <a:r>
              <a:rPr lang="en-US" sz="1600" i="1" dirty="0">
                <a:solidFill>
                  <a:schemeClr val="bg1"/>
                </a:solidFill>
              </a:rPr>
              <a:t>Mountain lakes - parts of the blue deal, and support for the blue economy - represent an </a:t>
            </a:r>
            <a:r>
              <a:rPr lang="en-US" sz="1600" i="1" dirty="0" err="1">
                <a:solidFill>
                  <a:schemeClr val="bg1"/>
                </a:solidFill>
              </a:rPr>
              <a:t>agritourism</a:t>
            </a:r>
            <a:r>
              <a:rPr lang="en-US" sz="1600" i="1" dirty="0">
                <a:solidFill>
                  <a:schemeClr val="bg1"/>
                </a:solidFill>
              </a:rPr>
              <a:t> segment insufficiently used. The potential of these areas is huge and should be one of the major keys of the European mountain area. </a:t>
            </a:r>
            <a:endParaRPr lang="ro-RO" sz="1600" i="1" dirty="0">
              <a:solidFill>
                <a:schemeClr val="bg1"/>
              </a:solidFill>
            </a:endParaRPr>
          </a:p>
          <a:p>
            <a:r>
              <a:rPr lang="ro-RO" sz="1600" i="1" dirty="0"/>
              <a:t>	</a:t>
            </a:r>
            <a:r>
              <a:rPr lang="en-US" sz="1600" i="1" dirty="0"/>
              <a:t>Throughout Europe are important mountain chains, as Scandinavian (1762 km), Carpathian (1500 km), Alps (1200km), Caucasus (1100 km), and Apennine (1000 km). The European mountain lakes present a high diversity, from natural likes to artificial and from glacial lakes to current ones. </a:t>
            </a:r>
            <a:endParaRPr lang="ro-RO" sz="1600" i="1" dirty="0"/>
          </a:p>
          <a:p>
            <a:r>
              <a:rPr lang="ro-RO" sz="1600" i="1" dirty="0"/>
              <a:t>	</a:t>
            </a:r>
            <a:r>
              <a:rPr lang="en-US" sz="1600" i="1" dirty="0"/>
              <a:t>Mountain lakes tourism is well-developed in the Alps and some Scandinavian and Apennine areas, but in the rest of the European area investments and entrepreneurship represent an imperative. The infrastructure of the European mountain area does not favor the development of mountain lakes tourism.</a:t>
            </a:r>
            <a:endParaRPr lang="ro-RO" sz="1600" i="1" dirty="0"/>
          </a:p>
          <a:p>
            <a:r>
              <a:rPr lang="ro-RO" sz="1600" i="1" dirty="0"/>
              <a:t>	</a:t>
            </a:r>
            <a:r>
              <a:rPr lang="en-US" sz="1600" i="1" dirty="0"/>
              <a:t>The research methods have been qualitative through exploration of the existent scientific literature and official website regarding tourism and mountain entrepreneurship throughout Europe. </a:t>
            </a:r>
            <a:endParaRPr lang="ro-RO" sz="1600" i="1" dirty="0"/>
          </a:p>
          <a:p>
            <a:r>
              <a:rPr lang="ro-RO" sz="1600" i="1" dirty="0"/>
              <a:t>	T</a:t>
            </a:r>
            <a:r>
              <a:rPr lang="en-US" sz="1600" i="1" dirty="0"/>
              <a:t>he paper presents some successful tourism models of the </a:t>
            </a:r>
            <a:r>
              <a:rPr lang="ro-RO" sz="1600" i="1" dirty="0"/>
              <a:t>European </a:t>
            </a:r>
            <a:r>
              <a:rPr lang="en-US" sz="1600" i="1" dirty="0"/>
              <a:t>mountain lakes to be followed by the other regions.</a:t>
            </a:r>
            <a:endParaRPr lang="ro-RO" sz="1600" dirty="0"/>
          </a:p>
        </p:txBody>
      </p:sp>
      <p:pic>
        <p:nvPicPr>
          <p:cNvPr id="14" name="Picture 13" descr="Arrow pointing right with a hyperlink to give feedback about this tour. Select the image to give feedback about this tour">
            <a:hlinkClick r:id="rId3"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359" y="5458175"/>
            <a:ext cx="374400" cy="374400"/>
          </a:xfrm>
          <a:prstGeom prst="rect">
            <a:avLst/>
          </a:prstGeom>
        </p:spPr>
      </p:pic>
      <p:pic>
        <p:nvPicPr>
          <p:cNvPr id="15" name="Picture 14" descr="Arrow pointing right with a hyperlink to give feedback about this tour. Select the image to give feedback about this tour">
            <a:hlinkClick r:id="rId3"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359" y="1596600"/>
            <a:ext cx="374400" cy="374400"/>
          </a:xfrm>
          <a:prstGeom prst="rect">
            <a:avLst/>
          </a:prstGeom>
          <a:solidFill>
            <a:schemeClr val="bg1"/>
          </a:solidFill>
        </p:spPr>
      </p:pic>
      <p:pic>
        <p:nvPicPr>
          <p:cNvPr id="16" name="Picture 15" descr="Arrow pointing right with a hyperlink to give feedback about this tour. Select the image to give feedback about this tour">
            <a:hlinkClick r:id="rId3"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359" y="4052905"/>
            <a:ext cx="374400" cy="374400"/>
          </a:xfrm>
          <a:prstGeom prst="rect">
            <a:avLst/>
          </a:prstGeom>
        </p:spPr>
      </p:pic>
      <p:pic>
        <p:nvPicPr>
          <p:cNvPr id="17" name="Picture 16" descr="Arrow pointing right with a hyperlink to give feedback about this tour. Select the image to give feedback about this tour">
            <a:hlinkClick r:id="rId3"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359" y="2616103"/>
            <a:ext cx="374400" cy="374400"/>
          </a:xfrm>
          <a:prstGeom prst="rect">
            <a:avLst/>
          </a:prstGeom>
        </p:spPr>
      </p:pic>
      <p:pic>
        <p:nvPicPr>
          <p:cNvPr id="18" name="Picture 17" descr="Arrow pointing right with a hyperlink to give feedback about this tour. Select the image to give feedback about this tour">
            <a:hlinkClick r:id="rId3"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359" y="6420536"/>
            <a:ext cx="374400" cy="374400"/>
          </a:xfrm>
          <a:prstGeom prst="rect">
            <a:avLst/>
          </a:prstGeom>
        </p:spPr>
      </p:pic>
    </p:spTree>
    <p:extLst>
      <p:ext uri="{BB962C8B-B14F-4D97-AF65-F5344CB8AC3E}">
        <p14:creationId xmlns:p14="http://schemas.microsoft.com/office/powerpoint/2010/main" val="3054187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3798545" cy="1093982"/>
          </a:xfrm>
        </p:spPr>
        <p:txBody>
          <a:bodyPr>
            <a:normAutofit fontScale="90000"/>
          </a:bodyPr>
          <a:lstStyle/>
          <a:p>
            <a:pPr>
              <a:spcAft>
                <a:spcPts val="2000"/>
              </a:spcAft>
            </a:pPr>
            <a:r>
              <a:rPr lang="ro-RO" b="1" dirty="0">
                <a:latin typeface="Segoe UI" panose="020B0502040204020203" pitchFamily="34" charset="0"/>
                <a:cs typeface="Segoe UI" panose="020B0502040204020203" pitchFamily="34" charset="0"/>
              </a:rPr>
              <a:t>Mountain lakes, </a:t>
            </a:r>
            <a:br>
              <a:rPr lang="ro-RO" b="1" dirty="0">
                <a:latin typeface="Segoe UI" panose="020B0502040204020203" pitchFamily="34" charset="0"/>
                <a:cs typeface="Segoe UI" panose="020B0502040204020203" pitchFamily="34" charset="0"/>
              </a:rPr>
            </a:br>
            <a:r>
              <a:rPr lang="ro-RO" b="1" dirty="0">
                <a:latin typeface="Segoe UI" panose="020B0502040204020203" pitchFamily="34" charset="0"/>
                <a:cs typeface="Segoe UI" panose="020B0502040204020203" pitchFamily="34" charset="0"/>
              </a:rPr>
              <a:t>blue economy and agritourism</a:t>
            </a:r>
            <a:endParaRPr lang="en-US" b="1" dirty="0">
              <a:latin typeface="Segoe UI" panose="020B0502040204020203" pitchFamily="34" charset="0"/>
              <a:cs typeface="Segoe UI" panose="020B0502040204020203" pitchFamily="34" charset="0"/>
            </a:endParaRPr>
          </a:p>
        </p:txBody>
      </p:sp>
      <p:grpSp>
        <p:nvGrpSpPr>
          <p:cNvPr id="18" name="Group 17" descr="Small circle with number 1 inside  indicating step 1"/>
          <p:cNvGrpSpPr/>
          <p:nvPr/>
        </p:nvGrpSpPr>
        <p:grpSpPr bwMode="blackWhite">
          <a:xfrm>
            <a:off x="231998" y="1586922"/>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755144" y="2366492"/>
            <a:ext cx="4333405" cy="119158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spcBef>
                <a:spcPts val="0"/>
              </a:spcBef>
              <a:spcAft>
                <a:spcPts val="0"/>
              </a:spcAft>
              <a:buNone/>
              <a:defRPr/>
            </a:pPr>
            <a:r>
              <a:rPr lang="ro-RO" i="1" dirty="0">
                <a:solidFill>
                  <a:prstClr val="black">
                    <a:lumMod val="75000"/>
                    <a:lumOff val="25000"/>
                  </a:prstClr>
                </a:solidFill>
                <a:latin typeface="Segoe UI" panose="020B0502040204020203" pitchFamily="34" charset="0"/>
                <a:cs typeface="Segoe UI" panose="020B0502040204020203" pitchFamily="34" charset="0"/>
              </a:rPr>
              <a:t>The mountain lakes in the world have a surface of 1</a:t>
            </a:r>
            <a:r>
              <a:rPr lang="en-US" i="1" dirty="0">
                <a:solidFill>
                  <a:prstClr val="black">
                    <a:lumMod val="75000"/>
                    <a:lumOff val="25000"/>
                  </a:prstClr>
                </a:solidFill>
                <a:latin typeface="Segoe UI" panose="020B0502040204020203" pitchFamily="34" charset="0"/>
                <a:cs typeface="Segoe UI" panose="020B0502040204020203" pitchFamily="34" charset="0"/>
              </a:rPr>
              <a:t>070609 km</a:t>
            </a:r>
            <a:r>
              <a:rPr lang="ro-RO" i="1" dirty="0">
                <a:solidFill>
                  <a:prstClr val="black">
                    <a:lumMod val="75000"/>
                    <a:lumOff val="25000"/>
                  </a:prstClr>
                </a:solidFill>
                <a:latin typeface="Segoe UI" panose="020B0502040204020203" pitchFamily="34" charset="0"/>
                <a:cs typeface="Segoe UI" panose="020B0502040204020203" pitchFamily="34" charset="0"/>
              </a:rPr>
              <a:t>2 (here are included the lakes larger than 2,000 square kilometres)</a:t>
            </a:r>
            <a:endParaRPr lang="en-US" i="1" dirty="0">
              <a:solidFill>
                <a:prstClr val="black">
                  <a:lumMod val="75000"/>
                  <a:lumOff val="25000"/>
                </a:prstClr>
              </a:solidFill>
              <a:cs typeface="Segoe UI"/>
            </a:endParaRPr>
          </a:p>
        </p:txBody>
      </p:sp>
      <p:grpSp>
        <p:nvGrpSpPr>
          <p:cNvPr id="33" name="Group 32" descr="Small circle with number 2 inside  indicating step 2"/>
          <p:cNvGrpSpPr/>
          <p:nvPr/>
        </p:nvGrpSpPr>
        <p:grpSpPr bwMode="blackWhite">
          <a:xfrm>
            <a:off x="231999" y="2488933"/>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755149" y="3253200"/>
            <a:ext cx="4271793" cy="116202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spcBef>
                <a:spcPts val="0"/>
              </a:spcBef>
              <a:spcAft>
                <a:spcPts val="0"/>
              </a:spcAft>
              <a:buNone/>
              <a:defRPr/>
            </a:pPr>
            <a:r>
              <a:rPr lang="ro-RO" dirty="0">
                <a:solidFill>
                  <a:prstClr val="black">
                    <a:lumMod val="75000"/>
                    <a:lumOff val="25000"/>
                  </a:prstClr>
                </a:solidFill>
                <a:latin typeface="Segoe UI" panose="020B0502040204020203" pitchFamily="34" charset="0"/>
                <a:cs typeface="Segoe UI" panose="020B0502040204020203" pitchFamily="34" charset="0"/>
              </a:rPr>
              <a:t>The European mountain lakes are in surface of </a:t>
            </a:r>
            <a:r>
              <a:rPr lang="en-US" dirty="0">
                <a:solidFill>
                  <a:prstClr val="black">
                    <a:lumMod val="75000"/>
                    <a:lumOff val="25000"/>
                  </a:prstClr>
                </a:solidFill>
                <a:latin typeface="Segoe UI" panose="020B0502040204020203" pitchFamily="34" charset="0"/>
                <a:cs typeface="Segoe UI" panose="020B0502040204020203" pitchFamily="34" charset="0"/>
              </a:rPr>
              <a:t>113536</a:t>
            </a:r>
            <a:r>
              <a:rPr lang="ro-RO" dirty="0">
                <a:solidFill>
                  <a:prstClr val="black">
                    <a:lumMod val="75000"/>
                    <a:lumOff val="25000"/>
                  </a:prstClr>
                </a:solidFill>
                <a:latin typeface="Segoe UI" panose="020B0502040204020203" pitchFamily="34" charset="0"/>
                <a:cs typeface="Segoe UI" panose="020B0502040204020203" pitchFamily="34" charset="0"/>
              </a:rPr>
              <a:t> km2 (photo: Lagoda lake – Russia &amp; Vanern lake – Sweeden, Google maps &amp; Wikipedia)</a:t>
            </a:r>
            <a:endParaRPr lang="en-US"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22" name="Group 21" descr="Small circle with number 3 inside  indicating step 3"/>
          <p:cNvGrpSpPr/>
          <p:nvPr/>
        </p:nvGrpSpPr>
        <p:grpSpPr bwMode="blackWhite">
          <a:xfrm>
            <a:off x="232004" y="3341189"/>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756959" y="1467369"/>
            <a:ext cx="4311658" cy="108462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spcBef>
                <a:spcPts val="0"/>
              </a:spcBef>
              <a:spcAft>
                <a:spcPts val="0"/>
              </a:spcAft>
              <a:buNone/>
              <a:defRPr/>
            </a:pPr>
            <a:r>
              <a:rPr lang="ro-RO" dirty="0">
                <a:solidFill>
                  <a:prstClr val="black">
                    <a:lumMod val="75000"/>
                    <a:lumOff val="25000"/>
                  </a:prstClr>
                </a:solidFill>
                <a:latin typeface="Segoe UI" panose="020B0502040204020203" pitchFamily="34" charset="0"/>
                <a:cs typeface="Segoe UI" panose="020B0502040204020203" pitchFamily="34" charset="0"/>
              </a:rPr>
              <a:t>Blue economy (EU): </a:t>
            </a:r>
            <a:r>
              <a:rPr lang="en-US" dirty="0">
                <a:solidFill>
                  <a:prstClr val="black">
                    <a:lumMod val="75000"/>
                    <a:lumOff val="25000"/>
                  </a:prstClr>
                </a:solidFill>
                <a:latin typeface="Segoe UI" panose="020B0502040204020203" pitchFamily="34" charset="0"/>
                <a:cs typeface="Segoe UI" panose="020B0502040204020203" pitchFamily="34" charset="0"/>
              </a:rPr>
              <a:t>All economic activities related to oceans, seas and</a:t>
            </a:r>
            <a:r>
              <a:rPr lang="ro-RO" dirty="0">
                <a:solidFill>
                  <a:prstClr val="black">
                    <a:lumMod val="75000"/>
                    <a:lumOff val="25000"/>
                  </a:prstClr>
                </a:solidFill>
                <a:latin typeface="Segoe UI" panose="020B0502040204020203" pitchFamily="34" charset="0"/>
                <a:cs typeface="Segoe UI" panose="020B0502040204020203" pitchFamily="34" charset="0"/>
              </a:rPr>
              <a:t> </a:t>
            </a:r>
            <a:r>
              <a:rPr lang="en-US" dirty="0">
                <a:solidFill>
                  <a:prstClr val="black">
                    <a:lumMod val="75000"/>
                    <a:lumOff val="25000"/>
                  </a:prstClr>
                </a:solidFill>
                <a:latin typeface="Segoe UI" panose="020B0502040204020203" pitchFamily="34" charset="0"/>
                <a:cs typeface="Segoe UI" panose="020B0502040204020203" pitchFamily="34" charset="0"/>
              </a:rPr>
              <a:t>coasts. It covers a wide range of interlinked established and emerging sectors.</a:t>
            </a:r>
            <a:endParaRPr lang="en-US" dirty="0">
              <a:solidFill>
                <a:prstClr val="black">
                  <a:lumMod val="75000"/>
                  <a:lumOff val="25000"/>
                </a:prstClr>
              </a:solidFill>
              <a:cs typeface="Segoe UI"/>
            </a:endParaRPr>
          </a:p>
        </p:txBody>
      </p:sp>
      <p:grpSp>
        <p:nvGrpSpPr>
          <p:cNvPr id="37" name="Group 36" descr="Small circle with number 4 inside  indicating step 4"/>
          <p:cNvGrpSpPr/>
          <p:nvPr/>
        </p:nvGrpSpPr>
        <p:grpSpPr bwMode="blackWhite">
          <a:xfrm>
            <a:off x="231999" y="4191425"/>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755145" y="4090752"/>
            <a:ext cx="4271798" cy="28776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50000"/>
              </a:lnSpc>
              <a:spcBef>
                <a:spcPts val="0"/>
              </a:spcBef>
              <a:spcAft>
                <a:spcPts val="0"/>
              </a:spcAft>
              <a:buNone/>
              <a:defRPr/>
            </a:pPr>
            <a:r>
              <a:rPr lang="ro-RO" i="1" dirty="0"/>
              <a:t>Mountain tourism in mountain lakes area:</a:t>
            </a:r>
          </a:p>
          <a:p>
            <a:pPr marL="0" lvl="0" indent="0">
              <a:lnSpc>
                <a:spcPct val="150000"/>
              </a:lnSpc>
              <a:spcBef>
                <a:spcPts val="0"/>
              </a:spcBef>
              <a:spcAft>
                <a:spcPts val="0"/>
              </a:spcAft>
              <a:buNone/>
              <a:defRPr/>
            </a:pPr>
            <a:r>
              <a:rPr lang="ro-RO" i="1" dirty="0"/>
              <a:t>- I</a:t>
            </a:r>
            <a:r>
              <a:rPr lang="en-US" i="1" dirty="0" err="1"/>
              <a:t>ndustrial</a:t>
            </a:r>
            <a:r>
              <a:rPr lang="en-US" i="1" dirty="0"/>
              <a:t> heritage tourism principally provides tourist attractions</a:t>
            </a:r>
            <a:r>
              <a:rPr lang="ro-RO" i="1" dirty="0"/>
              <a:t>.</a:t>
            </a:r>
          </a:p>
          <a:p>
            <a:pPr marL="0" lvl="0" indent="0">
              <a:lnSpc>
                <a:spcPct val="150000"/>
              </a:lnSpc>
              <a:spcBef>
                <a:spcPts val="0"/>
              </a:spcBef>
              <a:spcAft>
                <a:spcPts val="0"/>
              </a:spcAft>
              <a:buNone/>
              <a:defRPr/>
            </a:pPr>
            <a:r>
              <a:rPr lang="ro-RO" i="1" dirty="0"/>
              <a:t>- R</a:t>
            </a:r>
            <a:r>
              <a:rPr lang="en-US" i="1" dirty="0" err="1"/>
              <a:t>ural</a:t>
            </a:r>
            <a:r>
              <a:rPr lang="en-US" i="1" dirty="0"/>
              <a:t> tourism provides a complete tourism experience, offering both accommodation and attractions.</a:t>
            </a:r>
            <a:endParaRPr lang="ro-RO" i="1" dirty="0"/>
          </a:p>
          <a:p>
            <a:pPr marL="0" lvl="0" indent="0">
              <a:lnSpc>
                <a:spcPct val="150000"/>
              </a:lnSpc>
              <a:spcBef>
                <a:spcPts val="0"/>
              </a:spcBef>
              <a:spcAft>
                <a:spcPts val="0"/>
              </a:spcAft>
              <a:buNone/>
              <a:defRPr/>
            </a:pPr>
            <a:r>
              <a:rPr lang="ro-RO" i="1" dirty="0"/>
              <a:t>- Agricultural tourism offer a combined form of tourism between rural tourism and agro-pastoral and education tourism</a:t>
            </a:r>
          </a:p>
          <a:p>
            <a:pPr marL="0" lvl="0" indent="0">
              <a:lnSpc>
                <a:spcPct val="150000"/>
              </a:lnSpc>
              <a:spcBef>
                <a:spcPts val="0"/>
              </a:spcBef>
              <a:spcAft>
                <a:spcPts val="0"/>
              </a:spcAft>
              <a:buNone/>
              <a:defRPr/>
            </a:pPr>
            <a:r>
              <a:rPr lang="ro-RO" i="1" dirty="0">
                <a:solidFill>
                  <a:prstClr val="black">
                    <a:lumMod val="75000"/>
                    <a:lumOff val="25000"/>
                  </a:prstClr>
                </a:solidFill>
                <a:latin typeface="Segoe UI" panose="020B0502040204020203" pitchFamily="34" charset="0"/>
                <a:cs typeface="Segoe UI" panose="020B0502040204020203" pitchFamily="34" charset="0"/>
              </a:rPr>
              <a:t>- </a:t>
            </a:r>
            <a:r>
              <a:rPr lang="en-US" i="1" dirty="0"/>
              <a:t>Religious tourism</a:t>
            </a:r>
            <a:r>
              <a:rPr lang="ro-RO" i="1" dirty="0"/>
              <a:t> provides attractions for believers and non-believers.</a:t>
            </a:r>
            <a:endParaRPr lang="en-US" i="1"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stretch>
            <a:fillRect/>
          </a:stretch>
        </p:blipFill>
        <p:spPr>
          <a:xfrm>
            <a:off x="5090355" y="63600"/>
            <a:ext cx="3186542" cy="3316198"/>
          </a:xfrm>
          <a:prstGeom prst="rect">
            <a:avLst/>
          </a:prstGeom>
        </p:spPr>
      </p:pic>
      <p:pic>
        <p:nvPicPr>
          <p:cNvPr id="6" name="Picture 5"/>
          <p:cNvPicPr>
            <a:picLocks noChangeAspect="1"/>
          </p:cNvPicPr>
          <p:nvPr/>
        </p:nvPicPr>
        <p:blipFill>
          <a:blip r:embed="rId3"/>
          <a:stretch>
            <a:fillRect/>
          </a:stretch>
        </p:blipFill>
        <p:spPr>
          <a:xfrm>
            <a:off x="5068616" y="3458628"/>
            <a:ext cx="3208281" cy="3334243"/>
          </a:xfrm>
          <a:prstGeom prst="rect">
            <a:avLst/>
          </a:prstGeom>
        </p:spPr>
      </p:pic>
      <p:pic>
        <p:nvPicPr>
          <p:cNvPr id="7" name="Picture 6"/>
          <p:cNvPicPr>
            <a:picLocks noChangeAspect="1"/>
          </p:cNvPicPr>
          <p:nvPr/>
        </p:nvPicPr>
        <p:blipFill>
          <a:blip r:embed="rId4"/>
          <a:stretch>
            <a:fillRect/>
          </a:stretch>
        </p:blipFill>
        <p:spPr>
          <a:xfrm>
            <a:off x="8320376" y="73034"/>
            <a:ext cx="3778143" cy="3306763"/>
          </a:xfrm>
          <a:prstGeom prst="rect">
            <a:avLst/>
          </a:prstGeom>
        </p:spPr>
      </p:pic>
      <p:pic>
        <p:nvPicPr>
          <p:cNvPr id="8" name="Picture 7"/>
          <p:cNvPicPr>
            <a:picLocks noChangeAspect="1"/>
          </p:cNvPicPr>
          <p:nvPr/>
        </p:nvPicPr>
        <p:blipFill>
          <a:blip r:embed="rId5"/>
          <a:stretch>
            <a:fillRect/>
          </a:stretch>
        </p:blipFill>
        <p:spPr>
          <a:xfrm>
            <a:off x="8318571" y="3468091"/>
            <a:ext cx="3779948" cy="3324780"/>
          </a:xfrm>
          <a:prstGeom prst="rect">
            <a:avLst/>
          </a:prstGeom>
        </p:spPr>
      </p:pic>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306165"/>
            <a:ext cx="11939751" cy="825761"/>
          </a:xfrm>
        </p:spPr>
        <p:txBody>
          <a:bodyPr>
            <a:noAutofit/>
          </a:bodyPr>
          <a:lstStyle/>
          <a:p>
            <a:r>
              <a:rPr lang="en-US" sz="2000" b="1" dirty="0" err="1">
                <a:latin typeface="Times New Roman" panose="02020603050405020304" pitchFamily="18" charset="0"/>
                <a:cs typeface="Times New Roman" panose="02020603050405020304" pitchFamily="18" charset="0"/>
              </a:rPr>
              <a:t>Dax</a:t>
            </a:r>
            <a:r>
              <a:rPr lang="en-US" sz="2000" b="1" dirty="0">
                <a:latin typeface="Times New Roman" panose="02020603050405020304" pitchFamily="18" charset="0"/>
                <a:cs typeface="Times New Roman" panose="02020603050405020304" pitchFamily="18" charset="0"/>
              </a:rPr>
              <a:t>, T., Zhang, D., &amp; Chen, Y. (2019). </a:t>
            </a:r>
            <a:r>
              <a:rPr lang="en-US" sz="2000" b="1" dirty="0" err="1">
                <a:latin typeface="Times New Roman" panose="02020603050405020304" pitchFamily="18" charset="0"/>
                <a:cs typeface="Times New Roman" panose="02020603050405020304" pitchFamily="18" charset="0"/>
              </a:rPr>
              <a:t>Agritourism</a:t>
            </a:r>
            <a:r>
              <a:rPr lang="en-US" sz="2000" b="1" dirty="0">
                <a:latin typeface="Times New Roman" panose="02020603050405020304" pitchFamily="18" charset="0"/>
                <a:cs typeface="Times New Roman" panose="02020603050405020304" pitchFamily="18" charset="0"/>
              </a:rPr>
              <a:t> initiatives in the context of continuous out-migration: comparative perspectives for the </a:t>
            </a:r>
            <a:r>
              <a:rPr lang="en-US" sz="2000" b="1" u="sng" dirty="0">
                <a:latin typeface="Times New Roman" panose="02020603050405020304" pitchFamily="18" charset="0"/>
                <a:cs typeface="Times New Roman" panose="02020603050405020304" pitchFamily="18" charset="0"/>
              </a:rPr>
              <a:t>Alps and Chinese mountain</a:t>
            </a:r>
            <a:r>
              <a:rPr lang="en-US" sz="2000" b="1" dirty="0">
                <a:latin typeface="Times New Roman" panose="02020603050405020304" pitchFamily="18" charset="0"/>
                <a:cs typeface="Times New Roman" panose="02020603050405020304" pitchFamily="18" charset="0"/>
              </a:rPr>
              <a:t> regions. </a:t>
            </a:r>
            <a:r>
              <a:rPr lang="en-US" sz="2000" b="1" i="1" dirty="0">
                <a:latin typeface="Times New Roman" panose="02020603050405020304" pitchFamily="18" charset="0"/>
                <a:cs typeface="Times New Roman" panose="02020603050405020304" pitchFamily="18" charset="0"/>
              </a:rPr>
              <a:t>Sustainability</a:t>
            </a:r>
            <a:r>
              <a:rPr lang="en-US" sz="2000" b="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11</a:t>
            </a:r>
            <a:r>
              <a:rPr lang="en-US" sz="2000" b="1" dirty="0">
                <a:latin typeface="Times New Roman" panose="02020603050405020304" pitchFamily="18" charset="0"/>
                <a:cs typeface="Times New Roman" panose="02020603050405020304" pitchFamily="18" charset="0"/>
              </a:rPr>
              <a:t>(16), 4418.</a:t>
            </a:r>
          </a:p>
        </p:txBody>
      </p:sp>
      <p:pic>
        <p:nvPicPr>
          <p:cNvPr id="4" name="Picture 3"/>
          <p:cNvPicPr>
            <a:picLocks noChangeAspect="1"/>
          </p:cNvPicPr>
          <p:nvPr/>
        </p:nvPicPr>
        <p:blipFill>
          <a:blip r:embed="rId2"/>
          <a:stretch>
            <a:fillRect/>
          </a:stretch>
        </p:blipFill>
        <p:spPr>
          <a:xfrm>
            <a:off x="489676" y="1131927"/>
            <a:ext cx="11145276" cy="5726073"/>
          </a:xfrm>
          <a:prstGeom prst="rect">
            <a:avLst/>
          </a:prstGeom>
        </p:spPr>
      </p:pic>
    </p:spTree>
    <p:extLst>
      <p:ext uri="{BB962C8B-B14F-4D97-AF65-F5344CB8AC3E}">
        <p14:creationId xmlns:p14="http://schemas.microsoft.com/office/powerpoint/2010/main" val="2534309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0717" y="1"/>
            <a:ext cx="11824137" cy="6858000"/>
          </a:xfrm>
          <a:prstGeom prst="rect">
            <a:avLst/>
          </a:prstGeo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596" y="211569"/>
            <a:ext cx="12191999" cy="825761"/>
          </a:xfrm>
        </p:spPr>
        <p:txBody>
          <a:bodyPr>
            <a:noAutofit/>
          </a:bodyPr>
          <a:lstStyle/>
          <a:p>
            <a:r>
              <a:rPr lang="en-US" sz="2000" b="1" dirty="0" err="1">
                <a:latin typeface="Times New Roman" panose="02020603050405020304" pitchFamily="18" charset="0"/>
                <a:cs typeface="Times New Roman" panose="02020603050405020304" pitchFamily="18" charset="0"/>
              </a:rPr>
              <a:t>Chiodo</a:t>
            </a:r>
            <a:r>
              <a:rPr lang="en-US" sz="2000" b="1" dirty="0">
                <a:latin typeface="Times New Roman" panose="02020603050405020304" pitchFamily="18" charset="0"/>
                <a:cs typeface="Times New Roman" panose="02020603050405020304" pitchFamily="18" charset="0"/>
              </a:rPr>
              <a:t>, E., </a:t>
            </a:r>
            <a:r>
              <a:rPr lang="en-US" sz="2000" b="1" dirty="0" err="1">
                <a:latin typeface="Times New Roman" panose="02020603050405020304" pitchFamily="18" charset="0"/>
                <a:cs typeface="Times New Roman" panose="02020603050405020304" pitchFamily="18" charset="0"/>
              </a:rPr>
              <a:t>Fantini</a:t>
            </a:r>
            <a:r>
              <a:rPr lang="en-US" sz="2000" b="1" dirty="0">
                <a:latin typeface="Times New Roman" panose="02020603050405020304" pitchFamily="18" charset="0"/>
                <a:cs typeface="Times New Roman" panose="02020603050405020304" pitchFamily="18" charset="0"/>
              </a:rPr>
              <a:t>, A., </a:t>
            </a:r>
            <a:r>
              <a:rPr lang="en-US" sz="2000" b="1" dirty="0" err="1">
                <a:latin typeface="Times New Roman" panose="02020603050405020304" pitchFamily="18" charset="0"/>
                <a:cs typeface="Times New Roman" panose="02020603050405020304" pitchFamily="18" charset="0"/>
              </a:rPr>
              <a:t>Dickes</a:t>
            </a:r>
            <a:r>
              <a:rPr lang="en-US" sz="2000" b="1" dirty="0">
                <a:latin typeface="Times New Roman" panose="02020603050405020304" pitchFamily="18" charset="0"/>
                <a:cs typeface="Times New Roman" panose="02020603050405020304" pitchFamily="18" charset="0"/>
              </a:rPr>
              <a:t>, L., </a:t>
            </a:r>
            <a:r>
              <a:rPr lang="en-US" sz="2000" b="1" dirty="0" err="1">
                <a:latin typeface="Times New Roman" panose="02020603050405020304" pitchFamily="18" charset="0"/>
                <a:cs typeface="Times New Roman" panose="02020603050405020304" pitchFamily="18" charset="0"/>
              </a:rPr>
              <a:t>Arogundade</a:t>
            </a:r>
            <a:r>
              <a:rPr lang="en-US" sz="2000" b="1" dirty="0">
                <a:latin typeface="Times New Roman" panose="02020603050405020304" pitchFamily="18" charset="0"/>
                <a:cs typeface="Times New Roman" panose="02020603050405020304" pitchFamily="18" charset="0"/>
              </a:rPr>
              <a:t>, T., </a:t>
            </a:r>
            <a:r>
              <a:rPr lang="en-US" sz="2000" b="1" dirty="0" err="1">
                <a:latin typeface="Times New Roman" panose="02020603050405020304" pitchFamily="18" charset="0"/>
                <a:cs typeface="Times New Roman" panose="02020603050405020304" pitchFamily="18" charset="0"/>
              </a:rPr>
              <a:t>Lamie</a:t>
            </a:r>
            <a:r>
              <a:rPr lang="en-US" sz="2000" b="1" dirty="0">
                <a:latin typeface="Times New Roman" panose="02020603050405020304" pitchFamily="18" charset="0"/>
                <a:cs typeface="Times New Roman" panose="02020603050405020304" pitchFamily="18" charset="0"/>
              </a:rPr>
              <a:t>, R. D., </a:t>
            </a:r>
            <a:r>
              <a:rPr lang="en-US" sz="2000" b="1" dirty="0" err="1">
                <a:latin typeface="Times New Roman" panose="02020603050405020304" pitchFamily="18" charset="0"/>
                <a:cs typeface="Times New Roman" panose="02020603050405020304" pitchFamily="18" charset="0"/>
              </a:rPr>
              <a:t>Assing</a:t>
            </a:r>
            <a:r>
              <a:rPr lang="en-US" sz="2000" b="1" dirty="0">
                <a:latin typeface="Times New Roman" panose="02020603050405020304" pitchFamily="18" charset="0"/>
                <a:cs typeface="Times New Roman" panose="02020603050405020304" pitchFamily="18" charset="0"/>
              </a:rPr>
              <a:t>, L., ... &amp; Salvatore, R. (2019). </a:t>
            </a:r>
            <a:r>
              <a:rPr lang="en-US" sz="2000" b="1" dirty="0" err="1">
                <a:latin typeface="Times New Roman" panose="02020603050405020304" pitchFamily="18" charset="0"/>
                <a:cs typeface="Times New Roman" panose="02020603050405020304" pitchFamily="18" charset="0"/>
              </a:rPr>
              <a:t>Agritourism</a:t>
            </a:r>
            <a:r>
              <a:rPr lang="en-US" sz="2000" b="1" dirty="0">
                <a:latin typeface="Times New Roman" panose="02020603050405020304" pitchFamily="18" charset="0"/>
                <a:cs typeface="Times New Roman" panose="02020603050405020304" pitchFamily="18" charset="0"/>
              </a:rPr>
              <a:t> in mountainous regions</a:t>
            </a:r>
            <a:r>
              <a:rPr lang="ro-RO" sz="2000" b="1"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Insights from an international perspective. </a:t>
            </a:r>
            <a:r>
              <a:rPr lang="en-US" sz="2000" b="1" i="1" dirty="0">
                <a:latin typeface="Times New Roman" panose="02020603050405020304" pitchFamily="18" charset="0"/>
                <a:cs typeface="Times New Roman" panose="02020603050405020304" pitchFamily="18" charset="0"/>
              </a:rPr>
              <a:t>Sustainability</a:t>
            </a:r>
            <a:r>
              <a:rPr lang="en-US" sz="2000" b="1" dirty="0">
                <a:latin typeface="Times New Roman" panose="02020603050405020304" pitchFamily="18" charset="0"/>
                <a:cs typeface="Times New Roman" panose="02020603050405020304" pitchFamily="18" charset="0"/>
              </a:rPr>
              <a:t>, 11(13), 3715.</a:t>
            </a:r>
            <a:br>
              <a:rPr lang="ro-RO" sz="2000" b="1" dirty="0">
                <a:latin typeface="Times New Roman" panose="02020603050405020304" pitchFamily="18" charset="0"/>
                <a:cs typeface="Times New Roman" panose="02020603050405020304" pitchFamily="18" charset="0"/>
              </a:rPr>
            </a:br>
            <a:r>
              <a:rPr lang="ro-RO" sz="2000" b="1" dirty="0">
                <a:latin typeface="Times New Roman" panose="02020603050405020304" pitchFamily="18" charset="0"/>
                <a:cs typeface="Times New Roman" panose="02020603050405020304" pitchFamily="18" charset="0"/>
              </a:rPr>
              <a:t>(</a:t>
            </a:r>
            <a:r>
              <a:rPr lang="ro-RO" sz="2000" b="1" u="sng" dirty="0">
                <a:latin typeface="Times New Roman" panose="02020603050405020304" pitchFamily="18" charset="0"/>
                <a:cs typeface="Times New Roman" panose="02020603050405020304" pitchFamily="18" charset="0"/>
              </a:rPr>
              <a:t>USA, Brazil, Italy &amp; France</a:t>
            </a:r>
            <a:r>
              <a:rPr lang="ro-RO"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94596" y="1037330"/>
            <a:ext cx="5722880" cy="5820670"/>
          </a:xfrm>
          <a:prstGeom prst="rect">
            <a:avLst/>
          </a:prstGeom>
        </p:spPr>
      </p:pic>
      <p:pic>
        <p:nvPicPr>
          <p:cNvPr id="5" name="Picture 4"/>
          <p:cNvPicPr>
            <a:picLocks noChangeAspect="1"/>
          </p:cNvPicPr>
          <p:nvPr/>
        </p:nvPicPr>
        <p:blipFill>
          <a:blip r:embed="rId3"/>
          <a:stretch>
            <a:fillRect/>
          </a:stretch>
        </p:blipFill>
        <p:spPr>
          <a:xfrm>
            <a:off x="5817476" y="1037330"/>
            <a:ext cx="6374524" cy="5820670"/>
          </a:xfrm>
          <a:prstGeom prst="rect">
            <a:avLst/>
          </a:prstGeom>
        </p:spPr>
      </p:pic>
    </p:spTree>
    <p:extLst>
      <p:ext uri="{BB962C8B-B14F-4D97-AF65-F5344CB8AC3E}">
        <p14:creationId xmlns:p14="http://schemas.microsoft.com/office/powerpoint/2010/main" val="77986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827" y="0"/>
            <a:ext cx="5596758" cy="6858000"/>
          </a:xfrm>
          <a:prstGeom prst="rect">
            <a:avLst/>
          </a:prstGeom>
        </p:spPr>
      </p:pic>
      <p:pic>
        <p:nvPicPr>
          <p:cNvPr id="6" name="Picture 5"/>
          <p:cNvPicPr>
            <a:picLocks noChangeAspect="1"/>
          </p:cNvPicPr>
          <p:nvPr/>
        </p:nvPicPr>
        <p:blipFill>
          <a:blip r:embed="rId3"/>
          <a:stretch>
            <a:fillRect/>
          </a:stretch>
        </p:blipFill>
        <p:spPr>
          <a:xfrm>
            <a:off x="5517932" y="142875"/>
            <a:ext cx="6674068" cy="6715125"/>
          </a:xfrm>
          <a:prstGeom prst="rect">
            <a:avLst/>
          </a:prstGeom>
        </p:spPr>
      </p:pic>
    </p:spTree>
    <p:extLst>
      <p:ext uri="{BB962C8B-B14F-4D97-AF65-F5344CB8AC3E}">
        <p14:creationId xmlns:p14="http://schemas.microsoft.com/office/powerpoint/2010/main" val="2743701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07" y="268014"/>
            <a:ext cx="11675322" cy="820122"/>
          </a:xfrm>
        </p:spPr>
        <p:txBody>
          <a:bodyPr>
            <a:noAutofit/>
          </a:bodyPr>
          <a:lstStyle/>
          <a:p>
            <a:pPr lvl="0"/>
            <a:r>
              <a:rPr lang="en-US" sz="2000" b="1" dirty="0" err="1">
                <a:solidFill>
                  <a:schemeClr val="tx1"/>
                </a:solidFill>
                <a:latin typeface="Times New Roman" panose="02020603050405020304" pitchFamily="18" charset="0"/>
                <a:cs typeface="Times New Roman" panose="02020603050405020304" pitchFamily="18" charset="0"/>
              </a:rPr>
              <a:t>Sidali</a:t>
            </a:r>
            <a:r>
              <a:rPr lang="en-US" sz="2000" b="1" dirty="0">
                <a:solidFill>
                  <a:schemeClr val="tx1"/>
                </a:solidFill>
                <a:latin typeface="Times New Roman" panose="02020603050405020304" pitchFamily="18" charset="0"/>
                <a:cs typeface="Times New Roman" panose="02020603050405020304" pitchFamily="18" charset="0"/>
              </a:rPr>
              <a:t>, K. L., </a:t>
            </a:r>
            <a:r>
              <a:rPr lang="en-US" sz="2000" b="1" dirty="0" err="1">
                <a:solidFill>
                  <a:schemeClr val="tx1"/>
                </a:solidFill>
                <a:latin typeface="Times New Roman" panose="02020603050405020304" pitchFamily="18" charset="0"/>
                <a:cs typeface="Times New Roman" panose="02020603050405020304" pitchFamily="18" charset="0"/>
              </a:rPr>
              <a:t>Spitaler</a:t>
            </a:r>
            <a:r>
              <a:rPr lang="en-US" sz="2000" b="1" dirty="0">
                <a:solidFill>
                  <a:schemeClr val="tx1"/>
                </a:solidFill>
                <a:latin typeface="Times New Roman" panose="02020603050405020304" pitchFamily="18" charset="0"/>
                <a:cs typeface="Times New Roman" panose="02020603050405020304" pitchFamily="18" charset="0"/>
              </a:rPr>
              <a:t>, A., &amp; </a:t>
            </a:r>
            <a:r>
              <a:rPr lang="en-US" sz="2000" b="1" dirty="0" err="1">
                <a:solidFill>
                  <a:schemeClr val="tx1"/>
                </a:solidFill>
                <a:latin typeface="Times New Roman" panose="02020603050405020304" pitchFamily="18" charset="0"/>
                <a:cs typeface="Times New Roman" panose="02020603050405020304" pitchFamily="18" charset="0"/>
              </a:rPr>
              <a:t>Schamel</a:t>
            </a:r>
            <a:r>
              <a:rPr lang="en-US" sz="2000" b="1" dirty="0">
                <a:solidFill>
                  <a:schemeClr val="tx1"/>
                </a:solidFill>
                <a:latin typeface="Times New Roman" panose="02020603050405020304" pitchFamily="18" charset="0"/>
                <a:cs typeface="Times New Roman" panose="02020603050405020304" pitchFamily="18" charset="0"/>
              </a:rPr>
              <a:t>, G. (2019). </a:t>
            </a:r>
            <a:r>
              <a:rPr lang="en-US" sz="2000" b="1" dirty="0" err="1">
                <a:solidFill>
                  <a:schemeClr val="tx1"/>
                </a:solidFill>
                <a:latin typeface="Times New Roman" panose="02020603050405020304" pitchFamily="18" charset="0"/>
                <a:cs typeface="Times New Roman" panose="02020603050405020304" pitchFamily="18" charset="0"/>
              </a:rPr>
              <a:t>Agritourism</a:t>
            </a:r>
            <a:r>
              <a:rPr lang="en-US" sz="2000" b="1" dirty="0">
                <a:solidFill>
                  <a:schemeClr val="tx1"/>
                </a:solidFill>
                <a:latin typeface="Times New Roman" panose="02020603050405020304" pitchFamily="18" charset="0"/>
                <a:cs typeface="Times New Roman" panose="02020603050405020304" pitchFamily="18" charset="0"/>
              </a:rPr>
              <a:t>: A hedonic approach of quality tourism indicators in </a:t>
            </a:r>
            <a:r>
              <a:rPr lang="en-US" sz="2000" b="1" u="sng" dirty="0">
                <a:solidFill>
                  <a:schemeClr val="tx1"/>
                </a:solidFill>
                <a:latin typeface="Times New Roman" panose="02020603050405020304" pitchFamily="18" charset="0"/>
                <a:cs typeface="Times New Roman" panose="02020603050405020304" pitchFamily="18" charset="0"/>
              </a:rPr>
              <a:t>South Tyrol</a:t>
            </a:r>
            <a:r>
              <a:rPr lang="en-US" sz="2000" b="1" dirty="0">
                <a:solidFill>
                  <a:schemeClr val="tx1"/>
                </a:solidFill>
                <a:latin typeface="Times New Roman" panose="02020603050405020304" pitchFamily="18" charset="0"/>
                <a:cs typeface="Times New Roman" panose="02020603050405020304" pitchFamily="18" charset="0"/>
              </a:rPr>
              <a:t>. Sustainability, 11(13), 3747.</a:t>
            </a:r>
            <a:r>
              <a:rPr lang="ro-RO" sz="2000" b="1" dirty="0">
                <a:solidFill>
                  <a:schemeClr val="tx1"/>
                </a:solidFill>
                <a:latin typeface="Times New Roman" panose="02020603050405020304" pitchFamily="18" charset="0"/>
                <a:cs typeface="Times New Roman" panose="02020603050405020304" pitchFamily="18" charset="0"/>
              </a:rPr>
              <a:t> (</a:t>
            </a:r>
            <a:r>
              <a:rPr lang="ro-RO" sz="2000" b="1" u="sng" dirty="0">
                <a:solidFill>
                  <a:schemeClr val="tx1"/>
                </a:solidFill>
                <a:latin typeface="Times New Roman" panose="02020603050405020304" pitchFamily="18" charset="0"/>
                <a:cs typeface="Times New Roman" panose="02020603050405020304" pitchFamily="18" charset="0"/>
              </a:rPr>
              <a:t>Italy</a:t>
            </a:r>
            <a:r>
              <a:rPr lang="ro-RO" sz="2000" b="1"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half" idx="4294967295"/>
          </p:nvPr>
        </p:nvSpPr>
        <p:spPr>
          <a:xfrm>
            <a:off x="290706" y="1171963"/>
            <a:ext cx="11564963" cy="2059968"/>
          </a:xfrm>
        </p:spPr>
        <p:txBody>
          <a:bodyPr vert="horz" lIns="91440" tIns="45720" rIns="91440" bIns="45720" rtlCol="0">
            <a:normAutofit/>
          </a:bodyPr>
          <a:lstStyle/>
          <a:p>
            <a:pPr algn="just">
              <a:lnSpc>
                <a:spcPts val="1800"/>
              </a:lnSpc>
              <a:spcAft>
                <a:spcPts val="2000"/>
              </a:spcAft>
            </a:pPr>
            <a:r>
              <a:rPr lang="en-US" sz="1400" dirty="0">
                <a:latin typeface="Segoe UI" panose="020B0502040204020203" pitchFamily="34" charset="0"/>
                <a:cs typeface="Segoe UI" panose="020B0502040204020203" pitchFamily="34" charset="0"/>
              </a:rPr>
              <a:t>South Tyrol is close to the Austrian border and counts two ethnic minorities: The German speaking and the La</a:t>
            </a:r>
            <a:r>
              <a:rPr lang="ro-RO" sz="1400" dirty="0">
                <a:latin typeface="Segoe UI" panose="020B0502040204020203" pitchFamily="34" charset="0"/>
                <a:cs typeface="Segoe UI" panose="020B0502040204020203" pitchFamily="34" charset="0"/>
              </a:rPr>
              <a:t>t</a:t>
            </a:r>
            <a:r>
              <a:rPr lang="en-US" sz="1400" dirty="0">
                <a:latin typeface="Segoe UI" panose="020B0502040204020203" pitchFamily="34" charset="0"/>
                <a:cs typeface="Segoe UI" panose="020B0502040204020203" pitchFamily="34" charset="0"/>
              </a:rPr>
              <a:t>in speaking minority. The alpine setting hosts a varied agricultural structure.</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Out</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of</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the17,133</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individual</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farms,</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the</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ones</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producing</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wine</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and</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fruits</a:t>
            </a:r>
            <a:r>
              <a:rPr lang="ro-RO" sz="1400" dirty="0">
                <a:latin typeface="Segoe UI" panose="020B0502040204020203" pitchFamily="34" charset="0"/>
                <a:cs typeface="Segoe UI" panose="020B0502040204020203" pitchFamily="34" charset="0"/>
              </a:rPr>
              <a:t> - </a:t>
            </a:r>
            <a:r>
              <a:rPr lang="en-US" sz="1400" dirty="0">
                <a:latin typeface="Segoe UI" panose="020B0502040204020203" pitchFamily="34" charset="0"/>
                <a:cs typeface="Segoe UI" panose="020B0502040204020203" pitchFamily="34" charset="0"/>
              </a:rPr>
              <a:t>especially</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apple</a:t>
            </a:r>
            <a:r>
              <a:rPr lang="ro-RO" sz="1400" dirty="0">
                <a:latin typeface="Segoe UI" panose="020B0502040204020203" pitchFamily="34" charset="0"/>
                <a:cs typeface="Segoe UI" panose="020B0502040204020203" pitchFamily="34" charset="0"/>
              </a:rPr>
              <a:t> - </a:t>
            </a:r>
            <a:r>
              <a:rPr lang="en-US" sz="1400" dirty="0">
                <a:latin typeface="Segoe UI" panose="020B0502040204020203" pitchFamily="34" charset="0"/>
                <a:cs typeface="Segoe UI" panose="020B0502040204020203" pitchFamily="34" charset="0"/>
              </a:rPr>
              <a:t>are set mainly on the plain, while dairy farming is concentrated in the higher regions. The area used for</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agricultural</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purposes</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in</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South</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Tyrol</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amounts</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to</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267,000</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hectares</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(660,000</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acres),</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corresponding</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to</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36% of South Tyrol’s total area. This expanse consists, for the most part, of meadows, grazing land and arable land (90%), orchards (7%), vineyards (2%), and other (1%). In the summer</a:t>
            </a:r>
            <a:r>
              <a:rPr lang="ro-RO"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time, South Tyrol is a hallmark for hiking and biking tourism as well as for food and wine tourism and for cultural and rural tourism.</a:t>
            </a:r>
            <a:endParaRPr lang="ro-RO" sz="1400" dirty="0">
              <a:latin typeface="Segoe UI" panose="020B0502040204020203" pitchFamily="34" charset="0"/>
              <a:cs typeface="Segoe UI" panose="020B0502040204020203" pitchFamily="34" charset="0"/>
            </a:endParaRPr>
          </a:p>
        </p:txBody>
      </p:sp>
      <p:grpSp>
        <p:nvGrpSpPr>
          <p:cNvPr id="33" name="Group 32" descr="Small circle with number 1 inside indicating step 1"/>
          <p:cNvGrpSpPr/>
          <p:nvPr/>
        </p:nvGrpSpPr>
        <p:grpSpPr bwMode="blackWhite">
          <a:xfrm>
            <a:off x="290706" y="6123959"/>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grpSp>
        <p:nvGrpSpPr>
          <p:cNvPr id="36" name="Group 35" descr="Small circle with number 2 inside indicating step 2"/>
          <p:cNvGrpSpPr/>
          <p:nvPr/>
        </p:nvGrpSpPr>
        <p:grpSpPr bwMode="blackWhite">
          <a:xfrm>
            <a:off x="3523879" y="6139739"/>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104209" y="5387010"/>
            <a:ext cx="4045866" cy="1576239"/>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0"/>
              </a:spcAft>
              <a:buNone/>
            </a:pPr>
            <a:r>
              <a:rPr lang="ro-RO" sz="1400" dirty="0">
                <a:solidFill>
                  <a:prstClr val="black">
                    <a:lumMod val="75000"/>
                    <a:lumOff val="25000"/>
                  </a:prstClr>
                </a:solidFill>
                <a:latin typeface="Segoe UI" panose="020B0502040204020203" pitchFamily="34" charset="0"/>
                <a:cs typeface="Segoe UI" panose="020B0502040204020203" pitchFamily="34" charset="0"/>
              </a:rPr>
              <a:t>F</a:t>
            </a:r>
            <a:r>
              <a:rPr lang="en-US" sz="1400" dirty="0" err="1">
                <a:solidFill>
                  <a:prstClr val="black">
                    <a:lumMod val="75000"/>
                    <a:lumOff val="25000"/>
                  </a:prstClr>
                </a:solidFill>
                <a:latin typeface="Segoe UI" panose="020B0502040204020203" pitchFamily="34" charset="0"/>
                <a:cs typeface="Segoe UI" panose="020B0502040204020203" pitchFamily="34" charset="0"/>
              </a:rPr>
              <a:t>armers</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who</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oﬀer</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hospitality</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or</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catering</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to</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agritourists</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are</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allowed</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to</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label</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their</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business</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a:solidFill>
                  <a:prstClr val="black">
                    <a:lumMod val="75000"/>
                    <a:lumOff val="25000"/>
                  </a:prstClr>
                </a:solidFill>
                <a:latin typeface="Segoe UI" panose="020B0502040204020203" pitchFamily="34" charset="0"/>
                <a:cs typeface="Segoe UI" panose="020B0502040204020203" pitchFamily="34" charset="0"/>
              </a:rPr>
              <a:t>as</a:t>
            </a:r>
            <a:r>
              <a:rPr lang="ro-RO" sz="1400" dirty="0">
                <a:solidFill>
                  <a:prstClr val="black">
                    <a:lumMod val="75000"/>
                    <a:lumOff val="25000"/>
                  </a:prstClr>
                </a:solidFill>
                <a:latin typeface="Segoe UI" panose="020B0502040204020203" pitchFamily="34" charset="0"/>
                <a:cs typeface="Segoe UI" panose="020B0502040204020203" pitchFamily="34" charset="0"/>
              </a:rPr>
              <a:t> </a:t>
            </a:r>
            <a:r>
              <a:rPr lang="en-US" sz="1400" dirty="0" err="1">
                <a:solidFill>
                  <a:prstClr val="black">
                    <a:lumMod val="75000"/>
                    <a:lumOff val="25000"/>
                  </a:prstClr>
                </a:solidFill>
                <a:latin typeface="Segoe UI" panose="020B0502040204020203" pitchFamily="34" charset="0"/>
                <a:cs typeface="Segoe UI" panose="020B0502040204020203" pitchFamily="34" charset="0"/>
              </a:rPr>
              <a:t>agritourism</a:t>
            </a:r>
            <a:r>
              <a:rPr lang="en-US" sz="1400" dirty="0">
                <a:solidFill>
                  <a:prstClr val="black">
                    <a:lumMod val="75000"/>
                    <a:lumOff val="25000"/>
                  </a:prstClr>
                </a:solidFill>
                <a:latin typeface="Segoe UI" panose="020B0502040204020203" pitchFamily="34" charset="0"/>
                <a:cs typeface="Segoe UI" panose="020B0502040204020203" pitchFamily="34" charset="0"/>
              </a:rPr>
              <a:t> only if their hospitality-related activity is connected to the agricultural one</a:t>
            </a:r>
            <a:r>
              <a:rPr lang="ro-RO" sz="1400" dirty="0">
                <a:solidFill>
                  <a:prstClr val="black">
                    <a:lumMod val="75000"/>
                    <a:lumOff val="25000"/>
                  </a:prstClr>
                </a:solidFill>
                <a:latin typeface="Segoe UI" panose="020B0502040204020203" pitchFamily="34" charset="0"/>
                <a:cs typeface="Segoe UI" panose="020B0502040204020203" pitchFamily="34" charset="0"/>
              </a:rPr>
              <a:t>.</a:t>
            </a:r>
            <a:endParaRPr lang="en-US" sz="14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39" name="Group 38" descr="Small circle with number 3 inside  indicating step 3"/>
          <p:cNvGrpSpPr/>
          <p:nvPr/>
        </p:nvGrpSpPr>
        <p:grpSpPr bwMode="blackWhite">
          <a:xfrm>
            <a:off x="8088571" y="6139724"/>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734097" y="5387010"/>
            <a:ext cx="3121572" cy="139607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0"/>
              </a:spcAft>
              <a:buNone/>
            </a:pPr>
            <a:r>
              <a:rPr lang="ro-RO" sz="1600" dirty="0">
                <a:solidFill>
                  <a:prstClr val="black">
                    <a:lumMod val="75000"/>
                    <a:lumOff val="25000"/>
                  </a:prstClr>
                </a:solidFill>
                <a:latin typeface="Segoe UI" panose="020B0502040204020203" pitchFamily="34" charset="0"/>
                <a:cs typeface="Segoe UI" panose="020B0502040204020203" pitchFamily="34" charset="0"/>
              </a:rPr>
              <a:t>T</a:t>
            </a:r>
            <a:r>
              <a:rPr lang="en-US" sz="1600" dirty="0">
                <a:solidFill>
                  <a:prstClr val="black">
                    <a:lumMod val="75000"/>
                    <a:lumOff val="25000"/>
                  </a:prstClr>
                </a:solidFill>
                <a:latin typeface="Segoe UI" panose="020B0502040204020203" pitchFamily="34" charset="0"/>
                <a:cs typeface="Segoe UI" panose="020B0502040204020203" pitchFamily="34" charset="0"/>
              </a:rPr>
              <a:t>he legislator imposes that </a:t>
            </a:r>
            <a:r>
              <a:rPr lang="en-US" sz="1600" dirty="0" err="1">
                <a:solidFill>
                  <a:prstClr val="black">
                    <a:lumMod val="75000"/>
                    <a:lumOff val="25000"/>
                  </a:prstClr>
                </a:solidFill>
                <a:latin typeface="Segoe UI" panose="020B0502040204020203" pitchFamily="34" charset="0"/>
                <a:cs typeface="Segoe UI" panose="020B0502040204020203" pitchFamily="34" charset="0"/>
              </a:rPr>
              <a:t>agritourism</a:t>
            </a:r>
            <a:r>
              <a:rPr lang="en-US" sz="1600" dirty="0">
                <a:solidFill>
                  <a:prstClr val="black">
                    <a:lumMod val="75000"/>
                    <a:lumOff val="25000"/>
                  </a:prstClr>
                </a:solidFill>
                <a:latin typeface="Segoe UI" panose="020B0502040204020203" pitchFamily="34" charset="0"/>
                <a:cs typeface="Segoe UI" panose="020B0502040204020203" pitchFamily="34" charset="0"/>
              </a:rPr>
              <a:t> is exercised only by a farm in activity</a:t>
            </a:r>
            <a:r>
              <a:rPr lang="ro-RO" sz="1600" dirty="0">
                <a:solidFill>
                  <a:prstClr val="black">
                    <a:lumMod val="75000"/>
                    <a:lumOff val="25000"/>
                  </a:prstClr>
                </a:solidFill>
                <a:latin typeface="Segoe UI" panose="020B0502040204020203" pitchFamily="34" charset="0"/>
                <a:cs typeface="Segoe UI" panose="020B0502040204020203" pitchFamily="34" charset="0"/>
              </a:rPr>
              <a:t>.</a:t>
            </a: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a:stretch>
            <a:fillRect/>
          </a:stretch>
        </p:blipFill>
        <p:spPr>
          <a:xfrm>
            <a:off x="392837" y="2589083"/>
            <a:ext cx="5644056" cy="2782162"/>
          </a:xfrm>
          <a:prstGeom prst="rect">
            <a:avLst/>
          </a:prstGeom>
        </p:spPr>
      </p:pic>
      <p:sp>
        <p:nvSpPr>
          <p:cNvPr id="20" name="Content Placeholder 17"/>
          <p:cNvSpPr txBox="1">
            <a:spLocks/>
          </p:cNvSpPr>
          <p:nvPr/>
        </p:nvSpPr>
        <p:spPr>
          <a:xfrm>
            <a:off x="772187" y="5371246"/>
            <a:ext cx="3167977" cy="158803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spcAft>
                <a:spcPts val="0"/>
              </a:spcAft>
              <a:buNone/>
            </a:pPr>
            <a:r>
              <a:rPr lang="ro-RO" sz="1600" dirty="0">
                <a:solidFill>
                  <a:prstClr val="black">
                    <a:lumMod val="75000"/>
                    <a:lumOff val="25000"/>
                  </a:prstClr>
                </a:solidFill>
                <a:latin typeface="Segoe UI" panose="020B0502040204020203" pitchFamily="34" charset="0"/>
                <a:cs typeface="Segoe UI" panose="020B0502040204020203" pitchFamily="34" charset="0"/>
              </a:rPr>
              <a:t>A</a:t>
            </a:r>
            <a:r>
              <a:rPr lang="en-US" sz="1600" dirty="0" err="1">
                <a:solidFill>
                  <a:prstClr val="black">
                    <a:lumMod val="75000"/>
                    <a:lumOff val="25000"/>
                  </a:prstClr>
                </a:solidFill>
                <a:latin typeface="Segoe UI" panose="020B0502040204020203" pitchFamily="34" charset="0"/>
                <a:cs typeface="Segoe UI" panose="020B0502040204020203" pitchFamily="34" charset="0"/>
              </a:rPr>
              <a:t>gritourism</a:t>
            </a:r>
            <a:r>
              <a:rPr lang="en-US" sz="1600" dirty="0">
                <a:solidFill>
                  <a:prstClr val="black">
                    <a:lumMod val="75000"/>
                    <a:lumOff val="25000"/>
                  </a:prstClr>
                </a:solidFill>
                <a:latin typeface="Segoe UI" panose="020B0502040204020203" pitchFamily="34" charset="0"/>
                <a:cs typeface="Segoe UI" panose="020B0502040204020203" pitchFamily="34" charset="0"/>
              </a:rPr>
              <a:t>-related activities cannot prevail over normal agricultural activities</a:t>
            </a:r>
            <a:r>
              <a:rPr lang="ro-RO" sz="1600" dirty="0">
                <a:solidFill>
                  <a:prstClr val="black">
                    <a:lumMod val="75000"/>
                    <a:lumOff val="25000"/>
                  </a:prstClr>
                </a:solidFill>
                <a:latin typeface="Segoe UI" panose="020B0502040204020203" pitchFamily="34" charset="0"/>
                <a:cs typeface="Segoe UI" panose="020B0502040204020203" pitchFamily="34" charset="0"/>
              </a:rPr>
              <a:t> (fiscal regime)</a:t>
            </a: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6067310" y="2604848"/>
            <a:ext cx="5798498" cy="2782162"/>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1207" y="526886"/>
            <a:ext cx="11443966" cy="640080"/>
          </a:xfrm>
        </p:spPr>
        <p:txBody>
          <a:bodyPr>
            <a:noAutofit/>
          </a:bodyPr>
          <a:lstStyle/>
          <a:p>
            <a:r>
              <a:rPr lang="en-US" sz="2000" b="1" dirty="0" err="1">
                <a:solidFill>
                  <a:schemeClr val="tx1"/>
                </a:solidFill>
                <a:latin typeface="Times New Roman" panose="02020603050405020304" pitchFamily="18" charset="0"/>
                <a:cs typeface="Times New Roman" panose="02020603050405020304" pitchFamily="18" charset="0"/>
              </a:rPr>
              <a:t>Stotten</a:t>
            </a:r>
            <a:r>
              <a:rPr lang="en-US" sz="2000" b="1" dirty="0">
                <a:solidFill>
                  <a:schemeClr val="tx1"/>
                </a:solidFill>
                <a:latin typeface="Times New Roman" panose="02020603050405020304" pitchFamily="18" charset="0"/>
                <a:cs typeface="Times New Roman" panose="02020603050405020304" pitchFamily="18" charset="0"/>
              </a:rPr>
              <a:t>, R., Maurer, M., Herrmann, H., &amp; </a:t>
            </a:r>
            <a:r>
              <a:rPr lang="en-US" sz="2000" b="1" dirty="0" err="1">
                <a:solidFill>
                  <a:schemeClr val="tx1"/>
                </a:solidFill>
                <a:latin typeface="Times New Roman" panose="02020603050405020304" pitchFamily="18" charset="0"/>
                <a:cs typeface="Times New Roman" panose="02020603050405020304" pitchFamily="18" charset="0"/>
              </a:rPr>
              <a:t>Schermer</a:t>
            </a:r>
            <a:r>
              <a:rPr lang="en-US" sz="2000" b="1" dirty="0">
                <a:solidFill>
                  <a:schemeClr val="tx1"/>
                </a:solidFill>
                <a:latin typeface="Times New Roman" panose="02020603050405020304" pitchFamily="18" charset="0"/>
                <a:cs typeface="Times New Roman" panose="02020603050405020304" pitchFamily="18" charset="0"/>
              </a:rPr>
              <a:t>, M. (2019). Different forms of accommodation in </a:t>
            </a:r>
            <a:r>
              <a:rPr lang="en-US" sz="2000" b="1" dirty="0" err="1">
                <a:solidFill>
                  <a:schemeClr val="tx1"/>
                </a:solidFill>
                <a:latin typeface="Times New Roman" panose="02020603050405020304" pitchFamily="18" charset="0"/>
                <a:cs typeface="Times New Roman" panose="02020603050405020304" pitchFamily="18" charset="0"/>
              </a:rPr>
              <a:t>agritourism</a:t>
            </a:r>
            <a:r>
              <a:rPr lang="en-US" sz="2000" b="1" dirty="0">
                <a:solidFill>
                  <a:schemeClr val="tx1"/>
                </a:solidFill>
                <a:latin typeface="Times New Roman" panose="02020603050405020304" pitchFamily="18" charset="0"/>
                <a:cs typeface="Times New Roman" panose="02020603050405020304" pitchFamily="18" charset="0"/>
              </a:rPr>
              <a:t>: the role of decoupled farmer-based accommodation in the </a:t>
            </a:r>
            <a:r>
              <a:rPr lang="en-US" sz="2000" b="1" dirty="0" err="1">
                <a:solidFill>
                  <a:schemeClr val="tx1"/>
                </a:solidFill>
                <a:latin typeface="Times New Roman" panose="02020603050405020304" pitchFamily="18" charset="0"/>
                <a:cs typeface="Times New Roman" panose="02020603050405020304" pitchFamily="18" charset="0"/>
              </a:rPr>
              <a:t>Ötztal</a:t>
            </a:r>
            <a:r>
              <a:rPr lang="en-US" sz="2000" b="1" dirty="0">
                <a:solidFill>
                  <a:schemeClr val="tx1"/>
                </a:solidFill>
                <a:latin typeface="Times New Roman" panose="02020603050405020304" pitchFamily="18" charset="0"/>
                <a:cs typeface="Times New Roman" panose="02020603050405020304" pitchFamily="18" charset="0"/>
              </a:rPr>
              <a:t> Valley</a:t>
            </a:r>
            <a:r>
              <a:rPr lang="ro-RO" sz="2000" b="1"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a:t>
            </a:r>
            <a:r>
              <a:rPr lang="en-US" sz="2000" b="1" u="sng" dirty="0">
                <a:solidFill>
                  <a:schemeClr val="tx1"/>
                </a:solidFill>
                <a:latin typeface="Times New Roman" panose="02020603050405020304" pitchFamily="18" charset="0"/>
                <a:cs typeface="Times New Roman" panose="02020603050405020304" pitchFamily="18" charset="0"/>
              </a:rPr>
              <a:t>Austria</a:t>
            </a:r>
            <a:r>
              <a:rPr lang="en-US" sz="2000" b="1" dirty="0">
                <a:solidFill>
                  <a:schemeClr val="tx1"/>
                </a:solidFill>
                <a:latin typeface="Times New Roman" panose="02020603050405020304" pitchFamily="18" charset="0"/>
                <a:cs typeface="Times New Roman" panose="02020603050405020304" pitchFamily="18" charset="0"/>
              </a:rPr>
              <a:t>). </a:t>
            </a:r>
            <a:br>
              <a:rPr lang="ro-RO" sz="2000" b="1" dirty="0">
                <a:solidFill>
                  <a:schemeClr val="tx1"/>
                </a:solidFill>
                <a:latin typeface="Times New Roman" panose="02020603050405020304" pitchFamily="18" charset="0"/>
                <a:cs typeface="Times New Roman" panose="02020603050405020304" pitchFamily="18" charset="0"/>
              </a:rPr>
            </a:br>
            <a:r>
              <a:rPr lang="en-US" sz="2000" b="1" i="1" dirty="0">
                <a:solidFill>
                  <a:schemeClr val="tx1"/>
                </a:solidFill>
                <a:latin typeface="Times New Roman" panose="02020603050405020304" pitchFamily="18" charset="0"/>
                <a:cs typeface="Times New Roman" panose="02020603050405020304" pitchFamily="18" charset="0"/>
              </a:rPr>
              <a:t>Sustainability</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i="1" dirty="0">
                <a:solidFill>
                  <a:schemeClr val="tx1"/>
                </a:solidFill>
                <a:latin typeface="Times New Roman" panose="02020603050405020304" pitchFamily="18" charset="0"/>
                <a:cs typeface="Times New Roman" panose="02020603050405020304" pitchFamily="18" charset="0"/>
              </a:rPr>
              <a:t>11</a:t>
            </a:r>
            <a:r>
              <a:rPr lang="en-US" sz="2000" b="1" dirty="0">
                <a:solidFill>
                  <a:schemeClr val="tx1"/>
                </a:solidFill>
                <a:latin typeface="Times New Roman" panose="02020603050405020304" pitchFamily="18" charset="0"/>
                <a:cs typeface="Times New Roman" panose="02020603050405020304" pitchFamily="18" charset="0"/>
              </a:rPr>
              <a:t>(10), 2841.</a:t>
            </a:r>
          </a:p>
        </p:txBody>
      </p:sp>
      <p:grpSp>
        <p:nvGrpSpPr>
          <p:cNvPr id="4" name="Group 3" descr="Small circle with number 1 inside  indicating step 1"/>
          <p:cNvGrpSpPr/>
          <p:nvPr/>
        </p:nvGrpSpPr>
        <p:grpSpPr bwMode="blackWhite">
          <a:xfrm>
            <a:off x="259172" y="3600203"/>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798021" y="3608868"/>
            <a:ext cx="3767122" cy="46764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ro-RO" sz="1600" dirty="0">
                <a:solidFill>
                  <a:prstClr val="black">
                    <a:lumMod val="75000"/>
                    <a:lumOff val="25000"/>
                  </a:prstClr>
                </a:solidFill>
                <a:latin typeface="Segoe UI" panose="020B0502040204020203" pitchFamily="34" charset="0"/>
                <a:cs typeface="Segoe UI" panose="020B0502040204020203" pitchFamily="34" charset="0"/>
              </a:rPr>
              <a:t>Food production – mountain products</a:t>
            </a: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19" name="Group 18" descr="Small circle with number 2 inside  indicating step 2"/>
          <p:cNvGrpSpPr/>
          <p:nvPr/>
        </p:nvGrpSpPr>
        <p:grpSpPr bwMode="blackWhite">
          <a:xfrm>
            <a:off x="243403" y="4337747"/>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796527" y="4220305"/>
            <a:ext cx="3789350"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o-RO" sz="1600" dirty="0">
                <a:solidFill>
                  <a:prstClr val="black">
                    <a:lumMod val="75000"/>
                    <a:lumOff val="25000"/>
                  </a:prstClr>
                </a:solidFill>
                <a:latin typeface="Segoe UI" panose="020B0502040204020203" pitchFamily="34" charset="0"/>
                <a:cs typeface="Segoe UI" panose="020B0502040204020203" pitchFamily="34" charset="0"/>
              </a:rPr>
              <a:t>Holistic approach – farming and tourism: </a:t>
            </a:r>
            <a:r>
              <a:rPr lang="en-US" sz="1600" dirty="0" err="1">
                <a:solidFill>
                  <a:prstClr val="black">
                    <a:lumMod val="75000"/>
                    <a:lumOff val="25000"/>
                  </a:prstClr>
                </a:solidFill>
                <a:latin typeface="Segoe UI" panose="020B0502040204020203" pitchFamily="34" charset="0"/>
                <a:cs typeface="Segoe UI" panose="020B0502040204020203" pitchFamily="34" charset="0"/>
              </a:rPr>
              <a:t>Urlaub</a:t>
            </a:r>
            <a:r>
              <a:rPr lang="en-US" sz="1600" dirty="0">
                <a:solidFill>
                  <a:prstClr val="black">
                    <a:lumMod val="75000"/>
                    <a:lumOff val="25000"/>
                  </a:prstClr>
                </a:solidFill>
                <a:latin typeface="Segoe UI" panose="020B0502040204020203" pitchFamily="34" charset="0"/>
                <a:cs typeface="Segoe UI" panose="020B0502040204020203" pitchFamily="34" charset="0"/>
              </a:rPr>
              <a:t> am </a:t>
            </a:r>
            <a:r>
              <a:rPr lang="en-US" sz="1600" dirty="0" err="1">
                <a:solidFill>
                  <a:prstClr val="black">
                    <a:lumMod val="75000"/>
                    <a:lumOff val="25000"/>
                  </a:prstClr>
                </a:solidFill>
                <a:latin typeface="Segoe UI" panose="020B0502040204020203" pitchFamily="34" charset="0"/>
                <a:cs typeface="Segoe UI" panose="020B0502040204020203" pitchFamily="34" charset="0"/>
              </a:rPr>
              <a:t>Bauernhof</a:t>
            </a:r>
            <a:r>
              <a:rPr lang="en-US" sz="1600" dirty="0">
                <a:solidFill>
                  <a:prstClr val="black">
                    <a:lumMod val="75000"/>
                    <a:lumOff val="25000"/>
                  </a:prstClr>
                </a:solidFill>
                <a:latin typeface="Segoe UI" panose="020B0502040204020203" pitchFamily="34" charset="0"/>
                <a:cs typeface="Segoe UI" panose="020B0502040204020203" pitchFamily="34" charset="0"/>
              </a:rPr>
              <a:t> (Holidays on the Farm, </a:t>
            </a:r>
            <a:r>
              <a:rPr lang="en-US" sz="1600" dirty="0" err="1">
                <a:solidFill>
                  <a:prstClr val="black">
                    <a:lumMod val="75000"/>
                    <a:lumOff val="25000"/>
                  </a:prstClr>
                </a:solidFill>
                <a:latin typeface="Segoe UI" panose="020B0502040204020203" pitchFamily="34" charset="0"/>
                <a:cs typeface="Segoe UI" panose="020B0502040204020203" pitchFamily="34" charset="0"/>
              </a:rPr>
              <a:t>UaB</a:t>
            </a:r>
            <a:r>
              <a:rPr lang="en-US" sz="1600" dirty="0">
                <a:solidFill>
                  <a:prstClr val="black">
                    <a:lumMod val="75000"/>
                    <a:lumOff val="25000"/>
                  </a:prstClr>
                </a:solidFill>
                <a:latin typeface="Segoe UI" panose="020B0502040204020203" pitchFamily="34" charset="0"/>
                <a:cs typeface="Segoe UI" panose="020B0502040204020203" pitchFamily="34" charset="0"/>
              </a:rPr>
              <a:t>)</a:t>
            </a:r>
            <a:r>
              <a:rPr lang="ro-RO" sz="1600" dirty="0">
                <a:solidFill>
                  <a:prstClr val="black">
                    <a:lumMod val="75000"/>
                    <a:lumOff val="25000"/>
                  </a:prstClr>
                </a:solidFill>
                <a:latin typeface="Segoe UI" panose="020B0502040204020203" pitchFamily="34" charset="0"/>
                <a:cs typeface="Segoe UI" panose="020B0502040204020203" pitchFamily="34" charset="0"/>
              </a:rPr>
              <a:t> (type 2)</a:t>
            </a: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31" name="Group 30" descr="Small circle with number 3 inside  indicating step 3"/>
          <p:cNvGrpSpPr/>
          <p:nvPr/>
        </p:nvGrpSpPr>
        <p:grpSpPr bwMode="blackWhite">
          <a:xfrm>
            <a:off x="257771" y="5177899"/>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765085" y="5091581"/>
            <a:ext cx="3820791" cy="149377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lnSpc>
                <a:spcPct val="150000"/>
              </a:lnSpc>
              <a:spcBef>
                <a:spcPts val="0"/>
              </a:spcBef>
              <a:spcAft>
                <a:spcPts val="0"/>
              </a:spcAft>
              <a:buNone/>
            </a:pPr>
            <a:r>
              <a:rPr lang="ro-RO" sz="1600" dirty="0">
                <a:solidFill>
                  <a:prstClr val="black">
                    <a:lumMod val="75000"/>
                    <a:lumOff val="25000"/>
                  </a:prstClr>
                </a:solidFill>
                <a:latin typeface="Segoe UI" panose="020B0502040204020203" pitchFamily="34" charset="0"/>
                <a:cs typeface="Segoe UI" panose="020B0502040204020203" pitchFamily="34" charset="0"/>
              </a:rPr>
              <a:t>Non-agricultural activities:</a:t>
            </a:r>
          </a:p>
          <a:p>
            <a:pPr marL="0" indent="0" defTabSz="512763">
              <a:lnSpc>
                <a:spcPct val="150000"/>
              </a:lnSpc>
              <a:spcBef>
                <a:spcPts val="0"/>
              </a:spcBef>
              <a:spcAft>
                <a:spcPts val="0"/>
              </a:spcAft>
              <a:buNone/>
            </a:pPr>
            <a:r>
              <a:rPr lang="ro-RO" sz="1600" dirty="0">
                <a:solidFill>
                  <a:prstClr val="black">
                    <a:lumMod val="75000"/>
                    <a:lumOff val="25000"/>
                  </a:prstClr>
                </a:solidFill>
                <a:latin typeface="Segoe UI" panose="020B0502040204020203" pitchFamily="34" charset="0"/>
                <a:cs typeface="Segoe UI" panose="020B0502040204020203" pitchFamily="34" charset="0"/>
              </a:rPr>
              <a:t>leisure, gastronomy, agro-marketing, equipments, local/social activities, structural/technical investments</a:t>
            </a:r>
            <a:endParaRPr lang="en-US" sz="16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2"/>
          <a:stretch>
            <a:fillRect/>
          </a:stretch>
        </p:blipFill>
        <p:spPr>
          <a:xfrm>
            <a:off x="557319" y="1190702"/>
            <a:ext cx="11077633" cy="2198884"/>
          </a:xfrm>
          <a:prstGeom prst="rect">
            <a:avLst/>
          </a:prstGeom>
        </p:spPr>
      </p:pic>
      <p:pic>
        <p:nvPicPr>
          <p:cNvPr id="9" name="Picture 8"/>
          <p:cNvPicPr>
            <a:picLocks noChangeAspect="1"/>
          </p:cNvPicPr>
          <p:nvPr/>
        </p:nvPicPr>
        <p:blipFill>
          <a:blip r:embed="rId3"/>
          <a:stretch>
            <a:fillRect/>
          </a:stretch>
        </p:blipFill>
        <p:spPr>
          <a:xfrm>
            <a:off x="4565143" y="3389585"/>
            <a:ext cx="3650831" cy="3231931"/>
          </a:xfrm>
          <a:prstGeom prst="rect">
            <a:avLst/>
          </a:prstGeom>
        </p:spPr>
      </p:pic>
      <p:pic>
        <p:nvPicPr>
          <p:cNvPr id="10" name="Picture 9"/>
          <p:cNvPicPr>
            <a:picLocks noChangeAspect="1"/>
          </p:cNvPicPr>
          <p:nvPr/>
        </p:nvPicPr>
        <p:blipFill>
          <a:blip r:embed="rId4"/>
          <a:stretch>
            <a:fillRect/>
          </a:stretch>
        </p:blipFill>
        <p:spPr>
          <a:xfrm>
            <a:off x="8179559" y="3351850"/>
            <a:ext cx="3785614" cy="3231931"/>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purl.org/dc/dcmitype/"/>
    <ds:schemaRef ds:uri="http://schemas.microsoft.com/office/2006/metadata/properties"/>
    <ds:schemaRef ds:uri="71af3243-3dd4-4a8d-8c0d-dd76da1f02a5"/>
    <ds:schemaRef ds:uri="http://purl.org/dc/term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1151</Words>
  <Application>Microsoft Office PowerPoint</Application>
  <PresentationFormat>Widescreen</PresentationFormat>
  <Paragraphs>80</Paragraphs>
  <Slides>18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Monotype Corsiva</vt:lpstr>
      <vt:lpstr>Segoe UI</vt:lpstr>
      <vt:lpstr>Segoe UI Light</vt:lpstr>
      <vt:lpstr>Segoe UI Semibold</vt:lpstr>
      <vt:lpstr>Times New Roman</vt:lpstr>
      <vt:lpstr>WelcomeDoc</vt:lpstr>
      <vt:lpstr>BLUE ECONOMY NEXUS MOUNTAIN LAKES: FOLLOWING THE PATH OF EUROPEAN TOURISM   Brîndușa Covaci1, Mihai Covaci2 1Centre for Mountain Economy &amp; CBM International University  2Hyperion University &amp; CBM International University  *Email: zealandina.agency@gmail.com, mihaicovaci@hyperion.ro</vt:lpstr>
      <vt:lpstr>PowerPoint Presentation</vt:lpstr>
      <vt:lpstr>Mountain lakes,  blue economy and agritourism</vt:lpstr>
      <vt:lpstr>Dax, T., Zhang, D., &amp; Chen, Y. (2019). Agritourism initiatives in the context of continuous out-migration: comparative perspectives for the Alps and Chinese mountain regions. Sustainability, 11(16), 4418.</vt:lpstr>
      <vt:lpstr>PowerPoint Presentation</vt:lpstr>
      <vt:lpstr>Chiodo, E., Fantini, A., Dickes, L., Arogundade, T., Lamie, R. D., Assing, L., ... &amp; Salvatore, R. (2019). Agritourism in mountainous regions - Insights from an international perspective. Sustainability, 11(13), 3715. (USA, Brazil, Italy &amp; France)</vt:lpstr>
      <vt:lpstr>PowerPoint Presentation</vt:lpstr>
      <vt:lpstr>Sidali, K. L., Spitaler, A., &amp; Schamel, G. (2019). Agritourism: A hedonic approach of quality tourism indicators in South Tyrol. Sustainability, 11(13), 3747. (Italy)</vt:lpstr>
      <vt:lpstr>Stotten, R., Maurer, M., Herrmann, H., &amp; Schermer, M. (2019). Different forms of accommodation in agritourism: the role of decoupled farmer-based accommodation in the Ötztal Valley (Austria).  Sustainability, 11(10), 2841.</vt:lpstr>
      <vt:lpstr>Karampela, S., Papapanos, G., &amp; Kizos, T. (2019). Perceptions of agritourism and cooperation: comparisons between an island and a mountain region in Greece. Sustainability, 11(3), 680.</vt:lpstr>
      <vt:lpstr>PowerPoint Presentation</vt:lpstr>
      <vt:lpstr>PowerPoint Presentation</vt:lpstr>
      <vt:lpstr>PowerPoint Presentation</vt:lpstr>
      <vt:lpstr>PowerPoint Presentation</vt:lpstr>
      <vt:lpstr>PowerPoint Presentation</vt:lpstr>
      <vt:lpstr>Proposals – Rural/urban childhood education in Norway and Romania, around mountain lakes:</vt:lpstr>
      <vt:lpstr>Conclusion</vt:lpstr>
      <vt:lpstr>Bibliographical references: Centrul Nordic de Dezvoltare Spațială – Nordregio (2013), Small-scale Tourism in Rural Areas – Trends and Research in the Nordic Countries, http://www.diva-portal.org/smash/get/diva2:700296/FULLTEXT01.pdf Chiodo, E., Fantini, A., Dickes, L., Arogundade, T., Lamie, R. D., Assing, L., ... &amp; Salvatore, R. (2019). Agritourism in mountainous regions - Insights from an international perspective. Sustainability, 11(13), 3715. Covaci B., Rural tourism in support of Romanian education. Considerations on the Norwegian model, Journal of Montology, 2017 Dax, T., Zhang, D., &amp; Chen, Y. (2019). Agritourism initiatives in the context of continuous out-migration: comparative perspectives for the Alps and Chinese mountain regions. Sustainability, 11(16), 4418. Innovation Norway (2016), Key figures for Norwegian travel and tourism – Report, www.innovasjonnorge.no Innovation Norway (2015), Key figures for Norwegian travel and tourism – Report, www.innovasjonnorge.no Institutul Național de Statistică (2016), Turismul României – breviar statistic http://www.insse.ro/cms/ro/content/turismul-rom%C3%A2niei-breviar-statistic Karampela, S., Papapanos, G., &amp; Kizos, T. (2019). Perceptions of agritourism and cooperation: comparisons between an island and a mountain region in Greece. Sustainability, 11(3), 680. Roman, M., Roman, M., &amp; Prus, P. (2020). Innovations in agritourism: Evidence from a region in Poland. Sustainability, 12(12), 4858. Sidali, K. L., Spitaler, A., &amp; Schamel, G. (2019). Agritourism: A hedonic approach of quality tourism indicators in South Tyrol. Sustainability, 11(13), 3747. Stotten, R., Maurer, M., Herrmann, H., &amp; Schermer, M. (2019). Different forms of accommodation in agritourism: the role of decoupled farmer-based accommodation in the Ötztal Valley (Austria).  Sustainability, 11(10), 2841. Statistics Norway (2017), Transport and Tourism Statistics, https://www.ssb.no/en/transport-og-reiseliv?de=Tourism+ United Nations Joint Programme ”Sustainable Tourism for Rural Development” &amp; National Tourism Organization of Serbia (2011), Child and youth Educational Tourism https://www.unicef.org/serbia/Child_and_Youth_Educational_Tourism(1).pdf  PROJECT: "Integrated system for development of mountain areas in Romania", funded under the call for proposals launched by the Foundation for Local and Regional Development (contract number 2/7.02.2017), implemented between 7.02.2017 – 30.06.2018. The project was carried out under the aegis of the Center for Mountain Economics of the National Institute of Economic Research "Costin C. Kiriţescu" of the Romanian Academy.  THANK YOU FOR YOUR ATTENTION!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2022-02-21T08:52:33Z</dcterms:created>
  <dcterms:modified xsi:type="dcterms:W3CDTF">2023-02-10T05:05:56Z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