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84" r:id="rId4"/>
    <p:sldId id="283" r:id="rId5"/>
    <p:sldId id="285" r:id="rId6"/>
    <p:sldId id="286" r:id="rId7"/>
    <p:sldId id="287" r:id="rId8"/>
    <p:sldId id="291" r:id="rId9"/>
    <p:sldId id="288" r:id="rId10"/>
    <p:sldId id="292" r:id="rId11"/>
    <p:sldId id="289" r:id="rId12"/>
    <p:sldId id="293" r:id="rId13"/>
    <p:sldId id="290" r:id="rId14"/>
    <p:sldId id="294" r:id="rId15"/>
    <p:sldId id="295" r:id="rId16"/>
    <p:sldId id="296" r:id="rId17"/>
    <p:sldId id="297"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660"/>
  </p:normalViewPr>
  <p:slideViewPr>
    <p:cSldViewPr snapToGrid="0">
      <p:cViewPr varScale="1">
        <p:scale>
          <a:sx n="104" d="100"/>
          <a:sy n="104" d="100"/>
        </p:scale>
        <p:origin x="132"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E:\Mariana\2021\Conferinte%202021\V%20Dornei\Rom%201.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'fig 1'!$E$4</c:f>
              <c:strCache>
                <c:ptCount val="1"/>
                <c:pt idx="0">
                  <c:v>Q1</c:v>
                </c:pt>
              </c:strCache>
            </c:strRef>
          </c:tx>
          <c:spPr>
            <a:solidFill>
              <a:srgbClr val="00B0F0"/>
            </a:solidFill>
            <a:ln>
              <a:solidFill>
                <a:srgbClr val="00B0F0"/>
              </a:solidFill>
            </a:ln>
            <a:effectLst/>
          </c:spPr>
          <c:invertIfNegative val="0"/>
          <c:cat>
            <c:strRef>
              <c:f>'fig 1'!$D$5:$D$10</c:f>
              <c:strCache>
                <c:ptCount val="6"/>
                <c:pt idx="0">
                  <c:v>World</c:v>
                </c:pt>
                <c:pt idx="1">
                  <c:v>Europe</c:v>
                </c:pt>
                <c:pt idx="2">
                  <c:v>Asia and the Pacific</c:v>
                </c:pt>
                <c:pt idx="3">
                  <c:v>Americans</c:v>
                </c:pt>
                <c:pt idx="4">
                  <c:v>Africa</c:v>
                </c:pt>
                <c:pt idx="5">
                  <c:v>Middle East</c:v>
                </c:pt>
              </c:strCache>
            </c:strRef>
          </c:cat>
          <c:val>
            <c:numRef>
              <c:f>'fig 1'!$E$5:$E$10</c:f>
              <c:numCache>
                <c:formatCode>General</c:formatCode>
                <c:ptCount val="6"/>
                <c:pt idx="0">
                  <c:v>-28.5</c:v>
                </c:pt>
                <c:pt idx="1">
                  <c:v>-20.8</c:v>
                </c:pt>
                <c:pt idx="2">
                  <c:v>-48.9</c:v>
                </c:pt>
                <c:pt idx="3">
                  <c:v>-16.7</c:v>
                </c:pt>
                <c:pt idx="4">
                  <c:v>-14.1</c:v>
                </c:pt>
                <c:pt idx="5">
                  <c:v>-21.6</c:v>
                </c:pt>
              </c:numCache>
            </c:numRef>
          </c:val>
          <c:extLst>
            <c:ext xmlns:c16="http://schemas.microsoft.com/office/drawing/2014/chart" uri="{C3380CC4-5D6E-409C-BE32-E72D297353CC}">
              <c16:uniqueId val="{00000000-39EE-45B1-BE70-F92933B2DC61}"/>
            </c:ext>
          </c:extLst>
        </c:ser>
        <c:ser>
          <c:idx val="1"/>
          <c:order val="1"/>
          <c:tx>
            <c:strRef>
              <c:f>'fig 1'!$F$4</c:f>
              <c:strCache>
                <c:ptCount val="1"/>
                <c:pt idx="0">
                  <c:v>Q2</c:v>
                </c:pt>
              </c:strCache>
            </c:strRef>
          </c:tx>
          <c:spPr>
            <a:solidFill>
              <a:srgbClr val="CC6600"/>
            </a:solidFill>
            <a:ln>
              <a:solidFill>
                <a:srgbClr val="CC6600"/>
              </a:solidFill>
            </a:ln>
            <a:effectLst/>
          </c:spPr>
          <c:invertIfNegative val="0"/>
          <c:cat>
            <c:strRef>
              <c:f>'fig 1'!$D$5:$D$10</c:f>
              <c:strCache>
                <c:ptCount val="6"/>
                <c:pt idx="0">
                  <c:v>World</c:v>
                </c:pt>
                <c:pt idx="1">
                  <c:v>Europe</c:v>
                </c:pt>
                <c:pt idx="2">
                  <c:v>Asia and the Pacific</c:v>
                </c:pt>
                <c:pt idx="3">
                  <c:v>Americans</c:v>
                </c:pt>
                <c:pt idx="4">
                  <c:v>Africa</c:v>
                </c:pt>
                <c:pt idx="5">
                  <c:v>Middle East</c:v>
                </c:pt>
              </c:strCache>
            </c:strRef>
          </c:cat>
          <c:val>
            <c:numRef>
              <c:f>'fig 1'!$F$5:$F$10</c:f>
              <c:numCache>
                <c:formatCode>General</c:formatCode>
                <c:ptCount val="6"/>
                <c:pt idx="0">
                  <c:v>-94.6</c:v>
                </c:pt>
                <c:pt idx="1">
                  <c:v>-93.4</c:v>
                </c:pt>
                <c:pt idx="2">
                  <c:v>-98.1</c:v>
                </c:pt>
                <c:pt idx="3">
                  <c:v>-92.7</c:v>
                </c:pt>
                <c:pt idx="4">
                  <c:v>-90.4</c:v>
                </c:pt>
                <c:pt idx="5">
                  <c:v>-99.1</c:v>
                </c:pt>
              </c:numCache>
            </c:numRef>
          </c:val>
          <c:extLst>
            <c:ext xmlns:c16="http://schemas.microsoft.com/office/drawing/2014/chart" uri="{C3380CC4-5D6E-409C-BE32-E72D297353CC}">
              <c16:uniqueId val="{00000001-39EE-45B1-BE70-F92933B2DC61}"/>
            </c:ext>
          </c:extLst>
        </c:ser>
        <c:ser>
          <c:idx val="2"/>
          <c:order val="2"/>
          <c:tx>
            <c:strRef>
              <c:f>'fig 1'!$G$4</c:f>
              <c:strCache>
                <c:ptCount val="1"/>
                <c:pt idx="0">
                  <c:v>Q3</c:v>
                </c:pt>
              </c:strCache>
            </c:strRef>
          </c:tx>
          <c:spPr>
            <a:solidFill>
              <a:srgbClr val="92D050"/>
            </a:solidFill>
            <a:ln>
              <a:solidFill>
                <a:srgbClr val="92D050"/>
              </a:solidFill>
            </a:ln>
            <a:effectLst/>
          </c:spPr>
          <c:invertIfNegative val="0"/>
          <c:cat>
            <c:strRef>
              <c:f>'fig 1'!$D$5:$D$10</c:f>
              <c:strCache>
                <c:ptCount val="6"/>
                <c:pt idx="0">
                  <c:v>World</c:v>
                </c:pt>
                <c:pt idx="1">
                  <c:v>Europe</c:v>
                </c:pt>
                <c:pt idx="2">
                  <c:v>Asia and the Pacific</c:v>
                </c:pt>
                <c:pt idx="3">
                  <c:v>Americans</c:v>
                </c:pt>
                <c:pt idx="4">
                  <c:v>Africa</c:v>
                </c:pt>
                <c:pt idx="5">
                  <c:v>Middle East</c:v>
                </c:pt>
              </c:strCache>
            </c:strRef>
          </c:cat>
          <c:val>
            <c:numRef>
              <c:f>'fig 1'!$G$5:$G$10</c:f>
              <c:numCache>
                <c:formatCode>General</c:formatCode>
                <c:ptCount val="6"/>
                <c:pt idx="0">
                  <c:v>-78.599999999999994</c:v>
                </c:pt>
                <c:pt idx="1">
                  <c:v>-69.599999999999994</c:v>
                </c:pt>
                <c:pt idx="2">
                  <c:v>-96.3</c:v>
                </c:pt>
                <c:pt idx="3">
                  <c:v>-86.3</c:v>
                </c:pt>
                <c:pt idx="4">
                  <c:v>-88</c:v>
                </c:pt>
                <c:pt idx="5">
                  <c:v>-93</c:v>
                </c:pt>
              </c:numCache>
            </c:numRef>
          </c:val>
          <c:extLst>
            <c:ext xmlns:c16="http://schemas.microsoft.com/office/drawing/2014/chart" uri="{C3380CC4-5D6E-409C-BE32-E72D297353CC}">
              <c16:uniqueId val="{00000002-39EE-45B1-BE70-F92933B2DC61}"/>
            </c:ext>
          </c:extLst>
        </c:ser>
        <c:dLbls>
          <c:showLegendKey val="0"/>
          <c:showVal val="0"/>
          <c:showCatName val="0"/>
          <c:showSerName val="0"/>
          <c:showPercent val="0"/>
          <c:showBubbleSize val="0"/>
        </c:dLbls>
        <c:gapWidth val="150"/>
        <c:axId val="454000272"/>
        <c:axId val="454000600"/>
      </c:barChart>
      <c:lineChart>
        <c:grouping val="standard"/>
        <c:varyColors val="0"/>
        <c:ser>
          <c:idx val="3"/>
          <c:order val="3"/>
          <c:tx>
            <c:strRef>
              <c:f>'fig 1'!$H$4</c:f>
              <c:strCache>
                <c:ptCount val="1"/>
                <c:pt idx="0">
                  <c:v>Jan- Oct </c:v>
                </c:pt>
              </c:strCache>
            </c:strRef>
          </c:tx>
          <c:spPr>
            <a:ln w="28575" cap="rnd">
              <a:solidFill>
                <a:schemeClr val="tx1"/>
              </a:solidFill>
              <a:round/>
            </a:ln>
            <a:effectLst/>
          </c:spPr>
          <c:marker>
            <c:symbol val="none"/>
          </c:marker>
          <c:cat>
            <c:strRef>
              <c:f>'fig 1'!$D$5:$D$10</c:f>
              <c:strCache>
                <c:ptCount val="6"/>
                <c:pt idx="0">
                  <c:v>World</c:v>
                </c:pt>
                <c:pt idx="1">
                  <c:v>Europe</c:v>
                </c:pt>
                <c:pt idx="2">
                  <c:v>Asia and the Pacific</c:v>
                </c:pt>
                <c:pt idx="3">
                  <c:v>Americans</c:v>
                </c:pt>
                <c:pt idx="4">
                  <c:v>Africa</c:v>
                </c:pt>
                <c:pt idx="5">
                  <c:v>Middle East</c:v>
                </c:pt>
              </c:strCache>
            </c:strRef>
          </c:cat>
          <c:val>
            <c:numRef>
              <c:f>'fig 1'!$H$5:$H$10</c:f>
              <c:numCache>
                <c:formatCode>General</c:formatCode>
                <c:ptCount val="6"/>
                <c:pt idx="0">
                  <c:v>-71.900000000000006</c:v>
                </c:pt>
                <c:pt idx="1">
                  <c:v>-68.5</c:v>
                </c:pt>
                <c:pt idx="2">
                  <c:v>-82.3</c:v>
                </c:pt>
                <c:pt idx="3">
                  <c:v>-67.7</c:v>
                </c:pt>
                <c:pt idx="4">
                  <c:v>-68.599999999999994</c:v>
                </c:pt>
                <c:pt idx="5">
                  <c:v>-73.400000000000006</c:v>
                </c:pt>
              </c:numCache>
            </c:numRef>
          </c:val>
          <c:smooth val="0"/>
          <c:extLst>
            <c:ext xmlns:c16="http://schemas.microsoft.com/office/drawing/2014/chart" uri="{C3380CC4-5D6E-409C-BE32-E72D297353CC}">
              <c16:uniqueId val="{00000003-39EE-45B1-BE70-F92933B2DC61}"/>
            </c:ext>
          </c:extLst>
        </c:ser>
        <c:dLbls>
          <c:showLegendKey val="0"/>
          <c:showVal val="0"/>
          <c:showCatName val="0"/>
          <c:showSerName val="0"/>
          <c:showPercent val="0"/>
          <c:showBubbleSize val="0"/>
        </c:dLbls>
        <c:marker val="1"/>
        <c:smooth val="0"/>
        <c:axId val="451102864"/>
        <c:axId val="451107456"/>
      </c:lineChart>
      <c:catAx>
        <c:axId val="454000272"/>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454000600"/>
        <c:crosses val="autoZero"/>
        <c:auto val="1"/>
        <c:lblAlgn val="ctr"/>
        <c:lblOffset val="100"/>
        <c:noMultiLvlLbl val="0"/>
      </c:catAx>
      <c:valAx>
        <c:axId val="454000600"/>
        <c:scaling>
          <c:orientation val="minMax"/>
          <c:min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454000272"/>
        <c:crosses val="autoZero"/>
        <c:crossBetween val="between"/>
      </c:valAx>
      <c:valAx>
        <c:axId val="451107456"/>
        <c:scaling>
          <c:orientation val="minMax"/>
          <c:min val="-100"/>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451102864"/>
        <c:crosses val="max"/>
        <c:crossBetween val="between"/>
      </c:valAx>
      <c:catAx>
        <c:axId val="451102864"/>
        <c:scaling>
          <c:orientation val="minMax"/>
        </c:scaling>
        <c:delete val="1"/>
        <c:axPos val="b"/>
        <c:numFmt formatCode="General" sourceLinked="1"/>
        <c:majorTickMark val="none"/>
        <c:minorTickMark val="none"/>
        <c:tickLblPos val="nextTo"/>
        <c:crossAx val="451107456"/>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9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'Fig 2'!$D$5</c:f>
              <c:strCache>
                <c:ptCount val="1"/>
                <c:pt idx="0">
                  <c:v>Q1/2020</c:v>
                </c:pt>
              </c:strCache>
            </c:strRef>
          </c:tx>
          <c:spPr>
            <a:solidFill>
              <a:srgbClr val="66FFFF"/>
            </a:solidFill>
            <a:ln>
              <a:solidFill>
                <a:srgbClr val="66FFFF"/>
              </a:solidFill>
            </a:ln>
            <a:effectLst/>
          </c:spPr>
          <c:invertIfNegative val="0"/>
          <c:cat>
            <c:strRef>
              <c:f>'Fig 2'!$C$6:$C$9</c:f>
              <c:strCache>
                <c:ptCount val="4"/>
                <c:pt idx="0">
                  <c:v>Northern Europe</c:v>
                </c:pt>
                <c:pt idx="1">
                  <c:v>Western Europe</c:v>
                </c:pt>
                <c:pt idx="2">
                  <c:v>Cental/Eastern Europe</c:v>
                </c:pt>
                <c:pt idx="3">
                  <c:v>Sothern/Medit Europe</c:v>
                </c:pt>
              </c:strCache>
            </c:strRef>
          </c:cat>
          <c:val>
            <c:numRef>
              <c:f>'Fig 2'!$D$6:$D$9</c:f>
              <c:numCache>
                <c:formatCode>General</c:formatCode>
                <c:ptCount val="4"/>
                <c:pt idx="0">
                  <c:v>-18.2</c:v>
                </c:pt>
                <c:pt idx="1">
                  <c:v>-19.7</c:v>
                </c:pt>
                <c:pt idx="2">
                  <c:v>-16.2</c:v>
                </c:pt>
                <c:pt idx="3">
                  <c:v>-25.8</c:v>
                </c:pt>
              </c:numCache>
            </c:numRef>
          </c:val>
          <c:extLst>
            <c:ext xmlns:c16="http://schemas.microsoft.com/office/drawing/2014/chart" uri="{C3380CC4-5D6E-409C-BE32-E72D297353CC}">
              <c16:uniqueId val="{00000000-E77E-460E-807D-95D9A050025E}"/>
            </c:ext>
          </c:extLst>
        </c:ser>
        <c:ser>
          <c:idx val="1"/>
          <c:order val="1"/>
          <c:tx>
            <c:strRef>
              <c:f>'Fig 2'!$E$5</c:f>
              <c:strCache>
                <c:ptCount val="1"/>
                <c:pt idx="0">
                  <c:v>Q2/2020</c:v>
                </c:pt>
              </c:strCache>
            </c:strRef>
          </c:tx>
          <c:spPr>
            <a:solidFill>
              <a:schemeClr val="accent2"/>
            </a:solidFill>
            <a:ln>
              <a:noFill/>
            </a:ln>
            <a:effectLst/>
          </c:spPr>
          <c:invertIfNegative val="0"/>
          <c:cat>
            <c:strRef>
              <c:f>'Fig 2'!$C$6:$C$9</c:f>
              <c:strCache>
                <c:ptCount val="4"/>
                <c:pt idx="0">
                  <c:v>Northern Europe</c:v>
                </c:pt>
                <c:pt idx="1">
                  <c:v>Western Europe</c:v>
                </c:pt>
                <c:pt idx="2">
                  <c:v>Cental/Eastern Europe</c:v>
                </c:pt>
                <c:pt idx="3">
                  <c:v>Sothern/Medit Europe</c:v>
                </c:pt>
              </c:strCache>
            </c:strRef>
          </c:cat>
          <c:val>
            <c:numRef>
              <c:f>'Fig 2'!$E$6:$E$9</c:f>
              <c:numCache>
                <c:formatCode>General</c:formatCode>
                <c:ptCount val="4"/>
                <c:pt idx="0">
                  <c:v>-95.1</c:v>
                </c:pt>
                <c:pt idx="1">
                  <c:v>-91.5</c:v>
                </c:pt>
                <c:pt idx="2">
                  <c:v>-94.9</c:v>
                </c:pt>
                <c:pt idx="3">
                  <c:v>-93.6</c:v>
                </c:pt>
              </c:numCache>
            </c:numRef>
          </c:val>
          <c:extLst>
            <c:ext xmlns:c16="http://schemas.microsoft.com/office/drawing/2014/chart" uri="{C3380CC4-5D6E-409C-BE32-E72D297353CC}">
              <c16:uniqueId val="{00000001-E77E-460E-807D-95D9A050025E}"/>
            </c:ext>
          </c:extLst>
        </c:ser>
        <c:ser>
          <c:idx val="2"/>
          <c:order val="2"/>
          <c:tx>
            <c:strRef>
              <c:f>'Fig 2'!$F$5</c:f>
              <c:strCache>
                <c:ptCount val="1"/>
                <c:pt idx="0">
                  <c:v>Q3/2020</c:v>
                </c:pt>
              </c:strCache>
            </c:strRef>
          </c:tx>
          <c:spPr>
            <a:solidFill>
              <a:srgbClr val="9999FF"/>
            </a:solidFill>
            <a:ln>
              <a:solidFill>
                <a:srgbClr val="9999FF"/>
              </a:solidFill>
            </a:ln>
            <a:effectLst/>
          </c:spPr>
          <c:invertIfNegative val="0"/>
          <c:cat>
            <c:strRef>
              <c:f>'Fig 2'!$C$6:$C$9</c:f>
              <c:strCache>
                <c:ptCount val="4"/>
                <c:pt idx="0">
                  <c:v>Northern Europe</c:v>
                </c:pt>
                <c:pt idx="1">
                  <c:v>Western Europe</c:v>
                </c:pt>
                <c:pt idx="2">
                  <c:v>Cental/Eastern Europe</c:v>
                </c:pt>
                <c:pt idx="3">
                  <c:v>Sothern/Medit Europe</c:v>
                </c:pt>
              </c:strCache>
            </c:strRef>
          </c:cat>
          <c:val>
            <c:numRef>
              <c:f>'Fig 2'!$F$6:$F$9</c:f>
              <c:numCache>
                <c:formatCode>General</c:formatCode>
                <c:ptCount val="4"/>
                <c:pt idx="0">
                  <c:v>-81.599999999999994</c:v>
                </c:pt>
                <c:pt idx="1">
                  <c:v>-61.2</c:v>
                </c:pt>
                <c:pt idx="2">
                  <c:v>-76.900000000000006</c:v>
                </c:pt>
                <c:pt idx="3">
                  <c:v>-69.099999999999994</c:v>
                </c:pt>
              </c:numCache>
            </c:numRef>
          </c:val>
          <c:extLst>
            <c:ext xmlns:c16="http://schemas.microsoft.com/office/drawing/2014/chart" uri="{C3380CC4-5D6E-409C-BE32-E72D297353CC}">
              <c16:uniqueId val="{00000002-E77E-460E-807D-95D9A050025E}"/>
            </c:ext>
          </c:extLst>
        </c:ser>
        <c:dLbls>
          <c:showLegendKey val="0"/>
          <c:showVal val="0"/>
          <c:showCatName val="0"/>
          <c:showSerName val="0"/>
          <c:showPercent val="0"/>
          <c:showBubbleSize val="0"/>
        </c:dLbls>
        <c:gapWidth val="150"/>
        <c:axId val="372897192"/>
        <c:axId val="372902768"/>
      </c:barChart>
      <c:catAx>
        <c:axId val="372897192"/>
        <c:scaling>
          <c:orientation val="minMax"/>
        </c:scaling>
        <c:delete val="0"/>
        <c:axPos val="l"/>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372902768"/>
        <c:crosses val="autoZero"/>
        <c:auto val="1"/>
        <c:lblAlgn val="ctr"/>
        <c:lblOffset val="100"/>
        <c:noMultiLvlLbl val="0"/>
      </c:catAx>
      <c:valAx>
        <c:axId val="3729027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3728971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8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Pt>
            <c:idx val="0"/>
            <c:invertIfNegative val="0"/>
            <c:bubble3D val="0"/>
            <c:spPr>
              <a:solidFill>
                <a:srgbClr val="002060"/>
              </a:solidFill>
              <a:ln>
                <a:solidFill>
                  <a:srgbClr val="002060"/>
                </a:solidFill>
              </a:ln>
              <a:effectLst/>
              <a:sp3d>
                <a:contourClr>
                  <a:srgbClr val="002060"/>
                </a:contourClr>
              </a:sp3d>
            </c:spPr>
            <c:extLst>
              <c:ext xmlns:c16="http://schemas.microsoft.com/office/drawing/2014/chart" uri="{C3380CC4-5D6E-409C-BE32-E72D297353CC}">
                <c16:uniqueId val="{00000001-857B-4572-B60B-7FAA22DB894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'fig 3'!$C$5:$C$28</c:f>
              <c:strCache>
                <c:ptCount val="24"/>
                <c:pt idx="0">
                  <c:v>RO</c:v>
                </c:pt>
                <c:pt idx="1">
                  <c:v>FI</c:v>
                </c:pt>
                <c:pt idx="2">
                  <c:v>CY</c:v>
                </c:pt>
                <c:pt idx="3">
                  <c:v>SE</c:v>
                </c:pt>
                <c:pt idx="4">
                  <c:v>ES</c:v>
                </c:pt>
                <c:pt idx="5">
                  <c:v>NO</c:v>
                </c:pt>
                <c:pt idx="6">
                  <c:v>GR</c:v>
                </c:pt>
                <c:pt idx="7">
                  <c:v>MT</c:v>
                </c:pt>
                <c:pt idx="8">
                  <c:v>PT</c:v>
                </c:pt>
                <c:pt idx="9">
                  <c:v>LT</c:v>
                </c:pt>
                <c:pt idx="10">
                  <c:v>CZ</c:v>
                </c:pt>
                <c:pt idx="11">
                  <c:v>SI</c:v>
                </c:pt>
                <c:pt idx="12">
                  <c:v>DK</c:v>
                </c:pt>
                <c:pt idx="13">
                  <c:v>BG</c:v>
                </c:pt>
                <c:pt idx="14">
                  <c:v>EE</c:v>
                </c:pt>
                <c:pt idx="15">
                  <c:v>GE</c:v>
                </c:pt>
                <c:pt idx="16">
                  <c:v>HR</c:v>
                </c:pt>
                <c:pt idx="17">
                  <c:v>HU</c:v>
                </c:pt>
                <c:pt idx="18">
                  <c:v>SK</c:v>
                </c:pt>
                <c:pt idx="19">
                  <c:v>LV</c:v>
                </c:pt>
                <c:pt idx="20">
                  <c:v>IT</c:v>
                </c:pt>
                <c:pt idx="21">
                  <c:v>NL</c:v>
                </c:pt>
                <c:pt idx="22">
                  <c:v>LU</c:v>
                </c:pt>
                <c:pt idx="23">
                  <c:v>AT</c:v>
                </c:pt>
              </c:strCache>
            </c:strRef>
          </c:cat>
          <c:val>
            <c:numRef>
              <c:f>'fig 3'!$D$5:$D$28</c:f>
              <c:numCache>
                <c:formatCode>General</c:formatCode>
                <c:ptCount val="24"/>
                <c:pt idx="0">
                  <c:v>-89.4</c:v>
                </c:pt>
                <c:pt idx="1">
                  <c:v>-84.6</c:v>
                </c:pt>
                <c:pt idx="2">
                  <c:v>-84.3</c:v>
                </c:pt>
                <c:pt idx="3">
                  <c:v>-81.900000000000006</c:v>
                </c:pt>
                <c:pt idx="4">
                  <c:v>-79</c:v>
                </c:pt>
                <c:pt idx="5">
                  <c:v>-78.900000000000006</c:v>
                </c:pt>
                <c:pt idx="6">
                  <c:v>-77.400000000000006</c:v>
                </c:pt>
                <c:pt idx="7">
                  <c:v>-77</c:v>
                </c:pt>
                <c:pt idx="8">
                  <c:v>-75.900000000000006</c:v>
                </c:pt>
                <c:pt idx="9">
                  <c:v>-72.7</c:v>
                </c:pt>
                <c:pt idx="10">
                  <c:v>-68.5</c:v>
                </c:pt>
                <c:pt idx="11">
                  <c:v>-68.400000000000006</c:v>
                </c:pt>
                <c:pt idx="12">
                  <c:v>-65.599999999999994</c:v>
                </c:pt>
                <c:pt idx="13">
                  <c:v>-64.900000000000006</c:v>
                </c:pt>
                <c:pt idx="14">
                  <c:v>-64.5</c:v>
                </c:pt>
                <c:pt idx="15">
                  <c:v>-61.3</c:v>
                </c:pt>
                <c:pt idx="16">
                  <c:v>-57.9</c:v>
                </c:pt>
                <c:pt idx="17">
                  <c:v>-55.6</c:v>
                </c:pt>
                <c:pt idx="18">
                  <c:v>-54.1</c:v>
                </c:pt>
                <c:pt idx="19">
                  <c:v>-49.2</c:v>
                </c:pt>
                <c:pt idx="20">
                  <c:v>-48.9</c:v>
                </c:pt>
                <c:pt idx="21">
                  <c:v>-47.9</c:v>
                </c:pt>
                <c:pt idx="22">
                  <c:v>-43.3</c:v>
                </c:pt>
                <c:pt idx="23">
                  <c:v>-39.200000000000003</c:v>
                </c:pt>
              </c:numCache>
            </c:numRef>
          </c:val>
          <c:extLst>
            <c:ext xmlns:c16="http://schemas.microsoft.com/office/drawing/2014/chart" uri="{C3380CC4-5D6E-409C-BE32-E72D297353CC}">
              <c16:uniqueId val="{00000002-857B-4572-B60B-7FAA22DB8948}"/>
            </c:ext>
          </c:extLst>
        </c:ser>
        <c:dLbls>
          <c:showLegendKey val="0"/>
          <c:showVal val="1"/>
          <c:showCatName val="0"/>
          <c:showSerName val="0"/>
          <c:showPercent val="0"/>
          <c:showBubbleSize val="0"/>
        </c:dLbls>
        <c:gapWidth val="150"/>
        <c:shape val="box"/>
        <c:axId val="371307256"/>
        <c:axId val="371307584"/>
        <c:axId val="0"/>
      </c:bar3DChart>
      <c:catAx>
        <c:axId val="371307256"/>
        <c:scaling>
          <c:orientation val="minMax"/>
        </c:scaling>
        <c:delete val="0"/>
        <c:axPos val="b"/>
        <c:numFmt formatCode="#,##0" sourceLinked="0"/>
        <c:majorTickMark val="none"/>
        <c:minorTickMark val="none"/>
        <c:tickLblPos val="high"/>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371307584"/>
        <c:crosses val="autoZero"/>
        <c:auto val="1"/>
        <c:lblAlgn val="ctr"/>
        <c:lblOffset val="100"/>
        <c:noMultiLvlLbl val="0"/>
      </c:catAx>
      <c:valAx>
        <c:axId val="371307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371307256"/>
        <c:crosses val="autoZero"/>
        <c:crossBetween val="between"/>
      </c:valAx>
      <c:spPr>
        <a:noFill/>
        <a:ln>
          <a:noFill/>
        </a:ln>
        <a:effectLst/>
      </c:spPr>
    </c:plotArea>
    <c:plotVisOnly val="1"/>
    <c:dispBlanksAs val="gap"/>
    <c:showDLblsOverMax val="0"/>
  </c:chart>
  <c:spPr>
    <a:noFill/>
    <a:ln>
      <a:noFill/>
    </a:ln>
    <a:effectLst/>
  </c:spPr>
  <c:txPr>
    <a:bodyPr/>
    <a:lstStyle/>
    <a:p>
      <a:pPr>
        <a:defRPr sz="8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'fig 1 RO'!$B$68</c:f>
              <c:strCache>
                <c:ptCount val="1"/>
                <c:pt idx="0">
                  <c:v>Hotels</c:v>
                </c:pt>
              </c:strCache>
            </c:strRef>
          </c:tx>
          <c:spPr>
            <a:ln w="28575" cap="rnd">
              <a:solidFill>
                <a:sysClr val="windowText" lastClr="000000"/>
              </a:solidFill>
              <a:round/>
            </a:ln>
            <a:effectLst/>
          </c:spPr>
          <c:marker>
            <c:symbol val="circle"/>
            <c:size val="5"/>
            <c:spPr>
              <a:solidFill>
                <a:schemeClr val="tx1"/>
              </a:solidFill>
              <a:ln w="9525">
                <a:solidFill>
                  <a:sysClr val="windowText" lastClr="000000"/>
                </a:solidFill>
              </a:ln>
              <a:effectLst/>
            </c:spPr>
          </c:marker>
          <c:cat>
            <c:strRef>
              <c:f>'fig 1 RO'!$C$67:$N$67</c:f>
              <c:strCache>
                <c:ptCount val="12"/>
                <c:pt idx="0">
                  <c:v>Jan </c:v>
                </c:pt>
                <c:pt idx="1">
                  <c:v>Febr</c:v>
                </c:pt>
                <c:pt idx="2">
                  <c:v>Mar</c:v>
                </c:pt>
                <c:pt idx="3">
                  <c:v>April</c:v>
                </c:pt>
                <c:pt idx="4">
                  <c:v>May</c:v>
                </c:pt>
                <c:pt idx="5">
                  <c:v>June</c:v>
                </c:pt>
                <c:pt idx="6">
                  <c:v>July</c:v>
                </c:pt>
                <c:pt idx="7">
                  <c:v>Aug</c:v>
                </c:pt>
                <c:pt idx="8">
                  <c:v>Sept</c:v>
                </c:pt>
                <c:pt idx="9">
                  <c:v>Oct</c:v>
                </c:pt>
                <c:pt idx="10">
                  <c:v>Nov</c:v>
                </c:pt>
                <c:pt idx="11">
                  <c:v>Dec</c:v>
                </c:pt>
              </c:strCache>
            </c:strRef>
          </c:cat>
          <c:val>
            <c:numRef>
              <c:f>'fig 1 RO'!$C$68:$N$68</c:f>
              <c:numCache>
                <c:formatCode>General</c:formatCode>
                <c:ptCount val="12"/>
                <c:pt idx="0">
                  <c:v>22.587</c:v>
                </c:pt>
                <c:pt idx="1">
                  <c:v>-15.241</c:v>
                </c:pt>
                <c:pt idx="2">
                  <c:v>-415.90300000000002</c:v>
                </c:pt>
                <c:pt idx="3">
                  <c:v>-617.55799999999999</c:v>
                </c:pt>
                <c:pt idx="4">
                  <c:v>-766.85699999999997</c:v>
                </c:pt>
                <c:pt idx="5">
                  <c:v>-714.04300000000001</c:v>
                </c:pt>
                <c:pt idx="6">
                  <c:v>-539.02200000000005</c:v>
                </c:pt>
                <c:pt idx="7">
                  <c:v>-424.745</c:v>
                </c:pt>
                <c:pt idx="8">
                  <c:v>-427.15499999999997</c:v>
                </c:pt>
                <c:pt idx="9">
                  <c:v>-455.28800000000001</c:v>
                </c:pt>
                <c:pt idx="10">
                  <c:v>-437.29700000000003</c:v>
                </c:pt>
                <c:pt idx="11">
                  <c:v>-367.75099999999998</c:v>
                </c:pt>
              </c:numCache>
            </c:numRef>
          </c:val>
          <c:smooth val="0"/>
          <c:extLst>
            <c:ext xmlns:c16="http://schemas.microsoft.com/office/drawing/2014/chart" uri="{C3380CC4-5D6E-409C-BE32-E72D297353CC}">
              <c16:uniqueId val="{00000000-D364-4ED5-BD7A-B451ECCBDB67}"/>
            </c:ext>
          </c:extLst>
        </c:ser>
        <c:ser>
          <c:idx val="1"/>
          <c:order val="1"/>
          <c:tx>
            <c:strRef>
              <c:f>'fig 1 RO'!$B$69</c:f>
              <c:strCache>
                <c:ptCount val="1"/>
                <c:pt idx="0">
                  <c:v>Touristic villas</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cat>
            <c:strRef>
              <c:f>'fig 1 RO'!$C$67:$N$67</c:f>
              <c:strCache>
                <c:ptCount val="12"/>
                <c:pt idx="0">
                  <c:v>Jan </c:v>
                </c:pt>
                <c:pt idx="1">
                  <c:v>Febr</c:v>
                </c:pt>
                <c:pt idx="2">
                  <c:v>Mar</c:v>
                </c:pt>
                <c:pt idx="3">
                  <c:v>April</c:v>
                </c:pt>
                <c:pt idx="4">
                  <c:v>May</c:v>
                </c:pt>
                <c:pt idx="5">
                  <c:v>June</c:v>
                </c:pt>
                <c:pt idx="6">
                  <c:v>July</c:v>
                </c:pt>
                <c:pt idx="7">
                  <c:v>Aug</c:v>
                </c:pt>
                <c:pt idx="8">
                  <c:v>Sept</c:v>
                </c:pt>
                <c:pt idx="9">
                  <c:v>Oct</c:v>
                </c:pt>
                <c:pt idx="10">
                  <c:v>Nov</c:v>
                </c:pt>
                <c:pt idx="11">
                  <c:v>Dec</c:v>
                </c:pt>
              </c:strCache>
            </c:strRef>
          </c:cat>
          <c:val>
            <c:numRef>
              <c:f>'fig 1 RO'!$C$69:$N$69</c:f>
              <c:numCache>
                <c:formatCode>General</c:formatCode>
                <c:ptCount val="12"/>
                <c:pt idx="0">
                  <c:v>2.387</c:v>
                </c:pt>
                <c:pt idx="1">
                  <c:v>-2.5049999999999999</c:v>
                </c:pt>
                <c:pt idx="2">
                  <c:v>-15.144</c:v>
                </c:pt>
                <c:pt idx="3">
                  <c:v>-28.469000000000001</c:v>
                </c:pt>
                <c:pt idx="4">
                  <c:v>-32.506</c:v>
                </c:pt>
                <c:pt idx="5">
                  <c:v>-26.363</c:v>
                </c:pt>
                <c:pt idx="6">
                  <c:v>-24.425999999999998</c:v>
                </c:pt>
                <c:pt idx="7">
                  <c:v>-18.225000000000001</c:v>
                </c:pt>
                <c:pt idx="8">
                  <c:v>-10.446</c:v>
                </c:pt>
                <c:pt idx="9">
                  <c:v>-15.907</c:v>
                </c:pt>
                <c:pt idx="10">
                  <c:v>-12.914999999999999</c:v>
                </c:pt>
                <c:pt idx="11">
                  <c:v>-9.5340000000000007</c:v>
                </c:pt>
              </c:numCache>
            </c:numRef>
          </c:val>
          <c:smooth val="0"/>
          <c:extLst>
            <c:ext xmlns:c16="http://schemas.microsoft.com/office/drawing/2014/chart" uri="{C3380CC4-5D6E-409C-BE32-E72D297353CC}">
              <c16:uniqueId val="{00000001-D364-4ED5-BD7A-B451ECCBDB67}"/>
            </c:ext>
          </c:extLst>
        </c:ser>
        <c:ser>
          <c:idx val="2"/>
          <c:order val="2"/>
          <c:tx>
            <c:strRef>
              <c:f>'fig 1 RO'!$B$70</c:f>
              <c:strCache>
                <c:ptCount val="1"/>
                <c:pt idx="0">
                  <c:v>Touristic boarding houses</c:v>
                </c:pt>
              </c:strCache>
            </c:strRef>
          </c:tx>
          <c:spPr>
            <a:ln w="28575" cap="rnd">
              <a:solidFill>
                <a:srgbClr val="0000FF"/>
              </a:solidFill>
              <a:round/>
            </a:ln>
            <a:effectLst/>
          </c:spPr>
          <c:marker>
            <c:symbol val="circle"/>
            <c:size val="5"/>
            <c:spPr>
              <a:solidFill>
                <a:srgbClr val="0000FF"/>
              </a:solidFill>
              <a:ln w="9525">
                <a:solidFill>
                  <a:srgbClr val="0000FF"/>
                </a:solidFill>
              </a:ln>
              <a:effectLst/>
            </c:spPr>
          </c:marker>
          <c:cat>
            <c:strRef>
              <c:f>'fig 1 RO'!$C$67:$N$67</c:f>
              <c:strCache>
                <c:ptCount val="12"/>
                <c:pt idx="0">
                  <c:v>Jan </c:v>
                </c:pt>
                <c:pt idx="1">
                  <c:v>Febr</c:v>
                </c:pt>
                <c:pt idx="2">
                  <c:v>Mar</c:v>
                </c:pt>
                <c:pt idx="3">
                  <c:v>April</c:v>
                </c:pt>
                <c:pt idx="4">
                  <c:v>May</c:v>
                </c:pt>
                <c:pt idx="5">
                  <c:v>June</c:v>
                </c:pt>
                <c:pt idx="6">
                  <c:v>July</c:v>
                </c:pt>
                <c:pt idx="7">
                  <c:v>Aug</c:v>
                </c:pt>
                <c:pt idx="8">
                  <c:v>Sept</c:v>
                </c:pt>
                <c:pt idx="9">
                  <c:v>Oct</c:v>
                </c:pt>
                <c:pt idx="10">
                  <c:v>Nov</c:v>
                </c:pt>
                <c:pt idx="11">
                  <c:v>Dec</c:v>
                </c:pt>
              </c:strCache>
            </c:strRef>
          </c:cat>
          <c:val>
            <c:numRef>
              <c:f>'fig 1 RO'!$C$70:$N$70</c:f>
              <c:numCache>
                <c:formatCode>General</c:formatCode>
                <c:ptCount val="12"/>
                <c:pt idx="0">
                  <c:v>1.7629999999999999</c:v>
                </c:pt>
                <c:pt idx="1">
                  <c:v>-10.217000000000001</c:v>
                </c:pt>
                <c:pt idx="2">
                  <c:v>-51.113999999999997</c:v>
                </c:pt>
                <c:pt idx="3">
                  <c:v>-85.72</c:v>
                </c:pt>
                <c:pt idx="4">
                  <c:v>-97.507000000000005</c:v>
                </c:pt>
                <c:pt idx="5">
                  <c:v>-76.703999999999994</c:v>
                </c:pt>
                <c:pt idx="6">
                  <c:v>-57.738999999999997</c:v>
                </c:pt>
                <c:pt idx="7">
                  <c:v>-43.938000000000002</c:v>
                </c:pt>
                <c:pt idx="8">
                  <c:v>-31.225999999999999</c:v>
                </c:pt>
                <c:pt idx="9">
                  <c:v>-43.470999999999997</c:v>
                </c:pt>
                <c:pt idx="10">
                  <c:v>-47.267000000000003</c:v>
                </c:pt>
                <c:pt idx="11">
                  <c:v>-0.27700000000000002</c:v>
                </c:pt>
              </c:numCache>
            </c:numRef>
          </c:val>
          <c:smooth val="0"/>
          <c:extLst>
            <c:ext xmlns:c16="http://schemas.microsoft.com/office/drawing/2014/chart" uri="{C3380CC4-5D6E-409C-BE32-E72D297353CC}">
              <c16:uniqueId val="{00000002-D364-4ED5-BD7A-B451ECCBDB67}"/>
            </c:ext>
          </c:extLst>
        </c:ser>
        <c:ser>
          <c:idx val="3"/>
          <c:order val="3"/>
          <c:tx>
            <c:strRef>
              <c:f>'fig 1 RO'!$B$71</c:f>
              <c:strCache>
                <c:ptCount val="1"/>
                <c:pt idx="0">
                  <c:v>Agroturistic boarding houses</c:v>
                </c:pt>
              </c:strCache>
            </c:strRef>
          </c:tx>
          <c:spPr>
            <a:ln w="28575" cap="rnd">
              <a:solidFill>
                <a:schemeClr val="accent6">
                  <a:lumMod val="75000"/>
                </a:schemeClr>
              </a:solidFill>
              <a:round/>
            </a:ln>
            <a:effectLst/>
          </c:spPr>
          <c:marker>
            <c:symbol val="circle"/>
            <c:size val="5"/>
            <c:spPr>
              <a:solidFill>
                <a:schemeClr val="accent6">
                  <a:lumMod val="75000"/>
                </a:schemeClr>
              </a:solidFill>
              <a:ln w="9525">
                <a:solidFill>
                  <a:schemeClr val="accent6">
                    <a:lumMod val="75000"/>
                  </a:schemeClr>
                </a:solidFill>
              </a:ln>
              <a:effectLst/>
            </c:spPr>
          </c:marker>
          <c:cat>
            <c:strRef>
              <c:f>'fig 1 RO'!$C$67:$N$67</c:f>
              <c:strCache>
                <c:ptCount val="12"/>
                <c:pt idx="0">
                  <c:v>Jan </c:v>
                </c:pt>
                <c:pt idx="1">
                  <c:v>Febr</c:v>
                </c:pt>
                <c:pt idx="2">
                  <c:v>Mar</c:v>
                </c:pt>
                <c:pt idx="3">
                  <c:v>April</c:v>
                </c:pt>
                <c:pt idx="4">
                  <c:v>May</c:v>
                </c:pt>
                <c:pt idx="5">
                  <c:v>June</c:v>
                </c:pt>
                <c:pt idx="6">
                  <c:v>July</c:v>
                </c:pt>
                <c:pt idx="7">
                  <c:v>Aug</c:v>
                </c:pt>
                <c:pt idx="8">
                  <c:v>Sept</c:v>
                </c:pt>
                <c:pt idx="9">
                  <c:v>Oct</c:v>
                </c:pt>
                <c:pt idx="10">
                  <c:v>Nov</c:v>
                </c:pt>
                <c:pt idx="11">
                  <c:v>Dec</c:v>
                </c:pt>
              </c:strCache>
            </c:strRef>
          </c:cat>
          <c:val>
            <c:numRef>
              <c:f>'fig 1 RO'!$C$71:$N$71</c:f>
              <c:numCache>
                <c:formatCode>General</c:formatCode>
                <c:ptCount val="12"/>
                <c:pt idx="0">
                  <c:v>7.7089999999999996</c:v>
                </c:pt>
                <c:pt idx="1">
                  <c:v>-4.9139999999999997</c:v>
                </c:pt>
                <c:pt idx="2">
                  <c:v>-38.737000000000002</c:v>
                </c:pt>
                <c:pt idx="3">
                  <c:v>-71.738</c:v>
                </c:pt>
                <c:pt idx="4">
                  <c:v>-94.492000000000004</c:v>
                </c:pt>
                <c:pt idx="5">
                  <c:v>-73.867000000000004</c:v>
                </c:pt>
                <c:pt idx="6">
                  <c:v>-52.871000000000002</c:v>
                </c:pt>
                <c:pt idx="7">
                  <c:v>-26.707000000000001</c:v>
                </c:pt>
                <c:pt idx="8">
                  <c:v>-23.244</c:v>
                </c:pt>
                <c:pt idx="9">
                  <c:v>-38.18</c:v>
                </c:pt>
                <c:pt idx="10">
                  <c:v>-32.944000000000003</c:v>
                </c:pt>
                <c:pt idx="11">
                  <c:v>-47.39</c:v>
                </c:pt>
              </c:numCache>
            </c:numRef>
          </c:val>
          <c:smooth val="0"/>
          <c:extLst>
            <c:ext xmlns:c16="http://schemas.microsoft.com/office/drawing/2014/chart" uri="{C3380CC4-5D6E-409C-BE32-E72D297353CC}">
              <c16:uniqueId val="{00000003-D364-4ED5-BD7A-B451ECCBDB67}"/>
            </c:ext>
          </c:extLst>
        </c:ser>
        <c:dLbls>
          <c:showLegendKey val="0"/>
          <c:showVal val="0"/>
          <c:showCatName val="0"/>
          <c:showSerName val="0"/>
          <c:showPercent val="0"/>
          <c:showBubbleSize val="0"/>
        </c:dLbls>
        <c:marker val="1"/>
        <c:smooth val="0"/>
        <c:axId val="502188840"/>
        <c:axId val="502177360"/>
      </c:lineChart>
      <c:catAx>
        <c:axId val="502188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502177360"/>
        <c:crosses val="autoZero"/>
        <c:auto val="1"/>
        <c:lblAlgn val="ctr"/>
        <c:lblOffset val="100"/>
        <c:noMultiLvlLbl val="0"/>
      </c:catAx>
      <c:valAx>
        <c:axId val="5021773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Thous persons)</a:t>
                </a:r>
              </a:p>
            </c:rich>
          </c:tx>
          <c:layout/>
          <c:overlay val="0"/>
          <c:spPr>
            <a:noFill/>
            <a:ln>
              <a:noFill/>
            </a:ln>
            <a:effectLst/>
          </c:spPr>
          <c:txPr>
            <a:bodyPr rot="-5400000" spcFirstLastPara="1" vertOverflow="ellipsis" vert="horz" wrap="square" anchor="ctr" anchorCtr="1"/>
            <a:lstStyle/>
            <a:p>
              <a:pPr>
                <a:defRPr sz="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502188840"/>
        <c:crosses val="autoZero"/>
        <c:crossBetween val="between"/>
      </c:valAx>
      <c:spPr>
        <a:noFill/>
        <a:ln>
          <a:noFill/>
        </a:ln>
        <a:effectLst/>
      </c:spPr>
    </c:plotArea>
    <c:legend>
      <c:legendPos val="r"/>
      <c:layout>
        <c:manualLayout>
          <c:xMode val="edge"/>
          <c:yMode val="edge"/>
          <c:x val="0.76064911124527723"/>
          <c:y val="0.2524135771970612"/>
          <c:w val="0.22820882910259191"/>
          <c:h val="0.59150527020238497"/>
        </c:manualLayout>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zero"/>
    <c:showDLblsOverMax val="0"/>
  </c:chart>
  <c:spPr>
    <a:noFill/>
    <a:ln>
      <a:noFill/>
    </a:ln>
    <a:effectLst/>
  </c:spPr>
  <c:txPr>
    <a:bodyPr/>
    <a:lstStyle/>
    <a:p>
      <a:pPr>
        <a:defRPr sz="8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'105F fig 5'!$C$15</c:f>
              <c:strCache>
                <c:ptCount val="1"/>
                <c:pt idx="0">
                  <c:v>Romanian</c:v>
                </c:pt>
              </c:strCache>
            </c:strRef>
          </c:tx>
          <c:spPr>
            <a:solidFill>
              <a:srgbClr val="0070C0"/>
            </a:solidFill>
            <a:ln>
              <a:solidFill>
                <a:srgbClr val="0070C0"/>
              </a:solidFill>
            </a:ln>
            <a:effectLst/>
          </c:spPr>
          <c:invertIfNegative val="0"/>
          <c:cat>
            <c:strRef>
              <c:f>'105F fig 5'!$D$14:$O$14</c:f>
              <c:strCache>
                <c:ptCount val="12"/>
                <c:pt idx="0">
                  <c:v>Jan </c:v>
                </c:pt>
                <c:pt idx="1">
                  <c:v>Febr</c:v>
                </c:pt>
                <c:pt idx="2">
                  <c:v>Mar</c:v>
                </c:pt>
                <c:pt idx="3">
                  <c:v>April</c:v>
                </c:pt>
                <c:pt idx="4">
                  <c:v>May</c:v>
                </c:pt>
                <c:pt idx="5">
                  <c:v>June</c:v>
                </c:pt>
                <c:pt idx="6">
                  <c:v>July</c:v>
                </c:pt>
                <c:pt idx="7">
                  <c:v>Aug</c:v>
                </c:pt>
                <c:pt idx="8">
                  <c:v>Sept</c:v>
                </c:pt>
                <c:pt idx="9">
                  <c:v>Oct</c:v>
                </c:pt>
                <c:pt idx="10">
                  <c:v>Nov</c:v>
                </c:pt>
                <c:pt idx="11">
                  <c:v>Dec</c:v>
                </c:pt>
              </c:strCache>
            </c:strRef>
          </c:cat>
          <c:val>
            <c:numRef>
              <c:f>'105F fig 5'!$D$15:$O$15</c:f>
              <c:numCache>
                <c:formatCode>General</c:formatCode>
                <c:ptCount val="12"/>
                <c:pt idx="0">
                  <c:v>111236</c:v>
                </c:pt>
                <c:pt idx="1">
                  <c:v>-83231</c:v>
                </c:pt>
                <c:pt idx="2">
                  <c:v>-767873</c:v>
                </c:pt>
                <c:pt idx="3">
                  <c:v>-1327274</c:v>
                </c:pt>
                <c:pt idx="4">
                  <c:v>-1568065</c:v>
                </c:pt>
                <c:pt idx="5">
                  <c:v>-1763955</c:v>
                </c:pt>
                <c:pt idx="6">
                  <c:v>-1438915</c:v>
                </c:pt>
                <c:pt idx="7">
                  <c:v>-1073647</c:v>
                </c:pt>
                <c:pt idx="8">
                  <c:v>-652261</c:v>
                </c:pt>
                <c:pt idx="9">
                  <c:v>-872456</c:v>
                </c:pt>
                <c:pt idx="10">
                  <c:v>-931566</c:v>
                </c:pt>
                <c:pt idx="11">
                  <c:v>-786505</c:v>
                </c:pt>
              </c:numCache>
            </c:numRef>
          </c:val>
          <c:extLst>
            <c:ext xmlns:c16="http://schemas.microsoft.com/office/drawing/2014/chart" uri="{C3380CC4-5D6E-409C-BE32-E72D297353CC}">
              <c16:uniqueId val="{00000000-CB06-495E-ABCA-8218BEAEA5EF}"/>
            </c:ext>
          </c:extLst>
        </c:ser>
        <c:ser>
          <c:idx val="1"/>
          <c:order val="1"/>
          <c:tx>
            <c:strRef>
              <c:f>'105F fig 5'!$C$16</c:f>
              <c:strCache>
                <c:ptCount val="1"/>
                <c:pt idx="0">
                  <c:v>Foreign</c:v>
                </c:pt>
              </c:strCache>
            </c:strRef>
          </c:tx>
          <c:spPr>
            <a:solidFill>
              <a:schemeClr val="accent2"/>
            </a:solidFill>
            <a:ln>
              <a:noFill/>
            </a:ln>
            <a:effectLst/>
          </c:spPr>
          <c:invertIfNegative val="0"/>
          <c:cat>
            <c:strRef>
              <c:f>'105F fig 5'!$D$14:$O$14</c:f>
              <c:strCache>
                <c:ptCount val="12"/>
                <c:pt idx="0">
                  <c:v>Jan </c:v>
                </c:pt>
                <c:pt idx="1">
                  <c:v>Febr</c:v>
                </c:pt>
                <c:pt idx="2">
                  <c:v>Mar</c:v>
                </c:pt>
                <c:pt idx="3">
                  <c:v>April</c:v>
                </c:pt>
                <c:pt idx="4">
                  <c:v>May</c:v>
                </c:pt>
                <c:pt idx="5">
                  <c:v>June</c:v>
                </c:pt>
                <c:pt idx="6">
                  <c:v>July</c:v>
                </c:pt>
                <c:pt idx="7">
                  <c:v>Aug</c:v>
                </c:pt>
                <c:pt idx="8">
                  <c:v>Sept</c:v>
                </c:pt>
                <c:pt idx="9">
                  <c:v>Oct</c:v>
                </c:pt>
                <c:pt idx="10">
                  <c:v>Nov</c:v>
                </c:pt>
                <c:pt idx="11">
                  <c:v>Dec</c:v>
                </c:pt>
              </c:strCache>
            </c:strRef>
          </c:cat>
          <c:val>
            <c:numRef>
              <c:f>'105F fig 5'!$D$16:$O$16</c:f>
              <c:numCache>
                <c:formatCode>General</c:formatCode>
                <c:ptCount val="12"/>
                <c:pt idx="0">
                  <c:v>-8457</c:v>
                </c:pt>
                <c:pt idx="1">
                  <c:v>-8709</c:v>
                </c:pt>
                <c:pt idx="2">
                  <c:v>-267577</c:v>
                </c:pt>
                <c:pt idx="3">
                  <c:v>-392309</c:v>
                </c:pt>
                <c:pt idx="4">
                  <c:v>-528760</c:v>
                </c:pt>
                <c:pt idx="5">
                  <c:v>-524152</c:v>
                </c:pt>
                <c:pt idx="6">
                  <c:v>-531924</c:v>
                </c:pt>
                <c:pt idx="7">
                  <c:v>-537146</c:v>
                </c:pt>
                <c:pt idx="8">
                  <c:v>-463593</c:v>
                </c:pt>
                <c:pt idx="9">
                  <c:v>-416032</c:v>
                </c:pt>
                <c:pt idx="10">
                  <c:v>-312929</c:v>
                </c:pt>
                <c:pt idx="11">
                  <c:v>-279531</c:v>
                </c:pt>
              </c:numCache>
            </c:numRef>
          </c:val>
          <c:extLst>
            <c:ext xmlns:c16="http://schemas.microsoft.com/office/drawing/2014/chart" uri="{C3380CC4-5D6E-409C-BE32-E72D297353CC}">
              <c16:uniqueId val="{00000001-CB06-495E-ABCA-8218BEAEA5EF}"/>
            </c:ext>
          </c:extLst>
        </c:ser>
        <c:dLbls>
          <c:showLegendKey val="0"/>
          <c:showVal val="0"/>
          <c:showCatName val="0"/>
          <c:showSerName val="0"/>
          <c:showPercent val="0"/>
          <c:showBubbleSize val="0"/>
        </c:dLbls>
        <c:gapWidth val="150"/>
        <c:axId val="511937072"/>
        <c:axId val="511936088"/>
      </c:barChart>
      <c:lineChart>
        <c:grouping val="standard"/>
        <c:varyColors val="0"/>
        <c:ser>
          <c:idx val="2"/>
          <c:order val="2"/>
          <c:tx>
            <c:strRef>
              <c:f>'105F fig 5'!$C$17</c:f>
              <c:strCache>
                <c:ptCount val="1"/>
                <c:pt idx="0">
                  <c:v>Total</c:v>
                </c:pt>
              </c:strCache>
            </c:strRef>
          </c:tx>
          <c:spPr>
            <a:ln w="28575" cap="rnd">
              <a:solidFill>
                <a:schemeClr val="tx1"/>
              </a:solidFill>
              <a:round/>
            </a:ln>
            <a:effectLst/>
          </c:spPr>
          <c:marker>
            <c:symbol val="none"/>
          </c:marker>
          <c:cat>
            <c:strRef>
              <c:f>'105F fig 5'!$D$14:$O$14</c:f>
              <c:strCache>
                <c:ptCount val="12"/>
                <c:pt idx="0">
                  <c:v>Jan </c:v>
                </c:pt>
                <c:pt idx="1">
                  <c:v>Febr</c:v>
                </c:pt>
                <c:pt idx="2">
                  <c:v>Mar</c:v>
                </c:pt>
                <c:pt idx="3">
                  <c:v>April</c:v>
                </c:pt>
                <c:pt idx="4">
                  <c:v>May</c:v>
                </c:pt>
                <c:pt idx="5">
                  <c:v>June</c:v>
                </c:pt>
                <c:pt idx="6">
                  <c:v>July</c:v>
                </c:pt>
                <c:pt idx="7">
                  <c:v>Aug</c:v>
                </c:pt>
                <c:pt idx="8">
                  <c:v>Sept</c:v>
                </c:pt>
                <c:pt idx="9">
                  <c:v>Oct</c:v>
                </c:pt>
                <c:pt idx="10">
                  <c:v>Nov</c:v>
                </c:pt>
                <c:pt idx="11">
                  <c:v>Dec</c:v>
                </c:pt>
              </c:strCache>
            </c:strRef>
          </c:cat>
          <c:val>
            <c:numRef>
              <c:f>'105F fig 5'!$D$17:$O$17</c:f>
              <c:numCache>
                <c:formatCode>General</c:formatCode>
                <c:ptCount val="12"/>
                <c:pt idx="0">
                  <c:v>102779</c:v>
                </c:pt>
                <c:pt idx="1">
                  <c:v>-91940</c:v>
                </c:pt>
                <c:pt idx="2">
                  <c:v>-1035450</c:v>
                </c:pt>
                <c:pt idx="3">
                  <c:v>-1719583</c:v>
                </c:pt>
                <c:pt idx="4">
                  <c:v>-2096825</c:v>
                </c:pt>
                <c:pt idx="5">
                  <c:v>-2288107</c:v>
                </c:pt>
                <c:pt idx="6">
                  <c:v>-1970839</c:v>
                </c:pt>
                <c:pt idx="7">
                  <c:v>-1610793</c:v>
                </c:pt>
                <c:pt idx="8">
                  <c:v>-1115854</c:v>
                </c:pt>
                <c:pt idx="9">
                  <c:v>-1288488</c:v>
                </c:pt>
                <c:pt idx="10">
                  <c:v>-1244495</c:v>
                </c:pt>
                <c:pt idx="11">
                  <c:v>-1066036</c:v>
                </c:pt>
              </c:numCache>
            </c:numRef>
          </c:val>
          <c:smooth val="0"/>
          <c:extLst>
            <c:ext xmlns:c16="http://schemas.microsoft.com/office/drawing/2014/chart" uri="{C3380CC4-5D6E-409C-BE32-E72D297353CC}">
              <c16:uniqueId val="{00000002-CB06-495E-ABCA-8218BEAEA5EF}"/>
            </c:ext>
          </c:extLst>
        </c:ser>
        <c:dLbls>
          <c:showLegendKey val="0"/>
          <c:showVal val="0"/>
          <c:showCatName val="0"/>
          <c:showSerName val="0"/>
          <c:showPercent val="0"/>
          <c:showBubbleSize val="0"/>
        </c:dLbls>
        <c:marker val="1"/>
        <c:smooth val="0"/>
        <c:axId val="487841952"/>
        <c:axId val="487847856"/>
      </c:lineChart>
      <c:catAx>
        <c:axId val="511937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511936088"/>
        <c:crosses val="autoZero"/>
        <c:auto val="1"/>
        <c:lblAlgn val="ctr"/>
        <c:lblOffset val="100"/>
        <c:noMultiLvlLbl val="0"/>
      </c:catAx>
      <c:valAx>
        <c:axId val="511936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511937072"/>
        <c:crosses val="autoZero"/>
        <c:crossBetween val="between"/>
      </c:valAx>
      <c:valAx>
        <c:axId val="487847856"/>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487841952"/>
        <c:crosses val="max"/>
        <c:crossBetween val="between"/>
      </c:valAx>
      <c:catAx>
        <c:axId val="487841952"/>
        <c:scaling>
          <c:orientation val="minMax"/>
        </c:scaling>
        <c:delete val="1"/>
        <c:axPos val="b"/>
        <c:numFmt formatCode="General" sourceLinked="1"/>
        <c:majorTickMark val="none"/>
        <c:minorTickMark val="none"/>
        <c:tickLblPos val="nextTo"/>
        <c:crossAx val="487847856"/>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9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'105G fig 6'!$C$22</c:f>
              <c:strCache>
                <c:ptCount val="1"/>
                <c:pt idx="0">
                  <c:v>North – West</c:v>
                </c:pt>
              </c:strCache>
            </c:strRef>
          </c:tx>
          <c:spPr>
            <a:ln w="28575" cap="rnd">
              <a:solidFill>
                <a:srgbClr val="0000FF"/>
              </a:solidFill>
              <a:round/>
            </a:ln>
            <a:effectLst/>
          </c:spPr>
          <c:marker>
            <c:symbol val="circle"/>
            <c:size val="5"/>
            <c:spPr>
              <a:solidFill>
                <a:srgbClr val="0000FF"/>
              </a:solidFill>
              <a:ln w="9525">
                <a:solidFill>
                  <a:srgbClr val="0000FF"/>
                </a:solidFill>
              </a:ln>
              <a:effectLst/>
            </c:spPr>
          </c:marker>
          <c:cat>
            <c:strRef>
              <c:f>'105G fig 6'!$D$21:$O$21</c:f>
              <c:strCache>
                <c:ptCount val="12"/>
                <c:pt idx="0">
                  <c:v>Jan </c:v>
                </c:pt>
                <c:pt idx="1">
                  <c:v>Febr</c:v>
                </c:pt>
                <c:pt idx="2">
                  <c:v>Mar</c:v>
                </c:pt>
                <c:pt idx="3">
                  <c:v>April</c:v>
                </c:pt>
                <c:pt idx="4">
                  <c:v>May</c:v>
                </c:pt>
                <c:pt idx="5">
                  <c:v>June</c:v>
                </c:pt>
                <c:pt idx="6">
                  <c:v>July</c:v>
                </c:pt>
                <c:pt idx="7">
                  <c:v>Aug</c:v>
                </c:pt>
                <c:pt idx="8">
                  <c:v>Sept</c:v>
                </c:pt>
                <c:pt idx="9">
                  <c:v>Oct</c:v>
                </c:pt>
                <c:pt idx="10">
                  <c:v>Nov</c:v>
                </c:pt>
                <c:pt idx="11">
                  <c:v>Dec</c:v>
                </c:pt>
              </c:strCache>
            </c:strRef>
          </c:cat>
          <c:val>
            <c:numRef>
              <c:f>'105G fig 6'!$D$22:$O$22</c:f>
              <c:numCache>
                <c:formatCode>General</c:formatCode>
                <c:ptCount val="12"/>
                <c:pt idx="0">
                  <c:v>4.2004932689343235</c:v>
                </c:pt>
                <c:pt idx="1">
                  <c:v>-9.0304021378216959</c:v>
                </c:pt>
                <c:pt idx="2">
                  <c:v>-69.885337772879694</c:v>
                </c:pt>
                <c:pt idx="3">
                  <c:v>-98.161512295593553</c:v>
                </c:pt>
                <c:pt idx="4">
                  <c:v>-97.112331601723554</c:v>
                </c:pt>
                <c:pt idx="5">
                  <c:v>-82.786763022095357</c:v>
                </c:pt>
                <c:pt idx="6">
                  <c:v>-53.914685561022814</c:v>
                </c:pt>
                <c:pt idx="7">
                  <c:v>-31.528700273374312</c:v>
                </c:pt>
                <c:pt idx="8">
                  <c:v>-37.395254817633806</c:v>
                </c:pt>
                <c:pt idx="9">
                  <c:v>-56.318304289131248</c:v>
                </c:pt>
                <c:pt idx="10">
                  <c:v>-69.36366734349042</c:v>
                </c:pt>
                <c:pt idx="11">
                  <c:v>-65.760621188841924</c:v>
                </c:pt>
              </c:numCache>
            </c:numRef>
          </c:val>
          <c:smooth val="0"/>
          <c:extLst>
            <c:ext xmlns:c16="http://schemas.microsoft.com/office/drawing/2014/chart" uri="{C3380CC4-5D6E-409C-BE32-E72D297353CC}">
              <c16:uniqueId val="{00000000-B17A-48B3-A9B2-5583FC0172E9}"/>
            </c:ext>
          </c:extLst>
        </c:ser>
        <c:ser>
          <c:idx val="1"/>
          <c:order val="1"/>
          <c:tx>
            <c:strRef>
              <c:f>'105G fig 6'!$C$23</c:f>
              <c:strCache>
                <c:ptCount val="1"/>
                <c:pt idx="0">
                  <c:v>Center</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'105G fig 6'!$D$21:$O$21</c:f>
              <c:strCache>
                <c:ptCount val="12"/>
                <c:pt idx="0">
                  <c:v>Jan </c:v>
                </c:pt>
                <c:pt idx="1">
                  <c:v>Febr</c:v>
                </c:pt>
                <c:pt idx="2">
                  <c:v>Mar</c:v>
                </c:pt>
                <c:pt idx="3">
                  <c:v>April</c:v>
                </c:pt>
                <c:pt idx="4">
                  <c:v>May</c:v>
                </c:pt>
                <c:pt idx="5">
                  <c:v>June</c:v>
                </c:pt>
                <c:pt idx="6">
                  <c:v>July</c:v>
                </c:pt>
                <c:pt idx="7">
                  <c:v>Aug</c:v>
                </c:pt>
                <c:pt idx="8">
                  <c:v>Sept</c:v>
                </c:pt>
                <c:pt idx="9">
                  <c:v>Oct</c:v>
                </c:pt>
                <c:pt idx="10">
                  <c:v>Nov</c:v>
                </c:pt>
                <c:pt idx="11">
                  <c:v>Dec</c:v>
                </c:pt>
              </c:strCache>
            </c:strRef>
          </c:cat>
          <c:val>
            <c:numRef>
              <c:f>'105G fig 6'!$D$23:$O$23</c:f>
              <c:numCache>
                <c:formatCode>General</c:formatCode>
                <c:ptCount val="12"/>
                <c:pt idx="0">
                  <c:v>8.044257204781502</c:v>
                </c:pt>
                <c:pt idx="1">
                  <c:v>-7.16836371316721</c:v>
                </c:pt>
                <c:pt idx="2">
                  <c:v>-69.734129905430663</c:v>
                </c:pt>
                <c:pt idx="3">
                  <c:v>-99.522589961219253</c:v>
                </c:pt>
                <c:pt idx="4">
                  <c:v>-98.574276008935342</c:v>
                </c:pt>
                <c:pt idx="5">
                  <c:v>-81.63154366379176</c:v>
                </c:pt>
                <c:pt idx="6">
                  <c:v>-53.764407882191769</c:v>
                </c:pt>
                <c:pt idx="7">
                  <c:v>-31.894985920218843</c:v>
                </c:pt>
                <c:pt idx="8">
                  <c:v>-32.773449948360806</c:v>
                </c:pt>
                <c:pt idx="9">
                  <c:v>-47.778081642327116</c:v>
                </c:pt>
                <c:pt idx="10">
                  <c:v>-60.221202582532442</c:v>
                </c:pt>
                <c:pt idx="11">
                  <c:v>-59.085530925031058</c:v>
                </c:pt>
              </c:numCache>
            </c:numRef>
          </c:val>
          <c:smooth val="0"/>
          <c:extLst>
            <c:ext xmlns:c16="http://schemas.microsoft.com/office/drawing/2014/chart" uri="{C3380CC4-5D6E-409C-BE32-E72D297353CC}">
              <c16:uniqueId val="{00000001-B17A-48B3-A9B2-5583FC0172E9}"/>
            </c:ext>
          </c:extLst>
        </c:ser>
        <c:ser>
          <c:idx val="2"/>
          <c:order val="2"/>
          <c:tx>
            <c:strRef>
              <c:f>'105G fig 6'!$C$24</c:f>
              <c:strCache>
                <c:ptCount val="1"/>
                <c:pt idx="0">
                  <c:v>North – East</c:v>
                </c:pt>
              </c:strCache>
            </c:strRef>
          </c:tx>
          <c:spPr>
            <a:ln w="28575" cap="rnd">
              <a:solidFill>
                <a:srgbClr val="00CC00"/>
              </a:solidFill>
              <a:round/>
            </a:ln>
            <a:effectLst/>
          </c:spPr>
          <c:marker>
            <c:symbol val="circle"/>
            <c:size val="5"/>
            <c:spPr>
              <a:solidFill>
                <a:srgbClr val="00CC00"/>
              </a:solidFill>
              <a:ln w="9525">
                <a:solidFill>
                  <a:srgbClr val="00CC00"/>
                </a:solidFill>
              </a:ln>
              <a:effectLst/>
            </c:spPr>
          </c:marker>
          <c:cat>
            <c:strRef>
              <c:f>'105G fig 6'!$D$21:$O$21</c:f>
              <c:strCache>
                <c:ptCount val="12"/>
                <c:pt idx="0">
                  <c:v>Jan </c:v>
                </c:pt>
                <c:pt idx="1">
                  <c:v>Febr</c:v>
                </c:pt>
                <c:pt idx="2">
                  <c:v>Mar</c:v>
                </c:pt>
                <c:pt idx="3">
                  <c:v>April</c:v>
                </c:pt>
                <c:pt idx="4">
                  <c:v>May</c:v>
                </c:pt>
                <c:pt idx="5">
                  <c:v>June</c:v>
                </c:pt>
                <c:pt idx="6">
                  <c:v>July</c:v>
                </c:pt>
                <c:pt idx="7">
                  <c:v>Aug</c:v>
                </c:pt>
                <c:pt idx="8">
                  <c:v>Sept</c:v>
                </c:pt>
                <c:pt idx="9">
                  <c:v>Oct</c:v>
                </c:pt>
                <c:pt idx="10">
                  <c:v>Nov</c:v>
                </c:pt>
                <c:pt idx="11">
                  <c:v>Dec</c:v>
                </c:pt>
              </c:strCache>
            </c:strRef>
          </c:cat>
          <c:val>
            <c:numRef>
              <c:f>'105G fig 6'!$D$24:$O$24</c:f>
              <c:numCache>
                <c:formatCode>General</c:formatCode>
                <c:ptCount val="12"/>
                <c:pt idx="0">
                  <c:v>13.313901753746762</c:v>
                </c:pt>
                <c:pt idx="1">
                  <c:v>-10.416034231030551</c:v>
                </c:pt>
                <c:pt idx="2">
                  <c:v>-64.445212582094712</c:v>
                </c:pt>
                <c:pt idx="3">
                  <c:v>-98.810517297014613</c:v>
                </c:pt>
                <c:pt idx="4">
                  <c:v>-96.491743019837529</c:v>
                </c:pt>
                <c:pt idx="5">
                  <c:v>-77.292415189471384</c:v>
                </c:pt>
                <c:pt idx="6">
                  <c:v>-51.913920561333164</c:v>
                </c:pt>
                <c:pt idx="7">
                  <c:v>-33.347581040685427</c:v>
                </c:pt>
                <c:pt idx="8">
                  <c:v>-34.704682113984504</c:v>
                </c:pt>
                <c:pt idx="9">
                  <c:v>-46.061356422315654</c:v>
                </c:pt>
                <c:pt idx="10">
                  <c:v>-50.555969804009074</c:v>
                </c:pt>
                <c:pt idx="11">
                  <c:v>-47.821917087234432</c:v>
                </c:pt>
              </c:numCache>
            </c:numRef>
          </c:val>
          <c:smooth val="0"/>
          <c:extLst>
            <c:ext xmlns:c16="http://schemas.microsoft.com/office/drawing/2014/chart" uri="{C3380CC4-5D6E-409C-BE32-E72D297353CC}">
              <c16:uniqueId val="{00000002-B17A-48B3-A9B2-5583FC0172E9}"/>
            </c:ext>
          </c:extLst>
        </c:ser>
        <c:ser>
          <c:idx val="3"/>
          <c:order val="3"/>
          <c:tx>
            <c:strRef>
              <c:f>'105G fig 6'!$C$25</c:f>
              <c:strCache>
                <c:ptCount val="1"/>
                <c:pt idx="0">
                  <c:v>South – East</c:v>
                </c:pt>
              </c:strCache>
            </c:strRef>
          </c:tx>
          <c:spPr>
            <a:ln w="28575" cap="rnd">
              <a:solidFill>
                <a:srgbClr val="C00000"/>
              </a:solidFill>
              <a:round/>
            </a:ln>
            <a:effectLst/>
          </c:spPr>
          <c:marker>
            <c:symbol val="circle"/>
            <c:size val="5"/>
            <c:spPr>
              <a:solidFill>
                <a:srgbClr val="C00000"/>
              </a:solidFill>
              <a:ln w="9525">
                <a:solidFill>
                  <a:srgbClr val="C00000"/>
                </a:solidFill>
              </a:ln>
              <a:effectLst/>
            </c:spPr>
          </c:marker>
          <c:cat>
            <c:strRef>
              <c:f>'105G fig 6'!$D$21:$O$21</c:f>
              <c:strCache>
                <c:ptCount val="12"/>
                <c:pt idx="0">
                  <c:v>Jan </c:v>
                </c:pt>
                <c:pt idx="1">
                  <c:v>Febr</c:v>
                </c:pt>
                <c:pt idx="2">
                  <c:v>Mar</c:v>
                </c:pt>
                <c:pt idx="3">
                  <c:v>April</c:v>
                </c:pt>
                <c:pt idx="4">
                  <c:v>May</c:v>
                </c:pt>
                <c:pt idx="5">
                  <c:v>June</c:v>
                </c:pt>
                <c:pt idx="6">
                  <c:v>July</c:v>
                </c:pt>
                <c:pt idx="7">
                  <c:v>Aug</c:v>
                </c:pt>
                <c:pt idx="8">
                  <c:v>Sept</c:v>
                </c:pt>
                <c:pt idx="9">
                  <c:v>Oct</c:v>
                </c:pt>
                <c:pt idx="10">
                  <c:v>Nov</c:v>
                </c:pt>
                <c:pt idx="11">
                  <c:v>Dec</c:v>
                </c:pt>
              </c:strCache>
            </c:strRef>
          </c:cat>
          <c:val>
            <c:numRef>
              <c:f>'105G fig 6'!$D$25:$O$25</c:f>
              <c:numCache>
                <c:formatCode>General</c:formatCode>
                <c:ptCount val="12"/>
                <c:pt idx="0">
                  <c:v>11.365050396117638</c:v>
                </c:pt>
                <c:pt idx="1">
                  <c:v>-9.8977974531343875</c:v>
                </c:pt>
                <c:pt idx="2">
                  <c:v>-54.240861534806839</c:v>
                </c:pt>
                <c:pt idx="3">
                  <c:v>-94.090265283466678</c:v>
                </c:pt>
                <c:pt idx="4">
                  <c:v>-96.195672642362155</c:v>
                </c:pt>
                <c:pt idx="5">
                  <c:v>-62.490943726979339</c:v>
                </c:pt>
                <c:pt idx="6">
                  <c:v>-26.213911265299856</c:v>
                </c:pt>
                <c:pt idx="7">
                  <c:v>-23.989640777770873</c:v>
                </c:pt>
                <c:pt idx="8">
                  <c:v>-21.337033047770532</c:v>
                </c:pt>
                <c:pt idx="9">
                  <c:v>-50.997452643275714</c:v>
                </c:pt>
                <c:pt idx="10">
                  <c:v>-62.568803484642643</c:v>
                </c:pt>
                <c:pt idx="11">
                  <c:v>-65.413494189357351</c:v>
                </c:pt>
              </c:numCache>
            </c:numRef>
          </c:val>
          <c:smooth val="0"/>
          <c:extLst>
            <c:ext xmlns:c16="http://schemas.microsoft.com/office/drawing/2014/chart" uri="{C3380CC4-5D6E-409C-BE32-E72D297353CC}">
              <c16:uniqueId val="{00000003-B17A-48B3-A9B2-5583FC0172E9}"/>
            </c:ext>
          </c:extLst>
        </c:ser>
        <c:ser>
          <c:idx val="4"/>
          <c:order val="4"/>
          <c:tx>
            <c:strRef>
              <c:f>'105G fig 6'!$C$26</c:f>
              <c:strCache>
                <c:ptCount val="1"/>
                <c:pt idx="0">
                  <c:v>South – Muntenia</c:v>
                </c:pt>
              </c:strCache>
            </c:strRef>
          </c:tx>
          <c:spPr>
            <a:ln w="28575" cap="rnd">
              <a:solidFill>
                <a:srgbClr val="FF0000"/>
              </a:solidFill>
              <a:round/>
            </a:ln>
            <a:effectLst/>
          </c:spPr>
          <c:marker>
            <c:symbol val="circle"/>
            <c:size val="5"/>
            <c:spPr>
              <a:solidFill>
                <a:srgbClr val="FF0000"/>
              </a:solidFill>
              <a:ln w="9525">
                <a:solidFill>
                  <a:srgbClr val="FF0000"/>
                </a:solidFill>
              </a:ln>
              <a:effectLst/>
            </c:spPr>
          </c:marker>
          <c:cat>
            <c:strRef>
              <c:f>'105G fig 6'!$D$21:$O$21</c:f>
              <c:strCache>
                <c:ptCount val="12"/>
                <c:pt idx="0">
                  <c:v>Jan </c:v>
                </c:pt>
                <c:pt idx="1">
                  <c:v>Febr</c:v>
                </c:pt>
                <c:pt idx="2">
                  <c:v>Mar</c:v>
                </c:pt>
                <c:pt idx="3">
                  <c:v>April</c:v>
                </c:pt>
                <c:pt idx="4">
                  <c:v>May</c:v>
                </c:pt>
                <c:pt idx="5">
                  <c:v>June</c:v>
                </c:pt>
                <c:pt idx="6">
                  <c:v>July</c:v>
                </c:pt>
                <c:pt idx="7">
                  <c:v>Aug</c:v>
                </c:pt>
                <c:pt idx="8">
                  <c:v>Sept</c:v>
                </c:pt>
                <c:pt idx="9">
                  <c:v>Oct</c:v>
                </c:pt>
                <c:pt idx="10">
                  <c:v>Nov</c:v>
                </c:pt>
                <c:pt idx="11">
                  <c:v>Dec</c:v>
                </c:pt>
              </c:strCache>
            </c:strRef>
          </c:cat>
          <c:val>
            <c:numRef>
              <c:f>'105G fig 6'!$D$26:$O$26</c:f>
              <c:numCache>
                <c:formatCode>General</c:formatCode>
                <c:ptCount val="12"/>
                <c:pt idx="0">
                  <c:v>9.2079682548137214</c:v>
                </c:pt>
                <c:pt idx="1">
                  <c:v>-0.92825894340458603</c:v>
                </c:pt>
                <c:pt idx="2">
                  <c:v>-66.766310934183366</c:v>
                </c:pt>
                <c:pt idx="3">
                  <c:v>-97.747723440134905</c:v>
                </c:pt>
                <c:pt idx="4">
                  <c:v>-97.253809056867766</c:v>
                </c:pt>
                <c:pt idx="5">
                  <c:v>-77.005999294200677</c:v>
                </c:pt>
                <c:pt idx="6">
                  <c:v>-53.95701131813648</c:v>
                </c:pt>
                <c:pt idx="7">
                  <c:v>-38.332807688931226</c:v>
                </c:pt>
                <c:pt idx="8">
                  <c:v>-41.418298945092538</c:v>
                </c:pt>
                <c:pt idx="9">
                  <c:v>-49.878733982780219</c:v>
                </c:pt>
                <c:pt idx="10">
                  <c:v>-55.662357286769641</c:v>
                </c:pt>
                <c:pt idx="11">
                  <c:v>-58.921614848266792</c:v>
                </c:pt>
              </c:numCache>
            </c:numRef>
          </c:val>
          <c:smooth val="0"/>
          <c:extLst>
            <c:ext xmlns:c16="http://schemas.microsoft.com/office/drawing/2014/chart" uri="{C3380CC4-5D6E-409C-BE32-E72D297353CC}">
              <c16:uniqueId val="{00000004-B17A-48B3-A9B2-5583FC0172E9}"/>
            </c:ext>
          </c:extLst>
        </c:ser>
        <c:ser>
          <c:idx val="5"/>
          <c:order val="5"/>
          <c:tx>
            <c:strRef>
              <c:f>'105G fig 6'!$C$27</c:f>
              <c:strCache>
                <c:ptCount val="1"/>
                <c:pt idx="0">
                  <c:v>Bucharest – Ilfov</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strRef>
              <c:f>'105G fig 6'!$D$21:$O$21</c:f>
              <c:strCache>
                <c:ptCount val="12"/>
                <c:pt idx="0">
                  <c:v>Jan </c:v>
                </c:pt>
                <c:pt idx="1">
                  <c:v>Febr</c:v>
                </c:pt>
                <c:pt idx="2">
                  <c:v>Mar</c:v>
                </c:pt>
                <c:pt idx="3">
                  <c:v>April</c:v>
                </c:pt>
                <c:pt idx="4">
                  <c:v>May</c:v>
                </c:pt>
                <c:pt idx="5">
                  <c:v>June</c:v>
                </c:pt>
                <c:pt idx="6">
                  <c:v>July</c:v>
                </c:pt>
                <c:pt idx="7">
                  <c:v>Aug</c:v>
                </c:pt>
                <c:pt idx="8">
                  <c:v>Sept</c:v>
                </c:pt>
                <c:pt idx="9">
                  <c:v>Oct</c:v>
                </c:pt>
                <c:pt idx="10">
                  <c:v>Nov</c:v>
                </c:pt>
                <c:pt idx="11">
                  <c:v>Dec</c:v>
                </c:pt>
              </c:strCache>
            </c:strRef>
          </c:cat>
          <c:val>
            <c:numRef>
              <c:f>'105G fig 6'!$D$27:$O$27</c:f>
              <c:numCache>
                <c:formatCode>General</c:formatCode>
                <c:ptCount val="12"/>
                <c:pt idx="0">
                  <c:v>0.6387940649609618</c:v>
                </c:pt>
                <c:pt idx="1">
                  <c:v>3.3774212545162356</c:v>
                </c:pt>
                <c:pt idx="2">
                  <c:v>-77.387633571337631</c:v>
                </c:pt>
                <c:pt idx="3">
                  <c:v>-97.342296593638665</c:v>
                </c:pt>
                <c:pt idx="4">
                  <c:v>-96.793936668458173</c:v>
                </c:pt>
                <c:pt idx="5">
                  <c:v>-88.558355091000408</c:v>
                </c:pt>
                <c:pt idx="6">
                  <c:v>-79.318585733069398</c:v>
                </c:pt>
                <c:pt idx="7">
                  <c:v>-76.987047775596238</c:v>
                </c:pt>
                <c:pt idx="8">
                  <c:v>-76.443028172544999</c:v>
                </c:pt>
                <c:pt idx="9">
                  <c:v>-79.24495878420106</c:v>
                </c:pt>
                <c:pt idx="10">
                  <c:v>-80.638619667880732</c:v>
                </c:pt>
                <c:pt idx="11">
                  <c:v>-80.785230769230765</c:v>
                </c:pt>
              </c:numCache>
            </c:numRef>
          </c:val>
          <c:smooth val="0"/>
          <c:extLst>
            <c:ext xmlns:c16="http://schemas.microsoft.com/office/drawing/2014/chart" uri="{C3380CC4-5D6E-409C-BE32-E72D297353CC}">
              <c16:uniqueId val="{00000005-B17A-48B3-A9B2-5583FC0172E9}"/>
            </c:ext>
          </c:extLst>
        </c:ser>
        <c:ser>
          <c:idx val="6"/>
          <c:order val="6"/>
          <c:tx>
            <c:strRef>
              <c:f>'105G fig 6'!$C$28</c:f>
              <c:strCache>
                <c:ptCount val="1"/>
                <c:pt idx="0">
                  <c:v>South - West Oltenia</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strRef>
              <c:f>'105G fig 6'!$D$21:$O$21</c:f>
              <c:strCache>
                <c:ptCount val="12"/>
                <c:pt idx="0">
                  <c:v>Jan </c:v>
                </c:pt>
                <c:pt idx="1">
                  <c:v>Febr</c:v>
                </c:pt>
                <c:pt idx="2">
                  <c:v>Mar</c:v>
                </c:pt>
                <c:pt idx="3">
                  <c:v>April</c:v>
                </c:pt>
                <c:pt idx="4">
                  <c:v>May</c:v>
                </c:pt>
                <c:pt idx="5">
                  <c:v>June</c:v>
                </c:pt>
                <c:pt idx="6">
                  <c:v>July</c:v>
                </c:pt>
                <c:pt idx="7">
                  <c:v>Aug</c:v>
                </c:pt>
                <c:pt idx="8">
                  <c:v>Sept</c:v>
                </c:pt>
                <c:pt idx="9">
                  <c:v>Oct</c:v>
                </c:pt>
                <c:pt idx="10">
                  <c:v>Nov</c:v>
                </c:pt>
                <c:pt idx="11">
                  <c:v>Dec</c:v>
                </c:pt>
              </c:strCache>
            </c:strRef>
          </c:cat>
          <c:val>
            <c:numRef>
              <c:f>'105G fig 6'!$D$28:$O$28</c:f>
              <c:numCache>
                <c:formatCode>General</c:formatCode>
                <c:ptCount val="12"/>
                <c:pt idx="0">
                  <c:v>15.359036411667986</c:v>
                </c:pt>
                <c:pt idx="1">
                  <c:v>-12.819635179696959</c:v>
                </c:pt>
                <c:pt idx="2">
                  <c:v>-60.81097320217679</c:v>
                </c:pt>
                <c:pt idx="3">
                  <c:v>-94.250025526700924</c:v>
                </c:pt>
                <c:pt idx="4">
                  <c:v>-97.17542334745005</c:v>
                </c:pt>
                <c:pt idx="5">
                  <c:v>-81.404322091697793</c:v>
                </c:pt>
                <c:pt idx="6">
                  <c:v>-47.701637313775571</c:v>
                </c:pt>
                <c:pt idx="7">
                  <c:v>-22.071890976432044</c:v>
                </c:pt>
                <c:pt idx="8">
                  <c:v>-22.069354480354122</c:v>
                </c:pt>
                <c:pt idx="9">
                  <c:v>-45.640050228985075</c:v>
                </c:pt>
                <c:pt idx="10">
                  <c:v>-62.708046902071246</c:v>
                </c:pt>
                <c:pt idx="11">
                  <c:v>-57.587600031077621</c:v>
                </c:pt>
              </c:numCache>
            </c:numRef>
          </c:val>
          <c:smooth val="0"/>
          <c:extLst>
            <c:ext xmlns:c16="http://schemas.microsoft.com/office/drawing/2014/chart" uri="{C3380CC4-5D6E-409C-BE32-E72D297353CC}">
              <c16:uniqueId val="{00000006-B17A-48B3-A9B2-5583FC0172E9}"/>
            </c:ext>
          </c:extLst>
        </c:ser>
        <c:ser>
          <c:idx val="7"/>
          <c:order val="7"/>
          <c:tx>
            <c:strRef>
              <c:f>'105G fig 6'!$C$29</c:f>
              <c:strCache>
                <c:ptCount val="1"/>
                <c:pt idx="0">
                  <c:v>West</c:v>
                </c:pt>
              </c:strCache>
            </c:strRef>
          </c:tx>
          <c:spPr>
            <a:ln w="28575" cap="rnd">
              <a:solidFill>
                <a:schemeClr val="accent2">
                  <a:lumMod val="60000"/>
                </a:schemeClr>
              </a:solidFill>
              <a:round/>
            </a:ln>
            <a:effectLst/>
          </c:spPr>
          <c:marker>
            <c:symbol val="circle"/>
            <c:size val="5"/>
            <c:spPr>
              <a:solidFill>
                <a:schemeClr val="accent2">
                  <a:lumMod val="60000"/>
                </a:schemeClr>
              </a:solidFill>
              <a:ln w="9525">
                <a:solidFill>
                  <a:schemeClr val="accent2">
                    <a:lumMod val="60000"/>
                  </a:schemeClr>
                </a:solidFill>
              </a:ln>
              <a:effectLst/>
            </c:spPr>
          </c:marker>
          <c:cat>
            <c:strRef>
              <c:f>'105G fig 6'!$D$21:$O$21</c:f>
              <c:strCache>
                <c:ptCount val="12"/>
                <c:pt idx="0">
                  <c:v>Jan </c:v>
                </c:pt>
                <c:pt idx="1">
                  <c:v>Febr</c:v>
                </c:pt>
                <c:pt idx="2">
                  <c:v>Mar</c:v>
                </c:pt>
                <c:pt idx="3">
                  <c:v>April</c:v>
                </c:pt>
                <c:pt idx="4">
                  <c:v>May</c:v>
                </c:pt>
                <c:pt idx="5">
                  <c:v>June</c:v>
                </c:pt>
                <c:pt idx="6">
                  <c:v>July</c:v>
                </c:pt>
                <c:pt idx="7">
                  <c:v>Aug</c:v>
                </c:pt>
                <c:pt idx="8">
                  <c:v>Sept</c:v>
                </c:pt>
                <c:pt idx="9">
                  <c:v>Oct</c:v>
                </c:pt>
                <c:pt idx="10">
                  <c:v>Nov</c:v>
                </c:pt>
                <c:pt idx="11">
                  <c:v>Dec</c:v>
                </c:pt>
              </c:strCache>
            </c:strRef>
          </c:cat>
          <c:val>
            <c:numRef>
              <c:f>'105G fig 6'!$D$29:$O$29</c:f>
              <c:numCache>
                <c:formatCode>General</c:formatCode>
                <c:ptCount val="12"/>
                <c:pt idx="0">
                  <c:v>0.31013820722050411</c:v>
                </c:pt>
                <c:pt idx="1">
                  <c:v>-9.0432210720165216</c:v>
                </c:pt>
                <c:pt idx="2">
                  <c:v>-63.022605736509476</c:v>
                </c:pt>
                <c:pt idx="3">
                  <c:v>-94.886868915958914</c:v>
                </c:pt>
                <c:pt idx="4">
                  <c:v>-94.014187153823727</c:v>
                </c:pt>
                <c:pt idx="5">
                  <c:v>-76.996058724169515</c:v>
                </c:pt>
                <c:pt idx="6">
                  <c:v>-54.138947255358715</c:v>
                </c:pt>
                <c:pt idx="7">
                  <c:v>-38.708963411113317</c:v>
                </c:pt>
                <c:pt idx="8">
                  <c:v>-44.036616763612088</c:v>
                </c:pt>
                <c:pt idx="9">
                  <c:v>-54.506841817186647</c:v>
                </c:pt>
                <c:pt idx="10">
                  <c:v>-66.118056819067917</c:v>
                </c:pt>
                <c:pt idx="11">
                  <c:v>-62.317211853635698</c:v>
                </c:pt>
              </c:numCache>
            </c:numRef>
          </c:val>
          <c:smooth val="0"/>
          <c:extLst>
            <c:ext xmlns:c16="http://schemas.microsoft.com/office/drawing/2014/chart" uri="{C3380CC4-5D6E-409C-BE32-E72D297353CC}">
              <c16:uniqueId val="{00000007-B17A-48B3-A9B2-5583FC0172E9}"/>
            </c:ext>
          </c:extLst>
        </c:ser>
        <c:dLbls>
          <c:showLegendKey val="0"/>
          <c:showVal val="0"/>
          <c:showCatName val="0"/>
          <c:showSerName val="0"/>
          <c:showPercent val="0"/>
          <c:showBubbleSize val="0"/>
        </c:dLbls>
        <c:marker val="1"/>
        <c:smooth val="0"/>
        <c:axId val="502186216"/>
        <c:axId val="502186544"/>
      </c:lineChart>
      <c:catAx>
        <c:axId val="502186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502186544"/>
        <c:crosses val="autoZero"/>
        <c:auto val="1"/>
        <c:lblAlgn val="ctr"/>
        <c:lblOffset val="100"/>
        <c:noMultiLvlLbl val="0"/>
      </c:catAx>
      <c:valAx>
        <c:axId val="502186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502186216"/>
        <c:crosses val="autoZero"/>
        <c:crossBetween val="between"/>
      </c:valAx>
      <c:spPr>
        <a:noFill/>
        <a:ln>
          <a:noFill/>
        </a:ln>
        <a:effectLst/>
      </c:spPr>
    </c:plotArea>
    <c:legend>
      <c:legendPos val="r"/>
      <c:layout>
        <c:manualLayout>
          <c:xMode val="edge"/>
          <c:yMode val="edge"/>
          <c:x val="0.76956900820131757"/>
          <c:y val="8.8789910062884669E-2"/>
          <c:w val="0.21805666952423655"/>
          <c:h val="0.84722605184625499"/>
        </c:manualLayout>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9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'indice util'!$B$91</c:f>
              <c:strCache>
                <c:ptCount val="1"/>
                <c:pt idx="0">
                  <c:v>2010</c:v>
                </c:pt>
              </c:strCache>
            </c:strRef>
          </c:tx>
          <c:spPr>
            <a:solidFill>
              <a:srgbClr val="00B050"/>
            </a:solidFill>
            <a:ln>
              <a:solidFill>
                <a:srgbClr val="00B050"/>
              </a:solidFill>
            </a:ln>
            <a:effectLst/>
          </c:spPr>
          <c:invertIfNegative val="0"/>
          <c:cat>
            <c:strRef>
              <c:f>'indice util'!$C$90:$N$90</c:f>
              <c:strCache>
                <c:ptCount val="12"/>
                <c:pt idx="0">
                  <c:v>Jan </c:v>
                </c:pt>
                <c:pt idx="1">
                  <c:v>Febr</c:v>
                </c:pt>
                <c:pt idx="2">
                  <c:v>Mar</c:v>
                </c:pt>
                <c:pt idx="3">
                  <c:v>April</c:v>
                </c:pt>
                <c:pt idx="4">
                  <c:v>May</c:v>
                </c:pt>
                <c:pt idx="5">
                  <c:v>June</c:v>
                </c:pt>
                <c:pt idx="6">
                  <c:v>July</c:v>
                </c:pt>
                <c:pt idx="7">
                  <c:v>Aug</c:v>
                </c:pt>
                <c:pt idx="8">
                  <c:v>Sept</c:v>
                </c:pt>
                <c:pt idx="9">
                  <c:v>Oct</c:v>
                </c:pt>
                <c:pt idx="10">
                  <c:v>Nov</c:v>
                </c:pt>
                <c:pt idx="11">
                  <c:v>Dec</c:v>
                </c:pt>
              </c:strCache>
            </c:strRef>
          </c:cat>
          <c:val>
            <c:numRef>
              <c:f>'indice util'!$C$91:$N$91</c:f>
              <c:numCache>
                <c:formatCode>General</c:formatCode>
                <c:ptCount val="12"/>
                <c:pt idx="0">
                  <c:v>15.4</c:v>
                </c:pt>
                <c:pt idx="1">
                  <c:v>17.3</c:v>
                </c:pt>
                <c:pt idx="2">
                  <c:v>18.2</c:v>
                </c:pt>
                <c:pt idx="3">
                  <c:v>20.7</c:v>
                </c:pt>
                <c:pt idx="4">
                  <c:v>26.9</c:v>
                </c:pt>
                <c:pt idx="5">
                  <c:v>28.8</c:v>
                </c:pt>
                <c:pt idx="6">
                  <c:v>29.3</c:v>
                </c:pt>
                <c:pt idx="7">
                  <c:v>35</c:v>
                </c:pt>
                <c:pt idx="8">
                  <c:v>28.5</c:v>
                </c:pt>
                <c:pt idx="9">
                  <c:v>27.3</c:v>
                </c:pt>
                <c:pt idx="10">
                  <c:v>25.2</c:v>
                </c:pt>
                <c:pt idx="11">
                  <c:v>18.600000000000001</c:v>
                </c:pt>
              </c:numCache>
            </c:numRef>
          </c:val>
          <c:extLst>
            <c:ext xmlns:c16="http://schemas.microsoft.com/office/drawing/2014/chart" uri="{C3380CC4-5D6E-409C-BE32-E72D297353CC}">
              <c16:uniqueId val="{00000000-B170-497A-90B7-B67DCD2AF6A5}"/>
            </c:ext>
          </c:extLst>
        </c:ser>
        <c:ser>
          <c:idx val="1"/>
          <c:order val="1"/>
          <c:tx>
            <c:strRef>
              <c:f>'indice util'!$B$92</c:f>
              <c:strCache>
                <c:ptCount val="1"/>
                <c:pt idx="0">
                  <c:v>2015</c:v>
                </c:pt>
              </c:strCache>
            </c:strRef>
          </c:tx>
          <c:spPr>
            <a:solidFill>
              <a:srgbClr val="FFC000"/>
            </a:solidFill>
            <a:ln>
              <a:solidFill>
                <a:srgbClr val="FFC000"/>
              </a:solidFill>
            </a:ln>
            <a:effectLst/>
          </c:spPr>
          <c:invertIfNegative val="0"/>
          <c:cat>
            <c:strRef>
              <c:f>'indice util'!$C$90:$N$90</c:f>
              <c:strCache>
                <c:ptCount val="12"/>
                <c:pt idx="0">
                  <c:v>Jan </c:v>
                </c:pt>
                <c:pt idx="1">
                  <c:v>Febr</c:v>
                </c:pt>
                <c:pt idx="2">
                  <c:v>Mar</c:v>
                </c:pt>
                <c:pt idx="3">
                  <c:v>April</c:v>
                </c:pt>
                <c:pt idx="4">
                  <c:v>May</c:v>
                </c:pt>
                <c:pt idx="5">
                  <c:v>June</c:v>
                </c:pt>
                <c:pt idx="6">
                  <c:v>July</c:v>
                </c:pt>
                <c:pt idx="7">
                  <c:v>Aug</c:v>
                </c:pt>
                <c:pt idx="8">
                  <c:v>Sept</c:v>
                </c:pt>
                <c:pt idx="9">
                  <c:v>Oct</c:v>
                </c:pt>
                <c:pt idx="10">
                  <c:v>Nov</c:v>
                </c:pt>
                <c:pt idx="11">
                  <c:v>Dec</c:v>
                </c:pt>
              </c:strCache>
            </c:strRef>
          </c:cat>
          <c:val>
            <c:numRef>
              <c:f>'indice util'!$C$92:$N$92</c:f>
              <c:numCache>
                <c:formatCode>General</c:formatCode>
                <c:ptCount val="12"/>
                <c:pt idx="0">
                  <c:v>18</c:v>
                </c:pt>
                <c:pt idx="1">
                  <c:v>21.5</c:v>
                </c:pt>
                <c:pt idx="2">
                  <c:v>20.6</c:v>
                </c:pt>
                <c:pt idx="3">
                  <c:v>22.6</c:v>
                </c:pt>
                <c:pt idx="4">
                  <c:v>27.4</c:v>
                </c:pt>
                <c:pt idx="5">
                  <c:v>29</c:v>
                </c:pt>
                <c:pt idx="6">
                  <c:v>38.799999999999997</c:v>
                </c:pt>
                <c:pt idx="7">
                  <c:v>42.5</c:v>
                </c:pt>
                <c:pt idx="8">
                  <c:v>31.3</c:v>
                </c:pt>
                <c:pt idx="9">
                  <c:v>28.8</c:v>
                </c:pt>
                <c:pt idx="10">
                  <c:v>27.1</c:v>
                </c:pt>
                <c:pt idx="11">
                  <c:v>21.8</c:v>
                </c:pt>
              </c:numCache>
            </c:numRef>
          </c:val>
          <c:extLst>
            <c:ext xmlns:c16="http://schemas.microsoft.com/office/drawing/2014/chart" uri="{C3380CC4-5D6E-409C-BE32-E72D297353CC}">
              <c16:uniqueId val="{00000001-B170-497A-90B7-B67DCD2AF6A5}"/>
            </c:ext>
          </c:extLst>
        </c:ser>
        <c:ser>
          <c:idx val="2"/>
          <c:order val="2"/>
          <c:tx>
            <c:strRef>
              <c:f>'indice util'!$B$93</c:f>
              <c:strCache>
                <c:ptCount val="1"/>
                <c:pt idx="0">
                  <c:v>2019</c:v>
                </c:pt>
              </c:strCache>
            </c:strRef>
          </c:tx>
          <c:spPr>
            <a:solidFill>
              <a:srgbClr val="0099FF"/>
            </a:solidFill>
            <a:ln>
              <a:solidFill>
                <a:srgbClr val="0099FF"/>
              </a:solidFill>
            </a:ln>
            <a:effectLst/>
          </c:spPr>
          <c:invertIfNegative val="0"/>
          <c:cat>
            <c:strRef>
              <c:f>'indice util'!$C$90:$N$90</c:f>
              <c:strCache>
                <c:ptCount val="12"/>
                <c:pt idx="0">
                  <c:v>Jan </c:v>
                </c:pt>
                <c:pt idx="1">
                  <c:v>Febr</c:v>
                </c:pt>
                <c:pt idx="2">
                  <c:v>Mar</c:v>
                </c:pt>
                <c:pt idx="3">
                  <c:v>April</c:v>
                </c:pt>
                <c:pt idx="4">
                  <c:v>May</c:v>
                </c:pt>
                <c:pt idx="5">
                  <c:v>June</c:v>
                </c:pt>
                <c:pt idx="6">
                  <c:v>July</c:v>
                </c:pt>
                <c:pt idx="7">
                  <c:v>Aug</c:v>
                </c:pt>
                <c:pt idx="8">
                  <c:v>Sept</c:v>
                </c:pt>
                <c:pt idx="9">
                  <c:v>Oct</c:v>
                </c:pt>
                <c:pt idx="10">
                  <c:v>Nov</c:v>
                </c:pt>
                <c:pt idx="11">
                  <c:v>Dec</c:v>
                </c:pt>
              </c:strCache>
            </c:strRef>
          </c:cat>
          <c:val>
            <c:numRef>
              <c:f>'indice util'!$C$93:$N$93</c:f>
              <c:numCache>
                <c:formatCode>General</c:formatCode>
                <c:ptCount val="12"/>
                <c:pt idx="0">
                  <c:v>23.4</c:v>
                </c:pt>
                <c:pt idx="1">
                  <c:v>26.3</c:v>
                </c:pt>
                <c:pt idx="2">
                  <c:v>24</c:v>
                </c:pt>
                <c:pt idx="3">
                  <c:v>27.8</c:v>
                </c:pt>
                <c:pt idx="4">
                  <c:v>30.3</c:v>
                </c:pt>
                <c:pt idx="5">
                  <c:v>35.700000000000003</c:v>
                </c:pt>
                <c:pt idx="6">
                  <c:v>45.8</c:v>
                </c:pt>
                <c:pt idx="7">
                  <c:v>52.1</c:v>
                </c:pt>
                <c:pt idx="8">
                  <c:v>37.700000000000003</c:v>
                </c:pt>
                <c:pt idx="9">
                  <c:v>34.299999999999997</c:v>
                </c:pt>
                <c:pt idx="10">
                  <c:v>29.6</c:v>
                </c:pt>
                <c:pt idx="11">
                  <c:v>25.8</c:v>
                </c:pt>
              </c:numCache>
            </c:numRef>
          </c:val>
          <c:extLst>
            <c:ext xmlns:c16="http://schemas.microsoft.com/office/drawing/2014/chart" uri="{C3380CC4-5D6E-409C-BE32-E72D297353CC}">
              <c16:uniqueId val="{00000002-B170-497A-90B7-B67DCD2AF6A5}"/>
            </c:ext>
          </c:extLst>
        </c:ser>
        <c:ser>
          <c:idx val="3"/>
          <c:order val="3"/>
          <c:tx>
            <c:strRef>
              <c:f>'indice util'!$B$94</c:f>
              <c:strCache>
                <c:ptCount val="1"/>
                <c:pt idx="0">
                  <c:v>2020</c:v>
                </c:pt>
              </c:strCache>
            </c:strRef>
          </c:tx>
          <c:spPr>
            <a:solidFill>
              <a:schemeClr val="accent2"/>
            </a:solidFill>
            <a:ln>
              <a:solidFill>
                <a:schemeClr val="accent2"/>
              </a:solidFill>
            </a:ln>
            <a:effectLst/>
          </c:spPr>
          <c:invertIfNegative val="0"/>
          <c:cat>
            <c:strRef>
              <c:f>'indice util'!$C$90:$N$90</c:f>
              <c:strCache>
                <c:ptCount val="12"/>
                <c:pt idx="0">
                  <c:v>Jan </c:v>
                </c:pt>
                <c:pt idx="1">
                  <c:v>Febr</c:v>
                </c:pt>
                <c:pt idx="2">
                  <c:v>Mar</c:v>
                </c:pt>
                <c:pt idx="3">
                  <c:v>April</c:v>
                </c:pt>
                <c:pt idx="4">
                  <c:v>May</c:v>
                </c:pt>
                <c:pt idx="5">
                  <c:v>June</c:v>
                </c:pt>
                <c:pt idx="6">
                  <c:v>July</c:v>
                </c:pt>
                <c:pt idx="7">
                  <c:v>Aug</c:v>
                </c:pt>
                <c:pt idx="8">
                  <c:v>Sept</c:v>
                </c:pt>
                <c:pt idx="9">
                  <c:v>Oct</c:v>
                </c:pt>
                <c:pt idx="10">
                  <c:v>Nov</c:v>
                </c:pt>
                <c:pt idx="11">
                  <c:v>Dec</c:v>
                </c:pt>
              </c:strCache>
            </c:strRef>
          </c:cat>
          <c:val>
            <c:numRef>
              <c:f>'indice util'!$C$94:$N$94</c:f>
              <c:numCache>
                <c:formatCode>General</c:formatCode>
                <c:ptCount val="12"/>
                <c:pt idx="0">
                  <c:v>25</c:v>
                </c:pt>
                <c:pt idx="1">
                  <c:v>24.4</c:v>
                </c:pt>
                <c:pt idx="2">
                  <c:v>14.3</c:v>
                </c:pt>
                <c:pt idx="3">
                  <c:v>8.3000000000000007</c:v>
                </c:pt>
                <c:pt idx="4">
                  <c:v>6.9</c:v>
                </c:pt>
                <c:pt idx="5">
                  <c:v>13.8</c:v>
                </c:pt>
                <c:pt idx="6">
                  <c:v>28.8</c:v>
                </c:pt>
                <c:pt idx="7">
                  <c:v>39.1</c:v>
                </c:pt>
                <c:pt idx="8">
                  <c:v>26.3</c:v>
                </c:pt>
                <c:pt idx="9">
                  <c:v>17.5</c:v>
                </c:pt>
                <c:pt idx="10">
                  <c:v>12.8</c:v>
                </c:pt>
                <c:pt idx="11">
                  <c:v>12.2</c:v>
                </c:pt>
              </c:numCache>
            </c:numRef>
          </c:val>
          <c:extLst>
            <c:ext xmlns:c16="http://schemas.microsoft.com/office/drawing/2014/chart" uri="{C3380CC4-5D6E-409C-BE32-E72D297353CC}">
              <c16:uniqueId val="{00000003-B170-497A-90B7-B67DCD2AF6A5}"/>
            </c:ext>
          </c:extLst>
        </c:ser>
        <c:dLbls>
          <c:showLegendKey val="0"/>
          <c:showVal val="0"/>
          <c:showCatName val="0"/>
          <c:showSerName val="0"/>
          <c:showPercent val="0"/>
          <c:showBubbleSize val="0"/>
        </c:dLbls>
        <c:gapWidth val="182"/>
        <c:axId val="362413296"/>
        <c:axId val="362410344"/>
      </c:barChart>
      <c:catAx>
        <c:axId val="3624132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362410344"/>
        <c:crosses val="autoZero"/>
        <c:auto val="1"/>
        <c:lblAlgn val="ctr"/>
        <c:lblOffset val="100"/>
        <c:noMultiLvlLbl val="0"/>
      </c:catAx>
      <c:valAx>
        <c:axId val="3624103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3624132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8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a:noFill/>
    </a:ln>
    <a:effectLst/>
  </c:spPr>
  <c:txPr>
    <a:bodyPr/>
    <a:lstStyle/>
    <a:p>
      <a:pPr>
        <a:defRPr sz="8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'indice util'!$D$47</c:f>
              <c:strCache>
                <c:ptCount val="1"/>
                <c:pt idx="0">
                  <c:v>May</c:v>
                </c:pt>
              </c:strCache>
            </c:strRef>
          </c:tx>
          <c:spPr>
            <a:solidFill>
              <a:schemeClr val="accent1"/>
            </a:solidFill>
            <a:ln>
              <a:noFill/>
            </a:ln>
            <a:effectLst/>
            <a:sp3d/>
          </c:spPr>
          <c:invertIfNegative val="0"/>
          <c:cat>
            <c:strRef>
              <c:f>'indice util'!$C$48:$C$61</c:f>
              <c:strCache>
                <c:ptCount val="14"/>
                <c:pt idx="0">
                  <c:v>Hotels</c:v>
                </c:pt>
                <c:pt idx="1">
                  <c:v>Hostels</c:v>
                </c:pt>
                <c:pt idx="2">
                  <c:v>Motels</c:v>
                </c:pt>
                <c:pt idx="3">
                  <c:v>Inns</c:v>
                </c:pt>
                <c:pt idx="4">
                  <c:v>Touristic villas</c:v>
                </c:pt>
                <c:pt idx="5">
                  <c:v>Touristic chalets</c:v>
                </c:pt>
                <c:pt idx="6">
                  <c:v>Bungalows</c:v>
                </c:pt>
                <c:pt idx="7">
                  <c:v>Holiday villages</c:v>
                </c:pt>
                <c:pt idx="8">
                  <c:v>Campings</c:v>
                </c:pt>
                <c:pt idx="9">
                  <c:v>Popasuri turistice</c:v>
                </c:pt>
                <c:pt idx="10">
                  <c:v>Casute turistice</c:v>
                </c:pt>
                <c:pt idx="11">
                  <c:v>Touristic boarding houses</c:v>
                </c:pt>
                <c:pt idx="12">
                  <c:v>Agroturistic boarding houses</c:v>
                </c:pt>
                <c:pt idx="13">
                  <c:v>Total</c:v>
                </c:pt>
              </c:strCache>
            </c:strRef>
          </c:cat>
          <c:val>
            <c:numRef>
              <c:f>'indice util'!$D$48:$D$61</c:f>
              <c:numCache>
                <c:formatCode>General</c:formatCode>
                <c:ptCount val="14"/>
                <c:pt idx="0">
                  <c:v>0</c:v>
                </c:pt>
                <c:pt idx="1">
                  <c:v>7.2</c:v>
                </c:pt>
                <c:pt idx="2">
                  <c:v>10.4</c:v>
                </c:pt>
                <c:pt idx="3">
                  <c:v>0</c:v>
                </c:pt>
                <c:pt idx="4">
                  <c:v>9</c:v>
                </c:pt>
                <c:pt idx="5">
                  <c:v>9</c:v>
                </c:pt>
                <c:pt idx="6">
                  <c:v>7.5</c:v>
                </c:pt>
                <c:pt idx="7">
                  <c:v>0.9</c:v>
                </c:pt>
                <c:pt idx="8">
                  <c:v>0</c:v>
                </c:pt>
                <c:pt idx="9">
                  <c:v>2.7</c:v>
                </c:pt>
                <c:pt idx="10">
                  <c:v>1.5</c:v>
                </c:pt>
                <c:pt idx="11">
                  <c:v>8.5</c:v>
                </c:pt>
                <c:pt idx="12">
                  <c:v>6</c:v>
                </c:pt>
                <c:pt idx="13">
                  <c:v>6.9</c:v>
                </c:pt>
              </c:numCache>
            </c:numRef>
          </c:val>
          <c:extLst>
            <c:ext xmlns:c16="http://schemas.microsoft.com/office/drawing/2014/chart" uri="{C3380CC4-5D6E-409C-BE32-E72D297353CC}">
              <c16:uniqueId val="{00000000-800B-4D8D-9243-C7928B7F4514}"/>
            </c:ext>
          </c:extLst>
        </c:ser>
        <c:ser>
          <c:idx val="1"/>
          <c:order val="1"/>
          <c:tx>
            <c:strRef>
              <c:f>'indice util'!$E$47</c:f>
              <c:strCache>
                <c:ptCount val="1"/>
                <c:pt idx="0">
                  <c:v>June</c:v>
                </c:pt>
              </c:strCache>
            </c:strRef>
          </c:tx>
          <c:spPr>
            <a:solidFill>
              <a:schemeClr val="accent2"/>
            </a:solidFill>
            <a:ln>
              <a:noFill/>
            </a:ln>
            <a:effectLst/>
            <a:sp3d/>
          </c:spPr>
          <c:invertIfNegative val="0"/>
          <c:cat>
            <c:strRef>
              <c:f>'indice util'!$C$48:$C$61</c:f>
              <c:strCache>
                <c:ptCount val="14"/>
                <c:pt idx="0">
                  <c:v>Hotels</c:v>
                </c:pt>
                <c:pt idx="1">
                  <c:v>Hostels</c:v>
                </c:pt>
                <c:pt idx="2">
                  <c:v>Motels</c:v>
                </c:pt>
                <c:pt idx="3">
                  <c:v>Inns</c:v>
                </c:pt>
                <c:pt idx="4">
                  <c:v>Touristic villas</c:v>
                </c:pt>
                <c:pt idx="5">
                  <c:v>Touristic chalets</c:v>
                </c:pt>
                <c:pt idx="6">
                  <c:v>Bungalows</c:v>
                </c:pt>
                <c:pt idx="7">
                  <c:v>Holiday villages</c:v>
                </c:pt>
                <c:pt idx="8">
                  <c:v>Campings</c:v>
                </c:pt>
                <c:pt idx="9">
                  <c:v>Popasuri turistice</c:v>
                </c:pt>
                <c:pt idx="10">
                  <c:v>Casute turistice</c:v>
                </c:pt>
                <c:pt idx="11">
                  <c:v>Touristic boarding houses</c:v>
                </c:pt>
                <c:pt idx="12">
                  <c:v>Agroturistic boarding houses</c:v>
                </c:pt>
                <c:pt idx="13">
                  <c:v>Total</c:v>
                </c:pt>
              </c:strCache>
            </c:strRef>
          </c:cat>
          <c:val>
            <c:numRef>
              <c:f>'indice util'!$E$48:$E$61</c:f>
              <c:numCache>
                <c:formatCode>General</c:formatCode>
                <c:ptCount val="14"/>
                <c:pt idx="0">
                  <c:v>0</c:v>
                </c:pt>
                <c:pt idx="1">
                  <c:v>10.4</c:v>
                </c:pt>
                <c:pt idx="2">
                  <c:v>7.9</c:v>
                </c:pt>
                <c:pt idx="3">
                  <c:v>1.9</c:v>
                </c:pt>
                <c:pt idx="4">
                  <c:v>13.7</c:v>
                </c:pt>
                <c:pt idx="5">
                  <c:v>11.8</c:v>
                </c:pt>
                <c:pt idx="6">
                  <c:v>33.700000000000003</c:v>
                </c:pt>
                <c:pt idx="7">
                  <c:v>4.9000000000000004</c:v>
                </c:pt>
                <c:pt idx="8">
                  <c:v>15.4</c:v>
                </c:pt>
                <c:pt idx="9">
                  <c:v>7</c:v>
                </c:pt>
                <c:pt idx="10">
                  <c:v>12.5</c:v>
                </c:pt>
                <c:pt idx="11">
                  <c:v>11.2</c:v>
                </c:pt>
                <c:pt idx="12">
                  <c:v>12.4</c:v>
                </c:pt>
                <c:pt idx="13">
                  <c:v>13.8</c:v>
                </c:pt>
              </c:numCache>
            </c:numRef>
          </c:val>
          <c:extLst>
            <c:ext xmlns:c16="http://schemas.microsoft.com/office/drawing/2014/chart" uri="{C3380CC4-5D6E-409C-BE32-E72D297353CC}">
              <c16:uniqueId val="{00000001-800B-4D8D-9243-C7928B7F4514}"/>
            </c:ext>
          </c:extLst>
        </c:ser>
        <c:ser>
          <c:idx val="2"/>
          <c:order val="2"/>
          <c:tx>
            <c:strRef>
              <c:f>'indice util'!$F$47</c:f>
              <c:strCache>
                <c:ptCount val="1"/>
                <c:pt idx="0">
                  <c:v>July</c:v>
                </c:pt>
              </c:strCache>
            </c:strRef>
          </c:tx>
          <c:spPr>
            <a:solidFill>
              <a:srgbClr val="C00000"/>
            </a:solidFill>
            <a:ln>
              <a:solidFill>
                <a:srgbClr val="C00000"/>
              </a:solidFill>
            </a:ln>
            <a:effectLst/>
            <a:sp3d>
              <a:contourClr>
                <a:srgbClr val="C00000"/>
              </a:contourClr>
            </a:sp3d>
          </c:spPr>
          <c:invertIfNegative val="0"/>
          <c:cat>
            <c:strRef>
              <c:f>'indice util'!$C$48:$C$61</c:f>
              <c:strCache>
                <c:ptCount val="14"/>
                <c:pt idx="0">
                  <c:v>Hotels</c:v>
                </c:pt>
                <c:pt idx="1">
                  <c:v>Hostels</c:v>
                </c:pt>
                <c:pt idx="2">
                  <c:v>Motels</c:v>
                </c:pt>
                <c:pt idx="3">
                  <c:v>Inns</c:v>
                </c:pt>
                <c:pt idx="4">
                  <c:v>Touristic villas</c:v>
                </c:pt>
                <c:pt idx="5">
                  <c:v>Touristic chalets</c:v>
                </c:pt>
                <c:pt idx="6">
                  <c:v>Bungalows</c:v>
                </c:pt>
                <c:pt idx="7">
                  <c:v>Holiday villages</c:v>
                </c:pt>
                <c:pt idx="8">
                  <c:v>Campings</c:v>
                </c:pt>
                <c:pt idx="9">
                  <c:v>Popasuri turistice</c:v>
                </c:pt>
                <c:pt idx="10">
                  <c:v>Casute turistice</c:v>
                </c:pt>
                <c:pt idx="11">
                  <c:v>Touristic boarding houses</c:v>
                </c:pt>
                <c:pt idx="12">
                  <c:v>Agroturistic boarding houses</c:v>
                </c:pt>
                <c:pt idx="13">
                  <c:v>Total</c:v>
                </c:pt>
              </c:strCache>
            </c:strRef>
          </c:cat>
          <c:val>
            <c:numRef>
              <c:f>'indice util'!$F$48:$F$61</c:f>
              <c:numCache>
                <c:formatCode>General</c:formatCode>
                <c:ptCount val="14"/>
                <c:pt idx="0">
                  <c:v>0</c:v>
                </c:pt>
                <c:pt idx="1">
                  <c:v>20</c:v>
                </c:pt>
                <c:pt idx="2">
                  <c:v>14.2</c:v>
                </c:pt>
                <c:pt idx="3">
                  <c:v>6.4</c:v>
                </c:pt>
                <c:pt idx="4">
                  <c:v>26.8</c:v>
                </c:pt>
                <c:pt idx="5">
                  <c:v>21.6</c:v>
                </c:pt>
                <c:pt idx="6">
                  <c:v>35</c:v>
                </c:pt>
                <c:pt idx="7">
                  <c:v>17.399999999999999</c:v>
                </c:pt>
                <c:pt idx="8">
                  <c:v>27.4</c:v>
                </c:pt>
                <c:pt idx="9">
                  <c:v>24.6</c:v>
                </c:pt>
                <c:pt idx="10">
                  <c:v>30</c:v>
                </c:pt>
                <c:pt idx="11">
                  <c:v>19.7</c:v>
                </c:pt>
                <c:pt idx="12">
                  <c:v>22.1</c:v>
                </c:pt>
                <c:pt idx="13">
                  <c:v>28.8</c:v>
                </c:pt>
              </c:numCache>
            </c:numRef>
          </c:val>
          <c:extLst>
            <c:ext xmlns:c16="http://schemas.microsoft.com/office/drawing/2014/chart" uri="{C3380CC4-5D6E-409C-BE32-E72D297353CC}">
              <c16:uniqueId val="{00000002-800B-4D8D-9243-C7928B7F4514}"/>
            </c:ext>
          </c:extLst>
        </c:ser>
        <c:ser>
          <c:idx val="3"/>
          <c:order val="3"/>
          <c:tx>
            <c:strRef>
              <c:f>'indice util'!$G$47</c:f>
              <c:strCache>
                <c:ptCount val="1"/>
                <c:pt idx="0">
                  <c:v>Aug</c:v>
                </c:pt>
              </c:strCache>
            </c:strRef>
          </c:tx>
          <c:spPr>
            <a:solidFill>
              <a:schemeClr val="accent4"/>
            </a:solidFill>
            <a:ln>
              <a:noFill/>
            </a:ln>
            <a:effectLst/>
            <a:sp3d/>
          </c:spPr>
          <c:invertIfNegative val="0"/>
          <c:cat>
            <c:strRef>
              <c:f>'indice util'!$C$48:$C$61</c:f>
              <c:strCache>
                <c:ptCount val="14"/>
                <c:pt idx="0">
                  <c:v>Hotels</c:v>
                </c:pt>
                <c:pt idx="1">
                  <c:v>Hostels</c:v>
                </c:pt>
                <c:pt idx="2">
                  <c:v>Motels</c:v>
                </c:pt>
                <c:pt idx="3">
                  <c:v>Inns</c:v>
                </c:pt>
                <c:pt idx="4">
                  <c:v>Touristic villas</c:v>
                </c:pt>
                <c:pt idx="5">
                  <c:v>Touristic chalets</c:v>
                </c:pt>
                <c:pt idx="6">
                  <c:v>Bungalows</c:v>
                </c:pt>
                <c:pt idx="7">
                  <c:v>Holiday villages</c:v>
                </c:pt>
                <c:pt idx="8">
                  <c:v>Campings</c:v>
                </c:pt>
                <c:pt idx="9">
                  <c:v>Popasuri turistice</c:v>
                </c:pt>
                <c:pt idx="10">
                  <c:v>Casute turistice</c:v>
                </c:pt>
                <c:pt idx="11">
                  <c:v>Touristic boarding houses</c:v>
                </c:pt>
                <c:pt idx="12">
                  <c:v>Agroturistic boarding houses</c:v>
                </c:pt>
                <c:pt idx="13">
                  <c:v>Total</c:v>
                </c:pt>
              </c:strCache>
            </c:strRef>
          </c:cat>
          <c:val>
            <c:numRef>
              <c:f>'indice util'!$G$48:$G$61</c:f>
              <c:numCache>
                <c:formatCode>General</c:formatCode>
                <c:ptCount val="14"/>
                <c:pt idx="0">
                  <c:v>0</c:v>
                </c:pt>
                <c:pt idx="1">
                  <c:v>25.9</c:v>
                </c:pt>
                <c:pt idx="2">
                  <c:v>20.3</c:v>
                </c:pt>
                <c:pt idx="3">
                  <c:v>7.8</c:v>
                </c:pt>
                <c:pt idx="4">
                  <c:v>37.6</c:v>
                </c:pt>
                <c:pt idx="5">
                  <c:v>29</c:v>
                </c:pt>
                <c:pt idx="6">
                  <c:v>37</c:v>
                </c:pt>
                <c:pt idx="7">
                  <c:v>15.7</c:v>
                </c:pt>
                <c:pt idx="8">
                  <c:v>31.3</c:v>
                </c:pt>
                <c:pt idx="9">
                  <c:v>32.9</c:v>
                </c:pt>
                <c:pt idx="10">
                  <c:v>39.200000000000003</c:v>
                </c:pt>
                <c:pt idx="11">
                  <c:v>28.1</c:v>
                </c:pt>
                <c:pt idx="12">
                  <c:v>31.8</c:v>
                </c:pt>
                <c:pt idx="13">
                  <c:v>39.1</c:v>
                </c:pt>
              </c:numCache>
            </c:numRef>
          </c:val>
          <c:extLst>
            <c:ext xmlns:c16="http://schemas.microsoft.com/office/drawing/2014/chart" uri="{C3380CC4-5D6E-409C-BE32-E72D297353CC}">
              <c16:uniqueId val="{00000003-800B-4D8D-9243-C7928B7F4514}"/>
            </c:ext>
          </c:extLst>
        </c:ser>
        <c:ser>
          <c:idx val="4"/>
          <c:order val="4"/>
          <c:tx>
            <c:strRef>
              <c:f>'indice util'!$H$47</c:f>
              <c:strCache>
                <c:ptCount val="1"/>
                <c:pt idx="0">
                  <c:v>Sept</c:v>
                </c:pt>
              </c:strCache>
            </c:strRef>
          </c:tx>
          <c:spPr>
            <a:solidFill>
              <a:srgbClr val="7030A0"/>
            </a:solidFill>
            <a:ln>
              <a:solidFill>
                <a:srgbClr val="7030A0"/>
              </a:solidFill>
            </a:ln>
            <a:effectLst/>
            <a:sp3d>
              <a:contourClr>
                <a:srgbClr val="7030A0"/>
              </a:contourClr>
            </a:sp3d>
          </c:spPr>
          <c:invertIfNegative val="0"/>
          <c:cat>
            <c:strRef>
              <c:f>'indice util'!$C$48:$C$61</c:f>
              <c:strCache>
                <c:ptCount val="14"/>
                <c:pt idx="0">
                  <c:v>Hotels</c:v>
                </c:pt>
                <c:pt idx="1">
                  <c:v>Hostels</c:v>
                </c:pt>
                <c:pt idx="2">
                  <c:v>Motels</c:v>
                </c:pt>
                <c:pt idx="3">
                  <c:v>Inns</c:v>
                </c:pt>
                <c:pt idx="4">
                  <c:v>Touristic villas</c:v>
                </c:pt>
                <c:pt idx="5">
                  <c:v>Touristic chalets</c:v>
                </c:pt>
                <c:pt idx="6">
                  <c:v>Bungalows</c:v>
                </c:pt>
                <c:pt idx="7">
                  <c:v>Holiday villages</c:v>
                </c:pt>
                <c:pt idx="8">
                  <c:v>Campings</c:v>
                </c:pt>
                <c:pt idx="9">
                  <c:v>Popasuri turistice</c:v>
                </c:pt>
                <c:pt idx="10">
                  <c:v>Casute turistice</c:v>
                </c:pt>
                <c:pt idx="11">
                  <c:v>Touristic boarding houses</c:v>
                </c:pt>
                <c:pt idx="12">
                  <c:v>Agroturistic boarding houses</c:v>
                </c:pt>
                <c:pt idx="13">
                  <c:v>Total</c:v>
                </c:pt>
              </c:strCache>
            </c:strRef>
          </c:cat>
          <c:val>
            <c:numRef>
              <c:f>'indice util'!$H$48:$H$61</c:f>
              <c:numCache>
                <c:formatCode>General</c:formatCode>
                <c:ptCount val="14"/>
                <c:pt idx="0">
                  <c:v>0</c:v>
                </c:pt>
                <c:pt idx="1">
                  <c:v>17.5</c:v>
                </c:pt>
                <c:pt idx="2">
                  <c:v>16.399999999999999</c:v>
                </c:pt>
                <c:pt idx="3">
                  <c:v>6.2</c:v>
                </c:pt>
                <c:pt idx="4">
                  <c:v>25.1</c:v>
                </c:pt>
                <c:pt idx="5">
                  <c:v>19.7</c:v>
                </c:pt>
                <c:pt idx="6">
                  <c:v>29</c:v>
                </c:pt>
                <c:pt idx="7">
                  <c:v>21.5</c:v>
                </c:pt>
                <c:pt idx="8">
                  <c:v>16.399999999999999</c:v>
                </c:pt>
                <c:pt idx="9">
                  <c:v>26.5</c:v>
                </c:pt>
                <c:pt idx="10">
                  <c:v>23.3</c:v>
                </c:pt>
                <c:pt idx="11">
                  <c:v>19.2</c:v>
                </c:pt>
                <c:pt idx="12">
                  <c:v>20.100000000000001</c:v>
                </c:pt>
                <c:pt idx="13">
                  <c:v>26.3</c:v>
                </c:pt>
              </c:numCache>
            </c:numRef>
          </c:val>
          <c:extLst>
            <c:ext xmlns:c16="http://schemas.microsoft.com/office/drawing/2014/chart" uri="{C3380CC4-5D6E-409C-BE32-E72D297353CC}">
              <c16:uniqueId val="{00000004-800B-4D8D-9243-C7928B7F4514}"/>
            </c:ext>
          </c:extLst>
        </c:ser>
        <c:ser>
          <c:idx val="5"/>
          <c:order val="5"/>
          <c:tx>
            <c:strRef>
              <c:f>'indice util'!$I$47</c:f>
              <c:strCache>
                <c:ptCount val="1"/>
                <c:pt idx="0">
                  <c:v>Oct</c:v>
                </c:pt>
              </c:strCache>
            </c:strRef>
          </c:tx>
          <c:spPr>
            <a:solidFill>
              <a:srgbClr val="FF99FF"/>
            </a:solidFill>
            <a:ln>
              <a:solidFill>
                <a:srgbClr val="FF99FF"/>
              </a:solidFill>
            </a:ln>
            <a:effectLst/>
            <a:sp3d>
              <a:contourClr>
                <a:srgbClr val="FF99FF"/>
              </a:contourClr>
            </a:sp3d>
          </c:spPr>
          <c:invertIfNegative val="0"/>
          <c:cat>
            <c:strRef>
              <c:f>'indice util'!$C$48:$C$61</c:f>
              <c:strCache>
                <c:ptCount val="14"/>
                <c:pt idx="0">
                  <c:v>Hotels</c:v>
                </c:pt>
                <c:pt idx="1">
                  <c:v>Hostels</c:v>
                </c:pt>
                <c:pt idx="2">
                  <c:v>Motels</c:v>
                </c:pt>
                <c:pt idx="3">
                  <c:v>Inns</c:v>
                </c:pt>
                <c:pt idx="4">
                  <c:v>Touristic villas</c:v>
                </c:pt>
                <c:pt idx="5">
                  <c:v>Touristic chalets</c:v>
                </c:pt>
                <c:pt idx="6">
                  <c:v>Bungalows</c:v>
                </c:pt>
                <c:pt idx="7">
                  <c:v>Holiday villages</c:v>
                </c:pt>
                <c:pt idx="8">
                  <c:v>Campings</c:v>
                </c:pt>
                <c:pt idx="9">
                  <c:v>Popasuri turistice</c:v>
                </c:pt>
                <c:pt idx="10">
                  <c:v>Casute turistice</c:v>
                </c:pt>
                <c:pt idx="11">
                  <c:v>Touristic boarding houses</c:v>
                </c:pt>
                <c:pt idx="12">
                  <c:v>Agroturistic boarding houses</c:v>
                </c:pt>
                <c:pt idx="13">
                  <c:v>Total</c:v>
                </c:pt>
              </c:strCache>
            </c:strRef>
          </c:cat>
          <c:val>
            <c:numRef>
              <c:f>'indice util'!$I$48:$I$61</c:f>
              <c:numCache>
                <c:formatCode>General</c:formatCode>
                <c:ptCount val="14"/>
                <c:pt idx="0">
                  <c:v>21</c:v>
                </c:pt>
                <c:pt idx="1">
                  <c:v>12.1</c:v>
                </c:pt>
                <c:pt idx="2">
                  <c:v>11.2</c:v>
                </c:pt>
                <c:pt idx="3">
                  <c:v>0.7</c:v>
                </c:pt>
                <c:pt idx="4">
                  <c:v>14.2</c:v>
                </c:pt>
                <c:pt idx="5">
                  <c:v>11.2</c:v>
                </c:pt>
                <c:pt idx="6">
                  <c:v>8.3000000000000007</c:v>
                </c:pt>
                <c:pt idx="7">
                  <c:v>7.5</c:v>
                </c:pt>
                <c:pt idx="8">
                  <c:v>6.4</c:v>
                </c:pt>
                <c:pt idx="9">
                  <c:v>11</c:v>
                </c:pt>
                <c:pt idx="10">
                  <c:v>9.5</c:v>
                </c:pt>
                <c:pt idx="11">
                  <c:v>13.2</c:v>
                </c:pt>
                <c:pt idx="12">
                  <c:v>12.3</c:v>
                </c:pt>
                <c:pt idx="13">
                  <c:v>17.5</c:v>
                </c:pt>
              </c:numCache>
            </c:numRef>
          </c:val>
          <c:extLst>
            <c:ext xmlns:c16="http://schemas.microsoft.com/office/drawing/2014/chart" uri="{C3380CC4-5D6E-409C-BE32-E72D297353CC}">
              <c16:uniqueId val="{00000005-800B-4D8D-9243-C7928B7F4514}"/>
            </c:ext>
          </c:extLst>
        </c:ser>
        <c:ser>
          <c:idx val="6"/>
          <c:order val="6"/>
          <c:tx>
            <c:strRef>
              <c:f>'indice util'!$J$47</c:f>
              <c:strCache>
                <c:ptCount val="1"/>
                <c:pt idx="0">
                  <c:v>Nov</c:v>
                </c:pt>
              </c:strCache>
            </c:strRef>
          </c:tx>
          <c:spPr>
            <a:solidFill>
              <a:srgbClr val="00B0F0"/>
            </a:solidFill>
            <a:ln>
              <a:solidFill>
                <a:srgbClr val="00B0F0"/>
              </a:solidFill>
            </a:ln>
            <a:effectLst/>
            <a:sp3d>
              <a:contourClr>
                <a:srgbClr val="00B0F0"/>
              </a:contourClr>
            </a:sp3d>
          </c:spPr>
          <c:invertIfNegative val="0"/>
          <c:cat>
            <c:strRef>
              <c:f>'indice util'!$C$48:$C$61</c:f>
              <c:strCache>
                <c:ptCount val="14"/>
                <c:pt idx="0">
                  <c:v>Hotels</c:v>
                </c:pt>
                <c:pt idx="1">
                  <c:v>Hostels</c:v>
                </c:pt>
                <c:pt idx="2">
                  <c:v>Motels</c:v>
                </c:pt>
                <c:pt idx="3">
                  <c:v>Inns</c:v>
                </c:pt>
                <c:pt idx="4">
                  <c:v>Touristic villas</c:v>
                </c:pt>
                <c:pt idx="5">
                  <c:v>Touristic chalets</c:v>
                </c:pt>
                <c:pt idx="6">
                  <c:v>Bungalows</c:v>
                </c:pt>
                <c:pt idx="7">
                  <c:v>Holiday villages</c:v>
                </c:pt>
                <c:pt idx="8">
                  <c:v>Campings</c:v>
                </c:pt>
                <c:pt idx="9">
                  <c:v>Popasuri turistice</c:v>
                </c:pt>
                <c:pt idx="10">
                  <c:v>Casute turistice</c:v>
                </c:pt>
                <c:pt idx="11">
                  <c:v>Touristic boarding houses</c:v>
                </c:pt>
                <c:pt idx="12">
                  <c:v>Agroturistic boarding houses</c:v>
                </c:pt>
                <c:pt idx="13">
                  <c:v>Total</c:v>
                </c:pt>
              </c:strCache>
            </c:strRef>
          </c:cat>
          <c:val>
            <c:numRef>
              <c:f>'indice util'!$J$48:$J$61</c:f>
              <c:numCache>
                <c:formatCode>General</c:formatCode>
                <c:ptCount val="14"/>
                <c:pt idx="0">
                  <c:v>0</c:v>
                </c:pt>
                <c:pt idx="1">
                  <c:v>9.9</c:v>
                </c:pt>
                <c:pt idx="2">
                  <c:v>10.5</c:v>
                </c:pt>
                <c:pt idx="3">
                  <c:v>0.5</c:v>
                </c:pt>
                <c:pt idx="4">
                  <c:v>11.7</c:v>
                </c:pt>
                <c:pt idx="5">
                  <c:v>8.8000000000000007</c:v>
                </c:pt>
                <c:pt idx="6">
                  <c:v>6.7</c:v>
                </c:pt>
                <c:pt idx="7">
                  <c:v>9.9</c:v>
                </c:pt>
                <c:pt idx="8">
                  <c:v>4.9000000000000004</c:v>
                </c:pt>
                <c:pt idx="9">
                  <c:v>11.2</c:v>
                </c:pt>
                <c:pt idx="10">
                  <c:v>7</c:v>
                </c:pt>
                <c:pt idx="11">
                  <c:v>10.3</c:v>
                </c:pt>
                <c:pt idx="12">
                  <c:v>9.3000000000000007</c:v>
                </c:pt>
                <c:pt idx="13">
                  <c:v>12.8</c:v>
                </c:pt>
              </c:numCache>
            </c:numRef>
          </c:val>
          <c:extLst>
            <c:ext xmlns:c16="http://schemas.microsoft.com/office/drawing/2014/chart" uri="{C3380CC4-5D6E-409C-BE32-E72D297353CC}">
              <c16:uniqueId val="{00000006-800B-4D8D-9243-C7928B7F4514}"/>
            </c:ext>
          </c:extLst>
        </c:ser>
        <c:ser>
          <c:idx val="7"/>
          <c:order val="7"/>
          <c:tx>
            <c:strRef>
              <c:f>'indice util'!$K$47</c:f>
              <c:strCache>
                <c:ptCount val="1"/>
                <c:pt idx="0">
                  <c:v>Dec</c:v>
                </c:pt>
              </c:strCache>
            </c:strRef>
          </c:tx>
          <c:spPr>
            <a:solidFill>
              <a:schemeClr val="accent2">
                <a:lumMod val="60000"/>
              </a:schemeClr>
            </a:solidFill>
            <a:ln>
              <a:noFill/>
            </a:ln>
            <a:effectLst/>
            <a:sp3d/>
          </c:spPr>
          <c:invertIfNegative val="0"/>
          <c:cat>
            <c:strRef>
              <c:f>'indice util'!$C$48:$C$61</c:f>
              <c:strCache>
                <c:ptCount val="14"/>
                <c:pt idx="0">
                  <c:v>Hotels</c:v>
                </c:pt>
                <c:pt idx="1">
                  <c:v>Hostels</c:v>
                </c:pt>
                <c:pt idx="2">
                  <c:v>Motels</c:v>
                </c:pt>
                <c:pt idx="3">
                  <c:v>Inns</c:v>
                </c:pt>
                <c:pt idx="4">
                  <c:v>Touristic villas</c:v>
                </c:pt>
                <c:pt idx="5">
                  <c:v>Touristic chalets</c:v>
                </c:pt>
                <c:pt idx="6">
                  <c:v>Bungalows</c:v>
                </c:pt>
                <c:pt idx="7">
                  <c:v>Holiday villages</c:v>
                </c:pt>
                <c:pt idx="8">
                  <c:v>Campings</c:v>
                </c:pt>
                <c:pt idx="9">
                  <c:v>Popasuri turistice</c:v>
                </c:pt>
                <c:pt idx="10">
                  <c:v>Casute turistice</c:v>
                </c:pt>
                <c:pt idx="11">
                  <c:v>Touristic boarding houses</c:v>
                </c:pt>
                <c:pt idx="12">
                  <c:v>Agroturistic boarding houses</c:v>
                </c:pt>
                <c:pt idx="13">
                  <c:v>Total</c:v>
                </c:pt>
              </c:strCache>
            </c:strRef>
          </c:cat>
          <c:val>
            <c:numRef>
              <c:f>'indice util'!$K$48:$K$61</c:f>
              <c:numCache>
                <c:formatCode>General</c:formatCode>
                <c:ptCount val="14"/>
                <c:pt idx="0">
                  <c:v>12.9</c:v>
                </c:pt>
                <c:pt idx="1">
                  <c:v>10.199999999999999</c:v>
                </c:pt>
                <c:pt idx="2">
                  <c:v>9.1999999999999993</c:v>
                </c:pt>
                <c:pt idx="3">
                  <c:v>1.2</c:v>
                </c:pt>
                <c:pt idx="4">
                  <c:v>13.5</c:v>
                </c:pt>
                <c:pt idx="5">
                  <c:v>11.8</c:v>
                </c:pt>
                <c:pt idx="6">
                  <c:v>7.3</c:v>
                </c:pt>
                <c:pt idx="7">
                  <c:v>5.5</c:v>
                </c:pt>
                <c:pt idx="9">
                  <c:v>24.4</c:v>
                </c:pt>
                <c:pt idx="10">
                  <c:v>3.2</c:v>
                </c:pt>
                <c:pt idx="11">
                  <c:v>11.2</c:v>
                </c:pt>
                <c:pt idx="12">
                  <c:v>11.4</c:v>
                </c:pt>
                <c:pt idx="13">
                  <c:v>12.2</c:v>
                </c:pt>
              </c:numCache>
            </c:numRef>
          </c:val>
          <c:extLst>
            <c:ext xmlns:c16="http://schemas.microsoft.com/office/drawing/2014/chart" uri="{C3380CC4-5D6E-409C-BE32-E72D297353CC}">
              <c16:uniqueId val="{00000007-800B-4D8D-9243-C7928B7F4514}"/>
            </c:ext>
          </c:extLst>
        </c:ser>
        <c:dLbls>
          <c:showLegendKey val="0"/>
          <c:showVal val="0"/>
          <c:showCatName val="0"/>
          <c:showSerName val="0"/>
          <c:showPercent val="0"/>
          <c:showBubbleSize val="0"/>
        </c:dLbls>
        <c:gapWidth val="150"/>
        <c:shape val="box"/>
        <c:axId val="484683648"/>
        <c:axId val="484678400"/>
        <c:axId val="0"/>
      </c:bar3DChart>
      <c:catAx>
        <c:axId val="48468364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678400"/>
        <c:crosses val="autoZero"/>
        <c:auto val="1"/>
        <c:lblAlgn val="ctr"/>
        <c:lblOffset val="100"/>
        <c:noMultiLvlLbl val="0"/>
      </c:catAx>
      <c:valAx>
        <c:axId val="484678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46836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5826" y="1910219"/>
            <a:ext cx="9122814" cy="1265382"/>
          </a:xfrm>
        </p:spPr>
        <p:txBody>
          <a:bodyPr>
            <a:noAutofit/>
          </a:bodyPr>
          <a:lstStyle/>
          <a:p>
            <a:pPr algn="ctr"/>
            <a:r>
              <a:rPr lang="en-US" sz="4000" b="1" dirty="0">
                <a:latin typeface="Arial" panose="020B0604020202020204" pitchFamily="34" charset="0"/>
                <a:cs typeface="Arial" panose="020B0604020202020204" pitchFamily="34" charset="0"/>
              </a:rPr>
              <a:t>THE IMPACT OF COVID-19 ON CULTURAL TOURISM</a:t>
            </a:r>
            <a:endParaRPr lang="en-US" sz="40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865972" y="4174672"/>
            <a:ext cx="7811394" cy="1126283"/>
          </a:xfrm>
        </p:spPr>
        <p:txBody>
          <a:bodyPr>
            <a:normAutofit lnSpcReduction="10000"/>
          </a:bodyPr>
          <a:lstStyle/>
          <a:p>
            <a:pPr algn="ctr"/>
            <a:r>
              <a:rPr lang="ro-RO" sz="2200" b="1" dirty="0" smtClean="0">
                <a:solidFill>
                  <a:schemeClr val="tx1"/>
                </a:solidFill>
                <a:latin typeface="Arial" panose="020B0604020202020204" pitchFamily="34" charset="0"/>
                <a:cs typeface="Arial" panose="020B0604020202020204" pitchFamily="34" charset="0"/>
              </a:rPr>
              <a:t>Mariana BĂLAN</a:t>
            </a:r>
            <a:r>
              <a:rPr lang="en-US" sz="2200" b="1" dirty="0" smtClean="0">
                <a:solidFill>
                  <a:schemeClr val="tx1"/>
                </a:solidFill>
                <a:latin typeface="Arial" panose="020B0604020202020204" pitchFamily="34" charset="0"/>
                <a:cs typeface="Arial" panose="020B0604020202020204" pitchFamily="34" charset="0"/>
              </a:rPr>
              <a:t>, </a:t>
            </a:r>
            <a:r>
              <a:rPr lang="en-US" sz="2200" dirty="0" smtClean="0">
                <a:solidFill>
                  <a:schemeClr val="tx1"/>
                </a:solidFill>
                <a:latin typeface="Times New Roman" panose="02020603050405020304" pitchFamily="18" charset="0"/>
                <a:cs typeface="Times New Roman" panose="02020603050405020304" pitchFamily="18" charset="0"/>
              </a:rPr>
              <a:t>Univ. Prof. PhD</a:t>
            </a:r>
            <a:r>
              <a:rPr lang="en-US" sz="2200" dirty="0">
                <a:solidFill>
                  <a:schemeClr val="tx1"/>
                </a:solidFill>
                <a:latin typeface="Times New Roman" panose="02020603050405020304" pitchFamily="18" charset="0"/>
                <a:cs typeface="Times New Roman" panose="02020603050405020304" pitchFamily="18" charset="0"/>
              </a:rPr>
              <a:t>. SR I</a:t>
            </a:r>
            <a:endParaRPr lang="en-US" sz="2200" b="1" dirty="0">
              <a:solidFill>
                <a:schemeClr val="tx1"/>
              </a:solidFill>
              <a:latin typeface="Times New Roman" panose="02020603050405020304" pitchFamily="18" charset="0"/>
              <a:cs typeface="Times New Roman" panose="02020603050405020304" pitchFamily="18" charset="0"/>
            </a:endParaRPr>
          </a:p>
          <a:p>
            <a:pPr algn="ctr"/>
            <a:r>
              <a:rPr lang="ro-RO" sz="2000" dirty="0" smtClean="0">
                <a:solidFill>
                  <a:schemeClr val="tx1"/>
                </a:solidFill>
                <a:latin typeface="Arial" panose="020B0604020202020204" pitchFamily="34" charset="0"/>
                <a:cs typeface="Arial" panose="020B0604020202020204" pitchFamily="34" charset="0"/>
              </a:rPr>
              <a:t>Institut</a:t>
            </a:r>
            <a:r>
              <a:rPr lang="en-US" sz="2000" dirty="0" smtClean="0">
                <a:solidFill>
                  <a:schemeClr val="tx1"/>
                </a:solidFill>
                <a:latin typeface="Arial" panose="020B0604020202020204" pitchFamily="34" charset="0"/>
                <a:cs typeface="Arial" panose="020B0604020202020204" pitchFamily="34" charset="0"/>
              </a:rPr>
              <a:t>e</a:t>
            </a:r>
            <a:r>
              <a:rPr lang="ro-RO" sz="2000" dirty="0" smtClean="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for Economic Forecasting</a:t>
            </a:r>
            <a:r>
              <a:rPr lang="ro-RO" sz="2000" dirty="0" smtClean="0">
                <a:solidFill>
                  <a:schemeClr val="tx1"/>
                </a:solidFill>
                <a:latin typeface="Arial" panose="020B0604020202020204" pitchFamily="34" charset="0"/>
                <a:cs typeface="Arial" panose="020B0604020202020204" pitchFamily="34" charset="0"/>
              </a:rPr>
              <a:t>-</a:t>
            </a:r>
            <a:r>
              <a:rPr lang="en-US" sz="2000" dirty="0" smtClean="0">
                <a:solidFill>
                  <a:schemeClr val="tx1"/>
                </a:solidFill>
                <a:latin typeface="Arial" panose="020B0604020202020204" pitchFamily="34" charset="0"/>
                <a:cs typeface="Arial" panose="020B0604020202020204" pitchFamily="34" charset="0"/>
              </a:rPr>
              <a:t>NIER</a:t>
            </a:r>
            <a:r>
              <a:rPr lang="ro-RO" sz="2000" dirty="0" smtClean="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Romanian Academy</a:t>
            </a:r>
            <a:r>
              <a:rPr lang="ro-RO" sz="2000" dirty="0" smtClean="0">
                <a:solidFill>
                  <a:schemeClr val="tx1"/>
                </a:solidFill>
                <a:latin typeface="Arial" panose="020B0604020202020204" pitchFamily="34" charset="0"/>
                <a:cs typeface="Arial" panose="020B0604020202020204" pitchFamily="34" charset="0"/>
              </a:rPr>
              <a:t>, </a:t>
            </a:r>
            <a:r>
              <a:rPr lang="ro-RO" sz="2000" dirty="0">
                <a:solidFill>
                  <a:schemeClr val="tx1"/>
                </a:solidFill>
                <a:latin typeface="Arial" panose="020B0604020202020204" pitchFamily="34" charset="0"/>
                <a:cs typeface="Arial" panose="020B0604020202020204" pitchFamily="34" charset="0"/>
              </a:rPr>
              <a:t>e_mail</a:t>
            </a:r>
            <a:r>
              <a:rPr lang="ro-RO" sz="2000" dirty="0" smtClean="0">
                <a:solidFill>
                  <a:schemeClr val="tx1"/>
                </a:solidFill>
                <a:latin typeface="Arial" panose="020B0604020202020204" pitchFamily="34" charset="0"/>
                <a:cs typeface="Arial" panose="020B0604020202020204" pitchFamily="34" charset="0"/>
              </a:rPr>
              <a:t>:</a:t>
            </a:r>
            <a:r>
              <a:rPr lang="en-US" sz="2000" dirty="0" smtClean="0">
                <a:solidFill>
                  <a:schemeClr val="tx1"/>
                </a:solidFill>
                <a:latin typeface="Arial" panose="020B0604020202020204" pitchFamily="34" charset="0"/>
                <a:cs typeface="Arial" panose="020B0604020202020204" pitchFamily="34" charset="0"/>
              </a:rPr>
              <a:t> </a:t>
            </a:r>
            <a:r>
              <a:rPr lang="ro-RO" sz="2000" dirty="0" smtClean="0">
                <a:solidFill>
                  <a:schemeClr val="tx1"/>
                </a:solidFill>
                <a:latin typeface="Arial" panose="020B0604020202020204" pitchFamily="34" charset="0"/>
                <a:cs typeface="Arial" panose="020B0604020202020204" pitchFamily="34" charset="0"/>
              </a:rPr>
              <a:t>dr.mariana.balan@gmail.com</a:t>
            </a:r>
            <a:endParaRPr lang="en-US" sz="2000" dirty="0">
              <a:solidFill>
                <a:schemeClr val="tx1"/>
              </a:solidFill>
              <a:latin typeface="Arial" panose="020B0604020202020204" pitchFamily="34" charset="0"/>
              <a:cs typeface="Arial" panose="020B0604020202020204" pitchFamily="34" charset="0"/>
            </a:endParaRPr>
          </a:p>
          <a:p>
            <a:pPr algn="ctr"/>
            <a:endParaRPr lang="en-US" dirty="0"/>
          </a:p>
        </p:txBody>
      </p:sp>
      <p:sp>
        <p:nvSpPr>
          <p:cNvPr id="4" name="Rectangle 3"/>
          <p:cNvSpPr/>
          <p:nvPr/>
        </p:nvSpPr>
        <p:spPr>
          <a:xfrm>
            <a:off x="3191136" y="6033716"/>
            <a:ext cx="7161067" cy="523220"/>
          </a:xfrm>
          <a:prstGeom prst="rect">
            <a:avLst/>
          </a:prstGeom>
        </p:spPr>
        <p:txBody>
          <a:bodyPr wrap="square">
            <a:spAutoFit/>
          </a:bodyPr>
          <a:lstStyle/>
          <a:p>
            <a:pPr algn="ctr"/>
            <a:r>
              <a:rPr lang="en-US" sz="1400" dirty="0">
                <a:solidFill>
                  <a:srgbClr val="990000"/>
                </a:solidFill>
                <a:latin typeface="Arial" panose="020B0604020202020204" pitchFamily="34" charset="0"/>
                <a:cs typeface="Arial" panose="020B0604020202020204" pitchFamily="34" charset="0"/>
              </a:rPr>
              <a:t>23rd International Conference on Tourism and Rural Space in National and International Context – TARS</a:t>
            </a:r>
            <a:r>
              <a:rPr lang="en-US" sz="1400" dirty="0" smtClean="0">
                <a:solidFill>
                  <a:srgbClr val="990000"/>
                </a:solidFill>
                <a:latin typeface="Arial" panose="020B0604020202020204" pitchFamily="34" charset="0"/>
                <a:cs typeface="Arial" panose="020B0604020202020204" pitchFamily="34" charset="0"/>
              </a:rPr>
              <a:t>, </a:t>
            </a:r>
            <a:r>
              <a:rPr lang="en-US" sz="1400" dirty="0">
                <a:solidFill>
                  <a:srgbClr val="990000"/>
                </a:solidFill>
                <a:latin typeface="Arial" panose="020B0604020202020204" pitchFamily="34" charset="0"/>
                <a:cs typeface="Arial" panose="020B0604020202020204" pitchFamily="34" charset="0"/>
              </a:rPr>
              <a:t>27-29 May </a:t>
            </a:r>
            <a:r>
              <a:rPr lang="en-US" sz="1400" dirty="0" smtClean="0">
                <a:solidFill>
                  <a:srgbClr val="990000"/>
                </a:solidFill>
                <a:latin typeface="Arial" panose="020B0604020202020204" pitchFamily="34" charset="0"/>
                <a:cs typeface="Arial" panose="020B0604020202020204" pitchFamily="34" charset="0"/>
              </a:rPr>
              <a:t>2021</a:t>
            </a:r>
            <a:endParaRPr lang="en-US" sz="1400" dirty="0">
              <a:solidFill>
                <a:srgbClr val="99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9895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a:latin typeface="Arial" panose="020B0604020202020204" pitchFamily="34" charset="0"/>
                <a:cs typeface="Arial" panose="020B0604020202020204" pitchFamily="34" charset="0"/>
              </a:rPr>
              <a:t>Figure 8 </a:t>
            </a:r>
            <a:r>
              <a:rPr lang="en-US" sz="2400" dirty="0">
                <a:latin typeface="Arial" panose="020B0604020202020204" pitchFamily="34" charset="0"/>
                <a:cs typeface="Arial" panose="020B0604020202020204" pitchFamily="34" charset="0"/>
              </a:rPr>
              <a:t>The index of utilization of the tourist accommodation capacity in operation by types of tourist reception structures and by months in 2020</a:t>
            </a:r>
            <a:endParaRPr lang="en-US" sz="2400" dirty="0">
              <a:latin typeface="Arial" panose="020B0604020202020204" pitchFamily="34" charset="0"/>
              <a:cs typeface="Arial" panose="020B0604020202020204"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2382313729"/>
              </p:ext>
            </p:extLst>
          </p:nvPr>
        </p:nvGraphicFramePr>
        <p:xfrm>
          <a:off x="2805689" y="2011289"/>
          <a:ext cx="8157875" cy="4250966"/>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8"/>
          <p:cNvSpPr/>
          <p:nvPr/>
        </p:nvSpPr>
        <p:spPr>
          <a:xfrm>
            <a:off x="2592925" y="6440796"/>
            <a:ext cx="8629257" cy="275653"/>
          </a:xfrm>
          <a:prstGeom prst="rect">
            <a:avLst/>
          </a:prstGeom>
        </p:spPr>
        <p:txBody>
          <a:bodyPr wrap="square">
            <a:spAutoFit/>
          </a:bodyPr>
          <a:lstStyle/>
          <a:p>
            <a:pPr marL="453390">
              <a:lnSpc>
                <a:spcPct val="107000"/>
              </a:lnSpc>
              <a:spcAft>
                <a:spcPts val="0"/>
              </a:spcAft>
            </a:pPr>
            <a:r>
              <a:rPr lang="en-US" sz="1200" dirty="0">
                <a:latin typeface="Arial" panose="020B0604020202020204" pitchFamily="34" charset="0"/>
                <a:ea typeface="Times New Roman" panose="02020603050405020304" pitchFamily="18" charset="0"/>
                <a:cs typeface="Arial" panose="020B0604020202020204" pitchFamily="34" charset="0"/>
              </a:rPr>
              <a:t>Source: author's processing based on data from TEMPO online, www.insse.ro</a:t>
            </a:r>
            <a:endParaRPr lang="en-US" sz="1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71526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42109"/>
            <a:ext cx="8915400" cy="5781964"/>
          </a:xfrm>
        </p:spPr>
        <p:txBody>
          <a:bodyPr/>
          <a:lstStyle/>
          <a:p>
            <a:pPr marL="0" indent="0" algn="just">
              <a:buNone/>
            </a:pPr>
            <a:r>
              <a:rPr lang="ro-RO" sz="2200" b="1" dirty="0">
                <a:latin typeface="Arial" panose="020B0604020202020204" pitchFamily="34" charset="0"/>
                <a:cs typeface="Arial" panose="020B0604020202020204" pitchFamily="34" charset="0"/>
              </a:rPr>
              <a:t>Cultural tourism </a:t>
            </a:r>
            <a:r>
              <a:rPr lang="ro-RO" sz="2200" dirty="0">
                <a:latin typeface="Arial" panose="020B0604020202020204" pitchFamily="34" charset="0"/>
                <a:cs typeface="Arial" panose="020B0604020202020204" pitchFamily="34" charset="0"/>
              </a:rPr>
              <a:t>is almost as diverse as culture itself in that it can embrace virtually any activity related to or specific to a country, area or city: art, cinema, language, sports, religion, architecture, gastronomy, nature or folklore. </a:t>
            </a:r>
            <a:endParaRPr lang="en-US" sz="2200" dirty="0" smtClean="0">
              <a:latin typeface="Arial" panose="020B0604020202020204" pitchFamily="34" charset="0"/>
              <a:cs typeface="Arial" panose="020B0604020202020204" pitchFamily="34" charset="0"/>
            </a:endParaRPr>
          </a:p>
          <a:p>
            <a:pPr marL="0" indent="0" algn="just">
              <a:buNone/>
            </a:pPr>
            <a:r>
              <a:rPr lang="ro-RO" sz="2200" dirty="0" smtClean="0">
                <a:latin typeface="Arial" panose="020B0604020202020204" pitchFamily="34" charset="0"/>
                <a:cs typeface="Arial" panose="020B0604020202020204" pitchFamily="34" charset="0"/>
              </a:rPr>
              <a:t>Even </a:t>
            </a:r>
            <a:r>
              <a:rPr lang="ro-RO" sz="2200" dirty="0">
                <a:latin typeface="Arial" panose="020B0604020202020204" pitchFamily="34" charset="0"/>
                <a:cs typeface="Arial" panose="020B0604020202020204" pitchFamily="34" charset="0"/>
              </a:rPr>
              <a:t>less conventional and, in some cases, very alternative types of cultural tourism (so-called tombstone tourism: cemeteries such as those in Paris, London or Recoleta - in Buenos Aires) are some of the most visited places by tourists. for their history and beauty, tourism in the areas where scenes from famous movies were filmed, war tourism - which visits sites where historical battles took place, UFO tourism leading to sites known for UFO sightings; phantom tourism in forests and houses that are supposed to be haunted and so on</a:t>
            </a:r>
            <a:r>
              <a:rPr lang="ro-RO" sz="2200" dirty="0" smtClean="0">
                <a:latin typeface="Arial" panose="020B0604020202020204" pitchFamily="34" charset="0"/>
                <a:cs typeface="Arial" panose="020B0604020202020204" pitchFamily="34" charset="0"/>
              </a:rPr>
              <a:t>).</a:t>
            </a:r>
            <a:endParaRPr lang="en-US" sz="2200" dirty="0" smtClean="0">
              <a:latin typeface="Arial" panose="020B0604020202020204" pitchFamily="34" charset="0"/>
              <a:cs typeface="Arial" panose="020B0604020202020204" pitchFamily="34" charset="0"/>
            </a:endParaRPr>
          </a:p>
          <a:p>
            <a:pPr marL="0" indent="0" algn="just">
              <a:buNone/>
            </a:pPr>
            <a:r>
              <a:rPr lang="ro-RO" sz="2400" dirty="0">
                <a:latin typeface="Arial" panose="020B0604020202020204" pitchFamily="34" charset="0"/>
                <a:cs typeface="Arial" panose="020B0604020202020204" pitchFamily="34" charset="0"/>
              </a:rPr>
              <a:t>the Secretary General of the World Tourism Organization, Zurab Pololikashvili stated that, “culture is one of the driving forces for the growth of tourism”. </a:t>
            </a:r>
            <a:endParaRPr 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03125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7612" y="969818"/>
            <a:ext cx="8915400" cy="5532582"/>
          </a:xfrm>
        </p:spPr>
        <p:txBody>
          <a:bodyPr>
            <a:noAutofit/>
          </a:bodyPr>
          <a:lstStyle/>
          <a:p>
            <a:r>
              <a:rPr lang="ro-RO" sz="2400" dirty="0">
                <a:latin typeface="Arial" panose="020B0604020202020204" pitchFamily="34" charset="0"/>
                <a:cs typeface="Arial" panose="020B0604020202020204" pitchFamily="34" charset="0"/>
              </a:rPr>
              <a:t>The COVID-19 pandemic has drastically affected the arts and culture sector around the world</a:t>
            </a:r>
            <a:r>
              <a:rPr lang="ro-RO" sz="2400" dirty="0" smtClean="0">
                <a:latin typeface="Arial" panose="020B0604020202020204" pitchFamily="34" charset="0"/>
                <a:cs typeface="Arial" panose="020B0604020202020204" pitchFamily="34" charset="0"/>
              </a:rPr>
              <a:t>.</a:t>
            </a:r>
            <a:endParaRPr lang="en-US" sz="2400" dirty="0" smtClean="0">
              <a:latin typeface="Arial" panose="020B0604020202020204" pitchFamily="34" charset="0"/>
              <a:cs typeface="Arial" panose="020B0604020202020204" pitchFamily="34" charset="0"/>
            </a:endParaRPr>
          </a:p>
          <a:p>
            <a:r>
              <a:rPr lang="ro-RO" sz="2400" dirty="0">
                <a:latin typeface="Arial" panose="020B0604020202020204" pitchFamily="34" charset="0"/>
                <a:cs typeface="Arial" panose="020B0604020202020204" pitchFamily="34" charset="0"/>
              </a:rPr>
              <a:t>Measures taken by countries to reduce the risk of the virus spreading have led to the closure of museums, cultural institutions, world heritage sites and other historical monuments, which has deprived communities of culture and significant income. </a:t>
            </a:r>
            <a:endParaRPr lang="en-US" sz="2400" dirty="0" smtClean="0">
              <a:latin typeface="Arial" panose="020B0604020202020204" pitchFamily="34" charset="0"/>
              <a:cs typeface="Arial" panose="020B0604020202020204" pitchFamily="34" charset="0"/>
            </a:endParaRPr>
          </a:p>
          <a:p>
            <a:r>
              <a:rPr lang="ro-RO" sz="2400" dirty="0" smtClean="0">
                <a:latin typeface="Arial" panose="020B0604020202020204" pitchFamily="34" charset="0"/>
                <a:cs typeface="Arial" panose="020B0604020202020204" pitchFamily="34" charset="0"/>
              </a:rPr>
              <a:t>At </a:t>
            </a:r>
            <a:r>
              <a:rPr lang="ro-RO" sz="2400" dirty="0">
                <a:latin typeface="Arial" panose="020B0604020202020204" pitchFamily="34" charset="0"/>
                <a:cs typeface="Arial" panose="020B0604020202020204" pitchFamily="34" charset="0"/>
              </a:rPr>
              <a:t>the height of the global blockade, 90% of countries have closed their World Heritage </a:t>
            </a:r>
            <a:r>
              <a:rPr lang="ro-RO" sz="2400" dirty="0" smtClean="0">
                <a:latin typeface="Arial" panose="020B0604020202020204" pitchFamily="34" charset="0"/>
                <a:cs typeface="Arial" panose="020B0604020202020204" pitchFamily="34" charset="0"/>
              </a:rPr>
              <a:t>properties</a:t>
            </a:r>
            <a:endParaRPr lang="en-US" sz="2400" dirty="0" smtClean="0">
              <a:latin typeface="Arial" panose="020B0604020202020204" pitchFamily="34" charset="0"/>
              <a:cs typeface="Arial" panose="020B0604020202020204" pitchFamily="34" charset="0"/>
            </a:endParaRPr>
          </a:p>
          <a:p>
            <a:r>
              <a:rPr lang="ro-RO" sz="2400" dirty="0">
                <a:latin typeface="Arial" panose="020B0604020202020204" pitchFamily="34" charset="0"/>
                <a:cs typeface="Arial" panose="020B0604020202020204" pitchFamily="34" charset="0"/>
              </a:rPr>
              <a:t>The cancellation of national and local cultural and religious events (festivals, rituals and various forms of traditional practices) has had a direct socio-economic impact on communities and cohesion.</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7719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840509"/>
            <a:ext cx="8915400" cy="5597236"/>
          </a:xfrm>
        </p:spPr>
        <p:txBody>
          <a:bodyPr>
            <a:normAutofit/>
          </a:bodyPr>
          <a:lstStyle/>
          <a:p>
            <a:r>
              <a:rPr lang="en-US" sz="2000" b="1" dirty="0" smtClean="0">
                <a:latin typeface="Arial" panose="020B0604020202020204" pitchFamily="34" charset="0"/>
                <a:cs typeface="Arial" panose="020B0604020202020204" pitchFamily="34" charset="0"/>
              </a:rPr>
              <a:t>R</a:t>
            </a:r>
            <a:r>
              <a:rPr lang="ro-RO" sz="2000" b="1" dirty="0" smtClean="0">
                <a:latin typeface="Arial" panose="020B0604020202020204" pitchFamily="34" charset="0"/>
                <a:cs typeface="Arial" panose="020B0604020202020204" pitchFamily="34" charset="0"/>
              </a:rPr>
              <a:t>ecommendations</a:t>
            </a:r>
            <a:r>
              <a:rPr lang="en-US" sz="2000" b="1"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of </a:t>
            </a:r>
            <a:r>
              <a:rPr lang="ro-RO" sz="2000" dirty="0">
                <a:latin typeface="Arial" panose="020B0604020202020204" pitchFamily="34" charset="0"/>
                <a:cs typeface="Arial" panose="020B0604020202020204" pitchFamily="34" charset="0"/>
              </a:rPr>
              <a:t>Department of Ethics, Culture and Social Responsibility of the World Tourism </a:t>
            </a:r>
            <a:r>
              <a:rPr lang="ro-RO" sz="2000" dirty="0" smtClean="0">
                <a:latin typeface="Arial" panose="020B0604020202020204" pitchFamily="34" charset="0"/>
                <a:cs typeface="Arial" panose="020B0604020202020204" pitchFamily="34" charset="0"/>
              </a:rPr>
              <a:t>Organization</a:t>
            </a:r>
            <a:r>
              <a:rPr lang="en-US" sz="2000" dirty="0" smtClean="0">
                <a:latin typeface="Arial" panose="020B0604020202020204" pitchFamily="34" charset="0"/>
                <a:cs typeface="Arial" panose="020B0604020202020204" pitchFamily="34" charset="0"/>
              </a:rPr>
              <a:t>:</a:t>
            </a:r>
          </a:p>
          <a:p>
            <a:pPr marL="628650" lvl="0" indent="-287338">
              <a:buFont typeface="Arial" panose="020B0604020202020204" pitchFamily="34" charset="0"/>
              <a:buChar char="•"/>
            </a:pPr>
            <a:r>
              <a:rPr lang="ro-RO" sz="2000" i="1" dirty="0">
                <a:latin typeface="Arial" panose="020B0604020202020204" pitchFamily="34" charset="0"/>
                <a:cs typeface="Arial" panose="020B0604020202020204" pitchFamily="34" charset="0"/>
              </a:rPr>
              <a:t>improving the exchange of information and data between the tourism sectors;</a:t>
            </a:r>
            <a:endParaRPr lang="en-US" sz="2000" dirty="0">
              <a:latin typeface="Arial" panose="020B0604020202020204" pitchFamily="34" charset="0"/>
              <a:cs typeface="Arial" panose="020B0604020202020204" pitchFamily="34" charset="0"/>
            </a:endParaRPr>
          </a:p>
          <a:p>
            <a:pPr marL="628650" lvl="0" indent="-287338">
              <a:buFont typeface="Arial" panose="020B0604020202020204" pitchFamily="34" charset="0"/>
              <a:buChar char="•"/>
            </a:pPr>
            <a:r>
              <a:rPr lang="ro-RO" sz="2000" i="1" dirty="0">
                <a:latin typeface="Arial" panose="020B0604020202020204" pitchFamily="34" charset="0"/>
                <a:cs typeface="Arial" panose="020B0604020202020204" pitchFamily="34" charset="0"/>
              </a:rPr>
              <a:t>launching innovative alliances between the tourism sectors and companies specialized in new communication technologies;</a:t>
            </a:r>
            <a:endParaRPr lang="en-US" sz="2000" dirty="0">
              <a:latin typeface="Arial" panose="020B0604020202020204" pitchFamily="34" charset="0"/>
              <a:cs typeface="Arial" panose="020B0604020202020204" pitchFamily="34" charset="0"/>
            </a:endParaRPr>
          </a:p>
          <a:p>
            <a:pPr marL="628650" lvl="0" indent="-287338">
              <a:buFont typeface="Arial" panose="020B0604020202020204" pitchFamily="34" charset="0"/>
              <a:buChar char="•"/>
            </a:pPr>
            <a:r>
              <a:rPr lang="ro-RO" sz="2000" i="1" dirty="0">
                <a:latin typeface="Arial" panose="020B0604020202020204" pitchFamily="34" charset="0"/>
                <a:cs typeface="Arial" panose="020B0604020202020204" pitchFamily="34" charset="0"/>
              </a:rPr>
              <a:t>developing strategies for a more sustainable future for cultural tourism;</a:t>
            </a:r>
            <a:endParaRPr lang="en-US" sz="2000" dirty="0">
              <a:latin typeface="Arial" panose="020B0604020202020204" pitchFamily="34" charset="0"/>
              <a:cs typeface="Arial" panose="020B0604020202020204" pitchFamily="34" charset="0"/>
            </a:endParaRPr>
          </a:p>
          <a:p>
            <a:pPr marL="628650" lvl="0" indent="-287338">
              <a:buFont typeface="Arial" panose="020B0604020202020204" pitchFamily="34" charset="0"/>
              <a:buChar char="•"/>
            </a:pPr>
            <a:r>
              <a:rPr lang="ro-RO" sz="2000" i="1" dirty="0">
                <a:latin typeface="Arial" panose="020B0604020202020204" pitchFamily="34" charset="0"/>
                <a:cs typeface="Arial" panose="020B0604020202020204" pitchFamily="34" charset="0"/>
              </a:rPr>
              <a:t>the formation of a workforce in all sectors of tourism more resistant to possible shocks, </a:t>
            </a:r>
            <a:r>
              <a:rPr lang="ro-RO" sz="2000" dirty="0">
                <a:latin typeface="Arial" panose="020B0604020202020204" pitchFamily="34" charset="0"/>
                <a:cs typeface="Arial" panose="020B0604020202020204" pitchFamily="34" charset="0"/>
              </a:rPr>
              <a:t>given that the professional profiles of workers in cultural tourism and tourism in general will require new skills for immediate action and participation in actions to recover losses caused by various events;</a:t>
            </a:r>
            <a:endParaRPr lang="en-US" sz="2000" dirty="0">
              <a:latin typeface="Arial" panose="020B0604020202020204" pitchFamily="34" charset="0"/>
              <a:cs typeface="Arial" panose="020B0604020202020204" pitchFamily="34" charset="0"/>
            </a:endParaRPr>
          </a:p>
          <a:p>
            <a:pPr marL="628650" lvl="0" indent="-287338">
              <a:buFont typeface="Arial" panose="020B0604020202020204" pitchFamily="34" charset="0"/>
              <a:buChar char="•"/>
            </a:pPr>
            <a:r>
              <a:rPr lang="ro-RO" sz="2000" i="1" dirty="0">
                <a:latin typeface="Arial" panose="020B0604020202020204" pitchFamily="34" charset="0"/>
                <a:cs typeface="Arial" panose="020B0604020202020204" pitchFamily="34" charset="0"/>
              </a:rPr>
              <a:t>building intersectoral governance models between key players in tourism and culture;</a:t>
            </a:r>
            <a:endParaRPr lang="en-US" sz="2000" dirty="0">
              <a:latin typeface="Arial" panose="020B0604020202020204" pitchFamily="34" charset="0"/>
              <a:cs typeface="Arial" panose="020B0604020202020204" pitchFamily="34" charset="0"/>
            </a:endParaRPr>
          </a:p>
          <a:p>
            <a:pPr marL="628650" lvl="0" indent="-287338">
              <a:buFont typeface="Arial" panose="020B0604020202020204" pitchFamily="34" charset="0"/>
              <a:buChar char="•"/>
            </a:pPr>
            <a:r>
              <a:rPr lang="ro-RO" sz="2000" i="1" dirty="0">
                <a:latin typeface="Arial" panose="020B0604020202020204" pitchFamily="34" charset="0"/>
                <a:cs typeface="Arial" panose="020B0604020202020204" pitchFamily="34" charset="0"/>
              </a:rPr>
              <a:t>strengthening emotional ties </a:t>
            </a:r>
            <a:r>
              <a:rPr lang="ro-RO" sz="2000" dirty="0">
                <a:latin typeface="Arial" panose="020B0604020202020204" pitchFamily="34" charset="0"/>
                <a:cs typeface="Arial" panose="020B0604020202020204" pitchFamily="34" charset="0"/>
              </a:rPr>
              <a:t>between citizens and cultural creators</a:t>
            </a:r>
            <a:r>
              <a:rPr lang="ro-RO" sz="2000" i="1"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27753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ro-RO" sz="2400" dirty="0">
                <a:latin typeface="Arial" panose="020B0604020202020204" pitchFamily="34" charset="0"/>
                <a:cs typeface="Arial" panose="020B0604020202020204" pitchFamily="34" charset="0"/>
              </a:rPr>
              <a:t>At European level, the Expert Group on Digital Cultural Heritage and Europeana (DCHE) has developed a study to help professionals in the field of cultural tourism and cultural heritage in their attempt to digitize 3D cultural </a:t>
            </a:r>
            <a:r>
              <a:rPr lang="ro-RO" sz="2400" dirty="0" smtClean="0">
                <a:latin typeface="Arial" panose="020B0604020202020204" pitchFamily="34" charset="0"/>
                <a:cs typeface="Arial" panose="020B0604020202020204" pitchFamily="34" charset="0"/>
              </a:rPr>
              <a:t>heritage</a:t>
            </a:r>
            <a:endParaRPr lang="en-US" sz="2400" dirty="0" smtClean="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886256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827310"/>
            <a:ext cx="8911687" cy="604326"/>
          </a:xfrm>
        </p:spPr>
        <p:txBody>
          <a:bodyPr>
            <a:normAutofit/>
          </a:bodyPr>
          <a:lstStyle/>
          <a:p>
            <a:r>
              <a:rPr lang="en-US" sz="2800" b="1" dirty="0" smtClean="0">
                <a:latin typeface="Arial" panose="020B0604020202020204" pitchFamily="34" charset="0"/>
                <a:cs typeface="Arial" panose="020B0604020202020204" pitchFamily="34" charset="0"/>
              </a:rPr>
              <a:t>Conclusions</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838036"/>
            <a:ext cx="8915400" cy="4608946"/>
          </a:xfrm>
        </p:spPr>
        <p:txBody>
          <a:bodyPr>
            <a:normAutofit lnSpcReduction="10000"/>
          </a:bodyPr>
          <a:lstStyle/>
          <a:p>
            <a:r>
              <a:rPr lang="ro-RO" sz="2000" dirty="0">
                <a:latin typeface="Arial" panose="020B0604020202020204" pitchFamily="34" charset="0"/>
                <a:cs typeface="Arial" panose="020B0604020202020204" pitchFamily="34" charset="0"/>
              </a:rPr>
              <a:t>Tourism was one of the first sectors to be severely affected by the pandemic, as measures taken to reduce the spread of the virus led to an almost complete cessation of tourism activities around the world</a:t>
            </a:r>
            <a:r>
              <a:rPr lang="ro-RO" sz="2000" dirty="0" smtClean="0">
                <a:latin typeface="Arial" panose="020B0604020202020204" pitchFamily="34" charset="0"/>
                <a:cs typeface="Arial" panose="020B0604020202020204" pitchFamily="34" charset="0"/>
              </a:rPr>
              <a:t>.</a:t>
            </a:r>
            <a:endParaRPr lang="en-US" sz="2000" dirty="0" smtClean="0">
              <a:latin typeface="Arial" panose="020B0604020202020204" pitchFamily="34" charset="0"/>
              <a:cs typeface="Arial" panose="020B0604020202020204" pitchFamily="34" charset="0"/>
            </a:endParaRPr>
          </a:p>
          <a:p>
            <a:r>
              <a:rPr lang="ro-RO" sz="2000" dirty="0">
                <a:latin typeface="Arial" panose="020B0604020202020204" pitchFamily="34" charset="0"/>
                <a:cs typeface="Arial" panose="020B0604020202020204" pitchFamily="34" charset="0"/>
              </a:rPr>
              <a:t>Travel restrictions imposed at the world level to reduce the spread of the virus and the massive decline in tourist demand have reduced the number of international tourist arrivals by 74% in 2020 compared to the previous year. </a:t>
            </a:r>
            <a:endParaRPr lang="en-US" sz="2000" dirty="0" smtClean="0">
              <a:latin typeface="Arial" panose="020B0604020202020204" pitchFamily="34" charset="0"/>
              <a:cs typeface="Arial" panose="020B0604020202020204" pitchFamily="34" charset="0"/>
            </a:endParaRPr>
          </a:p>
          <a:p>
            <a:r>
              <a:rPr lang="ro-RO" sz="2000" dirty="0" smtClean="0">
                <a:latin typeface="Arial" panose="020B0604020202020204" pitchFamily="34" charset="0"/>
                <a:cs typeface="Arial" panose="020B0604020202020204" pitchFamily="34" charset="0"/>
              </a:rPr>
              <a:t>The </a:t>
            </a:r>
            <a:r>
              <a:rPr lang="ro-RO" sz="2000" dirty="0">
                <a:latin typeface="Arial" panose="020B0604020202020204" pitchFamily="34" charset="0"/>
                <a:cs typeface="Arial" panose="020B0604020202020204" pitchFamily="34" charset="0"/>
              </a:rPr>
              <a:t>collapse of international travel has led to an estimated loss of $ 1.3 trillion in export earnings (more than 11 times the loss during the 2008-2009 global economic crisis).</a:t>
            </a:r>
            <a:endParaRPr lang="en-US" sz="2000" dirty="0">
              <a:latin typeface="Arial" panose="020B0604020202020204" pitchFamily="34" charset="0"/>
              <a:cs typeface="Arial" panose="020B0604020202020204" pitchFamily="34" charset="0"/>
            </a:endParaRPr>
          </a:p>
          <a:p>
            <a:r>
              <a:rPr lang="ro-RO" sz="2000" dirty="0">
                <a:latin typeface="Arial" panose="020B0604020202020204" pitchFamily="34" charset="0"/>
                <a:cs typeface="Arial" panose="020B0604020202020204" pitchFamily="34" charset="0"/>
              </a:rPr>
              <a:t>At regional level, Asia-Pacific saw an 84% drop in international arrivals in 2020, about 300 million less than in the previous year. The Middle East and Africa saw a 75% drop in arrivals. In Europe, arrivals fell by 70%, representing more than 500 million fewer international tourists, while in America they fell by 69%.</a:t>
            </a:r>
            <a:endParaRPr lang="en-US" sz="20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323240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1575" y="1320801"/>
            <a:ext cx="8915400" cy="4932167"/>
          </a:xfrm>
        </p:spPr>
        <p:txBody>
          <a:bodyPr>
            <a:normAutofit/>
          </a:bodyPr>
          <a:lstStyle/>
          <a:p>
            <a:r>
              <a:rPr lang="ro-RO" sz="2000" dirty="0">
                <a:latin typeface="Arial" panose="020B0604020202020204" pitchFamily="34" charset="0"/>
                <a:cs typeface="Arial" panose="020B0604020202020204" pitchFamily="34" charset="0"/>
              </a:rPr>
              <a:t>The COVID-19 crisis has hit the tourism economy hard, with unprecedented effects </a:t>
            </a:r>
            <a:endParaRPr lang="en-US" sz="2000" dirty="0" smtClean="0">
              <a:latin typeface="Arial" panose="020B0604020202020204" pitchFamily="34" charset="0"/>
              <a:cs typeface="Arial" panose="020B0604020202020204" pitchFamily="34" charset="0"/>
            </a:endParaRPr>
          </a:p>
          <a:p>
            <a:r>
              <a:rPr lang="ro-RO" sz="2000" dirty="0">
                <a:latin typeface="Arial" panose="020B0604020202020204" pitchFamily="34" charset="0"/>
                <a:cs typeface="Arial" panose="020B0604020202020204" pitchFamily="34" charset="0"/>
              </a:rPr>
              <a:t>At the level of the European Union, a loss of 6.6 to 11.7 million jobs is also estimated in companies operating and / or dependent on tourism-related activities in 2020, which represents 3.2% - 5 , 6% of the total active population in the European </a:t>
            </a:r>
            <a:r>
              <a:rPr lang="ro-RO" sz="2000" dirty="0" smtClean="0">
                <a:latin typeface="Arial" panose="020B0604020202020204" pitchFamily="34" charset="0"/>
                <a:cs typeface="Arial" panose="020B0604020202020204" pitchFamily="34" charset="0"/>
              </a:rPr>
              <a:t>Union</a:t>
            </a:r>
            <a:endParaRPr lang="en-US" sz="2000" dirty="0" smtClean="0">
              <a:latin typeface="Arial" panose="020B0604020202020204" pitchFamily="34" charset="0"/>
              <a:cs typeface="Arial" panose="020B0604020202020204" pitchFamily="34" charset="0"/>
            </a:endParaRPr>
          </a:p>
          <a:p>
            <a:r>
              <a:rPr lang="ro-RO" sz="2000" dirty="0">
                <a:latin typeface="Arial" panose="020B0604020202020204" pitchFamily="34" charset="0"/>
                <a:cs typeface="Arial" panose="020B0604020202020204" pitchFamily="34" charset="0"/>
              </a:rPr>
              <a:t>The effects of the pandemic on </a:t>
            </a:r>
            <a:r>
              <a:rPr lang="ro-RO" sz="2000" i="1" dirty="0">
                <a:latin typeface="Arial" panose="020B0604020202020204" pitchFamily="34" charset="0"/>
                <a:cs typeface="Arial" panose="020B0604020202020204" pitchFamily="34" charset="0"/>
              </a:rPr>
              <a:t>Romanian tourism </a:t>
            </a:r>
            <a:r>
              <a:rPr lang="ro-RO" sz="2000" dirty="0">
                <a:latin typeface="Arial" panose="020B0604020202020204" pitchFamily="34" charset="0"/>
                <a:cs typeface="Arial" panose="020B0604020202020204" pitchFamily="34" charset="0"/>
              </a:rPr>
              <a:t>are reflected by the 52.3% reduction of tourist arrivals in Romania in 2020 compared to 2019, by an index of net use of accommodation in 2020 of 22.9% on total tourist accommodation structures, in decrease by 11.3 percentage points compared to the previous year, by the decrease by 60.8% compared to 2019 of the arrivals of foreign visitors in Romania, and by a decrease by 58.8% compared to 2019, of the departures of Romanian visitors abroad</a:t>
            </a:r>
            <a:r>
              <a:rPr lang="ro-RO" sz="2000" dirty="0" smtClean="0">
                <a:latin typeface="Arial" panose="020B0604020202020204" pitchFamily="34" charset="0"/>
                <a:cs typeface="Arial" panose="020B0604020202020204" pitchFamily="34" charset="0"/>
              </a:rPr>
              <a:t>on </a:t>
            </a:r>
            <a:r>
              <a:rPr lang="ro-RO" sz="2000" dirty="0">
                <a:latin typeface="Arial" panose="020B0604020202020204" pitchFamily="34" charset="0"/>
                <a:cs typeface="Arial" panose="020B0604020202020204" pitchFamily="34" charset="0"/>
              </a:rPr>
              <a:t>jobs and businesses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6216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9285" y="1330036"/>
            <a:ext cx="8915400" cy="5200022"/>
          </a:xfrm>
        </p:spPr>
        <p:txBody>
          <a:bodyPr>
            <a:normAutofit/>
          </a:bodyPr>
          <a:lstStyle/>
          <a:p>
            <a:r>
              <a:rPr lang="ro-RO" sz="2000" dirty="0">
                <a:latin typeface="Arial" panose="020B0604020202020204" pitchFamily="34" charset="0"/>
                <a:cs typeface="Arial" panose="020B0604020202020204" pitchFamily="34" charset="0"/>
              </a:rPr>
              <a:t>As a result of the pandemic, 90% of World Heritage sites and museums have introduced total or partial closures. In many cases, sites of special significance to humanity have been closed to the public for the first time in decades. </a:t>
            </a:r>
            <a:endParaRPr lang="en-US" sz="2000" dirty="0" smtClean="0">
              <a:latin typeface="Arial" panose="020B0604020202020204" pitchFamily="34" charset="0"/>
              <a:cs typeface="Arial" panose="020B0604020202020204" pitchFamily="34" charset="0"/>
            </a:endParaRPr>
          </a:p>
          <a:p>
            <a:r>
              <a:rPr lang="ro-RO" sz="2000" dirty="0" smtClean="0">
                <a:latin typeface="Arial" panose="020B0604020202020204" pitchFamily="34" charset="0"/>
                <a:cs typeface="Arial" panose="020B0604020202020204" pitchFamily="34" charset="0"/>
              </a:rPr>
              <a:t>Lost </a:t>
            </a:r>
            <a:r>
              <a:rPr lang="ro-RO" sz="2000" dirty="0">
                <a:latin typeface="Arial" panose="020B0604020202020204" pitchFamily="34" charset="0"/>
                <a:cs typeface="Arial" panose="020B0604020202020204" pitchFamily="34" charset="0"/>
              </a:rPr>
              <a:t>revenues from tourism in general and culture in particular severely affect communities, heritage sites, cultural events, spaces and institutions, while weakening the competitiveness of destinations and market differentiation. </a:t>
            </a:r>
            <a:endParaRPr lang="en-US" sz="2000" dirty="0" smtClean="0">
              <a:latin typeface="Arial" panose="020B0604020202020204" pitchFamily="34" charset="0"/>
              <a:cs typeface="Arial" panose="020B0604020202020204" pitchFamily="34" charset="0"/>
            </a:endParaRPr>
          </a:p>
          <a:p>
            <a:r>
              <a:rPr lang="ro-RO" sz="2000" dirty="0" smtClean="0">
                <a:latin typeface="Arial" panose="020B0604020202020204" pitchFamily="34" charset="0"/>
                <a:cs typeface="Arial" panose="020B0604020202020204" pitchFamily="34" charset="0"/>
              </a:rPr>
              <a:t>The </a:t>
            </a:r>
            <a:r>
              <a:rPr lang="ro-RO" sz="2000" dirty="0">
                <a:latin typeface="Arial" panose="020B0604020202020204" pitchFamily="34" charset="0"/>
                <a:cs typeface="Arial" panose="020B0604020202020204" pitchFamily="34" charset="0"/>
              </a:rPr>
              <a:t>sudden decline in tourist arrivals has been felt around the globe, while millions of people have turned to virtual cultural experiences for comfort and inspiration. </a:t>
            </a:r>
            <a:endParaRPr lang="en-US" sz="2000" dirty="0" smtClean="0">
              <a:latin typeface="Arial" panose="020B0604020202020204" pitchFamily="34" charset="0"/>
              <a:cs typeface="Arial" panose="020B0604020202020204" pitchFamily="34" charset="0"/>
            </a:endParaRPr>
          </a:p>
          <a:p>
            <a:r>
              <a:rPr lang="ro-RO" sz="2000" dirty="0" smtClean="0">
                <a:latin typeface="Arial" panose="020B0604020202020204" pitchFamily="34" charset="0"/>
                <a:cs typeface="Arial" panose="020B0604020202020204" pitchFamily="34" charset="0"/>
              </a:rPr>
              <a:t>In </a:t>
            </a:r>
            <a:r>
              <a:rPr lang="ro-RO" sz="2000" dirty="0">
                <a:latin typeface="Arial" panose="020B0604020202020204" pitchFamily="34" charset="0"/>
                <a:cs typeface="Arial" panose="020B0604020202020204" pitchFamily="34" charset="0"/>
              </a:rPr>
              <a:t>this context, support from policy makers is needed to ensure the relevance of cultural tourism in emergencies and the implementation of intervention plans for such situations.</a:t>
            </a:r>
            <a:endParaRPr lang="en-US" sz="20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190696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6799" y="1739568"/>
            <a:ext cx="7569294" cy="3777622"/>
          </a:xfrm>
        </p:spPr>
        <p:txBody>
          <a:bodyPr>
            <a:normAutofit/>
          </a:bodyPr>
          <a:lstStyle/>
          <a:p>
            <a:pPr algn="ctr">
              <a:buNone/>
            </a:pPr>
            <a:endParaRPr lang="en-US" sz="3600" b="1" dirty="0" smtClean="0">
              <a:latin typeface="Arial" pitchFamily="34" charset="0"/>
              <a:cs typeface="Arial" pitchFamily="34" charset="0"/>
            </a:endParaRPr>
          </a:p>
          <a:p>
            <a:pPr algn="ctr">
              <a:buNone/>
            </a:pPr>
            <a:r>
              <a:rPr lang="en-US" sz="3200" dirty="0">
                <a:solidFill>
                  <a:schemeClr val="tx1"/>
                </a:solidFill>
                <a:latin typeface="Arial" panose="020B0604020202020204" pitchFamily="34" charset="0"/>
                <a:cs typeface="Arial" panose="020B0604020202020204" pitchFamily="34" charset="0"/>
              </a:rPr>
              <a:t>Thank you </a:t>
            </a:r>
            <a:endParaRPr lang="en-US" sz="3200" dirty="0" smtClean="0">
              <a:solidFill>
                <a:schemeClr val="tx1"/>
              </a:solidFill>
              <a:latin typeface="Arial" panose="020B0604020202020204" pitchFamily="34" charset="0"/>
              <a:cs typeface="Arial" panose="020B0604020202020204" pitchFamily="34" charset="0"/>
            </a:endParaRPr>
          </a:p>
          <a:p>
            <a:pPr algn="ctr">
              <a:buNone/>
            </a:pPr>
            <a:r>
              <a:rPr lang="en-US" sz="3200" dirty="0" smtClean="0">
                <a:solidFill>
                  <a:schemeClr val="tx1"/>
                </a:solidFill>
                <a:latin typeface="Arial" panose="020B0604020202020204" pitchFamily="34" charset="0"/>
                <a:cs typeface="Arial" panose="020B0604020202020204" pitchFamily="34" charset="0"/>
              </a:rPr>
              <a:t>for </a:t>
            </a:r>
          </a:p>
          <a:p>
            <a:pPr algn="ctr">
              <a:buNone/>
            </a:pPr>
            <a:r>
              <a:rPr lang="en-US" sz="3200" dirty="0" smtClean="0">
                <a:solidFill>
                  <a:schemeClr val="tx1"/>
                </a:solidFill>
                <a:latin typeface="Arial" panose="020B0604020202020204" pitchFamily="34" charset="0"/>
                <a:cs typeface="Arial" panose="020B0604020202020204" pitchFamily="34" charset="0"/>
              </a:rPr>
              <a:t>your </a:t>
            </a:r>
            <a:r>
              <a:rPr lang="en-US" sz="3200" dirty="0">
                <a:solidFill>
                  <a:schemeClr val="tx1"/>
                </a:solidFill>
                <a:latin typeface="Arial" panose="020B0604020202020204" pitchFamily="34" charset="0"/>
                <a:cs typeface="Arial" panose="020B0604020202020204" pitchFamily="34" charset="0"/>
              </a:rPr>
              <a:t>attentio</a:t>
            </a:r>
            <a:r>
              <a:rPr lang="en-US" sz="3200" dirty="0">
                <a:latin typeface="Arial" panose="020B0604020202020204" pitchFamily="34" charset="0"/>
                <a:cs typeface="Arial" panose="020B0604020202020204" pitchFamily="34" charset="0"/>
              </a:rPr>
              <a:t>n</a:t>
            </a:r>
            <a:endParaRPr lang="en-US" sz="3200" b="1"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3543" y="942109"/>
            <a:ext cx="8911687" cy="944418"/>
          </a:xfrm>
        </p:spPr>
        <p:txBody>
          <a:bodyPr>
            <a:normAutofit fontScale="90000"/>
          </a:bodyPr>
          <a:lstStyle/>
          <a:p>
            <a:r>
              <a:rPr lang="en-US" dirty="0" smtClean="0"/>
              <a:t/>
            </a:r>
            <a:br>
              <a:rPr lang="en-US" dirty="0" smtClean="0"/>
            </a:br>
            <a:r>
              <a:rPr lang="en-US" b="1" dirty="0" smtClean="0">
                <a:latin typeface="Arial" panose="020B0604020202020204" pitchFamily="34" charset="0"/>
                <a:cs typeface="Arial" panose="020B0604020202020204" pitchFamily="34" charset="0"/>
              </a:rPr>
              <a:t>Summary:</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549237"/>
            <a:ext cx="8004897" cy="3408218"/>
          </a:xfrm>
        </p:spPr>
        <p:txBody>
          <a:bodyPr>
            <a:normAutofit/>
          </a:bodyPr>
          <a:lstStyle/>
          <a:p>
            <a:pPr lvl="0"/>
            <a:r>
              <a:rPr lang="en-US" sz="2400" dirty="0">
                <a:latin typeface="Arial" panose="020B0604020202020204" pitchFamily="34" charset="0"/>
                <a:cs typeface="Arial" panose="020B0604020202020204" pitchFamily="34" charset="0"/>
              </a:rPr>
              <a:t>The impact of COVID-19 on the tourism </a:t>
            </a:r>
            <a:r>
              <a:rPr lang="en-US" sz="2400" dirty="0" smtClean="0">
                <a:latin typeface="Arial" panose="020B0604020202020204" pitchFamily="34" charset="0"/>
                <a:cs typeface="Arial" panose="020B0604020202020204" pitchFamily="34" charset="0"/>
              </a:rPr>
              <a:t>sector</a:t>
            </a:r>
          </a:p>
          <a:p>
            <a:pPr marL="0" lvl="0" indent="0">
              <a:buNone/>
            </a:pPr>
            <a:endParaRPr lang="en-US" sz="1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The </a:t>
            </a:r>
            <a:r>
              <a:rPr lang="en-US" sz="2400" dirty="0">
                <a:latin typeface="Arial" panose="020B0604020202020204" pitchFamily="34" charset="0"/>
                <a:cs typeface="Arial" panose="020B0604020202020204" pitchFamily="34" charset="0"/>
              </a:rPr>
              <a:t>impact of COVID-19 pandemic on tourism in </a:t>
            </a:r>
            <a:r>
              <a:rPr lang="en-US" sz="2400" dirty="0" smtClean="0">
                <a:latin typeface="Arial" panose="020B0604020202020204" pitchFamily="34" charset="0"/>
                <a:cs typeface="Arial" panose="020B0604020202020204" pitchFamily="34" charset="0"/>
              </a:rPr>
              <a:t>Romania</a:t>
            </a:r>
          </a:p>
          <a:p>
            <a:pPr marL="0" indent="0">
              <a:buNone/>
            </a:pPr>
            <a:endParaRPr lang="en-US" sz="1400" dirty="0" smtClean="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COVID-19 and cultural tourism</a:t>
            </a:r>
          </a:p>
        </p:txBody>
      </p:sp>
    </p:spTree>
    <p:extLst>
      <p:ext uri="{BB962C8B-B14F-4D97-AF65-F5344CB8AC3E}">
        <p14:creationId xmlns:p14="http://schemas.microsoft.com/office/powerpoint/2010/main" val="2981705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0691" y="624110"/>
            <a:ext cx="9093921" cy="1241636"/>
          </a:xfrm>
        </p:spPr>
        <p:txBody>
          <a:bodyPr>
            <a:noAutofit/>
          </a:bodyPr>
          <a:lstStyle/>
          <a:p>
            <a:pPr algn="ctr"/>
            <a:r>
              <a:rPr lang="en-US" sz="2400" b="1" dirty="0">
                <a:latin typeface="Arial" panose="020B0604020202020204" pitchFamily="34" charset="0"/>
                <a:cs typeface="Arial" panose="020B0604020202020204" pitchFamily="34" charset="0"/>
              </a:rPr>
              <a:t>Figure 1</a:t>
            </a:r>
            <a:r>
              <a:rPr lang="en-US" sz="2400" dirty="0">
                <a:latin typeface="Arial" panose="020B0604020202020204" pitchFamily="34" charset="0"/>
                <a:cs typeface="Arial" panose="020B0604020202020204" pitchFamily="34" charset="0"/>
              </a:rPr>
              <a:t> Evolution of the number of arrivals worldwide and by major development regions in the first ten months of 2020 and by quarters, (% change over the same period of the previous year)</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graphicFrame>
        <p:nvGraphicFramePr>
          <p:cNvPr id="4" name="Chart 3"/>
          <p:cNvGraphicFramePr/>
          <p:nvPr>
            <p:extLst>
              <p:ext uri="{D42A27DB-BD31-4B8C-83A1-F6EECF244321}">
                <p14:modId xmlns:p14="http://schemas.microsoft.com/office/powerpoint/2010/main" val="2232981080"/>
              </p:ext>
            </p:extLst>
          </p:nvPr>
        </p:nvGraphicFramePr>
        <p:xfrm>
          <a:off x="3590925" y="2262186"/>
          <a:ext cx="7114020" cy="3676795"/>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3046051" y="6169887"/>
            <a:ext cx="7823200" cy="275653"/>
          </a:xfrm>
          <a:prstGeom prst="rect">
            <a:avLst/>
          </a:prstGeom>
        </p:spPr>
        <p:txBody>
          <a:bodyPr wrap="square">
            <a:spAutoFit/>
          </a:bodyPr>
          <a:lstStyle/>
          <a:p>
            <a:pPr indent="180340" algn="ctr">
              <a:lnSpc>
                <a:spcPct val="107000"/>
              </a:lnSpc>
              <a:spcAft>
                <a:spcPts val="0"/>
              </a:spcAft>
            </a:pPr>
            <a:r>
              <a:rPr lang="en-US" sz="1200" dirty="0">
                <a:solidFill>
                  <a:srgbClr val="000000"/>
                </a:solidFill>
                <a:latin typeface="Arial" panose="020B0604020202020204" pitchFamily="34" charset="0"/>
                <a:ea typeface="Calibri" panose="020F0502020204030204" pitchFamily="34" charset="0"/>
                <a:cs typeface="Arial" panose="020B0604020202020204" pitchFamily="34" charset="0"/>
              </a:rPr>
              <a:t>Data source: UNWTO World Tourism Barometer, </a:t>
            </a:r>
            <a:r>
              <a:rPr lang="en-US" sz="1200" dirty="0">
                <a:latin typeface="Arial" panose="020B0604020202020204" pitchFamily="34" charset="0"/>
                <a:ea typeface="Calibri" panose="020F0502020204030204" pitchFamily="34" charset="0"/>
                <a:cs typeface="Arial" panose="020B0604020202020204" pitchFamily="34" charset="0"/>
              </a:rPr>
              <a:t>Statistics</a:t>
            </a:r>
            <a:r>
              <a:rPr lang="en-US" sz="1200" dirty="0">
                <a:solidFill>
                  <a:srgbClr val="000000"/>
                </a:solidFill>
                <a:latin typeface="Arial" panose="020B0604020202020204" pitchFamily="34" charset="0"/>
                <a:ea typeface="Calibri" panose="020F0502020204030204" pitchFamily="34" charset="0"/>
                <a:cs typeface="Arial" panose="020B0604020202020204" pitchFamily="34" charset="0"/>
              </a:rPr>
              <a:t>, Vol 18/7, 2020</a:t>
            </a:r>
            <a:endParaRPr lang="en-US" sz="1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13584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72181"/>
          </a:xfrm>
        </p:spPr>
        <p:txBody>
          <a:bodyPr>
            <a:noAutofit/>
          </a:bodyPr>
          <a:lstStyle/>
          <a:p>
            <a:pPr algn="ctr"/>
            <a:r>
              <a:rPr lang="ro-RO" sz="2400" b="1" dirty="0">
                <a:latin typeface="Arial" panose="020B0604020202020204" pitchFamily="34" charset="0"/>
                <a:cs typeface="Arial" panose="020B0604020202020204" pitchFamily="34" charset="0"/>
              </a:rPr>
              <a:t>Figura 2</a:t>
            </a:r>
            <a:r>
              <a:rPr lang="ro-RO" sz="2400" dirty="0">
                <a:latin typeface="Arial" panose="020B0604020202020204" pitchFamily="34" charset="0"/>
                <a:cs typeface="Arial" panose="020B0604020202020204" pitchFamily="34" charset="0"/>
              </a:rPr>
              <a:t> International Tourist Arrivals by European (sub)region (percentage change over same period of previous year</a:t>
            </a:r>
            <a:r>
              <a:rPr lang="ro-RO"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graphicFrame>
        <p:nvGraphicFramePr>
          <p:cNvPr id="4" name="Chart 3"/>
          <p:cNvGraphicFramePr/>
          <p:nvPr>
            <p:extLst>
              <p:ext uri="{D42A27DB-BD31-4B8C-83A1-F6EECF244321}">
                <p14:modId xmlns:p14="http://schemas.microsoft.com/office/powerpoint/2010/main" val="4124370122"/>
              </p:ext>
            </p:extLst>
          </p:nvPr>
        </p:nvGraphicFramePr>
        <p:xfrm>
          <a:off x="3219449" y="2037194"/>
          <a:ext cx="7522442" cy="3643169"/>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2909454" y="5958981"/>
            <a:ext cx="7148945" cy="280270"/>
          </a:xfrm>
          <a:prstGeom prst="rect">
            <a:avLst/>
          </a:prstGeom>
        </p:spPr>
        <p:txBody>
          <a:bodyPr wrap="square">
            <a:spAutoFit/>
          </a:bodyPr>
          <a:lstStyle/>
          <a:p>
            <a:pPr algn="ctr">
              <a:lnSpc>
                <a:spcPct val="107000"/>
              </a:lnSpc>
              <a:spcAft>
                <a:spcPts val="0"/>
              </a:spcAft>
            </a:pPr>
            <a:r>
              <a:rPr lang="en-US" sz="1200" dirty="0">
                <a:solidFill>
                  <a:srgbClr val="000000"/>
                </a:solidFill>
                <a:latin typeface="Arial" panose="020B0604020202020204" pitchFamily="34" charset="0"/>
                <a:ea typeface="Calibri" panose="020F0502020204030204" pitchFamily="34" charset="0"/>
                <a:cs typeface="Arial" panose="020B0604020202020204" pitchFamily="34" charset="0"/>
              </a:rPr>
              <a:t>Data source: UNWTO World Tourism Barometer, </a:t>
            </a:r>
            <a:r>
              <a:rPr lang="en-US" sz="1200" dirty="0">
                <a:latin typeface="Arial" panose="020B0604020202020204" pitchFamily="34" charset="0"/>
                <a:ea typeface="Calibri" panose="020F0502020204030204" pitchFamily="34" charset="0"/>
                <a:cs typeface="Arial" panose="020B0604020202020204" pitchFamily="34" charset="0"/>
              </a:rPr>
              <a:t>Statistics</a:t>
            </a:r>
            <a:r>
              <a:rPr lang="en-US" sz="1200" dirty="0">
                <a:solidFill>
                  <a:srgbClr val="000000"/>
                </a:solidFill>
                <a:latin typeface="Arial" panose="020B0604020202020204" pitchFamily="34" charset="0"/>
                <a:ea typeface="Calibri" panose="020F0502020204030204" pitchFamily="34" charset="0"/>
                <a:cs typeface="Arial" panose="020B0604020202020204" pitchFamily="34" charset="0"/>
              </a:rPr>
              <a:t>, Vol 18/7, 2020</a:t>
            </a:r>
            <a:endParaRPr lang="en-US" sz="1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62282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23163"/>
          </a:xfrm>
        </p:spPr>
        <p:txBody>
          <a:bodyPr>
            <a:noAutofit/>
          </a:bodyPr>
          <a:lstStyle/>
          <a:p>
            <a:pPr algn="ctr"/>
            <a:r>
              <a:rPr lang="ro-RO" sz="2400" b="1" dirty="0">
                <a:latin typeface="Arial" panose="020B0604020202020204" pitchFamily="34" charset="0"/>
                <a:cs typeface="Arial" panose="020B0604020202020204" pitchFamily="34" charset="0"/>
              </a:rPr>
              <a:t>Figure 3</a:t>
            </a:r>
            <a:r>
              <a:rPr lang="ro-RO" sz="2400" dirty="0">
                <a:latin typeface="Arial" panose="020B0604020202020204" pitchFamily="34" charset="0"/>
                <a:cs typeface="Arial" panose="020B0604020202020204" pitchFamily="34" charset="0"/>
              </a:rPr>
              <a:t> International Tourist Arrivals by European coutries (percentage change over same period of previous year) </a:t>
            </a:r>
            <a:r>
              <a:rPr lang="en-US" sz="2400" dirty="0">
                <a:latin typeface="Arial" panose="020B0604020202020204" pitchFamily="34" charset="0"/>
                <a:cs typeface="Arial" panose="020B0604020202020204" pitchFamily="34" charset="0"/>
              </a:rPr>
              <a:t>in the quarter 3/2020</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graphicFrame>
        <p:nvGraphicFramePr>
          <p:cNvPr id="4" name="Chart 3"/>
          <p:cNvGraphicFramePr/>
          <p:nvPr>
            <p:extLst>
              <p:ext uri="{D42A27DB-BD31-4B8C-83A1-F6EECF244321}">
                <p14:modId xmlns:p14="http://schemas.microsoft.com/office/powerpoint/2010/main" val="2439114812"/>
              </p:ext>
            </p:extLst>
          </p:nvPr>
        </p:nvGraphicFramePr>
        <p:xfrm>
          <a:off x="3094182" y="2152074"/>
          <a:ext cx="7148945" cy="390698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3445164" y="6264606"/>
            <a:ext cx="7721600" cy="276999"/>
          </a:xfrm>
          <a:prstGeom prst="rect">
            <a:avLst/>
          </a:prstGeom>
        </p:spPr>
        <p:txBody>
          <a:bodyPr wrap="square">
            <a:spAutoFit/>
          </a:bodyPr>
          <a:lstStyle/>
          <a:p>
            <a:r>
              <a:rPr lang="en-US" sz="1200" dirty="0">
                <a:solidFill>
                  <a:srgbClr val="000000"/>
                </a:solidFill>
                <a:latin typeface="Arial" panose="020B0604020202020204" pitchFamily="34" charset="0"/>
                <a:ea typeface="Calibri" panose="020F0502020204030204" pitchFamily="34" charset="0"/>
                <a:cs typeface="Arial" panose="020B0604020202020204" pitchFamily="34" charset="0"/>
              </a:rPr>
              <a:t>Data source: UNWTO World Tourism Barometer, </a:t>
            </a:r>
            <a:r>
              <a:rPr lang="en-US" sz="1200" dirty="0">
                <a:latin typeface="Arial" panose="020B0604020202020204" pitchFamily="34" charset="0"/>
                <a:ea typeface="Calibri" panose="020F0502020204030204" pitchFamily="34" charset="0"/>
                <a:cs typeface="Arial" panose="020B0604020202020204" pitchFamily="34" charset="0"/>
              </a:rPr>
              <a:t>Statistics</a:t>
            </a:r>
            <a:r>
              <a:rPr lang="en-US" sz="1200" dirty="0">
                <a:solidFill>
                  <a:srgbClr val="000000"/>
                </a:solidFill>
                <a:latin typeface="Arial" panose="020B0604020202020204" pitchFamily="34" charset="0"/>
                <a:ea typeface="Calibri" panose="020F0502020204030204" pitchFamily="34" charset="0"/>
                <a:cs typeface="Arial" panose="020B0604020202020204" pitchFamily="34" charset="0"/>
              </a:rPr>
              <a:t>, Vol 18/7, 2020</a:t>
            </a:r>
            <a:r>
              <a:rPr lang="en-US" sz="1200" dirty="0">
                <a:latin typeface="Arial" panose="020B0604020202020204" pitchFamily="34" charset="0"/>
                <a:ea typeface="Calibri" panose="020F050202020403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8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19963"/>
          </a:xfrm>
        </p:spPr>
        <p:txBody>
          <a:bodyPr>
            <a:normAutofit fontScale="90000"/>
          </a:bodyPr>
          <a:lstStyle/>
          <a:p>
            <a:pPr lvl="1" algn="l" defTabSz="457200" rtl="0">
              <a:spcBef>
                <a:spcPct val="0"/>
              </a:spcBef>
            </a:pPr>
            <a:r>
              <a:rPr lang="en-US" sz="2000" b="1" dirty="0">
                <a:solidFill>
                  <a:schemeClr val="tx1"/>
                </a:solidFill>
                <a:latin typeface="Arial" panose="020B0604020202020204" pitchFamily="34" charset="0"/>
                <a:cs typeface="Arial" panose="020B0604020202020204" pitchFamily="34" charset="0"/>
              </a:rPr>
              <a:t>The impact of COVID-19 pandemic on tourism in Romania </a:t>
            </a:r>
            <a:r>
              <a:rPr lang="en-US" sz="2000" b="1" dirty="0" smtClean="0">
                <a:solidFill>
                  <a:schemeClr val="tx1"/>
                </a:solidFill>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the </a:t>
            </a:r>
            <a:r>
              <a:rPr lang="en-US" sz="2000" dirty="0">
                <a:solidFill>
                  <a:schemeClr val="tx1"/>
                </a:solidFill>
                <a:latin typeface="Arial" panose="020B0604020202020204" pitchFamily="34" charset="0"/>
                <a:cs typeface="Arial" panose="020B0604020202020204" pitchFamily="34" charset="0"/>
              </a:rPr>
              <a:t>arrivals of tourists in Romania in 2020 were 6.3 million, down 52.3% compared to 2019 (Figure 4), of which almost 93% of tourists were Romanians and only 7% foreigners</a:t>
            </a:r>
            <a:r>
              <a:rPr lang="en-US" sz="2000" dirty="0" smtClean="0">
                <a:latin typeface="Arial" panose="020B0604020202020204" pitchFamily="34" charset="0"/>
                <a:cs typeface="Arial" panose="020B0604020202020204" pitchFamily="34" charset="0"/>
              </a:rPr>
              <a:t>.</a:t>
            </a:r>
            <a:endParaRPr lang="en-US" dirty="0"/>
          </a:p>
        </p:txBody>
      </p:sp>
      <p:sp>
        <p:nvSpPr>
          <p:cNvPr id="4" name="Rectangle 3"/>
          <p:cNvSpPr/>
          <p:nvPr/>
        </p:nvSpPr>
        <p:spPr>
          <a:xfrm>
            <a:off x="2592925" y="1820689"/>
            <a:ext cx="8456612" cy="685059"/>
          </a:xfrm>
          <a:prstGeom prst="rect">
            <a:avLst/>
          </a:prstGeom>
        </p:spPr>
        <p:txBody>
          <a:bodyPr wrap="square">
            <a:spAutoFit/>
          </a:bodyPr>
          <a:lstStyle/>
          <a:p>
            <a:pPr algn="ctr">
              <a:lnSpc>
                <a:spcPct val="107000"/>
              </a:lnSpc>
              <a:spcAft>
                <a:spcPts val="0"/>
              </a:spcAft>
            </a:pPr>
            <a:r>
              <a:rPr lang="en-US" b="1" dirty="0">
                <a:latin typeface="Arial" panose="020B0604020202020204" pitchFamily="34" charset="0"/>
                <a:ea typeface="Times New Roman" panose="02020603050405020304" pitchFamily="18" charset="0"/>
                <a:cs typeface="Arial" panose="020B0604020202020204" pitchFamily="34" charset="0"/>
              </a:rPr>
              <a:t>Figure 4</a:t>
            </a:r>
            <a:r>
              <a:rPr lang="en-US" dirty="0">
                <a:latin typeface="Arial" panose="020B0604020202020204" pitchFamily="34" charset="0"/>
                <a:ea typeface="Times New Roman" panose="02020603050405020304" pitchFamily="18" charset="0"/>
                <a:cs typeface="Arial" panose="020B0604020202020204" pitchFamily="34" charset="0"/>
              </a:rPr>
              <a:t> Reduction of the number of tourist arrivals in tourist reception structures, </a:t>
            </a:r>
            <a:r>
              <a:rPr lang="en-US" dirty="0" smtClean="0">
                <a:latin typeface="Arial" panose="020B0604020202020204" pitchFamily="34" charset="0"/>
                <a:ea typeface="Times New Roman" panose="02020603050405020304" pitchFamily="18" charset="0"/>
                <a:cs typeface="Arial" panose="020B0604020202020204" pitchFamily="34" charset="0"/>
              </a:rPr>
              <a:t>per months in </a:t>
            </a:r>
            <a:r>
              <a:rPr lang="en-US" dirty="0">
                <a:latin typeface="Arial" panose="020B0604020202020204" pitchFamily="34" charset="0"/>
                <a:ea typeface="Times New Roman" panose="02020603050405020304" pitchFamily="18" charset="0"/>
                <a:cs typeface="Arial" panose="020B0604020202020204" pitchFamily="34" charset="0"/>
              </a:rPr>
              <a:t>2020, compared to the same period of 2019</a:t>
            </a:r>
            <a:endParaRPr lang="en-US" sz="16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3371265138"/>
              </p:ext>
            </p:extLst>
          </p:nvPr>
        </p:nvGraphicFramePr>
        <p:xfrm>
          <a:off x="2935431" y="2637308"/>
          <a:ext cx="7945005" cy="3634183"/>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2678544" y="6403051"/>
            <a:ext cx="8001537" cy="276999"/>
          </a:xfrm>
          <a:prstGeom prst="rect">
            <a:avLst/>
          </a:prstGeom>
        </p:spPr>
        <p:txBody>
          <a:bodyPr wrap="square">
            <a:spAutoFit/>
          </a:bodyPr>
          <a:lstStyle/>
          <a:p>
            <a:r>
              <a:rPr lang="en-US" sz="1200" dirty="0">
                <a:latin typeface="Arial" panose="020B0604020202020204" pitchFamily="34" charset="0"/>
                <a:ea typeface="Times New Roman" panose="02020603050405020304" pitchFamily="18" charset="0"/>
                <a:cs typeface="Arial" panose="020B0604020202020204" pitchFamily="34" charset="0"/>
              </a:rPr>
              <a:t>Source: author's processing based on data from TEMPO online, www.insse.ro</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2052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9054"/>
          </a:xfrm>
        </p:spPr>
        <p:txBody>
          <a:bodyPr>
            <a:normAutofit fontScale="90000"/>
          </a:bodyPr>
          <a:lstStyle/>
          <a:p>
            <a:pPr algn="ctr"/>
            <a:r>
              <a:rPr lang="en-US" sz="2400" b="1" dirty="0">
                <a:latin typeface="Arial" panose="020B0604020202020204" pitchFamily="34" charset="0"/>
                <a:cs typeface="Arial" panose="020B0604020202020204" pitchFamily="34" charset="0"/>
              </a:rPr>
              <a:t>Figure 5</a:t>
            </a:r>
            <a:r>
              <a:rPr lang="en-US" sz="2400" dirty="0">
                <a:latin typeface="Arial" panose="020B0604020202020204" pitchFamily="34" charset="0"/>
                <a:cs typeface="Arial" panose="020B0604020202020204" pitchFamily="34" charset="0"/>
              </a:rPr>
              <a:t> Reductions in the number of overnight stays in tourist accommodation structures in Romania, by types of tourists, per month</a:t>
            </a: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p:txBody>
      </p:sp>
      <p:graphicFrame>
        <p:nvGraphicFramePr>
          <p:cNvPr id="4" name="Chart 3"/>
          <p:cNvGraphicFramePr>
            <a:graphicFrameLocks/>
          </p:cNvGraphicFramePr>
          <p:nvPr>
            <p:extLst>
              <p:ext uri="{D42A27DB-BD31-4B8C-83A1-F6EECF244321}">
                <p14:modId xmlns:p14="http://schemas.microsoft.com/office/powerpoint/2010/main" val="2617078137"/>
              </p:ext>
            </p:extLst>
          </p:nvPr>
        </p:nvGraphicFramePr>
        <p:xfrm>
          <a:off x="3523671" y="1918853"/>
          <a:ext cx="6894945" cy="395547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3223491" y="5874326"/>
            <a:ext cx="7675418" cy="276999"/>
          </a:xfrm>
          <a:prstGeom prst="rect">
            <a:avLst/>
          </a:prstGeom>
        </p:spPr>
        <p:txBody>
          <a:bodyPr wrap="square">
            <a:spAutoFit/>
          </a:bodyPr>
          <a:lstStyle/>
          <a:p>
            <a:r>
              <a:rPr lang="en-US" sz="1200" dirty="0">
                <a:latin typeface="Arial" panose="020B0604020202020204" pitchFamily="34" charset="0"/>
                <a:ea typeface="Times New Roman" panose="02020603050405020304" pitchFamily="18" charset="0"/>
                <a:cs typeface="Arial" panose="020B0604020202020204" pitchFamily="34" charset="0"/>
              </a:rPr>
              <a:t>Source: author's processing based on data from TEMPO online, www.insse.ro</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6446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latin typeface="Arial" panose="020B0604020202020204" pitchFamily="34" charset="0"/>
                <a:cs typeface="Arial" panose="020B0604020202020204" pitchFamily="34" charset="0"/>
              </a:rPr>
              <a:t>Figure 6</a:t>
            </a:r>
            <a:r>
              <a:rPr lang="en-US" sz="2400" dirty="0">
                <a:latin typeface="Arial" panose="020B0604020202020204" pitchFamily="34" charset="0"/>
                <a:cs typeface="Arial" panose="020B0604020202020204" pitchFamily="34" charset="0"/>
              </a:rPr>
              <a:t> Rate of decrease in the number of overnight stays in tourist reception structures by development regions, per month (percentage change over same period of previous year)</a:t>
            </a:r>
            <a:endParaRPr lang="en-US" sz="2400" dirty="0">
              <a:latin typeface="Arial" panose="020B0604020202020204" pitchFamily="34" charset="0"/>
              <a:cs typeface="Arial" panose="020B0604020202020204" pitchFamily="34" charset="0"/>
            </a:endParaRPr>
          </a:p>
        </p:txBody>
      </p:sp>
      <p:graphicFrame>
        <p:nvGraphicFramePr>
          <p:cNvPr id="4" name="Chart 3"/>
          <p:cNvGraphicFramePr>
            <a:graphicFrameLocks/>
          </p:cNvGraphicFramePr>
          <p:nvPr>
            <p:extLst>
              <p:ext uri="{D42A27DB-BD31-4B8C-83A1-F6EECF244321}">
                <p14:modId xmlns:p14="http://schemas.microsoft.com/office/powerpoint/2010/main" val="693834312"/>
              </p:ext>
            </p:extLst>
          </p:nvPr>
        </p:nvGraphicFramePr>
        <p:xfrm>
          <a:off x="3611217" y="2170184"/>
          <a:ext cx="7232274" cy="370414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2983346" y="6277272"/>
            <a:ext cx="7970982" cy="280270"/>
          </a:xfrm>
          <a:prstGeom prst="rect">
            <a:avLst/>
          </a:prstGeom>
        </p:spPr>
        <p:txBody>
          <a:bodyPr wrap="square">
            <a:spAutoFit/>
          </a:bodyPr>
          <a:lstStyle/>
          <a:p>
            <a:pPr indent="453390" algn="just">
              <a:lnSpc>
                <a:spcPct val="107000"/>
              </a:lnSpc>
              <a:spcAft>
                <a:spcPts val="0"/>
              </a:spcAft>
            </a:pPr>
            <a:r>
              <a:rPr lang="en-US" sz="1200" dirty="0">
                <a:latin typeface="Arial" panose="020B0604020202020204" pitchFamily="34" charset="0"/>
                <a:ea typeface="Times New Roman" panose="02020603050405020304" pitchFamily="18" charset="0"/>
                <a:cs typeface="Arial" panose="020B0604020202020204" pitchFamily="34" charset="0"/>
              </a:rPr>
              <a:t>Source: author's processing based on data from TEMPO online, www.insse.ro</a:t>
            </a:r>
            <a:endParaRPr lang="en-US" sz="1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62012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18363"/>
          </a:xfrm>
        </p:spPr>
        <p:txBody>
          <a:bodyPr>
            <a:normAutofit/>
          </a:bodyPr>
          <a:lstStyle/>
          <a:p>
            <a:pPr algn="ctr"/>
            <a:r>
              <a:rPr lang="en-US" sz="2400" b="1" dirty="0">
                <a:latin typeface="Arial" panose="020B0604020202020204" pitchFamily="34" charset="0"/>
                <a:cs typeface="Arial" panose="020B0604020202020204" pitchFamily="34" charset="0"/>
              </a:rPr>
              <a:t>Figure 7</a:t>
            </a:r>
            <a:r>
              <a:rPr lang="en-US" sz="2400" dirty="0">
                <a:latin typeface="Arial" panose="020B0604020202020204" pitchFamily="34" charset="0"/>
                <a:cs typeface="Arial" panose="020B0604020202020204" pitchFamily="34" charset="0"/>
              </a:rPr>
              <a:t> Evolution of the index of utilization of the tourist accommodation capacity</a:t>
            </a:r>
            <a:endParaRPr lang="en-US" sz="2400" dirty="0">
              <a:latin typeface="Arial" panose="020B0604020202020204" pitchFamily="34" charset="0"/>
              <a:cs typeface="Arial" panose="020B0604020202020204"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3915054135"/>
              </p:ext>
            </p:extLst>
          </p:nvPr>
        </p:nvGraphicFramePr>
        <p:xfrm>
          <a:off x="3259137" y="1911927"/>
          <a:ext cx="7685954" cy="3990109"/>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3259137" y="6077142"/>
            <a:ext cx="7926099" cy="280270"/>
          </a:xfrm>
          <a:prstGeom prst="rect">
            <a:avLst/>
          </a:prstGeom>
        </p:spPr>
        <p:txBody>
          <a:bodyPr wrap="square">
            <a:spAutoFit/>
          </a:bodyPr>
          <a:lstStyle/>
          <a:p>
            <a:pPr marL="453390">
              <a:lnSpc>
                <a:spcPct val="107000"/>
              </a:lnSpc>
              <a:spcAft>
                <a:spcPts val="0"/>
              </a:spcAft>
            </a:pPr>
            <a:r>
              <a:rPr lang="en-US" sz="1200" dirty="0">
                <a:latin typeface="Arial" panose="020B0604020202020204" pitchFamily="34" charset="0"/>
                <a:ea typeface="Times New Roman" panose="02020603050405020304" pitchFamily="18" charset="0"/>
                <a:cs typeface="Arial" panose="020B0604020202020204" pitchFamily="34" charset="0"/>
              </a:rPr>
              <a:t>Source: author's processing based on data from TEMPO online, www.insse.ro</a:t>
            </a:r>
            <a:endParaRPr lang="en-US" sz="12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5247344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591</TotalTime>
  <Words>1340</Words>
  <Application>Microsoft Office PowerPoint</Application>
  <PresentationFormat>Widescreen</PresentationFormat>
  <Paragraphs>59</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Times New Roman</vt:lpstr>
      <vt:lpstr>Wingdings 3</vt:lpstr>
      <vt:lpstr>Wisp</vt:lpstr>
      <vt:lpstr>THE IMPACT OF COVID-19 ON CULTURAL TOURISM</vt:lpstr>
      <vt:lpstr> Summary:</vt:lpstr>
      <vt:lpstr>Figure 1 Evolution of the number of arrivals worldwide and by major development regions in the first ten months of 2020 and by quarters, (% change over the same period of the previous year) </vt:lpstr>
      <vt:lpstr>Figura 2 International Tourist Arrivals by European (sub)region (percentage change over same period of previous year)</vt:lpstr>
      <vt:lpstr>Figure 3 International Tourist Arrivals by European coutries (percentage change over same period of previous year) in the quarter 3/2020 </vt:lpstr>
      <vt:lpstr>The impact of COVID-19 pandemic on tourism in Romania : the arrivals of tourists in Romania in 2020 were 6.3 million, down 52.3% compared to 2019 (Figure 4), of which almost 93% of tourists were Romanians and only 7% foreigners.</vt:lpstr>
      <vt:lpstr>Figure 5 Reductions in the number of overnight stays in tourist accommodation structures in Romania, by types of tourists, per month </vt:lpstr>
      <vt:lpstr>Figure 6 Rate of decrease in the number of overnight stays in tourist reception structures by development regions, per month (percentage change over same period of previous year)</vt:lpstr>
      <vt:lpstr>Figure 7 Evolution of the index of utilization of the tourist accommodation capacity</vt:lpstr>
      <vt:lpstr>Figure 8 The index of utilization of the tourist accommodation capacity in operation by types of tourist reception structures and by months in 2020</vt:lpstr>
      <vt:lpstr>PowerPoint Presentation</vt:lpstr>
      <vt:lpstr>PowerPoint Presentation</vt:lpstr>
      <vt:lpstr>PowerPoint Presentation</vt:lpstr>
      <vt:lpstr>PowerPoint Presentation</vt:lpstr>
      <vt:lpstr>Conclusions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TURISMUL BALNEAR ROMÂNESC ÎN FAŢA PROVOCĂRILOR ACTUALE</dc:title>
  <dc:creator>Mariana</dc:creator>
  <cp:lastModifiedBy>Mariana</cp:lastModifiedBy>
  <cp:revision>72</cp:revision>
  <dcterms:created xsi:type="dcterms:W3CDTF">2019-05-15T09:02:03Z</dcterms:created>
  <dcterms:modified xsi:type="dcterms:W3CDTF">2021-05-05T17:24:48Z</dcterms:modified>
</cp:coreProperties>
</file>