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2"/>
  </p:notesMasterIdLst>
  <p:handoutMasterIdLst>
    <p:handoutMasterId r:id="rId23"/>
  </p:handoutMasterIdLst>
  <p:sldIdLst>
    <p:sldId id="256" r:id="rId5"/>
    <p:sldId id="265" r:id="rId6"/>
    <p:sldId id="262" r:id="rId7"/>
    <p:sldId id="266" r:id="rId8"/>
    <p:sldId id="267" r:id="rId9"/>
    <p:sldId id="259" r:id="rId10"/>
    <p:sldId id="268" r:id="rId11"/>
    <p:sldId id="269" r:id="rId12"/>
    <p:sldId id="270" r:id="rId13"/>
    <p:sldId id="271" r:id="rId14"/>
    <p:sldId id="272" r:id="rId15"/>
    <p:sldId id="260" r:id="rId16"/>
    <p:sldId id="273" r:id="rId17"/>
    <p:sldId id="274" r:id="rId18"/>
    <p:sldId id="275" r:id="rId19"/>
    <p:sldId id="276" r:id="rId20"/>
    <p:sldId id="277" r:id="rId21"/>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278AB-EC8C-4754-A7E5-9D4241F4AA3E}" v="50" dt="2024-05-22T16:28:38.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4648" autoAdjust="0"/>
  </p:normalViewPr>
  <p:slideViewPr>
    <p:cSldViewPr snapToGrid="0">
      <p:cViewPr varScale="1">
        <p:scale>
          <a:sx n="226" d="100"/>
          <a:sy n="226" d="100"/>
        </p:scale>
        <p:origin x="1152"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Rodriguez Fernandez" userId="738b21e9-caff-4541-8808-e4d5f17f618e" providerId="ADAL" clId="{06E278AB-EC8C-4754-A7E5-9D4241F4AA3E}"/>
    <pc:docChg chg="undo custSel addSld modSld">
      <pc:chgData name="Oscar Rodriguez Fernandez" userId="738b21e9-caff-4541-8808-e4d5f17f618e" providerId="ADAL" clId="{06E278AB-EC8C-4754-A7E5-9D4241F4AA3E}" dt="2024-05-22T16:37:15.683" v="342" actId="20577"/>
      <pc:docMkLst>
        <pc:docMk/>
      </pc:docMkLst>
      <pc:sldChg chg="modSp">
        <pc:chgData name="Oscar Rodriguez Fernandez" userId="738b21e9-caff-4541-8808-e4d5f17f618e" providerId="ADAL" clId="{06E278AB-EC8C-4754-A7E5-9D4241F4AA3E}" dt="2024-05-21T21:42:32.306" v="33" actId="207"/>
        <pc:sldMkLst>
          <pc:docMk/>
          <pc:sldMk cId="4209322005" sldId="259"/>
        </pc:sldMkLst>
        <pc:graphicFrameChg chg="mod">
          <ac:chgData name="Oscar Rodriguez Fernandez" userId="738b21e9-caff-4541-8808-e4d5f17f618e" providerId="ADAL" clId="{06E278AB-EC8C-4754-A7E5-9D4241F4AA3E}" dt="2024-05-21T21:42:32.306" v="33" actId="207"/>
          <ac:graphicFrameMkLst>
            <pc:docMk/>
            <pc:sldMk cId="4209322005" sldId="259"/>
            <ac:graphicFrameMk id="6" creationId="{BF629521-FFD2-45DA-9D1D-A5F09BD5A2D9}"/>
          </ac:graphicFrameMkLst>
        </pc:graphicFrameChg>
      </pc:sldChg>
      <pc:sldChg chg="modSp mod">
        <pc:chgData name="Oscar Rodriguez Fernandez" userId="738b21e9-caff-4541-8808-e4d5f17f618e" providerId="ADAL" clId="{06E278AB-EC8C-4754-A7E5-9D4241F4AA3E}" dt="2024-05-21T22:36:11.758" v="118" actId="21"/>
        <pc:sldMkLst>
          <pc:docMk/>
          <pc:sldMk cId="3070968694" sldId="262"/>
        </pc:sldMkLst>
        <pc:spChg chg="mod">
          <ac:chgData name="Oscar Rodriguez Fernandez" userId="738b21e9-caff-4541-8808-e4d5f17f618e" providerId="ADAL" clId="{06E278AB-EC8C-4754-A7E5-9D4241F4AA3E}" dt="2024-05-21T22:36:11.758" v="118" actId="21"/>
          <ac:spMkLst>
            <pc:docMk/>
            <pc:sldMk cId="3070968694" sldId="262"/>
            <ac:spMk id="2" creationId="{EE25A1F1-11DE-2226-D677-29FD0C0B97A5}"/>
          </ac:spMkLst>
        </pc:spChg>
      </pc:sldChg>
      <pc:sldChg chg="modSp">
        <pc:chgData name="Oscar Rodriguez Fernandez" userId="738b21e9-caff-4541-8808-e4d5f17f618e" providerId="ADAL" clId="{06E278AB-EC8C-4754-A7E5-9D4241F4AA3E}" dt="2024-05-22T16:13:51.912" v="122" actId="20577"/>
        <pc:sldMkLst>
          <pc:docMk/>
          <pc:sldMk cId="4279114024" sldId="265"/>
        </pc:sldMkLst>
        <pc:graphicFrameChg chg="mod">
          <ac:chgData name="Oscar Rodriguez Fernandez" userId="738b21e9-caff-4541-8808-e4d5f17f618e" providerId="ADAL" clId="{06E278AB-EC8C-4754-A7E5-9D4241F4AA3E}" dt="2024-05-22T16:13:51.912" v="122" actId="20577"/>
          <ac:graphicFrameMkLst>
            <pc:docMk/>
            <pc:sldMk cId="4279114024" sldId="265"/>
            <ac:graphicFrameMk id="6" creationId="{E514B8DB-C146-3735-BE07-0CE717CEC69C}"/>
          </ac:graphicFrameMkLst>
        </pc:graphicFrameChg>
      </pc:sldChg>
      <pc:sldChg chg="modSp mod">
        <pc:chgData name="Oscar Rodriguez Fernandez" userId="738b21e9-caff-4541-8808-e4d5f17f618e" providerId="ADAL" clId="{06E278AB-EC8C-4754-A7E5-9D4241F4AA3E}" dt="2024-05-22T16:14:30.941" v="124" actId="12"/>
        <pc:sldMkLst>
          <pc:docMk/>
          <pc:sldMk cId="2331905075" sldId="267"/>
        </pc:sldMkLst>
        <pc:spChg chg="mod">
          <ac:chgData name="Oscar Rodriguez Fernandez" userId="738b21e9-caff-4541-8808-e4d5f17f618e" providerId="ADAL" clId="{06E278AB-EC8C-4754-A7E5-9D4241F4AA3E}" dt="2024-05-22T16:14:30.941" v="124" actId="12"/>
          <ac:spMkLst>
            <pc:docMk/>
            <pc:sldMk cId="2331905075" sldId="267"/>
            <ac:spMk id="3" creationId="{2019D82B-8618-18F0-3E22-C15E3237D3B2}"/>
          </ac:spMkLst>
        </pc:spChg>
      </pc:sldChg>
      <pc:sldChg chg="modSp mod">
        <pc:chgData name="Oscar Rodriguez Fernandez" userId="738b21e9-caff-4541-8808-e4d5f17f618e" providerId="ADAL" clId="{06E278AB-EC8C-4754-A7E5-9D4241F4AA3E}" dt="2024-05-21T22:15:40.896" v="116" actId="20577"/>
        <pc:sldMkLst>
          <pc:docMk/>
          <pc:sldMk cId="3961418338" sldId="268"/>
        </pc:sldMkLst>
        <pc:spChg chg="mod">
          <ac:chgData name="Oscar Rodriguez Fernandez" userId="738b21e9-caff-4541-8808-e4d5f17f618e" providerId="ADAL" clId="{06E278AB-EC8C-4754-A7E5-9D4241F4AA3E}" dt="2024-05-21T22:15:40.896" v="116" actId="20577"/>
          <ac:spMkLst>
            <pc:docMk/>
            <pc:sldMk cId="3961418338" sldId="268"/>
            <ac:spMk id="2" creationId="{41C65A2C-72B0-D0E2-F87A-00B47BF379C8}"/>
          </ac:spMkLst>
        </pc:spChg>
      </pc:sldChg>
      <pc:sldChg chg="modSp mod">
        <pc:chgData name="Oscar Rodriguez Fernandez" userId="738b21e9-caff-4541-8808-e4d5f17f618e" providerId="ADAL" clId="{06E278AB-EC8C-4754-A7E5-9D4241F4AA3E}" dt="2024-05-22T16:37:15.683" v="342" actId="20577"/>
        <pc:sldMkLst>
          <pc:docMk/>
          <pc:sldMk cId="3218225799" sldId="270"/>
        </pc:sldMkLst>
        <pc:spChg chg="mod">
          <ac:chgData name="Oscar Rodriguez Fernandez" userId="738b21e9-caff-4541-8808-e4d5f17f618e" providerId="ADAL" clId="{06E278AB-EC8C-4754-A7E5-9D4241F4AA3E}" dt="2024-05-22T16:37:15.683" v="342" actId="20577"/>
          <ac:spMkLst>
            <pc:docMk/>
            <pc:sldMk cId="3218225799" sldId="270"/>
            <ac:spMk id="3" creationId="{0E084C2D-7402-12EF-CE01-B8E524CA59D2}"/>
          </ac:spMkLst>
        </pc:spChg>
      </pc:sldChg>
      <pc:sldChg chg="addSp modSp mod">
        <pc:chgData name="Oscar Rodriguez Fernandez" userId="738b21e9-caff-4541-8808-e4d5f17f618e" providerId="ADAL" clId="{06E278AB-EC8C-4754-A7E5-9D4241F4AA3E}" dt="2024-05-22T16:34:02.358" v="326" actId="20577"/>
        <pc:sldMkLst>
          <pc:docMk/>
          <pc:sldMk cId="1636420846" sldId="271"/>
        </pc:sldMkLst>
        <pc:spChg chg="mod">
          <ac:chgData name="Oscar Rodriguez Fernandez" userId="738b21e9-caff-4541-8808-e4d5f17f618e" providerId="ADAL" clId="{06E278AB-EC8C-4754-A7E5-9D4241F4AA3E}" dt="2024-05-22T16:34:02.358" v="326" actId="20577"/>
          <ac:spMkLst>
            <pc:docMk/>
            <pc:sldMk cId="1636420846" sldId="271"/>
            <ac:spMk id="3" creationId="{959FBA2D-D52C-7689-D3AD-84B6F144ADBB}"/>
          </ac:spMkLst>
        </pc:spChg>
        <pc:spChg chg="add">
          <ac:chgData name="Oscar Rodriguez Fernandez" userId="738b21e9-caff-4541-8808-e4d5f17f618e" providerId="ADAL" clId="{06E278AB-EC8C-4754-A7E5-9D4241F4AA3E}" dt="2024-05-21T21:44:47.091" v="34"/>
          <ac:spMkLst>
            <pc:docMk/>
            <pc:sldMk cId="1636420846" sldId="271"/>
            <ac:spMk id="4" creationId="{E15BBCEF-126E-61F2-DD74-2993E9D58DA6}"/>
          </ac:spMkLst>
        </pc:spChg>
        <pc:spChg chg="add">
          <ac:chgData name="Oscar Rodriguez Fernandez" userId="738b21e9-caff-4541-8808-e4d5f17f618e" providerId="ADAL" clId="{06E278AB-EC8C-4754-A7E5-9D4241F4AA3E}" dt="2024-05-21T21:46:31.115" v="55"/>
          <ac:spMkLst>
            <pc:docMk/>
            <pc:sldMk cId="1636420846" sldId="271"/>
            <ac:spMk id="5" creationId="{8184ABC7-F8B3-24C2-CD4F-A37365BD8698}"/>
          </ac:spMkLst>
        </pc:spChg>
      </pc:sldChg>
      <pc:sldChg chg="addSp delSp modSp mod">
        <pc:chgData name="Oscar Rodriguez Fernandez" userId="738b21e9-caff-4541-8808-e4d5f17f618e" providerId="ADAL" clId="{06E278AB-EC8C-4754-A7E5-9D4241F4AA3E}" dt="2024-05-22T16:30:49.058" v="251" actId="27636"/>
        <pc:sldMkLst>
          <pc:docMk/>
          <pc:sldMk cId="3878309803" sldId="273"/>
        </pc:sldMkLst>
        <pc:spChg chg="add del mod">
          <ac:chgData name="Oscar Rodriguez Fernandez" userId="738b21e9-caff-4541-8808-e4d5f17f618e" providerId="ADAL" clId="{06E278AB-EC8C-4754-A7E5-9D4241F4AA3E}" dt="2024-05-22T16:30:49.058" v="251" actId="27636"/>
          <ac:spMkLst>
            <pc:docMk/>
            <pc:sldMk cId="3878309803" sldId="273"/>
            <ac:spMk id="3" creationId="{B575F656-1A18-ED03-576C-6CCE3D871FF0}"/>
          </ac:spMkLst>
        </pc:spChg>
        <pc:spChg chg="add mod">
          <ac:chgData name="Oscar Rodriguez Fernandez" userId="738b21e9-caff-4541-8808-e4d5f17f618e" providerId="ADAL" clId="{06E278AB-EC8C-4754-A7E5-9D4241F4AA3E}" dt="2024-05-22T16:23:55.988" v="126"/>
          <ac:spMkLst>
            <pc:docMk/>
            <pc:sldMk cId="3878309803" sldId="273"/>
            <ac:spMk id="4" creationId="{75113E39-B556-B553-2065-AD0111BAEAA5}"/>
          </ac:spMkLst>
        </pc:spChg>
      </pc:sldChg>
      <pc:sldChg chg="modSp new mod">
        <pc:chgData name="Oscar Rodriguez Fernandez" userId="738b21e9-caff-4541-8808-e4d5f17f618e" providerId="ADAL" clId="{06E278AB-EC8C-4754-A7E5-9D4241F4AA3E}" dt="2024-05-22T16:30:42.685" v="249" actId="27636"/>
        <pc:sldMkLst>
          <pc:docMk/>
          <pc:sldMk cId="2891399897" sldId="274"/>
        </pc:sldMkLst>
        <pc:spChg chg="mod">
          <ac:chgData name="Oscar Rodriguez Fernandez" userId="738b21e9-caff-4541-8808-e4d5f17f618e" providerId="ADAL" clId="{06E278AB-EC8C-4754-A7E5-9D4241F4AA3E}" dt="2024-05-22T16:24:35.213" v="141" actId="122"/>
          <ac:spMkLst>
            <pc:docMk/>
            <pc:sldMk cId="2891399897" sldId="274"/>
            <ac:spMk id="2" creationId="{284CC63D-3411-9ABB-BBB0-C0EEFB0861F7}"/>
          </ac:spMkLst>
        </pc:spChg>
        <pc:spChg chg="mod">
          <ac:chgData name="Oscar Rodriguez Fernandez" userId="738b21e9-caff-4541-8808-e4d5f17f618e" providerId="ADAL" clId="{06E278AB-EC8C-4754-A7E5-9D4241F4AA3E}" dt="2024-05-22T16:30:42.685" v="249" actId="27636"/>
          <ac:spMkLst>
            <pc:docMk/>
            <pc:sldMk cId="2891399897" sldId="274"/>
            <ac:spMk id="3" creationId="{FF549DB2-776A-8579-F2F5-49C52546D11F}"/>
          </ac:spMkLst>
        </pc:spChg>
      </pc:sldChg>
      <pc:sldChg chg="modSp new mod">
        <pc:chgData name="Oscar Rodriguez Fernandez" userId="738b21e9-caff-4541-8808-e4d5f17f618e" providerId="ADAL" clId="{06E278AB-EC8C-4754-A7E5-9D4241F4AA3E}" dt="2024-05-22T16:31:30.149" v="258" actId="1076"/>
        <pc:sldMkLst>
          <pc:docMk/>
          <pc:sldMk cId="937878641" sldId="275"/>
        </pc:sldMkLst>
        <pc:spChg chg="mod">
          <ac:chgData name="Oscar Rodriguez Fernandez" userId="738b21e9-caff-4541-8808-e4d5f17f618e" providerId="ADAL" clId="{06E278AB-EC8C-4754-A7E5-9D4241F4AA3E}" dt="2024-05-22T16:27:02.026" v="160" actId="122"/>
          <ac:spMkLst>
            <pc:docMk/>
            <pc:sldMk cId="937878641" sldId="275"/>
            <ac:spMk id="2" creationId="{A22EFC8E-1EC6-27E7-E914-8E849AD39D27}"/>
          </ac:spMkLst>
        </pc:spChg>
        <pc:spChg chg="mod">
          <ac:chgData name="Oscar Rodriguez Fernandez" userId="738b21e9-caff-4541-8808-e4d5f17f618e" providerId="ADAL" clId="{06E278AB-EC8C-4754-A7E5-9D4241F4AA3E}" dt="2024-05-22T16:31:30.149" v="258" actId="1076"/>
          <ac:spMkLst>
            <pc:docMk/>
            <pc:sldMk cId="937878641" sldId="275"/>
            <ac:spMk id="3" creationId="{C6676812-F30B-1781-460B-18CBECDE654B}"/>
          </ac:spMkLst>
        </pc:spChg>
      </pc:sldChg>
      <pc:sldChg chg="modSp new mod">
        <pc:chgData name="Oscar Rodriguez Fernandez" userId="738b21e9-caff-4541-8808-e4d5f17f618e" providerId="ADAL" clId="{06E278AB-EC8C-4754-A7E5-9D4241F4AA3E}" dt="2024-05-22T16:32:38.866" v="271" actId="1076"/>
        <pc:sldMkLst>
          <pc:docMk/>
          <pc:sldMk cId="110830168" sldId="276"/>
        </pc:sldMkLst>
        <pc:spChg chg="mod">
          <ac:chgData name="Oscar Rodriguez Fernandez" userId="738b21e9-caff-4541-8808-e4d5f17f618e" providerId="ADAL" clId="{06E278AB-EC8C-4754-A7E5-9D4241F4AA3E}" dt="2024-05-22T16:28:17.753" v="194" actId="122"/>
          <ac:spMkLst>
            <pc:docMk/>
            <pc:sldMk cId="110830168" sldId="276"/>
            <ac:spMk id="2" creationId="{3AD44F3D-2C08-3491-48A2-16295B8AE81A}"/>
          </ac:spMkLst>
        </pc:spChg>
        <pc:spChg chg="mod">
          <ac:chgData name="Oscar Rodriguez Fernandez" userId="738b21e9-caff-4541-8808-e4d5f17f618e" providerId="ADAL" clId="{06E278AB-EC8C-4754-A7E5-9D4241F4AA3E}" dt="2024-05-22T16:32:38.866" v="271" actId="1076"/>
          <ac:spMkLst>
            <pc:docMk/>
            <pc:sldMk cId="110830168" sldId="276"/>
            <ac:spMk id="3" creationId="{E22F5231-4CE9-CCEA-26F2-D3BDC0074507}"/>
          </ac:spMkLst>
        </pc:spChg>
      </pc:sldChg>
      <pc:sldChg chg="addSp delSp modSp new mod">
        <pc:chgData name="Oscar Rodriguez Fernandez" userId="738b21e9-caff-4541-8808-e4d5f17f618e" providerId="ADAL" clId="{06E278AB-EC8C-4754-A7E5-9D4241F4AA3E}" dt="2024-05-22T16:32:55.875" v="285" actId="27636"/>
        <pc:sldMkLst>
          <pc:docMk/>
          <pc:sldMk cId="1875753586" sldId="277"/>
        </pc:sldMkLst>
        <pc:spChg chg="mod">
          <ac:chgData name="Oscar Rodriguez Fernandez" userId="738b21e9-caff-4541-8808-e4d5f17f618e" providerId="ADAL" clId="{06E278AB-EC8C-4754-A7E5-9D4241F4AA3E}" dt="2024-05-22T16:32:46.478" v="283" actId="122"/>
          <ac:spMkLst>
            <pc:docMk/>
            <pc:sldMk cId="1875753586" sldId="277"/>
            <ac:spMk id="2" creationId="{A97E10AD-9D80-5357-7009-EFD0BEA5F8AC}"/>
          </ac:spMkLst>
        </pc:spChg>
        <pc:spChg chg="add del mod">
          <ac:chgData name="Oscar Rodriguez Fernandez" userId="738b21e9-caff-4541-8808-e4d5f17f618e" providerId="ADAL" clId="{06E278AB-EC8C-4754-A7E5-9D4241F4AA3E}" dt="2024-05-22T16:32:55.875" v="285" actId="27636"/>
          <ac:spMkLst>
            <pc:docMk/>
            <pc:sldMk cId="1875753586" sldId="277"/>
            <ac:spMk id="3" creationId="{A0CDDB55-43B0-3D0D-D489-D7FE397DF70B}"/>
          </ac:spMkLst>
        </pc:spChg>
        <pc:spChg chg="add mod">
          <ac:chgData name="Oscar Rodriguez Fernandez" userId="738b21e9-caff-4541-8808-e4d5f17f618e" providerId="ADAL" clId="{06E278AB-EC8C-4754-A7E5-9D4241F4AA3E}" dt="2024-05-22T16:28:32.089" v="197"/>
          <ac:spMkLst>
            <pc:docMk/>
            <pc:sldMk cId="1875753586" sldId="277"/>
            <ac:spMk id="4" creationId="{1238E4F5-235A-3EDB-5AD5-DF91532F6F24}"/>
          </ac:spMkLst>
        </pc:spChg>
        <pc:spChg chg="add mod">
          <ac:chgData name="Oscar Rodriguez Fernandez" userId="738b21e9-caff-4541-8808-e4d5f17f618e" providerId="ADAL" clId="{06E278AB-EC8C-4754-A7E5-9D4241F4AA3E}" dt="2024-05-22T16:28:34.670" v="199"/>
          <ac:spMkLst>
            <pc:docMk/>
            <pc:sldMk cId="1875753586" sldId="277"/>
            <ac:spMk id="5" creationId="{88C7FDD6-AA64-73E3-59A0-C7F26708F0F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B6AC4-5F4A-4E29-BAF7-65F1704F86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F80A9DC-4CE6-4C6A-9919-3701AC5AA720}">
      <dgm:prSet/>
      <dgm:spPr/>
      <dgm:t>
        <a:bodyPr/>
        <a:lstStyle/>
        <a:p>
          <a:r>
            <a:rPr lang="en-US" dirty="0"/>
            <a:t>Importance of studying smart tourism in protected areas for sustainable tourism </a:t>
          </a:r>
          <a:r>
            <a:rPr lang="en-US" dirty="0">
              <a:sym typeface="Wingdings" panose="05000000000000000000" pitchFamily="2" charset="2"/>
            </a:rPr>
            <a:t></a:t>
          </a:r>
          <a:r>
            <a:rPr lang="en-US" dirty="0"/>
            <a:t> enhance visitor experiences, </a:t>
          </a:r>
          <a:r>
            <a:rPr lang="en-US" dirty="0">
              <a:sym typeface="Wingdings" panose="05000000000000000000" pitchFamily="2" charset="2"/>
            </a:rPr>
            <a:t> </a:t>
          </a:r>
          <a:r>
            <a:rPr lang="en-US" dirty="0"/>
            <a:t>promote sustainable tourism</a:t>
          </a:r>
          <a:r>
            <a:rPr lang="en-US" dirty="0">
              <a:sym typeface="Wingdings" panose="05000000000000000000" pitchFamily="2" charset="2"/>
            </a:rPr>
            <a:t></a:t>
          </a:r>
          <a:r>
            <a:rPr lang="en-US" dirty="0"/>
            <a:t> and mitigate the adverse impacts of traditional tourism on biodiversity, and cultural heritage</a:t>
          </a:r>
        </a:p>
      </dgm:t>
    </dgm:pt>
    <dgm:pt modelId="{451A9720-5FEB-4B57-9112-85C98C35BF34}" type="parTrans" cxnId="{82CDFF9F-B7BE-4F4E-827E-4223A8CDA069}">
      <dgm:prSet/>
      <dgm:spPr/>
      <dgm:t>
        <a:bodyPr/>
        <a:lstStyle/>
        <a:p>
          <a:endParaRPr lang="en-US"/>
        </a:p>
      </dgm:t>
    </dgm:pt>
    <dgm:pt modelId="{CE7C9C51-A832-41D9-BD6C-B51E9AED547B}" type="sibTrans" cxnId="{82CDFF9F-B7BE-4F4E-827E-4223A8CDA069}">
      <dgm:prSet/>
      <dgm:spPr/>
      <dgm:t>
        <a:bodyPr/>
        <a:lstStyle/>
        <a:p>
          <a:endParaRPr lang="en-US"/>
        </a:p>
      </dgm:t>
    </dgm:pt>
    <dgm:pt modelId="{2C70041D-9DCB-4BFB-8011-AE8A5A44AB0A}">
      <dgm:prSet/>
      <dgm:spPr/>
      <dgm:t>
        <a:bodyPr/>
        <a:lstStyle/>
        <a:p>
          <a:r>
            <a:rPr lang="en-US" dirty="0"/>
            <a:t>Existing literature mainly focus on smart tourism in cities, </a:t>
          </a:r>
          <a:r>
            <a:rPr lang="en-US" dirty="0">
              <a:sym typeface="Wingdings" panose="05000000000000000000" pitchFamily="2" charset="2"/>
            </a:rPr>
            <a:t></a:t>
          </a:r>
          <a:r>
            <a:rPr lang="en-US" dirty="0"/>
            <a:t> limited research in protected areas.</a:t>
          </a:r>
        </a:p>
      </dgm:t>
    </dgm:pt>
    <dgm:pt modelId="{2C45B593-CE78-45EA-8CD0-2B23AB2B8530}" type="parTrans" cxnId="{3FD9D240-8AED-4D69-8B0B-CA68876BD39E}">
      <dgm:prSet/>
      <dgm:spPr/>
      <dgm:t>
        <a:bodyPr/>
        <a:lstStyle/>
        <a:p>
          <a:endParaRPr lang="en-US"/>
        </a:p>
      </dgm:t>
    </dgm:pt>
    <dgm:pt modelId="{5164ED6E-62D1-43F0-A86E-E586A337E991}" type="sibTrans" cxnId="{3FD9D240-8AED-4D69-8B0B-CA68876BD39E}">
      <dgm:prSet/>
      <dgm:spPr/>
      <dgm:t>
        <a:bodyPr/>
        <a:lstStyle/>
        <a:p>
          <a:endParaRPr lang="en-US"/>
        </a:p>
      </dgm:t>
    </dgm:pt>
    <dgm:pt modelId="{D4021FE2-7339-43A1-8758-CEA37C1407E1}">
      <dgm:prSet/>
      <dgm:spPr/>
      <dgm:t>
        <a:bodyPr/>
        <a:lstStyle/>
        <a:p>
          <a:r>
            <a:rPr lang="en-US" dirty="0"/>
            <a:t>The objective of this research is to explore how smart tourism enhance visitor experiences and sustainable tourism in protected areas.</a:t>
          </a:r>
        </a:p>
      </dgm:t>
    </dgm:pt>
    <dgm:pt modelId="{309F6085-E33D-4603-8723-61C756027DE2}" type="parTrans" cxnId="{5A8D6885-3DE6-49B5-8252-C9B916BD0F7F}">
      <dgm:prSet/>
      <dgm:spPr/>
      <dgm:t>
        <a:bodyPr/>
        <a:lstStyle/>
        <a:p>
          <a:endParaRPr lang="en-US"/>
        </a:p>
      </dgm:t>
    </dgm:pt>
    <dgm:pt modelId="{10D3DC16-D622-4A57-8179-F7790EE424B4}" type="sibTrans" cxnId="{5A8D6885-3DE6-49B5-8252-C9B916BD0F7F}">
      <dgm:prSet/>
      <dgm:spPr/>
      <dgm:t>
        <a:bodyPr/>
        <a:lstStyle/>
        <a:p>
          <a:endParaRPr lang="en-US"/>
        </a:p>
      </dgm:t>
    </dgm:pt>
    <dgm:pt modelId="{ADB492EC-5C28-47F8-9441-E9C390B14EAF}" type="pres">
      <dgm:prSet presAssocID="{BABB6AC4-5F4A-4E29-BAF7-65F1704F8638}" presName="root" presStyleCnt="0">
        <dgm:presLayoutVars>
          <dgm:dir/>
          <dgm:resizeHandles val="exact"/>
        </dgm:presLayoutVars>
      </dgm:prSet>
      <dgm:spPr/>
    </dgm:pt>
    <dgm:pt modelId="{68769D95-3EE4-45A7-AD7E-A222CC8076DF}" type="pres">
      <dgm:prSet presAssocID="{7F80A9DC-4CE6-4C6A-9919-3701AC5AA720}" presName="compNode" presStyleCnt="0"/>
      <dgm:spPr/>
    </dgm:pt>
    <dgm:pt modelId="{2C5AA375-AA15-4116-BFFB-25B144A1F8AE}" type="pres">
      <dgm:prSet presAssocID="{7F80A9DC-4CE6-4C6A-9919-3701AC5AA720}" presName="bgRect" presStyleLbl="bgShp" presStyleIdx="0" presStyleCnt="3"/>
      <dgm:spPr/>
    </dgm:pt>
    <dgm:pt modelId="{C8BFD6C2-FFDD-4045-ACBE-CE15E9AD808B}" type="pres">
      <dgm:prSet presAssocID="{7F80A9DC-4CE6-4C6A-9919-3701AC5AA7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1105FBAB-18F3-434C-BCB7-6E6D0CDD440E}" type="pres">
      <dgm:prSet presAssocID="{7F80A9DC-4CE6-4C6A-9919-3701AC5AA720}" presName="spaceRect" presStyleCnt="0"/>
      <dgm:spPr/>
    </dgm:pt>
    <dgm:pt modelId="{D56B58E2-0837-4269-AA7D-C2FE31F8CF6C}" type="pres">
      <dgm:prSet presAssocID="{7F80A9DC-4CE6-4C6A-9919-3701AC5AA720}" presName="parTx" presStyleLbl="revTx" presStyleIdx="0" presStyleCnt="3">
        <dgm:presLayoutVars>
          <dgm:chMax val="0"/>
          <dgm:chPref val="0"/>
        </dgm:presLayoutVars>
      </dgm:prSet>
      <dgm:spPr/>
    </dgm:pt>
    <dgm:pt modelId="{A76C5BEE-68FD-45B1-B1C1-90ADAB167C81}" type="pres">
      <dgm:prSet presAssocID="{CE7C9C51-A832-41D9-BD6C-B51E9AED547B}" presName="sibTrans" presStyleCnt="0"/>
      <dgm:spPr/>
    </dgm:pt>
    <dgm:pt modelId="{11D776F8-5B2B-445D-80A6-27039829731B}" type="pres">
      <dgm:prSet presAssocID="{2C70041D-9DCB-4BFB-8011-AE8A5A44AB0A}" presName="compNode" presStyleCnt="0"/>
      <dgm:spPr/>
    </dgm:pt>
    <dgm:pt modelId="{D2A300D9-89D8-453D-986E-7F648A4559BB}" type="pres">
      <dgm:prSet presAssocID="{2C70041D-9DCB-4BFB-8011-AE8A5A44AB0A}" presName="bgRect" presStyleLbl="bgShp" presStyleIdx="1" presStyleCnt="3"/>
      <dgm:spPr/>
    </dgm:pt>
    <dgm:pt modelId="{82C6E49B-CE3F-43D4-9F0F-3D77909CFC10}" type="pres">
      <dgm:prSet presAssocID="{2C70041D-9DCB-4BFB-8011-AE8A5A44AB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FAC7061-1999-44FD-9A55-5337812ACBE3}" type="pres">
      <dgm:prSet presAssocID="{2C70041D-9DCB-4BFB-8011-AE8A5A44AB0A}" presName="spaceRect" presStyleCnt="0"/>
      <dgm:spPr/>
    </dgm:pt>
    <dgm:pt modelId="{D05F639A-6CD3-47D5-83C4-1322DE358AC1}" type="pres">
      <dgm:prSet presAssocID="{2C70041D-9DCB-4BFB-8011-AE8A5A44AB0A}" presName="parTx" presStyleLbl="revTx" presStyleIdx="1" presStyleCnt="3">
        <dgm:presLayoutVars>
          <dgm:chMax val="0"/>
          <dgm:chPref val="0"/>
        </dgm:presLayoutVars>
      </dgm:prSet>
      <dgm:spPr/>
    </dgm:pt>
    <dgm:pt modelId="{8C3963C9-F5F8-4AEB-B4CB-0716D7D64A80}" type="pres">
      <dgm:prSet presAssocID="{5164ED6E-62D1-43F0-A86E-E586A337E991}" presName="sibTrans" presStyleCnt="0"/>
      <dgm:spPr/>
    </dgm:pt>
    <dgm:pt modelId="{BFA91BAC-38C3-4129-B679-18B196E4A7EC}" type="pres">
      <dgm:prSet presAssocID="{D4021FE2-7339-43A1-8758-CEA37C1407E1}" presName="compNode" presStyleCnt="0"/>
      <dgm:spPr/>
    </dgm:pt>
    <dgm:pt modelId="{CD2524B6-F003-4B16-A252-067D20184925}" type="pres">
      <dgm:prSet presAssocID="{D4021FE2-7339-43A1-8758-CEA37C1407E1}" presName="bgRect" presStyleLbl="bgShp" presStyleIdx="2" presStyleCnt="3"/>
      <dgm:spPr/>
    </dgm:pt>
    <dgm:pt modelId="{ED687DC1-12B3-46A4-A272-59C3EF5F2AA1}" type="pres">
      <dgm:prSet presAssocID="{D4021FE2-7339-43A1-8758-CEA37C1407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ntain scene"/>
        </a:ext>
      </dgm:extLst>
    </dgm:pt>
    <dgm:pt modelId="{F007064D-8E91-49B6-A909-16757DAF5F15}" type="pres">
      <dgm:prSet presAssocID="{D4021FE2-7339-43A1-8758-CEA37C1407E1}" presName="spaceRect" presStyleCnt="0"/>
      <dgm:spPr/>
    </dgm:pt>
    <dgm:pt modelId="{C44AC735-DEC3-46F9-9857-E420E7738CE0}" type="pres">
      <dgm:prSet presAssocID="{D4021FE2-7339-43A1-8758-CEA37C1407E1}" presName="parTx" presStyleLbl="revTx" presStyleIdx="2" presStyleCnt="3">
        <dgm:presLayoutVars>
          <dgm:chMax val="0"/>
          <dgm:chPref val="0"/>
        </dgm:presLayoutVars>
      </dgm:prSet>
      <dgm:spPr/>
    </dgm:pt>
  </dgm:ptLst>
  <dgm:cxnLst>
    <dgm:cxn modelId="{AB7ACE33-F45C-4EAA-ADD6-2FC12026F1F4}" type="presOf" srcId="{7F80A9DC-4CE6-4C6A-9919-3701AC5AA720}" destId="{D56B58E2-0837-4269-AA7D-C2FE31F8CF6C}" srcOrd="0" destOrd="0" presId="urn:microsoft.com/office/officeart/2018/2/layout/IconVerticalSolidList"/>
    <dgm:cxn modelId="{3FD9D240-8AED-4D69-8B0B-CA68876BD39E}" srcId="{BABB6AC4-5F4A-4E29-BAF7-65F1704F8638}" destId="{2C70041D-9DCB-4BFB-8011-AE8A5A44AB0A}" srcOrd="1" destOrd="0" parTransId="{2C45B593-CE78-45EA-8CD0-2B23AB2B8530}" sibTransId="{5164ED6E-62D1-43F0-A86E-E586A337E991}"/>
    <dgm:cxn modelId="{5A8D6885-3DE6-49B5-8252-C9B916BD0F7F}" srcId="{BABB6AC4-5F4A-4E29-BAF7-65F1704F8638}" destId="{D4021FE2-7339-43A1-8758-CEA37C1407E1}" srcOrd="2" destOrd="0" parTransId="{309F6085-E33D-4603-8723-61C756027DE2}" sibTransId="{10D3DC16-D622-4A57-8179-F7790EE424B4}"/>
    <dgm:cxn modelId="{584E1F90-7DEC-498F-A8E3-45E98A311746}" type="presOf" srcId="{D4021FE2-7339-43A1-8758-CEA37C1407E1}" destId="{C44AC735-DEC3-46F9-9857-E420E7738CE0}" srcOrd="0" destOrd="0" presId="urn:microsoft.com/office/officeart/2018/2/layout/IconVerticalSolidList"/>
    <dgm:cxn modelId="{82CDFF9F-B7BE-4F4E-827E-4223A8CDA069}" srcId="{BABB6AC4-5F4A-4E29-BAF7-65F1704F8638}" destId="{7F80A9DC-4CE6-4C6A-9919-3701AC5AA720}" srcOrd="0" destOrd="0" parTransId="{451A9720-5FEB-4B57-9112-85C98C35BF34}" sibTransId="{CE7C9C51-A832-41D9-BD6C-B51E9AED547B}"/>
    <dgm:cxn modelId="{9850B2D2-5A96-4BC3-A3A7-435B0973897D}" type="presOf" srcId="{2C70041D-9DCB-4BFB-8011-AE8A5A44AB0A}" destId="{D05F639A-6CD3-47D5-83C4-1322DE358AC1}" srcOrd="0" destOrd="0" presId="urn:microsoft.com/office/officeart/2018/2/layout/IconVerticalSolidList"/>
    <dgm:cxn modelId="{164848F9-6DD1-48BB-8D86-AF1D642A7207}" type="presOf" srcId="{BABB6AC4-5F4A-4E29-BAF7-65F1704F8638}" destId="{ADB492EC-5C28-47F8-9441-E9C390B14EAF}" srcOrd="0" destOrd="0" presId="urn:microsoft.com/office/officeart/2018/2/layout/IconVerticalSolidList"/>
    <dgm:cxn modelId="{3405C542-5F05-49B9-8A02-9E2A3EBFF450}" type="presParOf" srcId="{ADB492EC-5C28-47F8-9441-E9C390B14EAF}" destId="{68769D95-3EE4-45A7-AD7E-A222CC8076DF}" srcOrd="0" destOrd="0" presId="urn:microsoft.com/office/officeart/2018/2/layout/IconVerticalSolidList"/>
    <dgm:cxn modelId="{C495FC78-1F15-4920-A655-8E325C0FB14A}" type="presParOf" srcId="{68769D95-3EE4-45A7-AD7E-A222CC8076DF}" destId="{2C5AA375-AA15-4116-BFFB-25B144A1F8AE}" srcOrd="0" destOrd="0" presId="urn:microsoft.com/office/officeart/2018/2/layout/IconVerticalSolidList"/>
    <dgm:cxn modelId="{0484562E-0A56-4D6F-9190-9E0FE4EB1AEA}" type="presParOf" srcId="{68769D95-3EE4-45A7-AD7E-A222CC8076DF}" destId="{C8BFD6C2-FFDD-4045-ACBE-CE15E9AD808B}" srcOrd="1" destOrd="0" presId="urn:microsoft.com/office/officeart/2018/2/layout/IconVerticalSolidList"/>
    <dgm:cxn modelId="{BB093F0E-F9D2-4849-96C4-2F87B659C223}" type="presParOf" srcId="{68769D95-3EE4-45A7-AD7E-A222CC8076DF}" destId="{1105FBAB-18F3-434C-BCB7-6E6D0CDD440E}" srcOrd="2" destOrd="0" presId="urn:microsoft.com/office/officeart/2018/2/layout/IconVerticalSolidList"/>
    <dgm:cxn modelId="{B9C2CE5A-4B35-4572-BE66-F7CBD6B56161}" type="presParOf" srcId="{68769D95-3EE4-45A7-AD7E-A222CC8076DF}" destId="{D56B58E2-0837-4269-AA7D-C2FE31F8CF6C}" srcOrd="3" destOrd="0" presId="urn:microsoft.com/office/officeart/2018/2/layout/IconVerticalSolidList"/>
    <dgm:cxn modelId="{A9E06EA5-3B5B-41C0-8AB7-CE78A4474A75}" type="presParOf" srcId="{ADB492EC-5C28-47F8-9441-E9C390B14EAF}" destId="{A76C5BEE-68FD-45B1-B1C1-90ADAB167C81}" srcOrd="1" destOrd="0" presId="urn:microsoft.com/office/officeart/2018/2/layout/IconVerticalSolidList"/>
    <dgm:cxn modelId="{89AA3A7C-B120-47A2-9E15-57C8422CA4F8}" type="presParOf" srcId="{ADB492EC-5C28-47F8-9441-E9C390B14EAF}" destId="{11D776F8-5B2B-445D-80A6-27039829731B}" srcOrd="2" destOrd="0" presId="urn:microsoft.com/office/officeart/2018/2/layout/IconVerticalSolidList"/>
    <dgm:cxn modelId="{5ADCABE0-3714-462C-AD98-8B4F0D0718BC}" type="presParOf" srcId="{11D776F8-5B2B-445D-80A6-27039829731B}" destId="{D2A300D9-89D8-453D-986E-7F648A4559BB}" srcOrd="0" destOrd="0" presId="urn:microsoft.com/office/officeart/2018/2/layout/IconVerticalSolidList"/>
    <dgm:cxn modelId="{C3D3A447-613F-49B4-996A-B975899E3DE4}" type="presParOf" srcId="{11D776F8-5B2B-445D-80A6-27039829731B}" destId="{82C6E49B-CE3F-43D4-9F0F-3D77909CFC10}" srcOrd="1" destOrd="0" presId="urn:microsoft.com/office/officeart/2018/2/layout/IconVerticalSolidList"/>
    <dgm:cxn modelId="{1D1AFB12-3648-4F7E-B4E1-B707AFFACED7}" type="presParOf" srcId="{11D776F8-5B2B-445D-80A6-27039829731B}" destId="{3FAC7061-1999-44FD-9A55-5337812ACBE3}" srcOrd="2" destOrd="0" presId="urn:microsoft.com/office/officeart/2018/2/layout/IconVerticalSolidList"/>
    <dgm:cxn modelId="{AC3B9F68-FD0C-4FDD-B619-906D3F11E791}" type="presParOf" srcId="{11D776F8-5B2B-445D-80A6-27039829731B}" destId="{D05F639A-6CD3-47D5-83C4-1322DE358AC1}" srcOrd="3" destOrd="0" presId="urn:microsoft.com/office/officeart/2018/2/layout/IconVerticalSolidList"/>
    <dgm:cxn modelId="{80076C48-95AB-4CE2-AD1A-C3AAAE73D568}" type="presParOf" srcId="{ADB492EC-5C28-47F8-9441-E9C390B14EAF}" destId="{8C3963C9-F5F8-4AEB-B4CB-0716D7D64A80}" srcOrd="3" destOrd="0" presId="urn:microsoft.com/office/officeart/2018/2/layout/IconVerticalSolidList"/>
    <dgm:cxn modelId="{74FD6EDD-468B-46C1-AFEF-FE58A12C507B}" type="presParOf" srcId="{ADB492EC-5C28-47F8-9441-E9C390B14EAF}" destId="{BFA91BAC-38C3-4129-B679-18B196E4A7EC}" srcOrd="4" destOrd="0" presId="urn:microsoft.com/office/officeart/2018/2/layout/IconVerticalSolidList"/>
    <dgm:cxn modelId="{E9F35920-AFED-4B79-A5C6-B133F44788F8}" type="presParOf" srcId="{BFA91BAC-38C3-4129-B679-18B196E4A7EC}" destId="{CD2524B6-F003-4B16-A252-067D20184925}" srcOrd="0" destOrd="0" presId="urn:microsoft.com/office/officeart/2018/2/layout/IconVerticalSolidList"/>
    <dgm:cxn modelId="{DD643991-4A95-4915-8A8A-9F977501C045}" type="presParOf" srcId="{BFA91BAC-38C3-4129-B679-18B196E4A7EC}" destId="{ED687DC1-12B3-46A4-A272-59C3EF5F2AA1}" srcOrd="1" destOrd="0" presId="urn:microsoft.com/office/officeart/2018/2/layout/IconVerticalSolidList"/>
    <dgm:cxn modelId="{6C5B9B2F-7C75-4B42-8A40-21A7E9186F3A}" type="presParOf" srcId="{BFA91BAC-38C3-4129-B679-18B196E4A7EC}" destId="{F007064D-8E91-49B6-A909-16757DAF5F15}" srcOrd="2" destOrd="0" presId="urn:microsoft.com/office/officeart/2018/2/layout/IconVerticalSolidList"/>
    <dgm:cxn modelId="{21267611-07F0-47D9-8830-2D23ACA3E414}" type="presParOf" srcId="{BFA91BAC-38C3-4129-B679-18B196E4A7EC}" destId="{C44AC735-DEC3-46F9-9857-E420E7738C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34D4B-59F6-46FC-9223-2DE07EE967E9}"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66DD5265-A1F7-4335-9D1F-2B4AD9B2710F}">
      <dgm:prSet/>
      <dgm:spPr/>
      <dgm:t>
        <a:bodyPr/>
        <a:lstStyle/>
        <a:p>
          <a:pPr>
            <a:defRPr cap="all"/>
          </a:pPr>
          <a:r>
            <a:rPr lang="en-US" dirty="0"/>
            <a:t>Investigation of opportunities and challenges of smart tourism in protected areas.</a:t>
          </a:r>
        </a:p>
      </dgm:t>
    </dgm:pt>
    <dgm:pt modelId="{FF2691AF-7EFD-4920-93ED-8B157FEEA82B}" type="parTrans" cxnId="{9CB517FD-4FA8-46B6-ABC0-06EC0A68F282}">
      <dgm:prSet/>
      <dgm:spPr/>
      <dgm:t>
        <a:bodyPr/>
        <a:lstStyle/>
        <a:p>
          <a:endParaRPr lang="en-US"/>
        </a:p>
      </dgm:t>
    </dgm:pt>
    <dgm:pt modelId="{BA14BAAF-ADEA-458E-A5E3-D84C6630CDBC}" type="sibTrans" cxnId="{9CB517FD-4FA8-46B6-ABC0-06EC0A68F282}">
      <dgm:prSet/>
      <dgm:spPr/>
      <dgm:t>
        <a:bodyPr/>
        <a:lstStyle/>
        <a:p>
          <a:endParaRPr lang="en-US"/>
        </a:p>
      </dgm:t>
    </dgm:pt>
    <dgm:pt modelId="{E955E364-AC82-4DBB-8029-41CA4ECD5DAA}">
      <dgm:prSet/>
      <dgm:spPr/>
      <dgm:t>
        <a:bodyPr/>
        <a:lstStyle/>
        <a:p>
          <a:pPr>
            <a:defRPr cap="all"/>
          </a:pPr>
          <a:r>
            <a:rPr lang="en-US" dirty="0"/>
            <a:t>Use of critical discourse theory to analyses the application and implications of smart tourism in protected areas. </a:t>
          </a:r>
        </a:p>
      </dgm:t>
    </dgm:pt>
    <dgm:pt modelId="{8B85F3FA-7301-48F9-887E-EB21D6346AB2}" type="parTrans" cxnId="{104BBC10-6FA3-4806-A30B-4B5CF4E6B397}">
      <dgm:prSet/>
      <dgm:spPr/>
      <dgm:t>
        <a:bodyPr/>
        <a:lstStyle/>
        <a:p>
          <a:endParaRPr lang="en-US"/>
        </a:p>
      </dgm:t>
    </dgm:pt>
    <dgm:pt modelId="{028F06B3-24DB-4938-9B9D-B8D940C17274}" type="sibTrans" cxnId="{104BBC10-6FA3-4806-A30B-4B5CF4E6B397}">
      <dgm:prSet/>
      <dgm:spPr/>
      <dgm:t>
        <a:bodyPr/>
        <a:lstStyle/>
        <a:p>
          <a:endParaRPr lang="en-US"/>
        </a:p>
      </dgm:t>
    </dgm:pt>
    <dgm:pt modelId="{90D4DFC7-3AFB-40C1-83D2-7B867648C392}">
      <dgm:prSet/>
      <dgm:spPr/>
      <dgm:t>
        <a:bodyPr/>
        <a:lstStyle/>
        <a:p>
          <a:pPr>
            <a:defRPr cap="all"/>
          </a:pPr>
          <a:r>
            <a:rPr lang="en-US" dirty="0"/>
            <a:t>Focus on preserving cultural and natural heritage.</a:t>
          </a:r>
        </a:p>
      </dgm:t>
    </dgm:pt>
    <dgm:pt modelId="{F4FCC18A-399D-4FEA-88E8-E52BE109647F}" type="parTrans" cxnId="{6B502215-02FE-4FA8-90AD-BC0E830B6608}">
      <dgm:prSet/>
      <dgm:spPr/>
      <dgm:t>
        <a:bodyPr/>
        <a:lstStyle/>
        <a:p>
          <a:endParaRPr lang="en-US"/>
        </a:p>
      </dgm:t>
    </dgm:pt>
    <dgm:pt modelId="{84660AF9-CED5-43AC-93C5-2FB203B1BFB2}" type="sibTrans" cxnId="{6B502215-02FE-4FA8-90AD-BC0E830B6608}">
      <dgm:prSet/>
      <dgm:spPr/>
      <dgm:t>
        <a:bodyPr/>
        <a:lstStyle/>
        <a:p>
          <a:endParaRPr lang="en-US"/>
        </a:p>
      </dgm:t>
    </dgm:pt>
    <dgm:pt modelId="{5F2AE0B5-2B85-4E85-AA7B-CEB17D057EAE}" type="pres">
      <dgm:prSet presAssocID="{98D34D4B-59F6-46FC-9223-2DE07EE967E9}" presName="root" presStyleCnt="0">
        <dgm:presLayoutVars>
          <dgm:dir/>
          <dgm:resizeHandles val="exact"/>
        </dgm:presLayoutVars>
      </dgm:prSet>
      <dgm:spPr/>
    </dgm:pt>
    <dgm:pt modelId="{575F1A27-0422-4A97-ABFB-76B351C3E61A}" type="pres">
      <dgm:prSet presAssocID="{66DD5265-A1F7-4335-9D1F-2B4AD9B2710F}" presName="compNode" presStyleCnt="0"/>
      <dgm:spPr/>
    </dgm:pt>
    <dgm:pt modelId="{D29F17D8-2591-4B81-96DE-0FC466FCCE46}" type="pres">
      <dgm:prSet presAssocID="{66DD5265-A1F7-4335-9D1F-2B4AD9B2710F}" presName="iconBgRect" presStyleLbl="bgShp" presStyleIdx="0" presStyleCnt="3"/>
      <dgm:spPr>
        <a:prstGeom prst="round2DiagRect">
          <a:avLst>
            <a:gd name="adj1" fmla="val 29727"/>
            <a:gd name="adj2" fmla="val 0"/>
          </a:avLst>
        </a:prstGeom>
      </dgm:spPr>
    </dgm:pt>
    <dgm:pt modelId="{3854E8E2-45E4-438C-9ABB-C3A3733CE128}" type="pres">
      <dgm:prSet presAssocID="{66DD5265-A1F7-4335-9D1F-2B4AD9B271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house scene"/>
        </a:ext>
      </dgm:extLst>
    </dgm:pt>
    <dgm:pt modelId="{F8DC47EC-7C5A-4D8C-A6E6-BBBC61FA4E9E}" type="pres">
      <dgm:prSet presAssocID="{66DD5265-A1F7-4335-9D1F-2B4AD9B2710F}" presName="spaceRect" presStyleCnt="0"/>
      <dgm:spPr/>
    </dgm:pt>
    <dgm:pt modelId="{EA19B4F9-EF1A-45DF-B287-8792729C7839}" type="pres">
      <dgm:prSet presAssocID="{66DD5265-A1F7-4335-9D1F-2B4AD9B2710F}" presName="textRect" presStyleLbl="revTx" presStyleIdx="0" presStyleCnt="3">
        <dgm:presLayoutVars>
          <dgm:chMax val="1"/>
          <dgm:chPref val="1"/>
        </dgm:presLayoutVars>
      </dgm:prSet>
      <dgm:spPr/>
    </dgm:pt>
    <dgm:pt modelId="{D420D69A-3CB4-4A7D-B991-B34B2DB1A9EA}" type="pres">
      <dgm:prSet presAssocID="{BA14BAAF-ADEA-458E-A5E3-D84C6630CDBC}" presName="sibTrans" presStyleCnt="0"/>
      <dgm:spPr/>
    </dgm:pt>
    <dgm:pt modelId="{9FDA4F7A-9F6C-4DB8-A2C8-4A9A704B6EC4}" type="pres">
      <dgm:prSet presAssocID="{E955E364-AC82-4DBB-8029-41CA4ECD5DAA}" presName="compNode" presStyleCnt="0"/>
      <dgm:spPr/>
    </dgm:pt>
    <dgm:pt modelId="{A1FBD2E6-7576-44AC-B797-7FB54AE484DC}" type="pres">
      <dgm:prSet presAssocID="{E955E364-AC82-4DBB-8029-41CA4ECD5DAA}" presName="iconBgRect" presStyleLbl="bgShp" presStyleIdx="1" presStyleCnt="3"/>
      <dgm:spPr>
        <a:prstGeom prst="round2DiagRect">
          <a:avLst>
            <a:gd name="adj1" fmla="val 29727"/>
            <a:gd name="adj2" fmla="val 0"/>
          </a:avLst>
        </a:prstGeom>
      </dgm:spPr>
    </dgm:pt>
    <dgm:pt modelId="{A11C8C0D-7D4B-4FD2-882B-EACFE56C1304}" type="pres">
      <dgm:prSet presAssocID="{E955E364-AC82-4DBB-8029-41CA4ECD5D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B789F79-5D4E-4652-B19A-4DDA250C7BC3}" type="pres">
      <dgm:prSet presAssocID="{E955E364-AC82-4DBB-8029-41CA4ECD5DAA}" presName="spaceRect" presStyleCnt="0"/>
      <dgm:spPr/>
    </dgm:pt>
    <dgm:pt modelId="{D13090CB-BB9F-454B-85F7-5A844C98E728}" type="pres">
      <dgm:prSet presAssocID="{E955E364-AC82-4DBB-8029-41CA4ECD5DAA}" presName="textRect" presStyleLbl="revTx" presStyleIdx="1" presStyleCnt="3">
        <dgm:presLayoutVars>
          <dgm:chMax val="1"/>
          <dgm:chPref val="1"/>
        </dgm:presLayoutVars>
      </dgm:prSet>
      <dgm:spPr/>
    </dgm:pt>
    <dgm:pt modelId="{A1CDE68D-49D3-488B-9065-3DBFF66B9D99}" type="pres">
      <dgm:prSet presAssocID="{028F06B3-24DB-4938-9B9D-B8D940C17274}" presName="sibTrans" presStyleCnt="0"/>
      <dgm:spPr/>
    </dgm:pt>
    <dgm:pt modelId="{1308BB62-5180-4EB3-B424-6D1B8EE67187}" type="pres">
      <dgm:prSet presAssocID="{90D4DFC7-3AFB-40C1-83D2-7B867648C392}" presName="compNode" presStyleCnt="0"/>
      <dgm:spPr/>
    </dgm:pt>
    <dgm:pt modelId="{84BA25C5-DCC2-4E53-BC82-6F996DFBB569}" type="pres">
      <dgm:prSet presAssocID="{90D4DFC7-3AFB-40C1-83D2-7B867648C392}" presName="iconBgRect" presStyleLbl="bgShp" presStyleIdx="2" presStyleCnt="3"/>
      <dgm:spPr>
        <a:prstGeom prst="round2DiagRect">
          <a:avLst>
            <a:gd name="adj1" fmla="val 29727"/>
            <a:gd name="adj2" fmla="val 0"/>
          </a:avLst>
        </a:prstGeom>
      </dgm:spPr>
    </dgm:pt>
    <dgm:pt modelId="{C1D41261-E400-49EE-BD51-2C143FA62D3E}" type="pres">
      <dgm:prSet presAssocID="{90D4DFC7-3AFB-40C1-83D2-7B867648C3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416E0D42-9110-4946-B9A5-32C970EF2EDF}" type="pres">
      <dgm:prSet presAssocID="{90D4DFC7-3AFB-40C1-83D2-7B867648C392}" presName="spaceRect" presStyleCnt="0"/>
      <dgm:spPr/>
    </dgm:pt>
    <dgm:pt modelId="{D51338F6-C874-4895-B3ED-DC34FF41A699}" type="pres">
      <dgm:prSet presAssocID="{90D4DFC7-3AFB-40C1-83D2-7B867648C392}" presName="textRect" presStyleLbl="revTx" presStyleIdx="2" presStyleCnt="3">
        <dgm:presLayoutVars>
          <dgm:chMax val="1"/>
          <dgm:chPref val="1"/>
        </dgm:presLayoutVars>
      </dgm:prSet>
      <dgm:spPr/>
    </dgm:pt>
  </dgm:ptLst>
  <dgm:cxnLst>
    <dgm:cxn modelId="{104BBC10-6FA3-4806-A30B-4B5CF4E6B397}" srcId="{98D34D4B-59F6-46FC-9223-2DE07EE967E9}" destId="{E955E364-AC82-4DBB-8029-41CA4ECD5DAA}" srcOrd="1" destOrd="0" parTransId="{8B85F3FA-7301-48F9-887E-EB21D6346AB2}" sibTransId="{028F06B3-24DB-4938-9B9D-B8D940C17274}"/>
    <dgm:cxn modelId="{6B502215-02FE-4FA8-90AD-BC0E830B6608}" srcId="{98D34D4B-59F6-46FC-9223-2DE07EE967E9}" destId="{90D4DFC7-3AFB-40C1-83D2-7B867648C392}" srcOrd="2" destOrd="0" parTransId="{F4FCC18A-399D-4FEA-88E8-E52BE109647F}" sibTransId="{84660AF9-CED5-43AC-93C5-2FB203B1BFB2}"/>
    <dgm:cxn modelId="{11E54E62-475B-47D6-8BC4-C4595BED1BC7}" type="presOf" srcId="{98D34D4B-59F6-46FC-9223-2DE07EE967E9}" destId="{5F2AE0B5-2B85-4E85-AA7B-CEB17D057EAE}" srcOrd="0" destOrd="0" presId="urn:microsoft.com/office/officeart/2018/5/layout/IconLeafLabelList"/>
    <dgm:cxn modelId="{3B7D1C81-FB0F-4DA0-934F-43A2B4A53A15}" type="presOf" srcId="{90D4DFC7-3AFB-40C1-83D2-7B867648C392}" destId="{D51338F6-C874-4895-B3ED-DC34FF41A699}" srcOrd="0" destOrd="0" presId="urn:microsoft.com/office/officeart/2018/5/layout/IconLeafLabelList"/>
    <dgm:cxn modelId="{A0B63A87-494A-44F5-8104-D52E7564D202}" type="presOf" srcId="{66DD5265-A1F7-4335-9D1F-2B4AD9B2710F}" destId="{EA19B4F9-EF1A-45DF-B287-8792729C7839}" srcOrd="0" destOrd="0" presId="urn:microsoft.com/office/officeart/2018/5/layout/IconLeafLabelList"/>
    <dgm:cxn modelId="{C1F9F49E-0417-4F17-89E7-7BF9577EC870}" type="presOf" srcId="{E955E364-AC82-4DBB-8029-41CA4ECD5DAA}" destId="{D13090CB-BB9F-454B-85F7-5A844C98E728}" srcOrd="0" destOrd="0" presId="urn:microsoft.com/office/officeart/2018/5/layout/IconLeafLabelList"/>
    <dgm:cxn modelId="{9CB517FD-4FA8-46B6-ABC0-06EC0A68F282}" srcId="{98D34D4B-59F6-46FC-9223-2DE07EE967E9}" destId="{66DD5265-A1F7-4335-9D1F-2B4AD9B2710F}" srcOrd="0" destOrd="0" parTransId="{FF2691AF-7EFD-4920-93ED-8B157FEEA82B}" sibTransId="{BA14BAAF-ADEA-458E-A5E3-D84C6630CDBC}"/>
    <dgm:cxn modelId="{CAA13614-9B88-4C28-BF5A-73A90808459C}" type="presParOf" srcId="{5F2AE0B5-2B85-4E85-AA7B-CEB17D057EAE}" destId="{575F1A27-0422-4A97-ABFB-76B351C3E61A}" srcOrd="0" destOrd="0" presId="urn:microsoft.com/office/officeart/2018/5/layout/IconLeafLabelList"/>
    <dgm:cxn modelId="{33807AB6-071E-4D1A-B39E-4E8219E383CD}" type="presParOf" srcId="{575F1A27-0422-4A97-ABFB-76B351C3E61A}" destId="{D29F17D8-2591-4B81-96DE-0FC466FCCE46}" srcOrd="0" destOrd="0" presId="urn:microsoft.com/office/officeart/2018/5/layout/IconLeafLabelList"/>
    <dgm:cxn modelId="{F1B41ABE-3F03-4472-B654-2E875D40424D}" type="presParOf" srcId="{575F1A27-0422-4A97-ABFB-76B351C3E61A}" destId="{3854E8E2-45E4-438C-9ABB-C3A3733CE128}" srcOrd="1" destOrd="0" presId="urn:microsoft.com/office/officeart/2018/5/layout/IconLeafLabelList"/>
    <dgm:cxn modelId="{9FE79482-70D1-4074-A96B-2D1F572D88D2}" type="presParOf" srcId="{575F1A27-0422-4A97-ABFB-76B351C3E61A}" destId="{F8DC47EC-7C5A-4D8C-A6E6-BBBC61FA4E9E}" srcOrd="2" destOrd="0" presId="urn:microsoft.com/office/officeart/2018/5/layout/IconLeafLabelList"/>
    <dgm:cxn modelId="{1DC3AAF0-7463-4B7E-9290-F1CB62D16702}" type="presParOf" srcId="{575F1A27-0422-4A97-ABFB-76B351C3E61A}" destId="{EA19B4F9-EF1A-45DF-B287-8792729C7839}" srcOrd="3" destOrd="0" presId="urn:microsoft.com/office/officeart/2018/5/layout/IconLeafLabelList"/>
    <dgm:cxn modelId="{9BEF1720-958A-4626-ABD0-F82EC91E60C5}" type="presParOf" srcId="{5F2AE0B5-2B85-4E85-AA7B-CEB17D057EAE}" destId="{D420D69A-3CB4-4A7D-B991-B34B2DB1A9EA}" srcOrd="1" destOrd="0" presId="urn:microsoft.com/office/officeart/2018/5/layout/IconLeafLabelList"/>
    <dgm:cxn modelId="{D79D769C-E854-4F51-9BDF-BE92E4A7B14D}" type="presParOf" srcId="{5F2AE0B5-2B85-4E85-AA7B-CEB17D057EAE}" destId="{9FDA4F7A-9F6C-4DB8-A2C8-4A9A704B6EC4}" srcOrd="2" destOrd="0" presId="urn:microsoft.com/office/officeart/2018/5/layout/IconLeafLabelList"/>
    <dgm:cxn modelId="{5595C237-0F37-4BCF-821D-8D229611609D}" type="presParOf" srcId="{9FDA4F7A-9F6C-4DB8-A2C8-4A9A704B6EC4}" destId="{A1FBD2E6-7576-44AC-B797-7FB54AE484DC}" srcOrd="0" destOrd="0" presId="urn:microsoft.com/office/officeart/2018/5/layout/IconLeafLabelList"/>
    <dgm:cxn modelId="{EE0896AC-D495-45F1-A0FF-6E7D6FCCBAA2}" type="presParOf" srcId="{9FDA4F7A-9F6C-4DB8-A2C8-4A9A704B6EC4}" destId="{A11C8C0D-7D4B-4FD2-882B-EACFE56C1304}" srcOrd="1" destOrd="0" presId="urn:microsoft.com/office/officeart/2018/5/layout/IconLeafLabelList"/>
    <dgm:cxn modelId="{60E92CDE-AB45-45DC-B29F-4C4DB8471975}" type="presParOf" srcId="{9FDA4F7A-9F6C-4DB8-A2C8-4A9A704B6EC4}" destId="{3B789F79-5D4E-4652-B19A-4DDA250C7BC3}" srcOrd="2" destOrd="0" presId="urn:microsoft.com/office/officeart/2018/5/layout/IconLeafLabelList"/>
    <dgm:cxn modelId="{05C7907D-4874-48A4-8D24-C0CB1722861C}" type="presParOf" srcId="{9FDA4F7A-9F6C-4DB8-A2C8-4A9A704B6EC4}" destId="{D13090CB-BB9F-454B-85F7-5A844C98E728}" srcOrd="3" destOrd="0" presId="urn:microsoft.com/office/officeart/2018/5/layout/IconLeafLabelList"/>
    <dgm:cxn modelId="{2A357619-3980-4803-B843-4363F9B8B90A}" type="presParOf" srcId="{5F2AE0B5-2B85-4E85-AA7B-CEB17D057EAE}" destId="{A1CDE68D-49D3-488B-9065-3DBFF66B9D99}" srcOrd="3" destOrd="0" presId="urn:microsoft.com/office/officeart/2018/5/layout/IconLeafLabelList"/>
    <dgm:cxn modelId="{4C5D2409-8C82-4AA8-B1E1-C53BCA415BB8}" type="presParOf" srcId="{5F2AE0B5-2B85-4E85-AA7B-CEB17D057EAE}" destId="{1308BB62-5180-4EB3-B424-6D1B8EE67187}" srcOrd="4" destOrd="0" presId="urn:microsoft.com/office/officeart/2018/5/layout/IconLeafLabelList"/>
    <dgm:cxn modelId="{7002C263-7730-48A1-BF45-F7522D41E8B3}" type="presParOf" srcId="{1308BB62-5180-4EB3-B424-6D1B8EE67187}" destId="{84BA25C5-DCC2-4E53-BC82-6F996DFBB569}" srcOrd="0" destOrd="0" presId="urn:microsoft.com/office/officeart/2018/5/layout/IconLeafLabelList"/>
    <dgm:cxn modelId="{B5CCAFE4-223B-49AC-AFE7-2398C0214229}" type="presParOf" srcId="{1308BB62-5180-4EB3-B424-6D1B8EE67187}" destId="{C1D41261-E400-49EE-BD51-2C143FA62D3E}" srcOrd="1" destOrd="0" presId="urn:microsoft.com/office/officeart/2018/5/layout/IconLeafLabelList"/>
    <dgm:cxn modelId="{10EAF2FF-DEE2-4667-9FB1-30762FBAA8D2}" type="presParOf" srcId="{1308BB62-5180-4EB3-B424-6D1B8EE67187}" destId="{416E0D42-9110-4946-B9A5-32C970EF2EDF}" srcOrd="2" destOrd="0" presId="urn:microsoft.com/office/officeart/2018/5/layout/IconLeafLabelList"/>
    <dgm:cxn modelId="{6F27A483-2DDD-4C4E-9B8A-EE62BA786576}" type="presParOf" srcId="{1308BB62-5180-4EB3-B424-6D1B8EE67187}" destId="{D51338F6-C874-4895-B3ED-DC34FF41A69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n-GB" noProof="0" dirty="0"/>
            <a:t>Experience Layer (consumption of data i.e., co-cocreation,  technology enhanced experience  	</a:t>
          </a:r>
        </a:p>
      </dgm:t>
    </dgm:pt>
    <dgm:pt modelId="{720680DC-AAA4-4434-A582-60EBCC5BA355}" type="parTrans" cxnId="{0B5DAE5F-BCDC-4BF7-A6E7-CF856886A64D}">
      <dgm:prSet/>
      <dgm:spPr/>
      <dgm:t>
        <a:bodyPr rtlCol="0"/>
        <a:lstStyle/>
        <a:p>
          <a:pPr rtl="0"/>
          <a:endParaRPr lang="en-GB" noProof="0" dirty="0"/>
        </a:p>
      </dgm:t>
    </dgm:pt>
    <dgm:pt modelId="{CA077D98-8478-47EA-B6A9-99ACE60C64D4}" type="sibTrans" cxnId="{0B5DAE5F-BCDC-4BF7-A6E7-CF856886A64D}">
      <dgm:prSet/>
      <dgm:spPr/>
      <dgm:t>
        <a:bodyPr rtlCol="0"/>
        <a:lstStyle/>
        <a:p>
          <a:pPr rtl="0"/>
          <a:endParaRPr lang="en-GB" noProof="0" dirty="0"/>
        </a:p>
      </dgm:t>
    </dgm:pt>
    <dgm:pt modelId="{0BEF68B8-1228-47BB-83B5-7B9CD1E3F84E}">
      <dgm:prSet phldrT="[Text]"/>
      <dgm:spPr/>
      <dgm:t>
        <a:bodyPr rtlCol="0"/>
        <a:lstStyle/>
        <a:p>
          <a:pPr rtl="0">
            <a:lnSpc>
              <a:spcPct val="100000"/>
            </a:lnSpc>
          </a:pPr>
          <a:r>
            <a:rPr lang="en-US" noProof="0" dirty="0"/>
            <a:t>Business Layer smart business( i.e. user driven innovation, living labs, value cocreation)</a:t>
          </a:r>
          <a:endParaRPr lang="en-GB" noProof="0" dirty="0"/>
        </a:p>
      </dgm:t>
    </dgm:pt>
    <dgm:pt modelId="{ED3A4BC2-B75A-4952-A38B-A42B5995DF05}" type="parTrans" cxnId="{EDEF4F82-1237-4639-A0F7-385C1897CE66}">
      <dgm:prSet/>
      <dgm:spPr/>
      <dgm:t>
        <a:bodyPr rtlCol="0"/>
        <a:lstStyle/>
        <a:p>
          <a:pPr rtl="0"/>
          <a:endParaRPr lang="en-GB" noProof="0" dirty="0"/>
        </a:p>
      </dgm:t>
    </dgm:pt>
    <dgm:pt modelId="{FD949706-EDCC-4ADC-8EDF-8EDA49C92325}" type="sibTrans" cxnId="{EDEF4F82-1237-4639-A0F7-385C1897CE66}">
      <dgm:prSet/>
      <dgm:spPr/>
      <dgm:t>
        <a:bodyPr rtlCol="0"/>
        <a:lstStyle/>
        <a:p>
          <a:pPr rtl="0"/>
          <a:endParaRPr lang="en-GB" noProof="0" dirty="0"/>
        </a:p>
      </dgm:t>
    </dgm:pt>
    <dgm:pt modelId="{5605D28D-2CE6-4513-8566-952984E21E14}">
      <dgm:prSet phldrT="[Text]"/>
      <dgm:spPr/>
      <dgm:t>
        <a:bodyPr rtlCol="0"/>
        <a:lstStyle/>
        <a:p>
          <a:pPr rtl="0">
            <a:lnSpc>
              <a:spcPct val="100000"/>
            </a:lnSpc>
          </a:pPr>
          <a:r>
            <a:rPr lang="en-GB" noProof="0" dirty="0"/>
            <a:t>Data Layer technologies allowing processing (i.e. data storage, processing analysis and sharing)</a:t>
          </a:r>
        </a:p>
      </dgm:t>
    </dgm:pt>
    <dgm:pt modelId="{EB15AB98-362B-4E70-A3DA-995FC3E8BA79}" type="parTrans" cxnId="{FAF3F884-F0CF-440F-8CB1-B7648AB1B138}">
      <dgm:prSet/>
      <dgm:spPr/>
      <dgm:t>
        <a:bodyPr rtlCol="0"/>
        <a:lstStyle/>
        <a:p>
          <a:pPr rtl="0"/>
          <a:endParaRPr lang="en-GB" noProof="0" dirty="0"/>
        </a:p>
      </dgm:t>
    </dgm:pt>
    <dgm:pt modelId="{823D1971-2C4D-4EC5-A874-2F463DE37109}" type="sibTrans" cxnId="{FAF3F884-F0CF-440F-8CB1-B7648AB1B138}">
      <dgm:prSet/>
      <dgm:spPr/>
      <dgm:t>
        <a:bodyPr rtlCol="0"/>
        <a:lstStyle/>
        <a:p>
          <a:pPr rtl="0"/>
          <a:endParaRPr lang="en-GB" noProof="0" dirty="0"/>
        </a:p>
      </dgm:t>
    </dgm:pt>
    <dgm:pt modelId="{522866E0-C7AB-4A9E-B371-D3DC47D32013}">
      <dgm:prSet phldrT="[Text]"/>
      <dgm:spPr/>
      <dgm:t>
        <a:bodyPr rtlCol="0"/>
        <a:lstStyle/>
        <a:p>
          <a:pPr rtl="0">
            <a:lnSpc>
              <a:spcPct val="100000"/>
            </a:lnSpc>
          </a:pPr>
          <a:r>
            <a:rPr lang="en-US" noProof="0" dirty="0"/>
            <a:t>Technology Layer smart tourism technologies ( i.e.  IoT, sensors, virtual and augmented reality)  </a:t>
          </a:r>
          <a:endParaRPr lang="en-GB" noProof="0" dirty="0"/>
        </a:p>
      </dgm:t>
    </dgm:pt>
    <dgm:pt modelId="{3DC83B7F-9F1E-4D90-A2D0-EA292244FF28}" type="parTrans" cxnId="{7F190480-9932-4FA2-901C-667B67AE2A83}">
      <dgm:prSet/>
      <dgm:spPr/>
      <dgm:t>
        <a:bodyPr/>
        <a:lstStyle/>
        <a:p>
          <a:endParaRPr lang="en-GB"/>
        </a:p>
      </dgm:t>
    </dgm:pt>
    <dgm:pt modelId="{BB207189-D78A-49FE-89AC-2091111C5F5E}" type="sibTrans" cxnId="{7F190480-9932-4FA2-901C-667B67AE2A83}">
      <dgm:prSet/>
      <dgm:spPr/>
      <dgm:t>
        <a:bodyPr/>
        <a:lstStyle/>
        <a:p>
          <a:endParaRPr lang="en-GB"/>
        </a:p>
      </dgm:t>
    </dgm:pt>
    <dgm:pt modelId="{FBB7A6ED-A9AD-4982-B08D-2355259D0176}">
      <dgm:prSet phldrT="[Text]"/>
      <dgm:spPr/>
      <dgm:t>
        <a:bodyPr rtlCol="0"/>
        <a:lstStyle/>
        <a:p>
          <a:pPr rtl="0">
            <a:lnSpc>
              <a:spcPct val="100000"/>
            </a:lnSpc>
          </a:pPr>
          <a:r>
            <a:rPr lang="en-US" noProof="0" dirty="0"/>
            <a:t>Physical Layer elements present in the destination (i.e. infrastructure, flora, fauna, landscape, artefacts) </a:t>
          </a:r>
          <a:endParaRPr lang="en-GB" noProof="0" dirty="0"/>
        </a:p>
      </dgm:t>
    </dgm:pt>
    <dgm:pt modelId="{A9E12BF1-0371-46C9-B9E4-350D29FC7DF0}" type="parTrans" cxnId="{6E605CBB-9082-48EA-9DA1-8A079BA339FC}">
      <dgm:prSet/>
      <dgm:spPr/>
      <dgm:t>
        <a:bodyPr/>
        <a:lstStyle/>
        <a:p>
          <a:endParaRPr lang="en-GB"/>
        </a:p>
      </dgm:t>
    </dgm:pt>
    <dgm:pt modelId="{F03DD22A-5F81-415D-99BB-12464B6DF8EF}" type="sibTrans" cxnId="{6E605CBB-9082-48EA-9DA1-8A079BA339FC}">
      <dgm:prSet/>
      <dgm:spPr/>
      <dgm:t>
        <a:bodyPr/>
        <a:lstStyle/>
        <a:p>
          <a:endParaRPr lang="en-GB"/>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58319267-C71E-43C9-94E1-827D0616C7A7}" type="pres">
      <dgm:prSet presAssocID="{6750AC01-D39D-4F3A-9DC8-2A211EE986A2}" presName="text_1" presStyleLbl="node1" presStyleIdx="0" presStyleCnt="5">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5"/>
      <dgm:spPr/>
    </dgm:pt>
    <dgm:pt modelId="{95DE6538-27BD-44AF-A1A8-CA8F6B10FDD2}" type="pres">
      <dgm:prSet presAssocID="{0BEF68B8-1228-47BB-83B5-7B9CD1E3F84E}" presName="text_2" presStyleLbl="node1" presStyleIdx="1" presStyleCnt="5">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5"/>
      <dgm:spPr/>
    </dgm:pt>
    <dgm:pt modelId="{E131CE4A-9776-44F4-BC03-867682E21374}" type="pres">
      <dgm:prSet presAssocID="{5605D28D-2CE6-4513-8566-952984E21E14}" presName="text_3" presStyleLbl="node1" presStyleIdx="2" presStyleCnt="5" custLinFactNeighborX="164">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5"/>
      <dgm:spPr/>
    </dgm:pt>
    <dgm:pt modelId="{1D9A8F79-7376-4DCF-AD73-F960C3E1D557}" type="pres">
      <dgm:prSet presAssocID="{522866E0-C7AB-4A9E-B371-D3DC47D32013}" presName="text_4" presStyleLbl="node1" presStyleIdx="3" presStyleCnt="5">
        <dgm:presLayoutVars>
          <dgm:bulletEnabled val="1"/>
        </dgm:presLayoutVars>
      </dgm:prSet>
      <dgm:spPr/>
    </dgm:pt>
    <dgm:pt modelId="{EB001D01-481A-445D-9B7F-9FDF810B6165}" type="pres">
      <dgm:prSet presAssocID="{522866E0-C7AB-4A9E-B371-D3DC47D32013}" presName="accent_4" presStyleCnt="0"/>
      <dgm:spPr/>
    </dgm:pt>
    <dgm:pt modelId="{0FE77728-C192-442E-8F5F-C4CA1CB2448D}" type="pres">
      <dgm:prSet presAssocID="{522866E0-C7AB-4A9E-B371-D3DC47D32013}" presName="accentRepeatNode" presStyleLbl="solidFgAcc1" presStyleIdx="3" presStyleCnt="5"/>
      <dgm:spPr/>
    </dgm:pt>
    <dgm:pt modelId="{8F65DAA2-3C32-46C3-B631-AA2217B30933}" type="pres">
      <dgm:prSet presAssocID="{FBB7A6ED-A9AD-4982-B08D-2355259D0176}" presName="text_5" presStyleLbl="node1" presStyleIdx="4" presStyleCnt="5">
        <dgm:presLayoutVars>
          <dgm:bulletEnabled val="1"/>
        </dgm:presLayoutVars>
      </dgm:prSet>
      <dgm:spPr/>
    </dgm:pt>
    <dgm:pt modelId="{5008FB93-4187-46A4-8A9A-7963ABFA5301}" type="pres">
      <dgm:prSet presAssocID="{FBB7A6ED-A9AD-4982-B08D-2355259D0176}" presName="accent_5" presStyleCnt="0"/>
      <dgm:spPr/>
    </dgm:pt>
    <dgm:pt modelId="{CAA207C8-BF37-41E8-AB4D-924B236174D8}" type="pres">
      <dgm:prSet presAssocID="{FBB7A6ED-A9AD-4982-B08D-2355259D0176}" presName="accentRepeatNode" presStyleLbl="solidFgAcc1" presStyleIdx="4" presStyleCnt="5"/>
      <dgm:spPr/>
    </dgm:pt>
  </dgm:ptLst>
  <dgm:cxnLst>
    <dgm:cxn modelId="{A11E3B12-1828-45A7-86C3-BB85832DF84D}" type="presOf" srcId="{CA077D98-8478-47EA-B6A9-99ACE60C64D4}" destId="{D79B43FC-100B-4A0D-A4D5-0D2D04B99064}" srcOrd="0" destOrd="0" presId="urn:microsoft.com/office/officeart/2008/layout/VerticalCurvedList"/>
    <dgm:cxn modelId="{641D3F29-4C84-4359-BA07-4EFEE038A54D}" type="presOf" srcId="{FBB7A6ED-A9AD-4982-B08D-2355259D0176}" destId="{8F65DAA2-3C32-46C3-B631-AA2217B30933}"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7F190480-9932-4FA2-901C-667B67AE2A83}" srcId="{7E5AA53B-3EEE-4DE4-BB81-9044890C2946}" destId="{522866E0-C7AB-4A9E-B371-D3DC47D32013}" srcOrd="3" destOrd="0" parTransId="{3DC83B7F-9F1E-4D90-A2D0-EA292244FF28}" sibTransId="{BB207189-D78A-49FE-89AC-2091111C5F5E}"/>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8810A6A0-93DD-4747-A48E-CC7E4762E14F}" type="presOf" srcId="{522866E0-C7AB-4A9E-B371-D3DC47D32013}" destId="{1D9A8F79-7376-4DCF-AD73-F960C3E1D557}" srcOrd="0" destOrd="0" presId="urn:microsoft.com/office/officeart/2008/layout/VerticalCurvedList"/>
    <dgm:cxn modelId="{6E605CBB-9082-48EA-9DA1-8A079BA339FC}" srcId="{7E5AA53B-3EEE-4DE4-BB81-9044890C2946}" destId="{FBB7A6ED-A9AD-4982-B08D-2355259D0176}" srcOrd="4" destOrd="0" parTransId="{A9E12BF1-0371-46C9-B9E4-350D29FC7DF0}" sibTransId="{F03DD22A-5F81-415D-99BB-12464B6DF8EF}"/>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 modelId="{B1D2F036-0C5A-40E9-B420-6E5BB05689B4}" type="presParOf" srcId="{90561C55-3C6E-4D53-85E1-2C50BCDDA392}" destId="{1D9A8F79-7376-4DCF-AD73-F960C3E1D557}" srcOrd="7" destOrd="0" presId="urn:microsoft.com/office/officeart/2008/layout/VerticalCurvedList"/>
    <dgm:cxn modelId="{B5812FDF-33D3-4DE1-A4AA-78A0D65FC7CD}" type="presParOf" srcId="{90561C55-3C6E-4D53-85E1-2C50BCDDA392}" destId="{EB001D01-481A-445D-9B7F-9FDF810B6165}" srcOrd="8" destOrd="0" presId="urn:microsoft.com/office/officeart/2008/layout/VerticalCurvedList"/>
    <dgm:cxn modelId="{18140F9D-3B61-4961-BA60-A1FC1216850F}" type="presParOf" srcId="{EB001D01-481A-445D-9B7F-9FDF810B6165}" destId="{0FE77728-C192-442E-8F5F-C4CA1CB2448D}" srcOrd="0" destOrd="0" presId="urn:microsoft.com/office/officeart/2008/layout/VerticalCurvedList"/>
    <dgm:cxn modelId="{4CB676A7-9A69-468C-99F6-531824261D19}" type="presParOf" srcId="{90561C55-3C6E-4D53-85E1-2C50BCDDA392}" destId="{8F65DAA2-3C32-46C3-B631-AA2217B30933}" srcOrd="9" destOrd="0" presId="urn:microsoft.com/office/officeart/2008/layout/VerticalCurvedList"/>
    <dgm:cxn modelId="{06D7C758-89F4-4E63-A5B3-C3BD07052E53}" type="presParOf" srcId="{90561C55-3C6E-4D53-85E1-2C50BCDDA392}" destId="{5008FB93-4187-46A4-8A9A-7963ABFA5301}" srcOrd="10" destOrd="0" presId="urn:microsoft.com/office/officeart/2008/layout/VerticalCurvedList"/>
    <dgm:cxn modelId="{C3D6B7C1-22F0-40E5-BC3C-A9C73DF33337}" type="presParOf" srcId="{5008FB93-4187-46A4-8A9A-7963ABFA5301}" destId="{CAA207C8-BF37-41E8-AB4D-924B236174D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789697-6AAF-4724-A350-A5E28C507CBA}"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C6536C5E-99BF-4A53-9D37-A3A3C175BD41}">
      <dgm:prSet/>
      <dgm:spPr/>
      <dgm:t>
        <a:bodyPr/>
        <a:lstStyle/>
        <a:p>
          <a:r>
            <a:rPr lang="en-US" dirty="0"/>
            <a:t>Opportunities of smart tourism in protected areas </a:t>
          </a:r>
          <a:r>
            <a:rPr lang="en-US" dirty="0">
              <a:sym typeface="Wingdings" panose="05000000000000000000" pitchFamily="2" charset="2"/>
            </a:rPr>
            <a:t></a:t>
          </a:r>
          <a:r>
            <a:rPr lang="en-US" dirty="0"/>
            <a:t> Enhanced visitor engagement and experiences with the development of cloud services enables better information searches, and the integration of GPS, smartphones, and 5G networks allows new travel experiences through mobile phones </a:t>
          </a:r>
          <a:r>
            <a:rPr lang="en-GB" dirty="0"/>
            <a:t>﻿(Gao, 2021)</a:t>
          </a:r>
          <a:endParaRPr lang="en-US" dirty="0"/>
        </a:p>
      </dgm:t>
    </dgm:pt>
    <dgm:pt modelId="{0B434AE7-D7CB-4462-B79C-D8B6816D00C5}" type="parTrans" cxnId="{A749C86F-44BD-462B-83EF-54A0E2217AF4}">
      <dgm:prSet/>
      <dgm:spPr/>
      <dgm:t>
        <a:bodyPr/>
        <a:lstStyle/>
        <a:p>
          <a:endParaRPr lang="en-US"/>
        </a:p>
      </dgm:t>
    </dgm:pt>
    <dgm:pt modelId="{9C86B90F-FAF3-419C-93E2-0E87F8CBA14F}" type="sibTrans" cxnId="{A749C86F-44BD-462B-83EF-54A0E2217AF4}">
      <dgm:prSet/>
      <dgm:spPr/>
      <dgm:t>
        <a:bodyPr/>
        <a:lstStyle/>
        <a:p>
          <a:endParaRPr lang="en-US"/>
        </a:p>
      </dgm:t>
    </dgm:pt>
    <dgm:pt modelId="{703E906C-052B-4986-9751-DE441BC4E4BE}">
      <dgm:prSet/>
      <dgm:spPr/>
      <dgm:t>
        <a:bodyPr/>
        <a:lstStyle/>
        <a:p>
          <a:r>
            <a:rPr lang="en-US"/>
            <a:t>Sustainable management of resources </a:t>
          </a:r>
          <a:r>
            <a:rPr lang="en-US">
              <a:sym typeface="Wingdings" panose="05000000000000000000" pitchFamily="2" charset="2"/>
            </a:rPr>
            <a:t></a:t>
          </a:r>
          <a:r>
            <a:rPr lang="en-US"/>
            <a:t> the installation of wireless sensors allows real-time data on the temperature, humidity, light, and moisture of ancient trees to be transmitted to the analysis center and analyzed through intelligent modules, aiding in the protection of famous trees </a:t>
          </a:r>
          <a:r>
            <a:rPr lang="en-GB"/>
            <a:t>﻿(Wang et al., 2021)</a:t>
          </a:r>
          <a:r>
            <a:rPr lang="en-US"/>
            <a:t>.</a:t>
          </a:r>
        </a:p>
      </dgm:t>
    </dgm:pt>
    <dgm:pt modelId="{EF69CAD7-BCE3-43E1-B941-365A6AD947CF}" type="parTrans" cxnId="{0DFCBB32-24CE-4113-ADB8-84C2C80E51F6}">
      <dgm:prSet/>
      <dgm:spPr/>
      <dgm:t>
        <a:bodyPr/>
        <a:lstStyle/>
        <a:p>
          <a:endParaRPr lang="en-US"/>
        </a:p>
      </dgm:t>
    </dgm:pt>
    <dgm:pt modelId="{8D95C35F-318A-44C1-A90C-AE2D48F64D8B}" type="sibTrans" cxnId="{0DFCBB32-24CE-4113-ADB8-84C2C80E51F6}">
      <dgm:prSet/>
      <dgm:spPr/>
      <dgm:t>
        <a:bodyPr/>
        <a:lstStyle/>
        <a:p>
          <a:endParaRPr lang="en-US"/>
        </a:p>
      </dgm:t>
    </dgm:pt>
    <dgm:pt modelId="{7A71C247-1977-4A2A-A8C8-AA62E6AEB8E2}">
      <dgm:prSet/>
      <dgm:spPr/>
      <dgm:t>
        <a:bodyPr/>
        <a:lstStyle/>
        <a:p>
          <a:r>
            <a:rPr lang="en-US" dirty="0"/>
            <a:t>Digitalization in cultural heritage </a:t>
          </a:r>
          <a:r>
            <a:rPr lang="en-US" dirty="0">
              <a:sym typeface="Wingdings" panose="05000000000000000000" pitchFamily="2" charset="2"/>
            </a:rPr>
            <a:t></a:t>
          </a:r>
          <a:r>
            <a:rPr lang="en-US" dirty="0"/>
            <a:t> smart tourism enhances sustainability by integrating multidisciplinary fields such as archaeology, architecture, and art, </a:t>
          </a:r>
          <a:r>
            <a:rPr lang="en-US" dirty="0">
              <a:sym typeface="Wingdings" panose="05000000000000000000" pitchFamily="2" charset="2"/>
            </a:rPr>
            <a:t></a:t>
          </a:r>
          <a:r>
            <a:rPr lang="en-US" dirty="0"/>
            <a:t>  addressing key questions about the "what, where, how, why, and by whom" of its implementation </a:t>
          </a:r>
          <a:r>
            <a:rPr lang="en-GB" dirty="0"/>
            <a:t>﻿(</a:t>
          </a:r>
          <a:r>
            <a:rPr lang="en-GB" dirty="0" err="1"/>
            <a:t>Sonuç</a:t>
          </a:r>
          <a:r>
            <a:rPr lang="en-GB" dirty="0"/>
            <a:t> and </a:t>
          </a:r>
          <a:r>
            <a:rPr lang="en-GB" dirty="0" err="1"/>
            <a:t>Süer</a:t>
          </a:r>
          <a:r>
            <a:rPr lang="en-GB" dirty="0"/>
            <a:t>, 2023)</a:t>
          </a:r>
          <a:r>
            <a:rPr lang="en-US" dirty="0"/>
            <a:t>.</a:t>
          </a:r>
        </a:p>
      </dgm:t>
    </dgm:pt>
    <dgm:pt modelId="{C1677A81-F937-4709-823D-0C2A4CA5705B}" type="parTrans" cxnId="{159F8EB2-40C6-4C0B-9005-2E473A0F14C0}">
      <dgm:prSet/>
      <dgm:spPr/>
      <dgm:t>
        <a:bodyPr/>
        <a:lstStyle/>
        <a:p>
          <a:endParaRPr lang="en-US"/>
        </a:p>
      </dgm:t>
    </dgm:pt>
    <dgm:pt modelId="{FA07DB0D-807D-4D02-8301-DB17ADDE2EED}" type="sibTrans" cxnId="{159F8EB2-40C6-4C0B-9005-2E473A0F14C0}">
      <dgm:prSet/>
      <dgm:spPr/>
      <dgm:t>
        <a:bodyPr/>
        <a:lstStyle/>
        <a:p>
          <a:endParaRPr lang="en-US"/>
        </a:p>
      </dgm:t>
    </dgm:pt>
    <dgm:pt modelId="{03E175FD-E080-44B1-B0E6-7E8D4CEE884E}">
      <dgm:prSet/>
      <dgm:spPr/>
      <dgm:t>
        <a:bodyPr/>
        <a:lstStyle/>
        <a:p>
          <a:r>
            <a:rPr lang="en-US" dirty="0"/>
            <a:t>Challenges of smart tourism implementation </a:t>
          </a:r>
          <a:r>
            <a:rPr lang="en-US" dirty="0">
              <a:sym typeface="Wingdings" panose="05000000000000000000" pitchFamily="2" charset="2"/>
            </a:rPr>
            <a:t></a:t>
          </a:r>
          <a:r>
            <a:rPr lang="en-US" dirty="0"/>
            <a:t> Technological infrastructure system and connectivity issues  </a:t>
          </a:r>
          <a:r>
            <a:rPr lang="en-US" dirty="0">
              <a:sym typeface="Wingdings" panose="05000000000000000000" pitchFamily="2" charset="2"/>
            </a:rPr>
            <a:t></a:t>
          </a:r>
          <a:r>
            <a:rPr lang="en-US" dirty="0"/>
            <a:t> Balancing conservation with tourism demands.</a:t>
          </a:r>
        </a:p>
      </dgm:t>
    </dgm:pt>
    <dgm:pt modelId="{2E0995B2-E418-4527-A41E-DE0A88324F72}" type="parTrans" cxnId="{10AF471B-B0DD-4EE8-B099-94BBA815BD7C}">
      <dgm:prSet/>
      <dgm:spPr/>
      <dgm:t>
        <a:bodyPr/>
        <a:lstStyle/>
        <a:p>
          <a:endParaRPr lang="en-US"/>
        </a:p>
      </dgm:t>
    </dgm:pt>
    <dgm:pt modelId="{5CD1D569-81DC-4769-B85E-B8229D227A58}" type="sibTrans" cxnId="{10AF471B-B0DD-4EE8-B099-94BBA815BD7C}">
      <dgm:prSet/>
      <dgm:spPr/>
      <dgm:t>
        <a:bodyPr/>
        <a:lstStyle/>
        <a:p>
          <a:endParaRPr lang="en-US"/>
        </a:p>
      </dgm:t>
    </dgm:pt>
    <dgm:pt modelId="{3A09464C-21DC-445B-8EDD-F1F85A4FAB02}" type="pres">
      <dgm:prSet presAssocID="{A5789697-6AAF-4724-A350-A5E28C507CBA}" presName="outerComposite" presStyleCnt="0">
        <dgm:presLayoutVars>
          <dgm:chMax val="5"/>
          <dgm:dir/>
          <dgm:resizeHandles val="exact"/>
        </dgm:presLayoutVars>
      </dgm:prSet>
      <dgm:spPr/>
    </dgm:pt>
    <dgm:pt modelId="{98979C85-5789-411B-8A65-F70F0CEFE4C0}" type="pres">
      <dgm:prSet presAssocID="{A5789697-6AAF-4724-A350-A5E28C507CBA}" presName="dummyMaxCanvas" presStyleCnt="0">
        <dgm:presLayoutVars/>
      </dgm:prSet>
      <dgm:spPr/>
    </dgm:pt>
    <dgm:pt modelId="{FC7247E5-06B4-4702-B627-A810388047F9}" type="pres">
      <dgm:prSet presAssocID="{A5789697-6AAF-4724-A350-A5E28C507CBA}" presName="FourNodes_1" presStyleLbl="node1" presStyleIdx="0" presStyleCnt="4">
        <dgm:presLayoutVars>
          <dgm:bulletEnabled val="1"/>
        </dgm:presLayoutVars>
      </dgm:prSet>
      <dgm:spPr/>
    </dgm:pt>
    <dgm:pt modelId="{A95CF577-EE51-4E93-8415-8A413354E9AC}" type="pres">
      <dgm:prSet presAssocID="{A5789697-6AAF-4724-A350-A5E28C507CBA}" presName="FourNodes_2" presStyleLbl="node1" presStyleIdx="1" presStyleCnt="4">
        <dgm:presLayoutVars>
          <dgm:bulletEnabled val="1"/>
        </dgm:presLayoutVars>
      </dgm:prSet>
      <dgm:spPr/>
    </dgm:pt>
    <dgm:pt modelId="{965356DA-9B5E-470D-8687-076F72D5FC4A}" type="pres">
      <dgm:prSet presAssocID="{A5789697-6AAF-4724-A350-A5E28C507CBA}" presName="FourNodes_3" presStyleLbl="node1" presStyleIdx="2" presStyleCnt="4">
        <dgm:presLayoutVars>
          <dgm:bulletEnabled val="1"/>
        </dgm:presLayoutVars>
      </dgm:prSet>
      <dgm:spPr/>
    </dgm:pt>
    <dgm:pt modelId="{1FA8B470-DC80-4EC7-9288-E5C026B0A35C}" type="pres">
      <dgm:prSet presAssocID="{A5789697-6AAF-4724-A350-A5E28C507CBA}" presName="FourNodes_4" presStyleLbl="node1" presStyleIdx="3" presStyleCnt="4">
        <dgm:presLayoutVars>
          <dgm:bulletEnabled val="1"/>
        </dgm:presLayoutVars>
      </dgm:prSet>
      <dgm:spPr/>
    </dgm:pt>
    <dgm:pt modelId="{CF3AD899-A195-45CB-8C09-B70EDD5E9810}" type="pres">
      <dgm:prSet presAssocID="{A5789697-6AAF-4724-A350-A5E28C507CBA}" presName="FourConn_1-2" presStyleLbl="fgAccFollowNode1" presStyleIdx="0" presStyleCnt="3">
        <dgm:presLayoutVars>
          <dgm:bulletEnabled val="1"/>
        </dgm:presLayoutVars>
      </dgm:prSet>
      <dgm:spPr/>
    </dgm:pt>
    <dgm:pt modelId="{F91A56FB-51BB-41AA-9732-5F2BB3C80630}" type="pres">
      <dgm:prSet presAssocID="{A5789697-6AAF-4724-A350-A5E28C507CBA}" presName="FourConn_2-3" presStyleLbl="fgAccFollowNode1" presStyleIdx="1" presStyleCnt="3">
        <dgm:presLayoutVars>
          <dgm:bulletEnabled val="1"/>
        </dgm:presLayoutVars>
      </dgm:prSet>
      <dgm:spPr/>
    </dgm:pt>
    <dgm:pt modelId="{1CD3809D-F984-40F6-9EFD-CAF87EB40603}" type="pres">
      <dgm:prSet presAssocID="{A5789697-6AAF-4724-A350-A5E28C507CBA}" presName="FourConn_3-4" presStyleLbl="fgAccFollowNode1" presStyleIdx="2" presStyleCnt="3">
        <dgm:presLayoutVars>
          <dgm:bulletEnabled val="1"/>
        </dgm:presLayoutVars>
      </dgm:prSet>
      <dgm:spPr/>
    </dgm:pt>
    <dgm:pt modelId="{3FE27373-8B21-4C14-8690-AB17EFEDB1DC}" type="pres">
      <dgm:prSet presAssocID="{A5789697-6AAF-4724-A350-A5E28C507CBA}" presName="FourNodes_1_text" presStyleLbl="node1" presStyleIdx="3" presStyleCnt="4">
        <dgm:presLayoutVars>
          <dgm:bulletEnabled val="1"/>
        </dgm:presLayoutVars>
      </dgm:prSet>
      <dgm:spPr/>
    </dgm:pt>
    <dgm:pt modelId="{688E34E6-D87E-4386-BD64-12BE6EFA1EAB}" type="pres">
      <dgm:prSet presAssocID="{A5789697-6AAF-4724-A350-A5E28C507CBA}" presName="FourNodes_2_text" presStyleLbl="node1" presStyleIdx="3" presStyleCnt="4">
        <dgm:presLayoutVars>
          <dgm:bulletEnabled val="1"/>
        </dgm:presLayoutVars>
      </dgm:prSet>
      <dgm:spPr/>
    </dgm:pt>
    <dgm:pt modelId="{3A1354C8-CC64-4867-A567-60254E59056C}" type="pres">
      <dgm:prSet presAssocID="{A5789697-6AAF-4724-A350-A5E28C507CBA}" presName="FourNodes_3_text" presStyleLbl="node1" presStyleIdx="3" presStyleCnt="4">
        <dgm:presLayoutVars>
          <dgm:bulletEnabled val="1"/>
        </dgm:presLayoutVars>
      </dgm:prSet>
      <dgm:spPr/>
    </dgm:pt>
    <dgm:pt modelId="{F97757DB-4B8D-449C-909A-3F39E87C0469}" type="pres">
      <dgm:prSet presAssocID="{A5789697-6AAF-4724-A350-A5E28C507CBA}" presName="FourNodes_4_text" presStyleLbl="node1" presStyleIdx="3" presStyleCnt="4">
        <dgm:presLayoutVars>
          <dgm:bulletEnabled val="1"/>
        </dgm:presLayoutVars>
      </dgm:prSet>
      <dgm:spPr/>
    </dgm:pt>
  </dgm:ptLst>
  <dgm:cxnLst>
    <dgm:cxn modelId="{10AF471B-B0DD-4EE8-B099-94BBA815BD7C}" srcId="{A5789697-6AAF-4724-A350-A5E28C507CBA}" destId="{03E175FD-E080-44B1-B0E6-7E8D4CEE884E}" srcOrd="3" destOrd="0" parTransId="{2E0995B2-E418-4527-A41E-DE0A88324F72}" sibTransId="{5CD1D569-81DC-4769-B85E-B8229D227A58}"/>
    <dgm:cxn modelId="{0DFCBB32-24CE-4113-ADB8-84C2C80E51F6}" srcId="{A5789697-6AAF-4724-A350-A5E28C507CBA}" destId="{703E906C-052B-4986-9751-DE441BC4E4BE}" srcOrd="1" destOrd="0" parTransId="{EF69CAD7-BCE3-43E1-B941-365A6AD947CF}" sibTransId="{8D95C35F-318A-44C1-A90C-AE2D48F64D8B}"/>
    <dgm:cxn modelId="{B18C8E33-B35E-4EEC-BDF4-FD0EF979181F}" type="presOf" srcId="{8D95C35F-318A-44C1-A90C-AE2D48F64D8B}" destId="{F91A56FB-51BB-41AA-9732-5F2BB3C80630}" srcOrd="0" destOrd="0" presId="urn:microsoft.com/office/officeart/2005/8/layout/vProcess5"/>
    <dgm:cxn modelId="{4C73823B-260D-4916-A00F-2D416A74FDE7}" type="presOf" srcId="{FA07DB0D-807D-4D02-8301-DB17ADDE2EED}" destId="{1CD3809D-F984-40F6-9EFD-CAF87EB40603}" srcOrd="0" destOrd="0" presId="urn:microsoft.com/office/officeart/2005/8/layout/vProcess5"/>
    <dgm:cxn modelId="{D1C19C6F-4731-4AEA-B02A-830FA8C62F40}" type="presOf" srcId="{03E175FD-E080-44B1-B0E6-7E8D4CEE884E}" destId="{1FA8B470-DC80-4EC7-9288-E5C026B0A35C}" srcOrd="0" destOrd="0" presId="urn:microsoft.com/office/officeart/2005/8/layout/vProcess5"/>
    <dgm:cxn modelId="{A749C86F-44BD-462B-83EF-54A0E2217AF4}" srcId="{A5789697-6AAF-4724-A350-A5E28C507CBA}" destId="{C6536C5E-99BF-4A53-9D37-A3A3C175BD41}" srcOrd="0" destOrd="0" parTransId="{0B434AE7-D7CB-4462-B79C-D8B6816D00C5}" sibTransId="{9C86B90F-FAF3-419C-93E2-0E87F8CBA14F}"/>
    <dgm:cxn modelId="{ED1F6754-93D1-43B2-B816-D3E4F2107588}" type="presOf" srcId="{C6536C5E-99BF-4A53-9D37-A3A3C175BD41}" destId="{FC7247E5-06B4-4702-B627-A810388047F9}" srcOrd="0" destOrd="0" presId="urn:microsoft.com/office/officeart/2005/8/layout/vProcess5"/>
    <dgm:cxn modelId="{725BAB57-5AC9-486A-8C6C-022577F731B5}" type="presOf" srcId="{7A71C247-1977-4A2A-A8C8-AA62E6AEB8E2}" destId="{965356DA-9B5E-470D-8687-076F72D5FC4A}" srcOrd="0" destOrd="0" presId="urn:microsoft.com/office/officeart/2005/8/layout/vProcess5"/>
    <dgm:cxn modelId="{E83A1D8B-FAFB-4040-81E9-6C304847AD6C}" type="presOf" srcId="{9C86B90F-FAF3-419C-93E2-0E87F8CBA14F}" destId="{CF3AD899-A195-45CB-8C09-B70EDD5E9810}" srcOrd="0" destOrd="0" presId="urn:microsoft.com/office/officeart/2005/8/layout/vProcess5"/>
    <dgm:cxn modelId="{DE287298-2201-4D77-905F-C7E314077317}" type="presOf" srcId="{C6536C5E-99BF-4A53-9D37-A3A3C175BD41}" destId="{3FE27373-8B21-4C14-8690-AB17EFEDB1DC}" srcOrd="1" destOrd="0" presId="urn:microsoft.com/office/officeart/2005/8/layout/vProcess5"/>
    <dgm:cxn modelId="{9809DBAB-1B08-47E9-A2F2-F3C7824D88FA}" type="presOf" srcId="{A5789697-6AAF-4724-A350-A5E28C507CBA}" destId="{3A09464C-21DC-445B-8EDD-F1F85A4FAB02}" srcOrd="0" destOrd="0" presId="urn:microsoft.com/office/officeart/2005/8/layout/vProcess5"/>
    <dgm:cxn modelId="{159F8EB2-40C6-4C0B-9005-2E473A0F14C0}" srcId="{A5789697-6AAF-4724-A350-A5E28C507CBA}" destId="{7A71C247-1977-4A2A-A8C8-AA62E6AEB8E2}" srcOrd="2" destOrd="0" parTransId="{C1677A81-F937-4709-823D-0C2A4CA5705B}" sibTransId="{FA07DB0D-807D-4D02-8301-DB17ADDE2EED}"/>
    <dgm:cxn modelId="{D031B5C9-EFD2-4DEE-958D-652F8179150D}" type="presOf" srcId="{703E906C-052B-4986-9751-DE441BC4E4BE}" destId="{A95CF577-EE51-4E93-8415-8A413354E9AC}" srcOrd="0" destOrd="0" presId="urn:microsoft.com/office/officeart/2005/8/layout/vProcess5"/>
    <dgm:cxn modelId="{E4FF06CC-6ABB-4701-B5AF-83E3EFEE105A}" type="presOf" srcId="{703E906C-052B-4986-9751-DE441BC4E4BE}" destId="{688E34E6-D87E-4386-BD64-12BE6EFA1EAB}" srcOrd="1" destOrd="0" presId="urn:microsoft.com/office/officeart/2005/8/layout/vProcess5"/>
    <dgm:cxn modelId="{7DDBAAD2-5247-45A4-8EFD-6F7F6381EC25}" type="presOf" srcId="{03E175FD-E080-44B1-B0E6-7E8D4CEE884E}" destId="{F97757DB-4B8D-449C-909A-3F39E87C0469}" srcOrd="1" destOrd="0" presId="urn:microsoft.com/office/officeart/2005/8/layout/vProcess5"/>
    <dgm:cxn modelId="{373080D6-5CD4-4F0C-A447-37D62E907CD6}" type="presOf" srcId="{7A71C247-1977-4A2A-A8C8-AA62E6AEB8E2}" destId="{3A1354C8-CC64-4867-A567-60254E59056C}" srcOrd="1" destOrd="0" presId="urn:microsoft.com/office/officeart/2005/8/layout/vProcess5"/>
    <dgm:cxn modelId="{238EBCA7-247E-4993-BAC3-52B3BFD37B06}" type="presParOf" srcId="{3A09464C-21DC-445B-8EDD-F1F85A4FAB02}" destId="{98979C85-5789-411B-8A65-F70F0CEFE4C0}" srcOrd="0" destOrd="0" presId="urn:microsoft.com/office/officeart/2005/8/layout/vProcess5"/>
    <dgm:cxn modelId="{D74CE5DA-2C60-41F8-87DE-6FF4D1CB6068}" type="presParOf" srcId="{3A09464C-21DC-445B-8EDD-F1F85A4FAB02}" destId="{FC7247E5-06B4-4702-B627-A810388047F9}" srcOrd="1" destOrd="0" presId="urn:microsoft.com/office/officeart/2005/8/layout/vProcess5"/>
    <dgm:cxn modelId="{AFD9BD98-92FA-4416-83AC-1D259121DAFB}" type="presParOf" srcId="{3A09464C-21DC-445B-8EDD-F1F85A4FAB02}" destId="{A95CF577-EE51-4E93-8415-8A413354E9AC}" srcOrd="2" destOrd="0" presId="urn:microsoft.com/office/officeart/2005/8/layout/vProcess5"/>
    <dgm:cxn modelId="{359E5C25-C2DA-400F-A442-4583EB1ECEC5}" type="presParOf" srcId="{3A09464C-21DC-445B-8EDD-F1F85A4FAB02}" destId="{965356DA-9B5E-470D-8687-076F72D5FC4A}" srcOrd="3" destOrd="0" presId="urn:microsoft.com/office/officeart/2005/8/layout/vProcess5"/>
    <dgm:cxn modelId="{BE9D71D1-1C85-4CD6-8A06-8DEB0F0FD11D}" type="presParOf" srcId="{3A09464C-21DC-445B-8EDD-F1F85A4FAB02}" destId="{1FA8B470-DC80-4EC7-9288-E5C026B0A35C}" srcOrd="4" destOrd="0" presId="urn:microsoft.com/office/officeart/2005/8/layout/vProcess5"/>
    <dgm:cxn modelId="{3ACFD97D-BA90-45A3-9F23-9E538F3B5956}" type="presParOf" srcId="{3A09464C-21DC-445B-8EDD-F1F85A4FAB02}" destId="{CF3AD899-A195-45CB-8C09-B70EDD5E9810}" srcOrd="5" destOrd="0" presId="urn:microsoft.com/office/officeart/2005/8/layout/vProcess5"/>
    <dgm:cxn modelId="{918A6861-C9AA-480C-8E22-540C0329699B}" type="presParOf" srcId="{3A09464C-21DC-445B-8EDD-F1F85A4FAB02}" destId="{F91A56FB-51BB-41AA-9732-5F2BB3C80630}" srcOrd="6" destOrd="0" presId="urn:microsoft.com/office/officeart/2005/8/layout/vProcess5"/>
    <dgm:cxn modelId="{51EA9602-FE29-479E-97E9-4A0107F6A6F9}" type="presParOf" srcId="{3A09464C-21DC-445B-8EDD-F1F85A4FAB02}" destId="{1CD3809D-F984-40F6-9EFD-CAF87EB40603}" srcOrd="7" destOrd="0" presId="urn:microsoft.com/office/officeart/2005/8/layout/vProcess5"/>
    <dgm:cxn modelId="{196E061C-E2F2-4F77-8836-5EC4BBBDCB78}" type="presParOf" srcId="{3A09464C-21DC-445B-8EDD-F1F85A4FAB02}" destId="{3FE27373-8B21-4C14-8690-AB17EFEDB1DC}" srcOrd="8" destOrd="0" presId="urn:microsoft.com/office/officeart/2005/8/layout/vProcess5"/>
    <dgm:cxn modelId="{C964473F-A780-4981-98F7-67238CF1F9FE}" type="presParOf" srcId="{3A09464C-21DC-445B-8EDD-F1F85A4FAB02}" destId="{688E34E6-D87E-4386-BD64-12BE6EFA1EAB}" srcOrd="9" destOrd="0" presId="urn:microsoft.com/office/officeart/2005/8/layout/vProcess5"/>
    <dgm:cxn modelId="{06EBA075-6E3E-407B-B037-9FB85F6EC490}" type="presParOf" srcId="{3A09464C-21DC-445B-8EDD-F1F85A4FAB02}" destId="{3A1354C8-CC64-4867-A567-60254E59056C}" srcOrd="10" destOrd="0" presId="urn:microsoft.com/office/officeart/2005/8/layout/vProcess5"/>
    <dgm:cxn modelId="{F0720581-4A05-4E7E-8DEB-2977E04B17A1}" type="presParOf" srcId="{3A09464C-21DC-445B-8EDD-F1F85A4FAB02}" destId="{F97757DB-4B8D-449C-909A-3F39E87C046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AA375-AA15-4116-BFFB-25B144A1F8AE}">
      <dsp:nvSpPr>
        <dsp:cNvPr id="0" name=""/>
        <dsp:cNvSpPr/>
      </dsp:nvSpPr>
      <dsp:spPr>
        <a:xfrm>
          <a:off x="0" y="449"/>
          <a:ext cx="11029615" cy="1050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FD6C2-FFDD-4045-ACBE-CE15E9AD808B}">
      <dsp:nvSpPr>
        <dsp:cNvPr id="0" name=""/>
        <dsp:cNvSpPr/>
      </dsp:nvSpPr>
      <dsp:spPr>
        <a:xfrm>
          <a:off x="317832" y="236853"/>
          <a:ext cx="577877" cy="577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6B58E2-0837-4269-AA7D-C2FE31F8CF6C}">
      <dsp:nvSpPr>
        <dsp:cNvPr id="0" name=""/>
        <dsp:cNvSpPr/>
      </dsp:nvSpPr>
      <dsp:spPr>
        <a:xfrm>
          <a:off x="1213543" y="449"/>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8" tIns="111198" rIns="111198" bIns="111198" numCol="1" spcCol="1270" anchor="ctr" anchorCtr="0">
          <a:noAutofit/>
        </a:bodyPr>
        <a:lstStyle/>
        <a:p>
          <a:pPr marL="0" lvl="0" indent="0" algn="l" defTabSz="889000">
            <a:lnSpc>
              <a:spcPct val="90000"/>
            </a:lnSpc>
            <a:spcBef>
              <a:spcPct val="0"/>
            </a:spcBef>
            <a:spcAft>
              <a:spcPct val="35000"/>
            </a:spcAft>
            <a:buNone/>
          </a:pPr>
          <a:r>
            <a:rPr lang="en-US" sz="2000" kern="1200" dirty="0"/>
            <a:t>Importance of studying smart tourism in protected areas for sustainable tourism </a:t>
          </a:r>
          <a:r>
            <a:rPr lang="en-US" sz="2000" kern="1200" dirty="0">
              <a:sym typeface="Wingdings" panose="05000000000000000000" pitchFamily="2" charset="2"/>
            </a:rPr>
            <a:t></a:t>
          </a:r>
          <a:r>
            <a:rPr lang="en-US" sz="2000" kern="1200" dirty="0"/>
            <a:t> enhance visitor experiences, </a:t>
          </a:r>
          <a:r>
            <a:rPr lang="en-US" sz="2000" kern="1200" dirty="0">
              <a:sym typeface="Wingdings" panose="05000000000000000000" pitchFamily="2" charset="2"/>
            </a:rPr>
            <a:t> </a:t>
          </a:r>
          <a:r>
            <a:rPr lang="en-US" sz="2000" kern="1200" dirty="0"/>
            <a:t>promote sustainable tourism</a:t>
          </a:r>
          <a:r>
            <a:rPr lang="en-US" sz="2000" kern="1200" dirty="0">
              <a:sym typeface="Wingdings" panose="05000000000000000000" pitchFamily="2" charset="2"/>
            </a:rPr>
            <a:t></a:t>
          </a:r>
          <a:r>
            <a:rPr lang="en-US" sz="2000" kern="1200" dirty="0"/>
            <a:t> and mitigate the adverse impacts of traditional tourism on biodiversity, and cultural heritage</a:t>
          </a:r>
        </a:p>
      </dsp:txBody>
      <dsp:txXfrm>
        <a:off x="1213543" y="449"/>
        <a:ext cx="9816071" cy="1050687"/>
      </dsp:txXfrm>
    </dsp:sp>
    <dsp:sp modelId="{D2A300D9-89D8-453D-986E-7F648A4559BB}">
      <dsp:nvSpPr>
        <dsp:cNvPr id="0" name=""/>
        <dsp:cNvSpPr/>
      </dsp:nvSpPr>
      <dsp:spPr>
        <a:xfrm>
          <a:off x="0" y="1313807"/>
          <a:ext cx="11029615" cy="1050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6E49B-CE3F-43D4-9F0F-3D77909CFC10}">
      <dsp:nvSpPr>
        <dsp:cNvPr id="0" name=""/>
        <dsp:cNvSpPr/>
      </dsp:nvSpPr>
      <dsp:spPr>
        <a:xfrm>
          <a:off x="317832" y="1550212"/>
          <a:ext cx="577877" cy="577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5F639A-6CD3-47D5-83C4-1322DE358AC1}">
      <dsp:nvSpPr>
        <dsp:cNvPr id="0" name=""/>
        <dsp:cNvSpPr/>
      </dsp:nvSpPr>
      <dsp:spPr>
        <a:xfrm>
          <a:off x="1213543" y="1313807"/>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8" tIns="111198" rIns="111198" bIns="111198" numCol="1" spcCol="1270" anchor="ctr" anchorCtr="0">
          <a:noAutofit/>
        </a:bodyPr>
        <a:lstStyle/>
        <a:p>
          <a:pPr marL="0" lvl="0" indent="0" algn="l" defTabSz="889000">
            <a:lnSpc>
              <a:spcPct val="90000"/>
            </a:lnSpc>
            <a:spcBef>
              <a:spcPct val="0"/>
            </a:spcBef>
            <a:spcAft>
              <a:spcPct val="35000"/>
            </a:spcAft>
            <a:buNone/>
          </a:pPr>
          <a:r>
            <a:rPr lang="en-US" sz="2000" kern="1200" dirty="0"/>
            <a:t>Existing literature mainly focus on smart tourism in cities, </a:t>
          </a:r>
          <a:r>
            <a:rPr lang="en-US" sz="2000" kern="1200" dirty="0">
              <a:sym typeface="Wingdings" panose="05000000000000000000" pitchFamily="2" charset="2"/>
            </a:rPr>
            <a:t></a:t>
          </a:r>
          <a:r>
            <a:rPr lang="en-US" sz="2000" kern="1200" dirty="0"/>
            <a:t> limited research in protected areas.</a:t>
          </a:r>
        </a:p>
      </dsp:txBody>
      <dsp:txXfrm>
        <a:off x="1213543" y="1313807"/>
        <a:ext cx="9816071" cy="1050687"/>
      </dsp:txXfrm>
    </dsp:sp>
    <dsp:sp modelId="{CD2524B6-F003-4B16-A252-067D20184925}">
      <dsp:nvSpPr>
        <dsp:cNvPr id="0" name=""/>
        <dsp:cNvSpPr/>
      </dsp:nvSpPr>
      <dsp:spPr>
        <a:xfrm>
          <a:off x="0" y="2627166"/>
          <a:ext cx="11029615" cy="1050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87DC1-12B3-46A4-A272-59C3EF5F2AA1}">
      <dsp:nvSpPr>
        <dsp:cNvPr id="0" name=""/>
        <dsp:cNvSpPr/>
      </dsp:nvSpPr>
      <dsp:spPr>
        <a:xfrm>
          <a:off x="317832" y="2863571"/>
          <a:ext cx="577877" cy="577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4AC735-DEC3-46F9-9857-E420E7738CE0}">
      <dsp:nvSpPr>
        <dsp:cNvPr id="0" name=""/>
        <dsp:cNvSpPr/>
      </dsp:nvSpPr>
      <dsp:spPr>
        <a:xfrm>
          <a:off x="1213543" y="2627166"/>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8" tIns="111198" rIns="111198" bIns="111198" numCol="1" spcCol="1270" anchor="ctr" anchorCtr="0">
          <a:noAutofit/>
        </a:bodyPr>
        <a:lstStyle/>
        <a:p>
          <a:pPr marL="0" lvl="0" indent="0" algn="l" defTabSz="889000">
            <a:lnSpc>
              <a:spcPct val="90000"/>
            </a:lnSpc>
            <a:spcBef>
              <a:spcPct val="0"/>
            </a:spcBef>
            <a:spcAft>
              <a:spcPct val="35000"/>
            </a:spcAft>
            <a:buNone/>
          </a:pPr>
          <a:r>
            <a:rPr lang="en-US" sz="2000" kern="1200" dirty="0"/>
            <a:t>The objective of this research is to explore how smart tourism enhance visitor experiences and sustainable tourism in protected areas.</a:t>
          </a:r>
        </a:p>
      </dsp:txBody>
      <dsp:txXfrm>
        <a:off x="1213543" y="2627166"/>
        <a:ext cx="9816071" cy="105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F17D8-2591-4B81-96DE-0FC466FCCE46}">
      <dsp:nvSpPr>
        <dsp:cNvPr id="0" name=""/>
        <dsp:cNvSpPr/>
      </dsp:nvSpPr>
      <dsp:spPr>
        <a:xfrm>
          <a:off x="686307"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4E8E2-45E4-438C-9ABB-C3A3733CE128}">
      <dsp:nvSpPr>
        <dsp:cNvPr id="0" name=""/>
        <dsp:cNvSpPr/>
      </dsp:nvSpPr>
      <dsp:spPr>
        <a:xfrm>
          <a:off x="1110432" y="59827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19B4F9-EF1A-45DF-B287-8792729C7839}">
      <dsp:nvSpPr>
        <dsp:cNvPr id="0" name=""/>
        <dsp:cNvSpPr/>
      </dsp:nvSpPr>
      <dsp:spPr>
        <a:xfrm>
          <a:off x="50119"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Investigation of opportunities and challenges of smart tourism in protected areas.</a:t>
          </a:r>
        </a:p>
      </dsp:txBody>
      <dsp:txXfrm>
        <a:off x="50119" y="2784151"/>
        <a:ext cx="3262500" cy="720000"/>
      </dsp:txXfrm>
    </dsp:sp>
    <dsp:sp modelId="{A1FBD2E6-7576-44AC-B797-7FB54AE484DC}">
      <dsp:nvSpPr>
        <dsp:cNvPr id="0" name=""/>
        <dsp:cNvSpPr/>
      </dsp:nvSpPr>
      <dsp:spPr>
        <a:xfrm>
          <a:off x="4519745"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C8C0D-7D4B-4FD2-882B-EACFE56C1304}">
      <dsp:nvSpPr>
        <dsp:cNvPr id="0" name=""/>
        <dsp:cNvSpPr/>
      </dsp:nvSpPr>
      <dsp:spPr>
        <a:xfrm>
          <a:off x="4943870" y="59827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3090CB-BB9F-454B-85F7-5A844C98E728}">
      <dsp:nvSpPr>
        <dsp:cNvPr id="0" name=""/>
        <dsp:cNvSpPr/>
      </dsp:nvSpPr>
      <dsp:spPr>
        <a:xfrm>
          <a:off x="3883557"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Use of critical discourse theory to analyses the application and implications of smart tourism in protected areas. </a:t>
          </a:r>
        </a:p>
      </dsp:txBody>
      <dsp:txXfrm>
        <a:off x="3883557" y="2784151"/>
        <a:ext cx="3262500" cy="720000"/>
      </dsp:txXfrm>
    </dsp:sp>
    <dsp:sp modelId="{84BA25C5-DCC2-4E53-BC82-6F996DFBB569}">
      <dsp:nvSpPr>
        <dsp:cNvPr id="0" name=""/>
        <dsp:cNvSpPr/>
      </dsp:nvSpPr>
      <dsp:spPr>
        <a:xfrm>
          <a:off x="8353182"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41261-E400-49EE-BD51-2C143FA62D3E}">
      <dsp:nvSpPr>
        <dsp:cNvPr id="0" name=""/>
        <dsp:cNvSpPr/>
      </dsp:nvSpPr>
      <dsp:spPr>
        <a:xfrm>
          <a:off x="8777307" y="59827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1338F6-C874-4895-B3ED-DC34FF41A699}">
      <dsp:nvSpPr>
        <dsp:cNvPr id="0" name=""/>
        <dsp:cNvSpPr/>
      </dsp:nvSpPr>
      <dsp:spPr>
        <a:xfrm>
          <a:off x="7716995"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Focus on preserving cultural and natural heritage.</a:t>
          </a:r>
        </a:p>
      </dsp:txBody>
      <dsp:txXfrm>
        <a:off x="7716995" y="2784151"/>
        <a:ext cx="326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338329" y="222674"/>
          <a:ext cx="7161283"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33020" rIns="33020" bIns="33020" numCol="1" spcCol="1270" rtlCol="0" anchor="ctr" anchorCtr="0">
          <a:noAutofit/>
        </a:bodyPr>
        <a:lstStyle/>
        <a:p>
          <a:pPr marL="0" lvl="0" indent="0" algn="l" defTabSz="577850" rtl="0">
            <a:lnSpc>
              <a:spcPct val="100000"/>
            </a:lnSpc>
            <a:spcBef>
              <a:spcPct val="0"/>
            </a:spcBef>
            <a:spcAft>
              <a:spcPct val="35000"/>
            </a:spcAft>
            <a:buNone/>
          </a:pPr>
          <a:r>
            <a:rPr lang="en-GB" sz="1300" kern="1200" noProof="0" dirty="0"/>
            <a:t>Experience Layer (consumption of data i.e., co-cocreation,  technology enhanced experience  	</a:t>
          </a:r>
        </a:p>
      </dsp:txBody>
      <dsp:txXfrm>
        <a:off x="338329" y="222674"/>
        <a:ext cx="7161283" cy="445634"/>
      </dsp:txXfrm>
    </dsp:sp>
    <dsp:sp modelId="{07CB3071-D555-47DA-A36A-69EB91531FD8}">
      <dsp:nvSpPr>
        <dsp:cNvPr id="0" name=""/>
        <dsp:cNvSpPr/>
      </dsp:nvSpPr>
      <dsp:spPr>
        <a:xfrm>
          <a:off x="59807" y="166970"/>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657658" y="890913"/>
          <a:ext cx="6841955"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33020" rIns="33020" bIns="33020" numCol="1" spcCol="1270" rtlCol="0" anchor="ctr" anchorCtr="0">
          <a:noAutofit/>
        </a:bodyPr>
        <a:lstStyle/>
        <a:p>
          <a:pPr marL="0" lvl="0" indent="0" algn="l" defTabSz="577850" rtl="0">
            <a:lnSpc>
              <a:spcPct val="100000"/>
            </a:lnSpc>
            <a:spcBef>
              <a:spcPct val="0"/>
            </a:spcBef>
            <a:spcAft>
              <a:spcPct val="35000"/>
            </a:spcAft>
            <a:buNone/>
          </a:pPr>
          <a:r>
            <a:rPr lang="en-US" sz="1300" kern="1200" noProof="0" dirty="0"/>
            <a:t>Business Layer smart business( i.e. user driven innovation, living labs, value cocreation)</a:t>
          </a:r>
          <a:endParaRPr lang="en-GB" sz="1300" kern="1200" noProof="0" dirty="0"/>
        </a:p>
      </dsp:txBody>
      <dsp:txXfrm>
        <a:off x="657658" y="890913"/>
        <a:ext cx="6841955" cy="445634"/>
      </dsp:txXfrm>
    </dsp:sp>
    <dsp:sp modelId="{3F8116AC-FAC3-4E95-9865-93CCFEB191B9}">
      <dsp:nvSpPr>
        <dsp:cNvPr id="0" name=""/>
        <dsp:cNvSpPr/>
      </dsp:nvSpPr>
      <dsp:spPr>
        <a:xfrm>
          <a:off x="379136" y="835208"/>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766726" y="1559151"/>
          <a:ext cx="6743946"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33020" rIns="33020" bIns="33020" numCol="1" spcCol="1270" rtlCol="0" anchor="ctr" anchorCtr="0">
          <a:noAutofit/>
        </a:bodyPr>
        <a:lstStyle/>
        <a:p>
          <a:pPr marL="0" lvl="0" indent="0" algn="l" defTabSz="577850" rtl="0">
            <a:lnSpc>
              <a:spcPct val="100000"/>
            </a:lnSpc>
            <a:spcBef>
              <a:spcPct val="0"/>
            </a:spcBef>
            <a:spcAft>
              <a:spcPct val="35000"/>
            </a:spcAft>
            <a:buNone/>
          </a:pPr>
          <a:r>
            <a:rPr lang="en-GB" sz="1300" kern="1200" noProof="0" dirty="0"/>
            <a:t>Data Layer technologies allowing processing (i.e. data storage, processing analysis and sharing)</a:t>
          </a:r>
        </a:p>
      </dsp:txBody>
      <dsp:txXfrm>
        <a:off x="766726" y="1559151"/>
        <a:ext cx="6743946" cy="445634"/>
      </dsp:txXfrm>
    </dsp:sp>
    <dsp:sp modelId="{A965097E-32F1-4AB8-8C4E-2814A7596B2F}">
      <dsp:nvSpPr>
        <dsp:cNvPr id="0" name=""/>
        <dsp:cNvSpPr/>
      </dsp:nvSpPr>
      <dsp:spPr>
        <a:xfrm>
          <a:off x="477144" y="1503447"/>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9A8F79-7376-4DCF-AD73-F960C3E1D557}">
      <dsp:nvSpPr>
        <dsp:cNvPr id="0" name=""/>
        <dsp:cNvSpPr/>
      </dsp:nvSpPr>
      <dsp:spPr>
        <a:xfrm>
          <a:off x="657658" y="2227389"/>
          <a:ext cx="6841955"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33020" rIns="33020" bIns="33020" numCol="1" spcCol="1270" rtlCol="0" anchor="ctr" anchorCtr="0">
          <a:noAutofit/>
        </a:bodyPr>
        <a:lstStyle/>
        <a:p>
          <a:pPr marL="0" lvl="0" indent="0" algn="l" defTabSz="577850" rtl="0">
            <a:lnSpc>
              <a:spcPct val="100000"/>
            </a:lnSpc>
            <a:spcBef>
              <a:spcPct val="0"/>
            </a:spcBef>
            <a:spcAft>
              <a:spcPct val="35000"/>
            </a:spcAft>
            <a:buNone/>
          </a:pPr>
          <a:r>
            <a:rPr lang="en-US" sz="1300" kern="1200" noProof="0" dirty="0"/>
            <a:t>Technology Layer smart tourism technologies ( i.e.  IoT, sensors, virtual and augmented reality)  </a:t>
          </a:r>
          <a:endParaRPr lang="en-GB" sz="1300" kern="1200" noProof="0" dirty="0"/>
        </a:p>
      </dsp:txBody>
      <dsp:txXfrm>
        <a:off x="657658" y="2227389"/>
        <a:ext cx="6841955" cy="445634"/>
      </dsp:txXfrm>
    </dsp:sp>
    <dsp:sp modelId="{0FE77728-C192-442E-8F5F-C4CA1CB2448D}">
      <dsp:nvSpPr>
        <dsp:cNvPr id="0" name=""/>
        <dsp:cNvSpPr/>
      </dsp:nvSpPr>
      <dsp:spPr>
        <a:xfrm>
          <a:off x="379136" y="2171685"/>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65DAA2-3C32-46C3-B631-AA2217B30933}">
      <dsp:nvSpPr>
        <dsp:cNvPr id="0" name=""/>
        <dsp:cNvSpPr/>
      </dsp:nvSpPr>
      <dsp:spPr>
        <a:xfrm>
          <a:off x="338329" y="2895628"/>
          <a:ext cx="7161283"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33020" rIns="33020" bIns="33020" numCol="1" spcCol="1270" rtlCol="0" anchor="ctr" anchorCtr="0">
          <a:noAutofit/>
        </a:bodyPr>
        <a:lstStyle/>
        <a:p>
          <a:pPr marL="0" lvl="0" indent="0" algn="l" defTabSz="577850" rtl="0">
            <a:lnSpc>
              <a:spcPct val="100000"/>
            </a:lnSpc>
            <a:spcBef>
              <a:spcPct val="0"/>
            </a:spcBef>
            <a:spcAft>
              <a:spcPct val="35000"/>
            </a:spcAft>
            <a:buNone/>
          </a:pPr>
          <a:r>
            <a:rPr lang="en-US" sz="1300" kern="1200" noProof="0" dirty="0"/>
            <a:t>Physical Layer elements present in the destination (i.e. infrastructure, flora, fauna, landscape, artefacts) </a:t>
          </a:r>
          <a:endParaRPr lang="en-GB" sz="1300" kern="1200" noProof="0" dirty="0"/>
        </a:p>
      </dsp:txBody>
      <dsp:txXfrm>
        <a:off x="338329" y="2895628"/>
        <a:ext cx="7161283" cy="445634"/>
      </dsp:txXfrm>
    </dsp:sp>
    <dsp:sp modelId="{CAA207C8-BF37-41E8-AB4D-924B236174D8}">
      <dsp:nvSpPr>
        <dsp:cNvPr id="0" name=""/>
        <dsp:cNvSpPr/>
      </dsp:nvSpPr>
      <dsp:spPr>
        <a:xfrm>
          <a:off x="59807" y="2839923"/>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247E5-06B4-4702-B627-A810388047F9}">
      <dsp:nvSpPr>
        <dsp:cNvPr id="0" name=""/>
        <dsp:cNvSpPr/>
      </dsp:nvSpPr>
      <dsp:spPr>
        <a:xfrm>
          <a:off x="0" y="0"/>
          <a:ext cx="8823692" cy="809226"/>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Opportunities of smart tourism in protected areas </a:t>
          </a:r>
          <a:r>
            <a:rPr lang="en-US" sz="1400" kern="1200" dirty="0">
              <a:sym typeface="Wingdings" panose="05000000000000000000" pitchFamily="2" charset="2"/>
            </a:rPr>
            <a:t></a:t>
          </a:r>
          <a:r>
            <a:rPr lang="en-US" sz="1400" kern="1200" dirty="0"/>
            <a:t> Enhanced visitor engagement and experiences with the development of cloud services enables better information searches, and the integration of GPS, smartphones, and 5G networks allows new travel experiences through mobile phones </a:t>
          </a:r>
          <a:r>
            <a:rPr lang="en-GB" sz="1400" kern="1200" dirty="0"/>
            <a:t>﻿(Gao, 2021)</a:t>
          </a:r>
          <a:endParaRPr lang="en-US" sz="1400" kern="1200" dirty="0"/>
        </a:p>
      </dsp:txBody>
      <dsp:txXfrm>
        <a:off x="23701" y="23701"/>
        <a:ext cx="7882094" cy="761824"/>
      </dsp:txXfrm>
    </dsp:sp>
    <dsp:sp modelId="{A95CF577-EE51-4E93-8415-8A413354E9AC}">
      <dsp:nvSpPr>
        <dsp:cNvPr id="0" name=""/>
        <dsp:cNvSpPr/>
      </dsp:nvSpPr>
      <dsp:spPr>
        <a:xfrm>
          <a:off x="738984" y="956358"/>
          <a:ext cx="8823692" cy="809226"/>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Sustainable management of resources </a:t>
          </a:r>
          <a:r>
            <a:rPr lang="en-US" sz="1400" kern="1200">
              <a:sym typeface="Wingdings" panose="05000000000000000000" pitchFamily="2" charset="2"/>
            </a:rPr>
            <a:t></a:t>
          </a:r>
          <a:r>
            <a:rPr lang="en-US" sz="1400" kern="1200"/>
            <a:t> the installation of wireless sensors allows real-time data on the temperature, humidity, light, and moisture of ancient trees to be transmitted to the analysis center and analyzed through intelligent modules, aiding in the protection of famous trees </a:t>
          </a:r>
          <a:r>
            <a:rPr lang="en-GB" sz="1400" kern="1200"/>
            <a:t>﻿(Wang et al., 2021)</a:t>
          </a:r>
          <a:r>
            <a:rPr lang="en-US" sz="1400" kern="1200"/>
            <a:t>.</a:t>
          </a:r>
        </a:p>
      </dsp:txBody>
      <dsp:txXfrm>
        <a:off x="762685" y="980059"/>
        <a:ext cx="7511308" cy="761824"/>
      </dsp:txXfrm>
    </dsp:sp>
    <dsp:sp modelId="{965356DA-9B5E-470D-8687-076F72D5FC4A}">
      <dsp:nvSpPr>
        <dsp:cNvPr id="0" name=""/>
        <dsp:cNvSpPr/>
      </dsp:nvSpPr>
      <dsp:spPr>
        <a:xfrm>
          <a:off x="1466938" y="1912717"/>
          <a:ext cx="8823692" cy="809226"/>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Digitalization in cultural heritage </a:t>
          </a:r>
          <a:r>
            <a:rPr lang="en-US" sz="1400" kern="1200" dirty="0">
              <a:sym typeface="Wingdings" panose="05000000000000000000" pitchFamily="2" charset="2"/>
            </a:rPr>
            <a:t></a:t>
          </a:r>
          <a:r>
            <a:rPr lang="en-US" sz="1400" kern="1200" dirty="0"/>
            <a:t> smart tourism enhances sustainability by integrating multidisciplinary fields such as archaeology, architecture, and art, </a:t>
          </a:r>
          <a:r>
            <a:rPr lang="en-US" sz="1400" kern="1200" dirty="0">
              <a:sym typeface="Wingdings" panose="05000000000000000000" pitchFamily="2" charset="2"/>
            </a:rPr>
            <a:t></a:t>
          </a:r>
          <a:r>
            <a:rPr lang="en-US" sz="1400" kern="1200" dirty="0"/>
            <a:t>  addressing key questions about the "what, where, how, why, and by whom" of its implementation </a:t>
          </a:r>
          <a:r>
            <a:rPr lang="en-GB" sz="1400" kern="1200" dirty="0"/>
            <a:t>﻿(</a:t>
          </a:r>
          <a:r>
            <a:rPr lang="en-GB" sz="1400" kern="1200" dirty="0" err="1"/>
            <a:t>Sonuç</a:t>
          </a:r>
          <a:r>
            <a:rPr lang="en-GB" sz="1400" kern="1200" dirty="0"/>
            <a:t> and </a:t>
          </a:r>
          <a:r>
            <a:rPr lang="en-GB" sz="1400" kern="1200" dirty="0" err="1"/>
            <a:t>Süer</a:t>
          </a:r>
          <a:r>
            <a:rPr lang="en-GB" sz="1400" kern="1200" dirty="0"/>
            <a:t>, 2023)</a:t>
          </a:r>
          <a:r>
            <a:rPr lang="en-US" sz="1400" kern="1200" dirty="0"/>
            <a:t>.</a:t>
          </a:r>
        </a:p>
      </dsp:txBody>
      <dsp:txXfrm>
        <a:off x="1490639" y="1936418"/>
        <a:ext cx="7522338" cy="761824"/>
      </dsp:txXfrm>
    </dsp:sp>
    <dsp:sp modelId="{1FA8B470-DC80-4EC7-9288-E5C026B0A35C}">
      <dsp:nvSpPr>
        <dsp:cNvPr id="0" name=""/>
        <dsp:cNvSpPr/>
      </dsp:nvSpPr>
      <dsp:spPr>
        <a:xfrm>
          <a:off x="2205922" y="2869076"/>
          <a:ext cx="8823692" cy="809226"/>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Challenges of smart tourism implementation </a:t>
          </a:r>
          <a:r>
            <a:rPr lang="en-US" sz="1400" kern="1200" dirty="0">
              <a:sym typeface="Wingdings" panose="05000000000000000000" pitchFamily="2" charset="2"/>
            </a:rPr>
            <a:t></a:t>
          </a:r>
          <a:r>
            <a:rPr lang="en-US" sz="1400" kern="1200" dirty="0"/>
            <a:t> Technological infrastructure system and connectivity issues  </a:t>
          </a:r>
          <a:r>
            <a:rPr lang="en-US" sz="1400" kern="1200" dirty="0">
              <a:sym typeface="Wingdings" panose="05000000000000000000" pitchFamily="2" charset="2"/>
            </a:rPr>
            <a:t></a:t>
          </a:r>
          <a:r>
            <a:rPr lang="en-US" sz="1400" kern="1200" dirty="0"/>
            <a:t> Balancing conservation with tourism demands.</a:t>
          </a:r>
        </a:p>
      </dsp:txBody>
      <dsp:txXfrm>
        <a:off x="2229623" y="2892777"/>
        <a:ext cx="7511308" cy="761824"/>
      </dsp:txXfrm>
    </dsp:sp>
    <dsp:sp modelId="{CF3AD899-A195-45CB-8C09-B70EDD5E9810}">
      <dsp:nvSpPr>
        <dsp:cNvPr id="0" name=""/>
        <dsp:cNvSpPr/>
      </dsp:nvSpPr>
      <dsp:spPr>
        <a:xfrm>
          <a:off x="8297694" y="619794"/>
          <a:ext cx="525997" cy="525997"/>
        </a:xfrm>
        <a:prstGeom prst="downArrow">
          <a:avLst>
            <a:gd name="adj1" fmla="val 55000"/>
            <a:gd name="adj2" fmla="val 45000"/>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416043" y="619794"/>
        <a:ext cx="289299" cy="395813"/>
      </dsp:txXfrm>
    </dsp:sp>
    <dsp:sp modelId="{F91A56FB-51BB-41AA-9732-5F2BB3C80630}">
      <dsp:nvSpPr>
        <dsp:cNvPr id="0" name=""/>
        <dsp:cNvSpPr/>
      </dsp:nvSpPr>
      <dsp:spPr>
        <a:xfrm>
          <a:off x="9036678" y="1576152"/>
          <a:ext cx="525997" cy="525997"/>
        </a:xfrm>
        <a:prstGeom prst="downArrow">
          <a:avLst>
            <a:gd name="adj1" fmla="val 55000"/>
            <a:gd name="adj2" fmla="val 45000"/>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155027" y="1576152"/>
        <a:ext cx="289299" cy="395813"/>
      </dsp:txXfrm>
    </dsp:sp>
    <dsp:sp modelId="{1CD3809D-F984-40F6-9EFD-CAF87EB40603}">
      <dsp:nvSpPr>
        <dsp:cNvPr id="0" name=""/>
        <dsp:cNvSpPr/>
      </dsp:nvSpPr>
      <dsp:spPr>
        <a:xfrm>
          <a:off x="9764633" y="2532511"/>
          <a:ext cx="525997" cy="525997"/>
        </a:xfrm>
        <a:prstGeom prst="downArrow">
          <a:avLst>
            <a:gd name="adj1" fmla="val 55000"/>
            <a:gd name="adj2" fmla="val 45000"/>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882982" y="2532511"/>
        <a:ext cx="289299" cy="3958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ADBC529-8773-4D02-8CFA-ADB515C5CBA3}" type="datetime1">
              <a:rPr lang="en-GB" smtClean="0"/>
              <a:t>22/05/2024</a:t>
            </a:fld>
            <a:endParaRPr lang="en-GB"/>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n-GB" smtClean="0"/>
              <a:t>‹#›</a:t>
            </a:fld>
            <a:endParaRPr lang="en-GB"/>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777525A-FAFB-4452-AC36-0F7189B7A6A9}" type="datetime1">
              <a:rPr lang="en-GB" noProof="0" smtClean="0"/>
              <a:t>22/05/2024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en-GB" noProof="0" smtClean="0"/>
              <a:t>‹#›</a:t>
            </a:fld>
            <a:endParaRPr lang="en-GB"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B3AB32-59DF-41F1-9618-EDFBF5049629}" type="slidenum">
              <a:rPr lang="en-GB" smtClean="0"/>
              <a:t>1</a:t>
            </a:fld>
            <a:endParaRPr lang="en-GB"/>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B3AB32-59DF-41F1-9618-EDFBF5049629}" type="slidenum">
              <a:rPr lang="en-GB" smtClean="0"/>
              <a:t>6</a:t>
            </a:fld>
            <a:endParaRPr lang="en-GB"/>
          </a:p>
        </p:txBody>
      </p:sp>
    </p:spTree>
    <p:extLst>
      <p:ext uri="{BB962C8B-B14F-4D97-AF65-F5344CB8AC3E}">
        <p14:creationId xmlns:p14="http://schemas.microsoft.com/office/powerpoint/2010/main" val="350511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B3AB32-59DF-41F1-9618-EDFBF5049629}" type="slidenum">
              <a:rPr lang="en-GB" smtClean="0"/>
              <a:t>12</a:t>
            </a:fld>
            <a:endParaRPr lang="en-GB"/>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noProof="0"/>
              <a:t>Click to edit Master subtitle style</a:t>
            </a:r>
            <a:endParaRPr lang="en-GB" noProof="0"/>
          </a:p>
        </p:txBody>
      </p:sp>
      <p:sp>
        <p:nvSpPr>
          <p:cNvPr id="4" name="Date Placeholder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303A4E85-D1CF-4174-8E96-0E716FE67106}" type="datetime1">
              <a:rPr lang="en-GB" noProof="0" smtClean="0"/>
              <a:t>22/05/2024</a:t>
            </a:fld>
            <a:endParaRPr lang="en-GB" noProof="0"/>
          </a:p>
        </p:txBody>
      </p:sp>
      <p:sp>
        <p:nvSpPr>
          <p:cNvPr id="5" name="Footer Placeholder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rtlCol="0"/>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EBFDA4C-4741-4614-8CF1-6BBCA681C2EE}" type="datetime1">
              <a:rPr lang="en-GB" noProof="0" smtClean="0"/>
              <a:t>22/05/2024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rtlCol="0"/>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a:xfrm>
            <a:off x="774923" y="675726"/>
            <a:ext cx="7896279" cy="5183073"/>
          </a:xfrm>
        </p:spPr>
        <p:txBody>
          <a:bodyPr vert="eaVert" rtlCol="0" anchor="t"/>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0663A167-FB84-446A-9868-9338781AA304}" type="datetime1">
              <a:rPr lang="en-GB" noProof="0" smtClean="0"/>
              <a:t>22/05/2024</a:t>
            </a:fld>
            <a:endParaRPr lang="en-GB" noProof="0"/>
          </a:p>
        </p:txBody>
      </p:sp>
      <p:sp>
        <p:nvSpPr>
          <p:cNvPr id="5" name="Footer Placeholder 4"/>
          <p:cNvSpPr>
            <a:spLocks noGrp="1"/>
          </p:cNvSpPr>
          <p:nvPr>
            <p:ph type="ftr" sz="quarter" idx="11"/>
          </p:nvPr>
        </p:nvSpPr>
        <p:spPr>
          <a:xfrm>
            <a:off x="774923" y="5951811"/>
            <a:ext cx="7896279" cy="365125"/>
          </a:xfrm>
        </p:spPr>
        <p:txBody>
          <a:bodyPr rtlCol="0"/>
          <a:lstStyle/>
          <a:p>
            <a:pPr rtl="0"/>
            <a:endParaRPr lang="en-GB" noProof="0"/>
          </a:p>
        </p:txBody>
      </p:sp>
      <p:sp>
        <p:nvSpPr>
          <p:cNvPr id="6" name="Slide Number Placehold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581192" y="2180496"/>
            <a:ext cx="11029615" cy="3678303"/>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3DCA11A-9768-448A-88A0-EBE3646E26CE}" type="datetime1">
              <a:rPr lang="en-GB" noProof="0" smtClean="0"/>
              <a:t>22/05/2024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a:xfrm>
            <a:off x="10558300" y="5956137"/>
            <a:ext cx="1052508"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lvl1pPr>
              <a:defRPr>
                <a:solidFill>
                  <a:schemeClr val="accent1">
                    <a:lumMod val="75000"/>
                    <a:lumOff val="25000"/>
                  </a:schemeClr>
                </a:solidFill>
              </a:defRPr>
            </a:lvl1pPr>
          </a:lstStyle>
          <a:p>
            <a:pPr rtl="0"/>
            <a:fld id="{1FEDAE78-A3F9-426C-8A41-9692E3443471}" type="datetime1">
              <a:rPr lang="en-GB" noProof="0" smtClean="0"/>
              <a:t>22/05/2024</a:t>
            </a:fld>
            <a:endParaRPr lang="en-GB" noProof="0"/>
          </a:p>
        </p:txBody>
      </p:sp>
      <p:sp>
        <p:nvSpPr>
          <p:cNvPr id="5" name="Footer Placeholder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581193" y="2228003"/>
            <a:ext cx="5422390" cy="3633047"/>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6188417" y="2228003"/>
            <a:ext cx="5422392" cy="3633047"/>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E17F9CBD-9AAB-4D08-A1FC-12CB5054CF84}" type="datetime1">
              <a:rPr lang="en-GB" noProof="0" smtClean="0"/>
              <a:t>22/05/2024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81194" y="2926052"/>
            <a:ext cx="5393100" cy="2934999"/>
          </a:xfrm>
        </p:spPr>
        <p:txBody>
          <a:bodyPr rtlCol="0" anchor="t">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6217709" y="2926052"/>
            <a:ext cx="5393100" cy="2934999"/>
          </a:xfrm>
        </p:spPr>
        <p:txBody>
          <a:bodyPr rtlCol="0" anchor="t">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A9E97160-1FA1-4003-9894-A2FDBE217EB3}" type="datetime1">
              <a:rPr lang="en-GB" noProof="0" smtClean="0"/>
              <a:t>22/05/2024</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rtlCol="0"/>
          <a:lstStyle/>
          <a:p>
            <a:pPr rtl="0"/>
            <a:fld id="{25F76C7B-B428-4E1D-8DC1-C83A59B39C9C}" type="datetime1">
              <a:rPr lang="en-GB" noProof="0" smtClean="0"/>
              <a:t>22/05/2024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89227842-69A9-4D57-8696-571A640FF47C}" type="datetime1">
              <a:rPr lang="en-GB" noProof="0" smtClean="0"/>
              <a:t>22/05/2024</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lvl1pPr>
              <a:defRPr>
                <a:solidFill>
                  <a:schemeClr val="accent1">
                    <a:lumMod val="75000"/>
                    <a:lumOff val="25000"/>
                  </a:schemeClr>
                </a:solidFill>
              </a:defRPr>
            </a:lvl1pPr>
          </a:lstStyle>
          <a:p>
            <a:pPr rtl="0"/>
            <a:fld id="{B6D4024D-709A-489C-A1E0-404FC4EC40E9}" type="datetime1">
              <a:rPr lang="en-GB" noProof="0" smtClean="0"/>
              <a:t>22/05/2024</a:t>
            </a:fld>
            <a:endParaRPr lang="en-GB" noProof="0"/>
          </a:p>
        </p:txBody>
      </p:sp>
      <p:sp>
        <p:nvSpPr>
          <p:cNvPr id="6" name="Footer Placeholder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7" name="Slide Number Placehold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n-US" noProof="0"/>
              <a:t>Click to edit Master title style</a:t>
            </a:r>
            <a:endParaRPr lang="en-GB" noProof="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5FFEA7D9-67F6-4FDA-9663-2C4F43E353A1}" type="datetime1">
              <a:rPr lang="en-GB" noProof="0" smtClean="0"/>
              <a:t>22/05/2024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4B4B326D-8F15-4B53-B18E-44A3026066F3}" type="datetime1">
              <a:rPr lang="en-GB" noProof="0" smtClean="0"/>
              <a:t>22/05/2024</a:t>
            </a:fld>
            <a:endParaRPr lang="en-GB" noProof="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n-GB" noProof="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n-GB" noProof="0" smtClean="0"/>
              <a:pPr/>
              <a:t>‹#›</a:t>
            </a:fld>
            <a:endParaRPr lang="en-GB"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en-US" sz="2800" dirty="0">
                <a:solidFill>
                  <a:schemeClr val="bg1"/>
                </a:solidFill>
              </a:rPr>
              <a:t>Implications of smart Tourism in Planning and Developing Protected Areas</a:t>
            </a:r>
            <a:endParaRPr lang="en-GB" sz="2800" dirty="0">
              <a:solidFill>
                <a:schemeClr val="bg1"/>
              </a:solidFill>
            </a:endParaRP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315716"/>
          </a:xfrm>
        </p:spPr>
        <p:txBody>
          <a:bodyPr rtlCol="0">
            <a:normAutofit fontScale="77500" lnSpcReduction="20000"/>
          </a:bodyPr>
          <a:lstStyle/>
          <a:p>
            <a:r>
              <a:rPr lang="en-US" dirty="0">
                <a:solidFill>
                  <a:srgbClr val="7CEBFF"/>
                </a:solidFill>
              </a:rPr>
              <a:t>Oscar Rodriguez - PhD Candidate, Tourism and Marketing Research Centre, University of Greenwich, London, United Kingdom</a:t>
            </a:r>
          </a:p>
          <a:p>
            <a:pPr rtl="0"/>
            <a:endParaRPr lang="en-GB" dirty="0">
              <a:solidFill>
                <a:srgbClr val="7CEBFF"/>
              </a:solidFill>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CE59-114F-8C3C-1842-E73498A17057}"/>
              </a:ext>
            </a:extLst>
          </p:cNvPr>
          <p:cNvSpPr>
            <a:spLocks noGrp="1"/>
          </p:cNvSpPr>
          <p:nvPr>
            <p:ph type="title"/>
          </p:nvPr>
        </p:nvSpPr>
        <p:spPr>
          <a:xfrm>
            <a:off x="581192" y="702156"/>
            <a:ext cx="11029616" cy="559085"/>
          </a:xfrm>
        </p:spPr>
        <p:txBody>
          <a:bodyPr>
            <a:normAutofit/>
          </a:bodyPr>
          <a:lstStyle/>
          <a:p>
            <a:pPr algn="ctr"/>
            <a:r>
              <a:rPr lang="en-US"/>
              <a:t>conclusion</a:t>
            </a:r>
            <a:endParaRPr lang="en-GB" dirty="0"/>
          </a:p>
        </p:txBody>
      </p:sp>
      <p:sp>
        <p:nvSpPr>
          <p:cNvPr id="3" name="Content Placeholder 2">
            <a:extLst>
              <a:ext uri="{FF2B5EF4-FFF2-40B4-BE49-F238E27FC236}">
                <a16:creationId xmlns:a16="http://schemas.microsoft.com/office/drawing/2014/main" id="{959FBA2D-D52C-7689-D3AD-84B6F144ADBB}"/>
              </a:ext>
            </a:extLst>
          </p:cNvPr>
          <p:cNvSpPr>
            <a:spLocks noGrp="1"/>
          </p:cNvSpPr>
          <p:nvPr>
            <p:ph idx="1"/>
          </p:nvPr>
        </p:nvSpPr>
        <p:spPr/>
        <p:txBody>
          <a:bodyPr/>
          <a:lstStyle/>
          <a:p>
            <a:r>
              <a:rPr lang="en-US" dirty="0"/>
              <a:t>The implication of smart tourism within protected areas offers significant opportunities for </a:t>
            </a:r>
            <a:r>
              <a:rPr lang="en-US" dirty="0">
                <a:sym typeface="Wingdings" panose="05000000000000000000" pitchFamily="2" charset="2"/>
              </a:rPr>
              <a:t> </a:t>
            </a:r>
            <a:r>
              <a:rPr lang="en-US" dirty="0"/>
              <a:t>enhancing visitor experiences </a:t>
            </a:r>
            <a:r>
              <a:rPr lang="en-US" dirty="0">
                <a:sym typeface="Wingdings" panose="05000000000000000000" pitchFamily="2" charset="2"/>
              </a:rPr>
              <a:t> </a:t>
            </a:r>
            <a:r>
              <a:rPr lang="en-US" dirty="0"/>
              <a:t> promoting conservation awareness, and </a:t>
            </a:r>
            <a:r>
              <a:rPr lang="en-US" dirty="0">
                <a:sym typeface="Wingdings" panose="05000000000000000000" pitchFamily="2" charset="2"/>
              </a:rPr>
              <a:t> </a:t>
            </a:r>
            <a:r>
              <a:rPr lang="en-US" dirty="0"/>
              <a:t>fostering sustainable economic development</a:t>
            </a:r>
          </a:p>
          <a:p>
            <a:pPr marL="0" indent="0">
              <a:buNone/>
            </a:pPr>
            <a:endParaRPr lang="en-US" dirty="0"/>
          </a:p>
          <a:p>
            <a:r>
              <a:rPr lang="en-US" dirty="0"/>
              <a:t>Collaboration among stakeholders for effective implementation policymakers is essential to develop effective strategies and policies that reconcile the dual objectives of conservation and smart tourism development within protected areas.</a:t>
            </a:r>
          </a:p>
          <a:p>
            <a:endParaRPr lang="en-US" dirty="0"/>
          </a:p>
          <a:p>
            <a:r>
              <a:rPr lang="en-US" dirty="0"/>
              <a:t>Need for further research and practical application.   </a:t>
            </a:r>
          </a:p>
          <a:p>
            <a:endParaRPr lang="en-GB" dirty="0"/>
          </a:p>
        </p:txBody>
      </p:sp>
    </p:spTree>
    <p:extLst>
      <p:ext uri="{BB962C8B-B14F-4D97-AF65-F5344CB8AC3E}">
        <p14:creationId xmlns:p14="http://schemas.microsoft.com/office/powerpoint/2010/main" val="163642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9EF3-C311-0644-5962-AD578368116E}"/>
              </a:ext>
            </a:extLst>
          </p:cNvPr>
          <p:cNvSpPr>
            <a:spLocks noGrp="1"/>
          </p:cNvSpPr>
          <p:nvPr>
            <p:ph type="title"/>
          </p:nvPr>
        </p:nvSpPr>
        <p:spPr>
          <a:xfrm>
            <a:off x="581192" y="702156"/>
            <a:ext cx="11029616" cy="727251"/>
          </a:xfrm>
        </p:spPr>
        <p:txBody>
          <a:bodyPr/>
          <a:lstStyle/>
          <a:p>
            <a:pPr algn="ctr"/>
            <a:r>
              <a:rPr lang="en-GB" dirty="0"/>
              <a:t>Questions and Answers</a:t>
            </a:r>
          </a:p>
        </p:txBody>
      </p:sp>
      <p:sp>
        <p:nvSpPr>
          <p:cNvPr id="3" name="Content Placeholder 2">
            <a:extLst>
              <a:ext uri="{FF2B5EF4-FFF2-40B4-BE49-F238E27FC236}">
                <a16:creationId xmlns:a16="http://schemas.microsoft.com/office/drawing/2014/main" id="{41DD6A67-9107-4F07-FBC0-7FF0C6E5FFD9}"/>
              </a:ext>
            </a:extLst>
          </p:cNvPr>
          <p:cNvSpPr>
            <a:spLocks noGrp="1"/>
          </p:cNvSpPr>
          <p:nvPr>
            <p:ph idx="1"/>
          </p:nvPr>
        </p:nvSpPr>
        <p:spPr/>
        <p:txBody>
          <a:bodyPr/>
          <a:lstStyle/>
          <a:p>
            <a:r>
              <a:rPr lang="en-US" dirty="0"/>
              <a:t>Thank you for your attention. I am now happy to take any questions you may have.</a:t>
            </a:r>
            <a:endParaRPr lang="en-GB" dirty="0"/>
          </a:p>
        </p:txBody>
      </p:sp>
    </p:spTree>
    <p:extLst>
      <p:ext uri="{BB962C8B-B14F-4D97-AF65-F5344CB8AC3E}">
        <p14:creationId xmlns:p14="http://schemas.microsoft.com/office/powerpoint/2010/main" val="207969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0F87E73C-2B1A-4602-BFBE-CFE1E55D9B38}"/>
              </a:ext>
            </a:extLst>
          </p:cNvPr>
          <p:cNvSpPr>
            <a:spLocks noGrp="1" noRot="1" noMove="1" noResize="1" noEditPoints="1" noAdjustHandles="1" noChangeArrowheads="1" noChangeShapeType="1"/>
          </p:cNvSpPr>
          <p:nvPr>
            <p:ph type="ctrTitle"/>
          </p:nvPr>
        </p:nvSpPr>
        <p:spPr>
          <a:xfrm>
            <a:off x="8296275" y="1419226"/>
            <a:ext cx="3081576" cy="1746762"/>
          </a:xfrm>
        </p:spPr>
        <p:txBody>
          <a:bodyPr rtlCol="0">
            <a:normAutofit/>
          </a:bodyPr>
          <a:lstStyle/>
          <a:p>
            <a:pPr rtl="0"/>
            <a:r>
              <a:rPr lang="en-GB">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endParaRPr lang="en-GB" dirty="0">
              <a:solidFill>
                <a:schemeClr val="bg2"/>
              </a:solidFill>
            </a:endParaRPr>
          </a:p>
          <a:p>
            <a:pPr rtl="0"/>
            <a:r>
              <a:rPr lang="en-GB" dirty="0">
                <a:solidFill>
                  <a:schemeClr val="bg2"/>
                </a:solidFill>
              </a:rPr>
              <a:t>Oscar Rodriguez</a:t>
            </a:r>
          </a:p>
          <a:p>
            <a:pPr rtl="0"/>
            <a:endParaRPr lang="en-GB" dirty="0">
              <a:solidFill>
                <a:schemeClr val="bg2"/>
              </a:solidFill>
            </a:endParaRPr>
          </a:p>
          <a:p>
            <a:pPr rtl="0"/>
            <a:r>
              <a:rPr lang="en-GB" dirty="0">
                <a:solidFill>
                  <a:schemeClr val="bg2"/>
                </a:solidFill>
              </a:rPr>
              <a:t>or2532v@gre.ac.uk</a:t>
            </a:r>
          </a:p>
          <a:p>
            <a:pPr rtl="0"/>
            <a:endParaRPr lang="en-GB" dirty="0">
              <a:solidFill>
                <a:schemeClr val="bg2"/>
              </a:solidFill>
            </a:endParaRPr>
          </a:p>
          <a:p>
            <a:pPr rtl="0"/>
            <a:endParaRPr lang="en-GB" dirty="0">
              <a:solidFill>
                <a:schemeClr val="bg2"/>
              </a:solidFill>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DFC3-D81F-5A20-1982-533D9F7F820E}"/>
              </a:ext>
            </a:extLst>
          </p:cNvPr>
          <p:cNvSpPr>
            <a:spLocks noGrp="1"/>
          </p:cNvSpPr>
          <p:nvPr>
            <p:ph type="title"/>
          </p:nvPr>
        </p:nvSpPr>
        <p:spPr/>
        <p:txBody>
          <a:bodyPr/>
          <a:lstStyle/>
          <a:p>
            <a:pPr algn="ctr"/>
            <a:r>
              <a:rPr lang="en-US" dirty="0"/>
              <a:t>references</a:t>
            </a:r>
            <a:endParaRPr lang="en-GB" dirty="0"/>
          </a:p>
        </p:txBody>
      </p:sp>
      <p:sp>
        <p:nvSpPr>
          <p:cNvPr id="3" name="Content Placeholder 2">
            <a:extLst>
              <a:ext uri="{FF2B5EF4-FFF2-40B4-BE49-F238E27FC236}">
                <a16:creationId xmlns:a16="http://schemas.microsoft.com/office/drawing/2014/main" id="{B575F656-1A18-ED03-576C-6CCE3D871FF0}"/>
              </a:ext>
            </a:extLst>
          </p:cNvPr>
          <p:cNvSpPr>
            <a:spLocks noGrp="1"/>
          </p:cNvSpPr>
          <p:nvPr>
            <p:ph idx="1"/>
          </p:nvPr>
        </p:nvSpPr>
        <p:spPr>
          <a:xfrm>
            <a:off x="581192" y="2180496"/>
            <a:ext cx="11029615" cy="4245018"/>
          </a:xfrm>
        </p:spPr>
        <p:txBody>
          <a:bodyPr>
            <a:normAutofit/>
          </a:bodyPr>
          <a:lstStyle/>
          <a:p>
            <a:r>
              <a:rPr lang="en-US" dirty="0"/>
              <a:t>Castillo </a:t>
            </a:r>
            <a:r>
              <a:rPr lang="en-US" dirty="0" err="1"/>
              <a:t>Vizuete</a:t>
            </a:r>
            <a:r>
              <a:rPr lang="en-US" dirty="0"/>
              <a:t>, D. D., Gavilanes Montoya, A. V., Muñoz </a:t>
            </a:r>
            <a:r>
              <a:rPr lang="en-US" dirty="0" err="1"/>
              <a:t>Jácome</a:t>
            </a:r>
            <a:r>
              <a:rPr lang="en-US" dirty="0"/>
              <a:t>, E. A., Chávez </a:t>
            </a:r>
            <a:r>
              <a:rPr lang="en-US" dirty="0" err="1"/>
              <a:t>Velásquez</a:t>
            </a:r>
            <a:r>
              <a:rPr lang="en-US" dirty="0"/>
              <a:t>, C. R. and </a:t>
            </a:r>
            <a:r>
              <a:rPr lang="en-US" dirty="0" err="1"/>
              <a:t>Borz</a:t>
            </a:r>
            <a:r>
              <a:rPr lang="en-US" dirty="0"/>
              <a:t>, S. A. (2021) An Evaluation of the Importance of Smart Tourism Tools in the Riobamba Canton, Ecuador, Sustainability, 13(16), p. 9436, (Accessed 10 May 2024).</a:t>
            </a:r>
          </a:p>
          <a:p>
            <a:r>
              <a:rPr lang="en-US" dirty="0" err="1"/>
              <a:t>Cavalheiro</a:t>
            </a:r>
            <a:r>
              <a:rPr lang="en-US" dirty="0"/>
              <a:t>, M. B., </a:t>
            </a:r>
            <a:r>
              <a:rPr lang="en-US" dirty="0" err="1"/>
              <a:t>Cavalheiro</a:t>
            </a:r>
            <a:r>
              <a:rPr lang="en-US" dirty="0"/>
              <a:t>, G. M. do C., Mayer, V. F. and Marques, O. R. B. (2021) Applying patent analytics to understand technological trends of smart tourism destinations, Technology Analysis and Strategic Management, Routledge, (Accessed 12 May 2021).</a:t>
            </a:r>
          </a:p>
          <a:p>
            <a:r>
              <a:rPr lang="en-US" dirty="0"/>
              <a:t>Cheng, T.-M., Hsu, C.-Y. and Li, S.-N. (2024) Testing the moderated mediation effect of recreation safety climate on the interrelationship of serious leisure, recreation involvement, and flow experience, Journal of Outdoor Recreation and Tourism, 46, p. 100762 (Accessed 10 May 2024).</a:t>
            </a:r>
          </a:p>
          <a:p>
            <a:r>
              <a:rPr lang="en-US" dirty="0" err="1"/>
              <a:t>Errichiello</a:t>
            </a:r>
            <a:r>
              <a:rPr lang="en-US" dirty="0"/>
              <a:t>, L. and Micera, R. (2021) A process-based perspective of smart tourism destination governance, European Journal of Tourism Research, 29, pp. 2909–2909, (Accessed 5 August 2023).</a:t>
            </a:r>
          </a:p>
          <a:p>
            <a:r>
              <a:rPr lang="en-US" dirty="0"/>
              <a:t>Gajdošík, T., </a:t>
            </a:r>
            <a:r>
              <a:rPr lang="en-US" dirty="0" err="1"/>
              <a:t>Maráková</a:t>
            </a:r>
            <a:r>
              <a:rPr lang="en-US" dirty="0"/>
              <a:t>, V. and </a:t>
            </a:r>
            <a:r>
              <a:rPr lang="en-US" dirty="0" err="1"/>
              <a:t>Kučerová</a:t>
            </a:r>
            <a:r>
              <a:rPr lang="en-US" dirty="0"/>
              <a:t>, J. (2020) From mass tourists to smart tourists: a perspective article, Tourism Review, Emerald Group Publishing Ltd., ahead-of-p(ahead-of-print), pp. 0–3. </a:t>
            </a:r>
            <a:endParaRPr lang="en-GB" dirty="0"/>
          </a:p>
        </p:txBody>
      </p:sp>
    </p:spTree>
    <p:extLst>
      <p:ext uri="{BB962C8B-B14F-4D97-AF65-F5344CB8AC3E}">
        <p14:creationId xmlns:p14="http://schemas.microsoft.com/office/powerpoint/2010/main" val="387830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C63D-3411-9ABB-BBB0-C0EEFB0861F7}"/>
              </a:ext>
            </a:extLst>
          </p:cNvPr>
          <p:cNvSpPr>
            <a:spLocks noGrp="1"/>
          </p:cNvSpPr>
          <p:nvPr>
            <p:ph type="title"/>
          </p:nvPr>
        </p:nvSpPr>
        <p:spPr/>
        <p:txBody>
          <a:bodyPr/>
          <a:lstStyle/>
          <a:p>
            <a:pPr algn="ctr"/>
            <a:r>
              <a:rPr lang="en-US" dirty="0"/>
              <a:t>References</a:t>
            </a:r>
            <a:endParaRPr lang="en-GB" dirty="0"/>
          </a:p>
        </p:txBody>
      </p:sp>
      <p:sp>
        <p:nvSpPr>
          <p:cNvPr id="3" name="Content Placeholder 2">
            <a:extLst>
              <a:ext uri="{FF2B5EF4-FFF2-40B4-BE49-F238E27FC236}">
                <a16:creationId xmlns:a16="http://schemas.microsoft.com/office/drawing/2014/main" id="{FF549DB2-776A-8579-F2F5-49C52546D11F}"/>
              </a:ext>
            </a:extLst>
          </p:cNvPr>
          <p:cNvSpPr>
            <a:spLocks noGrp="1"/>
          </p:cNvSpPr>
          <p:nvPr>
            <p:ph idx="1"/>
          </p:nvPr>
        </p:nvSpPr>
        <p:spPr>
          <a:xfrm>
            <a:off x="581192" y="2180496"/>
            <a:ext cx="11029615" cy="3975348"/>
          </a:xfrm>
        </p:spPr>
        <p:txBody>
          <a:bodyPr>
            <a:normAutofit lnSpcReduction="10000"/>
          </a:bodyPr>
          <a:lstStyle/>
          <a:p>
            <a:r>
              <a:rPr lang="en-GB" dirty="0"/>
              <a:t>Gao, H. (2021) Big Data Development of Tourism Resources Based on 5G Network and Internet of Things System, Microprocessors and Microsystems, Elsevier B.V., 80, p. 103567.</a:t>
            </a:r>
          </a:p>
          <a:p>
            <a:r>
              <a:rPr lang="en-GB" dirty="0"/>
              <a:t>Gretzel, U. (2018) From smart destinations to smart tourism regions, </a:t>
            </a:r>
            <a:r>
              <a:rPr lang="en-GB" dirty="0" err="1"/>
              <a:t>Investigaciones</a:t>
            </a:r>
            <a:r>
              <a:rPr lang="en-GB" dirty="0"/>
              <a:t> </a:t>
            </a:r>
            <a:r>
              <a:rPr lang="en-GB" dirty="0" err="1"/>
              <a:t>Regionales</a:t>
            </a:r>
            <a:r>
              <a:rPr lang="en-GB" dirty="0"/>
              <a:t> – Journal of Regional Research, 42(42), pp. 171–184, (Accessed 17 July 2019).</a:t>
            </a:r>
          </a:p>
          <a:p>
            <a:r>
              <a:rPr lang="en-GB" dirty="0"/>
              <a:t>Gretzel, U. (2021) Smart Tourism Development, In In </a:t>
            </a:r>
            <a:r>
              <a:rPr lang="en-GB" dirty="0" err="1"/>
              <a:t>Dieke</a:t>
            </a:r>
            <a:r>
              <a:rPr lang="en-GB" dirty="0"/>
              <a:t>, P., King, B., &amp; Sharpley, R. (Eds. ) (ed.), Tourism in Development: Reflective Essays, Oxford, CABI Publishing.</a:t>
            </a:r>
          </a:p>
          <a:p>
            <a:r>
              <a:rPr lang="en-GB" dirty="0"/>
              <a:t>Gretzel, U. and Collier de </a:t>
            </a:r>
            <a:r>
              <a:rPr lang="en-GB" dirty="0" err="1"/>
              <a:t>Mendonça</a:t>
            </a:r>
            <a:r>
              <a:rPr lang="en-GB" dirty="0"/>
              <a:t>, M. (2019) Smart destination brands: semiotic analysis of visual and verbal signs, International Journal of Tourism Cities, 5(4), pp. 560–580.</a:t>
            </a:r>
          </a:p>
          <a:p>
            <a:r>
              <a:rPr lang="en-GB" dirty="0"/>
              <a:t>Gretzel, U., </a:t>
            </a:r>
            <a:r>
              <a:rPr lang="en-GB" dirty="0" err="1"/>
              <a:t>Sigala</a:t>
            </a:r>
            <a:r>
              <a:rPr lang="en-GB" dirty="0"/>
              <a:t>, M., Xiang, Z. and Koo, C. (2015) Smart tourism: foundations and developments, Electronic Markets, Springer Verlag, 25(3), pp. 179–188.</a:t>
            </a:r>
          </a:p>
          <a:p>
            <a:r>
              <a:rPr lang="en-GB" dirty="0" err="1"/>
              <a:t>Jasrotia</a:t>
            </a:r>
            <a:r>
              <a:rPr lang="en-GB" dirty="0"/>
              <a:t>, A. and </a:t>
            </a:r>
            <a:r>
              <a:rPr lang="en-GB" dirty="0" err="1"/>
              <a:t>Gangotia</a:t>
            </a:r>
            <a:r>
              <a:rPr lang="en-GB" dirty="0"/>
              <a:t>, A. (2018) Smart cities to smart tourism destinations: A review paper, Journal of Tourism Intelligence and Smartness, 1(1), pp. 47–56, (Accessed 17 July 2019).</a:t>
            </a:r>
          </a:p>
        </p:txBody>
      </p:sp>
    </p:spTree>
    <p:extLst>
      <p:ext uri="{BB962C8B-B14F-4D97-AF65-F5344CB8AC3E}">
        <p14:creationId xmlns:p14="http://schemas.microsoft.com/office/powerpoint/2010/main" val="289139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FC8E-1EC6-27E7-E914-8E849AD39D27}"/>
              </a:ext>
            </a:extLst>
          </p:cNvPr>
          <p:cNvSpPr>
            <a:spLocks noGrp="1"/>
          </p:cNvSpPr>
          <p:nvPr>
            <p:ph type="title"/>
          </p:nvPr>
        </p:nvSpPr>
        <p:spPr/>
        <p:txBody>
          <a:bodyPr/>
          <a:lstStyle/>
          <a:p>
            <a:pPr algn="ctr"/>
            <a:r>
              <a:rPr lang="en-US" dirty="0"/>
              <a:t>References </a:t>
            </a:r>
            <a:endParaRPr lang="en-GB" dirty="0"/>
          </a:p>
        </p:txBody>
      </p:sp>
      <p:sp>
        <p:nvSpPr>
          <p:cNvPr id="3" name="Content Placeholder 2">
            <a:extLst>
              <a:ext uri="{FF2B5EF4-FFF2-40B4-BE49-F238E27FC236}">
                <a16:creationId xmlns:a16="http://schemas.microsoft.com/office/drawing/2014/main" id="{C6676812-F30B-1781-460B-18CBECDE654B}"/>
              </a:ext>
            </a:extLst>
          </p:cNvPr>
          <p:cNvSpPr>
            <a:spLocks noGrp="1"/>
          </p:cNvSpPr>
          <p:nvPr>
            <p:ph idx="1"/>
          </p:nvPr>
        </p:nvSpPr>
        <p:spPr>
          <a:xfrm>
            <a:off x="581192" y="2172258"/>
            <a:ext cx="11029615" cy="4162639"/>
          </a:xfrm>
        </p:spPr>
        <p:txBody>
          <a:bodyPr>
            <a:normAutofit fontScale="92500" lnSpcReduction="10000"/>
          </a:bodyPr>
          <a:lstStyle/>
          <a:p>
            <a:r>
              <a:rPr lang="en-GB" dirty="0"/>
              <a:t>Jeong, M. and Shin, H. H. (2019) Tourists’ Experiences with Smart Tourism Technology at Smart Destinations and Their </a:t>
            </a:r>
            <a:r>
              <a:rPr lang="en-GB" dirty="0" err="1"/>
              <a:t>Behavior</a:t>
            </a:r>
            <a:r>
              <a:rPr lang="en-GB" dirty="0"/>
              <a:t> Intentions, Journal of Travel Research, 59(8), pp. 1464–1477.</a:t>
            </a:r>
          </a:p>
          <a:p>
            <a:r>
              <a:rPr lang="en-GB" dirty="0" err="1"/>
              <a:t>Kiatkawsin</a:t>
            </a:r>
            <a:r>
              <a:rPr lang="en-GB" dirty="0"/>
              <a:t>, K., Sutherland, I. and Lee, S. K. (2020) Determinants of Smart Tourist Environmentally Responsible </a:t>
            </a:r>
            <a:r>
              <a:rPr lang="en-GB" dirty="0" err="1"/>
              <a:t>Behavior</a:t>
            </a:r>
            <a:r>
              <a:rPr lang="en-GB" dirty="0"/>
              <a:t> Using an Extended Norm-Activation Model, Sustainability, Multidisciplinary Digital Publishing Institute, 12(12), p. 4934, (Accessed 14 April 2023).</a:t>
            </a:r>
          </a:p>
          <a:p>
            <a:r>
              <a:rPr lang="en-GB" dirty="0" err="1"/>
              <a:t>Kontogianni</a:t>
            </a:r>
            <a:r>
              <a:rPr lang="en-GB" dirty="0"/>
              <a:t>, A. and </a:t>
            </a:r>
            <a:r>
              <a:rPr lang="en-GB" dirty="0" err="1"/>
              <a:t>Alepis</a:t>
            </a:r>
            <a:r>
              <a:rPr lang="en-GB" dirty="0"/>
              <a:t>, E. (2020) Smart tourism: State of the art and literature review for the last six years, Array, Elsevier Ltd, 6(January), p. 100020.</a:t>
            </a:r>
          </a:p>
          <a:p>
            <a:r>
              <a:rPr lang="en-GB" dirty="0" err="1"/>
              <a:t>Köseoglu</a:t>
            </a:r>
            <a:r>
              <a:rPr lang="en-GB" dirty="0"/>
              <a:t>, M. A., </a:t>
            </a:r>
            <a:r>
              <a:rPr lang="en-GB" dirty="0" err="1"/>
              <a:t>Mehraliyev</a:t>
            </a:r>
            <a:r>
              <a:rPr lang="en-GB" dirty="0"/>
              <a:t>, F., </a:t>
            </a:r>
            <a:r>
              <a:rPr lang="en-GB" dirty="0" err="1"/>
              <a:t>Altin</a:t>
            </a:r>
            <a:r>
              <a:rPr lang="en-GB" dirty="0"/>
              <a:t>, M. and </a:t>
            </a:r>
            <a:r>
              <a:rPr lang="en-GB" dirty="0" err="1"/>
              <a:t>Okumus</a:t>
            </a:r>
            <a:r>
              <a:rPr lang="en-GB" dirty="0"/>
              <a:t>, F. (2021) Competitor intelligence and analysis (CIA) model and online reviews: integrating big data text mining with network analysis for strategic analysis, Tourism Review, 76(3), pp. 529–552.</a:t>
            </a:r>
          </a:p>
          <a:p>
            <a:r>
              <a:rPr lang="en-GB" dirty="0"/>
              <a:t>Li, Y., Hu, C., Huang, C. and Duan, L. (2017) The concept of smart tourism in the context of tourism information services, Tourism Management, 58, pp. 293–300.</a:t>
            </a:r>
          </a:p>
          <a:p>
            <a:r>
              <a:rPr lang="en-GB" dirty="0"/>
              <a:t>López, E. P., Hernández-Martín, R. and </a:t>
            </a:r>
            <a:r>
              <a:rPr lang="en-GB" dirty="0" err="1"/>
              <a:t>Gahr</a:t>
            </a:r>
            <a:r>
              <a:rPr lang="en-GB" dirty="0"/>
              <a:t>, D. (2014) Smart Destinations: The optimization of Tourism Destination Management, </a:t>
            </a:r>
            <a:r>
              <a:rPr lang="en-GB" dirty="0" err="1"/>
              <a:t>Seminario</a:t>
            </a:r>
            <a:r>
              <a:rPr lang="en-GB" dirty="0"/>
              <a:t> de Economía </a:t>
            </a:r>
            <a:r>
              <a:rPr lang="en-GB" dirty="0" err="1"/>
              <a:t>Canaria</a:t>
            </a:r>
            <a:r>
              <a:rPr lang="en-GB" dirty="0"/>
              <a:t>, (June).</a:t>
            </a:r>
          </a:p>
        </p:txBody>
      </p:sp>
    </p:spTree>
    <p:extLst>
      <p:ext uri="{BB962C8B-B14F-4D97-AF65-F5344CB8AC3E}">
        <p14:creationId xmlns:p14="http://schemas.microsoft.com/office/powerpoint/2010/main" val="937878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4F3D-2C08-3491-48A2-16295B8AE81A}"/>
              </a:ext>
            </a:extLst>
          </p:cNvPr>
          <p:cNvSpPr>
            <a:spLocks noGrp="1"/>
          </p:cNvSpPr>
          <p:nvPr>
            <p:ph type="title"/>
          </p:nvPr>
        </p:nvSpPr>
        <p:spPr/>
        <p:txBody>
          <a:bodyPr/>
          <a:lstStyle/>
          <a:p>
            <a:pPr algn="ctr"/>
            <a:r>
              <a:rPr lang="en-US" dirty="0"/>
              <a:t>References </a:t>
            </a:r>
            <a:endParaRPr lang="en-GB" dirty="0"/>
          </a:p>
        </p:txBody>
      </p:sp>
      <p:sp>
        <p:nvSpPr>
          <p:cNvPr id="3" name="Content Placeholder 2">
            <a:extLst>
              <a:ext uri="{FF2B5EF4-FFF2-40B4-BE49-F238E27FC236}">
                <a16:creationId xmlns:a16="http://schemas.microsoft.com/office/drawing/2014/main" id="{E22F5231-4CE9-CCEA-26F2-D3BDC0074507}"/>
              </a:ext>
            </a:extLst>
          </p:cNvPr>
          <p:cNvSpPr>
            <a:spLocks noGrp="1"/>
          </p:cNvSpPr>
          <p:nvPr>
            <p:ph idx="1"/>
          </p:nvPr>
        </p:nvSpPr>
        <p:spPr>
          <a:xfrm>
            <a:off x="581191" y="2081642"/>
            <a:ext cx="11029615" cy="4236780"/>
          </a:xfrm>
        </p:spPr>
        <p:txBody>
          <a:bodyPr>
            <a:normAutofit fontScale="92500" lnSpcReduction="10000"/>
          </a:bodyPr>
          <a:lstStyle/>
          <a:p>
            <a:r>
              <a:rPr lang="en-GB" dirty="0" err="1"/>
              <a:t>Mandić</a:t>
            </a:r>
            <a:r>
              <a:rPr lang="en-GB" dirty="0"/>
              <a:t>, A. (2019) Nature-based solutions for sustainable tourism development in protected natural areas: a review, Environment Systems and Decisions, 39(3), pp. 249–268, (Accessed 10 May 2024).</a:t>
            </a:r>
          </a:p>
          <a:p>
            <a:r>
              <a:rPr lang="en-GB" dirty="0" err="1"/>
              <a:t>Matyusupov</a:t>
            </a:r>
            <a:r>
              <a:rPr lang="en-GB" dirty="0"/>
              <a:t>, B., </a:t>
            </a:r>
            <a:r>
              <a:rPr lang="en-GB" dirty="0" err="1"/>
              <a:t>Khodjaniyazov</a:t>
            </a:r>
            <a:r>
              <a:rPr lang="en-GB" dirty="0"/>
              <a:t>, E., </a:t>
            </a:r>
            <a:r>
              <a:rPr lang="en-GB" dirty="0" err="1"/>
              <a:t>Masharipova</a:t>
            </a:r>
            <a:r>
              <a:rPr lang="en-GB" dirty="0"/>
              <a:t>, M. and </a:t>
            </a:r>
            <a:r>
              <a:rPr lang="en-GB" dirty="0" err="1"/>
              <a:t>Gurbanov</a:t>
            </a:r>
            <a:r>
              <a:rPr lang="en-GB" dirty="0"/>
              <a:t>, F. (2024) The concepts of Smart cities, Smart Tourism Destination and Smart Tourism Cities and their interrelationship, </a:t>
            </a:r>
            <a:r>
              <a:rPr lang="en-GB" dirty="0" err="1"/>
              <a:t>Trukhachev</a:t>
            </a:r>
            <a:r>
              <a:rPr lang="en-GB" dirty="0"/>
              <a:t>, V., </a:t>
            </a:r>
            <a:r>
              <a:rPr lang="en-GB" dirty="0" err="1"/>
              <a:t>Khavinson</a:t>
            </a:r>
            <a:r>
              <a:rPr lang="en-GB" dirty="0"/>
              <a:t>, V., Zhuravlev, A., </a:t>
            </a:r>
            <a:r>
              <a:rPr lang="en-GB" dirty="0" err="1"/>
              <a:t>Belopukhov</a:t>
            </a:r>
            <a:r>
              <a:rPr lang="en-GB" dirty="0"/>
              <a:t>, S., </a:t>
            </a:r>
            <a:r>
              <a:rPr lang="en-GB" dirty="0" err="1"/>
              <a:t>Migunov</a:t>
            </a:r>
            <a:r>
              <a:rPr lang="en-GB" dirty="0"/>
              <a:t>, R., and </a:t>
            </a:r>
            <a:r>
              <a:rPr lang="en-GB" dirty="0" err="1"/>
              <a:t>Kukhar</a:t>
            </a:r>
            <a:r>
              <a:rPr lang="en-GB" dirty="0"/>
              <a:t>, V. (eds.), BIO Web of Conferences, 82, p. 06015 (Accessed 10 May 2024).</a:t>
            </a:r>
          </a:p>
          <a:p>
            <a:r>
              <a:rPr lang="en-GB" dirty="0"/>
              <a:t>Moise, G., Popescu, A., </a:t>
            </a:r>
            <a:r>
              <a:rPr lang="en-GB" dirty="0" err="1"/>
              <a:t>Bratu</a:t>
            </a:r>
            <a:r>
              <a:rPr lang="en-GB" dirty="0"/>
              <a:t>, I. A., </a:t>
            </a:r>
            <a:r>
              <a:rPr lang="en-GB" dirty="0" err="1"/>
              <a:t>Răducuță</a:t>
            </a:r>
            <a:r>
              <a:rPr lang="en-GB" dirty="0"/>
              <a:t>, I., </a:t>
            </a:r>
            <a:r>
              <a:rPr lang="en-GB" dirty="0" err="1"/>
              <a:t>Nistoreanu</a:t>
            </a:r>
            <a:r>
              <a:rPr lang="en-GB" dirty="0"/>
              <a:t>, B. G. and Stanciu, M. (2023) Can We Talk about Smart Tourist Villages in </a:t>
            </a:r>
            <a:r>
              <a:rPr lang="en-GB" dirty="0" err="1"/>
              <a:t>Mărginimea</a:t>
            </a:r>
            <a:r>
              <a:rPr lang="en-GB" dirty="0"/>
              <a:t> </a:t>
            </a:r>
            <a:r>
              <a:rPr lang="en-GB" dirty="0" err="1"/>
              <a:t>Sibiului</a:t>
            </a:r>
            <a:r>
              <a:rPr lang="en-GB" dirty="0"/>
              <a:t>, Romania?, Sustainability, 15(9), p. 7475, (Accessed 10 May 2024).</a:t>
            </a:r>
          </a:p>
          <a:p>
            <a:r>
              <a:rPr lang="en-GB" dirty="0"/>
              <a:t>Pulido-Fernández, J. I. and López-Sánchez, Y. (2016) Are tourists really willing to pay more for sustainable destinations?, Sustainability (Switzerland), 8(12).</a:t>
            </a:r>
          </a:p>
          <a:p>
            <a:r>
              <a:rPr lang="en-GB" dirty="0"/>
              <a:t>Sigalat </a:t>
            </a:r>
            <a:r>
              <a:rPr lang="en-GB" dirty="0" err="1"/>
              <a:t>Signes</a:t>
            </a:r>
            <a:r>
              <a:rPr lang="en-GB" dirty="0"/>
              <a:t>, E., </a:t>
            </a:r>
            <a:r>
              <a:rPr lang="en-GB" dirty="0" err="1"/>
              <a:t>Roig</a:t>
            </a:r>
            <a:r>
              <a:rPr lang="en-GB" dirty="0"/>
              <a:t> Merino, B., Buitrago Vera, J. M. and </a:t>
            </a:r>
            <a:r>
              <a:rPr lang="en-GB" dirty="0" err="1"/>
              <a:t>Baviera</a:t>
            </a:r>
            <a:r>
              <a:rPr lang="en-GB" dirty="0"/>
              <a:t> Puig, M. A. (2018) The need for a master plan for smart tourist cities. Methodological proposals based on participatory action, Pasos-</a:t>
            </a:r>
            <a:r>
              <a:rPr lang="en-GB" dirty="0" err="1"/>
              <a:t>Revista</a:t>
            </a:r>
            <a:r>
              <a:rPr lang="en-GB" dirty="0"/>
              <a:t> De Turismo Y </a:t>
            </a:r>
            <a:r>
              <a:rPr lang="en-GB" dirty="0" err="1"/>
              <a:t>Patrimonio</a:t>
            </a:r>
            <a:r>
              <a:rPr lang="en-GB" dirty="0"/>
              <a:t> Cultural, 16(2), pp. 483–500, (Accessed 26 January 2021).</a:t>
            </a:r>
          </a:p>
          <a:p>
            <a:r>
              <a:rPr lang="en-GB" dirty="0" err="1"/>
              <a:t>Sonuç</a:t>
            </a:r>
            <a:r>
              <a:rPr lang="en-GB" dirty="0"/>
              <a:t>, N. and </a:t>
            </a:r>
            <a:r>
              <a:rPr lang="en-GB" dirty="0" err="1"/>
              <a:t>Süer</a:t>
            </a:r>
            <a:r>
              <a:rPr lang="en-GB" dirty="0"/>
              <a:t>, S. (2023) Smart Tourism Destinations and Digitalization of Cultural Heritage for Sustainability, In El Amine </a:t>
            </a:r>
            <a:r>
              <a:rPr lang="en-GB" dirty="0" err="1"/>
              <a:t>Abdelli</a:t>
            </a:r>
            <a:r>
              <a:rPr lang="en-GB" dirty="0"/>
              <a:t>, M., </a:t>
            </a:r>
            <a:r>
              <a:rPr lang="en-GB" dirty="0" err="1"/>
              <a:t>Sghaier</a:t>
            </a:r>
            <a:r>
              <a:rPr lang="en-GB" dirty="0"/>
              <a:t>, A., </a:t>
            </a:r>
            <a:r>
              <a:rPr lang="en-GB" dirty="0" err="1"/>
              <a:t>Akbaba</a:t>
            </a:r>
            <a:r>
              <a:rPr lang="en-GB" dirty="0"/>
              <a:t>, A., </a:t>
            </a:r>
            <a:r>
              <a:rPr lang="en-GB" dirty="0" err="1"/>
              <a:t>Gamoura</a:t>
            </a:r>
            <a:r>
              <a:rPr lang="en-GB" dirty="0"/>
              <a:t>, S. C., and </a:t>
            </a:r>
            <a:r>
              <a:rPr lang="en-GB" dirty="0" err="1"/>
              <a:t>Mohammadian</a:t>
            </a:r>
            <a:r>
              <a:rPr lang="en-GB" dirty="0"/>
              <a:t>, H. D. (eds.), Advanced Series in Management, Emerald Publishing Limited, pp. 151–168 (Accessed 21 May 2024).</a:t>
            </a:r>
          </a:p>
        </p:txBody>
      </p:sp>
    </p:spTree>
    <p:extLst>
      <p:ext uri="{BB962C8B-B14F-4D97-AF65-F5344CB8AC3E}">
        <p14:creationId xmlns:p14="http://schemas.microsoft.com/office/powerpoint/2010/main" val="11083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10AD-9D80-5357-7009-EFD0BEA5F8AC}"/>
              </a:ext>
            </a:extLst>
          </p:cNvPr>
          <p:cNvSpPr>
            <a:spLocks noGrp="1"/>
          </p:cNvSpPr>
          <p:nvPr>
            <p:ph type="title"/>
          </p:nvPr>
        </p:nvSpPr>
        <p:spPr/>
        <p:txBody>
          <a:bodyPr/>
          <a:lstStyle/>
          <a:p>
            <a:pPr algn="ctr"/>
            <a:r>
              <a:rPr lang="en-US" dirty="0"/>
              <a:t>References </a:t>
            </a:r>
            <a:endParaRPr lang="en-GB" dirty="0"/>
          </a:p>
        </p:txBody>
      </p:sp>
      <p:sp>
        <p:nvSpPr>
          <p:cNvPr id="3" name="Content Placeholder 2">
            <a:extLst>
              <a:ext uri="{FF2B5EF4-FFF2-40B4-BE49-F238E27FC236}">
                <a16:creationId xmlns:a16="http://schemas.microsoft.com/office/drawing/2014/main" id="{A0CDDB55-43B0-3D0D-D489-D7FE397DF70B}"/>
              </a:ext>
            </a:extLst>
          </p:cNvPr>
          <p:cNvSpPr>
            <a:spLocks noGrp="1"/>
          </p:cNvSpPr>
          <p:nvPr>
            <p:ph idx="1"/>
          </p:nvPr>
        </p:nvSpPr>
        <p:spPr/>
        <p:txBody>
          <a:bodyPr>
            <a:normAutofit/>
          </a:bodyPr>
          <a:lstStyle/>
          <a:p>
            <a:r>
              <a:rPr lang="en-US" dirty="0"/>
              <a:t>Wang, X., Li, X. R., Zhen, F. and Zhang, J. H. (2016) How smart is your tourist attraction?: Measuring tourist preferences of smart tourism attractions via a FCEM-AHP and IPA approach, Tourism Management, 54, pp. 309–320, (Accessed 12 July 2019).</a:t>
            </a:r>
          </a:p>
          <a:p>
            <a:r>
              <a:rPr lang="en-US" dirty="0"/>
              <a:t>Wyatt, A., Singh, R. and Read, C. (2023) Assessing the adaptive management process in SMART sites: Lessons learned, PARKS, (29.1), pp. 59–68, (Accessed 10 May 2024).</a:t>
            </a:r>
          </a:p>
          <a:p>
            <a:r>
              <a:rPr lang="en-US" dirty="0"/>
              <a:t>Xiang, Z. and </a:t>
            </a:r>
            <a:r>
              <a:rPr lang="en-US" dirty="0" err="1"/>
              <a:t>Fesenmaier</a:t>
            </a:r>
            <a:r>
              <a:rPr lang="en-US" dirty="0"/>
              <a:t>, D. R. (2017) Analytics in Tourism Design, Tourism on the Verge.</a:t>
            </a:r>
          </a:p>
          <a:p>
            <a:r>
              <a:rPr lang="en-US" dirty="0"/>
              <a:t>Xiang, Z., </a:t>
            </a:r>
            <a:r>
              <a:rPr lang="en-US" dirty="0" err="1"/>
              <a:t>Magnini</a:t>
            </a:r>
            <a:r>
              <a:rPr lang="en-US" dirty="0"/>
              <a:t>, V. P. and </a:t>
            </a:r>
            <a:r>
              <a:rPr lang="en-US" dirty="0" err="1"/>
              <a:t>Fesenmaier</a:t>
            </a:r>
            <a:r>
              <a:rPr lang="en-US" dirty="0"/>
              <a:t>, D. R. (2015) Information technology and consumer behavior in travel and tourism: Insights from travel planning using the internet, Journal of Retailing and Consumer Services, Elsevier Ltd, 22, pp. 244–249.</a:t>
            </a:r>
          </a:p>
          <a:p>
            <a:r>
              <a:rPr lang="en-US" dirty="0"/>
              <a:t>Xie, X., Zheng, L., Wang, R. and Gou, Z. (2024) Visitors’ experience of using smart facilities in urban parks: A study in Shenzhen, Journal of Outdoor Recreation and Tourism, 46, p. 100759, [online] </a:t>
            </a:r>
            <a:r>
              <a:rPr lang="en-US" dirty="0" err="1"/>
              <a:t>Availab</a:t>
            </a:r>
            <a:endParaRPr lang="en-GB" dirty="0"/>
          </a:p>
        </p:txBody>
      </p:sp>
    </p:spTree>
    <p:extLst>
      <p:ext uri="{BB962C8B-B14F-4D97-AF65-F5344CB8AC3E}">
        <p14:creationId xmlns:p14="http://schemas.microsoft.com/office/powerpoint/2010/main" val="187575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FF21-B9AE-9CF7-826F-EA0D32966E32}"/>
              </a:ext>
            </a:extLst>
          </p:cNvPr>
          <p:cNvSpPr>
            <a:spLocks noGrp="1"/>
          </p:cNvSpPr>
          <p:nvPr>
            <p:ph type="title"/>
          </p:nvPr>
        </p:nvSpPr>
        <p:spPr>
          <a:xfrm>
            <a:off x="581192" y="702156"/>
            <a:ext cx="11029616" cy="1013800"/>
          </a:xfrm>
        </p:spPr>
        <p:txBody>
          <a:bodyPr anchor="b">
            <a:normAutofit/>
          </a:bodyPr>
          <a:lstStyle/>
          <a:p>
            <a:r>
              <a:rPr lang="en-US" dirty="0"/>
              <a:t>Introduction</a:t>
            </a:r>
            <a:endParaRPr lang="en-GB"/>
          </a:p>
        </p:txBody>
      </p:sp>
      <p:graphicFrame>
        <p:nvGraphicFramePr>
          <p:cNvPr id="6" name="Content Placeholder 2">
            <a:extLst>
              <a:ext uri="{FF2B5EF4-FFF2-40B4-BE49-F238E27FC236}">
                <a16:creationId xmlns:a16="http://schemas.microsoft.com/office/drawing/2014/main" id="{E514B8DB-C146-3735-BE07-0CE717CEC69C}"/>
              </a:ext>
            </a:extLst>
          </p:cNvPr>
          <p:cNvGraphicFramePr>
            <a:graphicFrameLocks noGrp="1"/>
          </p:cNvGraphicFramePr>
          <p:nvPr>
            <p:ph idx="1"/>
            <p:extLst>
              <p:ext uri="{D42A27DB-BD31-4B8C-83A1-F6EECF244321}">
                <p14:modId xmlns:p14="http://schemas.microsoft.com/office/powerpoint/2010/main" val="3621004235"/>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11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A1F1-11DE-2226-D677-29FD0C0B97A5}"/>
              </a:ext>
            </a:extLst>
          </p:cNvPr>
          <p:cNvSpPr>
            <a:spLocks noGrp="1"/>
          </p:cNvSpPr>
          <p:nvPr>
            <p:ph type="title"/>
          </p:nvPr>
        </p:nvSpPr>
        <p:spPr>
          <a:xfrm>
            <a:off x="581192" y="702156"/>
            <a:ext cx="11029616" cy="1013800"/>
          </a:xfrm>
        </p:spPr>
        <p:txBody>
          <a:bodyPr anchor="b">
            <a:normAutofit/>
          </a:bodyPr>
          <a:lstStyle/>
          <a:p>
            <a:r>
              <a:rPr lang="en-GB" dirty="0"/>
              <a:t>Conceptual Perspective</a:t>
            </a:r>
          </a:p>
        </p:txBody>
      </p:sp>
      <p:graphicFrame>
        <p:nvGraphicFramePr>
          <p:cNvPr id="5" name="Content Placeholder 2">
            <a:extLst>
              <a:ext uri="{FF2B5EF4-FFF2-40B4-BE49-F238E27FC236}">
                <a16:creationId xmlns:a16="http://schemas.microsoft.com/office/drawing/2014/main" id="{864B092F-2175-292C-35F7-DF23C5FB57AE}"/>
              </a:ext>
            </a:extLst>
          </p:cNvPr>
          <p:cNvGraphicFramePr>
            <a:graphicFrameLocks noGrp="1"/>
          </p:cNvGraphicFramePr>
          <p:nvPr>
            <p:ph idx="1"/>
            <p:extLst>
              <p:ext uri="{D42A27DB-BD31-4B8C-83A1-F6EECF244321}">
                <p14:modId xmlns:p14="http://schemas.microsoft.com/office/powerpoint/2010/main" val="2529422818"/>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96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FBAD-345C-DD04-D537-F63DEEA0E45B}"/>
              </a:ext>
            </a:extLst>
          </p:cNvPr>
          <p:cNvSpPr>
            <a:spLocks noGrp="1"/>
          </p:cNvSpPr>
          <p:nvPr>
            <p:ph type="title"/>
          </p:nvPr>
        </p:nvSpPr>
        <p:spPr>
          <a:xfrm>
            <a:off x="581193" y="729658"/>
            <a:ext cx="11029616" cy="988332"/>
          </a:xfrm>
        </p:spPr>
        <p:txBody>
          <a:bodyPr anchor="b">
            <a:normAutofit/>
          </a:bodyPr>
          <a:lstStyle/>
          <a:p>
            <a:r>
              <a:rPr lang="en-GB" dirty="0"/>
              <a:t>Traditional Tourism Development</a:t>
            </a:r>
            <a:endParaRPr lang="en-GB"/>
          </a:p>
        </p:txBody>
      </p:sp>
      <p:pic>
        <p:nvPicPr>
          <p:cNvPr id="6146" name="Picture 2" descr="Problema ambiental basura plástica o basura en la montaña debido al  calentamiento global concepto de contaminación | Foto Premium">
            <a:extLst>
              <a:ext uri="{FF2B5EF4-FFF2-40B4-BE49-F238E27FC236}">
                <a16:creationId xmlns:a16="http://schemas.microsoft.com/office/drawing/2014/main" id="{114A32DB-212E-1771-4677-EB697B246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7" b="-1"/>
          <a:stretch/>
        </p:blipFill>
        <p:spPr bwMode="auto">
          <a:xfrm>
            <a:off x="581193" y="2228003"/>
            <a:ext cx="5422390" cy="3633047"/>
          </a:xfrm>
          <a:prstGeom prst="rect">
            <a:avLst/>
          </a:prstGeom>
          <a:solidFill>
            <a:srgbClr val="FFFFFF"/>
          </a:solidFill>
        </p:spPr>
      </p:pic>
      <p:sp>
        <p:nvSpPr>
          <p:cNvPr id="3" name="Content Placeholder 2">
            <a:extLst>
              <a:ext uri="{FF2B5EF4-FFF2-40B4-BE49-F238E27FC236}">
                <a16:creationId xmlns:a16="http://schemas.microsoft.com/office/drawing/2014/main" id="{F3C5EF24-B943-D0E8-E4F5-1E65D5DA75F9}"/>
              </a:ext>
            </a:extLst>
          </p:cNvPr>
          <p:cNvSpPr>
            <a:spLocks noGrp="1"/>
          </p:cNvSpPr>
          <p:nvPr>
            <p:ph sz="half" idx="2"/>
          </p:nvPr>
        </p:nvSpPr>
        <p:spPr>
          <a:xfrm>
            <a:off x="6188417" y="2228003"/>
            <a:ext cx="5422392" cy="3633047"/>
          </a:xfrm>
        </p:spPr>
        <p:txBody>
          <a:bodyPr anchor="ctr">
            <a:normAutofit/>
          </a:bodyPr>
          <a:lstStyle/>
          <a:p>
            <a:pPr>
              <a:lnSpc>
                <a:spcPct val="90000"/>
              </a:lnSpc>
            </a:pPr>
            <a:r>
              <a:rPr lang="en-US" sz="1500" dirty="0"/>
              <a:t>Negative impacts on biodiversity in protected areas.</a:t>
            </a:r>
          </a:p>
          <a:p>
            <a:pPr marL="0" indent="0">
              <a:lnSpc>
                <a:spcPct val="90000"/>
              </a:lnSpc>
              <a:buNone/>
            </a:pPr>
            <a:endParaRPr lang="en-US" sz="1500" dirty="0"/>
          </a:p>
          <a:p>
            <a:pPr>
              <a:lnSpc>
                <a:spcPct val="90000"/>
              </a:lnSpc>
            </a:pPr>
            <a:r>
              <a:rPr lang="en-US" sz="1500" dirty="0"/>
              <a:t>﻿The Green List for Protected Areas by the International Union for the Conservation of Nature findings that only a small percentage of protected areas have effective management practices (Bushell and Bricker, 2017).</a:t>
            </a:r>
          </a:p>
          <a:p>
            <a:pPr>
              <a:lnSpc>
                <a:spcPct val="90000"/>
              </a:lnSpc>
            </a:pPr>
            <a:endParaRPr lang="en-US" sz="1500" dirty="0"/>
          </a:p>
          <a:p>
            <a:pPr>
              <a:lnSpc>
                <a:spcPct val="90000"/>
              </a:lnSpc>
            </a:pPr>
            <a:r>
              <a:rPr lang="en-GB" sz="1500" dirty="0"/>
              <a:t>Infrastructure construction disruption, unsustainable tourist behaviour wildlife habitats, and poor management </a:t>
            </a:r>
          </a:p>
          <a:p>
            <a:pPr marL="0" indent="0">
              <a:lnSpc>
                <a:spcPct val="90000"/>
              </a:lnSpc>
              <a:buNone/>
            </a:pPr>
            <a:endParaRPr lang="fr-FR" sz="1500" dirty="0"/>
          </a:p>
          <a:p>
            <a:pPr>
              <a:lnSpc>
                <a:spcPct val="90000"/>
              </a:lnSpc>
            </a:pPr>
            <a:r>
              <a:rPr lang="en-US" sz="1500" dirty="0"/>
              <a:t>Result in the loss of natural ecosystem integrity and cultural heritage fragmentation.</a:t>
            </a:r>
            <a:endParaRPr lang="en-GB" sz="1500" dirty="0"/>
          </a:p>
        </p:txBody>
      </p:sp>
    </p:spTree>
    <p:extLst>
      <p:ext uri="{BB962C8B-B14F-4D97-AF65-F5344CB8AC3E}">
        <p14:creationId xmlns:p14="http://schemas.microsoft.com/office/powerpoint/2010/main" val="424658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9998-53F5-8EAD-96A5-D5206389AE2A}"/>
              </a:ext>
            </a:extLst>
          </p:cNvPr>
          <p:cNvSpPr>
            <a:spLocks noGrp="1"/>
          </p:cNvSpPr>
          <p:nvPr>
            <p:ph type="title"/>
          </p:nvPr>
        </p:nvSpPr>
        <p:spPr>
          <a:xfrm>
            <a:off x="581193" y="729658"/>
            <a:ext cx="11029616" cy="988332"/>
          </a:xfrm>
        </p:spPr>
        <p:txBody>
          <a:bodyPr anchor="b">
            <a:normAutofit/>
          </a:bodyPr>
          <a:lstStyle/>
          <a:p>
            <a:r>
              <a:rPr lang="en-GB" dirty="0"/>
              <a:t> Smart Tourism</a:t>
            </a:r>
            <a:endParaRPr lang="en-GB"/>
          </a:p>
        </p:txBody>
      </p:sp>
      <p:sp>
        <p:nvSpPr>
          <p:cNvPr id="3" name="Content Placeholder 2">
            <a:extLst>
              <a:ext uri="{FF2B5EF4-FFF2-40B4-BE49-F238E27FC236}">
                <a16:creationId xmlns:a16="http://schemas.microsoft.com/office/drawing/2014/main" id="{2019D82B-8618-18F0-3E22-C15E3237D3B2}"/>
              </a:ext>
            </a:extLst>
          </p:cNvPr>
          <p:cNvSpPr>
            <a:spLocks noGrp="1"/>
          </p:cNvSpPr>
          <p:nvPr>
            <p:ph sz="half" idx="1"/>
          </p:nvPr>
        </p:nvSpPr>
        <p:spPr>
          <a:xfrm>
            <a:off x="581193" y="2228003"/>
            <a:ext cx="5422390" cy="3633047"/>
          </a:xfrm>
        </p:spPr>
        <p:txBody>
          <a:bodyPr anchor="ctr">
            <a:normAutofit/>
          </a:bodyPr>
          <a:lstStyle/>
          <a:p>
            <a:r>
              <a:rPr lang="en-US" dirty="0"/>
              <a:t>A key factor for any smart tourism project</a:t>
            </a:r>
          </a:p>
          <a:p>
            <a:pPr marL="0" indent="0">
              <a:buNone/>
            </a:pPr>
            <a:r>
              <a:rPr lang="en-US" dirty="0"/>
              <a:t>      is an appropriate connectivity system that ensures</a:t>
            </a:r>
          </a:p>
          <a:p>
            <a:pPr marL="0" indent="0">
              <a:buNone/>
            </a:pPr>
            <a:r>
              <a:rPr lang="en-US" dirty="0"/>
              <a:t>      effective information exchange between tourists</a:t>
            </a:r>
          </a:p>
          <a:p>
            <a:pPr marL="0" indent="0">
              <a:buNone/>
            </a:pPr>
            <a:r>
              <a:rPr lang="en-US" dirty="0"/>
              <a:t>      governance actors, tourism sites, and businesses </a:t>
            </a:r>
            <a:r>
              <a:rPr lang="en-GB" dirty="0"/>
              <a:t>﻿ 	(</a:t>
            </a:r>
            <a:r>
              <a:rPr lang="en-GB" dirty="0" err="1"/>
              <a:t>Errichiello</a:t>
            </a:r>
            <a:r>
              <a:rPr lang="en-GB" dirty="0"/>
              <a:t> and Micera, 2021)</a:t>
            </a:r>
            <a:r>
              <a:rPr lang="en-US" dirty="0"/>
              <a:t>.</a:t>
            </a:r>
            <a:endParaRPr lang="en-GB" dirty="0"/>
          </a:p>
        </p:txBody>
      </p:sp>
      <p:pic>
        <p:nvPicPr>
          <p:cNvPr id="3075" name="Picture 3" descr="Generic image illustrating smart city concept">
            <a:extLst>
              <a:ext uri="{FF2B5EF4-FFF2-40B4-BE49-F238E27FC236}">
                <a16:creationId xmlns:a16="http://schemas.microsoft.com/office/drawing/2014/main" id="{81A46A35-FCF3-4B58-454E-049D9EA48E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5" b="1"/>
          <a:stretch/>
        </p:blipFill>
        <p:spPr bwMode="auto">
          <a:xfrm>
            <a:off x="6188417" y="2228003"/>
            <a:ext cx="5422392" cy="3633047"/>
          </a:xfrm>
          <a:prstGeom prst="rect">
            <a:avLst/>
          </a:prstGeom>
          <a:solidFill>
            <a:srgbClr val="FFFFFF"/>
          </a:solidFill>
        </p:spPr>
      </p:pic>
    </p:spTree>
    <p:extLst>
      <p:ext uri="{BB962C8B-B14F-4D97-AF65-F5344CB8AC3E}">
        <p14:creationId xmlns:p14="http://schemas.microsoft.com/office/powerpoint/2010/main" val="233190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12839"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n-US" dirty="0"/>
              <a:t>S</a:t>
            </a:r>
            <a:r>
              <a:rPr lang="en-GB" dirty="0"/>
              <a:t>mart tourism Destination concept </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192127179"/>
              </p:ext>
            </p:extLst>
          </p:nvPr>
        </p:nvGraphicFramePr>
        <p:xfrm>
          <a:off x="394830" y="2194697"/>
          <a:ext cx="7546902"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5A2C-72B0-D0E2-F87A-00B47BF379C8}"/>
              </a:ext>
            </a:extLst>
          </p:cNvPr>
          <p:cNvSpPr>
            <a:spLocks noGrp="1"/>
          </p:cNvSpPr>
          <p:nvPr>
            <p:ph type="title"/>
          </p:nvPr>
        </p:nvSpPr>
        <p:spPr>
          <a:xfrm>
            <a:off x="581192" y="702156"/>
            <a:ext cx="11029616" cy="664189"/>
          </a:xfrm>
        </p:spPr>
        <p:txBody>
          <a:bodyPr/>
          <a:lstStyle/>
          <a:p>
            <a:pPr algn="ctr"/>
            <a:r>
              <a:rPr lang="en-GB" dirty="0"/>
              <a:t>Research Method</a:t>
            </a:r>
          </a:p>
        </p:txBody>
      </p:sp>
      <p:sp>
        <p:nvSpPr>
          <p:cNvPr id="3" name="Content Placeholder 2">
            <a:extLst>
              <a:ext uri="{FF2B5EF4-FFF2-40B4-BE49-F238E27FC236}">
                <a16:creationId xmlns:a16="http://schemas.microsoft.com/office/drawing/2014/main" id="{5CBD9E96-6176-9D74-9B25-E273482F3F18}"/>
              </a:ext>
            </a:extLst>
          </p:cNvPr>
          <p:cNvSpPr>
            <a:spLocks noGrp="1"/>
          </p:cNvSpPr>
          <p:nvPr>
            <p:ph idx="1"/>
          </p:nvPr>
        </p:nvSpPr>
        <p:spPr>
          <a:xfrm>
            <a:off x="819731" y="2822711"/>
            <a:ext cx="6092877" cy="2690991"/>
          </a:xfrm>
        </p:spPr>
        <p:txBody>
          <a:bodyPr/>
          <a:lstStyle/>
          <a:p>
            <a:r>
              <a:rPr lang="en-GB" dirty="0"/>
              <a:t>Integrative literature review approach</a:t>
            </a:r>
          </a:p>
          <a:p>
            <a:pPr marL="0" indent="0">
              <a:buNone/>
            </a:pPr>
            <a:endParaRPr lang="en-GB" dirty="0"/>
          </a:p>
          <a:p>
            <a:r>
              <a:rPr lang="en-US" dirty="0"/>
              <a:t>Critical assessment and synthesis of existing literature</a:t>
            </a:r>
          </a:p>
          <a:p>
            <a:pPr marL="0" indent="0">
              <a:buNone/>
            </a:pPr>
            <a:endParaRPr lang="en-US" dirty="0"/>
          </a:p>
          <a:p>
            <a:r>
              <a:rPr lang="en-US" dirty="0"/>
              <a:t>Aim:  Advance knowledge in theoretical frameworks related to ecosystems in protected areas</a:t>
            </a:r>
            <a:endParaRPr lang="en-GB" dirty="0"/>
          </a:p>
        </p:txBody>
      </p:sp>
      <p:pic>
        <p:nvPicPr>
          <p:cNvPr id="7172" name="Picture 4">
            <a:extLst>
              <a:ext uri="{FF2B5EF4-FFF2-40B4-BE49-F238E27FC236}">
                <a16:creationId xmlns:a16="http://schemas.microsoft.com/office/drawing/2014/main" id="{ECF9CACA-0847-3D0F-F25A-D5625552A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588" y="2007704"/>
            <a:ext cx="4160837" cy="476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1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B2CA-D60F-8484-4CB9-03703CDF181C}"/>
              </a:ext>
            </a:extLst>
          </p:cNvPr>
          <p:cNvSpPr>
            <a:spLocks noGrp="1"/>
          </p:cNvSpPr>
          <p:nvPr>
            <p:ph type="title"/>
          </p:nvPr>
        </p:nvSpPr>
        <p:spPr>
          <a:xfrm>
            <a:off x="581192" y="702156"/>
            <a:ext cx="11029616" cy="1013800"/>
          </a:xfrm>
        </p:spPr>
        <p:txBody>
          <a:bodyPr anchor="b">
            <a:normAutofit/>
          </a:bodyPr>
          <a:lstStyle/>
          <a:p>
            <a:r>
              <a:rPr lang="en-US" dirty="0"/>
              <a:t>Findings </a:t>
            </a:r>
            <a:endParaRPr lang="en-GB"/>
          </a:p>
        </p:txBody>
      </p:sp>
      <p:graphicFrame>
        <p:nvGraphicFramePr>
          <p:cNvPr id="5" name="Content Placeholder 2">
            <a:extLst>
              <a:ext uri="{FF2B5EF4-FFF2-40B4-BE49-F238E27FC236}">
                <a16:creationId xmlns:a16="http://schemas.microsoft.com/office/drawing/2014/main" id="{C16B799C-AC46-6871-7E95-318F063FC467}"/>
              </a:ext>
            </a:extLst>
          </p:cNvPr>
          <p:cNvGraphicFramePr>
            <a:graphicFrameLocks noGrp="1"/>
          </p:cNvGraphicFramePr>
          <p:nvPr>
            <p:ph idx="1"/>
            <p:extLst>
              <p:ext uri="{D42A27DB-BD31-4B8C-83A1-F6EECF244321}">
                <p14:modId xmlns:p14="http://schemas.microsoft.com/office/powerpoint/2010/main" val="3162408063"/>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0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B640-8260-0D8E-964D-05106F2F5BF7}"/>
              </a:ext>
            </a:extLst>
          </p:cNvPr>
          <p:cNvSpPr>
            <a:spLocks noGrp="1"/>
          </p:cNvSpPr>
          <p:nvPr>
            <p:ph type="title"/>
          </p:nvPr>
        </p:nvSpPr>
        <p:spPr>
          <a:xfrm>
            <a:off x="581193" y="729658"/>
            <a:ext cx="11029616" cy="988332"/>
          </a:xfrm>
        </p:spPr>
        <p:txBody>
          <a:bodyPr anchor="b">
            <a:normAutofit/>
          </a:bodyPr>
          <a:lstStyle/>
          <a:p>
            <a:r>
              <a:rPr lang="en-US" dirty="0"/>
              <a:t>Discussion</a:t>
            </a:r>
            <a:endParaRPr lang="en-GB"/>
          </a:p>
        </p:txBody>
      </p:sp>
      <p:pic>
        <p:nvPicPr>
          <p:cNvPr id="5" name="Picture 4">
            <a:extLst>
              <a:ext uri="{FF2B5EF4-FFF2-40B4-BE49-F238E27FC236}">
                <a16:creationId xmlns:a16="http://schemas.microsoft.com/office/drawing/2014/main" id="{8D4757C3-7220-D28F-D00F-F0D8C8D83852}"/>
              </a:ext>
            </a:extLst>
          </p:cNvPr>
          <p:cNvPicPr>
            <a:picLocks noChangeAspect="1"/>
          </p:cNvPicPr>
          <p:nvPr/>
        </p:nvPicPr>
        <p:blipFill>
          <a:blip r:embed="rId2"/>
          <a:stretch>
            <a:fillRect/>
          </a:stretch>
        </p:blipFill>
        <p:spPr>
          <a:xfrm>
            <a:off x="1000244" y="2228003"/>
            <a:ext cx="4584287" cy="3633047"/>
          </a:xfrm>
          <a:prstGeom prst="rect">
            <a:avLst/>
          </a:prstGeom>
          <a:noFill/>
        </p:spPr>
      </p:pic>
      <p:sp>
        <p:nvSpPr>
          <p:cNvPr id="3" name="Content Placeholder 2">
            <a:extLst>
              <a:ext uri="{FF2B5EF4-FFF2-40B4-BE49-F238E27FC236}">
                <a16:creationId xmlns:a16="http://schemas.microsoft.com/office/drawing/2014/main" id="{0E084C2D-7402-12EF-CE01-B8E524CA59D2}"/>
              </a:ext>
            </a:extLst>
          </p:cNvPr>
          <p:cNvSpPr>
            <a:spLocks noGrp="1"/>
          </p:cNvSpPr>
          <p:nvPr>
            <p:ph sz="half" idx="2"/>
          </p:nvPr>
        </p:nvSpPr>
        <p:spPr>
          <a:xfrm>
            <a:off x="6188417" y="2073709"/>
            <a:ext cx="5422392" cy="3941634"/>
          </a:xfrm>
        </p:spPr>
        <p:txBody>
          <a:bodyPr anchor="ctr">
            <a:normAutofit fontScale="92500" lnSpcReduction="20000"/>
          </a:bodyPr>
          <a:lstStyle/>
          <a:p>
            <a:pPr>
              <a:lnSpc>
                <a:spcPct val="90000"/>
              </a:lnSpc>
            </a:pPr>
            <a:r>
              <a:rPr lang="en-US" sz="1700" dirty="0"/>
              <a:t>Smart sites protection analyses the preservation of the precious cultural heritage, water, pest and disease, overtourism, survival of natural relics, external wind and sand that and more can be monitored in real-time.</a:t>
            </a:r>
          </a:p>
          <a:p>
            <a:pPr>
              <a:lnSpc>
                <a:spcPct val="90000"/>
              </a:lnSpc>
            </a:pPr>
            <a:endParaRPr lang="en-US" sz="1700" dirty="0"/>
          </a:p>
          <a:p>
            <a:pPr>
              <a:lnSpc>
                <a:spcPct val="90000"/>
              </a:lnSpc>
            </a:pPr>
            <a:r>
              <a:rPr lang="en-US" sz="1700" dirty="0"/>
              <a:t>SMART sites are defined as individual protected or conserved areas, including national parks, wildlife sanctuaries, and conservancies, that implement the SMART approach (Wyatt, Singh and Read, 2023). </a:t>
            </a:r>
          </a:p>
          <a:p>
            <a:pPr>
              <a:lnSpc>
                <a:spcPct val="90000"/>
              </a:lnSpc>
            </a:pPr>
            <a:endParaRPr lang="en-US" sz="1700" dirty="0"/>
          </a:p>
          <a:p>
            <a:pPr>
              <a:lnSpc>
                <a:spcPct val="90000"/>
              </a:lnSpc>
            </a:pPr>
            <a:r>
              <a:rPr lang="en-US" sz="1700" dirty="0"/>
              <a:t>Dynamic big data mining and artificial intelligence, combined with emotional intelligence, can identify in real-time what each tourist wants </a:t>
            </a:r>
            <a:r>
              <a:rPr lang="en-GB" sz="1700" dirty="0"/>
              <a:t>(Gajdošík, </a:t>
            </a:r>
            <a:r>
              <a:rPr lang="en-GB" sz="1700" dirty="0" err="1"/>
              <a:t>Maráková</a:t>
            </a:r>
            <a:r>
              <a:rPr lang="en-GB" sz="1700" dirty="0"/>
              <a:t> and </a:t>
            </a:r>
            <a:r>
              <a:rPr lang="en-GB" sz="1700" dirty="0" err="1"/>
              <a:t>Kučerová</a:t>
            </a:r>
            <a:r>
              <a:rPr lang="en-GB" sz="1700" dirty="0"/>
              <a:t>, 2020)</a:t>
            </a:r>
            <a:endParaRPr lang="en-US" sz="1700" dirty="0"/>
          </a:p>
          <a:p>
            <a:pPr marL="0" indent="0">
              <a:lnSpc>
                <a:spcPct val="90000"/>
              </a:lnSpc>
              <a:buNone/>
            </a:pPr>
            <a:endParaRPr lang="en-US" sz="1700" dirty="0"/>
          </a:p>
          <a:p>
            <a:pPr>
              <a:lnSpc>
                <a:spcPct val="90000"/>
              </a:lnSpc>
            </a:pPr>
            <a:r>
              <a:rPr lang="en-US" sz="1700" dirty="0"/>
              <a:t>Potential for smart tourism to mitigate traditional tourism’s negative impacts in protected areas</a:t>
            </a:r>
          </a:p>
          <a:p>
            <a:pPr>
              <a:lnSpc>
                <a:spcPct val="90000"/>
              </a:lnSpc>
            </a:pPr>
            <a:endParaRPr lang="en-GB" sz="1700" dirty="0"/>
          </a:p>
        </p:txBody>
      </p:sp>
    </p:spTree>
    <p:extLst>
      <p:ext uri="{BB962C8B-B14F-4D97-AF65-F5344CB8AC3E}">
        <p14:creationId xmlns:p14="http://schemas.microsoft.com/office/powerpoint/2010/main" val="321822579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9668_TF56390039_Win32" id="{9B435FBB-37EF-4CC2-A2AA-2D5176A76904}" vid="{B037E65D-0BE2-4226-856A-90D3BD06C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A012FCBE46C44B60C2E94BD5D6551" ma:contentTypeVersion="18" ma:contentTypeDescription="Create a new document." ma:contentTypeScope="" ma:versionID="8a3623de13750fde40042133c00d9b2c">
  <xsd:schema xmlns:xsd="http://www.w3.org/2001/XMLSchema" xmlns:xs="http://www.w3.org/2001/XMLSchema" xmlns:p="http://schemas.microsoft.com/office/2006/metadata/properties" xmlns:ns3="3bd064bb-ec8f-4a51-bc3c-618525c13cd2" xmlns:ns4="3868adf8-cc7d-4165-8f2e-0b6d80e1f169" targetNamespace="http://schemas.microsoft.com/office/2006/metadata/properties" ma:root="true" ma:fieldsID="ac7bccb83ede0f1fbd1619018805ad30" ns3:_="" ns4:_="">
    <xsd:import namespace="3bd064bb-ec8f-4a51-bc3c-618525c13cd2"/>
    <xsd:import namespace="3868adf8-cc7d-4165-8f2e-0b6d80e1f16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064bb-ec8f-4a51-bc3c-618525c13c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68adf8-cc7d-4165-8f2e-0b6d80e1f16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bd064bb-ec8f-4a51-bc3c-618525c13cd2" xsi:nil="true"/>
  </documentManagement>
</p:properties>
</file>

<file path=customXml/itemProps1.xml><?xml version="1.0" encoding="utf-8"?>
<ds:datastoreItem xmlns:ds="http://schemas.openxmlformats.org/officeDocument/2006/customXml" ds:itemID="{6FE57F72-A382-428B-BA6F-B34C2D75251C}">
  <ds:schemaRefs>
    <ds:schemaRef ds:uri="http://schemas.microsoft.com/office/2006/metadata/contentType"/>
    <ds:schemaRef ds:uri="http://schemas.microsoft.com/office/2006/metadata/properties/metaAttributes"/>
    <ds:schemaRef ds:uri="http://www.w3.org/2000/xmlns/"/>
    <ds:schemaRef ds:uri="http://www.w3.org/2001/XMLSchema"/>
    <ds:schemaRef ds:uri="3bd064bb-ec8f-4a51-bc3c-618525c13cd2"/>
    <ds:schemaRef ds:uri="3868adf8-cc7d-4165-8f2e-0b6d80e1f1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B811FE-F6BC-471E-AA96-97E0984D1995}">
  <ds:schemaRefs>
    <ds:schemaRef ds:uri="http://schemas.microsoft.com/sharepoint/v3/contenttype/forms"/>
  </ds:schemaRefs>
</ds:datastoreItem>
</file>

<file path=customXml/itemProps3.xml><?xml version="1.0" encoding="utf-8"?>
<ds:datastoreItem xmlns:ds="http://schemas.openxmlformats.org/officeDocument/2006/customXml" ds:itemID="{0DFF8E7A-C2AF-4217-AA93-3E96B99771C6}">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3868adf8-cc7d-4165-8f2e-0b6d80e1f169"/>
    <ds:schemaRef ds:uri="http://purl.org/dc/elements/1.1/"/>
    <ds:schemaRef ds:uri="http://www.w3.org/XML/1998/namespace"/>
    <ds:schemaRef ds:uri="3bd064bb-ec8f-4a51-bc3c-618525c13c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 design</Template>
  <TotalTime>667</TotalTime>
  <Words>2134</Words>
  <Application>Microsoft Office PowerPoint</Application>
  <PresentationFormat>Widescreen</PresentationFormat>
  <Paragraphs>97</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Gill Sans MT</vt:lpstr>
      <vt:lpstr>Wingdings</vt:lpstr>
      <vt:lpstr>Wingdings 2</vt:lpstr>
      <vt:lpstr>Dividend</vt:lpstr>
      <vt:lpstr>Implications of smart Tourism in Planning and Developing Protected Areas</vt:lpstr>
      <vt:lpstr>Introduction</vt:lpstr>
      <vt:lpstr>Conceptual Perspective</vt:lpstr>
      <vt:lpstr>Traditional Tourism Development</vt:lpstr>
      <vt:lpstr> Smart Tourism</vt:lpstr>
      <vt:lpstr>Smart tourism Destination concept </vt:lpstr>
      <vt:lpstr>Research Method</vt:lpstr>
      <vt:lpstr>Findings </vt:lpstr>
      <vt:lpstr>Discussion</vt:lpstr>
      <vt:lpstr>conclusion</vt:lpstr>
      <vt:lpstr>Questions and Answers</vt:lpstr>
      <vt:lpstr>Thank You</vt:lpstr>
      <vt:lpstr>references</vt:lpstr>
      <vt:lpstr>References</vt:lpstr>
      <vt:lpstr>References </vt:lpstr>
      <vt:lpstr>References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of smart Tourism in Planning and Developing Protected Areas</dc:title>
  <dc:creator>Oscar Rodriguez Fernandez</dc:creator>
  <cp:lastModifiedBy>Oscar Rodriguez Fernandez</cp:lastModifiedBy>
  <cp:revision>4</cp:revision>
  <dcterms:created xsi:type="dcterms:W3CDTF">2024-05-20T18:29:07Z</dcterms:created>
  <dcterms:modified xsi:type="dcterms:W3CDTF">2024-05-22T16:49:52Z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0x010100070A012FCBE46C44B60C2E94BD5D6551</vt:lpwstr>
  </property>
</Properties>
</file>