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59" r:id="rId2"/>
    <p:sldMasterId id="2147483664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95" r:id="rId6"/>
    <p:sldId id="292" r:id="rId7"/>
    <p:sldId id="265" r:id="rId8"/>
    <p:sldId id="269" r:id="rId9"/>
    <p:sldId id="277" r:id="rId10"/>
    <p:sldId id="279" r:id="rId11"/>
    <p:sldId id="283" r:id="rId12"/>
    <p:sldId id="289" r:id="rId13"/>
    <p:sldId id="296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8" autoAdjust="0"/>
    <p:restoredTop sz="94660"/>
  </p:normalViewPr>
  <p:slideViewPr>
    <p:cSldViewPr showGuides="1">
      <p:cViewPr>
        <p:scale>
          <a:sx n="80" d="100"/>
          <a:sy n="80" d="100"/>
        </p:scale>
        <p:origin x="432" y="270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E857-FA80-42FD-B162-41B2A2E1E1C0}" type="datetimeFigureOut">
              <a:rPr lang="ko-KR" altLang="en-US" smtClean="0"/>
              <a:t>2020-10-18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F6BE-D3C4-49DD-B713-542D433C8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00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F161-EA16-4540-AD6C-54BDB9687A6A}" type="datetimeFigureOut">
              <a:rPr lang="ko-KR" altLang="en-US" smtClean="0"/>
              <a:t>2020-10-18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AE9C2-5881-4A10-94B1-2302DB879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96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81" y="543613"/>
            <a:ext cx="174011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C64DFBE-D021-44BF-84ED-0689DA9792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8088BE3-25C4-4317-8E12-7D1A9D090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76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55776" y="1263998"/>
            <a:ext cx="2772000" cy="34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33752" y="1263998"/>
            <a:ext cx="1835776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33752" y="2991806"/>
            <a:ext cx="1835776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411760" y="3939902"/>
            <a:ext cx="2160240" cy="1203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0"/>
            <a:ext cx="2160240" cy="12035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1760" y="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240" y="118350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7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484"/>
            <a:ext cx="33943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616" y="1443924"/>
            <a:ext cx="3104295" cy="213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8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2890433"/>
            <a:ext cx="9144000" cy="2253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20696" y="1552933"/>
            <a:ext cx="1298551" cy="2242953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994588" y="174283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910527" y="2088604"/>
            <a:ext cx="1298551" cy="2242953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84419" y="229178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900358" y="1383368"/>
            <a:ext cx="1298551" cy="2242953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74250" y="1586548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890188" y="2345021"/>
            <a:ext cx="1298551" cy="2242953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4080" y="2548201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11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29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699792" y="1851670"/>
            <a:ext cx="6444208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131840" y="2233427"/>
            <a:ext cx="5472608" cy="39998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2683835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3332174"/>
            <a:ext cx="1087451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 userDrawn="1"/>
        </p:nvCxnSpPr>
        <p:spPr>
          <a:xfrm>
            <a:off x="0" y="195486"/>
            <a:ext cx="9143999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2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003550"/>
            <a:ext cx="9144001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5576" y="2157550"/>
            <a:ext cx="1692000" cy="169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AFCF31D-C6CE-4C4C-AE5A-2A4429FEF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12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46842" y="807554"/>
            <a:ext cx="7050317" cy="352839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03648" y="1131590"/>
            <a:ext cx="6336704" cy="28803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1043608" y="2924944"/>
            <a:ext cx="7056784" cy="5333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513851"/>
            <a:ext cx="7056784" cy="263475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  <p:pic>
        <p:nvPicPr>
          <p:cNvPr id="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915" y="1318423"/>
            <a:ext cx="985234" cy="146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69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3332174"/>
            <a:ext cx="1087451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14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6326" y="1262118"/>
            <a:ext cx="1584176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108504" cy="82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1798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23433" y="1437715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167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113226" y="1442119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67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000" y="179550"/>
            <a:ext cx="8784000" cy="478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44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0000" y="442505"/>
            <a:ext cx="7704000" cy="42813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75856" y="0"/>
            <a:ext cx="2592288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23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635646"/>
            <a:ext cx="4217146" cy="2310733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7764" y="1731146"/>
            <a:ext cx="2952328" cy="19057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72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3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8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1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0" r:id="rId4"/>
    <p:sldLayoutId id="2147483674" r:id="rId5"/>
    <p:sldLayoutId id="2147483673" r:id="rId6"/>
    <p:sldLayoutId id="2147483672" r:id="rId7"/>
    <p:sldLayoutId id="2147483675" r:id="rId8"/>
    <p:sldLayoutId id="2147483677" r:id="rId9"/>
    <p:sldLayoutId id="2147483676" r:id="rId10"/>
    <p:sldLayoutId id="214748368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7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/>
          </p:cNvPr>
          <p:cNvSpPr txBox="1"/>
          <p:nvPr/>
        </p:nvSpPr>
        <p:spPr>
          <a:xfrm>
            <a:off x="323528" y="4401062"/>
            <a:ext cx="9180512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o-RO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Gina Ionela BUTNARU 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 profesor la Universitatea 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Al. I. Cuza 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Iași, e-mail: gina.butnaru@uaic.ro.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o-RO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Geanina BRÎNZĂ 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 studentă doctorandă la Universitatea 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Ștefan cel Mare 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Suceava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e-mail: brinzageanina@gmail.com. 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o-RO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Alexandru ANICHITI 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 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doctorand 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Universitatea Ștefan cel Mare din Suceava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alexandruanichiti@gmail.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com.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o-RO" dirty="0">
                <a:solidFill>
                  <a:schemeClr val="tx1"/>
                </a:solidFill>
              </a:rPr>
              <a:t>EFECTELE PANDEMIEI COVID-19  ASUPRA AFACERILOR DIN DOMENIUL TURISMULUI RURAL</a:t>
            </a:r>
            <a:r>
              <a:rPr lang="en-US" altLang="ko-KR" b="1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  <a:endParaRPr lang="en-US" altLang="ko-K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3283874"/>
            <a:ext cx="8676454" cy="673543"/>
          </a:xfrm>
          <a:prstGeom prst="rect">
            <a:avLst/>
          </a:prstGeom>
        </p:spPr>
        <p:txBody>
          <a:bodyPr/>
          <a:lstStyle/>
          <a:p>
            <a:r>
              <a:rPr lang="ro-RO" sz="2000" dirty="0">
                <a:solidFill>
                  <a:srgbClr val="002060"/>
                </a:solidFill>
              </a:rPr>
              <a:t>Turismul rural românesc în context internaţional.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ro-RO" sz="2000" dirty="0" smtClean="0">
                <a:solidFill>
                  <a:srgbClr val="002060"/>
                </a:solidFill>
              </a:rPr>
              <a:t>Actualitate </a:t>
            </a:r>
            <a:r>
              <a:rPr lang="ro-RO" sz="2000" dirty="0">
                <a:solidFill>
                  <a:srgbClr val="002060"/>
                </a:solidFill>
              </a:rPr>
              <a:t>şi </a:t>
            </a:r>
            <a:r>
              <a:rPr lang="ro-RO" sz="2000" dirty="0" smtClean="0">
                <a:solidFill>
                  <a:srgbClr val="002060"/>
                </a:solidFill>
              </a:rPr>
              <a:t>perspective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o-RO" sz="2000" dirty="0" smtClean="0">
                <a:solidFill>
                  <a:srgbClr val="002060"/>
                </a:solidFill>
              </a:rPr>
              <a:t>Ediția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a XX</a:t>
            </a:r>
            <a:r>
              <a:rPr lang="ro-RO" sz="2000" dirty="0">
                <a:solidFill>
                  <a:srgbClr val="002060"/>
                </a:solidFill>
              </a:rPr>
              <a:t>II</a:t>
            </a:r>
            <a:r>
              <a:rPr lang="en-US" sz="2000" dirty="0">
                <a:solidFill>
                  <a:srgbClr val="002060"/>
                </a:solidFill>
              </a:rPr>
              <a:t>-a</a:t>
            </a:r>
            <a:endParaRPr lang="ro-RO" sz="2000" dirty="0">
              <a:solidFill>
                <a:srgbClr val="002060"/>
              </a:solidFill>
            </a:endParaRPr>
          </a:p>
        </p:txBody>
      </p:sp>
      <p:pic>
        <p:nvPicPr>
          <p:cNvPr id="7" name="Picture 2" descr="D:\Proiecte\Banner Conferinta tata\12966019_10207787108290009_927743526_n.jpg">
            <a:extLst>
              <a:ext uri="{FF2B5EF4-FFF2-40B4-BE49-F238E27FC236}">
                <a16:creationId xmlns:a16="http://schemas.microsoft.com/office/drawing/2014/main" id="{93E6B612-FEBB-4A98-96FF-6FCDDA638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5380"/>
            <a:ext cx="3312368" cy="114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1131184"/>
            <a:ext cx="1717610" cy="16808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144"/>
            <a:ext cx="3995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ROMANIAN ACADEMY</a:t>
            </a:r>
          </a:p>
          <a:p>
            <a:pPr algn="ctr"/>
            <a:r>
              <a:rPr lang="ro-RO" b="1" dirty="0" smtClean="0">
                <a:solidFill>
                  <a:srgbClr val="002060"/>
                </a:solidFill>
              </a:rPr>
              <a:t>Iași</a:t>
            </a:r>
            <a:r>
              <a:rPr lang="en-US" b="1" dirty="0" smtClean="0">
                <a:solidFill>
                  <a:srgbClr val="002060"/>
                </a:solidFill>
              </a:rPr>
              <a:t> Branch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ro-RO" b="1" dirty="0" smtClean="0">
                <a:solidFill>
                  <a:srgbClr val="002060"/>
                </a:solidFill>
              </a:rPr>
              <a:t>Gh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b="1" dirty="0">
                <a:solidFill>
                  <a:srgbClr val="002060"/>
                </a:solidFill>
              </a:rPr>
              <a:t>Zane” Institute for Economic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and Social </a:t>
            </a:r>
            <a:r>
              <a:rPr lang="en-US" b="1" dirty="0">
                <a:solidFill>
                  <a:srgbClr val="002060"/>
                </a:solidFill>
              </a:rPr>
              <a:t>Research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1512" y="15144"/>
            <a:ext cx="4445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ROMANIAN ACADEMY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ro-RO" b="1" dirty="0" smtClean="0">
                <a:solidFill>
                  <a:srgbClr val="002060"/>
                </a:solidFill>
              </a:rPr>
              <a:t>Costin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C. </a:t>
            </a:r>
            <a:r>
              <a:rPr lang="ro-RO" b="1" dirty="0" smtClean="0">
                <a:solidFill>
                  <a:srgbClr val="002060"/>
                </a:solidFill>
              </a:rPr>
              <a:t>Kirițescu</a:t>
            </a:r>
            <a:r>
              <a:rPr lang="en-US" b="1" dirty="0" smtClean="0">
                <a:solidFill>
                  <a:srgbClr val="002060"/>
                </a:solidFill>
              </a:rPr>
              <a:t>” </a:t>
            </a:r>
            <a:r>
              <a:rPr lang="en-US" b="1" dirty="0">
                <a:solidFill>
                  <a:srgbClr val="002060"/>
                </a:solidFill>
              </a:rPr>
              <a:t>National Institute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b="1" dirty="0">
                <a:solidFill>
                  <a:srgbClr val="002060"/>
                </a:solidFill>
              </a:rPr>
              <a:t>Economic Research</a:t>
            </a: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Centre of Mountain Economy,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ro-RO" b="1" dirty="0" smtClean="0">
                <a:solidFill>
                  <a:srgbClr val="002060"/>
                </a:solidFill>
              </a:rPr>
              <a:t>Vatra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o-RO" b="1" dirty="0" smtClean="0">
                <a:solidFill>
                  <a:srgbClr val="002060"/>
                </a:solidFill>
              </a:rPr>
              <a:t>Dornei</a:t>
            </a:r>
            <a:endParaRPr lang="ro-RO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28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Co</a:t>
            </a:r>
            <a:r>
              <a:rPr lang="ro-RO" altLang="ko-KR" dirty="0" smtClean="0">
                <a:solidFill>
                  <a:srgbClr val="002060"/>
                </a:solidFill>
              </a:rPr>
              <a:t>ncluzii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7624" y="1149382"/>
            <a:ext cx="364353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Pandemia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COVID-19 a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influențat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puternic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viața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oamenilor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modul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în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care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își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petrec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timpul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liber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și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modul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în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care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călătoresc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.  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16270" y="1196398"/>
            <a:ext cx="288032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o-RO" altLang="ko-KR" b="1" dirty="0" smtClean="0">
                <a:solidFill>
                  <a:schemeClr val="bg1"/>
                </a:solidFill>
                <a:cs typeface="Arial" pitchFamily="34" charset="0"/>
              </a:rPr>
              <a:t>P</a:t>
            </a:r>
            <a:r>
              <a:rPr lang="en-US" altLang="ko-KR" b="1" dirty="0" err="1" smtClean="0">
                <a:solidFill>
                  <a:schemeClr val="bg1"/>
                </a:solidFill>
                <a:cs typeface="Arial" pitchFamily="34" charset="0"/>
              </a:rPr>
              <a:t>andemia</a:t>
            </a:r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o-RO" altLang="ko-KR" b="1" dirty="0" smtClean="0">
                <a:solidFill>
                  <a:schemeClr val="bg1"/>
                </a:solidFill>
                <a:cs typeface="Arial" pitchFamily="34" charset="0"/>
              </a:rPr>
              <a:t>COVID-19 </a:t>
            </a:r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a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dat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naștere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unor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provocări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semnificative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pentru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performanța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și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dezvoltarea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afacerilor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.  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834" y="3092493"/>
            <a:ext cx="6437590" cy="175432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ro-RO" altLang="ko-KR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altLang="ko-KR" b="1" dirty="0" err="1" smtClean="0">
                <a:solidFill>
                  <a:schemeClr val="bg1"/>
                </a:solidFill>
                <a:cs typeface="Arial" pitchFamily="34" charset="0"/>
              </a:rPr>
              <a:t>zbucnirea</a:t>
            </a:r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pandemiei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COVID-19 a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afectat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activitatea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și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dezvoltarea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afacerilor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rurale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făcând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foarte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important ca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factorii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decizie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să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găsească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modalități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a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sprijini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aceste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afaceri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b="1" dirty="0" err="1" smtClean="0">
                <a:solidFill>
                  <a:schemeClr val="bg1"/>
                </a:solidFill>
                <a:cs typeface="Arial" pitchFamily="34" charset="0"/>
              </a:rPr>
              <a:t>iar</a:t>
            </a:r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proprietarii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afaceri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să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găsească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modalități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adaptare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la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contextul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generat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noul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mediu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bg1"/>
                </a:solidFill>
                <a:cs typeface="Arial" pitchFamily="34" charset="0"/>
              </a:rPr>
              <a:t>afaceri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rgbClr val="002060"/>
                </a:solidFill>
                <a:latin typeface="+mj-lt"/>
              </a:rPr>
              <a:t>Vă</a:t>
            </a:r>
            <a:r>
              <a:rPr lang="en-US" altLang="ko-KR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ko-KR" dirty="0" err="1">
                <a:solidFill>
                  <a:srgbClr val="002060"/>
                </a:solidFill>
                <a:latin typeface="+mj-lt"/>
              </a:rPr>
              <a:t>mulțumim</a:t>
            </a:r>
            <a:r>
              <a:rPr lang="en-US" altLang="ko-KR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ko-KR" dirty="0" err="1">
                <a:solidFill>
                  <a:srgbClr val="002060"/>
                </a:solidFill>
                <a:latin typeface="+mj-lt"/>
              </a:rPr>
              <a:t>pentru</a:t>
            </a:r>
            <a:r>
              <a:rPr lang="en-US" altLang="ko-KR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ko-KR" dirty="0" err="1">
                <a:solidFill>
                  <a:srgbClr val="002060"/>
                </a:solidFill>
                <a:latin typeface="+mj-lt"/>
              </a:rPr>
              <a:t>atenție</a:t>
            </a:r>
            <a:r>
              <a:rPr lang="en-US" altLang="ko-KR" dirty="0">
                <a:solidFill>
                  <a:srgbClr val="002060"/>
                </a:solidFill>
                <a:latin typeface="+mj-lt"/>
              </a:rPr>
              <a:t>!</a:t>
            </a:r>
            <a:endParaRPr lang="en-US" altLang="ko-KR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54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5616" y="25735"/>
            <a:ext cx="8028384" cy="776530"/>
          </a:xfrm>
        </p:spPr>
        <p:txBody>
          <a:bodyPr/>
          <a:lstStyle/>
          <a:p>
            <a:pPr algn="ctr"/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ro-RO" sz="1800" dirty="0">
                <a:solidFill>
                  <a:srgbClr val="002060"/>
                </a:solidFill>
              </a:rPr>
              <a:t>EFECTELE PANDEMIEI COVID-19  ASUPRA AFACERILOR DIN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ro-RO" sz="1800" dirty="0" smtClean="0">
                <a:solidFill>
                  <a:srgbClr val="002060"/>
                </a:solidFill>
              </a:rPr>
              <a:t>DOMENIUL </a:t>
            </a:r>
            <a:r>
              <a:rPr lang="ro-RO" sz="1800" dirty="0">
                <a:solidFill>
                  <a:srgbClr val="002060"/>
                </a:solidFill>
              </a:rPr>
              <a:t>TURISMULUI RURAL</a:t>
            </a:r>
            <a:endParaRPr lang="ko-KR" altLang="en-US" sz="1800" dirty="0">
              <a:solidFill>
                <a:srgbClr val="00206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15616" y="1277260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2060"/>
                </a:solidFill>
              </a:rPr>
              <a:t>Scopul principal </a:t>
            </a:r>
            <a:r>
              <a:rPr lang="pt-BR" b="1" i="1" dirty="0" smtClean="0">
                <a:solidFill>
                  <a:srgbClr val="002060"/>
                </a:solidFill>
              </a:rPr>
              <a:t>este </a:t>
            </a:r>
          </a:p>
          <a:p>
            <a:pPr algn="ctr"/>
            <a:r>
              <a:rPr lang="pt-BR" b="1" i="1" dirty="0" smtClean="0">
                <a:solidFill>
                  <a:srgbClr val="002060"/>
                </a:solidFill>
              </a:rPr>
              <a:t>de </a:t>
            </a:r>
            <a:r>
              <a:rPr lang="pt-BR" b="1" i="1" dirty="0">
                <a:solidFill>
                  <a:srgbClr val="002060"/>
                </a:solidFill>
              </a:rPr>
              <a:t>a identifica și explora efectele pandemiei </a:t>
            </a:r>
            <a:endParaRPr lang="pt-BR" b="1" i="1" dirty="0" smtClean="0">
              <a:solidFill>
                <a:srgbClr val="002060"/>
              </a:solidFill>
            </a:endParaRPr>
          </a:p>
          <a:p>
            <a:pPr algn="ctr"/>
            <a:r>
              <a:rPr lang="pt-BR" b="1" i="1" dirty="0" smtClean="0">
                <a:solidFill>
                  <a:srgbClr val="002060"/>
                </a:solidFill>
              </a:rPr>
              <a:t>COVID-19 </a:t>
            </a:r>
            <a:r>
              <a:rPr lang="pt-BR" b="1" i="1" dirty="0">
                <a:solidFill>
                  <a:srgbClr val="002060"/>
                </a:solidFill>
              </a:rPr>
              <a:t>asupra </a:t>
            </a:r>
            <a:endParaRPr lang="pt-BR" b="1" i="1" dirty="0" smtClean="0">
              <a:solidFill>
                <a:srgbClr val="002060"/>
              </a:solidFill>
            </a:endParaRPr>
          </a:p>
          <a:p>
            <a:pPr algn="ctr"/>
            <a:r>
              <a:rPr lang="pt-BR" b="1" i="1" dirty="0" smtClean="0">
                <a:solidFill>
                  <a:srgbClr val="002060"/>
                </a:solidFill>
              </a:rPr>
              <a:t>afacerilor </a:t>
            </a:r>
            <a:r>
              <a:rPr lang="pt-BR" b="1" i="1" dirty="0">
                <a:solidFill>
                  <a:srgbClr val="002060"/>
                </a:solidFill>
              </a:rPr>
              <a:t>din </a:t>
            </a:r>
            <a:r>
              <a:rPr lang="pt-BR" b="1" i="1" dirty="0" smtClean="0">
                <a:solidFill>
                  <a:srgbClr val="002060"/>
                </a:solidFill>
              </a:rPr>
              <a:t>domeniul</a:t>
            </a:r>
          </a:p>
          <a:p>
            <a:pPr algn="ctr"/>
            <a:r>
              <a:rPr lang="pt-BR" b="1" i="1" dirty="0" smtClean="0">
                <a:solidFill>
                  <a:srgbClr val="002060"/>
                </a:solidFill>
              </a:rPr>
              <a:t>turismului rural prin </a:t>
            </a:r>
            <a:endParaRPr lang="ro-RO" b="1" i="1" dirty="0" smtClean="0">
              <a:solidFill>
                <a:srgbClr val="002060"/>
              </a:solidFill>
            </a:endParaRPr>
          </a:p>
          <a:p>
            <a:pPr algn="ctr"/>
            <a:r>
              <a:rPr lang="ro-RO" b="1" i="1" dirty="0" smtClean="0">
                <a:solidFill>
                  <a:srgbClr val="002060"/>
                </a:solidFill>
              </a:rPr>
              <a:t>abordarea </a:t>
            </a:r>
            <a:r>
              <a:rPr lang="pt-BR" b="1" i="1" dirty="0" smtClean="0">
                <a:solidFill>
                  <a:srgbClr val="002060"/>
                </a:solidFill>
              </a:rPr>
              <a:t>urm</a:t>
            </a:r>
            <a:r>
              <a:rPr lang="ro-RO" b="1" i="1" dirty="0" smtClean="0">
                <a:solidFill>
                  <a:srgbClr val="002060"/>
                </a:solidFill>
              </a:rPr>
              <a:t>ătoarelor aspecte</a:t>
            </a:r>
            <a:r>
              <a:rPr lang="pt-BR" b="1" i="1" dirty="0" smtClean="0">
                <a:solidFill>
                  <a:srgbClr val="002060"/>
                </a:solidFill>
              </a:rPr>
              <a:t>:</a:t>
            </a:r>
            <a:endParaRPr lang="ko-KR" altLang="en-US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298598" y="1277259"/>
            <a:ext cx="538036" cy="538036"/>
            <a:chOff x="4298598" y="1406129"/>
            <a:chExt cx="538036" cy="538036"/>
          </a:xfrm>
        </p:grpSpPr>
        <p:sp>
          <p:nvSpPr>
            <p:cNvPr id="63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298598" y="2055718"/>
            <a:ext cx="538036" cy="538036"/>
            <a:chOff x="4298598" y="2241725"/>
            <a:chExt cx="538036" cy="538036"/>
          </a:xfrm>
        </p:grpSpPr>
        <p:sp>
          <p:nvSpPr>
            <p:cNvPr id="71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98598" y="2834177"/>
            <a:ext cx="538036" cy="538036"/>
            <a:chOff x="4298598" y="3049560"/>
            <a:chExt cx="538036" cy="538036"/>
          </a:xfrm>
        </p:grpSpPr>
        <p:sp>
          <p:nvSpPr>
            <p:cNvPr id="72" name="Oval 71"/>
            <p:cNvSpPr/>
            <p:nvPr/>
          </p:nvSpPr>
          <p:spPr>
            <a:xfrm>
              <a:off x="4298598" y="3049560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87596" y="3133912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298598" y="3617849"/>
            <a:ext cx="538036" cy="538036"/>
            <a:chOff x="4298598" y="3857396"/>
            <a:chExt cx="538036" cy="538036"/>
          </a:xfrm>
        </p:grpSpPr>
        <p:sp>
          <p:nvSpPr>
            <p:cNvPr id="73" name="Oval 72"/>
            <p:cNvSpPr/>
            <p:nvPr/>
          </p:nvSpPr>
          <p:spPr>
            <a:xfrm>
              <a:off x="4298598" y="3857396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87596" y="3941748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004048" y="1216740"/>
            <a:ext cx="3499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b="1" dirty="0"/>
              <a:t>Efectele pandemiei COVID-19 asupra mediului economic și social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039054" y="2127086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b="1" dirty="0"/>
              <a:t>Impactul pandemiei COVID-19 asupra turismului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04048" y="2834177"/>
            <a:ext cx="3499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b="1" dirty="0"/>
              <a:t>Impactul pandemiei COVID-19 asupra afacerilor din domeniul turismului rural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74005" y="3793251"/>
            <a:ext cx="3499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 smtClean="0"/>
              <a:t>Impactul </a:t>
            </a:r>
            <a:r>
              <a:rPr lang="pt-BR" b="1" dirty="0"/>
              <a:t>rețelelor sociale și a presei asupra percepției crizei COVID-19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</a:t>
            </a:r>
            <a:r>
              <a:rPr lang="ro-RO" altLang="ko-KR" dirty="0" smtClean="0"/>
              <a:t>Abordări generale</a:t>
            </a:r>
            <a:endParaRPr lang="ko-KR" alt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141739" y="1491630"/>
            <a:ext cx="1401798" cy="3207611"/>
            <a:chOff x="3779911" y="3327771"/>
            <a:chExt cx="1584177" cy="2841132"/>
          </a:xfrm>
        </p:grpSpPr>
        <p:sp>
          <p:nvSpPr>
            <p:cNvPr id="4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World Health 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Organization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 (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2020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)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79911" y="3860579"/>
              <a:ext cx="158417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</a:t>
              </a:r>
              <a:r>
                <a:rPr lang="en-US" altLang="ko-KR" sz="1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utoritățile</a:t>
              </a:r>
              <a:r>
                <a:rPr lang="en-US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au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adoptat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un set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restricții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care au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determinat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sistarea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activităților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din multiple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domenii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activitate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cu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efect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direct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asupra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mediului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economic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social</a:t>
              </a:r>
              <a:r>
                <a:rPr lang="ro-RO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.</a:t>
              </a:r>
              <a:r>
                <a:rPr lang="en-US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832901" y="1275606"/>
            <a:ext cx="1401798" cy="3608301"/>
            <a:chOff x="3779911" y="3327771"/>
            <a:chExt cx="1584177" cy="3025798"/>
          </a:xfrm>
        </p:grpSpPr>
        <p:sp>
          <p:nvSpPr>
            <p:cNvPr id="51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Hafner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(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2020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)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79911" y="3860579"/>
              <a:ext cx="158417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Pandemia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COVID-19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afectat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continuă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afecteze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sănătatea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oamenilor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economiilor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globale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datorită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faptului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virusul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SARS-CoV-2,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este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extrem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contagios</a:t>
              </a:r>
              <a:r>
                <a:rPr lang="ro-RO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380311" y="1275606"/>
            <a:ext cx="1512168" cy="3614966"/>
            <a:chOff x="3779911" y="3327771"/>
            <a:chExt cx="1708907" cy="3025798"/>
          </a:xfrm>
        </p:grpSpPr>
        <p:sp>
          <p:nvSpPr>
            <p:cNvPr id="55" name="Text Placeholder 17"/>
            <p:cNvSpPr txBox="1">
              <a:spLocks/>
            </p:cNvSpPr>
            <p:nvPr/>
          </p:nvSpPr>
          <p:spPr>
            <a:xfrm>
              <a:off x="3779911" y="3327771"/>
              <a:ext cx="170890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UNWTO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(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2020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)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79911" y="3860579"/>
              <a:ext cx="158417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Sectorul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turismului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este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unul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dintre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cele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mai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afectate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sectoare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activitate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din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cauza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închiderii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aeroporturilor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,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suspendării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activităților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din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industria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hotelieră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,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restricțiilor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călătorie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etc. 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95535" y="1347614"/>
            <a:ext cx="1617822" cy="3088514"/>
            <a:chOff x="3535781" y="3327771"/>
            <a:chExt cx="1828307" cy="2656466"/>
          </a:xfrm>
        </p:grpSpPr>
        <p:sp>
          <p:nvSpPr>
            <p:cNvPr id="5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Adhikari</a:t>
              </a:r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et al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. 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(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2020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)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535781" y="3860579"/>
              <a:ext cx="182830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Noul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tip de coronavirus,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prescurtat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COVID-19 (SARS-CoV-2)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aparține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familiei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de virus care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provoacă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pneumonii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virale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inclusiv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febră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dificultate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respirație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infecție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pulmonară</a:t>
              </a:r>
              <a:r>
                <a:rPr lang="ro-RO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50576" y="1347614"/>
            <a:ext cx="1401799" cy="2190243"/>
            <a:chOff x="3779910" y="3327771"/>
            <a:chExt cx="1584178" cy="1733137"/>
          </a:xfrm>
        </p:grpSpPr>
        <p:sp>
          <p:nvSpPr>
            <p:cNvPr id="63" name="Text Placeholder 17"/>
            <p:cNvSpPr txBox="1">
              <a:spLocks/>
            </p:cNvSpPr>
            <p:nvPr/>
          </p:nvSpPr>
          <p:spPr>
            <a:xfrm>
              <a:off x="3779910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El </a:t>
              </a:r>
              <a:r>
                <a:rPr lang="en-US" sz="1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Zowalaty</a:t>
              </a:r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sz="14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Jarhult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(</a:t>
              </a:r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2020</a:t>
              </a:r>
              <a:r>
                <a:rPr lang="ro-RO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)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79911" y="3860579"/>
              <a:ext cx="15841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Acest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virus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apărut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pentru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prima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dată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în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ro-RO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decembrie</a:t>
              </a:r>
              <a:r>
                <a:rPr lang="en-US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2019,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în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orașul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Wuhan, </a:t>
              </a:r>
              <a:r>
                <a:rPr lang="en-US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China</a:t>
              </a:r>
              <a:r>
                <a:rPr lang="ro-RO" altLang="ko-KR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97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stCxn id="9" idx="6"/>
          </p:cNvCxnSpPr>
          <p:nvPr/>
        </p:nvCxnSpPr>
        <p:spPr>
          <a:xfrm>
            <a:off x="1670688" y="3006407"/>
            <a:ext cx="598407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092278" y="2517710"/>
            <a:ext cx="971680" cy="971680"/>
            <a:chOff x="7092280" y="2517710"/>
            <a:chExt cx="971680" cy="971680"/>
          </a:xfrm>
        </p:grpSpPr>
        <p:sp>
          <p:nvSpPr>
            <p:cNvPr id="5" name="Oval 4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54664" y="2862391"/>
            <a:ext cx="288032" cy="288032"/>
            <a:chOff x="611560" y="2851238"/>
            <a:chExt cx="288032" cy="288032"/>
          </a:xfrm>
        </p:grpSpPr>
        <p:sp>
          <p:nvSpPr>
            <p:cNvPr id="8" name="Oval 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64067" y="2851238"/>
            <a:ext cx="288032" cy="288032"/>
            <a:chOff x="611560" y="2851238"/>
            <a:chExt cx="288032" cy="288032"/>
          </a:xfrm>
        </p:grpSpPr>
        <p:sp>
          <p:nvSpPr>
            <p:cNvPr id="11" name="Oval 10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73470" y="2851238"/>
            <a:ext cx="288032" cy="288032"/>
            <a:chOff x="611560" y="2851238"/>
            <a:chExt cx="288032" cy="288032"/>
          </a:xfrm>
        </p:grpSpPr>
        <p:sp>
          <p:nvSpPr>
            <p:cNvPr id="14" name="Oval 13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82873" y="2851238"/>
            <a:ext cx="288032" cy="288032"/>
            <a:chOff x="611560" y="2851238"/>
            <a:chExt cx="288032" cy="288032"/>
          </a:xfrm>
        </p:grpSpPr>
        <p:sp>
          <p:nvSpPr>
            <p:cNvPr id="17" name="Oval 16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 Placeholder 17"/>
          <p:cNvSpPr txBox="1">
            <a:spLocks/>
          </p:cNvSpPr>
          <p:nvPr/>
        </p:nvSpPr>
        <p:spPr>
          <a:xfrm>
            <a:off x="5304622" y="2281436"/>
            <a:ext cx="1427618" cy="360040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UNWTO </a:t>
            </a:r>
            <a:r>
              <a:rPr lang="ro-R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2020</a:t>
            </a:r>
            <a:r>
              <a:rPr lang="ro-R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3898485" y="3301074"/>
            <a:ext cx="1406137" cy="360040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Gössling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et al. (2020)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 Placeholder 17"/>
          <p:cNvSpPr txBox="1">
            <a:spLocks/>
          </p:cNvSpPr>
          <p:nvPr/>
        </p:nvSpPr>
        <p:spPr>
          <a:xfrm>
            <a:off x="1742696" y="2283718"/>
            <a:ext cx="1774591" cy="360040"/>
          </a:xfrm>
          <a:prstGeom prst="rect">
            <a:avLst/>
          </a:prstGeom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Lucaci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Năstase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ro-R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2020</a:t>
            </a:r>
            <a:r>
              <a:rPr lang="ro-R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 Placeholder 17"/>
          <p:cNvSpPr txBox="1">
            <a:spLocks/>
          </p:cNvSpPr>
          <p:nvPr/>
        </p:nvSpPr>
        <p:spPr>
          <a:xfrm>
            <a:off x="568853" y="3301034"/>
            <a:ext cx="1704766" cy="360040"/>
          </a:xfrm>
          <a:prstGeom prst="rect">
            <a:avLst/>
          </a:prstGeom>
          <a:ln w="25400">
            <a:solidFill>
              <a:schemeClr val="accent5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Parlamentul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ro-R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</a:p>
          <a:p>
            <a:pPr marL="0" indent="0" algn="ctr">
              <a:buNone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European </a:t>
            </a:r>
            <a:r>
              <a:rPr lang="ro-R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202</a:t>
            </a:r>
            <a:r>
              <a:rPr lang="ro-R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0)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852" y="3775284"/>
            <a:ext cx="20596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Criza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COVID-19 a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afectat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semnificativ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întreprinderile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rurale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-au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suspendat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complet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operațiunile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sau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le-au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redus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considerabil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pentru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perioadă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limitată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timp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1126" y="3775324"/>
            <a:ext cx="2301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urismul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industrie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care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veniturile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pierd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permanent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deoarece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produsele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serviciile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nevândute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(cum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fi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cazarea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) nu pot fi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vândute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la 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ulterioară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60032" y="118155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genții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economici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angajați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activități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legate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turismul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rural au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înregistrat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scăderi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semnificative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ale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veniturilor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datorită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reducerii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cererii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creșterii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anulărilor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sau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amânărilor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serviciilor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deja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contractate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666" y="1094548"/>
            <a:ext cx="4034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icile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întreprinderi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rurale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nu au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considerat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piața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online ca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având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un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potențial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ridicat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pentru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dezvoltarea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viitoare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dar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contextul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generat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criză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comerțul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online a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reprezentat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activitate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supraviețuire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afacerii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Block Arc 14"/>
          <p:cNvSpPr/>
          <p:nvPr/>
        </p:nvSpPr>
        <p:spPr>
          <a:xfrm rot="16200000">
            <a:off x="7363828" y="2780823"/>
            <a:ext cx="428579" cy="42886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ko-KR" dirty="0"/>
              <a:t>Abordări generale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err="1" smtClean="0">
                <a:solidFill>
                  <a:schemeClr val="accent1"/>
                </a:solidFill>
              </a:rPr>
              <a:t>Efectele</a:t>
            </a:r>
            <a:r>
              <a:rPr lang="en-US" altLang="ko-KR" sz="2400" dirty="0" smtClean="0">
                <a:solidFill>
                  <a:schemeClr val="accent1"/>
                </a:solidFill>
              </a:rPr>
              <a:t> </a:t>
            </a:r>
            <a:r>
              <a:rPr lang="en-US" altLang="ko-KR" sz="2400" dirty="0" err="1">
                <a:solidFill>
                  <a:schemeClr val="accent1"/>
                </a:solidFill>
              </a:rPr>
              <a:t>pandemiei</a:t>
            </a:r>
            <a:r>
              <a:rPr lang="en-US" altLang="ko-KR" sz="2400" dirty="0">
                <a:solidFill>
                  <a:schemeClr val="accent1"/>
                </a:solidFill>
              </a:rPr>
              <a:t> COVID-19 </a:t>
            </a:r>
            <a:r>
              <a:rPr lang="en-US" altLang="ko-KR" sz="2400" dirty="0" err="1">
                <a:solidFill>
                  <a:schemeClr val="accent1"/>
                </a:solidFill>
              </a:rPr>
              <a:t>asupra</a:t>
            </a:r>
            <a:r>
              <a:rPr lang="en-US" altLang="ko-KR" sz="2400" dirty="0">
                <a:solidFill>
                  <a:schemeClr val="accent1"/>
                </a:solidFill>
              </a:rPr>
              <a:t> </a:t>
            </a:r>
            <a:r>
              <a:rPr lang="en-US" altLang="ko-KR" sz="2400" dirty="0" err="1">
                <a:solidFill>
                  <a:schemeClr val="accent1"/>
                </a:solidFill>
              </a:rPr>
              <a:t>mediului</a:t>
            </a:r>
            <a:r>
              <a:rPr lang="en-US" altLang="ko-KR" sz="2400" dirty="0">
                <a:solidFill>
                  <a:schemeClr val="accent1"/>
                </a:solidFill>
              </a:rPr>
              <a:t> economic </a:t>
            </a:r>
            <a:r>
              <a:rPr lang="en-US" altLang="ko-KR" sz="2400" dirty="0" err="1">
                <a:solidFill>
                  <a:schemeClr val="accent1"/>
                </a:solidFill>
              </a:rPr>
              <a:t>și</a:t>
            </a:r>
            <a:r>
              <a:rPr lang="en-US" altLang="ko-KR" sz="2400" dirty="0">
                <a:solidFill>
                  <a:schemeClr val="accent1"/>
                </a:solidFill>
              </a:rPr>
              <a:t> social</a:t>
            </a:r>
            <a:endParaRPr lang="ko-KR" alt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83568" y="124629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83568" y="218853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83568" y="313077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83568" y="4073016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825538" y="1386909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23"/>
          <p:cNvSpPr/>
          <p:nvPr/>
        </p:nvSpPr>
        <p:spPr>
          <a:xfrm>
            <a:off x="817500" y="4277230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872054" y="3227199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842026" y="235633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447166" y="1227743"/>
            <a:ext cx="718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prezent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societatea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află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într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-o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nouă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eră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muncii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–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munca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la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distanță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–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care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angajații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străduiesc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asimileze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noile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reguli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liderii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nu au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încă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traiectorii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lucru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bine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stabilite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iar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organizațiile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trebuie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prezinte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perspectivă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asupra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viitorului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Gerdeman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2020).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6477" y="3206063"/>
            <a:ext cx="7013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Videoconferințele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transmiterea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datelor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prin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e-mail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sunt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mijloacele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prin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care se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poate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realiza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cu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preponderență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activitatea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cadrul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unei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instituții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timp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criză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Gerdeman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2020).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166" y="4127462"/>
            <a:ext cx="7185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Există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riscul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ca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această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perioadă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fie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afectată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performanța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angajamentul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individului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din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cauza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schimbărilor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fundamentale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determinate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criză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însă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așteaptă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dovadă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binevoință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venită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din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partea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organizațiilor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Gerdeman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2020). 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0036" y="2267116"/>
            <a:ext cx="686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acestă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perioadă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comunicarea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foarte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importantă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iar l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iderii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mediului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economic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social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trebuie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construiască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strategii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comunicare</a:t>
            </a:r>
            <a:r>
              <a:rPr lang="ro-RO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altLang="ko-KR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Quelch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2020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). </a:t>
            </a:r>
            <a:endParaRPr lang="ko-K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058481" y="1384229"/>
            <a:ext cx="1195786" cy="1195786"/>
            <a:chOff x="1235576" y="1353749"/>
            <a:chExt cx="1195786" cy="1195786"/>
          </a:xfrm>
        </p:grpSpPr>
        <p:sp>
          <p:nvSpPr>
            <p:cNvPr id="39" name="Teardrop 38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1386" y="1384229"/>
            <a:ext cx="1195786" cy="1195786"/>
            <a:chOff x="1235576" y="1353749"/>
            <a:chExt cx="1195786" cy="1195786"/>
          </a:xfrm>
        </p:grpSpPr>
        <p:sp>
          <p:nvSpPr>
            <p:cNvPr id="42" name="Teardrop 41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04291" y="1384229"/>
            <a:ext cx="1195786" cy="1195786"/>
            <a:chOff x="1235576" y="1353749"/>
            <a:chExt cx="1195786" cy="1195786"/>
          </a:xfrm>
        </p:grpSpPr>
        <p:sp>
          <p:nvSpPr>
            <p:cNvPr id="45" name="Teardrop 44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pt-BR" altLang="ko-KR" sz="2400" dirty="0" smtClean="0">
                <a:solidFill>
                  <a:schemeClr val="accent1"/>
                </a:solidFill>
              </a:rPr>
              <a:t>Impactul </a:t>
            </a:r>
            <a:r>
              <a:rPr lang="pt-BR" altLang="ko-KR" sz="2400" dirty="0">
                <a:solidFill>
                  <a:schemeClr val="accent1"/>
                </a:solidFill>
              </a:rPr>
              <a:t>pandemiei COVID-19 asupra turismului</a:t>
            </a:r>
            <a:endParaRPr lang="ko-KR" alt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35576" y="1384229"/>
            <a:ext cx="1195786" cy="1195786"/>
            <a:chOff x="1235576" y="1353749"/>
            <a:chExt cx="1195786" cy="1195786"/>
          </a:xfrm>
        </p:grpSpPr>
        <p:sp>
          <p:nvSpPr>
            <p:cNvPr id="4" name="Teardrop 3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" name="Oval 21"/>
          <p:cNvSpPr>
            <a:spLocks noChangeAspect="1"/>
          </p:cNvSpPr>
          <p:nvPr/>
        </p:nvSpPr>
        <p:spPr>
          <a:xfrm>
            <a:off x="1624157" y="1771061"/>
            <a:ext cx="418625" cy="42212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ectangle 9"/>
          <p:cNvSpPr/>
          <p:nvPr/>
        </p:nvSpPr>
        <p:spPr>
          <a:xfrm>
            <a:off x="3468281" y="1806051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7092906" y="1821368"/>
            <a:ext cx="418557" cy="32150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5281846" y="1811741"/>
            <a:ext cx="394864" cy="3407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23528" y="2938901"/>
            <a:ext cx="2952328" cy="1481530"/>
            <a:chOff x="-172092" y="3185914"/>
            <a:chExt cx="3921391" cy="1481530"/>
          </a:xfrm>
        </p:grpSpPr>
        <p:sp>
          <p:nvSpPr>
            <p:cNvPr id="25" name="TextBox 24"/>
            <p:cNvSpPr txBox="1"/>
            <p:nvPr/>
          </p:nvSpPr>
          <p:spPr>
            <a:xfrm>
              <a:off x="-172092" y="3651781"/>
              <a:ext cx="39213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Criza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generată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de COVID-19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venit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într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-un moment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în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care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sectorul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turistic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angajat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mai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mulți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oameni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decât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oricând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(70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milioane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lucrători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la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nivel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mondial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în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sectorul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turistic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).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5773" y="3185914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UNWTO </a:t>
              </a:r>
              <a:r>
                <a:rPr lang="ro-RO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2020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67944" y="3005636"/>
            <a:ext cx="4649115" cy="1342876"/>
            <a:chOff x="-41120" y="3252649"/>
            <a:chExt cx="6175126" cy="1342876"/>
          </a:xfrm>
        </p:grpSpPr>
        <p:sp>
          <p:nvSpPr>
            <p:cNvPr id="32" name="TextBox 31"/>
            <p:cNvSpPr txBox="1"/>
            <p:nvPr/>
          </p:nvSpPr>
          <p:spPr>
            <a:xfrm>
              <a:off x="-41120" y="3579862"/>
              <a:ext cx="61751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În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acest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context,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agenții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economici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angajați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în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activități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legate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turism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agenții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turism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hoteluri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restaurante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transportatori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rent-à-car)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înregistrează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scăderi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semnificative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ale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veniturilor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datorită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reducerii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cererii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a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creșterii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anulărilor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sau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amânărilor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nedeterminate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ale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serviciilor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deja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contractate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etc. 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30718" y="3252649"/>
              <a:ext cx="2980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Păvăluc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at 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al.</a:t>
              </a:r>
              <a:r>
                <a:rPr lang="ro-RO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2020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99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7754" y="2364570"/>
            <a:ext cx="3384376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altLang="ko-KR" sz="1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Theodoropoulou</a:t>
            </a:r>
            <a:r>
              <a:rPr lang="en-US" altLang="ko-K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2004)</a:t>
            </a:r>
            <a:endParaRPr lang="en-US" altLang="ko-KR" sz="1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6136" y="2768242"/>
            <a:ext cx="2304256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European </a:t>
            </a:r>
            <a:r>
              <a: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Commission</a:t>
            </a:r>
            <a:r>
              <a:rPr lang="ro-RO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2020</a:t>
            </a:r>
            <a:r>
              <a:rPr lang="en-US" altLang="ko-K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)</a:t>
            </a:r>
            <a:endParaRPr lang="ko-KR" alt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1273113"/>
            <a:ext cx="4968552" cy="612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o-RO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</a:t>
            </a:r>
            <a:r>
              <a:rPr lang="en-US" altLang="ko-K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urismul</a:t>
            </a:r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rural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este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un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obiectiv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politic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dezirabil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pentru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creșterea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nivelului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trai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zonele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rurale</a:t>
            </a:r>
            <a:r>
              <a:rPr lang="ro-RO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3808" y="3541245"/>
            <a:ext cx="5576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Izbucnirea</a:t>
            </a:r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pandemiei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COVID-19 a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afectat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activitatea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și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dezvoltarea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afacerilor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rurale</a:t>
            </a:r>
            <a:r>
              <a:rPr lang="ro-RO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iar p</a:t>
            </a:r>
            <a:r>
              <a:rPr lang="en-US" altLang="ko-K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entru</a:t>
            </a:r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revenirea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lor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la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activități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funcționare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normală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firmele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implicate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vor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trebui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să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respecte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anumite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reguli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funcționare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în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acest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nou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mediu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 </a:t>
            </a:r>
            <a:endParaRPr lang="en-US" altLang="ko-KR" sz="16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err="1" smtClean="0">
                <a:solidFill>
                  <a:schemeClr val="accent1"/>
                </a:solidFill>
              </a:rPr>
              <a:t>Impactul</a:t>
            </a:r>
            <a:r>
              <a:rPr lang="en-US" altLang="ko-KR" sz="2400" dirty="0" smtClean="0">
                <a:solidFill>
                  <a:schemeClr val="accent1"/>
                </a:solidFill>
              </a:rPr>
              <a:t> </a:t>
            </a:r>
            <a:r>
              <a:rPr lang="en-US" altLang="ko-KR" sz="2400" dirty="0" err="1">
                <a:solidFill>
                  <a:schemeClr val="accent1"/>
                </a:solidFill>
              </a:rPr>
              <a:t>pandemiei</a:t>
            </a:r>
            <a:r>
              <a:rPr lang="en-US" altLang="ko-KR" sz="2400" dirty="0">
                <a:solidFill>
                  <a:schemeClr val="accent1"/>
                </a:solidFill>
              </a:rPr>
              <a:t> COVID-19 </a:t>
            </a:r>
            <a:r>
              <a:rPr lang="en-US" altLang="ko-KR" sz="2400" dirty="0" err="1">
                <a:solidFill>
                  <a:schemeClr val="accent1"/>
                </a:solidFill>
              </a:rPr>
              <a:t>asupra</a:t>
            </a:r>
            <a:r>
              <a:rPr lang="en-US" altLang="ko-KR" sz="2400" dirty="0">
                <a:solidFill>
                  <a:schemeClr val="accent1"/>
                </a:solidFill>
              </a:rPr>
              <a:t> </a:t>
            </a:r>
            <a:r>
              <a:rPr lang="en-US" altLang="ko-KR" sz="2400" dirty="0" err="1">
                <a:solidFill>
                  <a:schemeClr val="accent1"/>
                </a:solidFill>
              </a:rPr>
              <a:t>afacerilor</a:t>
            </a:r>
            <a:r>
              <a:rPr lang="en-US" altLang="ko-KR" sz="2400" dirty="0">
                <a:solidFill>
                  <a:schemeClr val="accent1"/>
                </a:solidFill>
              </a:rPr>
              <a:t> din </a:t>
            </a:r>
            <a:r>
              <a:rPr lang="en-US" altLang="ko-KR" sz="2400" dirty="0" err="1">
                <a:solidFill>
                  <a:schemeClr val="accent1"/>
                </a:solidFill>
              </a:rPr>
              <a:t>domeniul</a:t>
            </a:r>
            <a:r>
              <a:rPr lang="en-US" altLang="ko-KR" sz="2400" dirty="0">
                <a:solidFill>
                  <a:schemeClr val="accent1"/>
                </a:solidFill>
              </a:rPr>
              <a:t> </a:t>
            </a:r>
            <a:r>
              <a:rPr lang="en-US" altLang="ko-KR" sz="2400" dirty="0" err="1">
                <a:solidFill>
                  <a:schemeClr val="accent1"/>
                </a:solidFill>
              </a:rPr>
              <a:t>turismului</a:t>
            </a:r>
            <a:r>
              <a:rPr lang="en-US" altLang="ko-KR" sz="2400" dirty="0">
                <a:solidFill>
                  <a:schemeClr val="accent1"/>
                </a:solidFill>
              </a:rPr>
              <a:t> rural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87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2932411" y="1321736"/>
            <a:ext cx="3237359" cy="3237359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ro-RO" altLang="ko-KR" dirty="0" smtClean="0">
                <a:solidFill>
                  <a:schemeClr val="accent1"/>
                </a:solidFill>
              </a:rPr>
              <a:t/>
            </a:r>
            <a:br>
              <a:rPr lang="ro-RO" altLang="ko-KR" dirty="0" smtClean="0">
                <a:solidFill>
                  <a:schemeClr val="accent1"/>
                </a:solidFill>
              </a:rPr>
            </a:br>
            <a:r>
              <a:rPr lang="en-US" altLang="ko-KR" sz="2400" dirty="0" smtClean="0">
                <a:solidFill>
                  <a:schemeClr val="accent1"/>
                </a:solidFill>
              </a:rPr>
              <a:t>European </a:t>
            </a:r>
            <a:r>
              <a:rPr lang="en-US" altLang="ko-KR" sz="2400" dirty="0">
                <a:solidFill>
                  <a:schemeClr val="accent1"/>
                </a:solidFill>
              </a:rPr>
              <a:t>Commission (2020</a:t>
            </a:r>
            <a:r>
              <a:rPr lang="en-US" altLang="ko-KR" sz="2400" dirty="0" smtClean="0">
                <a:solidFill>
                  <a:schemeClr val="accent1"/>
                </a:solidFill>
              </a:rPr>
              <a:t>)</a:t>
            </a:r>
            <a:r>
              <a:rPr lang="ro-RO" altLang="ko-KR" sz="2400" dirty="0">
                <a:solidFill>
                  <a:schemeClr val="accent1"/>
                </a:solidFill>
              </a:rPr>
              <a:t> - principii de funcționare a structurilor de primire turistice</a:t>
            </a:r>
            <a:r>
              <a:rPr lang="en-US" altLang="ko-KR" dirty="0">
                <a:solidFill>
                  <a:schemeClr val="accent1"/>
                </a:solidFill>
              </a:rPr>
              <a:t/>
            </a:r>
            <a:br>
              <a:rPr lang="en-US" altLang="ko-KR" dirty="0">
                <a:solidFill>
                  <a:schemeClr val="accent1"/>
                </a:solidFill>
              </a:rPr>
            </a:br>
            <a:endParaRPr lang="ko-KR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08790" y="2174206"/>
            <a:ext cx="1493952" cy="1493952"/>
            <a:chOff x="7092280" y="2517710"/>
            <a:chExt cx="971680" cy="971680"/>
          </a:xfrm>
        </p:grpSpPr>
        <p:sp>
          <p:nvSpPr>
            <p:cNvPr id="36" name="Oval 3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70399" y="2595829"/>
              <a:ext cx="815441" cy="815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159627" y="2521879"/>
            <a:ext cx="798080" cy="79860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176942" y="3888146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39"/>
          <p:cNvSpPr/>
          <p:nvPr/>
        </p:nvSpPr>
        <p:spPr>
          <a:xfrm>
            <a:off x="3259392" y="388814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Oval 40"/>
          <p:cNvSpPr/>
          <p:nvPr/>
        </p:nvSpPr>
        <p:spPr>
          <a:xfrm>
            <a:off x="2555776" y="2569331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val 41"/>
          <p:cNvSpPr/>
          <p:nvPr/>
        </p:nvSpPr>
        <p:spPr>
          <a:xfrm>
            <a:off x="3259392" y="125051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>
            <a:off x="5176942" y="1250516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>
            <a:off x="5868144" y="2569331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Oval 21"/>
          <p:cNvSpPr>
            <a:spLocks noChangeAspect="1"/>
          </p:cNvSpPr>
          <p:nvPr/>
        </p:nvSpPr>
        <p:spPr>
          <a:xfrm>
            <a:off x="3396176" y="1386141"/>
            <a:ext cx="418667" cy="4221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ounded Rectangle 27"/>
          <p:cNvSpPr/>
          <p:nvPr/>
        </p:nvSpPr>
        <p:spPr>
          <a:xfrm>
            <a:off x="3396799" y="4074083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ounded Rectangle 7"/>
          <p:cNvSpPr/>
          <p:nvPr/>
        </p:nvSpPr>
        <p:spPr>
          <a:xfrm>
            <a:off x="2705031" y="2745639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Rectangle 9"/>
          <p:cNvSpPr/>
          <p:nvPr/>
        </p:nvSpPr>
        <p:spPr>
          <a:xfrm>
            <a:off x="6026759" y="2739967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Rounded Rectangle 7"/>
          <p:cNvSpPr/>
          <p:nvPr/>
        </p:nvSpPr>
        <p:spPr>
          <a:xfrm>
            <a:off x="5408279" y="4035195"/>
            <a:ext cx="230741" cy="39931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425726" y="1734182"/>
            <a:ext cx="237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Sănătatea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și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siguranța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oaspeților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endParaRPr lang="ko-KR" altLang="en-US" sz="16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5726" y="3548049"/>
            <a:ext cx="225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ko-KR" sz="1600" b="1" dirty="0">
                <a:solidFill>
                  <a:srgbClr val="00B0F0"/>
                </a:solidFill>
                <a:cs typeface="Arial" pitchFamily="34" charset="0"/>
              </a:rPr>
              <a:t>Instruirea angajaților și a turiștilor</a:t>
            </a:r>
            <a:endParaRPr lang="ko-KR" altLang="en-US" sz="16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14851" y="1734042"/>
            <a:ext cx="233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Managementul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personalului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endParaRPr lang="ko-KR" altLang="en-US" sz="16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21412" y="3769220"/>
            <a:ext cx="255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Distanțarea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fizică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și</a:t>
            </a:r>
            <a:r>
              <a:rPr lang="en-US" altLang="ko-KR" sz="1600" b="1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B0F0"/>
                </a:solidFill>
                <a:cs typeface="Arial" pitchFamily="34" charset="0"/>
              </a:rPr>
              <a:t>igiena</a:t>
            </a:r>
            <a:endParaRPr lang="ko-KR" altLang="en-US" sz="16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45" name="Rectangle 23"/>
          <p:cNvSpPr/>
          <p:nvPr/>
        </p:nvSpPr>
        <p:spPr>
          <a:xfrm>
            <a:off x="5300490" y="1454502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5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5735"/>
            <a:ext cx="8964488" cy="776530"/>
          </a:xfrm>
        </p:spPr>
        <p:txBody>
          <a:bodyPr/>
          <a:lstStyle/>
          <a:p>
            <a:r>
              <a:rPr lang="pt-BR" altLang="ko-KR" sz="2400" dirty="0" smtClean="0">
                <a:solidFill>
                  <a:schemeClr val="accent1"/>
                </a:solidFill>
              </a:rPr>
              <a:t>Impactul </a:t>
            </a:r>
            <a:r>
              <a:rPr lang="pt-BR" altLang="ko-KR" sz="2400" dirty="0">
                <a:solidFill>
                  <a:schemeClr val="accent1"/>
                </a:solidFill>
              </a:rPr>
              <a:t>rețelelor sociale și a presei asupra percepției crizei COVID-19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059582"/>
            <a:ext cx="328349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o-RO" altLang="ko-KR" sz="1200" dirty="0" smtClean="0">
                <a:cs typeface="Arial" pitchFamily="34" charset="0"/>
              </a:rPr>
              <a:t>B</a:t>
            </a:r>
            <a:r>
              <a:rPr lang="en-US" altLang="ko-KR" sz="1200" dirty="0" err="1" smtClean="0">
                <a:cs typeface="Arial" pitchFamily="34" charset="0"/>
              </a:rPr>
              <a:t>oala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>
                <a:cs typeface="Arial" pitchFamily="34" charset="0"/>
              </a:rPr>
              <a:t>coronavirus a </a:t>
            </a:r>
            <a:r>
              <a:rPr lang="en-US" altLang="ko-KR" sz="1200" dirty="0" err="1">
                <a:cs typeface="Arial" pitchFamily="34" charset="0"/>
              </a:rPr>
              <a:t>fost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anunțată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către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Organjzația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Mondială</a:t>
            </a:r>
            <a:r>
              <a:rPr lang="en-US" altLang="ko-KR" sz="1200" dirty="0">
                <a:cs typeface="Arial" pitchFamily="34" charset="0"/>
              </a:rPr>
              <a:t> a </a:t>
            </a:r>
            <a:r>
              <a:rPr lang="en-US" altLang="ko-KR" sz="1200" dirty="0" err="1">
                <a:cs typeface="Arial" pitchFamily="34" charset="0"/>
              </a:rPr>
              <a:t>Sănătății</a:t>
            </a:r>
            <a:r>
              <a:rPr lang="en-US" altLang="ko-KR" sz="1200" dirty="0">
                <a:cs typeface="Arial" pitchFamily="34" charset="0"/>
              </a:rPr>
              <a:t> la data de 30 </a:t>
            </a:r>
            <a:r>
              <a:rPr lang="en-US" altLang="ko-KR" sz="1200" dirty="0" err="1">
                <a:cs typeface="Arial" pitchFamily="34" charset="0"/>
              </a:rPr>
              <a:t>ianurarie</a:t>
            </a:r>
            <a:r>
              <a:rPr lang="en-US" altLang="ko-KR" sz="1200" dirty="0">
                <a:cs typeface="Arial" pitchFamily="34" charset="0"/>
              </a:rPr>
              <a:t> 2020, ca </a:t>
            </a:r>
            <a:r>
              <a:rPr lang="en-US" altLang="ko-KR" sz="1200" dirty="0" err="1">
                <a:cs typeface="Arial" pitchFamily="34" charset="0"/>
              </a:rPr>
              <a:t>fiind</a:t>
            </a:r>
            <a:r>
              <a:rPr lang="en-US" altLang="ko-KR" sz="1200" dirty="0">
                <a:cs typeface="Arial" pitchFamily="34" charset="0"/>
              </a:rPr>
              <a:t>  o </a:t>
            </a:r>
            <a:r>
              <a:rPr lang="en-US" altLang="ko-KR" sz="1200" dirty="0" err="1">
                <a:cs typeface="Arial" pitchFamily="34" charset="0"/>
              </a:rPr>
              <a:t>urgență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sănătate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publică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îngrijorătoare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pe</a:t>
            </a:r>
            <a:r>
              <a:rPr lang="en-US" altLang="ko-KR" sz="1200" dirty="0">
                <a:cs typeface="Arial" pitchFamily="34" charset="0"/>
              </a:rPr>
              <a:t> plan </a:t>
            </a:r>
            <a:r>
              <a:rPr lang="en-US" altLang="ko-KR" sz="1200" dirty="0" err="1">
                <a:cs typeface="Arial" pitchFamily="34" charset="0"/>
              </a:rPr>
              <a:t>internațional</a:t>
            </a:r>
            <a:r>
              <a:rPr lang="en-US" altLang="ko-KR" sz="1200" dirty="0">
                <a:cs typeface="Arial" pitchFamily="34" charset="0"/>
              </a:rPr>
              <a:t>, </a:t>
            </a:r>
            <a:r>
              <a:rPr lang="en-US" altLang="ko-KR" sz="1200" dirty="0" err="1">
                <a:cs typeface="Arial" pitchFamily="34" charset="0"/>
              </a:rPr>
              <a:t>ceea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ce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prevestea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dezvoltarea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focarului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și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oferea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sugestii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pentru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prevenire</a:t>
            </a:r>
            <a:r>
              <a:rPr lang="en-US" altLang="ko-KR" sz="1200" dirty="0">
                <a:cs typeface="Arial" pitchFamily="34" charset="0"/>
              </a:rPr>
              <a:t> a </a:t>
            </a:r>
            <a:r>
              <a:rPr lang="en-US" altLang="ko-KR" sz="1200" dirty="0" err="1">
                <a:cs typeface="Arial" pitchFamily="34" charset="0"/>
              </a:rPr>
              <a:t>răspândirii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noului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smtClean="0">
                <a:cs typeface="Arial" pitchFamily="34" charset="0"/>
              </a:rPr>
              <a:t>virus</a:t>
            </a:r>
            <a:r>
              <a:rPr lang="ro-RO" altLang="ko-KR" sz="1200" dirty="0" smtClean="0">
                <a:cs typeface="Arial" pitchFamily="34" charset="0"/>
              </a:rPr>
              <a:t> (</a:t>
            </a:r>
            <a:r>
              <a:rPr lang="it-IT" altLang="ko-KR" sz="1200" dirty="0">
                <a:cs typeface="Arial" pitchFamily="34" charset="0"/>
              </a:rPr>
              <a:t>Li Cuilian et </a:t>
            </a:r>
            <a:r>
              <a:rPr lang="it-IT" altLang="ko-KR" sz="1200" dirty="0" smtClean="0">
                <a:cs typeface="Arial" pitchFamily="34" charset="0"/>
              </a:rPr>
              <a:t>al.</a:t>
            </a:r>
            <a:r>
              <a:rPr lang="ro-RO" altLang="ko-KR" sz="1200" dirty="0" smtClean="0">
                <a:cs typeface="Arial" pitchFamily="34" charset="0"/>
              </a:rPr>
              <a:t>, </a:t>
            </a:r>
            <a:r>
              <a:rPr lang="it-IT" altLang="ko-KR" sz="1200" dirty="0" smtClean="0">
                <a:cs typeface="Arial" pitchFamily="34" charset="0"/>
              </a:rPr>
              <a:t>2020</a:t>
            </a:r>
            <a:r>
              <a:rPr lang="ro-RO" altLang="ko-KR" sz="1200" dirty="0">
                <a:cs typeface="Arial" pitchFamily="34" charset="0"/>
              </a:rPr>
              <a:t>) </a:t>
            </a:r>
            <a:endParaRPr lang="ro-RO" altLang="ko-KR" sz="1200" dirty="0" smtClean="0">
              <a:cs typeface="Arial" pitchFamily="34" charset="0"/>
            </a:endParaRPr>
          </a:p>
          <a:p>
            <a:pPr marL="171450" indent="-1714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ko-KR" sz="1200" dirty="0" err="1">
                <a:cs typeface="Arial" pitchFamily="34" charset="0"/>
              </a:rPr>
              <a:t>În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acest</a:t>
            </a:r>
            <a:r>
              <a:rPr lang="en-US" altLang="ko-KR" sz="1200" dirty="0">
                <a:cs typeface="Arial" pitchFamily="34" charset="0"/>
              </a:rPr>
              <a:t> context, </a:t>
            </a:r>
            <a:r>
              <a:rPr lang="en-US" altLang="ko-KR" sz="1200" dirty="0" err="1">
                <a:cs typeface="Arial" pitchFamily="34" charset="0"/>
              </a:rPr>
              <a:t>responsabilii</a:t>
            </a:r>
            <a:r>
              <a:rPr lang="en-US" altLang="ko-KR" sz="1200" dirty="0">
                <a:cs typeface="Arial" pitchFamily="34" charset="0"/>
              </a:rPr>
              <a:t> din </a:t>
            </a:r>
            <a:r>
              <a:rPr lang="en-US" altLang="ko-KR" sz="1200" dirty="0" err="1">
                <a:cs typeface="Arial" pitchFamily="34" charset="0"/>
              </a:rPr>
              <a:t>sănătatea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publică</a:t>
            </a:r>
            <a:r>
              <a:rPr lang="en-US" altLang="ko-KR" sz="1200" dirty="0">
                <a:cs typeface="Arial" pitchFamily="34" charset="0"/>
              </a:rPr>
              <a:t> cu </a:t>
            </a:r>
            <a:r>
              <a:rPr lang="en-US" altLang="ko-KR" sz="1200" dirty="0" err="1">
                <a:cs typeface="Arial" pitchFamily="34" charset="0"/>
              </a:rPr>
              <a:t>factori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decizie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trebuie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să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acorde</a:t>
            </a:r>
            <a:r>
              <a:rPr lang="en-US" altLang="ko-KR" sz="1200" dirty="0">
                <a:cs typeface="Arial" pitchFamily="34" charset="0"/>
              </a:rPr>
              <a:t> o </a:t>
            </a:r>
            <a:r>
              <a:rPr lang="en-US" altLang="ko-KR" sz="1200" dirty="0" err="1">
                <a:cs typeface="Arial" pitchFamily="34" charset="0"/>
              </a:rPr>
              <a:t>atenție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sporită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emoțiilor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populației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în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timpul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focarelor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boli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infecțioase</a:t>
            </a:r>
            <a:r>
              <a:rPr lang="en-US" altLang="ko-KR" sz="1200" dirty="0">
                <a:cs typeface="Arial" pitchFamily="34" charset="0"/>
              </a:rPr>
              <a:t> (Oh, Lee </a:t>
            </a:r>
            <a:r>
              <a:rPr lang="en-US" altLang="ko-KR" sz="1200" dirty="0" err="1">
                <a:cs typeface="Arial" pitchFamily="34" charset="0"/>
              </a:rPr>
              <a:t>și</a:t>
            </a:r>
            <a:r>
              <a:rPr lang="en-US" altLang="ko-KR" sz="1200" dirty="0">
                <a:cs typeface="Arial" pitchFamily="34" charset="0"/>
              </a:rPr>
              <a:t> Han, 2020</a:t>
            </a:r>
            <a:r>
              <a:rPr lang="en-US" altLang="ko-KR" sz="1200" dirty="0" smtClean="0">
                <a:cs typeface="Arial" pitchFamily="34" charset="0"/>
              </a:rPr>
              <a:t>).</a:t>
            </a:r>
            <a:endParaRPr lang="ro-RO" altLang="ko-KR" sz="1200" dirty="0" smtClean="0">
              <a:cs typeface="Arial" pitchFamily="34" charset="0"/>
            </a:endParaRPr>
          </a:p>
          <a:p>
            <a:pPr marL="171450" indent="-1714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ko-KR" sz="1200" dirty="0" err="1" smtClean="0">
                <a:cs typeface="Arial" pitchFamily="34" charset="0"/>
              </a:rPr>
              <a:t>Oamenii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utilizează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canalele</a:t>
            </a:r>
            <a:r>
              <a:rPr lang="en-US" altLang="ko-KR" sz="1200" dirty="0">
                <a:cs typeface="Arial" pitchFamily="34" charset="0"/>
              </a:rPr>
              <a:t> media </a:t>
            </a:r>
            <a:r>
              <a:rPr lang="en-US" altLang="ko-KR" sz="1200" dirty="0" err="1">
                <a:cs typeface="Arial" pitchFamily="34" charset="0"/>
              </a:rPr>
              <a:t>pentru</a:t>
            </a:r>
            <a:r>
              <a:rPr lang="en-US" altLang="ko-KR" sz="1200" dirty="0">
                <a:cs typeface="Arial" pitchFamily="34" charset="0"/>
              </a:rPr>
              <a:t> a-</a:t>
            </a:r>
            <a:r>
              <a:rPr lang="en-US" altLang="ko-KR" sz="1200" dirty="0" err="1">
                <a:cs typeface="Arial" pitchFamily="34" charset="0"/>
              </a:rPr>
              <a:t>și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exprima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atât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informații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cât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și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emoții</a:t>
            </a:r>
            <a:r>
              <a:rPr lang="en-US" altLang="ko-KR" sz="1200" dirty="0">
                <a:cs typeface="Arial" pitchFamily="34" charset="0"/>
              </a:rPr>
              <a:t> cu </a:t>
            </a:r>
            <a:r>
              <a:rPr lang="en-US" altLang="ko-KR" sz="1200" dirty="0" err="1">
                <a:cs typeface="Arial" pitchFamily="34" charset="0"/>
              </a:rPr>
              <a:t>privire</a:t>
            </a:r>
            <a:r>
              <a:rPr lang="en-US" altLang="ko-KR" sz="1200" dirty="0">
                <a:cs typeface="Arial" pitchFamily="34" charset="0"/>
              </a:rPr>
              <a:t> la </a:t>
            </a:r>
            <a:r>
              <a:rPr lang="en-US" altLang="ko-KR" sz="1200" dirty="0" err="1">
                <a:cs typeface="Arial" pitchFamily="34" charset="0"/>
              </a:rPr>
              <a:t>crizele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provocate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infecțiile</a:t>
            </a:r>
            <a:r>
              <a:rPr lang="en-US" altLang="ko-KR" sz="1200" dirty="0">
                <a:cs typeface="Arial" pitchFamily="34" charset="0"/>
              </a:rPr>
              <a:t> cu </a:t>
            </a:r>
            <a:r>
              <a:rPr lang="en-US" altLang="ko-KR" sz="1200" dirty="0" err="1">
                <a:cs typeface="Arial" pitchFamily="34" charset="0"/>
              </a:rPr>
              <a:t>viruși</a:t>
            </a:r>
            <a:r>
              <a:rPr lang="en-US" altLang="ko-KR" sz="1200" dirty="0">
                <a:cs typeface="Arial" pitchFamily="34" charset="0"/>
              </a:rPr>
              <a:t> (Do et al., 2016</a:t>
            </a:r>
            <a:r>
              <a:rPr lang="en-US" altLang="ko-KR" sz="1200" dirty="0" smtClean="0">
                <a:cs typeface="Arial" pitchFamily="34" charset="0"/>
              </a:rPr>
              <a:t>)</a:t>
            </a:r>
            <a:r>
              <a:rPr lang="ro-RO" altLang="ko-KR" sz="1200" dirty="0" smtClean="0">
                <a:cs typeface="Arial" pitchFamily="34" charset="0"/>
              </a:rPr>
              <a:t>.</a:t>
            </a:r>
            <a:endParaRPr lang="en-US" altLang="ko-KR" sz="1200" dirty="0"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624418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o-RO" altLang="ko-KR" sz="1200" dirty="0" smtClean="0">
                <a:cs typeface="Arial" pitchFamily="34" charset="0"/>
              </a:rPr>
              <a:t>C</a:t>
            </a:r>
            <a:r>
              <a:rPr lang="en-US" altLang="ko-KR" sz="1200" dirty="0" err="1" smtClean="0">
                <a:cs typeface="Arial" pitchFamily="34" charset="0"/>
              </a:rPr>
              <a:t>omportamentul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publicului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poate</a:t>
            </a:r>
            <a:r>
              <a:rPr lang="en-US" altLang="ko-KR" sz="1200" dirty="0">
                <a:cs typeface="Arial" pitchFamily="34" charset="0"/>
              </a:rPr>
              <a:t> fi </a:t>
            </a:r>
            <a:r>
              <a:rPr lang="en-US" altLang="ko-KR" sz="1200" dirty="0" err="1">
                <a:cs typeface="Arial" pitchFamily="34" charset="0"/>
              </a:rPr>
              <a:t>influențat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pozitiv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printr</a:t>
            </a:r>
            <a:r>
              <a:rPr lang="en-US" altLang="ko-KR" sz="1200" dirty="0">
                <a:cs typeface="Arial" pitchFamily="34" charset="0"/>
              </a:rPr>
              <a:t>-o </a:t>
            </a:r>
            <a:r>
              <a:rPr lang="en-US" altLang="ko-KR" sz="1200" dirty="0" err="1">
                <a:cs typeface="Arial" pitchFamily="34" charset="0"/>
              </a:rPr>
              <a:t>comunicare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succes</a:t>
            </a:r>
            <a:r>
              <a:rPr lang="en-US" altLang="ko-KR" sz="1200" dirty="0">
                <a:cs typeface="Arial" pitchFamily="34" charset="0"/>
              </a:rPr>
              <a:t> cu </a:t>
            </a:r>
            <a:r>
              <a:rPr lang="en-US" altLang="ko-KR" sz="1200" dirty="0" err="1">
                <a:cs typeface="Arial" pitchFamily="34" charset="0"/>
              </a:rPr>
              <a:t>privire</a:t>
            </a:r>
            <a:r>
              <a:rPr lang="en-US" altLang="ko-KR" sz="1200" dirty="0">
                <a:cs typeface="Arial" pitchFamily="34" charset="0"/>
              </a:rPr>
              <a:t> la </a:t>
            </a:r>
            <a:r>
              <a:rPr lang="en-US" altLang="ko-KR" sz="1200" dirty="0" err="1">
                <a:cs typeface="Arial" pitchFamily="34" charset="0"/>
              </a:rPr>
              <a:t>stoparea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răspândirii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unui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focar</a:t>
            </a:r>
            <a:r>
              <a:rPr lang="en-US" altLang="ko-KR" sz="1200" dirty="0">
                <a:cs typeface="Arial" pitchFamily="34" charset="0"/>
              </a:rPr>
              <a:t> de </a:t>
            </a:r>
            <a:r>
              <a:rPr lang="en-US" altLang="ko-KR" sz="1200" dirty="0" err="1">
                <a:cs typeface="Arial" pitchFamily="34" charset="0"/>
              </a:rPr>
              <a:t>infecție</a:t>
            </a:r>
            <a:r>
              <a:rPr lang="en-US" altLang="ko-KR" sz="1200" dirty="0">
                <a:cs typeface="Arial" pitchFamily="34" charset="0"/>
              </a:rPr>
              <a:t> (Reynolds </a:t>
            </a:r>
            <a:r>
              <a:rPr lang="en-US" altLang="ko-KR" sz="1200" dirty="0" err="1">
                <a:cs typeface="Arial" pitchFamily="34" charset="0"/>
              </a:rPr>
              <a:t>și</a:t>
            </a:r>
            <a:r>
              <a:rPr lang="en-US" altLang="ko-KR" sz="1200" dirty="0">
                <a:cs typeface="Arial" pitchFamily="34" charset="0"/>
              </a:rPr>
              <a:t> Seeger, 2005</a:t>
            </a:r>
            <a:r>
              <a:rPr lang="en-US" altLang="ko-KR" sz="1200" dirty="0" smtClean="0">
                <a:cs typeface="Arial" pitchFamily="34" charset="0"/>
              </a:rPr>
              <a:t>).</a:t>
            </a:r>
            <a:endParaRPr lang="ro-RO" altLang="ko-KR" sz="1200" dirty="0" smtClean="0">
              <a:cs typeface="Arial" pitchFamily="34" charset="0"/>
            </a:endParaRPr>
          </a:p>
          <a:p>
            <a:pPr marL="171450" indent="-1714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ko-KR" sz="1200" dirty="0">
                <a:cs typeface="Arial" pitchFamily="34" charset="0"/>
              </a:rPr>
              <a:t>O </a:t>
            </a:r>
            <a:r>
              <a:rPr lang="en-US" altLang="ko-KR" sz="1200" dirty="0" err="1">
                <a:cs typeface="Arial" pitchFamily="34" charset="0"/>
              </a:rPr>
              <a:t>comunicare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deficitară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ar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putea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determina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indignarea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comunității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și</a:t>
            </a:r>
            <a:r>
              <a:rPr lang="en-US" altLang="ko-KR" sz="1200" dirty="0">
                <a:cs typeface="Arial" pitchFamily="34" charset="0"/>
              </a:rPr>
              <a:t> pot </a:t>
            </a:r>
            <a:r>
              <a:rPr lang="en-US" altLang="ko-KR" sz="1200" dirty="0" err="1">
                <a:cs typeface="Arial" pitchFamily="34" charset="0"/>
              </a:rPr>
              <a:t>atrage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după</a:t>
            </a:r>
            <a:r>
              <a:rPr lang="en-US" altLang="ko-KR" sz="1200" dirty="0">
                <a:cs typeface="Arial" pitchFamily="34" charset="0"/>
              </a:rPr>
              <a:t> sine </a:t>
            </a:r>
            <a:r>
              <a:rPr lang="en-US" altLang="ko-KR" sz="1200" dirty="0" err="1">
                <a:cs typeface="Arial" pitchFamily="34" charset="0"/>
              </a:rPr>
              <a:t>maximizarea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riscurilor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aferente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crizei</a:t>
            </a:r>
            <a:r>
              <a:rPr lang="en-US" altLang="ko-KR" sz="1200" dirty="0">
                <a:cs typeface="Arial" pitchFamily="34" charset="0"/>
              </a:rPr>
              <a:t> determinate de </a:t>
            </a:r>
            <a:r>
              <a:rPr lang="en-US" altLang="ko-KR" sz="1200" dirty="0" err="1">
                <a:cs typeface="Arial" pitchFamily="34" charset="0"/>
              </a:rPr>
              <a:t>infecțiile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virale</a:t>
            </a:r>
            <a:r>
              <a:rPr lang="en-US" altLang="ko-KR" sz="1200" dirty="0">
                <a:cs typeface="Arial" pitchFamily="34" charset="0"/>
              </a:rPr>
              <a:t> (Maxwell, 2003). </a:t>
            </a:r>
            <a:endParaRPr lang="ro-RO" altLang="ko-KR" sz="1200" dirty="0" smtClean="0"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1112</Words>
  <Application>Microsoft Office PowerPoint</Application>
  <PresentationFormat>On-screen Show (16:9)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맑은 고딕</vt:lpstr>
      <vt:lpstr>Arial</vt:lpstr>
      <vt:lpstr>Arial Unicode MS</vt:lpstr>
      <vt:lpstr>Calibri</vt:lpstr>
      <vt:lpstr>Times New Roman</vt:lpstr>
      <vt:lpstr>Wingdings</vt:lpstr>
      <vt:lpstr>Cover and End Slide Master</vt:lpstr>
      <vt:lpstr>Contents Slide Master</vt:lpstr>
      <vt:lpstr>Section Break Slide Master</vt:lpstr>
      <vt:lpstr>Turismul rural românesc în context internaţional.  Actualitate şi perspective Ediția a XXII-a</vt:lpstr>
      <vt:lpstr>  EFECTELE PANDEMIEI COVID-19  ASUPRA AFACERILOR DIN  DOMENIUL TURISMULUI RURAL</vt:lpstr>
      <vt:lpstr> Abordări generale</vt:lpstr>
      <vt:lpstr>Abordări generale</vt:lpstr>
      <vt:lpstr>Efectele pandemiei COVID-19 asupra mediului economic și social</vt:lpstr>
      <vt:lpstr> Impactul pandemiei COVID-19 asupra turismului</vt:lpstr>
      <vt:lpstr>Impactul pandemiei COVID-19 asupra afacerilor din domeniul turismului rural</vt:lpstr>
      <vt:lpstr>  European Commission (2020) - principii de funcționare a structurilor de primire turistice </vt:lpstr>
      <vt:lpstr>Impactul rețelelor sociale și a presei asupra percepției crizei COVID-19</vt:lpstr>
      <vt:lpstr>Concluzii</vt:lpstr>
      <vt:lpstr>Vă mulțumim pentru atenție!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Admin</cp:lastModifiedBy>
  <cp:revision>153</cp:revision>
  <dcterms:created xsi:type="dcterms:W3CDTF">2016-11-07T07:00:36Z</dcterms:created>
  <dcterms:modified xsi:type="dcterms:W3CDTF">2020-10-18T18:50:44Z</dcterms:modified>
</cp:coreProperties>
</file>