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6C8A190-D382-49D4-BBF1-7E192C6CF493}" type="datetimeFigureOut">
              <a:rPr lang="en-US" smtClean="0"/>
              <a:pPr/>
              <a:t>9/27/2020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640DA00-3157-429F-BAA0-159655A24B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8A190-D382-49D4-BBF1-7E192C6CF493}"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8A190-D382-49D4-BBF1-7E192C6CF493}"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C8A190-D382-49D4-BBF1-7E192C6CF493}"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C8A190-D382-49D4-BBF1-7E192C6CF493}"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C8A190-D382-49D4-BBF1-7E192C6CF493}"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6C8A190-D382-49D4-BBF1-7E192C6CF493}" type="datetimeFigureOut">
              <a:rPr lang="en-US" smtClean="0"/>
              <a:pPr/>
              <a:t>9/27/2020</a:t>
            </a:fld>
            <a:endParaRPr lang="en-US"/>
          </a:p>
        </p:txBody>
      </p:sp>
      <p:sp>
        <p:nvSpPr>
          <p:cNvPr id="27" name="Slide Number Placeholder 26"/>
          <p:cNvSpPr>
            <a:spLocks noGrp="1"/>
          </p:cNvSpPr>
          <p:nvPr>
            <p:ph type="sldNum" sz="quarter" idx="11"/>
          </p:nvPr>
        </p:nvSpPr>
        <p:spPr/>
        <p:txBody>
          <a:bodyPr rtlCol="0"/>
          <a:lstStyle/>
          <a:p>
            <a:fld id="{3640DA00-3157-429F-BAA0-159655A24BD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6C8A190-D382-49D4-BBF1-7E192C6CF493}" type="datetimeFigureOut">
              <a:rPr lang="en-US" smtClean="0"/>
              <a:pPr/>
              <a:t>9/27/2020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640DA00-3157-429F-BAA0-159655A24B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8A190-D382-49D4-BBF1-7E192C6CF493}" type="datetimeFigureOut">
              <a:rPr lang="en-US" smtClean="0"/>
              <a:pPr/>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C8A190-D382-49D4-BBF1-7E192C6CF493}"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C8A190-D382-49D4-BBF1-7E192C6CF493}" type="datetimeFigureOut">
              <a:rPr lang="en-US" smtClean="0"/>
              <a:pPr/>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0DA00-3157-429F-BAA0-159655A24B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6C8A190-D382-49D4-BBF1-7E192C6CF493}" type="datetimeFigureOut">
              <a:rPr lang="en-US" smtClean="0"/>
              <a:pPr/>
              <a:t>9/27/2020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640DA00-3157-429F-BAA0-159655A24B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1"/>
            <a:ext cx="8458200" cy="1828799"/>
          </a:xfrm>
        </p:spPr>
        <p:txBody>
          <a:bodyPr>
            <a:noAutofit/>
          </a:bodyPr>
          <a:lstStyle/>
          <a:p>
            <a:pPr algn="ctr"/>
            <a:r>
              <a:rPr lang="en-US" sz="3200" b="1" dirty="0" smtClean="0"/>
              <a:t>A REAPPRAISAL OF URBAN TOURISM REGARDING AGGLOMERATION ECONOMIES AND DISECONOMIES</a:t>
            </a:r>
            <a:endParaRPr lang="en-US" sz="3200" dirty="0"/>
          </a:p>
        </p:txBody>
      </p:sp>
      <p:sp>
        <p:nvSpPr>
          <p:cNvPr id="3" name="Subtitle 2"/>
          <p:cNvSpPr>
            <a:spLocks noGrp="1"/>
          </p:cNvSpPr>
          <p:nvPr>
            <p:ph type="subTitle" idx="1"/>
          </p:nvPr>
        </p:nvSpPr>
        <p:spPr>
          <a:xfrm>
            <a:off x="457200" y="3899938"/>
            <a:ext cx="7924800" cy="1752600"/>
          </a:xfrm>
        </p:spPr>
        <p:txBody>
          <a:bodyPr>
            <a:normAutofit/>
          </a:bodyPr>
          <a:lstStyle/>
          <a:p>
            <a:endParaRPr lang="en-US" dirty="0" smtClean="0"/>
          </a:p>
          <a:p>
            <a:r>
              <a:rPr lang="en-US" dirty="0" err="1" smtClean="0"/>
              <a:t>Raluca</a:t>
            </a:r>
            <a:r>
              <a:rPr lang="en-US" dirty="0" smtClean="0"/>
              <a:t> Irina </a:t>
            </a:r>
            <a:r>
              <a:rPr lang="en-US" dirty="0" smtClean="0"/>
              <a:t>CLIPA</a:t>
            </a:r>
          </a:p>
          <a:p>
            <a:r>
              <a:rPr lang="en-US" dirty="0" err="1" smtClean="0"/>
              <a:t>Mihaela</a:t>
            </a:r>
            <a:r>
              <a:rPr lang="en-US" dirty="0" smtClean="0"/>
              <a:t> IFRIM</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a:bodyPr>
          <a:lstStyle/>
          <a:p>
            <a:r>
              <a:rPr lang="en-US" b="1" dirty="0" smtClean="0"/>
              <a:t>Urban tourism as </a:t>
            </a:r>
            <a:r>
              <a:rPr lang="en-US" b="1" dirty="0" err="1" smtClean="0"/>
              <a:t>overtourism</a:t>
            </a:r>
            <a:endParaRPr lang="en-US" b="1" dirty="0"/>
          </a:p>
        </p:txBody>
      </p:sp>
      <p:sp>
        <p:nvSpPr>
          <p:cNvPr id="3" name="Content Placeholder 2"/>
          <p:cNvSpPr>
            <a:spLocks noGrp="1"/>
          </p:cNvSpPr>
          <p:nvPr>
            <p:ph idx="1"/>
          </p:nvPr>
        </p:nvSpPr>
        <p:spPr>
          <a:xfrm>
            <a:off x="457200" y="1905000"/>
            <a:ext cx="8229600" cy="4669536"/>
          </a:xfrm>
        </p:spPr>
        <p:txBody>
          <a:bodyPr>
            <a:normAutofit/>
          </a:bodyPr>
          <a:lstStyle/>
          <a:p>
            <a:endParaRPr lang="en-US" sz="2000" i="1" dirty="0" smtClean="0"/>
          </a:p>
          <a:p>
            <a:r>
              <a:rPr lang="en-US" sz="2000" i="1" dirty="0" smtClean="0"/>
              <a:t>The </a:t>
            </a:r>
            <a:r>
              <a:rPr lang="en-US" sz="2000" i="1" dirty="0" smtClean="0"/>
              <a:t>pressure from tourism on local resources (</a:t>
            </a:r>
            <a:r>
              <a:rPr lang="en-US" sz="2000" i="1" dirty="0" smtClean="0"/>
              <a:t>housing </a:t>
            </a:r>
            <a:r>
              <a:rPr lang="en-US" sz="2000" i="1" dirty="0" smtClean="0"/>
              <a:t>and urban </a:t>
            </a:r>
            <a:r>
              <a:rPr lang="en-US" sz="2000" i="1" dirty="0" smtClean="0"/>
              <a:t>space) - criticism </a:t>
            </a:r>
            <a:r>
              <a:rPr lang="en-US" sz="2000" i="1" dirty="0" smtClean="0"/>
              <a:t>from environmentalists, urban residents and even academics </a:t>
            </a:r>
            <a:r>
              <a:rPr lang="en-US" sz="2000" i="1" dirty="0" smtClean="0"/>
              <a:t>regarding </a:t>
            </a:r>
            <a:r>
              <a:rPr lang="en-US" sz="2000" i="1" dirty="0" smtClean="0"/>
              <a:t>the </a:t>
            </a:r>
            <a:r>
              <a:rPr lang="en-US" sz="2000" i="1" dirty="0" err="1" smtClean="0"/>
              <a:t>overtourism</a:t>
            </a:r>
            <a:r>
              <a:rPr lang="en-US" sz="2000" i="1" dirty="0" smtClean="0"/>
              <a:t>. </a:t>
            </a:r>
            <a:endParaRPr lang="en-US" sz="2000" i="1" dirty="0" smtClean="0"/>
          </a:p>
          <a:p>
            <a:endParaRPr lang="en-US" sz="2000" i="1" dirty="0" smtClean="0"/>
          </a:p>
          <a:p>
            <a:endParaRPr lang="en-US" sz="2000" i="1" dirty="0" smtClean="0"/>
          </a:p>
          <a:p>
            <a:r>
              <a:rPr lang="en-US" sz="2000" i="1" dirty="0" smtClean="0"/>
              <a:t>T</a:t>
            </a:r>
            <a:r>
              <a:rPr lang="en-US" sz="2000" i="1" dirty="0" smtClean="0"/>
              <a:t>he </a:t>
            </a:r>
            <a:r>
              <a:rPr lang="en-US" sz="2000" i="1" dirty="0" smtClean="0"/>
              <a:t>costs of urban agglomeration generated by </a:t>
            </a:r>
            <a:r>
              <a:rPr lang="en-US" sz="2000" i="1" dirty="0" err="1" smtClean="0"/>
              <a:t>overtourism</a:t>
            </a:r>
            <a:r>
              <a:rPr lang="en-US" sz="2000" i="1" dirty="0" smtClean="0"/>
              <a:t> outweigh the benefits of urban tourism, which attracts public policy measures to reduce costs. </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Purpose </a:t>
            </a:r>
            <a:endParaRPr lang="en-US" b="1" dirty="0"/>
          </a:p>
        </p:txBody>
      </p:sp>
      <p:sp>
        <p:nvSpPr>
          <p:cNvPr id="3" name="Content Placeholder 2"/>
          <p:cNvSpPr>
            <a:spLocks noGrp="1"/>
          </p:cNvSpPr>
          <p:nvPr>
            <p:ph idx="1"/>
          </p:nvPr>
        </p:nvSpPr>
        <p:spPr>
          <a:xfrm>
            <a:off x="457200" y="2514600"/>
            <a:ext cx="8229600" cy="4059936"/>
          </a:xfrm>
        </p:spPr>
        <p:txBody>
          <a:bodyPr>
            <a:normAutofit/>
          </a:bodyPr>
          <a:lstStyle/>
          <a:p>
            <a:r>
              <a:rPr lang="en-US" sz="2000" i="1" dirty="0" smtClean="0"/>
              <a:t>The paper weighs the benefits and costs of urban tourism as benefits and costs of agglomeration and highlights a compromise that arises in connection with urban </a:t>
            </a:r>
            <a:r>
              <a:rPr lang="en-US" sz="2000" i="1" dirty="0" smtClean="0"/>
              <a:t>tourism.</a:t>
            </a:r>
          </a:p>
          <a:p>
            <a:r>
              <a:rPr lang="en-US" sz="2000" i="1" dirty="0" smtClean="0"/>
              <a:t>If </a:t>
            </a:r>
            <a:r>
              <a:rPr lang="en-US" sz="2000" i="1" dirty="0" smtClean="0"/>
              <a:t>tourism develops in big cities, the local economy thrives, but costs are generated on social and environmental sustainability impact of urban tourism. </a:t>
            </a:r>
            <a:endParaRPr lang="en-US" sz="2000" i="1" dirty="0" smtClean="0"/>
          </a:p>
          <a:p>
            <a:r>
              <a:rPr lang="en-US" sz="2000" i="1" dirty="0" smtClean="0"/>
              <a:t>If</a:t>
            </a:r>
            <a:r>
              <a:rPr lang="en-US" sz="2000" i="1" dirty="0" smtClean="0"/>
              <a:t>, on the contrary, the aim is to restrict urban tourism, the quality of life in big cities can be improved, but at the cost of reducing economic prosperity. </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b="1" dirty="0" err="1" smtClean="0"/>
              <a:t>Conclusions</a:t>
            </a:r>
            <a:endParaRPr lang="en-US" dirty="0"/>
          </a:p>
        </p:txBody>
      </p:sp>
      <p:sp>
        <p:nvSpPr>
          <p:cNvPr id="3" name="Content Placeholder 2"/>
          <p:cNvSpPr>
            <a:spLocks noGrp="1"/>
          </p:cNvSpPr>
          <p:nvPr>
            <p:ph idx="1"/>
          </p:nvPr>
        </p:nvSpPr>
        <p:spPr/>
        <p:txBody>
          <a:bodyPr>
            <a:normAutofit/>
          </a:bodyPr>
          <a:lstStyle/>
          <a:p>
            <a:endParaRPr lang="en-GB" sz="2000" b="1" dirty="0" smtClean="0"/>
          </a:p>
          <a:p>
            <a:r>
              <a:rPr lang="en-US" sz="2000" i="1" dirty="0" smtClean="0"/>
              <a:t>The </a:t>
            </a:r>
            <a:r>
              <a:rPr lang="en-US" sz="2000" i="1" dirty="0" smtClean="0"/>
              <a:t>pandemic crisis draws attention to the much stronger economic losses of the restriction of urban tourism, than the positive social and environmental effects. </a:t>
            </a:r>
            <a:endParaRPr lang="en-US" sz="2000" i="1" dirty="0" smtClean="0"/>
          </a:p>
          <a:p>
            <a:endParaRPr lang="en-US" sz="2000" i="1" dirty="0" smtClean="0"/>
          </a:p>
          <a:p>
            <a:r>
              <a:rPr lang="en-US" sz="2000" i="1" dirty="0" smtClean="0"/>
              <a:t>This </a:t>
            </a:r>
            <a:r>
              <a:rPr lang="en-US" sz="2000" i="1" dirty="0" smtClean="0"/>
              <a:t>conclusion opens a new avenue of research regarding policies to limit agglomeration costs, which should not consist of physical restrictions, but of the nature of the incentives that policy makers can offer to economic actors.</a:t>
            </a:r>
            <a:endParaRPr lang="en-US" sz="2000" dirty="0" smtClean="0"/>
          </a:p>
          <a:p>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323</TotalTime>
  <Words>225</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Urban</vt:lpstr>
      <vt:lpstr>A REAPPRAISAL OF URBAN TOURISM REGARDING AGGLOMERATION ECONOMIES AND DISECONOMIES</vt:lpstr>
      <vt:lpstr>Urban tourism as overtourism</vt:lpstr>
      <vt:lpstr>Purpose </vt:lpstr>
      <vt:lpstr>Conclusions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ANALYSIS OF DYNAMICS OF SHADOW ECONOMY IN RELATIONSHIP WITH GROWTH, GOVERNMENT DEBT AND UNEMPLOYMENT IN POST-COMMUNIST EU MEMBER COUNTRIES</dc:title>
  <dc:creator>User</dc:creator>
  <cp:lastModifiedBy>User</cp:lastModifiedBy>
  <cp:revision>18</cp:revision>
  <dcterms:created xsi:type="dcterms:W3CDTF">2019-10-11T05:25:56Z</dcterms:created>
  <dcterms:modified xsi:type="dcterms:W3CDTF">2020-09-27T13:13:13Z</dcterms:modified>
</cp:coreProperties>
</file>