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1" r:id="rId2"/>
    <p:sldId id="273" r:id="rId3"/>
    <p:sldId id="274" r:id="rId4"/>
    <p:sldId id="275" r:id="rId5"/>
    <p:sldId id="276" r:id="rId6"/>
    <p:sldId id="277" r:id="rId7"/>
    <p:sldId id="278" r:id="rId8"/>
    <p:sldId id="279" r:id="rId9"/>
    <p:sldId id="280"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0AE2C1-7F79-40D9-8EB0-13F078D427A0}"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ru-RU"/>
        </a:p>
      </dgm:t>
    </dgm:pt>
    <dgm:pt modelId="{A600EF91-64AE-4FD0-B28D-652BD35A2E07}">
      <dgm:prSet phldrT="[Текст]" custT="1"/>
      <dgm:spPr>
        <a:xfrm>
          <a:off x="2333625" y="2367915"/>
          <a:ext cx="1428750" cy="1428750"/>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ro-RO" sz="1400" b="1">
              <a:solidFill>
                <a:schemeClr val="tx1"/>
              </a:solidFill>
              <a:latin typeface="Calibri" panose="020F0502020204030204"/>
              <a:ea typeface="+mn-ea"/>
              <a:cs typeface="+mn-cs"/>
            </a:rPr>
            <a:t>Tipuri de cazare ce pot activa în mediul rural din Republica Moldova</a:t>
          </a:r>
          <a:endParaRPr lang="ru-RU" sz="1400" b="1">
            <a:solidFill>
              <a:schemeClr val="tx1"/>
            </a:solidFill>
            <a:latin typeface="Calibri" panose="020F0502020204030204"/>
            <a:ea typeface="+mn-ea"/>
            <a:cs typeface="+mn-cs"/>
          </a:endParaRPr>
        </a:p>
      </dgm:t>
    </dgm:pt>
    <dgm:pt modelId="{32FF328E-8161-481D-A561-2B483D895908}" type="parTrans" cxnId="{223BA5A8-0D22-4A1B-A2C3-82B09542D2B6}">
      <dgm:prSet/>
      <dgm:spPr/>
      <dgm:t>
        <a:bodyPr/>
        <a:lstStyle/>
        <a:p>
          <a:endParaRPr lang="ru-RU"/>
        </a:p>
      </dgm:t>
    </dgm:pt>
    <dgm:pt modelId="{CF9DA629-12C9-423E-9936-4E9DFFCB13C1}" type="sibTrans" cxnId="{223BA5A8-0D22-4A1B-A2C3-82B09542D2B6}">
      <dgm:prSet/>
      <dgm:spPr/>
      <dgm:t>
        <a:bodyPr/>
        <a:lstStyle/>
        <a:p>
          <a:endParaRPr lang="ru-RU"/>
        </a:p>
      </dgm:t>
    </dgm:pt>
    <dgm:pt modelId="{7E3C26B5-AE46-4FF5-8C45-597E865B5A5F}">
      <dgm:prSet phldrT="[Текст]" custT="1"/>
      <dgm:spPr>
        <a:xfrm>
          <a:off x="4064297" y="495137"/>
          <a:ext cx="1000125" cy="1000125"/>
        </a:xfrm>
        <a:solidFill>
          <a:schemeClr val="tx2">
            <a:lumMod val="60000"/>
            <a:lumOff val="40000"/>
          </a:schemeClr>
        </a:solidFill>
        <a:ln w="12700" cap="flat" cmpd="sng" algn="ctr">
          <a:solidFill>
            <a:sysClr val="window" lastClr="FFFFFF">
              <a:hueOff val="0"/>
              <a:satOff val="0"/>
              <a:lumOff val="0"/>
              <a:alphaOff val="0"/>
            </a:sysClr>
          </a:solidFill>
          <a:prstDash val="solid"/>
          <a:miter lim="800000"/>
        </a:ln>
        <a:effectLst/>
      </dgm:spPr>
      <dgm:t>
        <a:bodyPr/>
        <a:lstStyle/>
        <a:p>
          <a:r>
            <a:rPr lang="ro-RO" sz="1000" dirty="0">
              <a:solidFill>
                <a:schemeClr val="tx1"/>
              </a:solidFill>
              <a:latin typeface="Calibri" panose="020F0502020204030204"/>
              <a:ea typeface="+mn-ea"/>
              <a:cs typeface="+mn-cs"/>
            </a:rPr>
            <a:t>Pensiun</a:t>
          </a:r>
          <a:r>
            <a:rPr lang="en-US" sz="1000" dirty="0" err="1">
              <a:solidFill>
                <a:schemeClr val="tx1"/>
              </a:solidFill>
              <a:latin typeface="Calibri" panose="020F0502020204030204"/>
              <a:ea typeface="+mn-ea"/>
              <a:cs typeface="+mn-cs"/>
            </a:rPr>
            <a:t>i</a:t>
          </a:r>
          <a:r>
            <a:rPr lang="ro-RO" sz="1000" dirty="0">
              <a:solidFill>
                <a:schemeClr val="tx1"/>
              </a:solidFill>
              <a:latin typeface="Calibri" panose="020F0502020204030204"/>
              <a:ea typeface="+mn-ea"/>
              <a:cs typeface="+mn-cs"/>
            </a:rPr>
            <a:t> turistic</a:t>
          </a:r>
          <a:r>
            <a:rPr lang="en-US" sz="1000" dirty="0">
              <a:solidFill>
                <a:schemeClr val="tx1"/>
              </a:solidFill>
              <a:latin typeface="Calibri" panose="020F0502020204030204"/>
              <a:ea typeface="+mn-ea"/>
              <a:cs typeface="+mn-cs"/>
            </a:rPr>
            <a:t>e</a:t>
          </a:r>
          <a:endParaRPr lang="ru-RU" sz="1000" dirty="0">
            <a:solidFill>
              <a:schemeClr val="tx1"/>
            </a:solidFill>
            <a:latin typeface="Calibri" panose="020F0502020204030204"/>
            <a:ea typeface="+mn-ea"/>
            <a:cs typeface="+mn-cs"/>
          </a:endParaRPr>
        </a:p>
      </dgm:t>
    </dgm:pt>
    <dgm:pt modelId="{68713C65-1E98-4F02-9C57-00A4B451EC9F}" type="parTrans" cxnId="{43BFD3F9-1E53-4A62-B7A7-22D9E9A5CD5D}">
      <dgm:prSet/>
      <dgm:spPr/>
      <dgm:t>
        <a:bodyPr/>
        <a:lstStyle/>
        <a:p>
          <a:endParaRPr lang="ru-RU"/>
        </a:p>
      </dgm:t>
    </dgm:pt>
    <dgm:pt modelId="{83D1B858-8E57-472E-ADFB-5D56EA3B5DFA}" type="sibTrans" cxnId="{43BFD3F9-1E53-4A62-B7A7-22D9E9A5CD5D}">
      <dgm:prSet/>
      <dgm:spPr>
        <a:xfrm>
          <a:off x="432209" y="466499"/>
          <a:ext cx="5231580" cy="5231580"/>
        </a:xfrm>
        <a:solidFill>
          <a:srgbClr val="5B9BD5">
            <a:tint val="60000"/>
            <a:hueOff val="0"/>
            <a:satOff val="0"/>
            <a:lumOff val="0"/>
            <a:alphaOff val="0"/>
          </a:srgbClr>
        </a:solidFill>
        <a:ln>
          <a:noFill/>
        </a:ln>
        <a:effectLst/>
      </dgm:spPr>
      <dgm:t>
        <a:bodyPr/>
        <a:lstStyle/>
        <a:p>
          <a:endParaRPr lang="ru-RU"/>
        </a:p>
      </dgm:t>
    </dgm:pt>
    <dgm:pt modelId="{8618A42C-5D30-4782-B55B-F2DF8D0CD132}">
      <dgm:prSet phldrT="[Текст]" custT="1"/>
      <dgm:spPr>
        <a:xfrm>
          <a:off x="5001459" y="1785029"/>
          <a:ext cx="1000125" cy="1000125"/>
        </a:xfrm>
        <a:solidFill>
          <a:schemeClr val="tx2">
            <a:lumMod val="60000"/>
            <a:lumOff val="40000"/>
          </a:schemeClr>
        </a:solidFill>
        <a:ln w="12700" cap="flat" cmpd="sng" algn="ctr">
          <a:solidFill>
            <a:sysClr val="window" lastClr="FFFFFF">
              <a:hueOff val="0"/>
              <a:satOff val="0"/>
              <a:lumOff val="0"/>
              <a:alphaOff val="0"/>
            </a:sysClr>
          </a:solidFill>
          <a:prstDash val="solid"/>
          <a:miter lim="800000"/>
        </a:ln>
        <a:effectLst/>
      </dgm:spPr>
      <dgm:t>
        <a:bodyPr/>
        <a:lstStyle/>
        <a:p>
          <a:r>
            <a:rPr lang="ro-RO" sz="1000">
              <a:solidFill>
                <a:schemeClr val="tx1"/>
              </a:solidFill>
              <a:latin typeface="Calibri" panose="020F0502020204030204"/>
              <a:ea typeface="+mn-ea"/>
              <a:cs typeface="+mn-cs"/>
            </a:rPr>
            <a:t>Campingurile</a:t>
          </a:r>
          <a:endParaRPr lang="ru-RU" sz="1000">
            <a:solidFill>
              <a:schemeClr val="tx1"/>
            </a:solidFill>
            <a:latin typeface="Calibri" panose="020F0502020204030204"/>
            <a:ea typeface="+mn-ea"/>
            <a:cs typeface="+mn-cs"/>
          </a:endParaRPr>
        </a:p>
      </dgm:t>
    </dgm:pt>
    <dgm:pt modelId="{7D9F04FB-A869-4518-BF62-B34904C9A23C}" type="parTrans" cxnId="{5C1D686A-73F7-4964-9EE2-08612E6DB2CA}">
      <dgm:prSet/>
      <dgm:spPr/>
      <dgm:t>
        <a:bodyPr/>
        <a:lstStyle/>
        <a:p>
          <a:endParaRPr lang="ru-RU"/>
        </a:p>
      </dgm:t>
    </dgm:pt>
    <dgm:pt modelId="{C0E995F9-AC56-4004-AA44-B1CE3A061557}" type="sibTrans" cxnId="{5C1D686A-73F7-4964-9EE2-08612E6DB2CA}">
      <dgm:prSet/>
      <dgm:spPr>
        <a:xfrm>
          <a:off x="432209" y="466499"/>
          <a:ext cx="5231580" cy="5231580"/>
        </a:xfrm>
        <a:solidFill>
          <a:srgbClr val="5B9BD5">
            <a:tint val="60000"/>
            <a:hueOff val="0"/>
            <a:satOff val="0"/>
            <a:lumOff val="0"/>
            <a:alphaOff val="0"/>
          </a:srgbClr>
        </a:solidFill>
        <a:ln>
          <a:noFill/>
        </a:ln>
        <a:effectLst/>
      </dgm:spPr>
      <dgm:t>
        <a:bodyPr/>
        <a:lstStyle/>
        <a:p>
          <a:endParaRPr lang="ru-RU"/>
        </a:p>
      </dgm:t>
    </dgm:pt>
    <dgm:pt modelId="{9A0EF4BD-DA93-435B-89FA-2F68DB4F5534}">
      <dgm:prSet custT="1"/>
      <dgm:spPr>
        <a:xfrm>
          <a:off x="94415" y="1785029"/>
          <a:ext cx="1000125" cy="1000125"/>
        </a:xfrm>
        <a:solidFill>
          <a:schemeClr val="tx2">
            <a:lumMod val="60000"/>
            <a:lumOff val="40000"/>
          </a:schemeClr>
        </a:solidFill>
        <a:ln w="12700" cap="flat" cmpd="sng" algn="ctr">
          <a:solidFill>
            <a:sysClr val="window" lastClr="FFFFFF">
              <a:hueOff val="0"/>
              <a:satOff val="0"/>
              <a:lumOff val="0"/>
              <a:alphaOff val="0"/>
            </a:sysClr>
          </a:solidFill>
          <a:prstDash val="solid"/>
          <a:miter lim="800000"/>
        </a:ln>
        <a:effectLst/>
      </dgm:spPr>
      <dgm:t>
        <a:bodyPr/>
        <a:lstStyle/>
        <a:p>
          <a:r>
            <a:rPr lang="ro-RO" sz="1000">
              <a:solidFill>
                <a:schemeClr val="tx1"/>
              </a:solidFill>
              <a:latin typeface="Calibri" panose="020F0502020204030204"/>
              <a:ea typeface="+mn-ea"/>
              <a:cs typeface="+mn-cs"/>
            </a:rPr>
            <a:t>Pensiuni agroturistice</a:t>
          </a:r>
          <a:endParaRPr lang="ru-RU" sz="1000">
            <a:solidFill>
              <a:schemeClr val="tx1"/>
            </a:solidFill>
            <a:latin typeface="Calibri" panose="020F0502020204030204"/>
            <a:ea typeface="+mn-ea"/>
            <a:cs typeface="+mn-cs"/>
          </a:endParaRPr>
        </a:p>
      </dgm:t>
    </dgm:pt>
    <dgm:pt modelId="{A514CEC2-5AE9-49BF-BE01-3FD1B2C68BCD}" type="parTrans" cxnId="{B296CC78-7A28-46AC-BE32-36D36B1FBE72}">
      <dgm:prSet/>
      <dgm:spPr/>
      <dgm:t>
        <a:bodyPr/>
        <a:lstStyle/>
        <a:p>
          <a:endParaRPr lang="ru-RU"/>
        </a:p>
      </dgm:t>
    </dgm:pt>
    <dgm:pt modelId="{B2226F3D-B1D0-49B9-B8AD-27CB5372492B}" type="sibTrans" cxnId="{B296CC78-7A28-46AC-BE32-36D36B1FBE72}">
      <dgm:prSet/>
      <dgm:spPr>
        <a:xfrm>
          <a:off x="432209" y="466499"/>
          <a:ext cx="5231580" cy="5231580"/>
        </a:xfrm>
        <a:solidFill>
          <a:srgbClr val="5B9BD5">
            <a:tint val="60000"/>
            <a:hueOff val="0"/>
            <a:satOff val="0"/>
            <a:lumOff val="0"/>
            <a:alphaOff val="0"/>
          </a:srgbClr>
        </a:solidFill>
        <a:ln>
          <a:noFill/>
        </a:ln>
        <a:effectLst/>
      </dgm:spPr>
      <dgm:t>
        <a:bodyPr/>
        <a:lstStyle/>
        <a:p>
          <a:endParaRPr lang="ru-RU"/>
        </a:p>
      </dgm:t>
    </dgm:pt>
    <dgm:pt modelId="{7C89A12F-B6C5-4375-8B57-1C3FA805F21D}">
      <dgm:prSet custT="1"/>
      <dgm:spPr>
        <a:xfrm>
          <a:off x="94415" y="3379425"/>
          <a:ext cx="1000125" cy="1000125"/>
        </a:xfrm>
        <a:solidFill>
          <a:schemeClr val="tx2">
            <a:lumMod val="60000"/>
            <a:lumOff val="40000"/>
          </a:schemeClr>
        </a:solidFill>
        <a:ln w="12700" cap="flat" cmpd="sng" algn="ctr">
          <a:solidFill>
            <a:sysClr val="window" lastClr="FFFFFF">
              <a:hueOff val="0"/>
              <a:satOff val="0"/>
              <a:lumOff val="0"/>
              <a:alphaOff val="0"/>
            </a:sysClr>
          </a:solidFill>
          <a:prstDash val="solid"/>
          <a:miter lim="800000"/>
        </a:ln>
        <a:effectLst/>
      </dgm:spPr>
      <dgm:t>
        <a:bodyPr/>
        <a:lstStyle/>
        <a:p>
          <a:r>
            <a:rPr lang="ro-RO" sz="1000">
              <a:solidFill>
                <a:schemeClr val="tx1"/>
              </a:solidFill>
              <a:latin typeface="Calibri" panose="020F0502020204030204"/>
              <a:ea typeface="+mn-ea"/>
              <a:cs typeface="+mn-cs"/>
            </a:rPr>
            <a:t>Satul de vacanță</a:t>
          </a:r>
          <a:endParaRPr lang="ru-RU" sz="1000">
            <a:solidFill>
              <a:schemeClr val="tx1"/>
            </a:solidFill>
            <a:latin typeface="Calibri" panose="020F0502020204030204"/>
            <a:ea typeface="+mn-ea"/>
            <a:cs typeface="+mn-cs"/>
          </a:endParaRPr>
        </a:p>
      </dgm:t>
    </dgm:pt>
    <dgm:pt modelId="{FC7508BE-5CD7-467C-A62B-17E49CA105C5}" type="parTrans" cxnId="{9A9B5695-7D5E-4457-98E8-E51E1557F954}">
      <dgm:prSet/>
      <dgm:spPr/>
      <dgm:t>
        <a:bodyPr/>
        <a:lstStyle/>
        <a:p>
          <a:endParaRPr lang="ru-RU"/>
        </a:p>
      </dgm:t>
    </dgm:pt>
    <dgm:pt modelId="{8783251C-ADE5-4F1B-B825-97572D66B001}" type="sibTrans" cxnId="{9A9B5695-7D5E-4457-98E8-E51E1557F954}">
      <dgm:prSet/>
      <dgm:spPr>
        <a:xfrm>
          <a:off x="432209" y="466499"/>
          <a:ext cx="5231580" cy="5231580"/>
        </a:xfrm>
        <a:solidFill>
          <a:srgbClr val="5B9BD5">
            <a:tint val="60000"/>
            <a:hueOff val="0"/>
            <a:satOff val="0"/>
            <a:lumOff val="0"/>
            <a:alphaOff val="0"/>
          </a:srgbClr>
        </a:solidFill>
        <a:ln>
          <a:noFill/>
        </a:ln>
        <a:effectLst/>
      </dgm:spPr>
      <dgm:t>
        <a:bodyPr/>
        <a:lstStyle/>
        <a:p>
          <a:endParaRPr lang="ru-RU"/>
        </a:p>
      </dgm:t>
    </dgm:pt>
    <dgm:pt modelId="{FA91ACBD-2318-4AB1-ABB7-0B45D81BDDEB}">
      <dgm:prSet custT="1"/>
      <dgm:spPr>
        <a:xfrm>
          <a:off x="1031577" y="4669317"/>
          <a:ext cx="1000125" cy="1000125"/>
        </a:xfrm>
        <a:solidFill>
          <a:schemeClr val="tx2">
            <a:lumMod val="60000"/>
            <a:lumOff val="40000"/>
          </a:schemeClr>
        </a:solidFill>
        <a:ln w="12700" cap="flat" cmpd="sng" algn="ctr">
          <a:solidFill>
            <a:sysClr val="window" lastClr="FFFFFF">
              <a:hueOff val="0"/>
              <a:satOff val="0"/>
              <a:lumOff val="0"/>
              <a:alphaOff val="0"/>
            </a:sysClr>
          </a:solidFill>
          <a:prstDash val="solid"/>
          <a:miter lim="800000"/>
        </a:ln>
        <a:effectLst/>
      </dgm:spPr>
      <dgm:t>
        <a:bodyPr/>
        <a:lstStyle/>
        <a:p>
          <a:r>
            <a:rPr lang="ro-RO" sz="1000">
              <a:solidFill>
                <a:schemeClr val="tx1"/>
              </a:solidFill>
              <a:latin typeface="Calibri" panose="020F0502020204030204"/>
              <a:ea typeface="+mn-ea"/>
              <a:cs typeface="+mn-cs"/>
            </a:rPr>
            <a:t>Tabere de vacanță</a:t>
          </a:r>
          <a:endParaRPr lang="ru-RU" sz="1000">
            <a:solidFill>
              <a:schemeClr val="tx1"/>
            </a:solidFill>
            <a:latin typeface="Calibri" panose="020F0502020204030204"/>
            <a:ea typeface="+mn-ea"/>
            <a:cs typeface="+mn-cs"/>
          </a:endParaRPr>
        </a:p>
      </dgm:t>
    </dgm:pt>
    <dgm:pt modelId="{4C91D872-B6CB-4105-8070-8C956E09C350}" type="parTrans" cxnId="{31E433B1-8CA8-4C93-99A3-9F65C0D5EED8}">
      <dgm:prSet/>
      <dgm:spPr/>
      <dgm:t>
        <a:bodyPr/>
        <a:lstStyle/>
        <a:p>
          <a:endParaRPr lang="ru-RU"/>
        </a:p>
      </dgm:t>
    </dgm:pt>
    <dgm:pt modelId="{9DAD95B7-FDE6-4A24-8CB4-FDB1AADE1EA1}" type="sibTrans" cxnId="{31E433B1-8CA8-4C93-99A3-9F65C0D5EED8}">
      <dgm:prSet/>
      <dgm:spPr>
        <a:xfrm>
          <a:off x="432209" y="466499"/>
          <a:ext cx="5231580" cy="5231580"/>
        </a:xfrm>
        <a:solidFill>
          <a:srgbClr val="5B9BD5">
            <a:tint val="60000"/>
            <a:hueOff val="0"/>
            <a:satOff val="0"/>
            <a:lumOff val="0"/>
            <a:alphaOff val="0"/>
          </a:srgbClr>
        </a:solidFill>
        <a:ln>
          <a:noFill/>
        </a:ln>
        <a:effectLst/>
      </dgm:spPr>
      <dgm:t>
        <a:bodyPr/>
        <a:lstStyle/>
        <a:p>
          <a:endParaRPr lang="ru-RU"/>
        </a:p>
      </dgm:t>
    </dgm:pt>
    <dgm:pt modelId="{F92D26B7-8DF8-4F0B-9228-CB481FB10EA3}">
      <dgm:prSet custScaleX="138649" custScaleY="133411"/>
      <dgm:spPr>
        <a:xfrm>
          <a:off x="1031577" y="4669317"/>
          <a:ext cx="1000125" cy="1000125"/>
        </a:xfrm>
        <a:prstGeom prst="ellipse">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endParaRPr lang="ru-RU"/>
        </a:p>
      </dgm:t>
    </dgm:pt>
    <dgm:pt modelId="{01D27F30-221F-4F22-8B39-B872D2510A13}" type="parTrans" cxnId="{1B49F58B-076F-4571-9876-0B9C7E00D028}">
      <dgm:prSet/>
      <dgm:spPr/>
      <dgm:t>
        <a:bodyPr/>
        <a:lstStyle/>
        <a:p>
          <a:endParaRPr lang="ru-RU"/>
        </a:p>
      </dgm:t>
    </dgm:pt>
    <dgm:pt modelId="{FCF78734-AEA7-4929-99BF-F90E85B3FB1D}" type="sibTrans" cxnId="{1B49F58B-076F-4571-9876-0B9C7E00D028}">
      <dgm:prSet/>
      <dgm:spPr>
        <a:prstGeom prst="blockArc">
          <a:avLst>
            <a:gd name="adj1" fmla="val 7560000"/>
            <a:gd name="adj2" fmla="val 9720000"/>
            <a:gd name="adj3" fmla="val 2753"/>
          </a:avLst>
        </a:prstGeom>
      </dgm:spPr>
      <dgm:t>
        <a:bodyPr/>
        <a:lstStyle/>
        <a:p>
          <a:endParaRPr lang="ru-RU"/>
        </a:p>
      </dgm:t>
    </dgm:pt>
    <dgm:pt modelId="{553D1443-213D-4D37-93B1-27305ACF3B87}">
      <dgm:prSet custT="1"/>
      <dgm:spPr>
        <a:solidFill>
          <a:schemeClr val="tx2">
            <a:lumMod val="60000"/>
            <a:lumOff val="40000"/>
          </a:schemeClr>
        </a:solidFill>
      </dgm:spPr>
      <dgm:t>
        <a:bodyPr/>
        <a:lstStyle/>
        <a:p>
          <a:r>
            <a:rPr lang="ro-RO" sz="1000">
              <a:solidFill>
                <a:schemeClr val="tx1"/>
              </a:solidFill>
            </a:rPr>
            <a:t>Apartament sau cameră de închiriat în locuințe familiale</a:t>
          </a:r>
          <a:endParaRPr lang="ru-RU" sz="1000">
            <a:solidFill>
              <a:schemeClr val="tx1"/>
            </a:solidFill>
          </a:endParaRPr>
        </a:p>
      </dgm:t>
    </dgm:pt>
    <dgm:pt modelId="{4D38B999-5E02-452F-9C43-95359B07C8AE}" type="parTrans" cxnId="{1FB3C606-3CAB-4D62-832B-BA169C339D0C}">
      <dgm:prSet/>
      <dgm:spPr/>
      <dgm:t>
        <a:bodyPr/>
        <a:lstStyle/>
        <a:p>
          <a:endParaRPr lang="ru-RU"/>
        </a:p>
      </dgm:t>
    </dgm:pt>
    <dgm:pt modelId="{25389AE4-9515-4CCA-B46C-C5E86669913C}" type="sibTrans" cxnId="{1FB3C606-3CAB-4D62-832B-BA169C339D0C}">
      <dgm:prSet/>
      <dgm:spPr/>
      <dgm:t>
        <a:bodyPr/>
        <a:lstStyle/>
        <a:p>
          <a:endParaRPr lang="ru-RU"/>
        </a:p>
      </dgm:t>
    </dgm:pt>
    <dgm:pt modelId="{874788D1-7A91-4CA3-9C2B-90E78F6C28FC}" type="pres">
      <dgm:prSet presAssocID="{410AE2C1-7F79-40D9-8EB0-13F078D427A0}" presName="Name0" presStyleCnt="0">
        <dgm:presLayoutVars>
          <dgm:chMax val="1"/>
          <dgm:dir/>
          <dgm:animLvl val="ctr"/>
          <dgm:resizeHandles val="exact"/>
        </dgm:presLayoutVars>
      </dgm:prSet>
      <dgm:spPr/>
    </dgm:pt>
    <dgm:pt modelId="{36C13123-EFD5-439C-92C9-C41DE549F3E6}" type="pres">
      <dgm:prSet presAssocID="{A600EF91-64AE-4FD0-B28D-652BD35A2E07}" presName="centerShape" presStyleLbl="node0" presStyleIdx="0" presStyleCnt="1" custScaleX="145788" custScaleY="125540"/>
      <dgm:spPr>
        <a:prstGeom prst="ellipse">
          <a:avLst/>
        </a:prstGeom>
      </dgm:spPr>
    </dgm:pt>
    <dgm:pt modelId="{64BCC5EB-BAF2-455C-B2D9-031F3C4640B8}" type="pres">
      <dgm:prSet presAssocID="{7E3C26B5-AE46-4FF5-8C45-597E865B5A5F}" presName="node" presStyleLbl="node1" presStyleIdx="0" presStyleCnt="6" custScaleX="136357" custScaleY="127524" custRadScaleRad="94992" custRadScaleInc="1679">
        <dgm:presLayoutVars>
          <dgm:bulletEnabled val="1"/>
        </dgm:presLayoutVars>
      </dgm:prSet>
      <dgm:spPr>
        <a:prstGeom prst="ellipse">
          <a:avLst/>
        </a:prstGeom>
      </dgm:spPr>
    </dgm:pt>
    <dgm:pt modelId="{F06CE229-0C7F-4D7A-A1A4-67E8F9A72209}" type="pres">
      <dgm:prSet presAssocID="{7E3C26B5-AE46-4FF5-8C45-597E865B5A5F}" presName="dummy" presStyleCnt="0"/>
      <dgm:spPr/>
    </dgm:pt>
    <dgm:pt modelId="{76BB45BD-7E75-4B64-A30E-88DA95143EEE}" type="pres">
      <dgm:prSet presAssocID="{83D1B858-8E57-472E-ADFB-5D56EA3B5DFA}" presName="sibTrans" presStyleLbl="sibTrans2D1" presStyleIdx="0" presStyleCnt="6"/>
      <dgm:spPr>
        <a:prstGeom prst="blockArc">
          <a:avLst>
            <a:gd name="adj1" fmla="val 18360000"/>
            <a:gd name="adj2" fmla="val 20520000"/>
            <a:gd name="adj3" fmla="val 2753"/>
          </a:avLst>
        </a:prstGeom>
      </dgm:spPr>
    </dgm:pt>
    <dgm:pt modelId="{F7DF6918-34B3-4303-94B9-DFF020970748}" type="pres">
      <dgm:prSet presAssocID="{8618A42C-5D30-4782-B55B-F2DF8D0CD132}" presName="node" presStyleLbl="node1" presStyleIdx="1" presStyleCnt="6" custScaleX="131129" custScaleY="133887" custRadScaleRad="102317" custRadScaleInc="-19365">
        <dgm:presLayoutVars>
          <dgm:bulletEnabled val="1"/>
        </dgm:presLayoutVars>
      </dgm:prSet>
      <dgm:spPr>
        <a:prstGeom prst="ellipse">
          <a:avLst/>
        </a:prstGeom>
      </dgm:spPr>
    </dgm:pt>
    <dgm:pt modelId="{883B14AE-792B-413B-86BC-CC6BFA6150C5}" type="pres">
      <dgm:prSet presAssocID="{8618A42C-5D30-4782-B55B-F2DF8D0CD132}" presName="dummy" presStyleCnt="0"/>
      <dgm:spPr/>
    </dgm:pt>
    <dgm:pt modelId="{2CC02012-62AA-475E-A9D9-F2A3ED0783FF}" type="pres">
      <dgm:prSet presAssocID="{C0E995F9-AC56-4004-AA44-B1CE3A061557}" presName="sibTrans" presStyleLbl="sibTrans2D1" presStyleIdx="1" presStyleCnt="6" custScaleX="47906"/>
      <dgm:spPr>
        <a:prstGeom prst="blockArc">
          <a:avLst>
            <a:gd name="adj1" fmla="val 20520000"/>
            <a:gd name="adj2" fmla="val 1080000"/>
            <a:gd name="adj3" fmla="val 2753"/>
          </a:avLst>
        </a:prstGeom>
      </dgm:spPr>
    </dgm:pt>
    <dgm:pt modelId="{C16BA484-3222-4F20-9F87-BE996CE81C5B}" type="pres">
      <dgm:prSet presAssocID="{FA91ACBD-2318-4AB1-ABB7-0B45D81BDDEB}" presName="node" presStyleLbl="node1" presStyleIdx="2" presStyleCnt="6" custScaleX="138649" custScaleY="133411" custRadScaleRad="104636" custRadScaleInc="-5538">
        <dgm:presLayoutVars>
          <dgm:bulletEnabled val="1"/>
        </dgm:presLayoutVars>
      </dgm:prSet>
      <dgm:spPr>
        <a:prstGeom prst="ellipse">
          <a:avLst/>
        </a:prstGeom>
      </dgm:spPr>
    </dgm:pt>
    <dgm:pt modelId="{D648FB2F-2227-4748-866D-9FB0510B7429}" type="pres">
      <dgm:prSet presAssocID="{FA91ACBD-2318-4AB1-ABB7-0B45D81BDDEB}" presName="dummy" presStyleCnt="0"/>
      <dgm:spPr/>
    </dgm:pt>
    <dgm:pt modelId="{043C21E5-9918-4BD4-8D4D-C6A250E0C1C9}" type="pres">
      <dgm:prSet presAssocID="{9DAD95B7-FDE6-4A24-8CB4-FDB1AADE1EA1}" presName="sibTrans" presStyleLbl="sibTrans2D1" presStyleIdx="2" presStyleCnt="6"/>
      <dgm:spPr>
        <a:prstGeom prst="blockArc">
          <a:avLst>
            <a:gd name="adj1" fmla="val 7560000"/>
            <a:gd name="adj2" fmla="val 9720000"/>
            <a:gd name="adj3" fmla="val 2753"/>
          </a:avLst>
        </a:prstGeom>
      </dgm:spPr>
    </dgm:pt>
    <dgm:pt modelId="{356E7FB8-AC59-4B8F-BCAF-1FCC5E136CB3}" type="pres">
      <dgm:prSet presAssocID="{7C89A12F-B6C5-4375-8B57-1C3FA805F21D}" presName="node" presStyleLbl="node1" presStyleIdx="3" presStyleCnt="6" custScaleX="133815" custScaleY="139074" custRadScaleRad="98407" custRadScaleInc="-11281">
        <dgm:presLayoutVars>
          <dgm:bulletEnabled val="1"/>
        </dgm:presLayoutVars>
      </dgm:prSet>
      <dgm:spPr>
        <a:prstGeom prst="ellipse">
          <a:avLst/>
        </a:prstGeom>
      </dgm:spPr>
    </dgm:pt>
    <dgm:pt modelId="{3967801B-174B-4B29-B938-662230FBA3C9}" type="pres">
      <dgm:prSet presAssocID="{7C89A12F-B6C5-4375-8B57-1C3FA805F21D}" presName="dummy" presStyleCnt="0"/>
      <dgm:spPr/>
    </dgm:pt>
    <dgm:pt modelId="{081648D4-C795-49B9-8A5C-A51F97837530}" type="pres">
      <dgm:prSet presAssocID="{8783251C-ADE5-4F1B-B825-97572D66B001}" presName="sibTrans" presStyleLbl="sibTrans2D1" presStyleIdx="3" presStyleCnt="6" custScaleX="24092" custScaleY="43046"/>
      <dgm:spPr>
        <a:prstGeom prst="blockArc">
          <a:avLst>
            <a:gd name="adj1" fmla="val 9720000"/>
            <a:gd name="adj2" fmla="val 11880000"/>
            <a:gd name="adj3" fmla="val 2753"/>
          </a:avLst>
        </a:prstGeom>
      </dgm:spPr>
    </dgm:pt>
    <dgm:pt modelId="{F8D770DE-895C-41F0-A842-7DA31EE16E94}" type="pres">
      <dgm:prSet presAssocID="{9A0EF4BD-DA93-435B-89FA-2F68DB4F5534}" presName="node" presStyleLbl="node1" presStyleIdx="4" presStyleCnt="6" custScaleX="138628" custScaleY="139508" custRadScaleRad="103077" custRadScaleInc="-13155">
        <dgm:presLayoutVars>
          <dgm:bulletEnabled val="1"/>
        </dgm:presLayoutVars>
      </dgm:prSet>
      <dgm:spPr>
        <a:prstGeom prst="ellipse">
          <a:avLst/>
        </a:prstGeom>
      </dgm:spPr>
    </dgm:pt>
    <dgm:pt modelId="{8ACB8AD8-385B-4FF5-9B39-2A42371C99CB}" type="pres">
      <dgm:prSet presAssocID="{9A0EF4BD-DA93-435B-89FA-2F68DB4F5534}" presName="dummy" presStyleCnt="0"/>
      <dgm:spPr/>
    </dgm:pt>
    <dgm:pt modelId="{CBD6532D-D081-41EA-9D62-27CC93A91AA1}" type="pres">
      <dgm:prSet presAssocID="{B2226F3D-B1D0-49B9-B8AD-27CB5372492B}" presName="sibTrans" presStyleLbl="sibTrans2D1" presStyleIdx="4" presStyleCnt="6"/>
      <dgm:spPr>
        <a:prstGeom prst="blockArc">
          <a:avLst>
            <a:gd name="adj1" fmla="val 11880000"/>
            <a:gd name="adj2" fmla="val 14040000"/>
            <a:gd name="adj3" fmla="val 2753"/>
          </a:avLst>
        </a:prstGeom>
      </dgm:spPr>
    </dgm:pt>
    <dgm:pt modelId="{E6A43C4B-3936-4A43-8028-CDC40104F68E}" type="pres">
      <dgm:prSet presAssocID="{553D1443-213D-4D37-93B1-27305ACF3B87}" presName="node" presStyleLbl="node1" presStyleIdx="5" presStyleCnt="6" custScaleX="137268" custScaleY="142769" custRadScaleRad="103806" custRadScaleInc="2812">
        <dgm:presLayoutVars>
          <dgm:bulletEnabled val="1"/>
        </dgm:presLayoutVars>
      </dgm:prSet>
      <dgm:spPr/>
    </dgm:pt>
    <dgm:pt modelId="{95D3895D-5F31-4F84-AC0A-BC860578C666}" type="pres">
      <dgm:prSet presAssocID="{553D1443-213D-4D37-93B1-27305ACF3B87}" presName="dummy" presStyleCnt="0"/>
      <dgm:spPr/>
    </dgm:pt>
    <dgm:pt modelId="{46C6ED81-CCBB-4EC5-AA60-866C95AEC9EC}" type="pres">
      <dgm:prSet presAssocID="{25389AE4-9515-4CCA-B46C-C5E86669913C}" presName="sibTrans" presStyleLbl="sibTrans2D1" presStyleIdx="5" presStyleCnt="6" custScaleX="40770" custScaleY="44008"/>
      <dgm:spPr/>
    </dgm:pt>
  </dgm:ptLst>
  <dgm:cxnLst>
    <dgm:cxn modelId="{1FB3C606-3CAB-4D62-832B-BA169C339D0C}" srcId="{A600EF91-64AE-4FD0-B28D-652BD35A2E07}" destId="{553D1443-213D-4D37-93B1-27305ACF3B87}" srcOrd="5" destOrd="0" parTransId="{4D38B999-5E02-452F-9C43-95359B07C8AE}" sibTransId="{25389AE4-9515-4CCA-B46C-C5E86669913C}"/>
    <dgm:cxn modelId="{A779600F-6624-4A7B-B280-3C3D069417E6}" type="presOf" srcId="{25389AE4-9515-4CCA-B46C-C5E86669913C}" destId="{46C6ED81-CCBB-4EC5-AA60-866C95AEC9EC}" srcOrd="0" destOrd="0" presId="urn:microsoft.com/office/officeart/2005/8/layout/radial6"/>
    <dgm:cxn modelId="{5DF8F421-C707-441A-820A-B6947D76CD3A}" type="presOf" srcId="{7C89A12F-B6C5-4375-8B57-1C3FA805F21D}" destId="{356E7FB8-AC59-4B8F-BCAF-1FCC5E136CB3}" srcOrd="0" destOrd="0" presId="urn:microsoft.com/office/officeart/2005/8/layout/radial6"/>
    <dgm:cxn modelId="{44E5FB2E-055C-4D66-825E-E122A690048D}" type="presOf" srcId="{9DAD95B7-FDE6-4A24-8CB4-FDB1AADE1EA1}" destId="{043C21E5-9918-4BD4-8D4D-C6A250E0C1C9}" srcOrd="0" destOrd="0" presId="urn:microsoft.com/office/officeart/2005/8/layout/radial6"/>
    <dgm:cxn modelId="{00280066-A89A-49AD-94D5-1EABC67ADC4B}" type="presOf" srcId="{A600EF91-64AE-4FD0-B28D-652BD35A2E07}" destId="{36C13123-EFD5-439C-92C9-C41DE549F3E6}" srcOrd="0" destOrd="0" presId="urn:microsoft.com/office/officeart/2005/8/layout/radial6"/>
    <dgm:cxn modelId="{5C1D686A-73F7-4964-9EE2-08612E6DB2CA}" srcId="{A600EF91-64AE-4FD0-B28D-652BD35A2E07}" destId="{8618A42C-5D30-4782-B55B-F2DF8D0CD132}" srcOrd="1" destOrd="0" parTransId="{7D9F04FB-A869-4518-BF62-B34904C9A23C}" sibTransId="{C0E995F9-AC56-4004-AA44-B1CE3A061557}"/>
    <dgm:cxn modelId="{ACDD7C4C-42F1-4778-8957-4520892DD916}" type="presOf" srcId="{C0E995F9-AC56-4004-AA44-B1CE3A061557}" destId="{2CC02012-62AA-475E-A9D9-F2A3ED0783FF}" srcOrd="0" destOrd="0" presId="urn:microsoft.com/office/officeart/2005/8/layout/radial6"/>
    <dgm:cxn modelId="{B296CC78-7A28-46AC-BE32-36D36B1FBE72}" srcId="{A600EF91-64AE-4FD0-B28D-652BD35A2E07}" destId="{9A0EF4BD-DA93-435B-89FA-2F68DB4F5534}" srcOrd="4" destOrd="0" parTransId="{A514CEC2-5AE9-49BF-BE01-3FD1B2C68BCD}" sibTransId="{B2226F3D-B1D0-49B9-B8AD-27CB5372492B}"/>
    <dgm:cxn modelId="{60015B81-3185-492C-9BB7-F2CC3A269E0A}" type="presOf" srcId="{410AE2C1-7F79-40D9-8EB0-13F078D427A0}" destId="{874788D1-7A91-4CA3-9C2B-90E78F6C28FC}" srcOrd="0" destOrd="0" presId="urn:microsoft.com/office/officeart/2005/8/layout/radial6"/>
    <dgm:cxn modelId="{6EFF548A-C45E-4674-9D30-1D80C479402F}" type="presOf" srcId="{553D1443-213D-4D37-93B1-27305ACF3B87}" destId="{E6A43C4B-3936-4A43-8028-CDC40104F68E}" srcOrd="0" destOrd="0" presId="urn:microsoft.com/office/officeart/2005/8/layout/radial6"/>
    <dgm:cxn modelId="{1B49F58B-076F-4571-9876-0B9C7E00D028}" srcId="{410AE2C1-7F79-40D9-8EB0-13F078D427A0}" destId="{F92D26B7-8DF8-4F0B-9228-CB481FB10EA3}" srcOrd="1" destOrd="0" parTransId="{01D27F30-221F-4F22-8B39-B872D2510A13}" sibTransId="{FCF78734-AEA7-4929-99BF-F90E85B3FB1D}"/>
    <dgm:cxn modelId="{F8BC758D-A5DD-48C9-866F-471BA4BC6E1D}" type="presOf" srcId="{8783251C-ADE5-4F1B-B825-97572D66B001}" destId="{081648D4-C795-49B9-8A5C-A51F97837530}" srcOrd="0" destOrd="0" presId="urn:microsoft.com/office/officeart/2005/8/layout/radial6"/>
    <dgm:cxn modelId="{9A9B5695-7D5E-4457-98E8-E51E1557F954}" srcId="{A600EF91-64AE-4FD0-B28D-652BD35A2E07}" destId="{7C89A12F-B6C5-4375-8B57-1C3FA805F21D}" srcOrd="3" destOrd="0" parTransId="{FC7508BE-5CD7-467C-A62B-17E49CA105C5}" sibTransId="{8783251C-ADE5-4F1B-B825-97572D66B001}"/>
    <dgm:cxn modelId="{4C99DE99-69E3-404F-B49B-AFC2979743F5}" type="presOf" srcId="{FA91ACBD-2318-4AB1-ABB7-0B45D81BDDEB}" destId="{C16BA484-3222-4F20-9F87-BE996CE81C5B}" srcOrd="0" destOrd="0" presId="urn:microsoft.com/office/officeart/2005/8/layout/radial6"/>
    <dgm:cxn modelId="{223BA5A8-0D22-4A1B-A2C3-82B09542D2B6}" srcId="{410AE2C1-7F79-40D9-8EB0-13F078D427A0}" destId="{A600EF91-64AE-4FD0-B28D-652BD35A2E07}" srcOrd="0" destOrd="0" parTransId="{32FF328E-8161-481D-A561-2B483D895908}" sibTransId="{CF9DA629-12C9-423E-9936-4E9DFFCB13C1}"/>
    <dgm:cxn modelId="{99FBD9B0-B567-4B1C-8ABF-C83FEF9F4AB8}" type="presOf" srcId="{B2226F3D-B1D0-49B9-B8AD-27CB5372492B}" destId="{CBD6532D-D081-41EA-9D62-27CC93A91AA1}" srcOrd="0" destOrd="0" presId="urn:microsoft.com/office/officeart/2005/8/layout/radial6"/>
    <dgm:cxn modelId="{31E433B1-8CA8-4C93-99A3-9F65C0D5EED8}" srcId="{A600EF91-64AE-4FD0-B28D-652BD35A2E07}" destId="{FA91ACBD-2318-4AB1-ABB7-0B45D81BDDEB}" srcOrd="2" destOrd="0" parTransId="{4C91D872-B6CB-4105-8070-8C956E09C350}" sibTransId="{9DAD95B7-FDE6-4A24-8CB4-FDB1AADE1EA1}"/>
    <dgm:cxn modelId="{ED7580CB-A9B5-44AB-9615-BE9D6DD36FAE}" type="presOf" srcId="{9A0EF4BD-DA93-435B-89FA-2F68DB4F5534}" destId="{F8D770DE-895C-41F0-A842-7DA31EE16E94}" srcOrd="0" destOrd="0" presId="urn:microsoft.com/office/officeart/2005/8/layout/radial6"/>
    <dgm:cxn modelId="{4A4DE6D3-B8EB-4F76-BAE2-AF187D9D050B}" type="presOf" srcId="{7E3C26B5-AE46-4FF5-8C45-597E865B5A5F}" destId="{64BCC5EB-BAF2-455C-B2D9-031F3C4640B8}" srcOrd="0" destOrd="0" presId="urn:microsoft.com/office/officeart/2005/8/layout/radial6"/>
    <dgm:cxn modelId="{722594DA-1623-469A-AC4B-197E309E0007}" type="presOf" srcId="{8618A42C-5D30-4782-B55B-F2DF8D0CD132}" destId="{F7DF6918-34B3-4303-94B9-DFF020970748}" srcOrd="0" destOrd="0" presId="urn:microsoft.com/office/officeart/2005/8/layout/radial6"/>
    <dgm:cxn modelId="{6D6A5FE3-7AB3-420B-BEBC-B580CEA530CE}" type="presOf" srcId="{83D1B858-8E57-472E-ADFB-5D56EA3B5DFA}" destId="{76BB45BD-7E75-4B64-A30E-88DA95143EEE}" srcOrd="0" destOrd="0" presId="urn:microsoft.com/office/officeart/2005/8/layout/radial6"/>
    <dgm:cxn modelId="{43BFD3F9-1E53-4A62-B7A7-22D9E9A5CD5D}" srcId="{A600EF91-64AE-4FD0-B28D-652BD35A2E07}" destId="{7E3C26B5-AE46-4FF5-8C45-597E865B5A5F}" srcOrd="0" destOrd="0" parTransId="{68713C65-1E98-4F02-9C57-00A4B451EC9F}" sibTransId="{83D1B858-8E57-472E-ADFB-5D56EA3B5DFA}"/>
    <dgm:cxn modelId="{C5BD2081-3372-42AD-B12A-CF34C90EE16C}" type="presParOf" srcId="{874788D1-7A91-4CA3-9C2B-90E78F6C28FC}" destId="{36C13123-EFD5-439C-92C9-C41DE549F3E6}" srcOrd="0" destOrd="0" presId="urn:microsoft.com/office/officeart/2005/8/layout/radial6"/>
    <dgm:cxn modelId="{42070229-B7DD-4AC1-B5BA-F55E09C05C41}" type="presParOf" srcId="{874788D1-7A91-4CA3-9C2B-90E78F6C28FC}" destId="{64BCC5EB-BAF2-455C-B2D9-031F3C4640B8}" srcOrd="1" destOrd="0" presId="urn:microsoft.com/office/officeart/2005/8/layout/radial6"/>
    <dgm:cxn modelId="{21FE1BFC-BA50-4BA0-99EC-CB0D5DBD1219}" type="presParOf" srcId="{874788D1-7A91-4CA3-9C2B-90E78F6C28FC}" destId="{F06CE229-0C7F-4D7A-A1A4-67E8F9A72209}" srcOrd="2" destOrd="0" presId="urn:microsoft.com/office/officeart/2005/8/layout/radial6"/>
    <dgm:cxn modelId="{8EDFD4FD-1AD5-4676-A132-4C00EE326C1C}" type="presParOf" srcId="{874788D1-7A91-4CA3-9C2B-90E78F6C28FC}" destId="{76BB45BD-7E75-4B64-A30E-88DA95143EEE}" srcOrd="3" destOrd="0" presId="urn:microsoft.com/office/officeart/2005/8/layout/radial6"/>
    <dgm:cxn modelId="{43F39449-4B9C-4B1C-91DC-C0698F24BF86}" type="presParOf" srcId="{874788D1-7A91-4CA3-9C2B-90E78F6C28FC}" destId="{F7DF6918-34B3-4303-94B9-DFF020970748}" srcOrd="4" destOrd="0" presId="urn:microsoft.com/office/officeart/2005/8/layout/radial6"/>
    <dgm:cxn modelId="{AD45E0DF-D6A8-4757-9D62-BEE59B7A0E3A}" type="presParOf" srcId="{874788D1-7A91-4CA3-9C2B-90E78F6C28FC}" destId="{883B14AE-792B-413B-86BC-CC6BFA6150C5}" srcOrd="5" destOrd="0" presId="urn:microsoft.com/office/officeart/2005/8/layout/radial6"/>
    <dgm:cxn modelId="{74337E72-3D23-40A1-B7AE-E540DCBE5CA9}" type="presParOf" srcId="{874788D1-7A91-4CA3-9C2B-90E78F6C28FC}" destId="{2CC02012-62AA-475E-A9D9-F2A3ED0783FF}" srcOrd="6" destOrd="0" presId="urn:microsoft.com/office/officeart/2005/8/layout/radial6"/>
    <dgm:cxn modelId="{091924F0-93E4-4A22-8D53-56EBF2CE91FA}" type="presParOf" srcId="{874788D1-7A91-4CA3-9C2B-90E78F6C28FC}" destId="{C16BA484-3222-4F20-9F87-BE996CE81C5B}" srcOrd="7" destOrd="0" presId="urn:microsoft.com/office/officeart/2005/8/layout/radial6"/>
    <dgm:cxn modelId="{454CA44A-9186-4204-AF49-6DABFDC9A094}" type="presParOf" srcId="{874788D1-7A91-4CA3-9C2B-90E78F6C28FC}" destId="{D648FB2F-2227-4748-866D-9FB0510B7429}" srcOrd="8" destOrd="0" presId="urn:microsoft.com/office/officeart/2005/8/layout/radial6"/>
    <dgm:cxn modelId="{281DFD6C-DA36-4806-A3CB-6E0E07D638F7}" type="presParOf" srcId="{874788D1-7A91-4CA3-9C2B-90E78F6C28FC}" destId="{043C21E5-9918-4BD4-8D4D-C6A250E0C1C9}" srcOrd="9" destOrd="0" presId="urn:microsoft.com/office/officeart/2005/8/layout/radial6"/>
    <dgm:cxn modelId="{C279A5A1-54AD-4C71-B40B-37C5E29932F5}" type="presParOf" srcId="{874788D1-7A91-4CA3-9C2B-90E78F6C28FC}" destId="{356E7FB8-AC59-4B8F-BCAF-1FCC5E136CB3}" srcOrd="10" destOrd="0" presId="urn:microsoft.com/office/officeart/2005/8/layout/radial6"/>
    <dgm:cxn modelId="{8AAAEBC4-D624-4CF9-906C-1BF78C475432}" type="presParOf" srcId="{874788D1-7A91-4CA3-9C2B-90E78F6C28FC}" destId="{3967801B-174B-4B29-B938-662230FBA3C9}" srcOrd="11" destOrd="0" presId="urn:microsoft.com/office/officeart/2005/8/layout/radial6"/>
    <dgm:cxn modelId="{2ED42960-3D8C-4AD4-BCDD-2BA5FBB61312}" type="presParOf" srcId="{874788D1-7A91-4CA3-9C2B-90E78F6C28FC}" destId="{081648D4-C795-49B9-8A5C-A51F97837530}" srcOrd="12" destOrd="0" presId="urn:microsoft.com/office/officeart/2005/8/layout/radial6"/>
    <dgm:cxn modelId="{42452A97-F89D-4EF2-896E-BD477496ACAB}" type="presParOf" srcId="{874788D1-7A91-4CA3-9C2B-90E78F6C28FC}" destId="{F8D770DE-895C-41F0-A842-7DA31EE16E94}" srcOrd="13" destOrd="0" presId="urn:microsoft.com/office/officeart/2005/8/layout/radial6"/>
    <dgm:cxn modelId="{2F529A01-1317-4FB3-92DB-2AAA92FA358F}" type="presParOf" srcId="{874788D1-7A91-4CA3-9C2B-90E78F6C28FC}" destId="{8ACB8AD8-385B-4FF5-9B39-2A42371C99CB}" srcOrd="14" destOrd="0" presId="urn:microsoft.com/office/officeart/2005/8/layout/radial6"/>
    <dgm:cxn modelId="{53B3495B-A1FB-4241-9206-D1B111FD5010}" type="presParOf" srcId="{874788D1-7A91-4CA3-9C2B-90E78F6C28FC}" destId="{CBD6532D-D081-41EA-9D62-27CC93A91AA1}" srcOrd="15" destOrd="0" presId="urn:microsoft.com/office/officeart/2005/8/layout/radial6"/>
    <dgm:cxn modelId="{BF197FEE-EEC0-4215-B33A-201FA2F0C415}" type="presParOf" srcId="{874788D1-7A91-4CA3-9C2B-90E78F6C28FC}" destId="{E6A43C4B-3936-4A43-8028-CDC40104F68E}" srcOrd="16" destOrd="0" presId="urn:microsoft.com/office/officeart/2005/8/layout/radial6"/>
    <dgm:cxn modelId="{A1678DBF-BC3C-43EB-8E02-5C1F5DFA40ED}" type="presParOf" srcId="{874788D1-7A91-4CA3-9C2B-90E78F6C28FC}" destId="{95D3895D-5F31-4F84-AC0A-BC860578C666}" srcOrd="17" destOrd="0" presId="urn:microsoft.com/office/officeart/2005/8/layout/radial6"/>
    <dgm:cxn modelId="{310B49A2-4F3C-4D0C-AC30-DCC9DB67D9BB}" type="presParOf" srcId="{874788D1-7A91-4CA3-9C2B-90E78F6C28FC}" destId="{46C6ED81-CCBB-4EC5-AA60-866C95AEC9EC}"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8056E5-F647-4BCA-A380-83C77EDEE10E}" type="doc">
      <dgm:prSet loTypeId="urn:microsoft.com/office/officeart/2005/8/layout/radial3" loCatId="cycle" qsTypeId="urn:microsoft.com/office/officeart/2005/8/quickstyle/3d1" qsCatId="3D" csTypeId="urn:microsoft.com/office/officeart/2005/8/colors/accent1_2" csCatId="accent1" phldr="1"/>
      <dgm:spPr/>
      <dgm:t>
        <a:bodyPr/>
        <a:lstStyle/>
        <a:p>
          <a:endParaRPr lang="ru-RU"/>
        </a:p>
      </dgm:t>
    </dgm:pt>
    <dgm:pt modelId="{6FEE77F0-AB06-48E2-97CD-565A65618758}">
      <dgm:prSet phldrT="[Текст]" custT="1"/>
      <dgm:spPr/>
      <dgm:t>
        <a:bodyPr/>
        <a:lstStyle/>
        <a:p>
          <a:r>
            <a:rPr lang="ro-RO" sz="1400" b="1">
              <a:latin typeface="Times New Roman" pitchFamily="18" charset="0"/>
              <a:cs typeface="Times New Roman" pitchFamily="18" charset="0"/>
            </a:rPr>
            <a:t>Impactul pensiunilor agroutiristice asupra turismului în localitățile din Republica Moldova</a:t>
          </a:r>
          <a:endParaRPr lang="ru-RU" sz="1400" b="1">
            <a:latin typeface="Times New Roman" pitchFamily="18" charset="0"/>
            <a:cs typeface="Times New Roman" pitchFamily="18" charset="0"/>
          </a:endParaRPr>
        </a:p>
      </dgm:t>
    </dgm:pt>
    <dgm:pt modelId="{BCD1F6A3-F6E0-482A-8967-F642AB6F74C9}" type="parTrans" cxnId="{19B8F502-298F-46E7-A3DE-71BE9EBE93AA}">
      <dgm:prSet/>
      <dgm:spPr/>
      <dgm:t>
        <a:bodyPr/>
        <a:lstStyle/>
        <a:p>
          <a:endParaRPr lang="ru-RU"/>
        </a:p>
      </dgm:t>
    </dgm:pt>
    <dgm:pt modelId="{63A058DE-7A4E-4C29-9F53-4B61D8C9C660}" type="sibTrans" cxnId="{19B8F502-298F-46E7-A3DE-71BE9EBE93AA}">
      <dgm:prSet/>
      <dgm:spPr/>
      <dgm:t>
        <a:bodyPr/>
        <a:lstStyle/>
        <a:p>
          <a:endParaRPr lang="ru-RU"/>
        </a:p>
      </dgm:t>
    </dgm:pt>
    <dgm:pt modelId="{F22027D2-FD85-4B6A-BC9E-10D36C28EE88}">
      <dgm:prSet phldrT="[Текст]" custT="1"/>
      <dgm:spPr/>
      <dgm:t>
        <a:bodyPr/>
        <a:lstStyle/>
        <a:p>
          <a:r>
            <a:rPr lang="ro-RO" sz="1200">
              <a:latin typeface="Times New Roman" pitchFamily="18" charset="0"/>
              <a:cs typeface="Times New Roman" pitchFamily="18" charset="0"/>
            </a:rPr>
            <a:t>Impact asupra mediului</a:t>
          </a:r>
          <a:endParaRPr lang="ru-RU" sz="1200">
            <a:latin typeface="Times New Roman" pitchFamily="18" charset="0"/>
            <a:cs typeface="Times New Roman" pitchFamily="18" charset="0"/>
          </a:endParaRPr>
        </a:p>
      </dgm:t>
    </dgm:pt>
    <dgm:pt modelId="{CD0F8CB1-7891-4B80-8462-FC93DAC742CD}" type="parTrans" cxnId="{692CA2E2-6FED-41A0-A701-DC1E371FC24E}">
      <dgm:prSet/>
      <dgm:spPr/>
      <dgm:t>
        <a:bodyPr/>
        <a:lstStyle/>
        <a:p>
          <a:endParaRPr lang="ru-RU"/>
        </a:p>
      </dgm:t>
    </dgm:pt>
    <dgm:pt modelId="{36EADFCF-20FF-4CB3-971B-7FB1B3BD3A73}" type="sibTrans" cxnId="{692CA2E2-6FED-41A0-A701-DC1E371FC24E}">
      <dgm:prSet/>
      <dgm:spPr/>
      <dgm:t>
        <a:bodyPr/>
        <a:lstStyle/>
        <a:p>
          <a:endParaRPr lang="ru-RU"/>
        </a:p>
      </dgm:t>
    </dgm:pt>
    <dgm:pt modelId="{884C512F-11AD-4E13-B189-CBD1D2F9AF8A}">
      <dgm:prSet phldrT="[Текст]" custT="1"/>
      <dgm:spPr/>
      <dgm:t>
        <a:bodyPr/>
        <a:lstStyle/>
        <a:p>
          <a:r>
            <a:rPr lang="ro-RO" sz="1200">
              <a:latin typeface="Times New Roman" pitchFamily="18" charset="0"/>
              <a:cs typeface="Times New Roman" pitchFamily="18" charset="0"/>
            </a:rPr>
            <a:t>Impact social-cultural</a:t>
          </a:r>
          <a:endParaRPr lang="ru-RU" sz="1200">
            <a:latin typeface="Times New Roman" pitchFamily="18" charset="0"/>
            <a:cs typeface="Times New Roman" pitchFamily="18" charset="0"/>
          </a:endParaRPr>
        </a:p>
      </dgm:t>
    </dgm:pt>
    <dgm:pt modelId="{598A5C9D-DB5A-440D-A50E-F448C571A329}" type="parTrans" cxnId="{A92C1329-2060-4109-BE02-8F7A9817A6C4}">
      <dgm:prSet/>
      <dgm:spPr/>
      <dgm:t>
        <a:bodyPr/>
        <a:lstStyle/>
        <a:p>
          <a:endParaRPr lang="ru-RU"/>
        </a:p>
      </dgm:t>
    </dgm:pt>
    <dgm:pt modelId="{55075327-D46C-463C-A4C3-48A642AC2964}" type="sibTrans" cxnId="{A92C1329-2060-4109-BE02-8F7A9817A6C4}">
      <dgm:prSet/>
      <dgm:spPr/>
      <dgm:t>
        <a:bodyPr/>
        <a:lstStyle/>
        <a:p>
          <a:endParaRPr lang="ru-RU"/>
        </a:p>
      </dgm:t>
    </dgm:pt>
    <dgm:pt modelId="{1501F5CC-9954-403E-BDE3-7DB7EBFA5624}">
      <dgm:prSet phldrT="[Текст]" custT="1"/>
      <dgm:spPr/>
      <dgm:t>
        <a:bodyPr/>
        <a:lstStyle/>
        <a:p>
          <a:r>
            <a:rPr lang="ro-RO" sz="1200">
              <a:latin typeface="Times New Roman" pitchFamily="18" charset="0"/>
              <a:cs typeface="Times New Roman" pitchFamily="18" charset="0"/>
            </a:rPr>
            <a:t>Impact asupra forței de muncă</a:t>
          </a:r>
          <a:endParaRPr lang="ru-RU" sz="1200">
            <a:latin typeface="Times New Roman" pitchFamily="18" charset="0"/>
            <a:cs typeface="Times New Roman" pitchFamily="18" charset="0"/>
          </a:endParaRPr>
        </a:p>
      </dgm:t>
    </dgm:pt>
    <dgm:pt modelId="{CB3E16A0-4D64-4471-8D10-249314C07EC4}" type="parTrans" cxnId="{7481CDD6-95AD-4262-A1C0-C43624BF3E7D}">
      <dgm:prSet/>
      <dgm:spPr/>
      <dgm:t>
        <a:bodyPr/>
        <a:lstStyle/>
        <a:p>
          <a:endParaRPr lang="ru-RU"/>
        </a:p>
      </dgm:t>
    </dgm:pt>
    <dgm:pt modelId="{F37F5D26-416B-4B73-A662-DC2266F750DB}" type="sibTrans" cxnId="{7481CDD6-95AD-4262-A1C0-C43624BF3E7D}">
      <dgm:prSet/>
      <dgm:spPr/>
      <dgm:t>
        <a:bodyPr/>
        <a:lstStyle/>
        <a:p>
          <a:endParaRPr lang="ru-RU"/>
        </a:p>
      </dgm:t>
    </dgm:pt>
    <dgm:pt modelId="{0C707439-5E58-4E87-9559-94547D2D63A2}">
      <dgm:prSet phldrT="[Текст]" custT="1"/>
      <dgm:spPr/>
      <dgm:t>
        <a:bodyPr/>
        <a:lstStyle/>
        <a:p>
          <a:r>
            <a:rPr lang="ro-RO" sz="1200">
              <a:latin typeface="Times New Roman" pitchFamily="18" charset="0"/>
              <a:cs typeface="Times New Roman" pitchFamily="18" charset="0"/>
            </a:rPr>
            <a:t>Impact asupra diversificării serviciilor</a:t>
          </a:r>
          <a:endParaRPr lang="ru-RU" sz="1200">
            <a:latin typeface="Times New Roman" pitchFamily="18" charset="0"/>
            <a:cs typeface="Times New Roman" pitchFamily="18" charset="0"/>
          </a:endParaRPr>
        </a:p>
      </dgm:t>
    </dgm:pt>
    <dgm:pt modelId="{464E1FD5-49F6-41B3-A74F-B10A222208B4}" type="parTrans" cxnId="{FBB6F644-B7F1-4CD9-B309-5011B842F88F}">
      <dgm:prSet/>
      <dgm:spPr/>
      <dgm:t>
        <a:bodyPr/>
        <a:lstStyle/>
        <a:p>
          <a:endParaRPr lang="ru-RU"/>
        </a:p>
      </dgm:t>
    </dgm:pt>
    <dgm:pt modelId="{F785E03E-CA62-4781-87A7-186479439C06}" type="sibTrans" cxnId="{FBB6F644-B7F1-4CD9-B309-5011B842F88F}">
      <dgm:prSet/>
      <dgm:spPr/>
      <dgm:t>
        <a:bodyPr/>
        <a:lstStyle/>
        <a:p>
          <a:endParaRPr lang="ru-RU"/>
        </a:p>
      </dgm:t>
    </dgm:pt>
    <dgm:pt modelId="{25F19E52-5967-4BCE-A849-E305F3617A56}">
      <dgm:prSet/>
      <dgm:spPr/>
      <dgm:t>
        <a:bodyPr/>
        <a:lstStyle/>
        <a:p>
          <a:endParaRPr lang="ru-RU"/>
        </a:p>
      </dgm:t>
    </dgm:pt>
    <dgm:pt modelId="{580DF1B6-4058-4661-8F19-F5ADCEE5D4FC}" type="parTrans" cxnId="{F0195D67-7FB0-4C13-87DB-6976C2FD3FBB}">
      <dgm:prSet/>
      <dgm:spPr/>
      <dgm:t>
        <a:bodyPr/>
        <a:lstStyle/>
        <a:p>
          <a:endParaRPr lang="ru-RU"/>
        </a:p>
      </dgm:t>
    </dgm:pt>
    <dgm:pt modelId="{2851632A-384E-4802-A21F-B1F4A91D613F}" type="sibTrans" cxnId="{F0195D67-7FB0-4C13-87DB-6976C2FD3FBB}">
      <dgm:prSet/>
      <dgm:spPr/>
      <dgm:t>
        <a:bodyPr/>
        <a:lstStyle/>
        <a:p>
          <a:endParaRPr lang="ru-RU"/>
        </a:p>
      </dgm:t>
    </dgm:pt>
    <dgm:pt modelId="{A47910EC-981B-4EE5-963F-03E2914B2878}">
      <dgm:prSet/>
      <dgm:spPr/>
      <dgm:t>
        <a:bodyPr/>
        <a:lstStyle/>
        <a:p>
          <a:endParaRPr lang="ru-RU"/>
        </a:p>
      </dgm:t>
    </dgm:pt>
    <dgm:pt modelId="{2EFE0EB7-A756-4E7E-AF01-8E0CD87E873A}" type="parTrans" cxnId="{23A5F9C5-491A-43D7-8B7A-E8A4C5BB31E5}">
      <dgm:prSet/>
      <dgm:spPr/>
      <dgm:t>
        <a:bodyPr/>
        <a:lstStyle/>
        <a:p>
          <a:endParaRPr lang="ru-RU"/>
        </a:p>
      </dgm:t>
    </dgm:pt>
    <dgm:pt modelId="{71320523-DE01-49ED-B9CE-C781B0CA9DDF}" type="sibTrans" cxnId="{23A5F9C5-491A-43D7-8B7A-E8A4C5BB31E5}">
      <dgm:prSet/>
      <dgm:spPr/>
      <dgm:t>
        <a:bodyPr/>
        <a:lstStyle/>
        <a:p>
          <a:endParaRPr lang="ru-RU"/>
        </a:p>
      </dgm:t>
    </dgm:pt>
    <dgm:pt modelId="{7E1E67FA-4CB1-4BD2-9D81-2242DC8023E3}">
      <dgm:prSet custT="1"/>
      <dgm:spPr/>
      <dgm:t>
        <a:bodyPr/>
        <a:lstStyle/>
        <a:p>
          <a:r>
            <a:rPr lang="ro-RO" sz="1200">
              <a:latin typeface="Times New Roman" pitchFamily="18" charset="0"/>
              <a:cs typeface="Times New Roman" pitchFamily="18" charset="0"/>
            </a:rPr>
            <a:t>Impact economic</a:t>
          </a:r>
          <a:endParaRPr lang="ru-RU" sz="1200">
            <a:latin typeface="Times New Roman" pitchFamily="18" charset="0"/>
            <a:cs typeface="Times New Roman" pitchFamily="18" charset="0"/>
          </a:endParaRPr>
        </a:p>
      </dgm:t>
    </dgm:pt>
    <dgm:pt modelId="{303630F5-3A99-4B7C-9086-239E750B21F2}" type="parTrans" cxnId="{AB12BA81-7455-404E-9BE5-99D0BD1D4C21}">
      <dgm:prSet/>
      <dgm:spPr/>
      <dgm:t>
        <a:bodyPr/>
        <a:lstStyle/>
        <a:p>
          <a:endParaRPr lang="ru-RU"/>
        </a:p>
      </dgm:t>
    </dgm:pt>
    <dgm:pt modelId="{2BC8B8F0-89DD-4374-9960-C0087D05FDBB}" type="sibTrans" cxnId="{AB12BA81-7455-404E-9BE5-99D0BD1D4C21}">
      <dgm:prSet/>
      <dgm:spPr/>
      <dgm:t>
        <a:bodyPr/>
        <a:lstStyle/>
        <a:p>
          <a:endParaRPr lang="ru-RU"/>
        </a:p>
      </dgm:t>
    </dgm:pt>
    <dgm:pt modelId="{9534F62F-4565-4A20-8E14-107D93D2C17F}">
      <dgm:prSet custScaleX="140351" custScaleY="127811" custRadScaleRad="141111" custRadScaleInc="-37419"/>
      <dgm:spPr/>
      <dgm:t>
        <a:bodyPr/>
        <a:lstStyle/>
        <a:p>
          <a:endParaRPr lang="ru-RU"/>
        </a:p>
      </dgm:t>
    </dgm:pt>
    <dgm:pt modelId="{5CFA3455-A4EA-4E1D-B289-9109424FAAC8}" type="parTrans" cxnId="{8AD19D54-3129-4C5E-A5CC-EB6446F3DD00}">
      <dgm:prSet/>
      <dgm:spPr/>
      <dgm:t>
        <a:bodyPr/>
        <a:lstStyle/>
        <a:p>
          <a:endParaRPr lang="ru-RU"/>
        </a:p>
      </dgm:t>
    </dgm:pt>
    <dgm:pt modelId="{382BBF93-36FB-4418-8361-6A6E559CD7A6}" type="sibTrans" cxnId="{8AD19D54-3129-4C5E-A5CC-EB6446F3DD00}">
      <dgm:prSet/>
      <dgm:spPr/>
      <dgm:t>
        <a:bodyPr/>
        <a:lstStyle/>
        <a:p>
          <a:endParaRPr lang="ru-RU"/>
        </a:p>
      </dgm:t>
    </dgm:pt>
    <dgm:pt modelId="{F02FC703-9EBE-4E9E-AB0C-7DE1F041D358}">
      <dgm:prSet custT="1"/>
      <dgm:spPr/>
      <dgm:t>
        <a:bodyPr/>
        <a:lstStyle/>
        <a:p>
          <a:r>
            <a:rPr lang="ro-RO" sz="1200">
              <a:latin typeface="Times New Roman" pitchFamily="18" charset="0"/>
              <a:cs typeface="Times New Roman" pitchFamily="18" charset="0"/>
            </a:rPr>
            <a:t>Impact asupra taxelor locale</a:t>
          </a:r>
          <a:endParaRPr lang="ru-RU" sz="1200">
            <a:latin typeface="Times New Roman" pitchFamily="18" charset="0"/>
            <a:cs typeface="Times New Roman" pitchFamily="18" charset="0"/>
          </a:endParaRPr>
        </a:p>
      </dgm:t>
    </dgm:pt>
    <dgm:pt modelId="{65D99634-B64A-4A99-A760-E535FBA1B3F7}" type="parTrans" cxnId="{857C3556-1435-4321-815A-1869424929AF}">
      <dgm:prSet/>
      <dgm:spPr/>
      <dgm:t>
        <a:bodyPr/>
        <a:lstStyle/>
        <a:p>
          <a:endParaRPr lang="ru-RU"/>
        </a:p>
      </dgm:t>
    </dgm:pt>
    <dgm:pt modelId="{C6B9FDA6-E0F4-4BE4-9758-401A8A3883B3}" type="sibTrans" cxnId="{857C3556-1435-4321-815A-1869424929AF}">
      <dgm:prSet/>
      <dgm:spPr/>
      <dgm:t>
        <a:bodyPr/>
        <a:lstStyle/>
        <a:p>
          <a:endParaRPr lang="ru-RU"/>
        </a:p>
      </dgm:t>
    </dgm:pt>
    <dgm:pt modelId="{A061A740-021A-43F8-9B21-E2BD09C42999}">
      <dgm:prSet custT="1"/>
      <dgm:spPr/>
      <dgm:t>
        <a:bodyPr/>
        <a:lstStyle/>
        <a:p>
          <a:r>
            <a:rPr lang="ro-RO" sz="1200">
              <a:latin typeface="Times New Roman" pitchFamily="18" charset="0"/>
              <a:cs typeface="Times New Roman" pitchFamily="18" charset="0"/>
            </a:rPr>
            <a:t>Impact asupra atitudinii și percepției localnicilor</a:t>
          </a:r>
          <a:endParaRPr lang="ru-RU" sz="1200">
            <a:latin typeface="Times New Roman" pitchFamily="18" charset="0"/>
            <a:cs typeface="Times New Roman" pitchFamily="18" charset="0"/>
          </a:endParaRPr>
        </a:p>
      </dgm:t>
    </dgm:pt>
    <dgm:pt modelId="{08F99103-B934-422D-A6D0-B878C5B5E9E8}" type="parTrans" cxnId="{1CD7370A-6A20-4544-B2D7-99C9820DE62C}">
      <dgm:prSet/>
      <dgm:spPr/>
      <dgm:t>
        <a:bodyPr/>
        <a:lstStyle/>
        <a:p>
          <a:endParaRPr lang="ru-RU"/>
        </a:p>
      </dgm:t>
    </dgm:pt>
    <dgm:pt modelId="{0DFD07AB-76D7-4D4C-B4A7-B4A7BA630B29}" type="sibTrans" cxnId="{1CD7370A-6A20-4544-B2D7-99C9820DE62C}">
      <dgm:prSet/>
      <dgm:spPr/>
      <dgm:t>
        <a:bodyPr/>
        <a:lstStyle/>
        <a:p>
          <a:endParaRPr lang="ru-RU"/>
        </a:p>
      </dgm:t>
    </dgm:pt>
    <dgm:pt modelId="{C3A2E598-D691-427D-89B6-46A5511AE45E}" type="pres">
      <dgm:prSet presAssocID="{708056E5-F647-4BCA-A380-83C77EDEE10E}" presName="composite" presStyleCnt="0">
        <dgm:presLayoutVars>
          <dgm:chMax val="1"/>
          <dgm:dir/>
          <dgm:resizeHandles val="exact"/>
        </dgm:presLayoutVars>
      </dgm:prSet>
      <dgm:spPr/>
    </dgm:pt>
    <dgm:pt modelId="{F42B4262-C286-411C-A582-54D224458A24}" type="pres">
      <dgm:prSet presAssocID="{708056E5-F647-4BCA-A380-83C77EDEE10E}" presName="radial" presStyleCnt="0">
        <dgm:presLayoutVars>
          <dgm:animLvl val="ctr"/>
        </dgm:presLayoutVars>
      </dgm:prSet>
      <dgm:spPr/>
    </dgm:pt>
    <dgm:pt modelId="{EEDC39EC-9051-4321-B548-07B0AA800729}" type="pres">
      <dgm:prSet presAssocID="{6FEE77F0-AB06-48E2-97CD-565A65618758}" presName="centerShape" presStyleLbl="vennNode1" presStyleIdx="0" presStyleCnt="8" custLinFactNeighborX="-671" custLinFactNeighborY="10072"/>
      <dgm:spPr/>
    </dgm:pt>
    <dgm:pt modelId="{3E6BADE6-3200-4C33-981A-BFD7DEFBE2E2}" type="pres">
      <dgm:prSet presAssocID="{F22027D2-FD85-4B6A-BC9E-10D36C28EE88}" presName="node" presStyleLbl="vennNode1" presStyleIdx="1" presStyleCnt="8" custScaleX="113830" custScaleY="115686" custRadScaleRad="107306" custRadScaleInc="-78815">
        <dgm:presLayoutVars>
          <dgm:bulletEnabled val="1"/>
        </dgm:presLayoutVars>
      </dgm:prSet>
      <dgm:spPr/>
    </dgm:pt>
    <dgm:pt modelId="{F5AACE7F-DEA6-49C8-8D99-CCA21012D787}" type="pres">
      <dgm:prSet presAssocID="{884C512F-11AD-4E13-B189-CBD1D2F9AF8A}" presName="node" presStyleLbl="vennNode1" presStyleIdx="2" presStyleCnt="8" custScaleX="114890" custScaleY="113070" custRadScaleRad="96999" custRadScaleInc="-101953">
        <dgm:presLayoutVars>
          <dgm:bulletEnabled val="1"/>
        </dgm:presLayoutVars>
      </dgm:prSet>
      <dgm:spPr/>
    </dgm:pt>
    <dgm:pt modelId="{EF1D12AF-BB9F-417E-B66B-065CE1A47662}" type="pres">
      <dgm:prSet presAssocID="{1501F5CC-9954-403E-BDE3-7DB7EBFA5624}" presName="node" presStyleLbl="vennNode1" presStyleIdx="3" presStyleCnt="8" custScaleX="116949" custScaleY="112987" custRadScaleRad="106098" custRadScaleInc="-113608">
        <dgm:presLayoutVars>
          <dgm:bulletEnabled val="1"/>
        </dgm:presLayoutVars>
      </dgm:prSet>
      <dgm:spPr/>
    </dgm:pt>
    <dgm:pt modelId="{C580512F-A18C-47B1-877D-E028C8E2CE32}" type="pres">
      <dgm:prSet presAssocID="{0C707439-5E58-4E87-9559-94547D2D63A2}" presName="node" presStyleLbl="vennNode1" presStyleIdx="4" presStyleCnt="8" custScaleX="111459" custScaleY="115276" custRadScaleRad="109286" custRadScaleInc="-124283">
        <dgm:presLayoutVars>
          <dgm:bulletEnabled val="1"/>
        </dgm:presLayoutVars>
      </dgm:prSet>
      <dgm:spPr/>
    </dgm:pt>
    <dgm:pt modelId="{4B20B06A-EE8A-498E-8E72-1BED43D36749}" type="pres">
      <dgm:prSet presAssocID="{A061A740-021A-43F8-9B21-E2BD09C42999}" presName="node" presStyleLbl="vennNode1" presStyleIdx="5" presStyleCnt="8" custScaleX="120336" custScaleY="112606" custRadScaleRad="123124" custRadScaleInc="-136667">
        <dgm:presLayoutVars>
          <dgm:bulletEnabled val="1"/>
        </dgm:presLayoutVars>
      </dgm:prSet>
      <dgm:spPr/>
    </dgm:pt>
    <dgm:pt modelId="{8B8E3CEC-23D9-4E83-B916-F42E09FFCA59}" type="pres">
      <dgm:prSet presAssocID="{F02FC703-9EBE-4E9E-AB0C-7DE1F041D358}" presName="node" presStyleLbl="vennNode1" presStyleIdx="6" presStyleCnt="8" custScaleX="114916" custScaleY="116487" custRadScaleRad="122092" custRadScaleInc="-57655">
        <dgm:presLayoutVars>
          <dgm:bulletEnabled val="1"/>
        </dgm:presLayoutVars>
      </dgm:prSet>
      <dgm:spPr/>
    </dgm:pt>
    <dgm:pt modelId="{EEC44B58-3F3C-460C-B8CC-6D5F4AE214DC}" type="pres">
      <dgm:prSet presAssocID="{7E1E67FA-4CB1-4BD2-9D81-2242DC8023E3}" presName="node" presStyleLbl="vennNode1" presStyleIdx="7" presStyleCnt="8" custScaleX="121243" custScaleY="115654" custRadScaleRad="109008" custRadScaleInc="-64957">
        <dgm:presLayoutVars>
          <dgm:bulletEnabled val="1"/>
        </dgm:presLayoutVars>
      </dgm:prSet>
      <dgm:spPr/>
    </dgm:pt>
  </dgm:ptLst>
  <dgm:cxnLst>
    <dgm:cxn modelId="{19B8F502-298F-46E7-A3DE-71BE9EBE93AA}" srcId="{708056E5-F647-4BCA-A380-83C77EDEE10E}" destId="{6FEE77F0-AB06-48E2-97CD-565A65618758}" srcOrd="0" destOrd="0" parTransId="{BCD1F6A3-F6E0-482A-8967-F642AB6F74C9}" sibTransId="{63A058DE-7A4E-4C29-9F53-4B61D8C9C660}"/>
    <dgm:cxn modelId="{1CD7370A-6A20-4544-B2D7-99C9820DE62C}" srcId="{6FEE77F0-AB06-48E2-97CD-565A65618758}" destId="{A061A740-021A-43F8-9B21-E2BD09C42999}" srcOrd="4" destOrd="0" parTransId="{08F99103-B934-422D-A6D0-B878C5B5E9E8}" sibTransId="{0DFD07AB-76D7-4D4C-B4A7-B4A7BA630B29}"/>
    <dgm:cxn modelId="{9528490F-D53C-4AD1-9A28-DC65E9BC378F}" type="presOf" srcId="{6FEE77F0-AB06-48E2-97CD-565A65618758}" destId="{EEDC39EC-9051-4321-B548-07B0AA800729}" srcOrd="0" destOrd="0" presId="urn:microsoft.com/office/officeart/2005/8/layout/radial3"/>
    <dgm:cxn modelId="{A92C1329-2060-4109-BE02-8F7A9817A6C4}" srcId="{6FEE77F0-AB06-48E2-97CD-565A65618758}" destId="{884C512F-11AD-4E13-B189-CBD1D2F9AF8A}" srcOrd="1" destOrd="0" parTransId="{598A5C9D-DB5A-440D-A50E-F448C571A329}" sibTransId="{55075327-D46C-463C-A4C3-48A642AC2964}"/>
    <dgm:cxn modelId="{05465760-2C16-4DE7-AF4D-B786F88BBEF3}" type="presOf" srcId="{A061A740-021A-43F8-9B21-E2BD09C42999}" destId="{4B20B06A-EE8A-498E-8E72-1BED43D36749}" srcOrd="0" destOrd="0" presId="urn:microsoft.com/office/officeart/2005/8/layout/radial3"/>
    <dgm:cxn modelId="{DA6D9B63-0EB7-4B3B-85A4-754948C1DE3A}" type="presOf" srcId="{1501F5CC-9954-403E-BDE3-7DB7EBFA5624}" destId="{EF1D12AF-BB9F-417E-B66B-065CE1A47662}" srcOrd="0" destOrd="0" presId="urn:microsoft.com/office/officeart/2005/8/layout/radial3"/>
    <dgm:cxn modelId="{FBB6F644-B7F1-4CD9-B309-5011B842F88F}" srcId="{6FEE77F0-AB06-48E2-97CD-565A65618758}" destId="{0C707439-5E58-4E87-9559-94547D2D63A2}" srcOrd="3" destOrd="0" parTransId="{464E1FD5-49F6-41B3-A74F-B10A222208B4}" sibTransId="{F785E03E-CA62-4781-87A7-186479439C06}"/>
    <dgm:cxn modelId="{F0195D67-7FB0-4C13-87DB-6976C2FD3FBB}" srcId="{708056E5-F647-4BCA-A380-83C77EDEE10E}" destId="{25F19E52-5967-4BCE-A849-E305F3617A56}" srcOrd="2" destOrd="0" parTransId="{580DF1B6-4058-4661-8F19-F5ADCEE5D4FC}" sibTransId="{2851632A-384E-4802-A21F-B1F4A91D613F}"/>
    <dgm:cxn modelId="{8AD19D54-3129-4C5E-A5CC-EB6446F3DD00}" srcId="{708056E5-F647-4BCA-A380-83C77EDEE10E}" destId="{9534F62F-4565-4A20-8E14-107D93D2C17F}" srcOrd="3" destOrd="0" parTransId="{5CFA3455-A4EA-4E1D-B289-9109424FAAC8}" sibTransId="{382BBF93-36FB-4418-8361-6A6E559CD7A6}"/>
    <dgm:cxn modelId="{8378AE55-3A0B-45A5-9F09-DD9534D00892}" type="presOf" srcId="{0C707439-5E58-4E87-9559-94547D2D63A2}" destId="{C580512F-A18C-47B1-877D-E028C8E2CE32}" srcOrd="0" destOrd="0" presId="urn:microsoft.com/office/officeart/2005/8/layout/radial3"/>
    <dgm:cxn modelId="{857C3556-1435-4321-815A-1869424929AF}" srcId="{6FEE77F0-AB06-48E2-97CD-565A65618758}" destId="{F02FC703-9EBE-4E9E-AB0C-7DE1F041D358}" srcOrd="5" destOrd="0" parTransId="{65D99634-B64A-4A99-A760-E535FBA1B3F7}" sibTransId="{C6B9FDA6-E0F4-4BE4-9758-401A8A3883B3}"/>
    <dgm:cxn modelId="{818AE656-60C3-4DCD-AA22-D775EF69CC7A}" type="presOf" srcId="{7E1E67FA-4CB1-4BD2-9D81-2242DC8023E3}" destId="{EEC44B58-3F3C-460C-B8CC-6D5F4AE214DC}" srcOrd="0" destOrd="0" presId="urn:microsoft.com/office/officeart/2005/8/layout/radial3"/>
    <dgm:cxn modelId="{AB12BA81-7455-404E-9BE5-99D0BD1D4C21}" srcId="{6FEE77F0-AB06-48E2-97CD-565A65618758}" destId="{7E1E67FA-4CB1-4BD2-9D81-2242DC8023E3}" srcOrd="6" destOrd="0" parTransId="{303630F5-3A99-4B7C-9086-239E750B21F2}" sibTransId="{2BC8B8F0-89DD-4374-9960-C0087D05FDBB}"/>
    <dgm:cxn modelId="{23A5F9C5-491A-43D7-8B7A-E8A4C5BB31E5}" srcId="{708056E5-F647-4BCA-A380-83C77EDEE10E}" destId="{A47910EC-981B-4EE5-963F-03E2914B2878}" srcOrd="1" destOrd="0" parTransId="{2EFE0EB7-A756-4E7E-AF01-8E0CD87E873A}" sibTransId="{71320523-DE01-49ED-B9CE-C781B0CA9DDF}"/>
    <dgm:cxn modelId="{F2F85ECE-1BA3-43A0-945E-BB8F90881B52}" type="presOf" srcId="{F02FC703-9EBE-4E9E-AB0C-7DE1F041D358}" destId="{8B8E3CEC-23D9-4E83-B916-F42E09FFCA59}" srcOrd="0" destOrd="0" presId="urn:microsoft.com/office/officeart/2005/8/layout/radial3"/>
    <dgm:cxn modelId="{7481CDD6-95AD-4262-A1C0-C43624BF3E7D}" srcId="{6FEE77F0-AB06-48E2-97CD-565A65618758}" destId="{1501F5CC-9954-403E-BDE3-7DB7EBFA5624}" srcOrd="2" destOrd="0" parTransId="{CB3E16A0-4D64-4471-8D10-249314C07EC4}" sibTransId="{F37F5D26-416B-4B73-A662-DC2266F750DB}"/>
    <dgm:cxn modelId="{BFCE42E1-0F39-4828-A199-310ADCF5CD9D}" type="presOf" srcId="{708056E5-F647-4BCA-A380-83C77EDEE10E}" destId="{C3A2E598-D691-427D-89B6-46A5511AE45E}" srcOrd="0" destOrd="0" presId="urn:microsoft.com/office/officeart/2005/8/layout/radial3"/>
    <dgm:cxn modelId="{692CA2E2-6FED-41A0-A701-DC1E371FC24E}" srcId="{6FEE77F0-AB06-48E2-97CD-565A65618758}" destId="{F22027D2-FD85-4B6A-BC9E-10D36C28EE88}" srcOrd="0" destOrd="0" parTransId="{CD0F8CB1-7891-4B80-8462-FC93DAC742CD}" sibTransId="{36EADFCF-20FF-4CB3-971B-7FB1B3BD3A73}"/>
    <dgm:cxn modelId="{AC0587E5-62A1-4082-99B4-3E2E1BF2C13E}" type="presOf" srcId="{F22027D2-FD85-4B6A-BC9E-10D36C28EE88}" destId="{3E6BADE6-3200-4C33-981A-BFD7DEFBE2E2}" srcOrd="0" destOrd="0" presId="urn:microsoft.com/office/officeart/2005/8/layout/radial3"/>
    <dgm:cxn modelId="{F66AAFE8-96B1-4944-9B62-A7FC57922885}" type="presOf" srcId="{884C512F-11AD-4E13-B189-CBD1D2F9AF8A}" destId="{F5AACE7F-DEA6-49C8-8D99-CCA21012D787}" srcOrd="0" destOrd="0" presId="urn:microsoft.com/office/officeart/2005/8/layout/radial3"/>
    <dgm:cxn modelId="{E49075B2-2AA2-4047-94DB-10CB85D53431}" type="presParOf" srcId="{C3A2E598-D691-427D-89B6-46A5511AE45E}" destId="{F42B4262-C286-411C-A582-54D224458A24}" srcOrd="0" destOrd="0" presId="urn:microsoft.com/office/officeart/2005/8/layout/radial3"/>
    <dgm:cxn modelId="{975DFBE8-167E-462E-98F2-17549C23FC1E}" type="presParOf" srcId="{F42B4262-C286-411C-A582-54D224458A24}" destId="{EEDC39EC-9051-4321-B548-07B0AA800729}" srcOrd="0" destOrd="0" presId="urn:microsoft.com/office/officeart/2005/8/layout/radial3"/>
    <dgm:cxn modelId="{A699A205-3F3B-4F7B-9B1E-BD4DA81E321D}" type="presParOf" srcId="{F42B4262-C286-411C-A582-54D224458A24}" destId="{3E6BADE6-3200-4C33-981A-BFD7DEFBE2E2}" srcOrd="1" destOrd="0" presId="urn:microsoft.com/office/officeart/2005/8/layout/radial3"/>
    <dgm:cxn modelId="{D55E9614-5A7E-4BA5-8933-E561808D9BAB}" type="presParOf" srcId="{F42B4262-C286-411C-A582-54D224458A24}" destId="{F5AACE7F-DEA6-49C8-8D99-CCA21012D787}" srcOrd="2" destOrd="0" presId="urn:microsoft.com/office/officeart/2005/8/layout/radial3"/>
    <dgm:cxn modelId="{8E5AD5E5-4BD7-4700-BD50-CFFA96EB5988}" type="presParOf" srcId="{F42B4262-C286-411C-A582-54D224458A24}" destId="{EF1D12AF-BB9F-417E-B66B-065CE1A47662}" srcOrd="3" destOrd="0" presId="urn:microsoft.com/office/officeart/2005/8/layout/radial3"/>
    <dgm:cxn modelId="{B24642EB-21AB-4B2F-8B5E-19699EDBCB5C}" type="presParOf" srcId="{F42B4262-C286-411C-A582-54D224458A24}" destId="{C580512F-A18C-47B1-877D-E028C8E2CE32}" srcOrd="4" destOrd="0" presId="urn:microsoft.com/office/officeart/2005/8/layout/radial3"/>
    <dgm:cxn modelId="{4FB77E25-7BCC-4F31-BC2B-5A2780D36E00}" type="presParOf" srcId="{F42B4262-C286-411C-A582-54D224458A24}" destId="{4B20B06A-EE8A-498E-8E72-1BED43D36749}" srcOrd="5" destOrd="0" presId="urn:microsoft.com/office/officeart/2005/8/layout/radial3"/>
    <dgm:cxn modelId="{56D7FE52-397C-4F50-BC68-4AE510AB4C2F}" type="presParOf" srcId="{F42B4262-C286-411C-A582-54D224458A24}" destId="{8B8E3CEC-23D9-4E83-B916-F42E09FFCA59}" srcOrd="6" destOrd="0" presId="urn:microsoft.com/office/officeart/2005/8/layout/radial3"/>
    <dgm:cxn modelId="{0BA1B73F-A9DA-40C9-9095-B4D8E020490C}" type="presParOf" srcId="{F42B4262-C286-411C-A582-54D224458A24}" destId="{EEC44B58-3F3C-460C-B8CC-6D5F4AE214DC}" srcOrd="7"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20584A-14AD-403C-8F3B-657936BC7B5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0BBB8FE0-C7F1-4302-B88E-11856D516C29}">
      <dgm:prSet phldrT="[Текст]" custT="1"/>
      <dgm:spPr/>
      <dgm:t>
        <a:bodyPr/>
        <a:lstStyle/>
        <a:p>
          <a:r>
            <a:rPr lang="ro-RO" sz="1000" b="1">
              <a:solidFill>
                <a:schemeClr val="tx1"/>
              </a:solidFill>
              <a:latin typeface="Times New Roman" pitchFamily="18" charset="0"/>
              <a:cs typeface="Times New Roman" pitchFamily="18" charset="0"/>
            </a:rPr>
            <a:t>Avantaje</a:t>
          </a:r>
          <a:endParaRPr lang="ru-RU" sz="1000" b="1">
            <a:solidFill>
              <a:schemeClr val="tx1"/>
            </a:solidFill>
            <a:latin typeface="Times New Roman" pitchFamily="18" charset="0"/>
            <a:cs typeface="Times New Roman" pitchFamily="18" charset="0"/>
          </a:endParaRPr>
        </a:p>
      </dgm:t>
    </dgm:pt>
    <dgm:pt modelId="{D3B4252A-DC08-426D-8A16-FE457D4D556F}" type="parTrans" cxnId="{B4CDD2CB-852B-4F61-978B-AB63F7D0D6F0}">
      <dgm:prSet/>
      <dgm:spPr/>
      <dgm:t>
        <a:bodyPr/>
        <a:lstStyle/>
        <a:p>
          <a:endParaRPr lang="ru-RU"/>
        </a:p>
      </dgm:t>
    </dgm:pt>
    <dgm:pt modelId="{C3B7563D-FE19-49E9-906C-4A815F8FF772}" type="sibTrans" cxnId="{B4CDD2CB-852B-4F61-978B-AB63F7D0D6F0}">
      <dgm:prSet/>
      <dgm:spPr/>
      <dgm:t>
        <a:bodyPr/>
        <a:lstStyle/>
        <a:p>
          <a:endParaRPr lang="ru-RU"/>
        </a:p>
      </dgm:t>
    </dgm:pt>
    <dgm:pt modelId="{8A09635B-B43B-4010-A872-418DDA10E095}">
      <dgm:prSet phldrT="[Текст]" custT="1"/>
      <dgm:spPr/>
      <dgm:t>
        <a:bodyPr/>
        <a:lstStyle/>
        <a:p>
          <a:pPr algn="just"/>
          <a:r>
            <a:rPr lang="ro-RO" sz="1400" dirty="0">
              <a:latin typeface="Times New Roman" pitchFamily="18" charset="0"/>
              <a:cs typeface="Times New Roman" pitchFamily="18" charset="0"/>
            </a:rPr>
            <a:t>Crearea de noi locuri de muncă în domeniul turismului.</a:t>
          </a:r>
          <a:endParaRPr lang="ru-RU" sz="1400" dirty="0">
            <a:latin typeface="Times New Roman" pitchFamily="18" charset="0"/>
            <a:cs typeface="Times New Roman" pitchFamily="18" charset="0"/>
          </a:endParaRPr>
        </a:p>
      </dgm:t>
    </dgm:pt>
    <dgm:pt modelId="{63DC2032-B5A3-4810-A1EC-0F72B696A320}" type="parTrans" cxnId="{5EACF71D-E7EB-4B50-9317-9B216D6E11AD}">
      <dgm:prSet/>
      <dgm:spPr/>
      <dgm:t>
        <a:bodyPr/>
        <a:lstStyle/>
        <a:p>
          <a:endParaRPr lang="ru-RU"/>
        </a:p>
      </dgm:t>
    </dgm:pt>
    <dgm:pt modelId="{3B7160D4-F5C6-40D7-AA29-7940A9B74D40}" type="sibTrans" cxnId="{5EACF71D-E7EB-4B50-9317-9B216D6E11AD}">
      <dgm:prSet/>
      <dgm:spPr/>
      <dgm:t>
        <a:bodyPr/>
        <a:lstStyle/>
        <a:p>
          <a:endParaRPr lang="ru-RU"/>
        </a:p>
      </dgm:t>
    </dgm:pt>
    <dgm:pt modelId="{827288AA-02D4-4655-80EC-DCDD0D5FC635}">
      <dgm:prSet phldrT="[Текст]" custT="1"/>
      <dgm:spPr/>
      <dgm:t>
        <a:bodyPr/>
        <a:lstStyle/>
        <a:p>
          <a:r>
            <a:rPr lang="ro-RO" sz="1000" b="1" dirty="0">
              <a:solidFill>
                <a:schemeClr val="tx1"/>
              </a:solidFill>
              <a:latin typeface="Times New Roman" pitchFamily="18" charset="0"/>
              <a:cs typeface="Times New Roman" pitchFamily="18" charset="0"/>
            </a:rPr>
            <a:t>Dezavantaje</a:t>
          </a:r>
          <a:r>
            <a:rPr lang="ro-RO" sz="1000" dirty="0">
              <a:solidFill>
                <a:schemeClr val="tx1"/>
              </a:solidFill>
              <a:latin typeface="Times New Roman" pitchFamily="18" charset="0"/>
              <a:cs typeface="Times New Roman" pitchFamily="18" charset="0"/>
            </a:rPr>
            <a:t> </a:t>
          </a:r>
          <a:endParaRPr lang="ru-RU" sz="1000" dirty="0">
            <a:solidFill>
              <a:schemeClr val="tx1"/>
            </a:solidFill>
            <a:latin typeface="Times New Roman" pitchFamily="18" charset="0"/>
            <a:cs typeface="Times New Roman" pitchFamily="18" charset="0"/>
          </a:endParaRPr>
        </a:p>
      </dgm:t>
    </dgm:pt>
    <dgm:pt modelId="{8D00ED38-3D62-4368-BE9B-65D950994641}" type="parTrans" cxnId="{215ECA7A-1D86-4372-A768-5A062FD54915}">
      <dgm:prSet/>
      <dgm:spPr/>
      <dgm:t>
        <a:bodyPr/>
        <a:lstStyle/>
        <a:p>
          <a:endParaRPr lang="ru-RU"/>
        </a:p>
      </dgm:t>
    </dgm:pt>
    <dgm:pt modelId="{DB85ED76-3049-4132-A80E-B19F8918C98B}" type="sibTrans" cxnId="{215ECA7A-1D86-4372-A768-5A062FD54915}">
      <dgm:prSet/>
      <dgm:spPr/>
      <dgm:t>
        <a:bodyPr/>
        <a:lstStyle/>
        <a:p>
          <a:endParaRPr lang="ru-RU"/>
        </a:p>
      </dgm:t>
    </dgm:pt>
    <dgm:pt modelId="{8AF0E143-AD24-4487-A405-089076C4F14A}">
      <dgm:prSet phldrT="[Текст]" custT="1"/>
      <dgm:spPr/>
      <dgm:t>
        <a:bodyPr/>
        <a:lstStyle/>
        <a:p>
          <a:pPr algn="just"/>
          <a:r>
            <a:rPr lang="ro-RO" sz="1400" dirty="0"/>
            <a:t> </a:t>
          </a:r>
          <a:r>
            <a:rPr lang="ro-RO" sz="1400" dirty="0">
              <a:latin typeface="Times New Roman" pitchFamily="18" charset="0"/>
              <a:cs typeface="Times New Roman" pitchFamily="18" charset="0"/>
            </a:rPr>
            <a:t>Este posibil ca localitatea să devină suprapopulată cu turiști, ceea ce va duce la dificultăți.</a:t>
          </a:r>
          <a:endParaRPr lang="ru-RU" sz="1400" dirty="0">
            <a:latin typeface="Times New Roman" pitchFamily="18" charset="0"/>
            <a:cs typeface="Times New Roman" pitchFamily="18" charset="0"/>
          </a:endParaRPr>
        </a:p>
      </dgm:t>
    </dgm:pt>
    <dgm:pt modelId="{04A700B9-1AF4-4758-A3DB-0ECA4EF1A093}" type="parTrans" cxnId="{AA1FB64A-8544-4477-B839-A44D0342B116}">
      <dgm:prSet/>
      <dgm:spPr/>
      <dgm:t>
        <a:bodyPr/>
        <a:lstStyle/>
        <a:p>
          <a:endParaRPr lang="ru-RU"/>
        </a:p>
      </dgm:t>
    </dgm:pt>
    <dgm:pt modelId="{289116D3-44AA-420C-976C-E1C9DB0FDA01}" type="sibTrans" cxnId="{AA1FB64A-8544-4477-B839-A44D0342B116}">
      <dgm:prSet/>
      <dgm:spPr/>
      <dgm:t>
        <a:bodyPr/>
        <a:lstStyle/>
        <a:p>
          <a:endParaRPr lang="ru-RU"/>
        </a:p>
      </dgm:t>
    </dgm:pt>
    <dgm:pt modelId="{BCF3D1B8-EF9A-4C3A-A461-4F3D10B76AFA}">
      <dgm:prSet phldrT="[Текст]" custT="1"/>
      <dgm:spPr/>
      <dgm:t>
        <a:bodyPr/>
        <a:lstStyle/>
        <a:p>
          <a:pPr algn="just"/>
          <a:r>
            <a:rPr lang="ro-RO" sz="1400" dirty="0">
              <a:latin typeface="Times New Roman" pitchFamily="18" charset="0"/>
              <a:cs typeface="Times New Roman" pitchFamily="18" charset="0"/>
            </a:rPr>
            <a:t>Sporirea veniturilor autorităților locale și localnicilor provenite din turism.</a:t>
          </a:r>
          <a:endParaRPr lang="ru-RU" sz="1400" dirty="0">
            <a:latin typeface="Times New Roman" pitchFamily="18" charset="0"/>
            <a:cs typeface="Times New Roman" pitchFamily="18" charset="0"/>
          </a:endParaRPr>
        </a:p>
      </dgm:t>
    </dgm:pt>
    <dgm:pt modelId="{6D49F80A-BD16-458B-B912-5BB090CD0FAB}" type="parTrans" cxnId="{EF5EA7F1-3CAA-41D1-B8DC-06D1B7667428}">
      <dgm:prSet/>
      <dgm:spPr/>
      <dgm:t>
        <a:bodyPr/>
        <a:lstStyle/>
        <a:p>
          <a:endParaRPr lang="ru-RU"/>
        </a:p>
      </dgm:t>
    </dgm:pt>
    <dgm:pt modelId="{E147550A-B47F-4BC0-9320-F0197E6F9DF9}" type="sibTrans" cxnId="{EF5EA7F1-3CAA-41D1-B8DC-06D1B7667428}">
      <dgm:prSet/>
      <dgm:spPr/>
      <dgm:t>
        <a:bodyPr/>
        <a:lstStyle/>
        <a:p>
          <a:endParaRPr lang="ru-RU"/>
        </a:p>
      </dgm:t>
    </dgm:pt>
    <dgm:pt modelId="{B0B38DE7-00FD-41F6-BE2D-5464841354E4}">
      <dgm:prSet phldrT="[Текст]" custT="1"/>
      <dgm:spPr/>
      <dgm:t>
        <a:bodyPr/>
        <a:lstStyle/>
        <a:p>
          <a:pPr algn="just"/>
          <a:r>
            <a:rPr lang="ro-RO" sz="1400" dirty="0">
              <a:latin typeface="Times New Roman" pitchFamily="18" charset="0"/>
              <a:cs typeface="Times New Roman" pitchFamily="18" charset="0"/>
            </a:rPr>
            <a:t>Crearea unei imagini turistice pozitive localității.</a:t>
          </a:r>
          <a:endParaRPr lang="ru-RU" sz="1400" dirty="0">
            <a:latin typeface="Times New Roman" pitchFamily="18" charset="0"/>
            <a:cs typeface="Times New Roman" pitchFamily="18" charset="0"/>
          </a:endParaRPr>
        </a:p>
      </dgm:t>
    </dgm:pt>
    <dgm:pt modelId="{2B788494-AB6A-407A-94FC-284A56D7BB7D}" type="parTrans" cxnId="{FD249704-CF3F-46CF-9B20-460C26D7BE71}">
      <dgm:prSet/>
      <dgm:spPr/>
      <dgm:t>
        <a:bodyPr/>
        <a:lstStyle/>
        <a:p>
          <a:endParaRPr lang="ru-RU"/>
        </a:p>
      </dgm:t>
    </dgm:pt>
    <dgm:pt modelId="{C806A512-5A02-47CD-B87F-75425F122185}" type="sibTrans" cxnId="{FD249704-CF3F-46CF-9B20-460C26D7BE71}">
      <dgm:prSet/>
      <dgm:spPr/>
      <dgm:t>
        <a:bodyPr/>
        <a:lstStyle/>
        <a:p>
          <a:endParaRPr lang="ru-RU"/>
        </a:p>
      </dgm:t>
    </dgm:pt>
    <dgm:pt modelId="{581EDF9D-AEE6-4130-B1D8-93AB19AF29FB}">
      <dgm:prSet phldrT="[Текст]" custT="1"/>
      <dgm:spPr/>
      <dgm:t>
        <a:bodyPr/>
        <a:lstStyle/>
        <a:p>
          <a:pPr algn="just"/>
          <a:r>
            <a:rPr lang="ro-RO" sz="1400" dirty="0">
              <a:latin typeface="Times New Roman" pitchFamily="18" charset="0"/>
              <a:cs typeface="Times New Roman" pitchFamily="18" charset="0"/>
            </a:rPr>
            <a:t>Prin activitatea agropensiunilor se poate valorifica și promova tradițiile culturale și populare ale localității.</a:t>
          </a:r>
          <a:endParaRPr lang="ru-RU" sz="1400" dirty="0">
            <a:latin typeface="Times New Roman" pitchFamily="18" charset="0"/>
            <a:cs typeface="Times New Roman" pitchFamily="18" charset="0"/>
          </a:endParaRPr>
        </a:p>
      </dgm:t>
    </dgm:pt>
    <dgm:pt modelId="{1A3EF94A-3887-4D6D-9ACB-4791ACEBBC9C}" type="parTrans" cxnId="{C2FDC6C4-5E90-4A4A-8B55-BD2A21C5D469}">
      <dgm:prSet/>
      <dgm:spPr/>
      <dgm:t>
        <a:bodyPr/>
        <a:lstStyle/>
        <a:p>
          <a:endParaRPr lang="ru-RU"/>
        </a:p>
      </dgm:t>
    </dgm:pt>
    <dgm:pt modelId="{AB5BA4EF-E15B-456A-ADBF-75224D91DD9F}" type="sibTrans" cxnId="{C2FDC6C4-5E90-4A4A-8B55-BD2A21C5D469}">
      <dgm:prSet/>
      <dgm:spPr/>
      <dgm:t>
        <a:bodyPr/>
        <a:lstStyle/>
        <a:p>
          <a:endParaRPr lang="ru-RU"/>
        </a:p>
      </dgm:t>
    </dgm:pt>
    <dgm:pt modelId="{CA300AFC-885D-4081-9B7A-C558609D9D41}">
      <dgm:prSet phldrT="[Текст]" custT="1"/>
      <dgm:spPr/>
      <dgm:t>
        <a:bodyPr/>
        <a:lstStyle/>
        <a:p>
          <a:pPr algn="just"/>
          <a:r>
            <a:rPr lang="ro-RO" sz="1400" dirty="0">
              <a:latin typeface="Times New Roman" pitchFamily="18" charset="0"/>
              <a:cs typeface="Times New Roman" pitchFamily="18" charset="0"/>
            </a:rPr>
            <a:t>Este necesară o infrastructură generală și turistică bună pentru turiști, cât și pentru localnici.</a:t>
          </a:r>
          <a:endParaRPr lang="ru-RU" sz="1400" dirty="0">
            <a:latin typeface="Times New Roman" pitchFamily="18" charset="0"/>
            <a:cs typeface="Times New Roman" pitchFamily="18" charset="0"/>
          </a:endParaRPr>
        </a:p>
      </dgm:t>
    </dgm:pt>
    <dgm:pt modelId="{827EF9A7-EA12-4A43-B726-D98C6BFF3354}" type="parTrans" cxnId="{2EA951A8-441A-4819-BD43-30474A34A05B}">
      <dgm:prSet/>
      <dgm:spPr/>
      <dgm:t>
        <a:bodyPr/>
        <a:lstStyle/>
        <a:p>
          <a:endParaRPr lang="ru-RU"/>
        </a:p>
      </dgm:t>
    </dgm:pt>
    <dgm:pt modelId="{4E7BA48E-F227-49E0-A8A3-1826195CAD5F}" type="sibTrans" cxnId="{2EA951A8-441A-4819-BD43-30474A34A05B}">
      <dgm:prSet/>
      <dgm:spPr/>
      <dgm:t>
        <a:bodyPr/>
        <a:lstStyle/>
        <a:p>
          <a:endParaRPr lang="ru-RU"/>
        </a:p>
      </dgm:t>
    </dgm:pt>
    <dgm:pt modelId="{1190B70C-8F47-4AEF-A0E2-C0FA34BA2C51}">
      <dgm:prSet phldrT="[Текст]" custT="1"/>
      <dgm:spPr/>
      <dgm:t>
        <a:bodyPr/>
        <a:lstStyle/>
        <a:p>
          <a:pPr algn="just"/>
          <a:r>
            <a:rPr lang="ro-RO" sz="1400" dirty="0">
              <a:latin typeface="Times New Roman" pitchFamily="18" charset="0"/>
              <a:cs typeface="Times New Roman" pitchFamily="18" charset="0"/>
            </a:rPr>
            <a:t>Necesitatea cunoașterii mai multor limbi de circulație internațională de către proprietarii de pensiuni agroturistice și localnici. </a:t>
          </a:r>
          <a:endParaRPr lang="ru-RU" sz="1400" dirty="0">
            <a:latin typeface="Times New Roman" pitchFamily="18" charset="0"/>
            <a:cs typeface="Times New Roman" pitchFamily="18" charset="0"/>
          </a:endParaRPr>
        </a:p>
      </dgm:t>
    </dgm:pt>
    <dgm:pt modelId="{FC42DBD8-D959-471B-A744-7B5245C17F10}" type="parTrans" cxnId="{59F6C771-3A95-4CD0-9EA0-413C62613A51}">
      <dgm:prSet/>
      <dgm:spPr/>
      <dgm:t>
        <a:bodyPr/>
        <a:lstStyle/>
        <a:p>
          <a:endParaRPr lang="ru-RU"/>
        </a:p>
      </dgm:t>
    </dgm:pt>
    <dgm:pt modelId="{5BC1701C-26B5-4273-9B50-6C9591D523A6}" type="sibTrans" cxnId="{59F6C771-3A95-4CD0-9EA0-413C62613A51}">
      <dgm:prSet/>
      <dgm:spPr/>
      <dgm:t>
        <a:bodyPr/>
        <a:lstStyle/>
        <a:p>
          <a:endParaRPr lang="ru-RU"/>
        </a:p>
      </dgm:t>
    </dgm:pt>
    <dgm:pt modelId="{37C8350D-DEF2-461F-8D20-88BA6F97BC78}">
      <dgm:prSet phldrT="[Текст]" custT="1"/>
      <dgm:spPr/>
      <dgm:t>
        <a:bodyPr/>
        <a:lstStyle/>
        <a:p>
          <a:pPr algn="just"/>
          <a:r>
            <a:rPr lang="ro-RO" sz="1400" dirty="0">
              <a:latin typeface="Times New Roman" pitchFamily="18" charset="0"/>
              <a:cs typeface="Times New Roman" pitchFamily="18" charset="0"/>
            </a:rPr>
            <a:t>Prin dezvoltarea pensiunilor agroturistice și crearea unei imagini turistice pozitive a localității, localnicii împreună cu autoritățile </a:t>
          </a:r>
          <a:r>
            <a:rPr lang="en-US" sz="1400" dirty="0">
              <a:latin typeface="Times New Roman" pitchFamily="18" charset="0"/>
              <a:cs typeface="Times New Roman" pitchFamily="18" charset="0"/>
            </a:rPr>
            <a:t>p</a:t>
          </a:r>
          <a:r>
            <a:rPr lang="ro-RO" sz="1400" dirty="0">
              <a:latin typeface="Times New Roman" pitchFamily="18" charset="0"/>
              <a:cs typeface="Times New Roman" pitchFamily="18" charset="0"/>
            </a:rPr>
            <a:t>or menaja căile de acces în localitate. </a:t>
          </a:r>
          <a:endParaRPr lang="ru-RU" sz="1400" dirty="0">
            <a:latin typeface="Times New Roman" pitchFamily="18" charset="0"/>
            <a:cs typeface="Times New Roman" pitchFamily="18" charset="0"/>
          </a:endParaRPr>
        </a:p>
      </dgm:t>
    </dgm:pt>
    <dgm:pt modelId="{CCC75C72-8CB6-4340-AEB4-056C72750D37}" type="parTrans" cxnId="{A7531EA8-1A02-4DC8-81C4-F6C5B221389A}">
      <dgm:prSet/>
      <dgm:spPr/>
      <dgm:t>
        <a:bodyPr/>
        <a:lstStyle/>
        <a:p>
          <a:endParaRPr lang="ru-RU"/>
        </a:p>
      </dgm:t>
    </dgm:pt>
    <dgm:pt modelId="{764EADC3-C29E-4BB8-97E3-EC03529A186B}" type="sibTrans" cxnId="{A7531EA8-1A02-4DC8-81C4-F6C5B221389A}">
      <dgm:prSet/>
      <dgm:spPr/>
      <dgm:t>
        <a:bodyPr/>
        <a:lstStyle/>
        <a:p>
          <a:endParaRPr lang="ru-RU"/>
        </a:p>
      </dgm:t>
    </dgm:pt>
    <dgm:pt modelId="{4A56DEE7-5B5E-40BD-93C0-F355A75656C2}">
      <dgm:prSet phldrT="[Текст]"/>
      <dgm:spPr/>
      <dgm:t>
        <a:bodyPr/>
        <a:lstStyle/>
        <a:p>
          <a:pPr algn="l"/>
          <a:endParaRPr lang="ru-RU" sz="500"/>
        </a:p>
      </dgm:t>
    </dgm:pt>
    <dgm:pt modelId="{C1EA4700-9D54-4635-AFD8-DB2E1F3C2622}" type="parTrans" cxnId="{EA99236B-D2F6-41DB-A646-68C0B5AD79F2}">
      <dgm:prSet/>
      <dgm:spPr/>
      <dgm:t>
        <a:bodyPr/>
        <a:lstStyle/>
        <a:p>
          <a:endParaRPr lang="ru-RU"/>
        </a:p>
      </dgm:t>
    </dgm:pt>
    <dgm:pt modelId="{58077A6B-1008-4CE4-B735-699308E706D3}" type="sibTrans" cxnId="{EA99236B-D2F6-41DB-A646-68C0B5AD79F2}">
      <dgm:prSet/>
      <dgm:spPr/>
      <dgm:t>
        <a:bodyPr/>
        <a:lstStyle/>
        <a:p>
          <a:endParaRPr lang="ru-RU"/>
        </a:p>
      </dgm:t>
    </dgm:pt>
    <dgm:pt modelId="{E6F8290E-D281-4D8B-A720-59D351FF3782}">
      <dgm:prSet phldrT="[Текст]"/>
      <dgm:spPr/>
      <dgm:t>
        <a:bodyPr/>
        <a:lstStyle/>
        <a:p>
          <a:pPr algn="l"/>
          <a:endParaRPr lang="ru-RU" sz="500"/>
        </a:p>
      </dgm:t>
    </dgm:pt>
    <dgm:pt modelId="{A3B11215-D474-4837-9F5E-7CEA4B696604}" type="parTrans" cxnId="{CC771C67-0918-475A-97F9-6BC36667A883}">
      <dgm:prSet/>
      <dgm:spPr/>
      <dgm:t>
        <a:bodyPr/>
        <a:lstStyle/>
        <a:p>
          <a:endParaRPr lang="ru-RU"/>
        </a:p>
      </dgm:t>
    </dgm:pt>
    <dgm:pt modelId="{40AEA2F0-BD03-41C6-B35C-3E16E6AE2196}" type="sibTrans" cxnId="{CC771C67-0918-475A-97F9-6BC36667A883}">
      <dgm:prSet/>
      <dgm:spPr/>
      <dgm:t>
        <a:bodyPr/>
        <a:lstStyle/>
        <a:p>
          <a:endParaRPr lang="ru-RU"/>
        </a:p>
      </dgm:t>
    </dgm:pt>
    <dgm:pt modelId="{F052C6E0-1FA1-416A-982D-E25A9CB3AD1D}">
      <dgm:prSet phldrT="[Текст]"/>
      <dgm:spPr/>
      <dgm:t>
        <a:bodyPr/>
        <a:lstStyle/>
        <a:p>
          <a:pPr algn="l"/>
          <a:endParaRPr lang="ru-RU" sz="500"/>
        </a:p>
      </dgm:t>
    </dgm:pt>
    <dgm:pt modelId="{BE6E809E-F327-49AB-BC2C-ED0A2CE13475}" type="parTrans" cxnId="{684679D7-D1DD-4062-8A4E-B4547A195CF8}">
      <dgm:prSet/>
      <dgm:spPr/>
      <dgm:t>
        <a:bodyPr/>
        <a:lstStyle/>
        <a:p>
          <a:endParaRPr lang="ru-RU"/>
        </a:p>
      </dgm:t>
    </dgm:pt>
    <dgm:pt modelId="{DD7BE7A4-A74C-44EE-A989-833FB00C8A07}" type="sibTrans" cxnId="{684679D7-D1DD-4062-8A4E-B4547A195CF8}">
      <dgm:prSet/>
      <dgm:spPr/>
      <dgm:t>
        <a:bodyPr/>
        <a:lstStyle/>
        <a:p>
          <a:endParaRPr lang="ru-RU"/>
        </a:p>
      </dgm:t>
    </dgm:pt>
    <dgm:pt modelId="{AC6A4A3D-5A43-4810-A8A0-97AC19B48BBD}">
      <dgm:prSet phldrT="[Текст]"/>
      <dgm:spPr/>
      <dgm:t>
        <a:bodyPr/>
        <a:lstStyle/>
        <a:p>
          <a:pPr algn="l"/>
          <a:endParaRPr lang="ru-RU" sz="500"/>
        </a:p>
      </dgm:t>
    </dgm:pt>
    <dgm:pt modelId="{036CCCB9-C28D-4B49-9CA8-418A84424DE8}" type="parTrans" cxnId="{D8AEAF63-D29C-43CF-AD97-50DDECB31A8D}">
      <dgm:prSet/>
      <dgm:spPr/>
      <dgm:t>
        <a:bodyPr/>
        <a:lstStyle/>
        <a:p>
          <a:endParaRPr lang="ru-RU"/>
        </a:p>
      </dgm:t>
    </dgm:pt>
    <dgm:pt modelId="{0CB7D17E-5D98-497F-B1BC-5FEF6F075B39}" type="sibTrans" cxnId="{D8AEAF63-D29C-43CF-AD97-50DDECB31A8D}">
      <dgm:prSet/>
      <dgm:spPr/>
      <dgm:t>
        <a:bodyPr/>
        <a:lstStyle/>
        <a:p>
          <a:endParaRPr lang="ru-RU"/>
        </a:p>
      </dgm:t>
    </dgm:pt>
    <dgm:pt modelId="{19ED75E0-1916-40B3-9D07-A4412BFC1684}">
      <dgm:prSet phldrT="[Текст]"/>
      <dgm:spPr/>
      <dgm:t>
        <a:bodyPr/>
        <a:lstStyle/>
        <a:p>
          <a:pPr algn="l"/>
          <a:endParaRPr lang="ru-RU" sz="500" dirty="0"/>
        </a:p>
      </dgm:t>
    </dgm:pt>
    <dgm:pt modelId="{E155E4CD-7761-4538-AB16-63AC37ECD45D}" type="parTrans" cxnId="{D76DCC75-F41E-4BB0-B70A-A12F58D8E1AC}">
      <dgm:prSet/>
      <dgm:spPr/>
      <dgm:t>
        <a:bodyPr/>
        <a:lstStyle/>
        <a:p>
          <a:endParaRPr lang="ru-RU"/>
        </a:p>
      </dgm:t>
    </dgm:pt>
    <dgm:pt modelId="{76C01197-F1D9-4B92-A22B-D6C7DFBD8A3D}" type="sibTrans" cxnId="{D76DCC75-F41E-4BB0-B70A-A12F58D8E1AC}">
      <dgm:prSet/>
      <dgm:spPr/>
      <dgm:t>
        <a:bodyPr/>
        <a:lstStyle/>
        <a:p>
          <a:endParaRPr lang="ru-RU"/>
        </a:p>
      </dgm:t>
    </dgm:pt>
    <dgm:pt modelId="{8C5341DB-77B3-4E2C-9489-65C4110A4A19}">
      <dgm:prSet phldrT="[Текст]"/>
      <dgm:spPr/>
      <dgm:t>
        <a:bodyPr/>
        <a:lstStyle/>
        <a:p>
          <a:pPr algn="l"/>
          <a:endParaRPr lang="ru-RU" sz="500"/>
        </a:p>
      </dgm:t>
    </dgm:pt>
    <dgm:pt modelId="{409C90F9-CD1C-4B83-B5F1-0B5050E6BEBB}" type="parTrans" cxnId="{B6716A23-BEA3-4EC4-ABC8-D4C9B5B9838B}">
      <dgm:prSet/>
      <dgm:spPr/>
      <dgm:t>
        <a:bodyPr/>
        <a:lstStyle/>
        <a:p>
          <a:endParaRPr lang="ru-RU"/>
        </a:p>
      </dgm:t>
    </dgm:pt>
    <dgm:pt modelId="{0EB34EFE-A6E5-46C7-87C7-56CC235B04D3}" type="sibTrans" cxnId="{B6716A23-BEA3-4EC4-ABC8-D4C9B5B9838B}">
      <dgm:prSet/>
      <dgm:spPr/>
      <dgm:t>
        <a:bodyPr/>
        <a:lstStyle/>
        <a:p>
          <a:endParaRPr lang="ru-RU"/>
        </a:p>
      </dgm:t>
    </dgm:pt>
    <dgm:pt modelId="{EA985057-63FD-47DD-A36F-D0D0E7C07A0E}">
      <dgm:prSet phldrT="[Текст]" custT="1"/>
      <dgm:spPr/>
      <dgm:t>
        <a:bodyPr/>
        <a:lstStyle/>
        <a:p>
          <a:pPr algn="just"/>
          <a:r>
            <a:rPr lang="ro-RO" sz="1400" dirty="0">
              <a:latin typeface="Times New Roman" pitchFamily="18" charset="0"/>
              <a:cs typeface="Times New Roman" pitchFamily="18" charset="0"/>
            </a:rPr>
            <a:t>Se pot dezvolta ÎMM (întreprinderile mici și mijlocii) din localitate, inclusiv în sectorul turistic autohton.</a:t>
          </a:r>
          <a:endParaRPr lang="ru-RU" sz="1400" dirty="0">
            <a:latin typeface="Times New Roman" pitchFamily="18" charset="0"/>
            <a:cs typeface="Times New Roman" pitchFamily="18" charset="0"/>
          </a:endParaRPr>
        </a:p>
      </dgm:t>
    </dgm:pt>
    <dgm:pt modelId="{A36CE618-B47F-47CA-8B20-42855A6D7915}" type="parTrans" cxnId="{C5C23B2D-CF21-49B2-87BD-3C443B70AC26}">
      <dgm:prSet/>
      <dgm:spPr/>
      <dgm:t>
        <a:bodyPr/>
        <a:lstStyle/>
        <a:p>
          <a:endParaRPr lang="ru-RU"/>
        </a:p>
      </dgm:t>
    </dgm:pt>
    <dgm:pt modelId="{A57949D5-9B61-4F7E-8805-4188A24E8479}" type="sibTrans" cxnId="{C5C23B2D-CF21-49B2-87BD-3C443B70AC26}">
      <dgm:prSet/>
      <dgm:spPr/>
      <dgm:t>
        <a:bodyPr/>
        <a:lstStyle/>
        <a:p>
          <a:endParaRPr lang="ru-RU"/>
        </a:p>
      </dgm:t>
    </dgm:pt>
    <dgm:pt modelId="{BFECE75F-DB85-4710-8736-C0E40D6E55E8}">
      <dgm:prSet phldrT="[Текст]" custT="1"/>
      <dgm:spPr/>
      <dgm:t>
        <a:bodyPr/>
        <a:lstStyle/>
        <a:p>
          <a:pPr algn="l"/>
          <a:endParaRPr lang="ru-RU" sz="800" dirty="0"/>
        </a:p>
      </dgm:t>
    </dgm:pt>
    <dgm:pt modelId="{F470FEFE-D492-456C-8BEC-1ED7969B8B38}" type="parTrans" cxnId="{CC19283E-3AE5-4640-B760-D4A6F2C6EFF1}">
      <dgm:prSet/>
      <dgm:spPr/>
      <dgm:t>
        <a:bodyPr/>
        <a:lstStyle/>
        <a:p>
          <a:endParaRPr lang="ru-RU"/>
        </a:p>
      </dgm:t>
    </dgm:pt>
    <dgm:pt modelId="{15BD1017-11C5-48C2-9F06-F35A6029BE11}" type="sibTrans" cxnId="{CC19283E-3AE5-4640-B760-D4A6F2C6EFF1}">
      <dgm:prSet/>
      <dgm:spPr/>
      <dgm:t>
        <a:bodyPr/>
        <a:lstStyle/>
        <a:p>
          <a:endParaRPr lang="ru-RU"/>
        </a:p>
      </dgm:t>
    </dgm:pt>
    <dgm:pt modelId="{A22D1D4D-194C-4E75-8EA8-5977FFF5CB36}">
      <dgm:prSet phldrT="[Текст]" custT="1"/>
      <dgm:spPr/>
      <dgm:t>
        <a:bodyPr/>
        <a:lstStyle/>
        <a:p>
          <a:pPr algn="just"/>
          <a:r>
            <a:rPr lang="ro-RO" sz="1400" dirty="0">
              <a:latin typeface="Times New Roman" pitchFamily="18" charset="0"/>
              <a:cs typeface="Times New Roman" pitchFamily="18" charset="0"/>
            </a:rPr>
            <a:t>Poate apărea interesul pentru menținerea  activă a zonelor turistice de odihnă și recreație  în localități.</a:t>
          </a:r>
          <a:endParaRPr lang="ru-RU" sz="1400" dirty="0">
            <a:latin typeface="Times New Roman" pitchFamily="18" charset="0"/>
            <a:cs typeface="Times New Roman" pitchFamily="18" charset="0"/>
          </a:endParaRPr>
        </a:p>
      </dgm:t>
    </dgm:pt>
    <dgm:pt modelId="{B2C4BFA4-F48D-44F1-A025-584BB9A9FF3A}" type="parTrans" cxnId="{A43946AE-BFF5-49D1-BA2D-A5CD13CAAE8E}">
      <dgm:prSet/>
      <dgm:spPr/>
      <dgm:t>
        <a:bodyPr/>
        <a:lstStyle/>
        <a:p>
          <a:endParaRPr lang="ru-RU"/>
        </a:p>
      </dgm:t>
    </dgm:pt>
    <dgm:pt modelId="{0478BE73-4B4F-4E2D-8DFD-4BC80145DCEF}" type="sibTrans" cxnId="{A43946AE-BFF5-49D1-BA2D-A5CD13CAAE8E}">
      <dgm:prSet/>
      <dgm:spPr/>
      <dgm:t>
        <a:bodyPr/>
        <a:lstStyle/>
        <a:p>
          <a:endParaRPr lang="ru-RU"/>
        </a:p>
      </dgm:t>
    </dgm:pt>
    <dgm:pt modelId="{AE6A4A8B-97D5-40F8-A5D9-AB038BFBCC19}">
      <dgm:prSet phldrT="[Текст]" custT="1"/>
      <dgm:spPr/>
      <dgm:t>
        <a:bodyPr/>
        <a:lstStyle/>
        <a:p>
          <a:pPr algn="just"/>
          <a:r>
            <a:rPr lang="ro-RO" sz="1400" dirty="0">
              <a:latin typeface="Times New Roman" pitchFamily="18" charset="0"/>
              <a:cs typeface="Times New Roman" pitchFamily="18" charset="0"/>
            </a:rPr>
            <a:t>Localitatea poate deveni mai poluată în cazul în care autoritățile localităților, împreună cu agenții economici (proprietarii de pensiuni agroturistice) nu întreprind măsuri clare de diminuare a acestui fenomen.</a:t>
          </a:r>
          <a:endParaRPr lang="ru-RU" sz="1400" dirty="0">
            <a:latin typeface="Times New Roman" pitchFamily="18" charset="0"/>
            <a:cs typeface="Times New Roman" pitchFamily="18" charset="0"/>
          </a:endParaRPr>
        </a:p>
      </dgm:t>
    </dgm:pt>
    <dgm:pt modelId="{FDD4B0BA-B3D7-48F6-B6BC-AE125B2A85BC}" type="parTrans" cxnId="{3C0BB796-5069-4210-BC48-E1966AD28E4F}">
      <dgm:prSet/>
      <dgm:spPr/>
      <dgm:t>
        <a:bodyPr/>
        <a:lstStyle/>
        <a:p>
          <a:endParaRPr lang="ru-RU"/>
        </a:p>
      </dgm:t>
    </dgm:pt>
    <dgm:pt modelId="{A45372B1-C977-42C0-8342-995669DDA671}" type="sibTrans" cxnId="{3C0BB796-5069-4210-BC48-E1966AD28E4F}">
      <dgm:prSet/>
      <dgm:spPr/>
      <dgm:t>
        <a:bodyPr/>
        <a:lstStyle/>
        <a:p>
          <a:endParaRPr lang="ru-RU"/>
        </a:p>
      </dgm:t>
    </dgm:pt>
    <dgm:pt modelId="{DC94109E-AF6B-4C94-BDE2-B4D500FF8C12}">
      <dgm:prSet phldrT="[Текст]" custT="1"/>
      <dgm:spPr/>
      <dgm:t>
        <a:bodyPr/>
        <a:lstStyle/>
        <a:p>
          <a:pPr algn="just"/>
          <a:r>
            <a:rPr lang="ro-RO" sz="1400" dirty="0">
              <a:latin typeface="Times New Roman" pitchFamily="18" charset="0"/>
              <a:cs typeface="Times New Roman" pitchFamily="18" charset="0"/>
            </a:rPr>
            <a:t>Se pot valorifica zonele naturale ce se regăsesc în localitățile rurale.</a:t>
          </a:r>
          <a:endParaRPr lang="ru-RU" sz="1400" dirty="0">
            <a:latin typeface="Times New Roman" pitchFamily="18" charset="0"/>
            <a:cs typeface="Times New Roman" pitchFamily="18" charset="0"/>
          </a:endParaRPr>
        </a:p>
      </dgm:t>
    </dgm:pt>
    <dgm:pt modelId="{8F258C35-B6B0-4680-867D-6CDC1CF96953}" type="parTrans" cxnId="{97F0D296-CCD2-412C-A98D-7AE7B27A1B56}">
      <dgm:prSet/>
      <dgm:spPr/>
      <dgm:t>
        <a:bodyPr/>
        <a:lstStyle/>
        <a:p>
          <a:endParaRPr lang="ru-RU"/>
        </a:p>
      </dgm:t>
    </dgm:pt>
    <dgm:pt modelId="{FA766236-D586-425C-B519-F312B450F032}" type="sibTrans" cxnId="{97F0D296-CCD2-412C-A98D-7AE7B27A1B56}">
      <dgm:prSet/>
      <dgm:spPr/>
      <dgm:t>
        <a:bodyPr/>
        <a:lstStyle/>
        <a:p>
          <a:endParaRPr lang="ru-RU"/>
        </a:p>
      </dgm:t>
    </dgm:pt>
    <dgm:pt modelId="{CB9F79A5-89AD-4749-B7C8-BCCABAAEF934}">
      <dgm:prSet phldrT="[Текст]" custT="1"/>
      <dgm:spPr/>
      <dgm:t>
        <a:bodyPr/>
        <a:lstStyle/>
        <a:p>
          <a:pPr algn="just"/>
          <a:r>
            <a:rPr lang="ro-RO" sz="1400" dirty="0">
              <a:latin typeface="Times New Roman" pitchFamily="18" charset="0"/>
              <a:cs typeface="Times New Roman" pitchFamily="18" charset="0"/>
            </a:rPr>
            <a:t>Anumite obiceiuri ale turiștilor pot influiența asupra obiceiurilor și tradițiilor locale. </a:t>
          </a:r>
          <a:endParaRPr lang="ru-RU" sz="1400" dirty="0">
            <a:latin typeface="Times New Roman" pitchFamily="18" charset="0"/>
            <a:cs typeface="Times New Roman" pitchFamily="18" charset="0"/>
          </a:endParaRPr>
        </a:p>
      </dgm:t>
    </dgm:pt>
    <dgm:pt modelId="{1AD3B457-F5E4-48F5-AD47-D20D0BBEEFE5}" type="parTrans" cxnId="{742C73C9-A889-43BA-AA83-F61F666C3A9B}">
      <dgm:prSet/>
      <dgm:spPr/>
      <dgm:t>
        <a:bodyPr/>
        <a:lstStyle/>
        <a:p>
          <a:endParaRPr lang="ru-RU"/>
        </a:p>
      </dgm:t>
    </dgm:pt>
    <dgm:pt modelId="{CA6DDD10-98C1-4D4A-AAE0-E4215987711F}" type="sibTrans" cxnId="{742C73C9-A889-43BA-AA83-F61F666C3A9B}">
      <dgm:prSet/>
      <dgm:spPr/>
      <dgm:t>
        <a:bodyPr/>
        <a:lstStyle/>
        <a:p>
          <a:endParaRPr lang="ru-RU"/>
        </a:p>
      </dgm:t>
    </dgm:pt>
    <dgm:pt modelId="{BEB2AB7E-4187-48BA-B616-E14435D7427F}" type="pres">
      <dgm:prSet presAssocID="{EC20584A-14AD-403C-8F3B-657936BC7B5E}" presName="Name0" presStyleCnt="0">
        <dgm:presLayoutVars>
          <dgm:dir/>
          <dgm:animLvl val="lvl"/>
          <dgm:resizeHandles val="exact"/>
        </dgm:presLayoutVars>
      </dgm:prSet>
      <dgm:spPr/>
    </dgm:pt>
    <dgm:pt modelId="{40A5BD01-FDBC-4B33-B916-AFAF92F34A14}" type="pres">
      <dgm:prSet presAssocID="{0BBB8FE0-C7F1-4302-B88E-11856D516C29}" presName="composite" presStyleCnt="0"/>
      <dgm:spPr/>
    </dgm:pt>
    <dgm:pt modelId="{6193569A-AE08-494C-BDC6-7B771FB2BF59}" type="pres">
      <dgm:prSet presAssocID="{0BBB8FE0-C7F1-4302-B88E-11856D516C29}" presName="parTx" presStyleLbl="alignNode1" presStyleIdx="0" presStyleCnt="2" custScaleX="115362" custScaleY="357040" custLinFactY="-155600" custLinFactNeighborX="3313" custLinFactNeighborY="-200000">
        <dgm:presLayoutVars>
          <dgm:chMax val="0"/>
          <dgm:chPref val="0"/>
          <dgm:bulletEnabled val="1"/>
        </dgm:presLayoutVars>
      </dgm:prSet>
      <dgm:spPr/>
    </dgm:pt>
    <dgm:pt modelId="{5241E2A5-D8AF-4110-AB65-CFC3E8B1CCE2}" type="pres">
      <dgm:prSet presAssocID="{0BBB8FE0-C7F1-4302-B88E-11856D516C29}" presName="desTx" presStyleLbl="alignAccFollowNode1" presStyleIdx="0" presStyleCnt="2" custScaleX="113139" custScaleY="95504" custLinFactNeighborX="2362" custLinFactNeighborY="-3039">
        <dgm:presLayoutVars>
          <dgm:bulletEnabled val="1"/>
        </dgm:presLayoutVars>
      </dgm:prSet>
      <dgm:spPr/>
    </dgm:pt>
    <dgm:pt modelId="{FC699025-033E-4A66-94A9-C4EE47E8F9AA}" type="pres">
      <dgm:prSet presAssocID="{C3B7563D-FE19-49E9-906C-4A815F8FF772}" presName="space" presStyleCnt="0"/>
      <dgm:spPr/>
    </dgm:pt>
    <dgm:pt modelId="{507EBB68-56A7-4EA1-A2F4-81D0DAE2CA72}" type="pres">
      <dgm:prSet presAssocID="{827288AA-02D4-4655-80EC-DCDD0D5FC635}" presName="composite" presStyleCnt="0"/>
      <dgm:spPr/>
    </dgm:pt>
    <dgm:pt modelId="{22533663-A06E-4AA3-9D94-E00434506013}" type="pres">
      <dgm:prSet presAssocID="{827288AA-02D4-4655-80EC-DCDD0D5FC635}" presName="parTx" presStyleLbl="alignNode1" presStyleIdx="1" presStyleCnt="2" custScaleX="114681" custScaleY="355753" custLinFactY="-661442" custLinFactNeighborX="-9465" custLinFactNeighborY="-700000">
        <dgm:presLayoutVars>
          <dgm:chMax val="0"/>
          <dgm:chPref val="0"/>
          <dgm:bulletEnabled val="1"/>
        </dgm:presLayoutVars>
      </dgm:prSet>
      <dgm:spPr/>
    </dgm:pt>
    <dgm:pt modelId="{7D84B77D-3764-4B95-A8E0-D7881E0B639E}" type="pres">
      <dgm:prSet presAssocID="{827288AA-02D4-4655-80EC-DCDD0D5FC635}" presName="desTx" presStyleLbl="alignAccFollowNode1" presStyleIdx="1" presStyleCnt="2" custScaleX="124339" custLinFactNeighborX="-11868" custLinFactNeighborY="2604">
        <dgm:presLayoutVars>
          <dgm:bulletEnabled val="1"/>
        </dgm:presLayoutVars>
      </dgm:prSet>
      <dgm:spPr/>
    </dgm:pt>
  </dgm:ptLst>
  <dgm:cxnLst>
    <dgm:cxn modelId="{2B17B401-D1CD-4FD8-B739-558E11366E71}" type="presOf" srcId="{8A09635B-B43B-4010-A872-418DDA10E095}" destId="{5241E2A5-D8AF-4110-AB65-CFC3E8B1CCE2}" srcOrd="0" destOrd="0" presId="urn:microsoft.com/office/officeart/2005/8/layout/hList1"/>
    <dgm:cxn modelId="{FD249704-CF3F-46CF-9B20-460C26D7BE71}" srcId="{0BBB8FE0-C7F1-4302-B88E-11856D516C29}" destId="{B0B38DE7-00FD-41F6-BE2D-5464841354E4}" srcOrd="2" destOrd="0" parTransId="{2B788494-AB6A-407A-94FC-284A56D7BB7D}" sibTransId="{C806A512-5A02-47CD-B87F-75425F122185}"/>
    <dgm:cxn modelId="{5EACF71D-E7EB-4B50-9317-9B216D6E11AD}" srcId="{0BBB8FE0-C7F1-4302-B88E-11856D516C29}" destId="{8A09635B-B43B-4010-A872-418DDA10E095}" srcOrd="0" destOrd="0" parTransId="{63DC2032-B5A3-4810-A1EC-0F72B696A320}" sibTransId="{3B7160D4-F5C6-40D7-AA29-7940A9B74D40}"/>
    <dgm:cxn modelId="{B7D7BE1E-B176-40EE-8035-23341A7032F7}" type="presOf" srcId="{19ED75E0-1916-40B3-9D07-A4412BFC1684}" destId="{7D84B77D-3764-4B95-A8E0-D7881E0B639E}" srcOrd="0" destOrd="9" presId="urn:microsoft.com/office/officeart/2005/8/layout/hList1"/>
    <dgm:cxn modelId="{B6716A23-BEA3-4EC4-ABC8-D4C9B5B9838B}" srcId="{827288AA-02D4-4655-80EC-DCDD0D5FC635}" destId="{8C5341DB-77B3-4E2C-9489-65C4110A4A19}" srcOrd="10" destOrd="0" parTransId="{409C90F9-CD1C-4B83-B5F1-0B5050E6BEBB}" sibTransId="{0EB34EFE-A6E5-46C7-87C7-56CC235B04D3}"/>
    <dgm:cxn modelId="{F8D9F726-0DE9-45D9-A223-5832E26BEAD0}" type="presOf" srcId="{BFECE75F-DB85-4710-8736-C0E40D6E55E8}" destId="{7D84B77D-3764-4B95-A8E0-D7881E0B639E}" srcOrd="0" destOrd="5" presId="urn:microsoft.com/office/officeart/2005/8/layout/hList1"/>
    <dgm:cxn modelId="{6CFA9C28-6F45-44AA-85E9-5A33441640D8}" type="presOf" srcId="{1190B70C-8F47-4AEF-A0E2-C0FA34BA2C51}" destId="{7D84B77D-3764-4B95-A8E0-D7881E0B639E}" srcOrd="0" destOrd="2" presId="urn:microsoft.com/office/officeart/2005/8/layout/hList1"/>
    <dgm:cxn modelId="{C5C23B2D-CF21-49B2-87BD-3C443B70AC26}" srcId="{0BBB8FE0-C7F1-4302-B88E-11856D516C29}" destId="{EA985057-63FD-47DD-A36F-D0D0E7C07A0E}" srcOrd="7" destOrd="0" parTransId="{A36CE618-B47F-47CA-8B20-42855A6D7915}" sibTransId="{A57949D5-9B61-4F7E-8805-4188A24E8479}"/>
    <dgm:cxn modelId="{1877993C-154B-4C7F-92E1-9291518CF5EC}" type="presOf" srcId="{B0B38DE7-00FD-41F6-BE2D-5464841354E4}" destId="{5241E2A5-D8AF-4110-AB65-CFC3E8B1CCE2}" srcOrd="0" destOrd="2" presId="urn:microsoft.com/office/officeart/2005/8/layout/hList1"/>
    <dgm:cxn modelId="{CC19283E-3AE5-4640-B760-D4A6F2C6EFF1}" srcId="{827288AA-02D4-4655-80EC-DCDD0D5FC635}" destId="{BFECE75F-DB85-4710-8736-C0E40D6E55E8}" srcOrd="5" destOrd="0" parTransId="{F470FEFE-D492-456C-8BEC-1ED7969B8B38}" sibTransId="{15BD1017-11C5-48C2-9F06-F35A6029BE11}"/>
    <dgm:cxn modelId="{4F9BBF5F-198A-425F-84D1-CDA2B8C41F02}" type="presOf" srcId="{BCF3D1B8-EF9A-4C3A-A461-4F3D10B76AFA}" destId="{5241E2A5-D8AF-4110-AB65-CFC3E8B1CCE2}" srcOrd="0" destOrd="1" presId="urn:microsoft.com/office/officeart/2005/8/layout/hList1"/>
    <dgm:cxn modelId="{D8AEAF63-D29C-43CF-AD97-50DDECB31A8D}" srcId="{827288AA-02D4-4655-80EC-DCDD0D5FC635}" destId="{AC6A4A3D-5A43-4810-A8A0-97AC19B48BBD}" srcOrd="8" destOrd="0" parTransId="{036CCCB9-C28D-4B49-9CA8-418A84424DE8}" sibTransId="{0CB7D17E-5D98-497F-B1BC-5FEF6F075B39}"/>
    <dgm:cxn modelId="{C5A40647-7AB0-483A-9A59-AF9EDCB7201E}" type="presOf" srcId="{F052C6E0-1FA1-416A-982D-E25A9CB3AD1D}" destId="{7D84B77D-3764-4B95-A8E0-D7881E0B639E}" srcOrd="0" destOrd="7" presId="urn:microsoft.com/office/officeart/2005/8/layout/hList1"/>
    <dgm:cxn modelId="{CC771C67-0918-475A-97F9-6BC36667A883}" srcId="{827288AA-02D4-4655-80EC-DCDD0D5FC635}" destId="{E6F8290E-D281-4D8B-A720-59D351FF3782}" srcOrd="6" destOrd="0" parTransId="{A3B11215-D474-4837-9F5E-7CEA4B696604}" sibTransId="{40AEA2F0-BD03-41C6-B35C-3E16E6AE2196}"/>
    <dgm:cxn modelId="{9BE6BA68-E1C5-42D5-BFF8-EEF98612C087}" type="presOf" srcId="{37C8350D-DEF2-461F-8D20-88BA6F97BC78}" destId="{5241E2A5-D8AF-4110-AB65-CFC3E8B1CCE2}" srcOrd="0" destOrd="5" presId="urn:microsoft.com/office/officeart/2005/8/layout/hList1"/>
    <dgm:cxn modelId="{AA1FB64A-8544-4477-B839-A44D0342B116}" srcId="{827288AA-02D4-4655-80EC-DCDD0D5FC635}" destId="{8AF0E143-AD24-4487-A405-089076C4F14A}" srcOrd="0" destOrd="0" parTransId="{04A700B9-1AF4-4758-A3DB-0ECA4EF1A093}" sibTransId="{289116D3-44AA-420C-976C-E1C9DB0FDA01}"/>
    <dgm:cxn modelId="{EA99236B-D2F6-41DB-A646-68C0B5AD79F2}" srcId="{827288AA-02D4-4655-80EC-DCDD0D5FC635}" destId="{4A56DEE7-5B5E-40BD-93C0-F355A75656C2}" srcOrd="11" destOrd="0" parTransId="{C1EA4700-9D54-4635-AFD8-DB2E1F3C2622}" sibTransId="{58077A6B-1008-4CE4-B735-699308E706D3}"/>
    <dgm:cxn modelId="{5E6C514D-3162-408A-AA32-35F7A07D5D65}" type="presOf" srcId="{8AF0E143-AD24-4487-A405-089076C4F14A}" destId="{7D84B77D-3764-4B95-A8E0-D7881E0B639E}" srcOrd="0" destOrd="0" presId="urn:microsoft.com/office/officeart/2005/8/layout/hList1"/>
    <dgm:cxn modelId="{59F6C771-3A95-4CD0-9EA0-413C62613A51}" srcId="{827288AA-02D4-4655-80EC-DCDD0D5FC635}" destId="{1190B70C-8F47-4AEF-A0E2-C0FA34BA2C51}" srcOrd="2" destOrd="0" parTransId="{FC42DBD8-D959-471B-A744-7B5245C17F10}" sibTransId="{5BC1701C-26B5-4273-9B50-6C9591D523A6}"/>
    <dgm:cxn modelId="{87C1D972-265B-4C0A-BF87-F3FEB2AED343}" type="presOf" srcId="{CB9F79A5-89AD-4749-B7C8-BCCABAAEF934}" destId="{7D84B77D-3764-4B95-A8E0-D7881E0B639E}" srcOrd="0" destOrd="4" presId="urn:microsoft.com/office/officeart/2005/8/layout/hList1"/>
    <dgm:cxn modelId="{D76DCC75-F41E-4BB0-B70A-A12F58D8E1AC}" srcId="{827288AA-02D4-4655-80EC-DCDD0D5FC635}" destId="{19ED75E0-1916-40B3-9D07-A4412BFC1684}" srcOrd="9" destOrd="0" parTransId="{E155E4CD-7761-4538-AB16-63AC37ECD45D}" sibTransId="{76C01197-F1D9-4B92-A22B-D6C7DFBD8A3D}"/>
    <dgm:cxn modelId="{F7B93D76-8875-427A-991F-292A4A27359D}" type="presOf" srcId="{A22D1D4D-194C-4E75-8EA8-5977FFF5CB36}" destId="{5241E2A5-D8AF-4110-AB65-CFC3E8B1CCE2}" srcOrd="0" destOrd="6" presId="urn:microsoft.com/office/officeart/2005/8/layout/hList1"/>
    <dgm:cxn modelId="{215ECA7A-1D86-4372-A768-5A062FD54915}" srcId="{EC20584A-14AD-403C-8F3B-657936BC7B5E}" destId="{827288AA-02D4-4655-80EC-DCDD0D5FC635}" srcOrd="1" destOrd="0" parTransId="{8D00ED38-3D62-4368-BE9B-65D950994641}" sibTransId="{DB85ED76-3049-4132-A80E-B19F8918C98B}"/>
    <dgm:cxn modelId="{64079883-CFD5-4037-B214-6094D53BC857}" type="presOf" srcId="{8C5341DB-77B3-4E2C-9489-65C4110A4A19}" destId="{7D84B77D-3764-4B95-A8E0-D7881E0B639E}" srcOrd="0" destOrd="10" presId="urn:microsoft.com/office/officeart/2005/8/layout/hList1"/>
    <dgm:cxn modelId="{AD99B287-8717-4448-8D61-1D744097E656}" type="presOf" srcId="{DC94109E-AF6B-4C94-BDE2-B4D500FF8C12}" destId="{5241E2A5-D8AF-4110-AB65-CFC3E8B1CCE2}" srcOrd="0" destOrd="4" presId="urn:microsoft.com/office/officeart/2005/8/layout/hList1"/>
    <dgm:cxn modelId="{CFBF038E-5B05-4059-8BC7-4DA85BB43F60}" type="presOf" srcId="{E6F8290E-D281-4D8B-A720-59D351FF3782}" destId="{7D84B77D-3764-4B95-A8E0-D7881E0B639E}" srcOrd="0" destOrd="6" presId="urn:microsoft.com/office/officeart/2005/8/layout/hList1"/>
    <dgm:cxn modelId="{64432991-D441-4A5F-82C6-74AB4DF2103C}" type="presOf" srcId="{0BBB8FE0-C7F1-4302-B88E-11856D516C29}" destId="{6193569A-AE08-494C-BDC6-7B771FB2BF59}" srcOrd="0" destOrd="0" presId="urn:microsoft.com/office/officeart/2005/8/layout/hList1"/>
    <dgm:cxn modelId="{3C0BB796-5069-4210-BC48-E1966AD28E4F}" srcId="{827288AA-02D4-4655-80EC-DCDD0D5FC635}" destId="{AE6A4A8B-97D5-40F8-A5D9-AB038BFBCC19}" srcOrd="3" destOrd="0" parTransId="{FDD4B0BA-B3D7-48F6-B6BC-AE125B2A85BC}" sibTransId="{A45372B1-C977-42C0-8342-995669DDA671}"/>
    <dgm:cxn modelId="{97F0D296-CCD2-412C-A98D-7AE7B27A1B56}" srcId="{0BBB8FE0-C7F1-4302-B88E-11856D516C29}" destId="{DC94109E-AF6B-4C94-BDE2-B4D500FF8C12}" srcOrd="4" destOrd="0" parTransId="{8F258C35-B6B0-4680-867D-6CDC1CF96953}" sibTransId="{FA766236-D586-425C-B519-F312B450F032}"/>
    <dgm:cxn modelId="{78B5F897-4669-4A1A-8869-44253A39D564}" type="presOf" srcId="{827288AA-02D4-4655-80EC-DCDD0D5FC635}" destId="{22533663-A06E-4AA3-9D94-E00434506013}" srcOrd="0" destOrd="0" presId="urn:microsoft.com/office/officeart/2005/8/layout/hList1"/>
    <dgm:cxn modelId="{0DC52A9B-CF98-40D1-B8D4-97D41B3C81FA}" type="presOf" srcId="{EC20584A-14AD-403C-8F3B-657936BC7B5E}" destId="{BEB2AB7E-4187-48BA-B616-E14435D7427F}" srcOrd="0" destOrd="0" presId="urn:microsoft.com/office/officeart/2005/8/layout/hList1"/>
    <dgm:cxn modelId="{151B13A8-533C-46FE-9499-B983B3FA7D85}" type="presOf" srcId="{4A56DEE7-5B5E-40BD-93C0-F355A75656C2}" destId="{7D84B77D-3764-4B95-A8E0-D7881E0B639E}" srcOrd="0" destOrd="11" presId="urn:microsoft.com/office/officeart/2005/8/layout/hList1"/>
    <dgm:cxn modelId="{A7531EA8-1A02-4DC8-81C4-F6C5B221389A}" srcId="{0BBB8FE0-C7F1-4302-B88E-11856D516C29}" destId="{37C8350D-DEF2-461F-8D20-88BA6F97BC78}" srcOrd="5" destOrd="0" parTransId="{CCC75C72-8CB6-4340-AEB4-056C72750D37}" sibTransId="{764EADC3-C29E-4BB8-97E3-EC03529A186B}"/>
    <dgm:cxn modelId="{2EA951A8-441A-4819-BD43-30474A34A05B}" srcId="{827288AA-02D4-4655-80EC-DCDD0D5FC635}" destId="{CA300AFC-885D-4081-9B7A-C558609D9D41}" srcOrd="1" destOrd="0" parTransId="{827EF9A7-EA12-4A43-B726-D98C6BFF3354}" sibTransId="{4E7BA48E-F227-49E0-A8A3-1826195CAD5F}"/>
    <dgm:cxn modelId="{A43946AE-BFF5-49D1-BA2D-A5CD13CAAE8E}" srcId="{0BBB8FE0-C7F1-4302-B88E-11856D516C29}" destId="{A22D1D4D-194C-4E75-8EA8-5977FFF5CB36}" srcOrd="6" destOrd="0" parTransId="{B2C4BFA4-F48D-44F1-A025-584BB9A9FF3A}" sibTransId="{0478BE73-4B4F-4E2D-8DFD-4BC80145DCEF}"/>
    <dgm:cxn modelId="{3DA1F2C1-0595-40F7-90FD-D8264EA7963D}" type="presOf" srcId="{AC6A4A3D-5A43-4810-A8A0-97AC19B48BBD}" destId="{7D84B77D-3764-4B95-A8E0-D7881E0B639E}" srcOrd="0" destOrd="8" presId="urn:microsoft.com/office/officeart/2005/8/layout/hList1"/>
    <dgm:cxn modelId="{C2FDC6C4-5E90-4A4A-8B55-BD2A21C5D469}" srcId="{0BBB8FE0-C7F1-4302-B88E-11856D516C29}" destId="{581EDF9D-AEE6-4130-B1D8-93AB19AF29FB}" srcOrd="3" destOrd="0" parTransId="{1A3EF94A-3887-4D6D-9ACB-4791ACEBBC9C}" sibTransId="{AB5BA4EF-E15B-456A-ADBF-75224D91DD9F}"/>
    <dgm:cxn modelId="{742C73C9-A889-43BA-AA83-F61F666C3A9B}" srcId="{827288AA-02D4-4655-80EC-DCDD0D5FC635}" destId="{CB9F79A5-89AD-4749-B7C8-BCCABAAEF934}" srcOrd="4" destOrd="0" parTransId="{1AD3B457-F5E4-48F5-AD47-D20D0BBEEFE5}" sibTransId="{CA6DDD10-98C1-4D4A-AAE0-E4215987711F}"/>
    <dgm:cxn modelId="{B4CDD2CB-852B-4F61-978B-AB63F7D0D6F0}" srcId="{EC20584A-14AD-403C-8F3B-657936BC7B5E}" destId="{0BBB8FE0-C7F1-4302-B88E-11856D516C29}" srcOrd="0" destOrd="0" parTransId="{D3B4252A-DC08-426D-8A16-FE457D4D556F}" sibTransId="{C3B7563D-FE19-49E9-906C-4A815F8FF772}"/>
    <dgm:cxn modelId="{684679D7-D1DD-4062-8A4E-B4547A195CF8}" srcId="{827288AA-02D4-4655-80EC-DCDD0D5FC635}" destId="{F052C6E0-1FA1-416A-982D-E25A9CB3AD1D}" srcOrd="7" destOrd="0" parTransId="{BE6E809E-F327-49AB-BC2C-ED0A2CE13475}" sibTransId="{DD7BE7A4-A74C-44EE-A989-833FB00C8A07}"/>
    <dgm:cxn modelId="{1C4E38E5-1EA5-4EB2-A8B5-C6D07C1D8FD2}" type="presOf" srcId="{EA985057-63FD-47DD-A36F-D0D0E7C07A0E}" destId="{5241E2A5-D8AF-4110-AB65-CFC3E8B1CCE2}" srcOrd="0" destOrd="7" presId="urn:microsoft.com/office/officeart/2005/8/layout/hList1"/>
    <dgm:cxn modelId="{EF5EA7F1-3CAA-41D1-B8DC-06D1B7667428}" srcId="{0BBB8FE0-C7F1-4302-B88E-11856D516C29}" destId="{BCF3D1B8-EF9A-4C3A-A461-4F3D10B76AFA}" srcOrd="1" destOrd="0" parTransId="{6D49F80A-BD16-458B-B912-5BB090CD0FAB}" sibTransId="{E147550A-B47F-4BC0-9320-F0197E6F9DF9}"/>
    <dgm:cxn modelId="{057FE1F3-8FAA-430F-9FE6-A2479621982F}" type="presOf" srcId="{AE6A4A8B-97D5-40F8-A5D9-AB038BFBCC19}" destId="{7D84B77D-3764-4B95-A8E0-D7881E0B639E}" srcOrd="0" destOrd="3" presId="urn:microsoft.com/office/officeart/2005/8/layout/hList1"/>
    <dgm:cxn modelId="{DBCEF0FD-12BA-4560-B9B5-79467C7C1385}" type="presOf" srcId="{581EDF9D-AEE6-4130-B1D8-93AB19AF29FB}" destId="{5241E2A5-D8AF-4110-AB65-CFC3E8B1CCE2}" srcOrd="0" destOrd="3" presId="urn:microsoft.com/office/officeart/2005/8/layout/hList1"/>
    <dgm:cxn modelId="{F7C71BFE-71BC-41F8-AD11-AB8A46D7CD4F}" type="presOf" srcId="{CA300AFC-885D-4081-9B7A-C558609D9D41}" destId="{7D84B77D-3764-4B95-A8E0-D7881E0B639E}" srcOrd="0" destOrd="1" presId="urn:microsoft.com/office/officeart/2005/8/layout/hList1"/>
    <dgm:cxn modelId="{2D70507C-3069-43F0-B734-34E1F53F4BDE}" type="presParOf" srcId="{BEB2AB7E-4187-48BA-B616-E14435D7427F}" destId="{40A5BD01-FDBC-4B33-B916-AFAF92F34A14}" srcOrd="0" destOrd="0" presId="urn:microsoft.com/office/officeart/2005/8/layout/hList1"/>
    <dgm:cxn modelId="{5CCBA54F-BF63-45FF-A245-C109EC71A50D}" type="presParOf" srcId="{40A5BD01-FDBC-4B33-B916-AFAF92F34A14}" destId="{6193569A-AE08-494C-BDC6-7B771FB2BF59}" srcOrd="0" destOrd="0" presId="urn:microsoft.com/office/officeart/2005/8/layout/hList1"/>
    <dgm:cxn modelId="{2B064849-ED71-434B-BD20-6CF3696E43D5}" type="presParOf" srcId="{40A5BD01-FDBC-4B33-B916-AFAF92F34A14}" destId="{5241E2A5-D8AF-4110-AB65-CFC3E8B1CCE2}" srcOrd="1" destOrd="0" presId="urn:microsoft.com/office/officeart/2005/8/layout/hList1"/>
    <dgm:cxn modelId="{59748C8D-5F7F-40FA-B21F-BAAD64664A48}" type="presParOf" srcId="{BEB2AB7E-4187-48BA-B616-E14435D7427F}" destId="{FC699025-033E-4A66-94A9-C4EE47E8F9AA}" srcOrd="1" destOrd="0" presId="urn:microsoft.com/office/officeart/2005/8/layout/hList1"/>
    <dgm:cxn modelId="{9B12CE8C-F56C-4E61-8972-81BCC7C80CCC}" type="presParOf" srcId="{BEB2AB7E-4187-48BA-B616-E14435D7427F}" destId="{507EBB68-56A7-4EA1-A2F4-81D0DAE2CA72}" srcOrd="2" destOrd="0" presId="urn:microsoft.com/office/officeart/2005/8/layout/hList1"/>
    <dgm:cxn modelId="{20D94D19-6949-4FDB-9010-273330AC7D67}" type="presParOf" srcId="{507EBB68-56A7-4EA1-A2F4-81D0DAE2CA72}" destId="{22533663-A06E-4AA3-9D94-E00434506013}" srcOrd="0" destOrd="0" presId="urn:microsoft.com/office/officeart/2005/8/layout/hList1"/>
    <dgm:cxn modelId="{5372D67F-30EE-44FB-A551-74F1A99CFAE7}" type="presParOf" srcId="{507EBB68-56A7-4EA1-A2F4-81D0DAE2CA72}" destId="{7D84B77D-3764-4B95-A8E0-D7881E0B639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6ED81-CCBB-4EC5-AA60-866C95AEC9EC}">
      <dsp:nvSpPr>
        <dsp:cNvPr id="0" name=""/>
        <dsp:cNvSpPr/>
      </dsp:nvSpPr>
      <dsp:spPr>
        <a:xfrm>
          <a:off x="3271249" y="1540347"/>
          <a:ext cx="1428608" cy="1542070"/>
        </a:xfrm>
        <a:prstGeom prst="blockArc">
          <a:avLst>
            <a:gd name="adj1" fmla="val 12904460"/>
            <a:gd name="adj2" fmla="val 16478792"/>
            <a:gd name="adj3" fmla="val 452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BD6532D-D081-41EA-9D62-27CC93A91AA1}">
      <dsp:nvSpPr>
        <dsp:cNvPr id="0" name=""/>
        <dsp:cNvSpPr/>
      </dsp:nvSpPr>
      <dsp:spPr>
        <a:xfrm>
          <a:off x="2292830" y="468935"/>
          <a:ext cx="3504068" cy="3504068"/>
        </a:xfrm>
        <a:prstGeom prst="blockArc">
          <a:avLst>
            <a:gd name="adj1" fmla="val 11880000"/>
            <a:gd name="adj2" fmla="val 14040000"/>
            <a:gd name="adj3" fmla="val 2753"/>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081648D4-C795-49B9-8A5C-A51F97837530}">
      <dsp:nvSpPr>
        <dsp:cNvPr id="0" name=""/>
        <dsp:cNvSpPr/>
      </dsp:nvSpPr>
      <dsp:spPr>
        <a:xfrm>
          <a:off x="3614391" y="1454573"/>
          <a:ext cx="844200" cy="1508361"/>
        </a:xfrm>
        <a:prstGeom prst="blockArc">
          <a:avLst>
            <a:gd name="adj1" fmla="val 9720000"/>
            <a:gd name="adj2" fmla="val 11880000"/>
            <a:gd name="adj3" fmla="val 2753"/>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043C21E5-9918-4BD4-8D4D-C6A250E0C1C9}">
      <dsp:nvSpPr>
        <dsp:cNvPr id="0" name=""/>
        <dsp:cNvSpPr/>
      </dsp:nvSpPr>
      <dsp:spPr>
        <a:xfrm>
          <a:off x="2470846" y="451114"/>
          <a:ext cx="3504068" cy="3504068"/>
        </a:xfrm>
        <a:prstGeom prst="blockArc">
          <a:avLst>
            <a:gd name="adj1" fmla="val 7560000"/>
            <a:gd name="adj2" fmla="val 9720000"/>
            <a:gd name="adj3" fmla="val 2753"/>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2CC02012-62AA-475E-A9D9-F2A3ED0783FF}">
      <dsp:nvSpPr>
        <dsp:cNvPr id="0" name=""/>
        <dsp:cNvSpPr/>
      </dsp:nvSpPr>
      <dsp:spPr>
        <a:xfrm>
          <a:off x="3347480" y="512923"/>
          <a:ext cx="1678659" cy="3504068"/>
        </a:xfrm>
        <a:prstGeom prst="blockArc">
          <a:avLst>
            <a:gd name="adj1" fmla="val 20520000"/>
            <a:gd name="adj2" fmla="val 1080000"/>
            <a:gd name="adj3" fmla="val 2753"/>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76BB45BD-7E75-4B64-A30E-88DA95143EEE}">
      <dsp:nvSpPr>
        <dsp:cNvPr id="0" name=""/>
        <dsp:cNvSpPr/>
      </dsp:nvSpPr>
      <dsp:spPr>
        <a:xfrm>
          <a:off x="2472058" y="562064"/>
          <a:ext cx="3504068" cy="3504068"/>
        </a:xfrm>
        <a:prstGeom prst="blockArc">
          <a:avLst>
            <a:gd name="adj1" fmla="val 18360000"/>
            <a:gd name="adj2" fmla="val 20520000"/>
            <a:gd name="adj3" fmla="val 2753"/>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36C13123-EFD5-439C-92C9-C41DE549F3E6}">
      <dsp:nvSpPr>
        <dsp:cNvPr id="0" name=""/>
        <dsp:cNvSpPr/>
      </dsp:nvSpPr>
      <dsp:spPr>
        <a:xfrm>
          <a:off x="2969447" y="1244995"/>
          <a:ext cx="2290589" cy="1972457"/>
        </a:xfrm>
        <a:prstGeom prst="ellipse">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ro-RO" sz="1400" b="1" kern="1200">
              <a:solidFill>
                <a:schemeClr val="tx1"/>
              </a:solidFill>
              <a:latin typeface="Calibri" panose="020F0502020204030204"/>
              <a:ea typeface="+mn-ea"/>
              <a:cs typeface="+mn-cs"/>
            </a:rPr>
            <a:t>Tipuri de cazare ce pot activa în mediul rural din Republica Moldova</a:t>
          </a:r>
          <a:endParaRPr lang="ru-RU" sz="1400" b="1" kern="1200">
            <a:solidFill>
              <a:schemeClr val="tx1"/>
            </a:solidFill>
            <a:latin typeface="Calibri" panose="020F0502020204030204"/>
            <a:ea typeface="+mn-ea"/>
            <a:cs typeface="+mn-cs"/>
          </a:endParaRPr>
        </a:p>
      </dsp:txBody>
      <dsp:txXfrm>
        <a:off x="3304896" y="1533855"/>
        <a:ext cx="1619691" cy="1394737"/>
      </dsp:txXfrm>
    </dsp:sp>
    <dsp:sp modelId="{64BCC5EB-BAF2-455C-B2D9-031F3C4640B8}">
      <dsp:nvSpPr>
        <dsp:cNvPr id="0" name=""/>
        <dsp:cNvSpPr/>
      </dsp:nvSpPr>
      <dsp:spPr>
        <a:xfrm>
          <a:off x="3374431" y="-96700"/>
          <a:ext cx="1499688" cy="1402540"/>
        </a:xfrm>
        <a:prstGeom prst="ellipse">
          <a:avLst/>
        </a:prstGeom>
        <a:solidFill>
          <a:schemeClr val="tx2">
            <a:lumMod val="60000"/>
            <a:lumOff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ro-RO" sz="1000" kern="1200" dirty="0">
              <a:solidFill>
                <a:schemeClr val="tx1"/>
              </a:solidFill>
              <a:latin typeface="Calibri" panose="020F0502020204030204"/>
              <a:ea typeface="+mn-ea"/>
              <a:cs typeface="+mn-cs"/>
            </a:rPr>
            <a:t>Pensiun</a:t>
          </a:r>
          <a:r>
            <a:rPr lang="en-US" sz="1000" kern="1200" dirty="0" err="1">
              <a:solidFill>
                <a:schemeClr val="tx1"/>
              </a:solidFill>
              <a:latin typeface="Calibri" panose="020F0502020204030204"/>
              <a:ea typeface="+mn-ea"/>
              <a:cs typeface="+mn-cs"/>
            </a:rPr>
            <a:t>i</a:t>
          </a:r>
          <a:r>
            <a:rPr lang="ro-RO" sz="1000" kern="1200" dirty="0">
              <a:solidFill>
                <a:schemeClr val="tx1"/>
              </a:solidFill>
              <a:latin typeface="Calibri" panose="020F0502020204030204"/>
              <a:ea typeface="+mn-ea"/>
              <a:cs typeface="+mn-cs"/>
            </a:rPr>
            <a:t> turistic</a:t>
          </a:r>
          <a:r>
            <a:rPr lang="en-US" sz="1000" kern="1200" dirty="0">
              <a:solidFill>
                <a:schemeClr val="tx1"/>
              </a:solidFill>
              <a:latin typeface="Calibri" panose="020F0502020204030204"/>
              <a:ea typeface="+mn-ea"/>
              <a:cs typeface="+mn-cs"/>
            </a:rPr>
            <a:t>e</a:t>
          </a:r>
          <a:endParaRPr lang="ru-RU" sz="1000" kern="1200" dirty="0">
            <a:solidFill>
              <a:schemeClr val="tx1"/>
            </a:solidFill>
            <a:latin typeface="Calibri" panose="020F0502020204030204"/>
            <a:ea typeface="+mn-ea"/>
            <a:cs typeface="+mn-cs"/>
          </a:endParaRPr>
        </a:p>
      </dsp:txBody>
      <dsp:txXfrm>
        <a:off x="3594055" y="108697"/>
        <a:ext cx="1060440" cy="991746"/>
      </dsp:txXfrm>
    </dsp:sp>
    <dsp:sp modelId="{F7DF6918-34B3-4303-94B9-DFF020970748}">
      <dsp:nvSpPr>
        <dsp:cNvPr id="0" name=""/>
        <dsp:cNvSpPr/>
      </dsp:nvSpPr>
      <dsp:spPr>
        <a:xfrm>
          <a:off x="4848387" y="518412"/>
          <a:ext cx="1442189" cy="1472522"/>
        </a:xfrm>
        <a:prstGeom prst="ellipse">
          <a:avLst/>
        </a:prstGeom>
        <a:solidFill>
          <a:schemeClr val="tx2">
            <a:lumMod val="60000"/>
            <a:lumOff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ro-RO" sz="1000" kern="1200">
              <a:solidFill>
                <a:schemeClr val="tx1"/>
              </a:solidFill>
              <a:latin typeface="Calibri" panose="020F0502020204030204"/>
              <a:ea typeface="+mn-ea"/>
              <a:cs typeface="+mn-cs"/>
            </a:rPr>
            <a:t>Campingurile</a:t>
          </a:r>
          <a:endParaRPr lang="ru-RU" sz="1000" kern="1200">
            <a:solidFill>
              <a:schemeClr val="tx1"/>
            </a:solidFill>
            <a:latin typeface="Calibri" panose="020F0502020204030204"/>
            <a:ea typeface="+mn-ea"/>
            <a:cs typeface="+mn-cs"/>
          </a:endParaRPr>
        </a:p>
      </dsp:txBody>
      <dsp:txXfrm>
        <a:off x="5059591" y="734058"/>
        <a:ext cx="1019781" cy="1041230"/>
      </dsp:txXfrm>
    </dsp:sp>
    <dsp:sp modelId="{C16BA484-3222-4F20-9F87-BE996CE81C5B}">
      <dsp:nvSpPr>
        <dsp:cNvPr id="0" name=""/>
        <dsp:cNvSpPr/>
      </dsp:nvSpPr>
      <dsp:spPr>
        <a:xfrm>
          <a:off x="4921092" y="2363331"/>
          <a:ext cx="1524896" cy="1467287"/>
        </a:xfrm>
        <a:prstGeom prst="ellipse">
          <a:avLst/>
        </a:prstGeom>
        <a:solidFill>
          <a:schemeClr val="tx2">
            <a:lumMod val="60000"/>
            <a:lumOff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ro-RO" sz="1000" kern="1200">
              <a:solidFill>
                <a:schemeClr val="tx1"/>
              </a:solidFill>
              <a:latin typeface="Calibri" panose="020F0502020204030204"/>
              <a:ea typeface="+mn-ea"/>
              <a:cs typeface="+mn-cs"/>
            </a:rPr>
            <a:t>Tabere de vacanță</a:t>
          </a:r>
          <a:endParaRPr lang="ru-RU" sz="1000" kern="1200">
            <a:solidFill>
              <a:schemeClr val="tx1"/>
            </a:solidFill>
            <a:latin typeface="Calibri" panose="020F0502020204030204"/>
            <a:ea typeface="+mn-ea"/>
            <a:cs typeface="+mn-cs"/>
          </a:endParaRPr>
        </a:p>
      </dsp:txBody>
      <dsp:txXfrm>
        <a:off x="5144408" y="2578210"/>
        <a:ext cx="1078264" cy="1037529"/>
      </dsp:txXfrm>
    </dsp:sp>
    <dsp:sp modelId="{356E7FB8-AC59-4B8F-BCAF-1FCC5E136CB3}">
      <dsp:nvSpPr>
        <dsp:cNvPr id="0" name=""/>
        <dsp:cNvSpPr/>
      </dsp:nvSpPr>
      <dsp:spPr>
        <a:xfrm>
          <a:off x="3445218" y="3150293"/>
          <a:ext cx="1471730" cy="1529570"/>
        </a:xfrm>
        <a:prstGeom prst="ellipse">
          <a:avLst/>
        </a:prstGeom>
        <a:solidFill>
          <a:schemeClr val="tx2">
            <a:lumMod val="60000"/>
            <a:lumOff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ro-RO" sz="1000" kern="1200">
              <a:solidFill>
                <a:schemeClr val="tx1"/>
              </a:solidFill>
              <a:latin typeface="Calibri" panose="020F0502020204030204"/>
              <a:ea typeface="+mn-ea"/>
              <a:cs typeface="+mn-cs"/>
            </a:rPr>
            <a:t>Satul de vacanță</a:t>
          </a:r>
          <a:endParaRPr lang="ru-RU" sz="1000" kern="1200">
            <a:solidFill>
              <a:schemeClr val="tx1"/>
            </a:solidFill>
            <a:latin typeface="Calibri" panose="020F0502020204030204"/>
            <a:ea typeface="+mn-ea"/>
            <a:cs typeface="+mn-cs"/>
          </a:endParaRPr>
        </a:p>
      </dsp:txBody>
      <dsp:txXfrm>
        <a:off x="3660748" y="3374293"/>
        <a:ext cx="1040670" cy="1081570"/>
      </dsp:txXfrm>
    </dsp:sp>
    <dsp:sp modelId="{F8D770DE-895C-41F0-A842-7DA31EE16E94}">
      <dsp:nvSpPr>
        <dsp:cNvPr id="0" name=""/>
        <dsp:cNvSpPr/>
      </dsp:nvSpPr>
      <dsp:spPr>
        <a:xfrm>
          <a:off x="1865884" y="2415858"/>
          <a:ext cx="1524665" cy="1534343"/>
        </a:xfrm>
        <a:prstGeom prst="ellipse">
          <a:avLst/>
        </a:prstGeom>
        <a:solidFill>
          <a:schemeClr val="tx2">
            <a:lumMod val="60000"/>
            <a:lumOff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ro-RO" sz="1000" kern="1200">
              <a:solidFill>
                <a:schemeClr val="tx1"/>
              </a:solidFill>
              <a:latin typeface="Calibri" panose="020F0502020204030204"/>
              <a:ea typeface="+mn-ea"/>
              <a:cs typeface="+mn-cs"/>
            </a:rPr>
            <a:t>Pensiuni agroturistice</a:t>
          </a:r>
          <a:endParaRPr lang="ru-RU" sz="1000" kern="1200">
            <a:solidFill>
              <a:schemeClr val="tx1"/>
            </a:solidFill>
            <a:latin typeface="Calibri" panose="020F0502020204030204"/>
            <a:ea typeface="+mn-ea"/>
            <a:cs typeface="+mn-cs"/>
          </a:endParaRPr>
        </a:p>
      </dsp:txBody>
      <dsp:txXfrm>
        <a:off x="2089166" y="2640557"/>
        <a:ext cx="1078101" cy="1084945"/>
      </dsp:txXfrm>
    </dsp:sp>
    <dsp:sp modelId="{E6A43C4B-3936-4A43-8028-CDC40104F68E}">
      <dsp:nvSpPr>
        <dsp:cNvPr id="0" name=""/>
        <dsp:cNvSpPr/>
      </dsp:nvSpPr>
      <dsp:spPr>
        <a:xfrm>
          <a:off x="1829225" y="542243"/>
          <a:ext cx="1509707" cy="1570209"/>
        </a:xfrm>
        <a:prstGeom prst="ellipse">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ro-RO" sz="1000" kern="1200">
              <a:solidFill>
                <a:schemeClr val="tx1"/>
              </a:solidFill>
            </a:rPr>
            <a:t>Apartament sau cameră de închiriat în locuințe familiale</a:t>
          </a:r>
          <a:endParaRPr lang="ru-RU" sz="1000" kern="1200">
            <a:solidFill>
              <a:schemeClr val="tx1"/>
            </a:solidFill>
          </a:endParaRPr>
        </a:p>
      </dsp:txBody>
      <dsp:txXfrm>
        <a:off x="2050316" y="772195"/>
        <a:ext cx="1067525" cy="11103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DC39EC-9051-4321-B548-07B0AA800729}">
      <dsp:nvSpPr>
        <dsp:cNvPr id="0" name=""/>
        <dsp:cNvSpPr/>
      </dsp:nvSpPr>
      <dsp:spPr>
        <a:xfrm>
          <a:off x="2808621" y="1404692"/>
          <a:ext cx="2554693" cy="2554693"/>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ro-RO" sz="1400" b="1" kern="1200">
              <a:latin typeface="Times New Roman" pitchFamily="18" charset="0"/>
              <a:cs typeface="Times New Roman" pitchFamily="18" charset="0"/>
            </a:rPr>
            <a:t>Impactul pensiunilor agroutiristice asupra turismului în localitățile din Republica Moldova</a:t>
          </a:r>
          <a:endParaRPr lang="ru-RU" sz="1400" b="1" kern="1200">
            <a:latin typeface="Times New Roman" pitchFamily="18" charset="0"/>
            <a:cs typeface="Times New Roman" pitchFamily="18" charset="0"/>
          </a:endParaRPr>
        </a:p>
      </dsp:txBody>
      <dsp:txXfrm>
        <a:off x="3182747" y="1778818"/>
        <a:ext cx="1806441" cy="1806441"/>
      </dsp:txXfrm>
    </dsp:sp>
    <dsp:sp modelId="{3E6BADE6-3200-4C33-981A-BFD7DEFBE2E2}">
      <dsp:nvSpPr>
        <dsp:cNvPr id="0" name=""/>
        <dsp:cNvSpPr/>
      </dsp:nvSpPr>
      <dsp:spPr>
        <a:xfrm>
          <a:off x="2220436" y="250262"/>
          <a:ext cx="1454004" cy="1477711"/>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ro-RO" sz="1200" kern="1200">
              <a:latin typeface="Times New Roman" pitchFamily="18" charset="0"/>
              <a:cs typeface="Times New Roman" pitchFamily="18" charset="0"/>
            </a:rPr>
            <a:t>Impact asupra mediului</a:t>
          </a:r>
          <a:endParaRPr lang="ru-RU" sz="1200" kern="1200">
            <a:latin typeface="Times New Roman" pitchFamily="18" charset="0"/>
            <a:cs typeface="Times New Roman" pitchFamily="18" charset="0"/>
          </a:endParaRPr>
        </a:p>
      </dsp:txBody>
      <dsp:txXfrm>
        <a:off x="2433370" y="466668"/>
        <a:ext cx="1028136" cy="1044899"/>
      </dsp:txXfrm>
    </dsp:sp>
    <dsp:sp modelId="{F5AACE7F-DEA6-49C8-8D99-CCA21012D787}">
      <dsp:nvSpPr>
        <dsp:cNvPr id="0" name=""/>
        <dsp:cNvSpPr/>
      </dsp:nvSpPr>
      <dsp:spPr>
        <a:xfrm>
          <a:off x="3346231" y="10139"/>
          <a:ext cx="1467543" cy="1444296"/>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ro-RO" sz="1200" kern="1200">
              <a:latin typeface="Times New Roman" pitchFamily="18" charset="0"/>
              <a:cs typeface="Times New Roman" pitchFamily="18" charset="0"/>
            </a:rPr>
            <a:t>Impact social-cultural</a:t>
          </a:r>
          <a:endParaRPr lang="ru-RU" sz="1200" kern="1200">
            <a:latin typeface="Times New Roman" pitchFamily="18" charset="0"/>
            <a:cs typeface="Times New Roman" pitchFamily="18" charset="0"/>
          </a:endParaRPr>
        </a:p>
      </dsp:txBody>
      <dsp:txXfrm>
        <a:off x="3561148" y="221651"/>
        <a:ext cx="1037709" cy="1021272"/>
      </dsp:txXfrm>
    </dsp:sp>
    <dsp:sp modelId="{EF1D12AF-BB9F-417E-B66B-065CE1A47662}">
      <dsp:nvSpPr>
        <dsp:cNvPr id="0" name=""/>
        <dsp:cNvSpPr/>
      </dsp:nvSpPr>
      <dsp:spPr>
        <a:xfrm>
          <a:off x="4597754" y="363889"/>
          <a:ext cx="1493844" cy="1443236"/>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ro-RO" sz="1200" kern="1200">
              <a:latin typeface="Times New Roman" pitchFamily="18" charset="0"/>
              <a:cs typeface="Times New Roman" pitchFamily="18" charset="0"/>
            </a:rPr>
            <a:t>Impact asupra forței de muncă</a:t>
          </a:r>
          <a:endParaRPr lang="ru-RU" sz="1200" kern="1200">
            <a:latin typeface="Times New Roman" pitchFamily="18" charset="0"/>
            <a:cs typeface="Times New Roman" pitchFamily="18" charset="0"/>
          </a:endParaRPr>
        </a:p>
      </dsp:txBody>
      <dsp:txXfrm>
        <a:off x="4816522" y="575246"/>
        <a:ext cx="1056308" cy="1020522"/>
      </dsp:txXfrm>
    </dsp:sp>
    <dsp:sp modelId="{C580512F-A18C-47B1-877D-E028C8E2CE32}">
      <dsp:nvSpPr>
        <dsp:cNvPr id="0" name=""/>
        <dsp:cNvSpPr/>
      </dsp:nvSpPr>
      <dsp:spPr>
        <a:xfrm>
          <a:off x="5215620" y="1622186"/>
          <a:ext cx="1423718" cy="1472474"/>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ro-RO" sz="1200" kern="1200">
              <a:latin typeface="Times New Roman" pitchFamily="18" charset="0"/>
              <a:cs typeface="Times New Roman" pitchFamily="18" charset="0"/>
            </a:rPr>
            <a:t>Impact asupra diversificării serviciilor</a:t>
          </a:r>
          <a:endParaRPr lang="ru-RU" sz="1200" kern="1200">
            <a:latin typeface="Times New Roman" pitchFamily="18" charset="0"/>
            <a:cs typeface="Times New Roman" pitchFamily="18" charset="0"/>
          </a:endParaRPr>
        </a:p>
      </dsp:txBody>
      <dsp:txXfrm>
        <a:off x="5424119" y="1837825"/>
        <a:ext cx="1006720" cy="1041196"/>
      </dsp:txXfrm>
    </dsp:sp>
    <dsp:sp modelId="{4B20B06A-EE8A-498E-8E72-1BED43D36749}">
      <dsp:nvSpPr>
        <dsp:cNvPr id="0" name=""/>
        <dsp:cNvSpPr/>
      </dsp:nvSpPr>
      <dsp:spPr>
        <a:xfrm>
          <a:off x="4778136" y="3087585"/>
          <a:ext cx="1537108" cy="1438369"/>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ro-RO" sz="1200" kern="1200">
              <a:latin typeface="Times New Roman" pitchFamily="18" charset="0"/>
              <a:cs typeface="Times New Roman" pitchFamily="18" charset="0"/>
            </a:rPr>
            <a:t>Impact asupra atitudinii și percepției localnicilor</a:t>
          </a:r>
          <a:endParaRPr lang="ru-RU" sz="1200" kern="1200">
            <a:latin typeface="Times New Roman" pitchFamily="18" charset="0"/>
            <a:cs typeface="Times New Roman" pitchFamily="18" charset="0"/>
          </a:endParaRPr>
        </a:p>
      </dsp:txBody>
      <dsp:txXfrm>
        <a:off x="5003240" y="3298229"/>
        <a:ext cx="1086900" cy="1017081"/>
      </dsp:txXfrm>
    </dsp:sp>
    <dsp:sp modelId="{8B8E3CEC-23D9-4E83-B916-F42E09FFCA59}">
      <dsp:nvSpPr>
        <dsp:cNvPr id="0" name=""/>
        <dsp:cNvSpPr/>
      </dsp:nvSpPr>
      <dsp:spPr>
        <a:xfrm>
          <a:off x="1876138" y="2976018"/>
          <a:ext cx="1467876" cy="1487943"/>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ro-RO" sz="1200" kern="1200">
              <a:latin typeface="Times New Roman" pitchFamily="18" charset="0"/>
              <a:cs typeface="Times New Roman" pitchFamily="18" charset="0"/>
            </a:rPr>
            <a:t>Impact asupra taxelor locale</a:t>
          </a:r>
          <a:endParaRPr lang="ru-RU" sz="1200" kern="1200">
            <a:latin typeface="Times New Roman" pitchFamily="18" charset="0"/>
            <a:cs typeface="Times New Roman" pitchFamily="18" charset="0"/>
          </a:endParaRPr>
        </a:p>
      </dsp:txBody>
      <dsp:txXfrm>
        <a:off x="2091103" y="3193922"/>
        <a:ext cx="1037946" cy="1052135"/>
      </dsp:txXfrm>
    </dsp:sp>
    <dsp:sp modelId="{EEC44B58-3F3C-460C-B8CC-6D5F4AE214DC}">
      <dsp:nvSpPr>
        <dsp:cNvPr id="0" name=""/>
        <dsp:cNvSpPr/>
      </dsp:nvSpPr>
      <dsp:spPr>
        <a:xfrm>
          <a:off x="1526746" y="1444709"/>
          <a:ext cx="1548693" cy="1477302"/>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ro-RO" sz="1200" kern="1200">
              <a:latin typeface="Times New Roman" pitchFamily="18" charset="0"/>
              <a:cs typeface="Times New Roman" pitchFamily="18" charset="0"/>
            </a:rPr>
            <a:t>Impact economic</a:t>
          </a:r>
          <a:endParaRPr lang="ru-RU" sz="1200" kern="1200">
            <a:latin typeface="Times New Roman" pitchFamily="18" charset="0"/>
            <a:cs typeface="Times New Roman" pitchFamily="18" charset="0"/>
          </a:endParaRPr>
        </a:p>
      </dsp:txBody>
      <dsp:txXfrm>
        <a:off x="1753547" y="1661055"/>
        <a:ext cx="1095091" cy="10446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93569A-AE08-494C-BDC6-7B771FB2BF59}">
      <dsp:nvSpPr>
        <dsp:cNvPr id="0" name=""/>
        <dsp:cNvSpPr/>
      </dsp:nvSpPr>
      <dsp:spPr>
        <a:xfrm>
          <a:off x="114745" y="0"/>
          <a:ext cx="3948809" cy="133675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40640" rIns="71120" bIns="40640" numCol="1" spcCol="1270" anchor="ctr" anchorCtr="0">
          <a:noAutofit/>
        </a:bodyPr>
        <a:lstStyle/>
        <a:p>
          <a:pPr marL="0" lvl="0" indent="0" algn="ctr" defTabSz="444500">
            <a:lnSpc>
              <a:spcPct val="90000"/>
            </a:lnSpc>
            <a:spcBef>
              <a:spcPct val="0"/>
            </a:spcBef>
            <a:spcAft>
              <a:spcPct val="35000"/>
            </a:spcAft>
            <a:buNone/>
          </a:pPr>
          <a:r>
            <a:rPr lang="ro-RO" sz="1000" b="1" kern="1200">
              <a:solidFill>
                <a:schemeClr val="tx1"/>
              </a:solidFill>
              <a:latin typeface="Times New Roman" pitchFamily="18" charset="0"/>
              <a:cs typeface="Times New Roman" pitchFamily="18" charset="0"/>
            </a:rPr>
            <a:t>Avantaje</a:t>
          </a:r>
          <a:endParaRPr lang="ru-RU" sz="1000" b="1" kern="1200">
            <a:solidFill>
              <a:schemeClr val="tx1"/>
            </a:solidFill>
            <a:latin typeface="Times New Roman" pitchFamily="18" charset="0"/>
            <a:cs typeface="Times New Roman" pitchFamily="18" charset="0"/>
          </a:endParaRPr>
        </a:p>
      </dsp:txBody>
      <dsp:txXfrm>
        <a:off x="114745" y="0"/>
        <a:ext cx="3948809" cy="1336757"/>
      </dsp:txXfrm>
    </dsp:sp>
    <dsp:sp modelId="{5241E2A5-D8AF-4110-AB65-CFC3E8B1CCE2}">
      <dsp:nvSpPr>
        <dsp:cNvPr id="0" name=""/>
        <dsp:cNvSpPr/>
      </dsp:nvSpPr>
      <dsp:spPr>
        <a:xfrm>
          <a:off x="120239" y="882418"/>
          <a:ext cx="3872716" cy="429415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just" defTabSz="622300">
            <a:lnSpc>
              <a:spcPct val="90000"/>
            </a:lnSpc>
            <a:spcBef>
              <a:spcPct val="0"/>
            </a:spcBef>
            <a:spcAft>
              <a:spcPct val="15000"/>
            </a:spcAft>
            <a:buChar char="•"/>
          </a:pPr>
          <a:r>
            <a:rPr lang="ro-RO" sz="1400" kern="1200" dirty="0">
              <a:latin typeface="Times New Roman" pitchFamily="18" charset="0"/>
              <a:cs typeface="Times New Roman" pitchFamily="18" charset="0"/>
            </a:rPr>
            <a:t>Crearea de noi locuri de muncă în domeniul turismului.</a:t>
          </a:r>
          <a:endParaRPr lang="ru-RU" sz="1400" kern="1200" dirty="0">
            <a:latin typeface="Times New Roman" pitchFamily="18" charset="0"/>
            <a:cs typeface="Times New Roman" pitchFamily="18" charset="0"/>
          </a:endParaRPr>
        </a:p>
        <a:p>
          <a:pPr marL="114300" lvl="1" indent="-114300" algn="just" defTabSz="622300">
            <a:lnSpc>
              <a:spcPct val="90000"/>
            </a:lnSpc>
            <a:spcBef>
              <a:spcPct val="0"/>
            </a:spcBef>
            <a:spcAft>
              <a:spcPct val="15000"/>
            </a:spcAft>
            <a:buChar char="•"/>
          </a:pPr>
          <a:r>
            <a:rPr lang="ro-RO" sz="1400" kern="1200" dirty="0">
              <a:latin typeface="Times New Roman" pitchFamily="18" charset="0"/>
              <a:cs typeface="Times New Roman" pitchFamily="18" charset="0"/>
            </a:rPr>
            <a:t>Sporirea veniturilor autorităților locale și localnicilor provenite din turism.</a:t>
          </a:r>
          <a:endParaRPr lang="ru-RU" sz="1400" kern="1200" dirty="0">
            <a:latin typeface="Times New Roman" pitchFamily="18" charset="0"/>
            <a:cs typeface="Times New Roman" pitchFamily="18" charset="0"/>
          </a:endParaRPr>
        </a:p>
        <a:p>
          <a:pPr marL="114300" lvl="1" indent="-114300" algn="just" defTabSz="622300">
            <a:lnSpc>
              <a:spcPct val="90000"/>
            </a:lnSpc>
            <a:spcBef>
              <a:spcPct val="0"/>
            </a:spcBef>
            <a:spcAft>
              <a:spcPct val="15000"/>
            </a:spcAft>
            <a:buChar char="•"/>
          </a:pPr>
          <a:r>
            <a:rPr lang="ro-RO" sz="1400" kern="1200" dirty="0">
              <a:latin typeface="Times New Roman" pitchFamily="18" charset="0"/>
              <a:cs typeface="Times New Roman" pitchFamily="18" charset="0"/>
            </a:rPr>
            <a:t>Crearea unei imagini turistice pozitive localității.</a:t>
          </a:r>
          <a:endParaRPr lang="ru-RU" sz="1400" kern="1200" dirty="0">
            <a:latin typeface="Times New Roman" pitchFamily="18" charset="0"/>
            <a:cs typeface="Times New Roman" pitchFamily="18" charset="0"/>
          </a:endParaRPr>
        </a:p>
        <a:p>
          <a:pPr marL="114300" lvl="1" indent="-114300" algn="just" defTabSz="622300">
            <a:lnSpc>
              <a:spcPct val="90000"/>
            </a:lnSpc>
            <a:spcBef>
              <a:spcPct val="0"/>
            </a:spcBef>
            <a:spcAft>
              <a:spcPct val="15000"/>
            </a:spcAft>
            <a:buChar char="•"/>
          </a:pPr>
          <a:r>
            <a:rPr lang="ro-RO" sz="1400" kern="1200" dirty="0">
              <a:latin typeface="Times New Roman" pitchFamily="18" charset="0"/>
              <a:cs typeface="Times New Roman" pitchFamily="18" charset="0"/>
            </a:rPr>
            <a:t>Prin activitatea agropensiunilor se poate valorifica și promova tradițiile culturale și populare ale localității.</a:t>
          </a:r>
          <a:endParaRPr lang="ru-RU" sz="1400" kern="1200" dirty="0">
            <a:latin typeface="Times New Roman" pitchFamily="18" charset="0"/>
            <a:cs typeface="Times New Roman" pitchFamily="18" charset="0"/>
          </a:endParaRPr>
        </a:p>
        <a:p>
          <a:pPr marL="114300" lvl="1" indent="-114300" algn="just" defTabSz="622300">
            <a:lnSpc>
              <a:spcPct val="90000"/>
            </a:lnSpc>
            <a:spcBef>
              <a:spcPct val="0"/>
            </a:spcBef>
            <a:spcAft>
              <a:spcPct val="15000"/>
            </a:spcAft>
            <a:buChar char="•"/>
          </a:pPr>
          <a:r>
            <a:rPr lang="ro-RO" sz="1400" kern="1200" dirty="0">
              <a:latin typeface="Times New Roman" pitchFamily="18" charset="0"/>
              <a:cs typeface="Times New Roman" pitchFamily="18" charset="0"/>
            </a:rPr>
            <a:t>Se pot valorifica zonele naturale ce se regăsesc în localitățile rurale.</a:t>
          </a:r>
          <a:endParaRPr lang="ru-RU" sz="1400" kern="1200" dirty="0">
            <a:latin typeface="Times New Roman" pitchFamily="18" charset="0"/>
            <a:cs typeface="Times New Roman" pitchFamily="18" charset="0"/>
          </a:endParaRPr>
        </a:p>
        <a:p>
          <a:pPr marL="114300" lvl="1" indent="-114300" algn="just" defTabSz="622300">
            <a:lnSpc>
              <a:spcPct val="90000"/>
            </a:lnSpc>
            <a:spcBef>
              <a:spcPct val="0"/>
            </a:spcBef>
            <a:spcAft>
              <a:spcPct val="15000"/>
            </a:spcAft>
            <a:buChar char="•"/>
          </a:pPr>
          <a:r>
            <a:rPr lang="ro-RO" sz="1400" kern="1200" dirty="0">
              <a:latin typeface="Times New Roman" pitchFamily="18" charset="0"/>
              <a:cs typeface="Times New Roman" pitchFamily="18" charset="0"/>
            </a:rPr>
            <a:t>Prin dezvoltarea pensiunilor agroturistice și crearea unei imagini turistice pozitive a localității, localnicii împreună cu autoritățile </a:t>
          </a:r>
          <a:r>
            <a:rPr lang="en-US" sz="1400" kern="1200" dirty="0">
              <a:latin typeface="Times New Roman" pitchFamily="18" charset="0"/>
              <a:cs typeface="Times New Roman" pitchFamily="18" charset="0"/>
            </a:rPr>
            <a:t>p</a:t>
          </a:r>
          <a:r>
            <a:rPr lang="ro-RO" sz="1400" kern="1200" dirty="0">
              <a:latin typeface="Times New Roman" pitchFamily="18" charset="0"/>
              <a:cs typeface="Times New Roman" pitchFamily="18" charset="0"/>
            </a:rPr>
            <a:t>or menaja căile de acces în localitate. </a:t>
          </a:r>
          <a:endParaRPr lang="ru-RU" sz="1400" kern="1200" dirty="0">
            <a:latin typeface="Times New Roman" pitchFamily="18" charset="0"/>
            <a:cs typeface="Times New Roman" pitchFamily="18" charset="0"/>
          </a:endParaRPr>
        </a:p>
        <a:p>
          <a:pPr marL="114300" lvl="1" indent="-114300" algn="just" defTabSz="622300">
            <a:lnSpc>
              <a:spcPct val="90000"/>
            </a:lnSpc>
            <a:spcBef>
              <a:spcPct val="0"/>
            </a:spcBef>
            <a:spcAft>
              <a:spcPct val="15000"/>
            </a:spcAft>
            <a:buChar char="•"/>
          </a:pPr>
          <a:r>
            <a:rPr lang="ro-RO" sz="1400" kern="1200" dirty="0">
              <a:latin typeface="Times New Roman" pitchFamily="18" charset="0"/>
              <a:cs typeface="Times New Roman" pitchFamily="18" charset="0"/>
            </a:rPr>
            <a:t>Poate apărea interesul pentru menținerea  activă a zonelor turistice de odihnă și recreație  în localități.</a:t>
          </a:r>
          <a:endParaRPr lang="ru-RU" sz="1400" kern="1200" dirty="0">
            <a:latin typeface="Times New Roman" pitchFamily="18" charset="0"/>
            <a:cs typeface="Times New Roman" pitchFamily="18" charset="0"/>
          </a:endParaRPr>
        </a:p>
        <a:p>
          <a:pPr marL="114300" lvl="1" indent="-114300" algn="just" defTabSz="622300">
            <a:lnSpc>
              <a:spcPct val="90000"/>
            </a:lnSpc>
            <a:spcBef>
              <a:spcPct val="0"/>
            </a:spcBef>
            <a:spcAft>
              <a:spcPct val="15000"/>
            </a:spcAft>
            <a:buChar char="•"/>
          </a:pPr>
          <a:r>
            <a:rPr lang="ro-RO" sz="1400" kern="1200" dirty="0">
              <a:latin typeface="Times New Roman" pitchFamily="18" charset="0"/>
              <a:cs typeface="Times New Roman" pitchFamily="18" charset="0"/>
            </a:rPr>
            <a:t>Se pot dezvolta ÎMM (întreprinderile mici și mijlocii) din localitate, inclusiv în sectorul turistic autohton.</a:t>
          </a:r>
          <a:endParaRPr lang="ru-RU" sz="1400" kern="1200" dirty="0">
            <a:latin typeface="Times New Roman" pitchFamily="18" charset="0"/>
            <a:cs typeface="Times New Roman" pitchFamily="18" charset="0"/>
          </a:endParaRPr>
        </a:p>
      </dsp:txBody>
      <dsp:txXfrm>
        <a:off x="120239" y="882418"/>
        <a:ext cx="3872716" cy="4294155"/>
      </dsp:txXfrm>
    </dsp:sp>
    <dsp:sp modelId="{22533663-A06E-4AA3-9D94-E00434506013}">
      <dsp:nvSpPr>
        <dsp:cNvPr id="0" name=""/>
        <dsp:cNvSpPr/>
      </dsp:nvSpPr>
      <dsp:spPr>
        <a:xfrm>
          <a:off x="4270678" y="0"/>
          <a:ext cx="3925499" cy="133193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40640" rIns="71120" bIns="40640" numCol="1" spcCol="1270" anchor="ctr" anchorCtr="0">
          <a:noAutofit/>
        </a:bodyPr>
        <a:lstStyle/>
        <a:p>
          <a:pPr marL="0" lvl="0" indent="0" algn="ctr" defTabSz="444500">
            <a:lnSpc>
              <a:spcPct val="90000"/>
            </a:lnSpc>
            <a:spcBef>
              <a:spcPct val="0"/>
            </a:spcBef>
            <a:spcAft>
              <a:spcPct val="35000"/>
            </a:spcAft>
            <a:buNone/>
          </a:pPr>
          <a:r>
            <a:rPr lang="ro-RO" sz="1000" b="1" kern="1200" dirty="0">
              <a:solidFill>
                <a:schemeClr val="tx1"/>
              </a:solidFill>
              <a:latin typeface="Times New Roman" pitchFamily="18" charset="0"/>
              <a:cs typeface="Times New Roman" pitchFamily="18" charset="0"/>
            </a:rPr>
            <a:t>Dezavantaje</a:t>
          </a:r>
          <a:r>
            <a:rPr lang="ro-RO" sz="1000" kern="1200" dirty="0">
              <a:solidFill>
                <a:schemeClr val="tx1"/>
              </a:solidFill>
              <a:latin typeface="Times New Roman" pitchFamily="18" charset="0"/>
              <a:cs typeface="Times New Roman" pitchFamily="18" charset="0"/>
            </a:rPr>
            <a:t> </a:t>
          </a:r>
          <a:endParaRPr lang="ru-RU" sz="1000" kern="1200" dirty="0">
            <a:solidFill>
              <a:schemeClr val="tx1"/>
            </a:solidFill>
            <a:latin typeface="Times New Roman" pitchFamily="18" charset="0"/>
            <a:cs typeface="Times New Roman" pitchFamily="18" charset="0"/>
          </a:endParaRPr>
        </a:p>
      </dsp:txBody>
      <dsp:txXfrm>
        <a:off x="4270678" y="0"/>
        <a:ext cx="3925499" cy="1331939"/>
      </dsp:txXfrm>
    </dsp:sp>
    <dsp:sp modelId="{7D84B77D-3764-4B95-A8E0-D7881E0B639E}">
      <dsp:nvSpPr>
        <dsp:cNvPr id="0" name=""/>
        <dsp:cNvSpPr/>
      </dsp:nvSpPr>
      <dsp:spPr>
        <a:xfrm>
          <a:off x="4023129" y="879312"/>
          <a:ext cx="4256089" cy="449631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just" defTabSz="622300">
            <a:lnSpc>
              <a:spcPct val="90000"/>
            </a:lnSpc>
            <a:spcBef>
              <a:spcPct val="0"/>
            </a:spcBef>
            <a:spcAft>
              <a:spcPct val="15000"/>
            </a:spcAft>
            <a:buChar char="•"/>
          </a:pPr>
          <a:r>
            <a:rPr lang="ro-RO" sz="1400" kern="1200" dirty="0"/>
            <a:t> </a:t>
          </a:r>
          <a:r>
            <a:rPr lang="ro-RO" sz="1400" kern="1200" dirty="0">
              <a:latin typeface="Times New Roman" pitchFamily="18" charset="0"/>
              <a:cs typeface="Times New Roman" pitchFamily="18" charset="0"/>
            </a:rPr>
            <a:t>Este posibil ca localitatea să devină suprapopulată cu turiști, ceea ce va duce la dificultăți.</a:t>
          </a:r>
          <a:endParaRPr lang="ru-RU" sz="1400" kern="1200" dirty="0">
            <a:latin typeface="Times New Roman" pitchFamily="18" charset="0"/>
            <a:cs typeface="Times New Roman" pitchFamily="18" charset="0"/>
          </a:endParaRPr>
        </a:p>
        <a:p>
          <a:pPr marL="114300" lvl="1" indent="-114300" algn="just" defTabSz="622300">
            <a:lnSpc>
              <a:spcPct val="90000"/>
            </a:lnSpc>
            <a:spcBef>
              <a:spcPct val="0"/>
            </a:spcBef>
            <a:spcAft>
              <a:spcPct val="15000"/>
            </a:spcAft>
            <a:buChar char="•"/>
          </a:pPr>
          <a:r>
            <a:rPr lang="ro-RO" sz="1400" kern="1200" dirty="0">
              <a:latin typeface="Times New Roman" pitchFamily="18" charset="0"/>
              <a:cs typeface="Times New Roman" pitchFamily="18" charset="0"/>
            </a:rPr>
            <a:t>Este necesară o infrastructură generală și turistică bună pentru turiști, cât și pentru localnici.</a:t>
          </a:r>
          <a:endParaRPr lang="ru-RU" sz="1400" kern="1200" dirty="0">
            <a:latin typeface="Times New Roman" pitchFamily="18" charset="0"/>
            <a:cs typeface="Times New Roman" pitchFamily="18" charset="0"/>
          </a:endParaRPr>
        </a:p>
        <a:p>
          <a:pPr marL="114300" lvl="1" indent="-114300" algn="just" defTabSz="622300">
            <a:lnSpc>
              <a:spcPct val="90000"/>
            </a:lnSpc>
            <a:spcBef>
              <a:spcPct val="0"/>
            </a:spcBef>
            <a:spcAft>
              <a:spcPct val="15000"/>
            </a:spcAft>
            <a:buChar char="•"/>
          </a:pPr>
          <a:r>
            <a:rPr lang="ro-RO" sz="1400" kern="1200" dirty="0">
              <a:latin typeface="Times New Roman" pitchFamily="18" charset="0"/>
              <a:cs typeface="Times New Roman" pitchFamily="18" charset="0"/>
            </a:rPr>
            <a:t>Necesitatea cunoașterii mai multor limbi de circulație internațională de către proprietarii de pensiuni agroturistice și localnici. </a:t>
          </a:r>
          <a:endParaRPr lang="ru-RU" sz="1400" kern="1200" dirty="0">
            <a:latin typeface="Times New Roman" pitchFamily="18" charset="0"/>
            <a:cs typeface="Times New Roman" pitchFamily="18" charset="0"/>
          </a:endParaRPr>
        </a:p>
        <a:p>
          <a:pPr marL="114300" lvl="1" indent="-114300" algn="just" defTabSz="622300">
            <a:lnSpc>
              <a:spcPct val="90000"/>
            </a:lnSpc>
            <a:spcBef>
              <a:spcPct val="0"/>
            </a:spcBef>
            <a:spcAft>
              <a:spcPct val="15000"/>
            </a:spcAft>
            <a:buChar char="•"/>
          </a:pPr>
          <a:r>
            <a:rPr lang="ro-RO" sz="1400" kern="1200" dirty="0">
              <a:latin typeface="Times New Roman" pitchFamily="18" charset="0"/>
              <a:cs typeface="Times New Roman" pitchFamily="18" charset="0"/>
            </a:rPr>
            <a:t>Localitatea poate deveni mai poluată în cazul în care autoritățile localităților, împreună cu agenții economici (proprietarii de pensiuni agroturistice) nu întreprind măsuri clare de diminuare a acestui fenomen.</a:t>
          </a:r>
          <a:endParaRPr lang="ru-RU" sz="1400" kern="1200" dirty="0">
            <a:latin typeface="Times New Roman" pitchFamily="18" charset="0"/>
            <a:cs typeface="Times New Roman" pitchFamily="18" charset="0"/>
          </a:endParaRPr>
        </a:p>
        <a:p>
          <a:pPr marL="114300" lvl="1" indent="-114300" algn="just" defTabSz="622300">
            <a:lnSpc>
              <a:spcPct val="90000"/>
            </a:lnSpc>
            <a:spcBef>
              <a:spcPct val="0"/>
            </a:spcBef>
            <a:spcAft>
              <a:spcPct val="15000"/>
            </a:spcAft>
            <a:buChar char="•"/>
          </a:pPr>
          <a:r>
            <a:rPr lang="ro-RO" sz="1400" kern="1200" dirty="0">
              <a:latin typeface="Times New Roman" pitchFamily="18" charset="0"/>
              <a:cs typeface="Times New Roman" pitchFamily="18" charset="0"/>
            </a:rPr>
            <a:t>Anumite obiceiuri ale turiștilor pot influiența asupra obiceiurilor și tradițiilor locale. </a:t>
          </a:r>
          <a:endParaRPr lang="ru-RU" sz="1400" kern="1200" dirty="0">
            <a:latin typeface="Times New Roman" pitchFamily="18" charset="0"/>
            <a:cs typeface="Times New Roman" pitchFamily="18" charset="0"/>
          </a:endParaRPr>
        </a:p>
        <a:p>
          <a:pPr marL="57150" lvl="1" indent="-57150" algn="l" defTabSz="355600">
            <a:lnSpc>
              <a:spcPct val="90000"/>
            </a:lnSpc>
            <a:spcBef>
              <a:spcPct val="0"/>
            </a:spcBef>
            <a:spcAft>
              <a:spcPct val="15000"/>
            </a:spcAft>
            <a:buChar char="•"/>
          </a:pPr>
          <a:endParaRPr lang="ru-RU" sz="800" kern="1200" dirty="0"/>
        </a:p>
        <a:p>
          <a:pPr marL="57150" lvl="1" indent="-57150" algn="l" defTabSz="222250">
            <a:lnSpc>
              <a:spcPct val="90000"/>
            </a:lnSpc>
            <a:spcBef>
              <a:spcPct val="0"/>
            </a:spcBef>
            <a:spcAft>
              <a:spcPct val="15000"/>
            </a:spcAft>
            <a:buChar char="•"/>
          </a:pPr>
          <a:endParaRPr lang="ru-RU" sz="500" kern="1200"/>
        </a:p>
        <a:p>
          <a:pPr marL="57150" lvl="1" indent="-57150" algn="l" defTabSz="222250">
            <a:lnSpc>
              <a:spcPct val="90000"/>
            </a:lnSpc>
            <a:spcBef>
              <a:spcPct val="0"/>
            </a:spcBef>
            <a:spcAft>
              <a:spcPct val="15000"/>
            </a:spcAft>
            <a:buChar char="•"/>
          </a:pPr>
          <a:endParaRPr lang="ru-RU" sz="500" kern="1200"/>
        </a:p>
        <a:p>
          <a:pPr marL="57150" lvl="1" indent="-57150" algn="l" defTabSz="222250">
            <a:lnSpc>
              <a:spcPct val="90000"/>
            </a:lnSpc>
            <a:spcBef>
              <a:spcPct val="0"/>
            </a:spcBef>
            <a:spcAft>
              <a:spcPct val="15000"/>
            </a:spcAft>
            <a:buChar char="•"/>
          </a:pPr>
          <a:endParaRPr lang="ru-RU" sz="500" kern="1200"/>
        </a:p>
        <a:p>
          <a:pPr marL="57150" lvl="1" indent="-57150" algn="l" defTabSz="222250">
            <a:lnSpc>
              <a:spcPct val="90000"/>
            </a:lnSpc>
            <a:spcBef>
              <a:spcPct val="0"/>
            </a:spcBef>
            <a:spcAft>
              <a:spcPct val="15000"/>
            </a:spcAft>
            <a:buChar char="•"/>
          </a:pPr>
          <a:endParaRPr lang="ru-RU" sz="500" kern="1200" dirty="0"/>
        </a:p>
        <a:p>
          <a:pPr marL="57150" lvl="1" indent="-57150" algn="l" defTabSz="222250">
            <a:lnSpc>
              <a:spcPct val="90000"/>
            </a:lnSpc>
            <a:spcBef>
              <a:spcPct val="0"/>
            </a:spcBef>
            <a:spcAft>
              <a:spcPct val="15000"/>
            </a:spcAft>
            <a:buChar char="•"/>
          </a:pPr>
          <a:endParaRPr lang="ru-RU" sz="500" kern="1200"/>
        </a:p>
        <a:p>
          <a:pPr marL="57150" lvl="1" indent="-57150" algn="l" defTabSz="222250">
            <a:lnSpc>
              <a:spcPct val="90000"/>
            </a:lnSpc>
            <a:spcBef>
              <a:spcPct val="0"/>
            </a:spcBef>
            <a:spcAft>
              <a:spcPct val="15000"/>
            </a:spcAft>
            <a:buChar char="•"/>
          </a:pPr>
          <a:endParaRPr lang="ru-RU" sz="500" kern="1200"/>
        </a:p>
      </dsp:txBody>
      <dsp:txXfrm>
        <a:off x="4023129" y="879312"/>
        <a:ext cx="4256089" cy="449631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87C769-F549-412D-AEF7-96DE11A3D08F}" type="datetimeFigureOut">
              <a:rPr lang="en-US" smtClean="0"/>
              <a:pPr/>
              <a:t>9/29/2020</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1E9FB7-1C07-4F0C-8E14-3363F5419E3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866ABBB7-015E-4353-8242-423CE3B4B545}" type="datetime1">
              <a:rPr lang="ro-RO" smtClean="0"/>
              <a:t>29.09.2020</a:t>
            </a:fld>
            <a:endParaRPr lang="ru-RU"/>
          </a:p>
        </p:txBody>
      </p:sp>
      <p:sp>
        <p:nvSpPr>
          <p:cNvPr id="5" name="Нижний колонтитул 4"/>
          <p:cNvSpPr>
            <a:spLocks noGrp="1"/>
          </p:cNvSpPr>
          <p:nvPr>
            <p:ph type="ftr" sz="quarter" idx="11"/>
          </p:nvPr>
        </p:nvSpPr>
        <p:spPr/>
        <p:txBody>
          <a:bodyPr/>
          <a:lstStyle/>
          <a:p>
            <a:r>
              <a:rPr lang="en-US"/>
              <a:t>22nd International Conference ROMANIAN RURAL TOURISMIN  NTERNATIONAL  CONTEXT.PRESENT AND PROSPECTS</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F513183-EC29-4936-A069-0147F70EDDDE}" type="datetime1">
              <a:rPr lang="ro-RO" smtClean="0"/>
              <a:t>29.09.2020</a:t>
            </a:fld>
            <a:endParaRPr lang="ru-RU"/>
          </a:p>
        </p:txBody>
      </p:sp>
      <p:sp>
        <p:nvSpPr>
          <p:cNvPr id="5" name="Нижний колонтитул 4"/>
          <p:cNvSpPr>
            <a:spLocks noGrp="1"/>
          </p:cNvSpPr>
          <p:nvPr>
            <p:ph type="ftr" sz="quarter" idx="11"/>
          </p:nvPr>
        </p:nvSpPr>
        <p:spPr/>
        <p:txBody>
          <a:bodyPr/>
          <a:lstStyle/>
          <a:p>
            <a:r>
              <a:rPr lang="en-US"/>
              <a:t>22nd International Conference ROMANIAN RURAL TOURISMIN  NTERNATIONAL  CONTEXT.PRESENT AND PROSPECTS</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7C4A113-060D-4501-B7D4-6369DF8C1E99}" type="datetime1">
              <a:rPr lang="ro-RO" smtClean="0"/>
              <a:t>29.09.2020</a:t>
            </a:fld>
            <a:endParaRPr lang="ru-RU"/>
          </a:p>
        </p:txBody>
      </p:sp>
      <p:sp>
        <p:nvSpPr>
          <p:cNvPr id="5" name="Нижний колонтитул 4"/>
          <p:cNvSpPr>
            <a:spLocks noGrp="1"/>
          </p:cNvSpPr>
          <p:nvPr>
            <p:ph type="ftr" sz="quarter" idx="11"/>
          </p:nvPr>
        </p:nvSpPr>
        <p:spPr/>
        <p:txBody>
          <a:bodyPr/>
          <a:lstStyle/>
          <a:p>
            <a:r>
              <a:rPr lang="en-US"/>
              <a:t>22nd International Conference ROMANIAN RURAL TOURISMIN  NTERNATIONAL  CONTEXT.PRESENT AND PROSPECTS</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F067987-0CFF-4328-B503-27DE3E13463B}" type="datetime1">
              <a:rPr lang="ro-RO" smtClean="0"/>
              <a:t>29.09.2020</a:t>
            </a:fld>
            <a:endParaRPr lang="ru-RU"/>
          </a:p>
        </p:txBody>
      </p:sp>
      <p:sp>
        <p:nvSpPr>
          <p:cNvPr id="5" name="Нижний колонтитул 4"/>
          <p:cNvSpPr>
            <a:spLocks noGrp="1"/>
          </p:cNvSpPr>
          <p:nvPr>
            <p:ph type="ftr" sz="quarter" idx="11"/>
          </p:nvPr>
        </p:nvSpPr>
        <p:spPr/>
        <p:txBody>
          <a:bodyPr/>
          <a:lstStyle/>
          <a:p>
            <a:r>
              <a:rPr lang="en-US"/>
              <a:t>22nd International Conference ROMANIAN RURAL TOURISMIN  NTERNATIONAL  CONTEXT.PRESENT AND PROSPECTS</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EA8B6B92-2981-44A6-9127-2E6C3D325D90}" type="datetime1">
              <a:rPr lang="ro-RO" smtClean="0"/>
              <a:t>29.09.2020</a:t>
            </a:fld>
            <a:endParaRPr lang="ru-RU"/>
          </a:p>
        </p:txBody>
      </p:sp>
      <p:sp>
        <p:nvSpPr>
          <p:cNvPr id="5" name="Нижний колонтитул 4"/>
          <p:cNvSpPr>
            <a:spLocks noGrp="1"/>
          </p:cNvSpPr>
          <p:nvPr>
            <p:ph type="ftr" sz="quarter" idx="11"/>
          </p:nvPr>
        </p:nvSpPr>
        <p:spPr/>
        <p:txBody>
          <a:bodyPr/>
          <a:lstStyle/>
          <a:p>
            <a:r>
              <a:rPr lang="en-US"/>
              <a:t>22nd International Conference ROMANIAN RURAL TOURISMIN  NTERNATIONAL  CONTEXT.PRESENT AND PROSPECTS</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F7647F2B-777E-4C88-88B4-6E3CB667099C}" type="datetime1">
              <a:rPr lang="ro-RO" smtClean="0"/>
              <a:t>29.09.2020</a:t>
            </a:fld>
            <a:endParaRPr lang="ru-RU"/>
          </a:p>
        </p:txBody>
      </p:sp>
      <p:sp>
        <p:nvSpPr>
          <p:cNvPr id="6" name="Нижний колонтитул 5"/>
          <p:cNvSpPr>
            <a:spLocks noGrp="1"/>
          </p:cNvSpPr>
          <p:nvPr>
            <p:ph type="ftr" sz="quarter" idx="11"/>
          </p:nvPr>
        </p:nvSpPr>
        <p:spPr/>
        <p:txBody>
          <a:bodyPr/>
          <a:lstStyle/>
          <a:p>
            <a:r>
              <a:rPr lang="en-US"/>
              <a:t>22nd International Conference ROMANIAN RURAL TOURISMIN  NTERNATIONAL  CONTEXT.PRESENT AND PROSPECTS</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45B0878-4DE0-4378-A1C6-E0393B844B6F}" type="datetime1">
              <a:rPr lang="ro-RO" smtClean="0"/>
              <a:t>29.09.2020</a:t>
            </a:fld>
            <a:endParaRPr lang="ru-RU"/>
          </a:p>
        </p:txBody>
      </p:sp>
      <p:sp>
        <p:nvSpPr>
          <p:cNvPr id="8" name="Нижний колонтитул 7"/>
          <p:cNvSpPr>
            <a:spLocks noGrp="1"/>
          </p:cNvSpPr>
          <p:nvPr>
            <p:ph type="ftr" sz="quarter" idx="11"/>
          </p:nvPr>
        </p:nvSpPr>
        <p:spPr/>
        <p:txBody>
          <a:bodyPr/>
          <a:lstStyle/>
          <a:p>
            <a:r>
              <a:rPr lang="en-US"/>
              <a:t>22nd International Conference ROMANIAN RURAL TOURISMIN  NTERNATIONAL  CONTEXT.PRESENT AND PROSPECTS</a:t>
            </a:r>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3263FE6-4852-426C-B0D2-03B410E851B4}" type="datetime1">
              <a:rPr lang="ro-RO" smtClean="0"/>
              <a:t>29.09.2020</a:t>
            </a:fld>
            <a:endParaRPr lang="ru-RU"/>
          </a:p>
        </p:txBody>
      </p:sp>
      <p:sp>
        <p:nvSpPr>
          <p:cNvPr id="4" name="Нижний колонтитул 3"/>
          <p:cNvSpPr>
            <a:spLocks noGrp="1"/>
          </p:cNvSpPr>
          <p:nvPr>
            <p:ph type="ftr" sz="quarter" idx="11"/>
          </p:nvPr>
        </p:nvSpPr>
        <p:spPr/>
        <p:txBody>
          <a:bodyPr/>
          <a:lstStyle/>
          <a:p>
            <a:r>
              <a:rPr lang="en-US"/>
              <a:t>22nd International Conference ROMANIAN RURAL TOURISMIN  NTERNATIONAL  CONTEXT.PRESENT AND PROSPECTS</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F2B6067-45EB-4153-8ED8-37D21BF1B5D9}" type="datetime1">
              <a:rPr lang="ro-RO" smtClean="0"/>
              <a:t>29.09.2020</a:t>
            </a:fld>
            <a:endParaRPr lang="ru-RU"/>
          </a:p>
        </p:txBody>
      </p:sp>
      <p:sp>
        <p:nvSpPr>
          <p:cNvPr id="3" name="Нижний колонтитул 2"/>
          <p:cNvSpPr>
            <a:spLocks noGrp="1"/>
          </p:cNvSpPr>
          <p:nvPr>
            <p:ph type="ftr" sz="quarter" idx="11"/>
          </p:nvPr>
        </p:nvSpPr>
        <p:spPr/>
        <p:txBody>
          <a:bodyPr/>
          <a:lstStyle/>
          <a:p>
            <a:r>
              <a:rPr lang="en-US"/>
              <a:t>22nd International Conference ROMANIAN RURAL TOURISMIN  NTERNATIONAL  CONTEXT.PRESENT AND PROSPECTS</a:t>
            </a:r>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F06A35AE-6784-429C-83AA-6250B9FB68F7}" type="datetime1">
              <a:rPr lang="ro-RO" smtClean="0"/>
              <a:t>29.09.2020</a:t>
            </a:fld>
            <a:endParaRPr lang="ru-RU"/>
          </a:p>
        </p:txBody>
      </p:sp>
      <p:sp>
        <p:nvSpPr>
          <p:cNvPr id="6" name="Нижний колонтитул 5"/>
          <p:cNvSpPr>
            <a:spLocks noGrp="1"/>
          </p:cNvSpPr>
          <p:nvPr>
            <p:ph type="ftr" sz="quarter" idx="11"/>
          </p:nvPr>
        </p:nvSpPr>
        <p:spPr/>
        <p:txBody>
          <a:bodyPr/>
          <a:lstStyle/>
          <a:p>
            <a:r>
              <a:rPr lang="en-US"/>
              <a:t>22nd International Conference ROMANIAN RURAL TOURISMIN  NTERNATIONAL  CONTEXT.PRESENT AND PROSPECTS</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3A5CAE7E-5613-439C-9F0F-2A4812EBDC0A}" type="datetime1">
              <a:rPr lang="ro-RO" smtClean="0"/>
              <a:t>29.09.2020</a:t>
            </a:fld>
            <a:endParaRPr lang="ru-RU"/>
          </a:p>
        </p:txBody>
      </p:sp>
      <p:sp>
        <p:nvSpPr>
          <p:cNvPr id="6" name="Нижний колонтитул 5"/>
          <p:cNvSpPr>
            <a:spLocks noGrp="1"/>
          </p:cNvSpPr>
          <p:nvPr>
            <p:ph type="ftr" sz="quarter" idx="11"/>
          </p:nvPr>
        </p:nvSpPr>
        <p:spPr/>
        <p:txBody>
          <a:bodyPr/>
          <a:lstStyle/>
          <a:p>
            <a:r>
              <a:rPr lang="en-US"/>
              <a:t>22nd International Conference ROMANIAN RURAL TOURISMIN  NTERNATIONAL  CONTEXT.PRESENT AND PROSPECTS</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BE393E-C53F-4E88-BFDA-C96A231D6323}" type="datetime1">
              <a:rPr lang="ro-RO" smtClean="0"/>
              <a:t>29.09.2020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22nd International Conference ROMANIAN RURAL TOURISMIN  NTERNATIONAL  CONTEXT.PRESENT AND PROSPECTS</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8024A-2976-4979-9895-0AC1C20098AB}"/>
              </a:ext>
            </a:extLst>
          </p:cNvPr>
          <p:cNvSpPr>
            <a:spLocks noGrp="1"/>
          </p:cNvSpPr>
          <p:nvPr>
            <p:ph type="ctrTitle"/>
          </p:nvPr>
        </p:nvSpPr>
        <p:spPr>
          <a:xfrm>
            <a:off x="-108520" y="1"/>
            <a:ext cx="9252520" cy="2276871"/>
          </a:xfrm>
        </p:spPr>
        <p:txBody>
          <a:bodyPr>
            <a:normAutofit fontScale="90000"/>
          </a:bodyPr>
          <a:lstStyle/>
          <a:p>
            <a:r>
              <a:rPr lang="ro-RO" sz="2800" b="1" dirty="0">
                <a:solidFill>
                  <a:srgbClr val="C00000"/>
                </a:solidFill>
                <a:effectLst/>
                <a:latin typeface="Times New Roman" panose="02020603050405020304" pitchFamily="18" charset="0"/>
                <a:ea typeface="Times New Roman" panose="02020603050405020304" pitchFamily="18" charset="0"/>
              </a:rPr>
              <a:t>ROLUL AGROPENSIUNILOR TURISTICE ÎN PROMOVAREA ŞI DEZVOLTAREA TURISMULUI ÎN MEDIUL RURAL DIN REPUBLICA MOLDOVA</a:t>
            </a:r>
            <a:br>
              <a:rPr lang="ro-RO" sz="2800" b="1" dirty="0">
                <a:effectLst/>
                <a:latin typeface="Times New Roman" panose="02020603050405020304" pitchFamily="18" charset="0"/>
                <a:ea typeface="Times New Roman" panose="02020603050405020304" pitchFamily="18" charset="0"/>
              </a:rPr>
            </a:br>
            <a:r>
              <a:rPr lang="ro-RO" sz="2800" b="1" dirty="0">
                <a:effectLst/>
                <a:latin typeface="Times New Roman" panose="02020603050405020304" pitchFamily="18" charset="0"/>
                <a:ea typeface="Times New Roman" panose="02020603050405020304" pitchFamily="18" charset="0"/>
              </a:rPr>
              <a:t>Prof.univ.,dr. Stanislav Armanov, ASE Chișinău</a:t>
            </a:r>
            <a:br>
              <a:rPr lang="ro-RO" sz="4400" dirty="0">
                <a:effectLst/>
                <a:latin typeface="Calibri" panose="020F0502020204030204" pitchFamily="34" charset="0"/>
                <a:ea typeface="Calibri" panose="020F0502020204030204" pitchFamily="34" charset="0"/>
              </a:rPr>
            </a:br>
            <a:endParaRPr lang="ro-RO" dirty="0"/>
          </a:p>
        </p:txBody>
      </p:sp>
      <p:sp>
        <p:nvSpPr>
          <p:cNvPr id="3" name="Subtitle 2">
            <a:extLst>
              <a:ext uri="{FF2B5EF4-FFF2-40B4-BE49-F238E27FC236}">
                <a16:creationId xmlns:a16="http://schemas.microsoft.com/office/drawing/2014/main" id="{F8505E1A-58B0-434F-9D07-2A2B38E9BB7C}"/>
              </a:ext>
            </a:extLst>
          </p:cNvPr>
          <p:cNvSpPr>
            <a:spLocks noGrp="1"/>
          </p:cNvSpPr>
          <p:nvPr>
            <p:ph type="subTitle" idx="1"/>
          </p:nvPr>
        </p:nvSpPr>
        <p:spPr>
          <a:xfrm>
            <a:off x="179512" y="2276872"/>
            <a:ext cx="8856984" cy="3744416"/>
          </a:xfrm>
        </p:spPr>
        <p:txBody>
          <a:bodyPr>
            <a:normAutofit fontScale="77500" lnSpcReduction="20000"/>
          </a:bodyPr>
          <a:lstStyle/>
          <a:p>
            <a:pPr algn="just"/>
            <a:r>
              <a:rPr lang="ro-RO" sz="3200" dirty="0">
                <a:solidFill>
                  <a:schemeClr val="tx1"/>
                </a:solidFill>
                <a:effectLst/>
                <a:latin typeface="Times New Roman" panose="02020603050405020304" pitchFamily="18" charset="0"/>
                <a:ea typeface="Times New Roman" panose="02020603050405020304" pitchFamily="18" charset="0"/>
              </a:rPr>
              <a:t>Agroturismul este o afacere ce reiese din valorificarea ospitalității tradiționale și atracției satului. Această formă de turism este prețuită în special de familiile cu copii, ca o formă de educație și revenire la talpa țării. În Republica Moldova și-a făcut apariția în contextul în care satele au ajuns într-un deficit de activități economice care să revigoreze localitățile, ceea ce a condus la impulsionarea acestor forme de antreprenoriat pentru a fructifica  capacitatea lor economică. </a:t>
            </a:r>
            <a:r>
              <a:rPr lang="ro-RO" dirty="0">
                <a:solidFill>
                  <a:schemeClr val="tx1"/>
                </a:solidFill>
                <a:latin typeface="Times New Roman" panose="02020603050405020304" pitchFamily="18" charset="0"/>
                <a:ea typeface="Times New Roman" panose="02020603050405020304" pitchFamily="18" charset="0"/>
              </a:rPr>
              <a:t>Dezvoltarea pensiunilor agroturistice în mediul rural moldovenesc, cu „siguranță poate deveni o recoltă bănească pentru locuitorii satelor republicii, asigurându-le un trai decent și un loc de muncă la ei acasă</a:t>
            </a:r>
            <a:r>
              <a:rPr lang="ro-RO" dirty="0">
                <a:solidFill>
                  <a:srgbClr val="00B0F0"/>
                </a:solidFill>
                <a:latin typeface="Times New Roman" panose="02020603050405020304" pitchFamily="18" charset="0"/>
                <a:ea typeface="Times New Roman" panose="02020603050405020304" pitchFamily="18" charset="0"/>
              </a:rPr>
              <a:t>” </a:t>
            </a:r>
            <a:endParaRPr lang="ro-RO" dirty="0">
              <a:solidFill>
                <a:srgbClr val="00B0F0"/>
              </a:solidFill>
            </a:endParaRPr>
          </a:p>
          <a:p>
            <a:endParaRPr lang="ro-RO" dirty="0"/>
          </a:p>
        </p:txBody>
      </p:sp>
      <p:sp>
        <p:nvSpPr>
          <p:cNvPr id="4" name="Date Placeholder 3">
            <a:extLst>
              <a:ext uri="{FF2B5EF4-FFF2-40B4-BE49-F238E27FC236}">
                <a16:creationId xmlns:a16="http://schemas.microsoft.com/office/drawing/2014/main" id="{FB28A9ED-5F1B-4039-BC06-52D1F1380F91}"/>
              </a:ext>
            </a:extLst>
          </p:cNvPr>
          <p:cNvSpPr>
            <a:spLocks noGrp="1"/>
          </p:cNvSpPr>
          <p:nvPr>
            <p:ph type="dt" sz="half" idx="10"/>
          </p:nvPr>
        </p:nvSpPr>
        <p:spPr/>
        <p:txBody>
          <a:bodyPr/>
          <a:lstStyle/>
          <a:p>
            <a:fld id="{866ABBB7-015E-4353-8242-423CE3B4B545}" type="datetime1">
              <a:rPr lang="ro-RO" smtClean="0"/>
              <a:t>29.09.2020</a:t>
            </a:fld>
            <a:endParaRPr lang="ru-RU"/>
          </a:p>
        </p:txBody>
      </p:sp>
      <p:sp>
        <p:nvSpPr>
          <p:cNvPr id="5" name="Footer Placeholder 4">
            <a:extLst>
              <a:ext uri="{FF2B5EF4-FFF2-40B4-BE49-F238E27FC236}">
                <a16:creationId xmlns:a16="http://schemas.microsoft.com/office/drawing/2014/main" id="{18C8D742-9DCA-4894-8523-39C0EB0CB241}"/>
              </a:ext>
            </a:extLst>
          </p:cNvPr>
          <p:cNvSpPr>
            <a:spLocks noGrp="1"/>
          </p:cNvSpPr>
          <p:nvPr>
            <p:ph type="ftr" sz="quarter" idx="11"/>
          </p:nvPr>
        </p:nvSpPr>
        <p:spPr/>
        <p:txBody>
          <a:bodyPr/>
          <a:lstStyle/>
          <a:p>
            <a:r>
              <a:rPr lang="en-US"/>
              <a:t>22nd International Conference ROMANIAN RURAL TOURISMIN  NTERNATIONAL  CONTEXT.PRESENT AND PROSPECTS</a:t>
            </a:r>
            <a:endParaRPr lang="ru-RU"/>
          </a:p>
        </p:txBody>
      </p:sp>
      <p:sp>
        <p:nvSpPr>
          <p:cNvPr id="6" name="Slide Number Placeholder 5">
            <a:extLst>
              <a:ext uri="{FF2B5EF4-FFF2-40B4-BE49-F238E27FC236}">
                <a16:creationId xmlns:a16="http://schemas.microsoft.com/office/drawing/2014/main" id="{BBE9C6BC-0F5B-40F0-9D9D-BDDBFA88FD58}"/>
              </a:ext>
            </a:extLst>
          </p:cNvPr>
          <p:cNvSpPr>
            <a:spLocks noGrp="1"/>
          </p:cNvSpPr>
          <p:nvPr>
            <p:ph type="sldNum" sz="quarter" idx="12"/>
          </p:nvPr>
        </p:nvSpPr>
        <p:spPr/>
        <p:txBody>
          <a:bodyPr/>
          <a:lstStyle/>
          <a:p>
            <a:fld id="{725C68B6-61C2-468F-89AB-4B9F7531AA68}" type="slidenum">
              <a:rPr lang="ru-RU" smtClean="0"/>
              <a:pPr/>
              <a:t>1</a:t>
            </a:fld>
            <a:endParaRPr lang="ru-RU"/>
          </a:p>
        </p:txBody>
      </p:sp>
    </p:spTree>
    <p:extLst>
      <p:ext uri="{BB962C8B-B14F-4D97-AF65-F5344CB8AC3E}">
        <p14:creationId xmlns:p14="http://schemas.microsoft.com/office/powerpoint/2010/main" val="2547023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50F9F-C88B-4299-AD16-50A8CF2932FB}"/>
              </a:ext>
            </a:extLst>
          </p:cNvPr>
          <p:cNvSpPr>
            <a:spLocks noGrp="1"/>
          </p:cNvSpPr>
          <p:nvPr>
            <p:ph type="title"/>
          </p:nvPr>
        </p:nvSpPr>
        <p:spPr/>
        <p:txBody>
          <a:bodyPr>
            <a:noAutofit/>
          </a:bodyPr>
          <a:lstStyle/>
          <a:p>
            <a:r>
              <a:rPr lang="ro-RO" sz="3600" b="1" dirty="0">
                <a:solidFill>
                  <a:srgbClr val="FF0000"/>
                </a:solidFill>
                <a:latin typeface="Times New Roman" panose="02020603050405020304" pitchFamily="18" charset="0"/>
                <a:ea typeface="Times New Roman" panose="02020603050405020304" pitchFamily="18" charset="0"/>
              </a:rPr>
              <a:t>Caracteristicile structurilor de cazare din mediul rural din Republica Moldova</a:t>
            </a:r>
            <a:endParaRPr lang="ro-RO" sz="3600" dirty="0">
              <a:solidFill>
                <a:srgbClr val="FF0000"/>
              </a:solidFill>
            </a:endParaRPr>
          </a:p>
        </p:txBody>
      </p:sp>
      <p:sp>
        <p:nvSpPr>
          <p:cNvPr id="4" name="Date Placeholder 3">
            <a:extLst>
              <a:ext uri="{FF2B5EF4-FFF2-40B4-BE49-F238E27FC236}">
                <a16:creationId xmlns:a16="http://schemas.microsoft.com/office/drawing/2014/main" id="{6E522877-2842-45E9-BF75-608AD4CCDB51}"/>
              </a:ext>
            </a:extLst>
          </p:cNvPr>
          <p:cNvSpPr>
            <a:spLocks noGrp="1"/>
          </p:cNvSpPr>
          <p:nvPr>
            <p:ph type="dt" sz="half" idx="10"/>
          </p:nvPr>
        </p:nvSpPr>
        <p:spPr/>
        <p:txBody>
          <a:bodyPr/>
          <a:lstStyle/>
          <a:p>
            <a:fld id="{EF067987-0CFF-4328-B503-27DE3E13463B}" type="datetime1">
              <a:rPr lang="ro-RO" smtClean="0"/>
              <a:t>29.09.2020</a:t>
            </a:fld>
            <a:endParaRPr lang="ru-RU"/>
          </a:p>
        </p:txBody>
      </p:sp>
      <p:sp>
        <p:nvSpPr>
          <p:cNvPr id="5" name="Footer Placeholder 4">
            <a:extLst>
              <a:ext uri="{FF2B5EF4-FFF2-40B4-BE49-F238E27FC236}">
                <a16:creationId xmlns:a16="http://schemas.microsoft.com/office/drawing/2014/main" id="{ACBAEA01-8A97-42AE-882F-6E871A10D643}"/>
              </a:ext>
            </a:extLst>
          </p:cNvPr>
          <p:cNvSpPr>
            <a:spLocks noGrp="1"/>
          </p:cNvSpPr>
          <p:nvPr>
            <p:ph type="ftr" sz="quarter" idx="11"/>
          </p:nvPr>
        </p:nvSpPr>
        <p:spPr/>
        <p:txBody>
          <a:bodyPr/>
          <a:lstStyle/>
          <a:p>
            <a:r>
              <a:rPr lang="en-US"/>
              <a:t>22nd International Conference ROMANIAN RURAL TOURISMIN  NTERNATIONAL  CONTEXT.PRESENT AND PROSPECTS</a:t>
            </a:r>
            <a:endParaRPr lang="ru-RU"/>
          </a:p>
        </p:txBody>
      </p:sp>
      <p:sp>
        <p:nvSpPr>
          <p:cNvPr id="6" name="Slide Number Placeholder 5">
            <a:extLst>
              <a:ext uri="{FF2B5EF4-FFF2-40B4-BE49-F238E27FC236}">
                <a16:creationId xmlns:a16="http://schemas.microsoft.com/office/drawing/2014/main" id="{44433B9A-F337-4E4E-B792-CFC4E3CD3FCD}"/>
              </a:ext>
            </a:extLst>
          </p:cNvPr>
          <p:cNvSpPr>
            <a:spLocks noGrp="1"/>
          </p:cNvSpPr>
          <p:nvPr>
            <p:ph type="sldNum" sz="quarter" idx="12"/>
          </p:nvPr>
        </p:nvSpPr>
        <p:spPr/>
        <p:txBody>
          <a:bodyPr/>
          <a:lstStyle/>
          <a:p>
            <a:fld id="{725C68B6-61C2-468F-89AB-4B9F7531AA68}" type="slidenum">
              <a:rPr lang="ru-RU" smtClean="0"/>
              <a:pPr/>
              <a:t>2</a:t>
            </a:fld>
            <a:endParaRPr lang="ru-RU"/>
          </a:p>
        </p:txBody>
      </p:sp>
      <p:graphicFrame>
        <p:nvGraphicFramePr>
          <p:cNvPr id="7" name="Content Placeholder 6">
            <a:extLst>
              <a:ext uri="{FF2B5EF4-FFF2-40B4-BE49-F238E27FC236}">
                <a16:creationId xmlns:a16="http://schemas.microsoft.com/office/drawing/2014/main" id="{10D2E369-4FFC-4897-AFA5-2308ABC0D438}"/>
              </a:ext>
            </a:extLst>
          </p:cNvPr>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1354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BE304-35B6-493C-BA52-600AFAB314AF}"/>
              </a:ext>
            </a:extLst>
          </p:cNvPr>
          <p:cNvSpPr>
            <a:spLocks noGrp="1"/>
          </p:cNvSpPr>
          <p:nvPr>
            <p:ph type="title"/>
          </p:nvPr>
        </p:nvSpPr>
        <p:spPr/>
        <p:txBody>
          <a:bodyPr>
            <a:noAutofit/>
          </a:bodyPr>
          <a:lstStyle/>
          <a:p>
            <a:r>
              <a:rPr lang="ro-RO" sz="2800" b="1" dirty="0">
                <a:solidFill>
                  <a:srgbClr val="FF0000"/>
                </a:solidFill>
                <a:latin typeface="Times New Roman" panose="02020603050405020304" pitchFamily="18" charset="0"/>
                <a:ea typeface="Times New Roman" panose="02020603050405020304" pitchFamily="18" charset="0"/>
              </a:rPr>
              <a:t>Managementul promovării de către agropensiunile turistice a mediului rural din Republica Moldova </a:t>
            </a:r>
            <a:br>
              <a:rPr lang="ro-RO" sz="2800" dirty="0">
                <a:solidFill>
                  <a:srgbClr val="FF0000"/>
                </a:solidFill>
                <a:latin typeface="Calibri" panose="020F0502020204030204" pitchFamily="34" charset="0"/>
                <a:ea typeface="Calibri" panose="020F0502020204030204" pitchFamily="34" charset="0"/>
              </a:rPr>
            </a:br>
            <a:endParaRPr lang="ro-RO" sz="2800" dirty="0">
              <a:solidFill>
                <a:srgbClr val="FF0000"/>
              </a:solidFill>
            </a:endParaRPr>
          </a:p>
        </p:txBody>
      </p:sp>
      <p:sp>
        <p:nvSpPr>
          <p:cNvPr id="3" name="Content Placeholder 2">
            <a:extLst>
              <a:ext uri="{FF2B5EF4-FFF2-40B4-BE49-F238E27FC236}">
                <a16:creationId xmlns:a16="http://schemas.microsoft.com/office/drawing/2014/main" id="{19E4AF8C-C105-4A51-A979-C307E9DD22DF}"/>
              </a:ext>
            </a:extLst>
          </p:cNvPr>
          <p:cNvSpPr>
            <a:spLocks noGrp="1"/>
          </p:cNvSpPr>
          <p:nvPr>
            <p:ph idx="1"/>
          </p:nvPr>
        </p:nvSpPr>
        <p:spPr/>
        <p:txBody>
          <a:bodyPr>
            <a:normAutofit fontScale="70000" lnSpcReduction="20000"/>
          </a:bodyPr>
          <a:lstStyle/>
          <a:p>
            <a:pPr lvl="0" algn="just">
              <a:lnSpc>
                <a:spcPct val="115000"/>
              </a:lnSpc>
              <a:spcAft>
                <a:spcPts val="1000"/>
              </a:spcAft>
              <a:buClr>
                <a:srgbClr val="000000"/>
              </a:buClr>
              <a:buSzPts val="1100"/>
              <a:buFont typeface="Symbol" panose="05050102010706020507" pitchFamily="18" charset="2"/>
              <a:buChar char="-"/>
            </a:pPr>
            <a:r>
              <a:rPr lang="ro-RO"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oferirea pentru clienți a pliantelor și bucletelor informaționale despre agropensiune cât și despre zona rurală din care aceasta face parte;</a:t>
            </a:r>
            <a:endParaRPr lang="ro-RO" dirty="0">
              <a:latin typeface="Calibri" panose="020F0502020204030204" pitchFamily="34" charset="0"/>
              <a:ea typeface="Calibri" panose="020F0502020204030204" pitchFamily="34" charset="0"/>
              <a:cs typeface="Calibri" panose="020F0502020204030204" pitchFamily="34" charset="0"/>
            </a:endParaRPr>
          </a:p>
          <a:p>
            <a:pPr lvl="0" algn="just">
              <a:lnSpc>
                <a:spcPct val="115000"/>
              </a:lnSpc>
              <a:spcAft>
                <a:spcPts val="1000"/>
              </a:spcAft>
              <a:buClr>
                <a:srgbClr val="000000"/>
              </a:buClr>
              <a:buSzPts val="1100"/>
              <a:buFont typeface="Symbol" panose="05050102010706020507" pitchFamily="18" charset="2"/>
              <a:buChar char="-"/>
            </a:pPr>
            <a:r>
              <a:rPr lang="ro-RO"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oferirea turiștilor anumitor suveniruri, unde este reprezentat și localitatea, realizate de meșterii populari autohtoni din localitate; </a:t>
            </a:r>
            <a:endParaRPr lang="ro-RO" dirty="0">
              <a:latin typeface="Calibri" panose="020F0502020204030204" pitchFamily="34" charset="0"/>
              <a:ea typeface="Calibri" panose="020F0502020204030204" pitchFamily="34" charset="0"/>
              <a:cs typeface="Calibri" panose="020F0502020204030204" pitchFamily="34" charset="0"/>
            </a:endParaRPr>
          </a:p>
          <a:p>
            <a:pPr lvl="0" algn="just">
              <a:lnSpc>
                <a:spcPct val="115000"/>
              </a:lnSpc>
              <a:spcAft>
                <a:spcPts val="1000"/>
              </a:spcAft>
              <a:buClr>
                <a:srgbClr val="000000"/>
              </a:buClr>
              <a:buSzPts val="1100"/>
              <a:buFont typeface="Symbol" panose="05050102010706020507" pitchFamily="18" charset="2"/>
              <a:buChar char="-"/>
            </a:pPr>
            <a:r>
              <a:rPr lang="ro-RO"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găzduirea de către anumite agropensiuni turistice a anumitor măsuri culturale, care fiind transmise online sau prin sursele Tv, duc la promovarea manifestării, dar și a localității unde aceasta se desfășoară; </a:t>
            </a:r>
            <a:endParaRPr lang="ro-RO" dirty="0">
              <a:latin typeface="Calibri" panose="020F0502020204030204" pitchFamily="34" charset="0"/>
              <a:ea typeface="Calibri" panose="020F0502020204030204" pitchFamily="34" charset="0"/>
              <a:cs typeface="Calibri" panose="020F0502020204030204" pitchFamily="34" charset="0"/>
            </a:endParaRPr>
          </a:p>
          <a:p>
            <a:pPr lvl="0" algn="just">
              <a:lnSpc>
                <a:spcPct val="115000"/>
              </a:lnSpc>
              <a:spcAft>
                <a:spcPts val="1000"/>
              </a:spcAft>
              <a:buClr>
                <a:srgbClr val="000000"/>
              </a:buClr>
              <a:buSzPts val="1100"/>
              <a:buFont typeface="Symbol" panose="05050102010706020507" pitchFamily="18" charset="2"/>
              <a:buChar char="-"/>
            </a:pPr>
            <a:r>
              <a:rPr lang="ro-RO"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participarea anuală  la diverse expoziții din străinătate, dar și autohtone (ex: Tourism. Leisure. Hotels). </a:t>
            </a:r>
            <a:endParaRPr lang="ro-RO" dirty="0">
              <a:latin typeface="Calibri" panose="020F0502020204030204" pitchFamily="34" charset="0"/>
              <a:ea typeface="Calibri" panose="020F0502020204030204" pitchFamily="34" charset="0"/>
              <a:cs typeface="Calibri" panose="020F0502020204030204" pitchFamily="34" charset="0"/>
            </a:endParaRPr>
          </a:p>
          <a:p>
            <a:endParaRPr lang="ro-RO" dirty="0"/>
          </a:p>
        </p:txBody>
      </p:sp>
      <p:sp>
        <p:nvSpPr>
          <p:cNvPr id="4" name="Date Placeholder 3">
            <a:extLst>
              <a:ext uri="{FF2B5EF4-FFF2-40B4-BE49-F238E27FC236}">
                <a16:creationId xmlns:a16="http://schemas.microsoft.com/office/drawing/2014/main" id="{0F95FFCD-E1CD-47B0-832C-78063EA9AE91}"/>
              </a:ext>
            </a:extLst>
          </p:cNvPr>
          <p:cNvSpPr>
            <a:spLocks noGrp="1"/>
          </p:cNvSpPr>
          <p:nvPr>
            <p:ph type="dt" sz="half" idx="10"/>
          </p:nvPr>
        </p:nvSpPr>
        <p:spPr/>
        <p:txBody>
          <a:bodyPr/>
          <a:lstStyle/>
          <a:p>
            <a:fld id="{EF067987-0CFF-4328-B503-27DE3E13463B}" type="datetime1">
              <a:rPr lang="ro-RO" smtClean="0"/>
              <a:t>29.09.2020</a:t>
            </a:fld>
            <a:endParaRPr lang="ru-RU"/>
          </a:p>
        </p:txBody>
      </p:sp>
      <p:sp>
        <p:nvSpPr>
          <p:cNvPr id="5" name="Footer Placeholder 4">
            <a:extLst>
              <a:ext uri="{FF2B5EF4-FFF2-40B4-BE49-F238E27FC236}">
                <a16:creationId xmlns:a16="http://schemas.microsoft.com/office/drawing/2014/main" id="{A349ED3E-25D6-49EA-8D2E-9F95F18BB76B}"/>
              </a:ext>
            </a:extLst>
          </p:cNvPr>
          <p:cNvSpPr>
            <a:spLocks noGrp="1"/>
          </p:cNvSpPr>
          <p:nvPr>
            <p:ph type="ftr" sz="quarter" idx="11"/>
          </p:nvPr>
        </p:nvSpPr>
        <p:spPr/>
        <p:txBody>
          <a:bodyPr/>
          <a:lstStyle/>
          <a:p>
            <a:r>
              <a:rPr lang="en-US"/>
              <a:t>22nd International Conference ROMANIAN RURAL TOURISMIN  NTERNATIONAL  CONTEXT.PRESENT AND PROSPECTS</a:t>
            </a:r>
            <a:endParaRPr lang="ru-RU"/>
          </a:p>
        </p:txBody>
      </p:sp>
      <p:sp>
        <p:nvSpPr>
          <p:cNvPr id="6" name="Slide Number Placeholder 5">
            <a:extLst>
              <a:ext uri="{FF2B5EF4-FFF2-40B4-BE49-F238E27FC236}">
                <a16:creationId xmlns:a16="http://schemas.microsoft.com/office/drawing/2014/main" id="{9876F30D-A0D1-4B36-AFC7-D09F853B9FCF}"/>
              </a:ext>
            </a:extLst>
          </p:cNvPr>
          <p:cNvSpPr>
            <a:spLocks noGrp="1"/>
          </p:cNvSpPr>
          <p:nvPr>
            <p:ph type="sldNum" sz="quarter" idx="12"/>
          </p:nvPr>
        </p:nvSpPr>
        <p:spPr/>
        <p:txBody>
          <a:bodyPr/>
          <a:lstStyle/>
          <a:p>
            <a:fld id="{725C68B6-61C2-468F-89AB-4B9F7531AA68}" type="slidenum">
              <a:rPr lang="ru-RU" smtClean="0"/>
              <a:pPr/>
              <a:t>3</a:t>
            </a:fld>
            <a:endParaRPr lang="ru-RU"/>
          </a:p>
        </p:txBody>
      </p:sp>
    </p:spTree>
    <p:extLst>
      <p:ext uri="{BB962C8B-B14F-4D97-AF65-F5344CB8AC3E}">
        <p14:creationId xmlns:p14="http://schemas.microsoft.com/office/powerpoint/2010/main" val="274657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B7FD2-EE63-49C1-98CB-1BBC984B9563}"/>
              </a:ext>
            </a:extLst>
          </p:cNvPr>
          <p:cNvSpPr>
            <a:spLocks noGrp="1"/>
          </p:cNvSpPr>
          <p:nvPr>
            <p:ph type="title"/>
          </p:nvPr>
        </p:nvSpPr>
        <p:spPr>
          <a:xfrm>
            <a:off x="457200" y="476672"/>
            <a:ext cx="8229600" cy="940966"/>
          </a:xfrm>
        </p:spPr>
        <p:txBody>
          <a:bodyPr>
            <a:noAutofit/>
          </a:bodyPr>
          <a:lstStyle/>
          <a:p>
            <a:pPr>
              <a:lnSpc>
                <a:spcPct val="115000"/>
              </a:lnSpc>
              <a:spcAft>
                <a:spcPts val="1000"/>
              </a:spcAft>
            </a:pPr>
            <a:r>
              <a:rPr lang="ro-RO" sz="2800" b="1" dirty="0">
                <a:solidFill>
                  <a:srgbClr val="FF0000"/>
                </a:solidFill>
                <a:latin typeface="Times New Roman" panose="02020603050405020304" pitchFamily="18" charset="0"/>
                <a:ea typeface="Times New Roman" panose="02020603050405020304" pitchFamily="18" charset="0"/>
              </a:rPr>
              <a:t>Aportul agropensiunilor turistice la dezvoltarea turismului în mediul rural</a:t>
            </a:r>
            <a:br>
              <a:rPr lang="ro-RO" sz="2800" dirty="0">
                <a:solidFill>
                  <a:srgbClr val="FF0000"/>
                </a:solidFill>
                <a:latin typeface="Calibri" panose="020F0502020204030204" pitchFamily="34" charset="0"/>
                <a:ea typeface="Calibri" panose="020F0502020204030204" pitchFamily="34" charset="0"/>
              </a:rPr>
            </a:br>
            <a:r>
              <a:rPr lang="ro-RO" sz="2800" b="1" dirty="0">
                <a:solidFill>
                  <a:srgbClr val="FF0000"/>
                </a:solidFill>
                <a:latin typeface="Times New Roman" panose="02020603050405020304" pitchFamily="18" charset="0"/>
                <a:ea typeface="Times New Roman" panose="02020603050405020304" pitchFamily="18" charset="0"/>
              </a:rPr>
              <a:t>din Republica Moldova</a:t>
            </a:r>
            <a:br>
              <a:rPr lang="ro-RO" sz="2800" dirty="0">
                <a:solidFill>
                  <a:srgbClr val="FF0000"/>
                </a:solidFill>
                <a:latin typeface="Calibri" panose="020F0502020204030204" pitchFamily="34" charset="0"/>
                <a:ea typeface="Calibri" panose="020F0502020204030204" pitchFamily="34" charset="0"/>
              </a:rPr>
            </a:br>
            <a:endParaRPr lang="ro-RO" sz="2800" dirty="0">
              <a:solidFill>
                <a:srgbClr val="FF0000"/>
              </a:solidFill>
            </a:endParaRPr>
          </a:p>
        </p:txBody>
      </p:sp>
      <p:sp>
        <p:nvSpPr>
          <p:cNvPr id="3" name="Content Placeholder 2">
            <a:extLst>
              <a:ext uri="{FF2B5EF4-FFF2-40B4-BE49-F238E27FC236}">
                <a16:creationId xmlns:a16="http://schemas.microsoft.com/office/drawing/2014/main" id="{637ACB23-1C2E-48A6-9B35-74FB32E34B05}"/>
              </a:ext>
            </a:extLst>
          </p:cNvPr>
          <p:cNvSpPr>
            <a:spLocks noGrp="1"/>
          </p:cNvSpPr>
          <p:nvPr>
            <p:ph idx="1"/>
          </p:nvPr>
        </p:nvSpPr>
        <p:spPr/>
        <p:txBody>
          <a:bodyPr>
            <a:normAutofit fontScale="85000" lnSpcReduction="10000"/>
          </a:bodyPr>
          <a:lstStyle/>
          <a:p>
            <a:pPr marL="0" indent="0" algn="just">
              <a:buNone/>
            </a:pPr>
            <a:r>
              <a:rPr lang="ro-RO" dirty="0">
                <a:solidFill>
                  <a:srgbClr val="000000"/>
                </a:solidFill>
                <a:latin typeface="Times New Roman" panose="02020603050405020304" pitchFamily="18" charset="0"/>
                <a:ea typeface="Times New Roman" panose="02020603050405020304" pitchFamily="18" charset="0"/>
              </a:rPr>
              <a:t>Republica Moldova în ultimii ani, s-a concentrat atenția mai mult pe diversificare în detrimentul refacerii economiei localităților rurale. Ţinând seama de acest aspect, o mare problemă în localitățile rurale moldovenești nu a fost colapsul agriculturii, ci dificultatea de a găsi noi oportunități de dezvoltare. La ora actuală activitățile agricole nu mai reprezintă singura posibilitate pentru dezvoltarea localităților rurale din Moldova. Astfel, s-a început crearea spațiilor de cazare în mod special a agropensiunilor turistice, fiind pus accentul pe autenticul zonelor, dar și tradiții, obiceiuri și cultura locală. </a:t>
            </a:r>
            <a:endParaRPr lang="ro-RO" dirty="0">
              <a:latin typeface="Calibri" panose="020F0502020204030204" pitchFamily="34" charset="0"/>
              <a:ea typeface="Calibri" panose="020F0502020204030204" pitchFamily="34" charset="0"/>
            </a:endParaRPr>
          </a:p>
          <a:p>
            <a:endParaRPr lang="ro-RO" dirty="0"/>
          </a:p>
        </p:txBody>
      </p:sp>
      <p:sp>
        <p:nvSpPr>
          <p:cNvPr id="4" name="Date Placeholder 3">
            <a:extLst>
              <a:ext uri="{FF2B5EF4-FFF2-40B4-BE49-F238E27FC236}">
                <a16:creationId xmlns:a16="http://schemas.microsoft.com/office/drawing/2014/main" id="{3F03793E-D1EA-43D8-8772-B360D489107D}"/>
              </a:ext>
            </a:extLst>
          </p:cNvPr>
          <p:cNvSpPr>
            <a:spLocks noGrp="1"/>
          </p:cNvSpPr>
          <p:nvPr>
            <p:ph type="dt" sz="half" idx="10"/>
          </p:nvPr>
        </p:nvSpPr>
        <p:spPr/>
        <p:txBody>
          <a:bodyPr/>
          <a:lstStyle/>
          <a:p>
            <a:fld id="{EF067987-0CFF-4328-B503-27DE3E13463B}" type="datetime1">
              <a:rPr lang="ro-RO" smtClean="0"/>
              <a:t>29.09.2020</a:t>
            </a:fld>
            <a:endParaRPr lang="ru-RU"/>
          </a:p>
        </p:txBody>
      </p:sp>
      <p:sp>
        <p:nvSpPr>
          <p:cNvPr id="5" name="Footer Placeholder 4">
            <a:extLst>
              <a:ext uri="{FF2B5EF4-FFF2-40B4-BE49-F238E27FC236}">
                <a16:creationId xmlns:a16="http://schemas.microsoft.com/office/drawing/2014/main" id="{AC0B825A-C4C9-4299-B647-DC9923A26DB5}"/>
              </a:ext>
            </a:extLst>
          </p:cNvPr>
          <p:cNvSpPr>
            <a:spLocks noGrp="1"/>
          </p:cNvSpPr>
          <p:nvPr>
            <p:ph type="ftr" sz="quarter" idx="11"/>
          </p:nvPr>
        </p:nvSpPr>
        <p:spPr/>
        <p:txBody>
          <a:bodyPr/>
          <a:lstStyle/>
          <a:p>
            <a:r>
              <a:rPr lang="en-US"/>
              <a:t>22nd International Conference ROMANIAN RURAL TOURISMIN  NTERNATIONAL  CONTEXT.PRESENT AND PROSPECTS</a:t>
            </a:r>
            <a:endParaRPr lang="ru-RU"/>
          </a:p>
        </p:txBody>
      </p:sp>
      <p:sp>
        <p:nvSpPr>
          <p:cNvPr id="6" name="Slide Number Placeholder 5">
            <a:extLst>
              <a:ext uri="{FF2B5EF4-FFF2-40B4-BE49-F238E27FC236}">
                <a16:creationId xmlns:a16="http://schemas.microsoft.com/office/drawing/2014/main" id="{CFC4E7BD-31C6-4D2D-BF97-818437FB258D}"/>
              </a:ext>
            </a:extLst>
          </p:cNvPr>
          <p:cNvSpPr>
            <a:spLocks noGrp="1"/>
          </p:cNvSpPr>
          <p:nvPr>
            <p:ph type="sldNum" sz="quarter" idx="12"/>
          </p:nvPr>
        </p:nvSpPr>
        <p:spPr/>
        <p:txBody>
          <a:bodyPr/>
          <a:lstStyle/>
          <a:p>
            <a:fld id="{725C68B6-61C2-468F-89AB-4B9F7531AA68}" type="slidenum">
              <a:rPr lang="ru-RU" smtClean="0"/>
              <a:pPr/>
              <a:t>4</a:t>
            </a:fld>
            <a:endParaRPr lang="ru-RU"/>
          </a:p>
        </p:txBody>
      </p:sp>
    </p:spTree>
    <p:extLst>
      <p:ext uri="{BB962C8B-B14F-4D97-AF65-F5344CB8AC3E}">
        <p14:creationId xmlns:p14="http://schemas.microsoft.com/office/powerpoint/2010/main" val="3413653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A34A4-98E5-4534-9452-80C17F299186}"/>
              </a:ext>
            </a:extLst>
          </p:cNvPr>
          <p:cNvSpPr>
            <a:spLocks noGrp="1"/>
          </p:cNvSpPr>
          <p:nvPr>
            <p:ph type="title"/>
          </p:nvPr>
        </p:nvSpPr>
        <p:spPr/>
        <p:txBody>
          <a:bodyPr>
            <a:noAutofit/>
          </a:bodyPr>
          <a:lstStyle/>
          <a:p>
            <a:pPr>
              <a:lnSpc>
                <a:spcPct val="115000"/>
              </a:lnSpc>
              <a:spcAft>
                <a:spcPts val="1000"/>
              </a:spcAft>
            </a:pPr>
            <a:br>
              <a:rPr lang="ro-RO" sz="2800" dirty="0">
                <a:solidFill>
                  <a:srgbClr val="FF0000"/>
                </a:solidFill>
                <a:latin typeface="Times New Roman" panose="02020603050405020304" pitchFamily="18" charset="0"/>
                <a:ea typeface="Times New Roman" panose="02020603050405020304" pitchFamily="18" charset="0"/>
              </a:rPr>
            </a:br>
            <a:br>
              <a:rPr lang="ro-RO" sz="2800" dirty="0">
                <a:solidFill>
                  <a:srgbClr val="FF0000"/>
                </a:solidFill>
                <a:latin typeface="Times New Roman" panose="02020603050405020304" pitchFamily="18" charset="0"/>
                <a:ea typeface="Times New Roman" panose="02020603050405020304" pitchFamily="18" charset="0"/>
              </a:rPr>
            </a:br>
            <a:r>
              <a:rPr lang="ro-RO" sz="2800" dirty="0">
                <a:solidFill>
                  <a:srgbClr val="FF0000"/>
                </a:solidFill>
                <a:latin typeface="Times New Roman" panose="02020603050405020304" pitchFamily="18" charset="0"/>
                <a:ea typeface="Times New Roman" panose="02020603050405020304" pitchFamily="18" charset="0"/>
              </a:rPr>
              <a:t>Impactul pensiunilor agroturistice asupra dezvoltării turismului, dar și localităților rurale din Republica Moldova</a:t>
            </a:r>
            <a:br>
              <a:rPr lang="ro-RO" sz="2800" dirty="0">
                <a:solidFill>
                  <a:srgbClr val="FF0000"/>
                </a:solidFill>
                <a:latin typeface="Calibri" panose="020F0502020204030204" pitchFamily="34" charset="0"/>
                <a:ea typeface="Calibri" panose="020F0502020204030204" pitchFamily="34" charset="0"/>
              </a:rPr>
            </a:br>
            <a:r>
              <a:rPr lang="ro-RO" sz="2800" b="1" dirty="0">
                <a:solidFill>
                  <a:srgbClr val="FF0000"/>
                </a:solidFill>
                <a:latin typeface="Times New Roman" panose="02020603050405020304" pitchFamily="18" charset="0"/>
                <a:ea typeface="Times New Roman" panose="02020603050405020304" pitchFamily="18" charset="0"/>
              </a:rPr>
              <a:t> </a:t>
            </a:r>
            <a:br>
              <a:rPr lang="ro-RO" sz="2800" dirty="0">
                <a:solidFill>
                  <a:srgbClr val="FF0000"/>
                </a:solidFill>
                <a:latin typeface="Calibri" panose="020F0502020204030204" pitchFamily="34" charset="0"/>
                <a:ea typeface="Calibri" panose="020F0502020204030204" pitchFamily="34" charset="0"/>
              </a:rPr>
            </a:br>
            <a:endParaRPr lang="ro-RO" sz="2800" dirty="0">
              <a:solidFill>
                <a:srgbClr val="FF0000"/>
              </a:solidFill>
            </a:endParaRPr>
          </a:p>
        </p:txBody>
      </p:sp>
      <p:sp>
        <p:nvSpPr>
          <p:cNvPr id="4" name="Date Placeholder 3">
            <a:extLst>
              <a:ext uri="{FF2B5EF4-FFF2-40B4-BE49-F238E27FC236}">
                <a16:creationId xmlns:a16="http://schemas.microsoft.com/office/drawing/2014/main" id="{149CD84F-12FE-4813-95B3-A48D88766D63}"/>
              </a:ext>
            </a:extLst>
          </p:cNvPr>
          <p:cNvSpPr>
            <a:spLocks noGrp="1"/>
          </p:cNvSpPr>
          <p:nvPr>
            <p:ph type="dt" sz="half" idx="10"/>
          </p:nvPr>
        </p:nvSpPr>
        <p:spPr/>
        <p:txBody>
          <a:bodyPr/>
          <a:lstStyle/>
          <a:p>
            <a:fld id="{EF067987-0CFF-4328-B503-27DE3E13463B}" type="datetime1">
              <a:rPr lang="ro-RO" smtClean="0"/>
              <a:t>29.09.2020</a:t>
            </a:fld>
            <a:endParaRPr lang="ru-RU"/>
          </a:p>
        </p:txBody>
      </p:sp>
      <p:sp>
        <p:nvSpPr>
          <p:cNvPr id="5" name="Footer Placeholder 4">
            <a:extLst>
              <a:ext uri="{FF2B5EF4-FFF2-40B4-BE49-F238E27FC236}">
                <a16:creationId xmlns:a16="http://schemas.microsoft.com/office/drawing/2014/main" id="{2532A93A-FF01-4695-86F4-69CF3B3B45C4}"/>
              </a:ext>
            </a:extLst>
          </p:cNvPr>
          <p:cNvSpPr>
            <a:spLocks noGrp="1"/>
          </p:cNvSpPr>
          <p:nvPr>
            <p:ph type="ftr" sz="quarter" idx="11"/>
          </p:nvPr>
        </p:nvSpPr>
        <p:spPr/>
        <p:txBody>
          <a:bodyPr/>
          <a:lstStyle/>
          <a:p>
            <a:r>
              <a:rPr lang="en-US"/>
              <a:t>22nd International Conference ROMANIAN RURAL TOURISMIN  NTERNATIONAL  CONTEXT.PRESENT AND PROSPECTS</a:t>
            </a:r>
            <a:endParaRPr lang="ru-RU"/>
          </a:p>
        </p:txBody>
      </p:sp>
      <p:sp>
        <p:nvSpPr>
          <p:cNvPr id="6" name="Slide Number Placeholder 5">
            <a:extLst>
              <a:ext uri="{FF2B5EF4-FFF2-40B4-BE49-F238E27FC236}">
                <a16:creationId xmlns:a16="http://schemas.microsoft.com/office/drawing/2014/main" id="{89DD98C0-DE02-49D8-A43B-E15E5F4AF87C}"/>
              </a:ext>
            </a:extLst>
          </p:cNvPr>
          <p:cNvSpPr>
            <a:spLocks noGrp="1"/>
          </p:cNvSpPr>
          <p:nvPr>
            <p:ph type="sldNum" sz="quarter" idx="12"/>
          </p:nvPr>
        </p:nvSpPr>
        <p:spPr/>
        <p:txBody>
          <a:bodyPr/>
          <a:lstStyle/>
          <a:p>
            <a:fld id="{725C68B6-61C2-468F-89AB-4B9F7531AA68}" type="slidenum">
              <a:rPr lang="ru-RU" smtClean="0"/>
              <a:pPr/>
              <a:t>5</a:t>
            </a:fld>
            <a:endParaRPr lang="ru-RU"/>
          </a:p>
        </p:txBody>
      </p:sp>
      <p:graphicFrame>
        <p:nvGraphicFramePr>
          <p:cNvPr id="7" name="Content Placeholder 6">
            <a:extLst>
              <a:ext uri="{FF2B5EF4-FFF2-40B4-BE49-F238E27FC236}">
                <a16:creationId xmlns:a16="http://schemas.microsoft.com/office/drawing/2014/main" id="{FA8859FA-291D-485F-9A65-3123E4695C18}"/>
              </a:ext>
            </a:extLst>
          </p:cNvPr>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3496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9AEF5-30DC-486C-BF5B-25A0DC6DAE91}"/>
              </a:ext>
            </a:extLst>
          </p:cNvPr>
          <p:cNvSpPr>
            <a:spLocks noGrp="1"/>
          </p:cNvSpPr>
          <p:nvPr>
            <p:ph type="title"/>
          </p:nvPr>
        </p:nvSpPr>
        <p:spPr>
          <a:xfrm>
            <a:off x="323528" y="0"/>
            <a:ext cx="8363272" cy="980728"/>
          </a:xfrm>
        </p:spPr>
        <p:txBody>
          <a:bodyPr>
            <a:noAutofit/>
          </a:bodyPr>
          <a:lstStyle/>
          <a:p>
            <a:r>
              <a:rPr lang="ro-RO" sz="2800" b="1" dirty="0">
                <a:solidFill>
                  <a:srgbClr val="FF0000"/>
                </a:solidFill>
                <a:latin typeface="Times New Roman" panose="02020603050405020304" pitchFamily="18" charset="0"/>
                <a:ea typeface="Times New Roman" panose="02020603050405020304" pitchFamily="18" charset="0"/>
              </a:rPr>
              <a:t> Rolul pensiunilor agroturistice în dezvoltarea turismului în mediul rural al Republicii Moldova   </a:t>
            </a:r>
            <a:endParaRPr lang="ro-RO" sz="2800" dirty="0">
              <a:solidFill>
                <a:srgbClr val="FF0000"/>
              </a:solidFill>
            </a:endParaRPr>
          </a:p>
        </p:txBody>
      </p:sp>
      <p:sp>
        <p:nvSpPr>
          <p:cNvPr id="4" name="Date Placeholder 3">
            <a:extLst>
              <a:ext uri="{FF2B5EF4-FFF2-40B4-BE49-F238E27FC236}">
                <a16:creationId xmlns:a16="http://schemas.microsoft.com/office/drawing/2014/main" id="{29FEFC0A-69B8-44FA-A635-0B92F3F78522}"/>
              </a:ext>
            </a:extLst>
          </p:cNvPr>
          <p:cNvSpPr>
            <a:spLocks noGrp="1"/>
          </p:cNvSpPr>
          <p:nvPr>
            <p:ph type="dt" sz="half" idx="10"/>
          </p:nvPr>
        </p:nvSpPr>
        <p:spPr/>
        <p:txBody>
          <a:bodyPr/>
          <a:lstStyle/>
          <a:p>
            <a:fld id="{EF067987-0CFF-4328-B503-27DE3E13463B}" type="datetime1">
              <a:rPr lang="ro-RO" smtClean="0"/>
              <a:t>29.09.2020</a:t>
            </a:fld>
            <a:endParaRPr lang="ru-RU"/>
          </a:p>
        </p:txBody>
      </p:sp>
      <p:sp>
        <p:nvSpPr>
          <p:cNvPr id="5" name="Footer Placeholder 4">
            <a:extLst>
              <a:ext uri="{FF2B5EF4-FFF2-40B4-BE49-F238E27FC236}">
                <a16:creationId xmlns:a16="http://schemas.microsoft.com/office/drawing/2014/main" id="{44822D8A-5B85-4BC9-A069-98F58233A3A7}"/>
              </a:ext>
            </a:extLst>
          </p:cNvPr>
          <p:cNvSpPr>
            <a:spLocks noGrp="1"/>
          </p:cNvSpPr>
          <p:nvPr>
            <p:ph type="ftr" sz="quarter" idx="11"/>
          </p:nvPr>
        </p:nvSpPr>
        <p:spPr/>
        <p:txBody>
          <a:bodyPr/>
          <a:lstStyle/>
          <a:p>
            <a:r>
              <a:rPr lang="en-US"/>
              <a:t>22nd International Conference ROMANIAN RURAL TOURISMIN  NTERNATIONAL  CONTEXT.PRESENT AND PROSPECTS</a:t>
            </a:r>
            <a:endParaRPr lang="ru-RU"/>
          </a:p>
        </p:txBody>
      </p:sp>
      <p:sp>
        <p:nvSpPr>
          <p:cNvPr id="6" name="Slide Number Placeholder 5">
            <a:extLst>
              <a:ext uri="{FF2B5EF4-FFF2-40B4-BE49-F238E27FC236}">
                <a16:creationId xmlns:a16="http://schemas.microsoft.com/office/drawing/2014/main" id="{38316F81-64B2-452F-A912-F05CBA3C3F0F}"/>
              </a:ext>
            </a:extLst>
          </p:cNvPr>
          <p:cNvSpPr>
            <a:spLocks noGrp="1"/>
          </p:cNvSpPr>
          <p:nvPr>
            <p:ph type="sldNum" sz="quarter" idx="12"/>
          </p:nvPr>
        </p:nvSpPr>
        <p:spPr/>
        <p:txBody>
          <a:bodyPr/>
          <a:lstStyle/>
          <a:p>
            <a:fld id="{725C68B6-61C2-468F-89AB-4B9F7531AA68}" type="slidenum">
              <a:rPr lang="ru-RU" smtClean="0"/>
              <a:pPr/>
              <a:t>6</a:t>
            </a:fld>
            <a:endParaRPr lang="ru-RU"/>
          </a:p>
        </p:txBody>
      </p:sp>
      <p:graphicFrame>
        <p:nvGraphicFramePr>
          <p:cNvPr id="7" name="Content Placeholder 6">
            <a:extLst>
              <a:ext uri="{FF2B5EF4-FFF2-40B4-BE49-F238E27FC236}">
                <a16:creationId xmlns:a16="http://schemas.microsoft.com/office/drawing/2014/main" id="{4F43CC57-2D6F-4B31-A6CF-D4E8258A26D0}"/>
              </a:ext>
            </a:extLst>
          </p:cNvPr>
          <p:cNvGraphicFramePr>
            <a:graphicFrameLocks noGrp="1"/>
          </p:cNvGraphicFramePr>
          <p:nvPr>
            <p:ph idx="1"/>
            <p:extLst>
              <p:ext uri="{D42A27DB-BD31-4B8C-83A1-F6EECF244321}">
                <p14:modId xmlns:p14="http://schemas.microsoft.com/office/powerpoint/2010/main" val="3840557246"/>
              </p:ext>
            </p:extLst>
          </p:nvPr>
        </p:nvGraphicFramePr>
        <p:xfrm>
          <a:off x="457200" y="980728"/>
          <a:ext cx="8686800" cy="5375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4502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3D0B4-6BDE-4917-BE2D-1EF8AF879C37}"/>
              </a:ext>
            </a:extLst>
          </p:cNvPr>
          <p:cNvSpPr>
            <a:spLocks noGrp="1"/>
          </p:cNvSpPr>
          <p:nvPr>
            <p:ph type="title"/>
          </p:nvPr>
        </p:nvSpPr>
        <p:spPr/>
        <p:txBody>
          <a:bodyPr>
            <a:noAutofit/>
          </a:bodyPr>
          <a:lstStyle/>
          <a:p>
            <a:r>
              <a:rPr lang="ro-RO" sz="2800" b="1" dirty="0">
                <a:solidFill>
                  <a:srgbClr val="FF0000"/>
                </a:solidFill>
                <a:latin typeface="Times New Roman" panose="02020603050405020304" pitchFamily="18" charset="0"/>
                <a:ea typeface="Times New Roman" panose="02020603050405020304" pitchFamily="18" charset="0"/>
              </a:rPr>
              <a:t>Pensiunile agroturistice mediu prielnic pentru o dezvoltare durabilă a localităților moldovenești</a:t>
            </a:r>
            <a:br>
              <a:rPr lang="ro-RO" sz="2800" dirty="0">
                <a:solidFill>
                  <a:srgbClr val="FF0000"/>
                </a:solidFill>
                <a:latin typeface="Calibri" panose="020F0502020204030204" pitchFamily="34" charset="0"/>
                <a:ea typeface="Calibri" panose="020F0502020204030204" pitchFamily="34" charset="0"/>
              </a:rPr>
            </a:br>
            <a:endParaRPr lang="ro-RO" sz="2800" dirty="0">
              <a:solidFill>
                <a:srgbClr val="FF0000"/>
              </a:solidFill>
            </a:endParaRPr>
          </a:p>
        </p:txBody>
      </p:sp>
      <p:sp>
        <p:nvSpPr>
          <p:cNvPr id="3" name="Content Placeholder 2">
            <a:extLst>
              <a:ext uri="{FF2B5EF4-FFF2-40B4-BE49-F238E27FC236}">
                <a16:creationId xmlns:a16="http://schemas.microsoft.com/office/drawing/2014/main" id="{DAFEAD7D-E1E2-4C31-88D3-188E3D0C5403}"/>
              </a:ext>
            </a:extLst>
          </p:cNvPr>
          <p:cNvSpPr>
            <a:spLocks noGrp="1"/>
          </p:cNvSpPr>
          <p:nvPr>
            <p:ph idx="1"/>
          </p:nvPr>
        </p:nvSpPr>
        <p:spPr/>
        <p:txBody>
          <a:bodyPr>
            <a:normAutofit fontScale="62500" lnSpcReduction="20000"/>
          </a:bodyPr>
          <a:lstStyle/>
          <a:p>
            <a:pPr lvl="0" algn="just">
              <a:lnSpc>
                <a:spcPct val="115000"/>
              </a:lnSpc>
              <a:spcAft>
                <a:spcPts val="1000"/>
              </a:spcAft>
              <a:buFont typeface="+mj-lt"/>
              <a:buAutoNum type="arabicPeriod"/>
              <a:tabLst>
                <a:tab pos="540385" algn="l"/>
              </a:tabLst>
            </a:pPr>
            <a:r>
              <a:rPr lang="ro-RO" dirty="0">
                <a:solidFill>
                  <a:srgbClr val="000000"/>
                </a:solidFill>
                <a:latin typeface="Times New Roman" panose="02020603050405020304" pitchFamily="18" charset="0"/>
                <a:ea typeface="Times New Roman" panose="02020603050405020304" pitchFamily="18" charset="0"/>
              </a:rPr>
              <a:t>Să exploateze, conserveze și protejeze resursele turistice ale localității unde este amplasată pensiunea agroturistică.</a:t>
            </a:r>
            <a:endParaRPr lang="ro-RO" dirty="0">
              <a:latin typeface="Calibri" panose="020F0502020204030204" pitchFamily="34" charset="0"/>
              <a:ea typeface="Calibri" panose="020F0502020204030204" pitchFamily="34" charset="0"/>
            </a:endParaRPr>
          </a:p>
          <a:p>
            <a:pPr lvl="0" algn="just">
              <a:lnSpc>
                <a:spcPct val="115000"/>
              </a:lnSpc>
              <a:spcAft>
                <a:spcPts val="1000"/>
              </a:spcAft>
              <a:buFont typeface="+mj-lt"/>
              <a:buAutoNum type="arabicPeriod"/>
              <a:tabLst>
                <a:tab pos="540385" algn="l"/>
              </a:tabLst>
            </a:pPr>
            <a:r>
              <a:rPr lang="ro-RO" dirty="0">
                <a:solidFill>
                  <a:srgbClr val="000000"/>
                </a:solidFill>
                <a:latin typeface="Times New Roman" panose="02020603050405020304" pitchFamily="18" charset="0"/>
                <a:ea typeface="Times New Roman" panose="02020603050405020304" pitchFamily="18" charset="0"/>
              </a:rPr>
              <a:t> Să reducă pe cât va fi posibil supraconsumul resurselor turistice disponibile din localitate.</a:t>
            </a:r>
            <a:endParaRPr lang="ro-RO" dirty="0">
              <a:latin typeface="Calibri" panose="020F0502020204030204" pitchFamily="34" charset="0"/>
              <a:ea typeface="Calibri" panose="020F0502020204030204" pitchFamily="34" charset="0"/>
            </a:endParaRPr>
          </a:p>
          <a:p>
            <a:pPr lvl="0" algn="just">
              <a:lnSpc>
                <a:spcPct val="115000"/>
              </a:lnSpc>
              <a:spcAft>
                <a:spcPts val="1000"/>
              </a:spcAft>
              <a:buFont typeface="+mj-lt"/>
              <a:buAutoNum type="arabicPeriod"/>
              <a:tabLst>
                <a:tab pos="540385" algn="l"/>
              </a:tabLst>
            </a:pPr>
            <a:r>
              <a:rPr lang="ro-RO" dirty="0">
                <a:solidFill>
                  <a:srgbClr val="000000"/>
                </a:solidFill>
                <a:latin typeface="Times New Roman" panose="02020603050405020304" pitchFamily="18" charset="0"/>
                <a:ea typeface="Times New Roman" panose="02020603050405020304" pitchFamily="18" charset="0"/>
              </a:rPr>
              <a:t>Să întreprindă anumite activități pentru implicarea oamenilor din localitate în sectorul de turism prin susținerea afacerii din pensiunile agroturistice, protejarea mediului, obiceiurilor și tradițiilor locale.</a:t>
            </a:r>
            <a:endParaRPr lang="ro-RO" dirty="0">
              <a:latin typeface="Calibri" panose="020F0502020204030204" pitchFamily="34" charset="0"/>
              <a:ea typeface="Calibri" panose="020F0502020204030204" pitchFamily="34" charset="0"/>
            </a:endParaRPr>
          </a:p>
          <a:p>
            <a:pPr lvl="0" algn="just">
              <a:lnSpc>
                <a:spcPct val="115000"/>
              </a:lnSpc>
              <a:spcAft>
                <a:spcPts val="1000"/>
              </a:spcAft>
              <a:buFont typeface="+mj-lt"/>
              <a:buAutoNum type="arabicPeriod"/>
              <a:tabLst>
                <a:tab pos="540385" algn="l"/>
              </a:tabLst>
            </a:pPr>
            <a:r>
              <a:rPr lang="ro-RO" dirty="0">
                <a:solidFill>
                  <a:srgbClr val="000000"/>
                </a:solidFill>
                <a:latin typeface="Times New Roman" panose="02020603050405020304" pitchFamily="18" charset="0"/>
                <a:ea typeface="Times New Roman" panose="02020603050405020304" pitchFamily="18" charset="0"/>
              </a:rPr>
              <a:t>Împreună cu autoritățile locale să planifice sau să revizuiască periodic în contextul în care aceasta este elaborată strategia de dezvoltare locală punând accent pe promovarea localității prin intermediul pensiunilor agroturistice, dezvoltarea infrastructurii generale și celei turistice etc.</a:t>
            </a:r>
            <a:endParaRPr lang="ro-RO" dirty="0">
              <a:latin typeface="Calibri" panose="020F0502020204030204" pitchFamily="34" charset="0"/>
              <a:ea typeface="Calibri" panose="020F0502020204030204" pitchFamily="34" charset="0"/>
            </a:endParaRPr>
          </a:p>
          <a:p>
            <a:endParaRPr lang="ro-RO" dirty="0"/>
          </a:p>
        </p:txBody>
      </p:sp>
      <p:sp>
        <p:nvSpPr>
          <p:cNvPr id="4" name="Date Placeholder 3">
            <a:extLst>
              <a:ext uri="{FF2B5EF4-FFF2-40B4-BE49-F238E27FC236}">
                <a16:creationId xmlns:a16="http://schemas.microsoft.com/office/drawing/2014/main" id="{5DDF6273-55B4-4542-B0E2-020AF214BC20}"/>
              </a:ext>
            </a:extLst>
          </p:cNvPr>
          <p:cNvSpPr>
            <a:spLocks noGrp="1"/>
          </p:cNvSpPr>
          <p:nvPr>
            <p:ph type="dt" sz="half" idx="10"/>
          </p:nvPr>
        </p:nvSpPr>
        <p:spPr/>
        <p:txBody>
          <a:bodyPr/>
          <a:lstStyle/>
          <a:p>
            <a:fld id="{EF067987-0CFF-4328-B503-27DE3E13463B}" type="datetime1">
              <a:rPr lang="ro-RO" smtClean="0"/>
              <a:t>29.09.2020</a:t>
            </a:fld>
            <a:endParaRPr lang="ru-RU"/>
          </a:p>
        </p:txBody>
      </p:sp>
      <p:sp>
        <p:nvSpPr>
          <p:cNvPr id="5" name="Footer Placeholder 4">
            <a:extLst>
              <a:ext uri="{FF2B5EF4-FFF2-40B4-BE49-F238E27FC236}">
                <a16:creationId xmlns:a16="http://schemas.microsoft.com/office/drawing/2014/main" id="{9DCE7723-C9E4-4E1D-923E-C91CBAC3AE48}"/>
              </a:ext>
            </a:extLst>
          </p:cNvPr>
          <p:cNvSpPr>
            <a:spLocks noGrp="1"/>
          </p:cNvSpPr>
          <p:nvPr>
            <p:ph type="ftr" sz="quarter" idx="11"/>
          </p:nvPr>
        </p:nvSpPr>
        <p:spPr/>
        <p:txBody>
          <a:bodyPr/>
          <a:lstStyle/>
          <a:p>
            <a:r>
              <a:rPr lang="en-US"/>
              <a:t>22nd International Conference ROMANIAN RURAL TOURISMIN  NTERNATIONAL  CONTEXT.PRESENT AND PROSPECTS</a:t>
            </a:r>
            <a:endParaRPr lang="ru-RU"/>
          </a:p>
        </p:txBody>
      </p:sp>
      <p:sp>
        <p:nvSpPr>
          <p:cNvPr id="6" name="Slide Number Placeholder 5">
            <a:extLst>
              <a:ext uri="{FF2B5EF4-FFF2-40B4-BE49-F238E27FC236}">
                <a16:creationId xmlns:a16="http://schemas.microsoft.com/office/drawing/2014/main" id="{54775D6C-1DE3-4BAA-BFEB-B24A9C4C5AEE}"/>
              </a:ext>
            </a:extLst>
          </p:cNvPr>
          <p:cNvSpPr>
            <a:spLocks noGrp="1"/>
          </p:cNvSpPr>
          <p:nvPr>
            <p:ph type="sldNum" sz="quarter" idx="12"/>
          </p:nvPr>
        </p:nvSpPr>
        <p:spPr/>
        <p:txBody>
          <a:bodyPr/>
          <a:lstStyle/>
          <a:p>
            <a:fld id="{725C68B6-61C2-468F-89AB-4B9F7531AA68}" type="slidenum">
              <a:rPr lang="ru-RU" smtClean="0"/>
              <a:pPr/>
              <a:t>7</a:t>
            </a:fld>
            <a:endParaRPr lang="ru-RU"/>
          </a:p>
        </p:txBody>
      </p:sp>
    </p:spTree>
    <p:extLst>
      <p:ext uri="{BB962C8B-B14F-4D97-AF65-F5344CB8AC3E}">
        <p14:creationId xmlns:p14="http://schemas.microsoft.com/office/powerpoint/2010/main" val="2753300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350DB-D5F0-4A5A-BDF3-EF78A1307964}"/>
              </a:ext>
            </a:extLst>
          </p:cNvPr>
          <p:cNvSpPr>
            <a:spLocks noGrp="1"/>
          </p:cNvSpPr>
          <p:nvPr>
            <p:ph type="title"/>
          </p:nvPr>
        </p:nvSpPr>
        <p:spPr>
          <a:xfrm>
            <a:off x="461821" y="433993"/>
            <a:ext cx="8229600" cy="332656"/>
          </a:xfrm>
        </p:spPr>
        <p:txBody>
          <a:bodyPr>
            <a:normAutofit fontScale="90000"/>
          </a:bodyPr>
          <a:lstStyle/>
          <a:p>
            <a:r>
              <a:rPr lang="ro-RO" sz="3100" b="1" dirty="0">
                <a:solidFill>
                  <a:srgbClr val="FF0000"/>
                </a:solidFill>
                <a:latin typeface="Times New Roman" panose="02020603050405020304" pitchFamily="18" charset="0"/>
                <a:ea typeface="Times New Roman" panose="02020603050405020304" pitchFamily="18" charset="0"/>
              </a:rPr>
              <a:t>Concluzii</a:t>
            </a:r>
            <a:br>
              <a:rPr lang="ro-RO" dirty="0">
                <a:solidFill>
                  <a:srgbClr val="FF0000"/>
                </a:solidFill>
                <a:latin typeface="Calibri" panose="020F0502020204030204" pitchFamily="34" charset="0"/>
                <a:ea typeface="Calibri" panose="020F0502020204030204" pitchFamily="34" charset="0"/>
              </a:rPr>
            </a:br>
            <a:endParaRPr lang="ro-RO" dirty="0">
              <a:solidFill>
                <a:srgbClr val="FF0000"/>
              </a:solidFill>
            </a:endParaRPr>
          </a:p>
        </p:txBody>
      </p:sp>
      <p:sp>
        <p:nvSpPr>
          <p:cNvPr id="3" name="Content Placeholder 2">
            <a:extLst>
              <a:ext uri="{FF2B5EF4-FFF2-40B4-BE49-F238E27FC236}">
                <a16:creationId xmlns:a16="http://schemas.microsoft.com/office/drawing/2014/main" id="{E95BC71C-2A8B-42FA-B19A-975387D46BAE}"/>
              </a:ext>
            </a:extLst>
          </p:cNvPr>
          <p:cNvSpPr>
            <a:spLocks noGrp="1"/>
          </p:cNvSpPr>
          <p:nvPr>
            <p:ph idx="1"/>
          </p:nvPr>
        </p:nvSpPr>
        <p:spPr>
          <a:xfrm>
            <a:off x="107504" y="692696"/>
            <a:ext cx="9036496" cy="5433467"/>
          </a:xfrm>
        </p:spPr>
        <p:txBody>
          <a:bodyPr>
            <a:normAutofit fontScale="25000" lnSpcReduction="20000"/>
          </a:bodyPr>
          <a:lstStyle/>
          <a:p>
            <a:pPr algn="just">
              <a:lnSpc>
                <a:spcPct val="115000"/>
              </a:lnSpc>
              <a:spcAft>
                <a:spcPts val="1000"/>
              </a:spcAft>
            </a:pPr>
            <a:r>
              <a:rPr lang="ro-RO" sz="7200" dirty="0">
                <a:solidFill>
                  <a:srgbClr val="000000"/>
                </a:solidFill>
                <a:latin typeface="Times New Roman" panose="02020603050405020304" pitchFamily="18" charset="0"/>
                <a:ea typeface="Times New Roman" panose="02020603050405020304" pitchFamily="18" charset="0"/>
              </a:rPr>
              <a:t>Dezvoltarea pensiunilor agroturistice din mediul rural al Republicii Moldova a condus la dezvoltarea turismului în anumite zone (ex: Orheiul Vechi), care  este una dintre cele mai vizitate și cunoscute din Republica Moldova.  Prin crearea acestor tipuri de structuri de cazare s-a dezvoltat o rețea de prestare a serviciilor oferite turiștilor străini, dar și autohtoni. </a:t>
            </a:r>
          </a:p>
          <a:p>
            <a:pPr algn="just">
              <a:lnSpc>
                <a:spcPct val="115000"/>
              </a:lnSpc>
              <a:spcAft>
                <a:spcPts val="1000"/>
              </a:spcAft>
            </a:pPr>
            <a:r>
              <a:rPr lang="ro-RO" sz="7200" dirty="0">
                <a:solidFill>
                  <a:srgbClr val="000000"/>
                </a:solidFill>
                <a:latin typeface="Times New Roman" panose="02020603050405020304" pitchFamily="18" charset="0"/>
                <a:ea typeface="Times New Roman" panose="02020603050405020304" pitchFamily="18" charset="0"/>
              </a:rPr>
              <a:t>Pensiunile agroturistice existente  au fost capabile până  să influențeze sectorul de turism în localitate, dar și cel din Republica Moldova, prin: crearea primelor pensiuni agroturistice din Republica Moldova, certificarea a 6 structuri cu certificat „Cer-Tur” de calitate a prestării serviciilor turistice în mediul rural, creșterea economică a localităților, implicarea statului în crearea infrastructurii necesare vizitării zonei, atragerea fondurilor de investiții (USAID), crearea ghidurilor turistice, impulsionarea organizării excursiilor în zonă, organizarea festivalurilor, care sunt cunoscute la nivel local, dar și internațional. </a:t>
            </a:r>
            <a:endParaRPr lang="ro-RO" sz="7200" dirty="0">
              <a:latin typeface="Calibri" panose="020F0502020204030204" pitchFamily="34" charset="0"/>
              <a:ea typeface="Calibri" panose="020F0502020204030204" pitchFamily="34" charset="0"/>
            </a:endParaRPr>
          </a:p>
          <a:p>
            <a:pPr algn="just">
              <a:lnSpc>
                <a:spcPct val="115000"/>
              </a:lnSpc>
              <a:spcAft>
                <a:spcPts val="1000"/>
              </a:spcAft>
            </a:pPr>
            <a:r>
              <a:rPr lang="ro-RO" sz="7200" dirty="0">
                <a:solidFill>
                  <a:srgbClr val="000000"/>
                </a:solidFill>
                <a:latin typeface="Times New Roman" panose="02020603050405020304" pitchFamily="18" charset="0"/>
                <a:ea typeface="Times New Roman" panose="02020603050405020304" pitchFamily="18" charset="0"/>
              </a:rPr>
              <a:t>Dar, pentru  o dezvoltare durabilă a acestui tip de afacere proprietarii de pensiuni agroturistice din Republica Moldova vor trebui  să: utilizeze resursele turistice existente în localitate eficient, reducând supraconsumul, să implice tot mai mulți săteni în afacerile pe care le prestează, dar și în protejarea mediului localității, obiceiurilor și tradițiilor locale. Totodată, proprietarii de pensiuni agroturistice trebuie să fie cei care împreună cu alți agenți economici din localitate trebuie </a:t>
            </a:r>
            <a:r>
              <a:rPr lang="ro-RO" sz="7200" dirty="0">
                <a:latin typeface="Times New Roman" panose="02020603050405020304" pitchFamily="18" charset="0"/>
                <a:ea typeface="Times New Roman" panose="02020603050405020304" pitchFamily="18" charset="0"/>
              </a:rPr>
              <a:t>să planifice sau să revizuiască periodic în contextul în care aceasta este elaborată strategia de dezvoltare locală punând accent pe dezvoltarea turismului în localitate. </a:t>
            </a:r>
            <a:endParaRPr lang="ro-RO" sz="7200" dirty="0">
              <a:latin typeface="Calibri" panose="020F0502020204030204" pitchFamily="34" charset="0"/>
              <a:ea typeface="Calibri" panose="020F0502020204030204" pitchFamily="34" charset="0"/>
            </a:endParaRPr>
          </a:p>
          <a:p>
            <a:pPr algn="just">
              <a:lnSpc>
                <a:spcPct val="115000"/>
              </a:lnSpc>
              <a:spcAft>
                <a:spcPts val="1000"/>
              </a:spcAft>
            </a:pPr>
            <a:r>
              <a:rPr lang="ro-RO" sz="3800" dirty="0">
                <a:solidFill>
                  <a:srgbClr val="000000"/>
                </a:solidFill>
                <a:latin typeface="Times New Roman" panose="02020603050405020304" pitchFamily="18" charset="0"/>
                <a:ea typeface="Times New Roman" panose="02020603050405020304" pitchFamily="18" charset="0"/>
              </a:rPr>
              <a:t> </a:t>
            </a:r>
            <a:endParaRPr lang="ro-RO" sz="3800" dirty="0">
              <a:latin typeface="Calibri" panose="020F0502020204030204" pitchFamily="34" charset="0"/>
              <a:ea typeface="Calibri" panose="020F0502020204030204" pitchFamily="34" charset="0"/>
            </a:endParaRPr>
          </a:p>
          <a:p>
            <a:endParaRPr lang="ro-RO" dirty="0"/>
          </a:p>
        </p:txBody>
      </p:sp>
      <p:sp>
        <p:nvSpPr>
          <p:cNvPr id="4" name="Date Placeholder 3">
            <a:extLst>
              <a:ext uri="{FF2B5EF4-FFF2-40B4-BE49-F238E27FC236}">
                <a16:creationId xmlns:a16="http://schemas.microsoft.com/office/drawing/2014/main" id="{1AD8A7A0-4D9D-475B-8114-C4F0BE9762F9}"/>
              </a:ext>
            </a:extLst>
          </p:cNvPr>
          <p:cNvSpPr>
            <a:spLocks noGrp="1"/>
          </p:cNvSpPr>
          <p:nvPr>
            <p:ph type="dt" sz="half" idx="10"/>
          </p:nvPr>
        </p:nvSpPr>
        <p:spPr/>
        <p:txBody>
          <a:bodyPr/>
          <a:lstStyle/>
          <a:p>
            <a:fld id="{EF067987-0CFF-4328-B503-27DE3E13463B}" type="datetime1">
              <a:rPr lang="ro-RO" smtClean="0"/>
              <a:t>29.09.2020</a:t>
            </a:fld>
            <a:endParaRPr lang="ru-RU"/>
          </a:p>
        </p:txBody>
      </p:sp>
      <p:sp>
        <p:nvSpPr>
          <p:cNvPr id="5" name="Footer Placeholder 4">
            <a:extLst>
              <a:ext uri="{FF2B5EF4-FFF2-40B4-BE49-F238E27FC236}">
                <a16:creationId xmlns:a16="http://schemas.microsoft.com/office/drawing/2014/main" id="{D5F2414B-940A-4039-87ED-8DCD9089645E}"/>
              </a:ext>
            </a:extLst>
          </p:cNvPr>
          <p:cNvSpPr>
            <a:spLocks noGrp="1"/>
          </p:cNvSpPr>
          <p:nvPr>
            <p:ph type="ftr" sz="quarter" idx="11"/>
          </p:nvPr>
        </p:nvSpPr>
        <p:spPr/>
        <p:txBody>
          <a:bodyPr/>
          <a:lstStyle/>
          <a:p>
            <a:r>
              <a:rPr lang="en-US"/>
              <a:t>22nd International Conference ROMANIAN RURAL TOURISMIN  NTERNATIONAL  CONTEXT.PRESENT AND PROSPECTS</a:t>
            </a:r>
            <a:endParaRPr lang="ru-RU"/>
          </a:p>
        </p:txBody>
      </p:sp>
      <p:sp>
        <p:nvSpPr>
          <p:cNvPr id="6" name="Slide Number Placeholder 5">
            <a:extLst>
              <a:ext uri="{FF2B5EF4-FFF2-40B4-BE49-F238E27FC236}">
                <a16:creationId xmlns:a16="http://schemas.microsoft.com/office/drawing/2014/main" id="{E1B9D801-6BDC-445D-95A4-34EE255AF5E7}"/>
              </a:ext>
            </a:extLst>
          </p:cNvPr>
          <p:cNvSpPr>
            <a:spLocks noGrp="1"/>
          </p:cNvSpPr>
          <p:nvPr>
            <p:ph type="sldNum" sz="quarter" idx="12"/>
          </p:nvPr>
        </p:nvSpPr>
        <p:spPr/>
        <p:txBody>
          <a:bodyPr/>
          <a:lstStyle/>
          <a:p>
            <a:fld id="{725C68B6-61C2-468F-89AB-4B9F7531AA68}" type="slidenum">
              <a:rPr lang="ru-RU" smtClean="0"/>
              <a:pPr/>
              <a:t>8</a:t>
            </a:fld>
            <a:endParaRPr lang="ru-RU"/>
          </a:p>
        </p:txBody>
      </p:sp>
    </p:spTree>
    <p:extLst>
      <p:ext uri="{BB962C8B-B14F-4D97-AF65-F5344CB8AC3E}">
        <p14:creationId xmlns:p14="http://schemas.microsoft.com/office/powerpoint/2010/main" val="1850456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36374-42A2-4FB3-9B79-B6DB7894C32E}"/>
              </a:ext>
            </a:extLst>
          </p:cNvPr>
          <p:cNvSpPr>
            <a:spLocks noGrp="1"/>
          </p:cNvSpPr>
          <p:nvPr>
            <p:ph type="title"/>
          </p:nvPr>
        </p:nvSpPr>
        <p:spPr/>
        <p:txBody>
          <a:bodyPr/>
          <a:lstStyle/>
          <a:p>
            <a:endParaRPr lang="ro-RO"/>
          </a:p>
        </p:txBody>
      </p:sp>
      <p:sp>
        <p:nvSpPr>
          <p:cNvPr id="3" name="Content Placeholder 2">
            <a:extLst>
              <a:ext uri="{FF2B5EF4-FFF2-40B4-BE49-F238E27FC236}">
                <a16:creationId xmlns:a16="http://schemas.microsoft.com/office/drawing/2014/main" id="{5E604D19-4F9D-4445-A37C-6F5B255019F3}"/>
              </a:ext>
            </a:extLst>
          </p:cNvPr>
          <p:cNvSpPr>
            <a:spLocks noGrp="1"/>
          </p:cNvSpPr>
          <p:nvPr>
            <p:ph idx="1"/>
          </p:nvPr>
        </p:nvSpPr>
        <p:spPr/>
        <p:txBody>
          <a:bodyPr>
            <a:normAutofit/>
          </a:bodyPr>
          <a:lstStyle/>
          <a:p>
            <a:pPr marL="0" indent="0">
              <a:buNone/>
            </a:pPr>
            <a:r>
              <a:rPr lang="ro-RO" sz="4400" dirty="0">
                <a:solidFill>
                  <a:srgbClr val="002060"/>
                </a:solidFill>
              </a:rPr>
              <a:t>Multumesc mult pentru atenție!</a:t>
            </a:r>
          </a:p>
        </p:txBody>
      </p:sp>
      <p:sp>
        <p:nvSpPr>
          <p:cNvPr id="4" name="Date Placeholder 3">
            <a:extLst>
              <a:ext uri="{FF2B5EF4-FFF2-40B4-BE49-F238E27FC236}">
                <a16:creationId xmlns:a16="http://schemas.microsoft.com/office/drawing/2014/main" id="{41FFED7E-D6E7-4AB4-BDA5-6DBCF03ECF80}"/>
              </a:ext>
            </a:extLst>
          </p:cNvPr>
          <p:cNvSpPr>
            <a:spLocks noGrp="1"/>
          </p:cNvSpPr>
          <p:nvPr>
            <p:ph type="dt" sz="half" idx="10"/>
          </p:nvPr>
        </p:nvSpPr>
        <p:spPr/>
        <p:txBody>
          <a:bodyPr/>
          <a:lstStyle/>
          <a:p>
            <a:fld id="{EF067987-0CFF-4328-B503-27DE3E13463B}" type="datetime1">
              <a:rPr lang="ro-RO" smtClean="0"/>
              <a:t>29.09.2020</a:t>
            </a:fld>
            <a:endParaRPr lang="ru-RU"/>
          </a:p>
        </p:txBody>
      </p:sp>
      <p:sp>
        <p:nvSpPr>
          <p:cNvPr id="5" name="Footer Placeholder 4">
            <a:extLst>
              <a:ext uri="{FF2B5EF4-FFF2-40B4-BE49-F238E27FC236}">
                <a16:creationId xmlns:a16="http://schemas.microsoft.com/office/drawing/2014/main" id="{9E6A2AC6-7039-47D5-A034-F698F8927591}"/>
              </a:ext>
            </a:extLst>
          </p:cNvPr>
          <p:cNvSpPr>
            <a:spLocks noGrp="1"/>
          </p:cNvSpPr>
          <p:nvPr>
            <p:ph type="ftr" sz="quarter" idx="11"/>
          </p:nvPr>
        </p:nvSpPr>
        <p:spPr/>
        <p:txBody>
          <a:bodyPr/>
          <a:lstStyle/>
          <a:p>
            <a:r>
              <a:rPr lang="en-US"/>
              <a:t>22nd International Conference ROMANIAN RURAL TOURISMIN  NTERNATIONAL  CONTEXT.PRESENT AND PROSPECTS</a:t>
            </a:r>
            <a:endParaRPr lang="ru-RU"/>
          </a:p>
        </p:txBody>
      </p:sp>
      <p:sp>
        <p:nvSpPr>
          <p:cNvPr id="6" name="Slide Number Placeholder 5">
            <a:extLst>
              <a:ext uri="{FF2B5EF4-FFF2-40B4-BE49-F238E27FC236}">
                <a16:creationId xmlns:a16="http://schemas.microsoft.com/office/drawing/2014/main" id="{5D3F7F27-9467-41D7-AD54-847823AD2C85}"/>
              </a:ext>
            </a:extLst>
          </p:cNvPr>
          <p:cNvSpPr>
            <a:spLocks noGrp="1"/>
          </p:cNvSpPr>
          <p:nvPr>
            <p:ph type="sldNum" sz="quarter" idx="12"/>
          </p:nvPr>
        </p:nvSpPr>
        <p:spPr/>
        <p:txBody>
          <a:bodyPr/>
          <a:lstStyle/>
          <a:p>
            <a:fld id="{725C68B6-61C2-468F-89AB-4B9F7531AA68}" type="slidenum">
              <a:rPr lang="ru-RU" smtClean="0"/>
              <a:pPr/>
              <a:t>9</a:t>
            </a:fld>
            <a:endParaRPr lang="ru-RU"/>
          </a:p>
        </p:txBody>
      </p:sp>
    </p:spTree>
    <p:extLst>
      <p:ext uri="{BB962C8B-B14F-4D97-AF65-F5344CB8AC3E}">
        <p14:creationId xmlns:p14="http://schemas.microsoft.com/office/powerpoint/2010/main" val="51106486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1853</TotalTime>
  <Words>1182</Words>
  <Application>Microsoft Office PowerPoint</Application>
  <PresentationFormat>On-screen Show (4:3)</PresentationFormat>
  <Paragraphs>80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Symbol</vt:lpstr>
      <vt:lpstr>Times New Roman</vt:lpstr>
      <vt:lpstr>Тема Office</vt:lpstr>
      <vt:lpstr>ROLUL AGROPENSIUNILOR TURISTICE ÎN PROMOVAREA ŞI DEZVOLTAREA TURISMULUI ÎN MEDIUL RURAL DIN REPUBLICA MOLDOVA Prof.univ.,dr. Stanislav Armanov, ASE Chișinău </vt:lpstr>
      <vt:lpstr>Caracteristicile structurilor de cazare din mediul rural din Republica Moldova</vt:lpstr>
      <vt:lpstr>Managementul promovării de către agropensiunile turistice a mediului rural din Republica Moldova  </vt:lpstr>
      <vt:lpstr>Aportul agropensiunilor turistice la dezvoltarea turismului în mediul rural din Republica Moldova </vt:lpstr>
      <vt:lpstr>  Impactul pensiunilor agroturistice asupra dezvoltării turismului, dar și localităților rurale din Republica Moldova   </vt:lpstr>
      <vt:lpstr> Rolul pensiunilor agroturistice în dezvoltarea turismului în mediul rural al Republicii Moldova   </vt:lpstr>
      <vt:lpstr>Pensiunile agroturistice mediu prielnic pentru o dezvoltare durabilă a localităților moldovenești </vt:lpstr>
      <vt:lpstr>Concluzii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L'économie de la Moldavie</dc:title>
  <dc:creator>MyHome</dc:creator>
  <cp:lastModifiedBy>PIP PIP</cp:lastModifiedBy>
  <cp:revision>165</cp:revision>
  <dcterms:created xsi:type="dcterms:W3CDTF">2017-04-10T13:03:27Z</dcterms:created>
  <dcterms:modified xsi:type="dcterms:W3CDTF">2020-09-29T09:41:05Z</dcterms:modified>
</cp:coreProperties>
</file>