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304" r:id="rId2"/>
    <p:sldId id="307" r:id="rId3"/>
    <p:sldId id="470" r:id="rId4"/>
    <p:sldId id="363" r:id="rId5"/>
    <p:sldId id="621" r:id="rId6"/>
    <p:sldId id="616" r:id="rId7"/>
    <p:sldId id="622" r:id="rId8"/>
    <p:sldId id="623" r:id="rId9"/>
    <p:sldId id="624" r:id="rId10"/>
    <p:sldId id="625" r:id="rId11"/>
    <p:sldId id="626" r:id="rId12"/>
    <p:sldId id="627" r:id="rId13"/>
    <p:sldId id="362" r:id="rId14"/>
    <p:sldId id="286" r:id="rId15"/>
    <p:sldId id="619" r:id="rId16"/>
  </p:sldIdLst>
  <p:sldSz cx="12192000" cy="6858000"/>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 mediu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3" d="100"/>
          <a:sy n="83" d="100"/>
        </p:scale>
        <p:origin x="643" y="-3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ante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Substituent dată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FA96CA-FCBD-4AB7-A9FD-8892033BFC8B}" type="datetimeFigureOut">
              <a:rPr lang="ro-RO" smtClean="0"/>
              <a:pPr/>
              <a:t>29.09.2020</a:t>
            </a:fld>
            <a:endParaRPr lang="ro-RO"/>
          </a:p>
        </p:txBody>
      </p:sp>
      <p:sp>
        <p:nvSpPr>
          <p:cNvPr id="4" name="Substituent imagine diapozitiv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Substituent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6" name="Substituent subsol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ubstituent număr diapozitiv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8C0A8B-C157-4EC7-82C1-53ABE0730910}" type="slidenum">
              <a:rPr lang="ro-RO" smtClean="0"/>
              <a:pPr/>
              <a:t>‹#›</a:t>
            </a:fld>
            <a:endParaRPr lang="ro-RO"/>
          </a:p>
        </p:txBody>
      </p:sp>
    </p:spTree>
    <p:extLst>
      <p:ext uri="{BB962C8B-B14F-4D97-AF65-F5344CB8AC3E}">
        <p14:creationId xmlns:p14="http://schemas.microsoft.com/office/powerpoint/2010/main" val="1866570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595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u diapozitiv">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E89B110-9D70-4835-8632-FBFF10412CAE}"/>
              </a:ext>
            </a:extLst>
          </p:cNvPr>
          <p:cNvSpPr>
            <a:spLocks noGrp="1"/>
          </p:cNvSpPr>
          <p:nvPr>
            <p:ph type="ctrTitle"/>
          </p:nvPr>
        </p:nvSpPr>
        <p:spPr>
          <a:xfrm>
            <a:off x="1524000" y="1122363"/>
            <a:ext cx="9144000" cy="2387600"/>
          </a:xfrm>
        </p:spPr>
        <p:txBody>
          <a:bodyPr anchor="b"/>
          <a:lstStyle>
            <a:lvl1pPr algn="ctr">
              <a:defRPr sz="6000"/>
            </a:lvl1pPr>
          </a:lstStyle>
          <a:p>
            <a:r>
              <a:rPr lang="ro-RO"/>
              <a:t>Faceți clic pentru a edita stilul de titlu coordonator</a:t>
            </a:r>
          </a:p>
        </p:txBody>
      </p:sp>
      <p:sp>
        <p:nvSpPr>
          <p:cNvPr id="3" name="Subtitlu 2">
            <a:extLst>
              <a:ext uri="{FF2B5EF4-FFF2-40B4-BE49-F238E27FC236}">
                <a16:creationId xmlns:a16="http://schemas.microsoft.com/office/drawing/2014/main" id="{EBD10298-8037-4645-ABD9-24C03DCAA8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a:t>Faceți clic pentru a edita stilul de subtitlu coordonator</a:t>
            </a:r>
          </a:p>
        </p:txBody>
      </p:sp>
      <p:sp>
        <p:nvSpPr>
          <p:cNvPr id="4" name="Substituent dată 3">
            <a:extLst>
              <a:ext uri="{FF2B5EF4-FFF2-40B4-BE49-F238E27FC236}">
                <a16:creationId xmlns:a16="http://schemas.microsoft.com/office/drawing/2014/main" id="{C902C00A-1936-4A91-8907-D96419888A31}"/>
              </a:ext>
            </a:extLst>
          </p:cNvPr>
          <p:cNvSpPr>
            <a:spLocks noGrp="1"/>
          </p:cNvSpPr>
          <p:nvPr>
            <p:ph type="dt" sz="half" idx="10"/>
          </p:nvPr>
        </p:nvSpPr>
        <p:spPr/>
        <p:txBody>
          <a:bodyPr/>
          <a:lstStyle/>
          <a:p>
            <a:fld id="{40C27474-88CA-4619-8F1D-60545AE3413F}" type="datetimeFigureOut">
              <a:rPr lang="ro-RO" smtClean="0"/>
              <a:pPr/>
              <a:t>29.09.2020</a:t>
            </a:fld>
            <a:endParaRPr lang="ro-RO"/>
          </a:p>
        </p:txBody>
      </p:sp>
      <p:sp>
        <p:nvSpPr>
          <p:cNvPr id="5" name="Substituent subsol 4">
            <a:extLst>
              <a:ext uri="{FF2B5EF4-FFF2-40B4-BE49-F238E27FC236}">
                <a16:creationId xmlns:a16="http://schemas.microsoft.com/office/drawing/2014/main" id="{1D8C4D7F-FA90-445E-BEDA-7003D1FF49E6}"/>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id="{DAA4E305-8377-48D7-9B70-1CCEE05A298D}"/>
              </a:ext>
            </a:extLst>
          </p:cNvPr>
          <p:cNvSpPr>
            <a:spLocks noGrp="1"/>
          </p:cNvSpPr>
          <p:nvPr>
            <p:ph type="sldNum" sz="quarter" idx="12"/>
          </p:nvPr>
        </p:nvSpPr>
        <p:spPr/>
        <p:txBody>
          <a:bodyPr/>
          <a:lstStyle/>
          <a:p>
            <a:fld id="{382EDBCD-5214-4EBA-81B0-40E8AA6A8655}" type="slidenum">
              <a:rPr lang="ro-RO" smtClean="0"/>
              <a:pPr/>
              <a:t>‹#›</a:t>
            </a:fld>
            <a:endParaRPr lang="ro-RO"/>
          </a:p>
        </p:txBody>
      </p:sp>
    </p:spTree>
    <p:extLst>
      <p:ext uri="{BB962C8B-B14F-4D97-AF65-F5344CB8AC3E}">
        <p14:creationId xmlns:p14="http://schemas.microsoft.com/office/powerpoint/2010/main" val="572234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593D810-4E28-4E79-8428-FBCF7815E1EB}"/>
              </a:ext>
            </a:extLst>
          </p:cNvPr>
          <p:cNvSpPr>
            <a:spLocks noGrp="1"/>
          </p:cNvSpPr>
          <p:nvPr>
            <p:ph type="title"/>
          </p:nvPr>
        </p:nvSpPr>
        <p:spPr/>
        <p:txBody>
          <a:bodyPr/>
          <a:lstStyle/>
          <a:p>
            <a:r>
              <a:rPr lang="ro-RO"/>
              <a:t>Faceți clic pentru a edita stilul de titlu coordonator</a:t>
            </a:r>
          </a:p>
        </p:txBody>
      </p:sp>
      <p:sp>
        <p:nvSpPr>
          <p:cNvPr id="3" name="Substituent text vertical 2">
            <a:extLst>
              <a:ext uri="{FF2B5EF4-FFF2-40B4-BE49-F238E27FC236}">
                <a16:creationId xmlns:a16="http://schemas.microsoft.com/office/drawing/2014/main" id="{68015ABB-C2E2-4AC5-A0F8-39AC2649268A}"/>
              </a:ext>
            </a:extLst>
          </p:cNvPr>
          <p:cNvSpPr>
            <a:spLocks noGrp="1"/>
          </p:cNvSpPr>
          <p:nvPr>
            <p:ph type="body" orient="vert" idx="1"/>
          </p:nvPr>
        </p:nvSpPr>
        <p:spPr/>
        <p:txBody>
          <a:bodyPr vert="eaVert"/>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C1CF1E57-DCDF-4D1C-8B73-B4A9219165C0}"/>
              </a:ext>
            </a:extLst>
          </p:cNvPr>
          <p:cNvSpPr>
            <a:spLocks noGrp="1"/>
          </p:cNvSpPr>
          <p:nvPr>
            <p:ph type="dt" sz="half" idx="10"/>
          </p:nvPr>
        </p:nvSpPr>
        <p:spPr/>
        <p:txBody>
          <a:bodyPr/>
          <a:lstStyle/>
          <a:p>
            <a:fld id="{40C27474-88CA-4619-8F1D-60545AE3413F}" type="datetimeFigureOut">
              <a:rPr lang="ro-RO" smtClean="0"/>
              <a:pPr/>
              <a:t>29.09.2020</a:t>
            </a:fld>
            <a:endParaRPr lang="ro-RO"/>
          </a:p>
        </p:txBody>
      </p:sp>
      <p:sp>
        <p:nvSpPr>
          <p:cNvPr id="5" name="Substituent subsol 4">
            <a:extLst>
              <a:ext uri="{FF2B5EF4-FFF2-40B4-BE49-F238E27FC236}">
                <a16:creationId xmlns:a16="http://schemas.microsoft.com/office/drawing/2014/main" id="{1857FE88-1AAA-4B9B-B8CA-533DA084174A}"/>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id="{8C9CF631-86B6-48CE-AC6D-335489E2F576}"/>
              </a:ext>
            </a:extLst>
          </p:cNvPr>
          <p:cNvSpPr>
            <a:spLocks noGrp="1"/>
          </p:cNvSpPr>
          <p:nvPr>
            <p:ph type="sldNum" sz="quarter" idx="12"/>
          </p:nvPr>
        </p:nvSpPr>
        <p:spPr/>
        <p:txBody>
          <a:bodyPr/>
          <a:lstStyle/>
          <a:p>
            <a:fld id="{382EDBCD-5214-4EBA-81B0-40E8AA6A8655}" type="slidenum">
              <a:rPr lang="ro-RO" smtClean="0"/>
              <a:pPr/>
              <a:t>‹#›</a:t>
            </a:fld>
            <a:endParaRPr lang="ro-RO"/>
          </a:p>
        </p:txBody>
      </p:sp>
    </p:spTree>
    <p:extLst>
      <p:ext uri="{BB962C8B-B14F-4D97-AF65-F5344CB8AC3E}">
        <p14:creationId xmlns:p14="http://schemas.microsoft.com/office/powerpoint/2010/main" val="975632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a:extLst>
              <a:ext uri="{FF2B5EF4-FFF2-40B4-BE49-F238E27FC236}">
                <a16:creationId xmlns:a16="http://schemas.microsoft.com/office/drawing/2014/main" id="{54B1F185-22C2-447D-815B-755B63C1D3A4}"/>
              </a:ext>
            </a:extLst>
          </p:cNvPr>
          <p:cNvSpPr>
            <a:spLocks noGrp="1"/>
          </p:cNvSpPr>
          <p:nvPr>
            <p:ph type="title" orient="vert"/>
          </p:nvPr>
        </p:nvSpPr>
        <p:spPr>
          <a:xfrm>
            <a:off x="8724900" y="365125"/>
            <a:ext cx="2628900" cy="5811838"/>
          </a:xfrm>
        </p:spPr>
        <p:txBody>
          <a:bodyPr vert="eaVert"/>
          <a:lstStyle/>
          <a:p>
            <a:r>
              <a:rPr lang="ro-RO"/>
              <a:t>Faceți clic pentru a edita stilul de titlu coordonator</a:t>
            </a:r>
          </a:p>
        </p:txBody>
      </p:sp>
      <p:sp>
        <p:nvSpPr>
          <p:cNvPr id="3" name="Substituent text vertical 2">
            <a:extLst>
              <a:ext uri="{FF2B5EF4-FFF2-40B4-BE49-F238E27FC236}">
                <a16:creationId xmlns:a16="http://schemas.microsoft.com/office/drawing/2014/main" id="{CF38FF4B-62C7-448E-90C0-90287FCF0DF4}"/>
              </a:ext>
            </a:extLst>
          </p:cNvPr>
          <p:cNvSpPr>
            <a:spLocks noGrp="1"/>
          </p:cNvSpPr>
          <p:nvPr>
            <p:ph type="body" orient="vert" idx="1"/>
          </p:nvPr>
        </p:nvSpPr>
        <p:spPr>
          <a:xfrm>
            <a:off x="838200" y="365125"/>
            <a:ext cx="7734300" cy="5811838"/>
          </a:xfrm>
        </p:spPr>
        <p:txBody>
          <a:bodyPr vert="eaVert"/>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A1DCB205-2DD3-421F-A4D5-22220DF384ED}"/>
              </a:ext>
            </a:extLst>
          </p:cNvPr>
          <p:cNvSpPr>
            <a:spLocks noGrp="1"/>
          </p:cNvSpPr>
          <p:nvPr>
            <p:ph type="dt" sz="half" idx="10"/>
          </p:nvPr>
        </p:nvSpPr>
        <p:spPr/>
        <p:txBody>
          <a:bodyPr/>
          <a:lstStyle/>
          <a:p>
            <a:fld id="{40C27474-88CA-4619-8F1D-60545AE3413F}" type="datetimeFigureOut">
              <a:rPr lang="ro-RO" smtClean="0"/>
              <a:pPr/>
              <a:t>29.09.2020</a:t>
            </a:fld>
            <a:endParaRPr lang="ro-RO"/>
          </a:p>
        </p:txBody>
      </p:sp>
      <p:sp>
        <p:nvSpPr>
          <p:cNvPr id="5" name="Substituent subsol 4">
            <a:extLst>
              <a:ext uri="{FF2B5EF4-FFF2-40B4-BE49-F238E27FC236}">
                <a16:creationId xmlns:a16="http://schemas.microsoft.com/office/drawing/2014/main" id="{988A8ADE-973B-4E1B-8D0D-9F7064CE5E8C}"/>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id="{D7B66B78-CBB9-4D98-A56E-0B5A97825F84}"/>
              </a:ext>
            </a:extLst>
          </p:cNvPr>
          <p:cNvSpPr>
            <a:spLocks noGrp="1"/>
          </p:cNvSpPr>
          <p:nvPr>
            <p:ph type="sldNum" sz="quarter" idx="12"/>
          </p:nvPr>
        </p:nvSpPr>
        <p:spPr/>
        <p:txBody>
          <a:bodyPr/>
          <a:lstStyle/>
          <a:p>
            <a:fld id="{382EDBCD-5214-4EBA-81B0-40E8AA6A8655}" type="slidenum">
              <a:rPr lang="ro-RO" smtClean="0"/>
              <a:pPr/>
              <a:t>‹#›</a:t>
            </a:fld>
            <a:endParaRPr lang="ro-RO"/>
          </a:p>
        </p:txBody>
      </p:sp>
    </p:spTree>
    <p:extLst>
      <p:ext uri="{BB962C8B-B14F-4D97-AF65-F5344CB8AC3E}">
        <p14:creationId xmlns:p14="http://schemas.microsoft.com/office/powerpoint/2010/main" val="2142177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306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38540878-0987-400A-94FA-09EAC51166CE}"/>
              </a:ext>
            </a:extLst>
          </p:cNvPr>
          <p:cNvSpPr>
            <a:spLocks noGrp="1"/>
          </p:cNvSpPr>
          <p:nvPr>
            <p:ph type="title"/>
          </p:nvPr>
        </p:nvSpPr>
        <p:spPr/>
        <p:txBody>
          <a:bodyPr/>
          <a:lstStyle/>
          <a:p>
            <a:r>
              <a:rPr lang="ro-RO"/>
              <a:t>Faceți clic pentru a edita stilul de titlu coordonator</a:t>
            </a:r>
          </a:p>
        </p:txBody>
      </p:sp>
      <p:sp>
        <p:nvSpPr>
          <p:cNvPr id="3" name="Substituent conținut 2">
            <a:extLst>
              <a:ext uri="{FF2B5EF4-FFF2-40B4-BE49-F238E27FC236}">
                <a16:creationId xmlns:a16="http://schemas.microsoft.com/office/drawing/2014/main" id="{976891FF-74DC-450E-8F5B-20FD9864C9BF}"/>
              </a:ext>
            </a:extLst>
          </p:cNvPr>
          <p:cNvSpPr>
            <a:spLocks noGrp="1"/>
          </p:cNvSpPr>
          <p:nvPr>
            <p:ph idx="1"/>
          </p:nvPr>
        </p:nvSpPr>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3C102CF7-0E15-4EEB-9BD1-BC5020A6794A}"/>
              </a:ext>
            </a:extLst>
          </p:cNvPr>
          <p:cNvSpPr>
            <a:spLocks noGrp="1"/>
          </p:cNvSpPr>
          <p:nvPr>
            <p:ph type="dt" sz="half" idx="10"/>
          </p:nvPr>
        </p:nvSpPr>
        <p:spPr/>
        <p:txBody>
          <a:bodyPr/>
          <a:lstStyle/>
          <a:p>
            <a:fld id="{40C27474-88CA-4619-8F1D-60545AE3413F}" type="datetimeFigureOut">
              <a:rPr lang="ro-RO" smtClean="0"/>
              <a:pPr/>
              <a:t>29.09.2020</a:t>
            </a:fld>
            <a:endParaRPr lang="ro-RO"/>
          </a:p>
        </p:txBody>
      </p:sp>
      <p:sp>
        <p:nvSpPr>
          <p:cNvPr id="5" name="Substituent subsol 4">
            <a:extLst>
              <a:ext uri="{FF2B5EF4-FFF2-40B4-BE49-F238E27FC236}">
                <a16:creationId xmlns:a16="http://schemas.microsoft.com/office/drawing/2014/main" id="{E807C831-3F0F-4D4B-BD95-4C607F37CB38}"/>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id="{BD7940CC-919E-4F1E-B597-1CC9F1C059CC}"/>
              </a:ext>
            </a:extLst>
          </p:cNvPr>
          <p:cNvSpPr>
            <a:spLocks noGrp="1"/>
          </p:cNvSpPr>
          <p:nvPr>
            <p:ph type="sldNum" sz="quarter" idx="12"/>
          </p:nvPr>
        </p:nvSpPr>
        <p:spPr/>
        <p:txBody>
          <a:bodyPr/>
          <a:lstStyle/>
          <a:p>
            <a:fld id="{382EDBCD-5214-4EBA-81B0-40E8AA6A8655}" type="slidenum">
              <a:rPr lang="ro-RO" smtClean="0"/>
              <a:pPr/>
              <a:t>‹#›</a:t>
            </a:fld>
            <a:endParaRPr lang="ro-RO"/>
          </a:p>
        </p:txBody>
      </p:sp>
    </p:spTree>
    <p:extLst>
      <p:ext uri="{BB962C8B-B14F-4D97-AF65-F5344CB8AC3E}">
        <p14:creationId xmlns:p14="http://schemas.microsoft.com/office/powerpoint/2010/main" val="3310106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4CD7E765-BEDA-4DDE-8764-F554A723A830}"/>
              </a:ext>
            </a:extLst>
          </p:cNvPr>
          <p:cNvSpPr>
            <a:spLocks noGrp="1"/>
          </p:cNvSpPr>
          <p:nvPr>
            <p:ph type="title"/>
          </p:nvPr>
        </p:nvSpPr>
        <p:spPr>
          <a:xfrm>
            <a:off x="831850" y="1709738"/>
            <a:ext cx="10515600" cy="2852737"/>
          </a:xfrm>
        </p:spPr>
        <p:txBody>
          <a:bodyPr anchor="b"/>
          <a:lstStyle>
            <a:lvl1pPr>
              <a:defRPr sz="6000"/>
            </a:lvl1pPr>
          </a:lstStyle>
          <a:p>
            <a:r>
              <a:rPr lang="ro-RO"/>
              <a:t>Faceți clic pentru a edita stilul de titlu coordonator</a:t>
            </a:r>
          </a:p>
        </p:txBody>
      </p:sp>
      <p:sp>
        <p:nvSpPr>
          <p:cNvPr id="3" name="Substituent text 2">
            <a:extLst>
              <a:ext uri="{FF2B5EF4-FFF2-40B4-BE49-F238E27FC236}">
                <a16:creationId xmlns:a16="http://schemas.microsoft.com/office/drawing/2014/main" id="{E89BCA97-4B59-4E80-B2FF-CFC5786D21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o-RO"/>
              <a:t>Editați stilurile de text coordonator</a:t>
            </a:r>
          </a:p>
        </p:txBody>
      </p:sp>
      <p:sp>
        <p:nvSpPr>
          <p:cNvPr id="4" name="Substituent dată 3">
            <a:extLst>
              <a:ext uri="{FF2B5EF4-FFF2-40B4-BE49-F238E27FC236}">
                <a16:creationId xmlns:a16="http://schemas.microsoft.com/office/drawing/2014/main" id="{CF12F59A-C56F-44F7-9180-801193BC7601}"/>
              </a:ext>
            </a:extLst>
          </p:cNvPr>
          <p:cNvSpPr>
            <a:spLocks noGrp="1"/>
          </p:cNvSpPr>
          <p:nvPr>
            <p:ph type="dt" sz="half" idx="10"/>
          </p:nvPr>
        </p:nvSpPr>
        <p:spPr/>
        <p:txBody>
          <a:bodyPr/>
          <a:lstStyle/>
          <a:p>
            <a:fld id="{40C27474-88CA-4619-8F1D-60545AE3413F}" type="datetimeFigureOut">
              <a:rPr lang="ro-RO" smtClean="0"/>
              <a:pPr/>
              <a:t>29.09.2020</a:t>
            </a:fld>
            <a:endParaRPr lang="ro-RO"/>
          </a:p>
        </p:txBody>
      </p:sp>
      <p:sp>
        <p:nvSpPr>
          <p:cNvPr id="5" name="Substituent subsol 4">
            <a:extLst>
              <a:ext uri="{FF2B5EF4-FFF2-40B4-BE49-F238E27FC236}">
                <a16:creationId xmlns:a16="http://schemas.microsoft.com/office/drawing/2014/main" id="{06E8B00D-B417-4CF6-8584-E366E20D6D1D}"/>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id="{03C00658-D1C2-4F9F-A171-BEE8CCE61457}"/>
              </a:ext>
            </a:extLst>
          </p:cNvPr>
          <p:cNvSpPr>
            <a:spLocks noGrp="1"/>
          </p:cNvSpPr>
          <p:nvPr>
            <p:ph type="sldNum" sz="quarter" idx="12"/>
          </p:nvPr>
        </p:nvSpPr>
        <p:spPr/>
        <p:txBody>
          <a:bodyPr/>
          <a:lstStyle/>
          <a:p>
            <a:fld id="{382EDBCD-5214-4EBA-81B0-40E8AA6A8655}" type="slidenum">
              <a:rPr lang="ro-RO" smtClean="0"/>
              <a:pPr/>
              <a:t>‹#›</a:t>
            </a:fld>
            <a:endParaRPr lang="ro-RO"/>
          </a:p>
        </p:txBody>
      </p:sp>
    </p:spTree>
    <p:extLst>
      <p:ext uri="{BB962C8B-B14F-4D97-AF65-F5344CB8AC3E}">
        <p14:creationId xmlns:p14="http://schemas.microsoft.com/office/powerpoint/2010/main" val="92481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C158AE79-C6AB-41DD-90E8-8C8583AA283F}"/>
              </a:ext>
            </a:extLst>
          </p:cNvPr>
          <p:cNvSpPr>
            <a:spLocks noGrp="1"/>
          </p:cNvSpPr>
          <p:nvPr>
            <p:ph type="title"/>
          </p:nvPr>
        </p:nvSpPr>
        <p:spPr/>
        <p:txBody>
          <a:bodyPr/>
          <a:lstStyle/>
          <a:p>
            <a:r>
              <a:rPr lang="ro-RO"/>
              <a:t>Faceți clic pentru a edita stilul de titlu coordonator</a:t>
            </a:r>
          </a:p>
        </p:txBody>
      </p:sp>
      <p:sp>
        <p:nvSpPr>
          <p:cNvPr id="3" name="Substituent conținut 2">
            <a:extLst>
              <a:ext uri="{FF2B5EF4-FFF2-40B4-BE49-F238E27FC236}">
                <a16:creationId xmlns:a16="http://schemas.microsoft.com/office/drawing/2014/main" id="{D7C30E7D-2CEC-4092-A082-A9C34DA3E543}"/>
              </a:ext>
            </a:extLst>
          </p:cNvPr>
          <p:cNvSpPr>
            <a:spLocks noGrp="1"/>
          </p:cNvSpPr>
          <p:nvPr>
            <p:ph sz="half" idx="1"/>
          </p:nvPr>
        </p:nvSpPr>
        <p:spPr>
          <a:xfrm>
            <a:off x="838200" y="1825625"/>
            <a:ext cx="5181600" cy="4351338"/>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conținut 3">
            <a:extLst>
              <a:ext uri="{FF2B5EF4-FFF2-40B4-BE49-F238E27FC236}">
                <a16:creationId xmlns:a16="http://schemas.microsoft.com/office/drawing/2014/main" id="{57745776-67A4-4E2E-BF46-21881B7ADC23}"/>
              </a:ext>
            </a:extLst>
          </p:cNvPr>
          <p:cNvSpPr>
            <a:spLocks noGrp="1"/>
          </p:cNvSpPr>
          <p:nvPr>
            <p:ph sz="half" idx="2"/>
          </p:nvPr>
        </p:nvSpPr>
        <p:spPr>
          <a:xfrm>
            <a:off x="6172200" y="1825625"/>
            <a:ext cx="5181600" cy="4351338"/>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5" name="Substituent dată 4">
            <a:extLst>
              <a:ext uri="{FF2B5EF4-FFF2-40B4-BE49-F238E27FC236}">
                <a16:creationId xmlns:a16="http://schemas.microsoft.com/office/drawing/2014/main" id="{5FAA9706-8ECE-47F6-8C61-6C4D139A8E40}"/>
              </a:ext>
            </a:extLst>
          </p:cNvPr>
          <p:cNvSpPr>
            <a:spLocks noGrp="1"/>
          </p:cNvSpPr>
          <p:nvPr>
            <p:ph type="dt" sz="half" idx="10"/>
          </p:nvPr>
        </p:nvSpPr>
        <p:spPr/>
        <p:txBody>
          <a:bodyPr/>
          <a:lstStyle/>
          <a:p>
            <a:fld id="{40C27474-88CA-4619-8F1D-60545AE3413F}" type="datetimeFigureOut">
              <a:rPr lang="ro-RO" smtClean="0"/>
              <a:pPr/>
              <a:t>29.09.2020</a:t>
            </a:fld>
            <a:endParaRPr lang="ro-RO"/>
          </a:p>
        </p:txBody>
      </p:sp>
      <p:sp>
        <p:nvSpPr>
          <p:cNvPr id="6" name="Substituent subsol 5">
            <a:extLst>
              <a:ext uri="{FF2B5EF4-FFF2-40B4-BE49-F238E27FC236}">
                <a16:creationId xmlns:a16="http://schemas.microsoft.com/office/drawing/2014/main" id="{BACF3CD7-02D7-4D7A-B589-45613FA769B6}"/>
              </a:ext>
            </a:extLst>
          </p:cNvPr>
          <p:cNvSpPr>
            <a:spLocks noGrp="1"/>
          </p:cNvSpPr>
          <p:nvPr>
            <p:ph type="ftr" sz="quarter" idx="11"/>
          </p:nvPr>
        </p:nvSpPr>
        <p:spPr/>
        <p:txBody>
          <a:bodyPr/>
          <a:lstStyle/>
          <a:p>
            <a:endParaRPr lang="ro-RO"/>
          </a:p>
        </p:txBody>
      </p:sp>
      <p:sp>
        <p:nvSpPr>
          <p:cNvPr id="7" name="Substituent număr diapozitiv 6">
            <a:extLst>
              <a:ext uri="{FF2B5EF4-FFF2-40B4-BE49-F238E27FC236}">
                <a16:creationId xmlns:a16="http://schemas.microsoft.com/office/drawing/2014/main" id="{F7E147E8-7380-4D6D-8D1D-A6A002C8FFF7}"/>
              </a:ext>
            </a:extLst>
          </p:cNvPr>
          <p:cNvSpPr>
            <a:spLocks noGrp="1"/>
          </p:cNvSpPr>
          <p:nvPr>
            <p:ph type="sldNum" sz="quarter" idx="12"/>
          </p:nvPr>
        </p:nvSpPr>
        <p:spPr/>
        <p:txBody>
          <a:bodyPr/>
          <a:lstStyle/>
          <a:p>
            <a:fld id="{382EDBCD-5214-4EBA-81B0-40E8AA6A8655}" type="slidenum">
              <a:rPr lang="ro-RO" smtClean="0"/>
              <a:pPr/>
              <a:t>‹#›</a:t>
            </a:fld>
            <a:endParaRPr lang="ro-RO"/>
          </a:p>
        </p:txBody>
      </p:sp>
    </p:spTree>
    <p:extLst>
      <p:ext uri="{BB962C8B-B14F-4D97-AF65-F5344CB8AC3E}">
        <p14:creationId xmlns:p14="http://schemas.microsoft.com/office/powerpoint/2010/main" val="1886626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4864EE2E-FB15-459E-BC7B-C366E9CBBFC3}"/>
              </a:ext>
            </a:extLst>
          </p:cNvPr>
          <p:cNvSpPr>
            <a:spLocks noGrp="1"/>
          </p:cNvSpPr>
          <p:nvPr>
            <p:ph type="title"/>
          </p:nvPr>
        </p:nvSpPr>
        <p:spPr>
          <a:xfrm>
            <a:off x="839788" y="365125"/>
            <a:ext cx="10515600" cy="1325563"/>
          </a:xfrm>
        </p:spPr>
        <p:txBody>
          <a:bodyPr/>
          <a:lstStyle/>
          <a:p>
            <a:r>
              <a:rPr lang="ro-RO"/>
              <a:t>Faceți clic pentru a edita stilul de titlu coordonator</a:t>
            </a:r>
          </a:p>
        </p:txBody>
      </p:sp>
      <p:sp>
        <p:nvSpPr>
          <p:cNvPr id="3" name="Substituent text 2">
            <a:extLst>
              <a:ext uri="{FF2B5EF4-FFF2-40B4-BE49-F238E27FC236}">
                <a16:creationId xmlns:a16="http://schemas.microsoft.com/office/drawing/2014/main" id="{40F17665-B3A0-49D9-99F9-54F073C794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Editați stilurile de text coordonator</a:t>
            </a:r>
          </a:p>
        </p:txBody>
      </p:sp>
      <p:sp>
        <p:nvSpPr>
          <p:cNvPr id="4" name="Substituent conținut 3">
            <a:extLst>
              <a:ext uri="{FF2B5EF4-FFF2-40B4-BE49-F238E27FC236}">
                <a16:creationId xmlns:a16="http://schemas.microsoft.com/office/drawing/2014/main" id="{25AA5E7F-8743-46B3-9457-7EF3FCA348F5}"/>
              </a:ext>
            </a:extLst>
          </p:cNvPr>
          <p:cNvSpPr>
            <a:spLocks noGrp="1"/>
          </p:cNvSpPr>
          <p:nvPr>
            <p:ph sz="half" idx="2"/>
          </p:nvPr>
        </p:nvSpPr>
        <p:spPr>
          <a:xfrm>
            <a:off x="839788" y="2505075"/>
            <a:ext cx="5157787" cy="3684588"/>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5" name="Substituent text 4">
            <a:extLst>
              <a:ext uri="{FF2B5EF4-FFF2-40B4-BE49-F238E27FC236}">
                <a16:creationId xmlns:a16="http://schemas.microsoft.com/office/drawing/2014/main" id="{6D170843-10AB-4680-9343-A80EC19066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Editați stilurile de text coordonator</a:t>
            </a:r>
          </a:p>
        </p:txBody>
      </p:sp>
      <p:sp>
        <p:nvSpPr>
          <p:cNvPr id="6" name="Substituent conținut 5">
            <a:extLst>
              <a:ext uri="{FF2B5EF4-FFF2-40B4-BE49-F238E27FC236}">
                <a16:creationId xmlns:a16="http://schemas.microsoft.com/office/drawing/2014/main" id="{5A9A4258-90DF-48E0-AEB8-54B617AEC612}"/>
              </a:ext>
            </a:extLst>
          </p:cNvPr>
          <p:cNvSpPr>
            <a:spLocks noGrp="1"/>
          </p:cNvSpPr>
          <p:nvPr>
            <p:ph sz="quarter" idx="4"/>
          </p:nvPr>
        </p:nvSpPr>
        <p:spPr>
          <a:xfrm>
            <a:off x="6172200" y="2505075"/>
            <a:ext cx="5183188" cy="3684588"/>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7" name="Substituent dată 6">
            <a:extLst>
              <a:ext uri="{FF2B5EF4-FFF2-40B4-BE49-F238E27FC236}">
                <a16:creationId xmlns:a16="http://schemas.microsoft.com/office/drawing/2014/main" id="{4A311045-F2D1-41F1-A281-767FFE6E628A}"/>
              </a:ext>
            </a:extLst>
          </p:cNvPr>
          <p:cNvSpPr>
            <a:spLocks noGrp="1"/>
          </p:cNvSpPr>
          <p:nvPr>
            <p:ph type="dt" sz="half" idx="10"/>
          </p:nvPr>
        </p:nvSpPr>
        <p:spPr/>
        <p:txBody>
          <a:bodyPr/>
          <a:lstStyle/>
          <a:p>
            <a:fld id="{40C27474-88CA-4619-8F1D-60545AE3413F}" type="datetimeFigureOut">
              <a:rPr lang="ro-RO" smtClean="0"/>
              <a:pPr/>
              <a:t>29.09.2020</a:t>
            </a:fld>
            <a:endParaRPr lang="ro-RO"/>
          </a:p>
        </p:txBody>
      </p:sp>
      <p:sp>
        <p:nvSpPr>
          <p:cNvPr id="8" name="Substituent subsol 7">
            <a:extLst>
              <a:ext uri="{FF2B5EF4-FFF2-40B4-BE49-F238E27FC236}">
                <a16:creationId xmlns:a16="http://schemas.microsoft.com/office/drawing/2014/main" id="{B1F41A84-6ED2-4528-9D26-DA0E4766694D}"/>
              </a:ext>
            </a:extLst>
          </p:cNvPr>
          <p:cNvSpPr>
            <a:spLocks noGrp="1"/>
          </p:cNvSpPr>
          <p:nvPr>
            <p:ph type="ftr" sz="quarter" idx="11"/>
          </p:nvPr>
        </p:nvSpPr>
        <p:spPr/>
        <p:txBody>
          <a:bodyPr/>
          <a:lstStyle/>
          <a:p>
            <a:endParaRPr lang="ro-RO"/>
          </a:p>
        </p:txBody>
      </p:sp>
      <p:sp>
        <p:nvSpPr>
          <p:cNvPr id="9" name="Substituent număr diapozitiv 8">
            <a:extLst>
              <a:ext uri="{FF2B5EF4-FFF2-40B4-BE49-F238E27FC236}">
                <a16:creationId xmlns:a16="http://schemas.microsoft.com/office/drawing/2014/main" id="{FDD9F593-B306-4184-9F1D-E94FEC3418D3}"/>
              </a:ext>
            </a:extLst>
          </p:cNvPr>
          <p:cNvSpPr>
            <a:spLocks noGrp="1"/>
          </p:cNvSpPr>
          <p:nvPr>
            <p:ph type="sldNum" sz="quarter" idx="12"/>
          </p:nvPr>
        </p:nvSpPr>
        <p:spPr/>
        <p:txBody>
          <a:bodyPr/>
          <a:lstStyle/>
          <a:p>
            <a:fld id="{382EDBCD-5214-4EBA-81B0-40E8AA6A8655}" type="slidenum">
              <a:rPr lang="ro-RO" smtClean="0"/>
              <a:pPr/>
              <a:t>‹#›</a:t>
            </a:fld>
            <a:endParaRPr lang="ro-RO"/>
          </a:p>
        </p:txBody>
      </p:sp>
    </p:spTree>
    <p:extLst>
      <p:ext uri="{BB962C8B-B14F-4D97-AF65-F5344CB8AC3E}">
        <p14:creationId xmlns:p14="http://schemas.microsoft.com/office/powerpoint/2010/main" val="140286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0996BF04-5A0F-452C-A5A0-75B9BB7F5B52}"/>
              </a:ext>
            </a:extLst>
          </p:cNvPr>
          <p:cNvSpPr>
            <a:spLocks noGrp="1"/>
          </p:cNvSpPr>
          <p:nvPr>
            <p:ph type="title"/>
          </p:nvPr>
        </p:nvSpPr>
        <p:spPr/>
        <p:txBody>
          <a:bodyPr/>
          <a:lstStyle/>
          <a:p>
            <a:r>
              <a:rPr lang="ro-RO"/>
              <a:t>Faceți clic pentru a edita stilul de titlu coordonator</a:t>
            </a:r>
          </a:p>
        </p:txBody>
      </p:sp>
      <p:sp>
        <p:nvSpPr>
          <p:cNvPr id="3" name="Substituent dată 2">
            <a:extLst>
              <a:ext uri="{FF2B5EF4-FFF2-40B4-BE49-F238E27FC236}">
                <a16:creationId xmlns:a16="http://schemas.microsoft.com/office/drawing/2014/main" id="{0D8D6255-8369-4A36-9D73-113D448C1BFE}"/>
              </a:ext>
            </a:extLst>
          </p:cNvPr>
          <p:cNvSpPr>
            <a:spLocks noGrp="1"/>
          </p:cNvSpPr>
          <p:nvPr>
            <p:ph type="dt" sz="half" idx="10"/>
          </p:nvPr>
        </p:nvSpPr>
        <p:spPr/>
        <p:txBody>
          <a:bodyPr/>
          <a:lstStyle/>
          <a:p>
            <a:fld id="{40C27474-88CA-4619-8F1D-60545AE3413F}" type="datetimeFigureOut">
              <a:rPr lang="ro-RO" smtClean="0"/>
              <a:pPr/>
              <a:t>29.09.2020</a:t>
            </a:fld>
            <a:endParaRPr lang="ro-RO"/>
          </a:p>
        </p:txBody>
      </p:sp>
      <p:sp>
        <p:nvSpPr>
          <p:cNvPr id="4" name="Substituent subsol 3">
            <a:extLst>
              <a:ext uri="{FF2B5EF4-FFF2-40B4-BE49-F238E27FC236}">
                <a16:creationId xmlns:a16="http://schemas.microsoft.com/office/drawing/2014/main" id="{0A8D182C-45F8-45C5-A7C3-0BCDDCF62CEC}"/>
              </a:ext>
            </a:extLst>
          </p:cNvPr>
          <p:cNvSpPr>
            <a:spLocks noGrp="1"/>
          </p:cNvSpPr>
          <p:nvPr>
            <p:ph type="ftr" sz="quarter" idx="11"/>
          </p:nvPr>
        </p:nvSpPr>
        <p:spPr/>
        <p:txBody>
          <a:bodyPr/>
          <a:lstStyle/>
          <a:p>
            <a:endParaRPr lang="ro-RO"/>
          </a:p>
        </p:txBody>
      </p:sp>
      <p:sp>
        <p:nvSpPr>
          <p:cNvPr id="5" name="Substituent număr diapozitiv 4">
            <a:extLst>
              <a:ext uri="{FF2B5EF4-FFF2-40B4-BE49-F238E27FC236}">
                <a16:creationId xmlns:a16="http://schemas.microsoft.com/office/drawing/2014/main" id="{190E9EDB-D6AC-4AE1-BE3E-60F16C8C26D3}"/>
              </a:ext>
            </a:extLst>
          </p:cNvPr>
          <p:cNvSpPr>
            <a:spLocks noGrp="1"/>
          </p:cNvSpPr>
          <p:nvPr>
            <p:ph type="sldNum" sz="quarter" idx="12"/>
          </p:nvPr>
        </p:nvSpPr>
        <p:spPr/>
        <p:txBody>
          <a:bodyPr/>
          <a:lstStyle/>
          <a:p>
            <a:fld id="{382EDBCD-5214-4EBA-81B0-40E8AA6A8655}" type="slidenum">
              <a:rPr lang="ro-RO" smtClean="0"/>
              <a:pPr/>
              <a:t>‹#›</a:t>
            </a:fld>
            <a:endParaRPr lang="ro-RO"/>
          </a:p>
        </p:txBody>
      </p:sp>
    </p:spTree>
    <p:extLst>
      <p:ext uri="{BB962C8B-B14F-4D97-AF65-F5344CB8AC3E}">
        <p14:creationId xmlns:p14="http://schemas.microsoft.com/office/powerpoint/2010/main" val="107910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a:extLst>
              <a:ext uri="{FF2B5EF4-FFF2-40B4-BE49-F238E27FC236}">
                <a16:creationId xmlns:a16="http://schemas.microsoft.com/office/drawing/2014/main" id="{C55D3002-05A4-480E-B0F5-CF7C8139C47E}"/>
              </a:ext>
            </a:extLst>
          </p:cNvPr>
          <p:cNvSpPr>
            <a:spLocks noGrp="1"/>
          </p:cNvSpPr>
          <p:nvPr>
            <p:ph type="dt" sz="half" idx="10"/>
          </p:nvPr>
        </p:nvSpPr>
        <p:spPr/>
        <p:txBody>
          <a:bodyPr/>
          <a:lstStyle/>
          <a:p>
            <a:fld id="{40C27474-88CA-4619-8F1D-60545AE3413F}" type="datetimeFigureOut">
              <a:rPr lang="ro-RO" smtClean="0"/>
              <a:pPr/>
              <a:t>29.09.2020</a:t>
            </a:fld>
            <a:endParaRPr lang="ro-RO"/>
          </a:p>
        </p:txBody>
      </p:sp>
      <p:sp>
        <p:nvSpPr>
          <p:cNvPr id="3" name="Substituent subsol 2">
            <a:extLst>
              <a:ext uri="{FF2B5EF4-FFF2-40B4-BE49-F238E27FC236}">
                <a16:creationId xmlns:a16="http://schemas.microsoft.com/office/drawing/2014/main" id="{C0E76DB2-FCD5-457B-AFD1-004B8DB56E94}"/>
              </a:ext>
            </a:extLst>
          </p:cNvPr>
          <p:cNvSpPr>
            <a:spLocks noGrp="1"/>
          </p:cNvSpPr>
          <p:nvPr>
            <p:ph type="ftr" sz="quarter" idx="11"/>
          </p:nvPr>
        </p:nvSpPr>
        <p:spPr/>
        <p:txBody>
          <a:bodyPr/>
          <a:lstStyle/>
          <a:p>
            <a:endParaRPr lang="ro-RO"/>
          </a:p>
        </p:txBody>
      </p:sp>
      <p:sp>
        <p:nvSpPr>
          <p:cNvPr id="4" name="Substituent număr diapozitiv 3">
            <a:extLst>
              <a:ext uri="{FF2B5EF4-FFF2-40B4-BE49-F238E27FC236}">
                <a16:creationId xmlns:a16="http://schemas.microsoft.com/office/drawing/2014/main" id="{24D2DB5B-541C-4D7A-973B-CEB0F9A88DE7}"/>
              </a:ext>
            </a:extLst>
          </p:cNvPr>
          <p:cNvSpPr>
            <a:spLocks noGrp="1"/>
          </p:cNvSpPr>
          <p:nvPr>
            <p:ph type="sldNum" sz="quarter" idx="12"/>
          </p:nvPr>
        </p:nvSpPr>
        <p:spPr/>
        <p:txBody>
          <a:bodyPr/>
          <a:lstStyle/>
          <a:p>
            <a:fld id="{382EDBCD-5214-4EBA-81B0-40E8AA6A8655}" type="slidenum">
              <a:rPr lang="ro-RO" smtClean="0"/>
              <a:pPr/>
              <a:t>‹#›</a:t>
            </a:fld>
            <a:endParaRPr lang="ro-RO"/>
          </a:p>
        </p:txBody>
      </p:sp>
    </p:spTree>
    <p:extLst>
      <p:ext uri="{BB962C8B-B14F-4D97-AF65-F5344CB8AC3E}">
        <p14:creationId xmlns:p14="http://schemas.microsoft.com/office/powerpoint/2010/main" val="750614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365D6B69-6259-4B40-AC35-FBFE51DFDA73}"/>
              </a:ext>
            </a:extLst>
          </p:cNvPr>
          <p:cNvSpPr>
            <a:spLocks noGrp="1"/>
          </p:cNvSpPr>
          <p:nvPr>
            <p:ph type="title"/>
          </p:nvPr>
        </p:nvSpPr>
        <p:spPr>
          <a:xfrm>
            <a:off x="839788" y="457200"/>
            <a:ext cx="3932237" cy="1600200"/>
          </a:xfrm>
        </p:spPr>
        <p:txBody>
          <a:bodyPr anchor="b"/>
          <a:lstStyle>
            <a:lvl1pPr>
              <a:defRPr sz="3200"/>
            </a:lvl1pPr>
          </a:lstStyle>
          <a:p>
            <a:r>
              <a:rPr lang="ro-RO"/>
              <a:t>Faceți clic pentru a edita stilul de titlu coordonator</a:t>
            </a:r>
          </a:p>
        </p:txBody>
      </p:sp>
      <p:sp>
        <p:nvSpPr>
          <p:cNvPr id="3" name="Substituent conținut 2">
            <a:extLst>
              <a:ext uri="{FF2B5EF4-FFF2-40B4-BE49-F238E27FC236}">
                <a16:creationId xmlns:a16="http://schemas.microsoft.com/office/drawing/2014/main" id="{34D46CA7-8165-4007-8CCC-A66AE802E3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text 3">
            <a:extLst>
              <a:ext uri="{FF2B5EF4-FFF2-40B4-BE49-F238E27FC236}">
                <a16:creationId xmlns:a16="http://schemas.microsoft.com/office/drawing/2014/main" id="{490A7BFC-64AD-406E-9D65-3B35FBA7D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Editați stilurile de text coordonator</a:t>
            </a:r>
          </a:p>
        </p:txBody>
      </p:sp>
      <p:sp>
        <p:nvSpPr>
          <p:cNvPr id="5" name="Substituent dată 4">
            <a:extLst>
              <a:ext uri="{FF2B5EF4-FFF2-40B4-BE49-F238E27FC236}">
                <a16:creationId xmlns:a16="http://schemas.microsoft.com/office/drawing/2014/main" id="{4B804F66-6F1F-4B71-9029-7834FA63E37D}"/>
              </a:ext>
            </a:extLst>
          </p:cNvPr>
          <p:cNvSpPr>
            <a:spLocks noGrp="1"/>
          </p:cNvSpPr>
          <p:nvPr>
            <p:ph type="dt" sz="half" idx="10"/>
          </p:nvPr>
        </p:nvSpPr>
        <p:spPr/>
        <p:txBody>
          <a:bodyPr/>
          <a:lstStyle/>
          <a:p>
            <a:fld id="{40C27474-88CA-4619-8F1D-60545AE3413F}" type="datetimeFigureOut">
              <a:rPr lang="ro-RO" smtClean="0"/>
              <a:pPr/>
              <a:t>29.09.2020</a:t>
            </a:fld>
            <a:endParaRPr lang="ro-RO"/>
          </a:p>
        </p:txBody>
      </p:sp>
      <p:sp>
        <p:nvSpPr>
          <p:cNvPr id="6" name="Substituent subsol 5">
            <a:extLst>
              <a:ext uri="{FF2B5EF4-FFF2-40B4-BE49-F238E27FC236}">
                <a16:creationId xmlns:a16="http://schemas.microsoft.com/office/drawing/2014/main" id="{56FBF249-4EAF-4768-80EF-439D7EC269E7}"/>
              </a:ext>
            </a:extLst>
          </p:cNvPr>
          <p:cNvSpPr>
            <a:spLocks noGrp="1"/>
          </p:cNvSpPr>
          <p:nvPr>
            <p:ph type="ftr" sz="quarter" idx="11"/>
          </p:nvPr>
        </p:nvSpPr>
        <p:spPr/>
        <p:txBody>
          <a:bodyPr/>
          <a:lstStyle/>
          <a:p>
            <a:endParaRPr lang="ro-RO"/>
          </a:p>
        </p:txBody>
      </p:sp>
      <p:sp>
        <p:nvSpPr>
          <p:cNvPr id="7" name="Substituent număr diapozitiv 6">
            <a:extLst>
              <a:ext uri="{FF2B5EF4-FFF2-40B4-BE49-F238E27FC236}">
                <a16:creationId xmlns:a16="http://schemas.microsoft.com/office/drawing/2014/main" id="{C1BC3791-A6E6-4E21-9F86-DB8F1A2DE78A}"/>
              </a:ext>
            </a:extLst>
          </p:cNvPr>
          <p:cNvSpPr>
            <a:spLocks noGrp="1"/>
          </p:cNvSpPr>
          <p:nvPr>
            <p:ph type="sldNum" sz="quarter" idx="12"/>
          </p:nvPr>
        </p:nvSpPr>
        <p:spPr/>
        <p:txBody>
          <a:bodyPr/>
          <a:lstStyle/>
          <a:p>
            <a:fld id="{382EDBCD-5214-4EBA-81B0-40E8AA6A8655}" type="slidenum">
              <a:rPr lang="ro-RO" smtClean="0"/>
              <a:pPr/>
              <a:t>‹#›</a:t>
            </a:fld>
            <a:endParaRPr lang="ro-RO"/>
          </a:p>
        </p:txBody>
      </p:sp>
    </p:spTree>
    <p:extLst>
      <p:ext uri="{BB962C8B-B14F-4D97-AF65-F5344CB8AC3E}">
        <p14:creationId xmlns:p14="http://schemas.microsoft.com/office/powerpoint/2010/main" val="2031988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1FA89F7F-DC12-4822-800D-5498A1CF2F5C}"/>
              </a:ext>
            </a:extLst>
          </p:cNvPr>
          <p:cNvSpPr>
            <a:spLocks noGrp="1"/>
          </p:cNvSpPr>
          <p:nvPr>
            <p:ph type="title"/>
          </p:nvPr>
        </p:nvSpPr>
        <p:spPr>
          <a:xfrm>
            <a:off x="839788" y="457200"/>
            <a:ext cx="3932237" cy="1600200"/>
          </a:xfrm>
        </p:spPr>
        <p:txBody>
          <a:bodyPr anchor="b"/>
          <a:lstStyle>
            <a:lvl1pPr>
              <a:defRPr sz="3200"/>
            </a:lvl1pPr>
          </a:lstStyle>
          <a:p>
            <a:r>
              <a:rPr lang="ro-RO"/>
              <a:t>Faceți clic pentru a edita stilul de titlu coordonator</a:t>
            </a:r>
          </a:p>
        </p:txBody>
      </p:sp>
      <p:sp>
        <p:nvSpPr>
          <p:cNvPr id="3" name="Substituent imagine 2">
            <a:extLst>
              <a:ext uri="{FF2B5EF4-FFF2-40B4-BE49-F238E27FC236}">
                <a16:creationId xmlns:a16="http://schemas.microsoft.com/office/drawing/2014/main" id="{BD93B2D7-F0ED-4BC2-A892-F3AE8CBDCC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o-RO"/>
          </a:p>
        </p:txBody>
      </p:sp>
      <p:sp>
        <p:nvSpPr>
          <p:cNvPr id="4" name="Substituent text 3">
            <a:extLst>
              <a:ext uri="{FF2B5EF4-FFF2-40B4-BE49-F238E27FC236}">
                <a16:creationId xmlns:a16="http://schemas.microsoft.com/office/drawing/2014/main" id="{256827F3-EA24-4C8F-B268-B234607602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Editați stilurile de text coordonator</a:t>
            </a:r>
          </a:p>
        </p:txBody>
      </p:sp>
      <p:sp>
        <p:nvSpPr>
          <p:cNvPr id="5" name="Substituent dată 4">
            <a:extLst>
              <a:ext uri="{FF2B5EF4-FFF2-40B4-BE49-F238E27FC236}">
                <a16:creationId xmlns:a16="http://schemas.microsoft.com/office/drawing/2014/main" id="{3AE15214-CD2F-4F9F-B8D8-BF800FFA9168}"/>
              </a:ext>
            </a:extLst>
          </p:cNvPr>
          <p:cNvSpPr>
            <a:spLocks noGrp="1"/>
          </p:cNvSpPr>
          <p:nvPr>
            <p:ph type="dt" sz="half" idx="10"/>
          </p:nvPr>
        </p:nvSpPr>
        <p:spPr/>
        <p:txBody>
          <a:bodyPr/>
          <a:lstStyle/>
          <a:p>
            <a:fld id="{40C27474-88CA-4619-8F1D-60545AE3413F}" type="datetimeFigureOut">
              <a:rPr lang="ro-RO" smtClean="0"/>
              <a:pPr/>
              <a:t>29.09.2020</a:t>
            </a:fld>
            <a:endParaRPr lang="ro-RO"/>
          </a:p>
        </p:txBody>
      </p:sp>
      <p:sp>
        <p:nvSpPr>
          <p:cNvPr id="6" name="Substituent subsol 5">
            <a:extLst>
              <a:ext uri="{FF2B5EF4-FFF2-40B4-BE49-F238E27FC236}">
                <a16:creationId xmlns:a16="http://schemas.microsoft.com/office/drawing/2014/main" id="{735573C2-1A66-401B-A2B4-9C232FB4856F}"/>
              </a:ext>
            </a:extLst>
          </p:cNvPr>
          <p:cNvSpPr>
            <a:spLocks noGrp="1"/>
          </p:cNvSpPr>
          <p:nvPr>
            <p:ph type="ftr" sz="quarter" idx="11"/>
          </p:nvPr>
        </p:nvSpPr>
        <p:spPr/>
        <p:txBody>
          <a:bodyPr/>
          <a:lstStyle/>
          <a:p>
            <a:endParaRPr lang="ro-RO"/>
          </a:p>
        </p:txBody>
      </p:sp>
      <p:sp>
        <p:nvSpPr>
          <p:cNvPr id="7" name="Substituent număr diapozitiv 6">
            <a:extLst>
              <a:ext uri="{FF2B5EF4-FFF2-40B4-BE49-F238E27FC236}">
                <a16:creationId xmlns:a16="http://schemas.microsoft.com/office/drawing/2014/main" id="{FB670B5E-F5A6-4632-AC59-5820E696B32C}"/>
              </a:ext>
            </a:extLst>
          </p:cNvPr>
          <p:cNvSpPr>
            <a:spLocks noGrp="1"/>
          </p:cNvSpPr>
          <p:nvPr>
            <p:ph type="sldNum" sz="quarter" idx="12"/>
          </p:nvPr>
        </p:nvSpPr>
        <p:spPr/>
        <p:txBody>
          <a:bodyPr/>
          <a:lstStyle/>
          <a:p>
            <a:fld id="{382EDBCD-5214-4EBA-81B0-40E8AA6A8655}" type="slidenum">
              <a:rPr lang="ro-RO" smtClean="0"/>
              <a:pPr/>
              <a:t>‹#›</a:t>
            </a:fld>
            <a:endParaRPr lang="ro-RO"/>
          </a:p>
        </p:txBody>
      </p:sp>
    </p:spTree>
    <p:extLst>
      <p:ext uri="{BB962C8B-B14F-4D97-AF65-F5344CB8AC3E}">
        <p14:creationId xmlns:p14="http://schemas.microsoft.com/office/powerpoint/2010/main" val="1276780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titlu 1">
            <a:extLst>
              <a:ext uri="{FF2B5EF4-FFF2-40B4-BE49-F238E27FC236}">
                <a16:creationId xmlns:a16="http://schemas.microsoft.com/office/drawing/2014/main" id="{F25312E0-8F0D-4D64-A5EC-FFFAB7227C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o-RO"/>
              <a:t>Faceți clic pentru a edita stilul de titlu coordonator</a:t>
            </a:r>
          </a:p>
        </p:txBody>
      </p:sp>
      <p:sp>
        <p:nvSpPr>
          <p:cNvPr id="3" name="Substituent text 2">
            <a:extLst>
              <a:ext uri="{FF2B5EF4-FFF2-40B4-BE49-F238E27FC236}">
                <a16:creationId xmlns:a16="http://schemas.microsoft.com/office/drawing/2014/main" id="{451774EC-3B45-481F-AD1A-311D5950BD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B99975F2-50D1-49A7-A9EF-66D4473430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C27474-88CA-4619-8F1D-60545AE3413F}" type="datetimeFigureOut">
              <a:rPr lang="ro-RO" smtClean="0"/>
              <a:pPr/>
              <a:t>29.09.2020</a:t>
            </a:fld>
            <a:endParaRPr lang="ro-RO"/>
          </a:p>
        </p:txBody>
      </p:sp>
      <p:sp>
        <p:nvSpPr>
          <p:cNvPr id="5" name="Substituent subsol 4">
            <a:extLst>
              <a:ext uri="{FF2B5EF4-FFF2-40B4-BE49-F238E27FC236}">
                <a16:creationId xmlns:a16="http://schemas.microsoft.com/office/drawing/2014/main" id="{E87F0E35-9AD2-49E7-A46D-E5EC1AF5C7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ubstituent număr diapozitiv 5">
            <a:extLst>
              <a:ext uri="{FF2B5EF4-FFF2-40B4-BE49-F238E27FC236}">
                <a16:creationId xmlns:a16="http://schemas.microsoft.com/office/drawing/2014/main" id="{95D76182-5E8D-4794-B988-95DF8C7578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2EDBCD-5214-4EBA-81B0-40E8AA6A8655}" type="slidenum">
              <a:rPr lang="ro-RO" smtClean="0"/>
              <a:pPr/>
              <a:t>‹#›</a:t>
            </a:fld>
            <a:endParaRPr lang="ro-RO"/>
          </a:p>
        </p:txBody>
      </p:sp>
    </p:spTree>
    <p:extLst>
      <p:ext uri="{BB962C8B-B14F-4D97-AF65-F5344CB8AC3E}">
        <p14:creationId xmlns:p14="http://schemas.microsoft.com/office/powerpoint/2010/main" val="6267131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reptunghi 1">
            <a:extLst>
              <a:ext uri="{FF2B5EF4-FFF2-40B4-BE49-F238E27FC236}">
                <a16:creationId xmlns:a16="http://schemas.microsoft.com/office/drawing/2014/main" id="{30278688-7635-47F7-857F-3E906DE3DE98}"/>
              </a:ext>
            </a:extLst>
          </p:cNvPr>
          <p:cNvSpPr>
            <a:spLocks noChangeArrowheads="1"/>
          </p:cNvSpPr>
          <p:nvPr/>
        </p:nvSpPr>
        <p:spPr bwMode="auto">
          <a:xfrm>
            <a:off x="1417712" y="4685517"/>
            <a:ext cx="10588134" cy="1982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endParaRPr lang="ro-RO" altLang="en-US" sz="2400" b="1" dirty="0">
              <a:solidFill>
                <a:srgbClr val="002060"/>
              </a:solidFill>
            </a:endParaRPr>
          </a:p>
        </p:txBody>
      </p:sp>
      <p:pic>
        <p:nvPicPr>
          <p:cNvPr id="27" name="Picture 4" descr="Imagini pentru MARAMURES IMAGINI">
            <a:extLst>
              <a:ext uri="{FF2B5EF4-FFF2-40B4-BE49-F238E27FC236}">
                <a16:creationId xmlns:a16="http://schemas.microsoft.com/office/drawing/2014/main" id="{628493D4-E0CA-4F12-B3DA-9C8425CEAD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3933" y="2820391"/>
            <a:ext cx="5016233" cy="2568747"/>
          </a:xfrm>
          <a:prstGeom prst="rect">
            <a:avLst/>
          </a:prstGeom>
          <a:noFill/>
          <a:ln w="15875">
            <a:solidFill>
              <a:schemeClr val="bg1"/>
            </a:solidFill>
          </a:ln>
          <a:extLst>
            <a:ext uri="{909E8E84-426E-40DD-AFC4-6F175D3DCCD1}">
              <a14:hiddenFill xmlns:a14="http://schemas.microsoft.com/office/drawing/2010/main">
                <a:solidFill>
                  <a:srgbClr val="FFFFFF"/>
                </a:solidFill>
              </a14:hiddenFill>
            </a:ext>
          </a:extLst>
        </p:spPr>
      </p:pic>
      <p:cxnSp>
        <p:nvCxnSpPr>
          <p:cNvPr id="30" name="Straight Connector 27">
            <a:extLst>
              <a:ext uri="{FF2B5EF4-FFF2-40B4-BE49-F238E27FC236}">
                <a16:creationId xmlns:a16="http://schemas.microsoft.com/office/drawing/2014/main" id="{FDF41521-9CD4-4EBF-833A-0D3311CC6DC0}"/>
              </a:ext>
            </a:extLst>
          </p:cNvPr>
          <p:cNvCxnSpPr>
            <a:cxnSpLocks/>
          </p:cNvCxnSpPr>
          <p:nvPr/>
        </p:nvCxnSpPr>
        <p:spPr>
          <a:xfrm>
            <a:off x="848833" y="1279653"/>
            <a:ext cx="10680544" cy="1379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7" name="Straight Connector 27">
            <a:extLst>
              <a:ext uri="{FF2B5EF4-FFF2-40B4-BE49-F238E27FC236}">
                <a16:creationId xmlns:a16="http://schemas.microsoft.com/office/drawing/2014/main" id="{8AA97ECB-B544-44F7-923D-90CA6912F34D}"/>
              </a:ext>
            </a:extLst>
          </p:cNvPr>
          <p:cNvCxnSpPr>
            <a:cxnSpLocks/>
          </p:cNvCxnSpPr>
          <p:nvPr/>
        </p:nvCxnSpPr>
        <p:spPr>
          <a:xfrm>
            <a:off x="865317" y="6105687"/>
            <a:ext cx="10680544" cy="1379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CasetăText 1">
            <a:extLst>
              <a:ext uri="{FF2B5EF4-FFF2-40B4-BE49-F238E27FC236}">
                <a16:creationId xmlns:a16="http://schemas.microsoft.com/office/drawing/2014/main" id="{464D5ED0-0E6A-4DAD-9C04-090431D1FFB5}"/>
              </a:ext>
            </a:extLst>
          </p:cNvPr>
          <p:cNvSpPr txBox="1"/>
          <p:nvPr/>
        </p:nvSpPr>
        <p:spPr>
          <a:xfrm>
            <a:off x="315968" y="1451295"/>
            <a:ext cx="11560066" cy="1077218"/>
          </a:xfrm>
          <a:prstGeom prst="rect">
            <a:avLst/>
          </a:prstGeom>
          <a:noFill/>
        </p:spPr>
        <p:txBody>
          <a:bodyPr wrap="square" rtlCol="0">
            <a:spAutoFit/>
          </a:bodyPr>
          <a:lstStyle/>
          <a:p>
            <a:pPr algn="ctr"/>
            <a:r>
              <a:rPr lang="ro-RO" sz="3200" b="1"/>
              <a:t>ACTIVITĂȚI TURISTICE COMPLEMENTARE POSIBILE </a:t>
            </a:r>
            <a:r>
              <a:rPr lang="ro-RO" sz="3200" b="1" dirty="0"/>
              <a:t>ÎN GOSPODĂRIA RURALĂ MONTANĂ</a:t>
            </a:r>
            <a:endParaRPr lang="ro-RO" sz="3200" b="1" i="1" dirty="0"/>
          </a:p>
        </p:txBody>
      </p:sp>
      <p:pic>
        <p:nvPicPr>
          <p:cNvPr id="5" name="Imagine 4">
            <a:extLst>
              <a:ext uri="{FF2B5EF4-FFF2-40B4-BE49-F238E27FC236}">
                <a16:creationId xmlns:a16="http://schemas.microsoft.com/office/drawing/2014/main" id="{AC0B5C29-DEA2-4D19-BECC-0935FEA30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3207" y="2812509"/>
            <a:ext cx="3423804" cy="2567853"/>
          </a:xfrm>
          <a:prstGeom prst="rect">
            <a:avLst/>
          </a:prstGeom>
          <a:ln>
            <a:solidFill>
              <a:schemeClr val="accent4">
                <a:lumMod val="60000"/>
                <a:lumOff val="40000"/>
              </a:schemeClr>
            </a:solidFill>
          </a:ln>
        </p:spPr>
      </p:pic>
      <p:pic>
        <p:nvPicPr>
          <p:cNvPr id="25" name="Picture 2" descr="D:\Proiecte\Banner Conferinta tata\12966019_10207787108290009_927743526_n.jpg">
            <a:extLst>
              <a:ext uri="{FF2B5EF4-FFF2-40B4-BE49-F238E27FC236}">
                <a16:creationId xmlns:a16="http://schemas.microsoft.com/office/drawing/2014/main" id="{93E6B612-FEBB-4A98-96FF-6FCDDA638A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8178" y="285148"/>
            <a:ext cx="3073742" cy="8344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D:\TRR_2015\Sigle organizatori\SiglaAcademie.jpg">
            <a:extLst>
              <a:ext uri="{FF2B5EF4-FFF2-40B4-BE49-F238E27FC236}">
                <a16:creationId xmlns:a16="http://schemas.microsoft.com/office/drawing/2014/main" id="{89A7F7D1-5BF9-4978-BB67-4A65175A57B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Lst>
          </a:blip>
          <a:srcRect/>
          <a:stretch>
            <a:fillRect/>
          </a:stretch>
        </p:blipFill>
        <p:spPr bwMode="auto">
          <a:xfrm>
            <a:off x="343633" y="239429"/>
            <a:ext cx="851265" cy="834498"/>
          </a:xfrm>
          <a:prstGeom prst="rect">
            <a:avLst/>
          </a:prstGeom>
          <a:noFill/>
        </p:spPr>
      </p:pic>
      <p:sp>
        <p:nvSpPr>
          <p:cNvPr id="8" name="CasetăText 7">
            <a:extLst>
              <a:ext uri="{FF2B5EF4-FFF2-40B4-BE49-F238E27FC236}">
                <a16:creationId xmlns:a16="http://schemas.microsoft.com/office/drawing/2014/main" id="{2A5B9E01-B33D-459B-8FD2-A035FCD5723C}"/>
              </a:ext>
            </a:extLst>
          </p:cNvPr>
          <p:cNvSpPr txBox="1"/>
          <p:nvPr/>
        </p:nvSpPr>
        <p:spPr>
          <a:xfrm>
            <a:off x="1520689" y="5978856"/>
            <a:ext cx="10355344" cy="2031325"/>
          </a:xfrm>
          <a:prstGeom prst="rect">
            <a:avLst/>
          </a:prstGeom>
          <a:noFill/>
        </p:spPr>
        <p:txBody>
          <a:bodyPr wrap="square" rtlCol="0">
            <a:spAutoFit/>
          </a:bodyPr>
          <a:lstStyle/>
          <a:p>
            <a:endParaRPr lang="ro-RO" dirty="0"/>
          </a:p>
          <a:p>
            <a:r>
              <a:rPr lang="ro-RO" sz="1200" b="1" dirty="0"/>
              <a:t>dr. ing. CS III Dănuț UNGUREANU </a:t>
            </a:r>
            <a:r>
              <a:rPr lang="ro-RO" sz="1200" dirty="0"/>
              <a:t>Agenția Națională a Zonei Montane/ Centrul de Economie Montană "CE-MONT" Vatra Dornei</a:t>
            </a:r>
            <a:endParaRPr lang="ro-RO" sz="1200" b="1" dirty="0"/>
          </a:p>
          <a:p>
            <a:r>
              <a:rPr lang="ro-RO" sz="1200" b="1" dirty="0"/>
              <a:t>psih. ACS Dana Alina UNGUREANU </a:t>
            </a:r>
            <a:r>
              <a:rPr lang="ro-RO" sz="1200" dirty="0"/>
              <a:t>Centrul de Economie Montană "CE-MONT" Vatra Dornei</a:t>
            </a:r>
            <a:endParaRPr lang="ro-RO" sz="1200" b="1" dirty="0"/>
          </a:p>
          <a:p>
            <a:endParaRPr lang="ro-RO" sz="1200" b="1" dirty="0"/>
          </a:p>
          <a:p>
            <a:endParaRPr lang="ro-RO" sz="1200" dirty="0"/>
          </a:p>
          <a:p>
            <a:endParaRPr lang="ro-RO" sz="1200" dirty="0"/>
          </a:p>
          <a:p>
            <a:endParaRPr lang="ro-RO" sz="1200" dirty="0"/>
          </a:p>
          <a:p>
            <a:r>
              <a:rPr lang="ro-RO" dirty="0"/>
              <a:t> </a:t>
            </a:r>
          </a:p>
          <a:p>
            <a:endParaRPr lang="ro-RO" dirty="0"/>
          </a:p>
        </p:txBody>
      </p:sp>
      <p:sp>
        <p:nvSpPr>
          <p:cNvPr id="4" name="CasetăText 3">
            <a:extLst>
              <a:ext uri="{FF2B5EF4-FFF2-40B4-BE49-F238E27FC236}">
                <a16:creationId xmlns:a16="http://schemas.microsoft.com/office/drawing/2014/main" id="{02D41077-68A0-408E-B7C9-76E4D6FCF429}"/>
              </a:ext>
            </a:extLst>
          </p:cNvPr>
          <p:cNvSpPr txBox="1"/>
          <p:nvPr/>
        </p:nvSpPr>
        <p:spPr>
          <a:xfrm>
            <a:off x="1520689" y="5487777"/>
            <a:ext cx="11050001" cy="369332"/>
          </a:xfrm>
          <a:prstGeom prst="rect">
            <a:avLst/>
          </a:prstGeom>
          <a:noFill/>
        </p:spPr>
        <p:txBody>
          <a:bodyPr wrap="square" rtlCol="0">
            <a:spAutoFit/>
          </a:bodyPr>
          <a:lstStyle/>
          <a:p>
            <a:r>
              <a:rPr lang="ro-RO" b="1" i="1" dirty="0"/>
              <a:t>Turismul rural românesc în context internaţional. Actualitate şi perspective</a:t>
            </a:r>
            <a:r>
              <a:rPr lang="en-US" b="1" i="1" dirty="0"/>
              <a:t>" </a:t>
            </a:r>
            <a:r>
              <a:rPr lang="en-US" b="1" i="1" dirty="0" err="1"/>
              <a:t>Ediția</a:t>
            </a:r>
            <a:r>
              <a:rPr lang="en-US" b="1" i="1" dirty="0"/>
              <a:t> a XX</a:t>
            </a:r>
            <a:r>
              <a:rPr lang="ro-RO" b="1" i="1" dirty="0"/>
              <a:t>II</a:t>
            </a:r>
            <a:r>
              <a:rPr lang="en-US" b="1" i="1" dirty="0"/>
              <a:t>-a</a:t>
            </a:r>
            <a:endParaRPr lang="ro-RO" dirty="0"/>
          </a:p>
        </p:txBody>
      </p:sp>
      <p:pic>
        <p:nvPicPr>
          <p:cNvPr id="9" name="Imagine 8">
            <a:extLst>
              <a:ext uri="{FF2B5EF4-FFF2-40B4-BE49-F238E27FC236}">
                <a16:creationId xmlns:a16="http://schemas.microsoft.com/office/drawing/2014/main" id="{2FD96B0D-6356-4772-83FB-BAA7A44C53AB}"/>
              </a:ext>
            </a:extLst>
          </p:cNvPr>
          <p:cNvPicPr>
            <a:picLocks noChangeAspect="1"/>
          </p:cNvPicPr>
          <p:nvPr/>
        </p:nvPicPr>
        <p:blipFill>
          <a:blip r:embed="rId7" cstate="print"/>
          <a:stretch>
            <a:fillRect/>
          </a:stretch>
        </p:blipFill>
        <p:spPr>
          <a:xfrm>
            <a:off x="1265583" y="2797496"/>
            <a:ext cx="3856225" cy="2561162"/>
          </a:xfrm>
          <a:prstGeom prst="rect">
            <a:avLst/>
          </a:prstGeom>
        </p:spPr>
      </p:pic>
    </p:spTree>
    <p:extLst>
      <p:ext uri="{BB962C8B-B14F-4D97-AF65-F5344CB8AC3E}">
        <p14:creationId xmlns:p14="http://schemas.microsoft.com/office/powerpoint/2010/main" val="67515093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a:xfrm>
            <a:off x="289560" y="289560"/>
            <a:ext cx="9098280" cy="6309360"/>
          </a:xfrm>
        </p:spPr>
        <p:txBody>
          <a:bodyPr>
            <a:normAutofit fontScale="25000" lnSpcReduction="20000"/>
          </a:bodyPr>
          <a:lstStyle/>
          <a:p>
            <a:pPr marL="0" algn="just">
              <a:lnSpc>
                <a:spcPct val="110000"/>
              </a:lnSpc>
            </a:pPr>
            <a:r>
              <a:rPr lang="en-US" sz="4800" dirty="0" err="1"/>
              <a:t>Pentru</a:t>
            </a:r>
            <a:r>
              <a:rPr lang="en-US" sz="4800" dirty="0"/>
              <a:t> a </a:t>
            </a:r>
            <a:r>
              <a:rPr lang="en-US" sz="4800" dirty="0" err="1"/>
              <a:t>beneficia</a:t>
            </a:r>
            <a:r>
              <a:rPr lang="en-US" sz="4800" dirty="0"/>
              <a:t> de </a:t>
            </a:r>
            <a:r>
              <a:rPr lang="en-US" sz="4800" dirty="0" err="1"/>
              <a:t>certificarea</a:t>
            </a:r>
            <a:r>
              <a:rPr lang="en-US" sz="4800" dirty="0"/>
              <a:t> </a:t>
            </a:r>
            <a:r>
              <a:rPr lang="ro-RO" sz="4800" dirty="0"/>
              <a:t>„produs montan”</a:t>
            </a:r>
            <a:r>
              <a:rPr lang="en-US" sz="4800" dirty="0"/>
              <a:t>, </a:t>
            </a:r>
            <a:r>
              <a:rPr lang="en-US" sz="4800" dirty="0" err="1"/>
              <a:t>produsele</a:t>
            </a:r>
            <a:r>
              <a:rPr lang="en-US" sz="4800" dirty="0"/>
              <a:t> </a:t>
            </a:r>
            <a:r>
              <a:rPr lang="en-US" sz="4800" dirty="0" err="1"/>
              <a:t>agroalimentare</a:t>
            </a:r>
            <a:r>
              <a:rPr lang="en-US" sz="4800" dirty="0"/>
              <a:t> </a:t>
            </a:r>
            <a:r>
              <a:rPr lang="en-US" sz="4800" dirty="0" err="1"/>
              <a:t>trebuie</a:t>
            </a:r>
            <a:r>
              <a:rPr lang="en-US" sz="4800" dirty="0"/>
              <a:t> </a:t>
            </a:r>
            <a:r>
              <a:rPr lang="en-US" sz="4800" dirty="0" err="1"/>
              <a:t>să</a:t>
            </a:r>
            <a:r>
              <a:rPr lang="en-US" sz="4800" dirty="0"/>
              <a:t> </a:t>
            </a:r>
            <a:r>
              <a:rPr lang="en-US" sz="4800" dirty="0" err="1"/>
              <a:t>provină</a:t>
            </a:r>
            <a:r>
              <a:rPr lang="en-US" sz="4800" dirty="0"/>
              <a:t> din </a:t>
            </a:r>
            <a:r>
              <a:rPr lang="en-US" sz="4800" dirty="0" err="1"/>
              <a:t>localitățile</a:t>
            </a:r>
            <a:r>
              <a:rPr lang="en-US" sz="4800" dirty="0"/>
              <a:t> </a:t>
            </a:r>
            <a:r>
              <a:rPr lang="en-US" sz="4800" dirty="0" err="1"/>
              <a:t>recunoscute</a:t>
            </a:r>
            <a:r>
              <a:rPr lang="en-US" sz="4800" dirty="0"/>
              <a:t> ca </a:t>
            </a:r>
            <a:r>
              <a:rPr lang="en-US" sz="4800" dirty="0" err="1"/>
              <a:t>fiind</a:t>
            </a:r>
            <a:r>
              <a:rPr lang="en-US" sz="4800" dirty="0"/>
              <a:t> </a:t>
            </a:r>
            <a:r>
              <a:rPr lang="en-US" sz="4800" dirty="0" err="1"/>
              <a:t>în</a:t>
            </a:r>
            <a:r>
              <a:rPr lang="en-US" sz="4800" dirty="0"/>
              <a:t> </a:t>
            </a:r>
            <a:r>
              <a:rPr lang="en-US" sz="4800" dirty="0" err="1"/>
              <a:t>zona</a:t>
            </a:r>
            <a:r>
              <a:rPr lang="en-US" sz="4800" dirty="0"/>
              <a:t> </a:t>
            </a:r>
            <a:r>
              <a:rPr lang="en-US" sz="4800" dirty="0" err="1"/>
              <a:t>montană</a:t>
            </a:r>
            <a:r>
              <a:rPr lang="en-US" sz="4800" dirty="0"/>
              <a:t>, conform </a:t>
            </a:r>
            <a:r>
              <a:rPr lang="en-US" sz="4800" dirty="0" err="1"/>
              <a:t>delimitării</a:t>
            </a:r>
            <a:r>
              <a:rPr lang="en-US" sz="4800" dirty="0"/>
              <a:t> </a:t>
            </a:r>
            <a:r>
              <a:rPr lang="en-US" sz="4800" dirty="0" err="1"/>
              <a:t>oficiale</a:t>
            </a:r>
            <a:r>
              <a:rPr lang="en-US" sz="4800" dirty="0"/>
              <a:t> (948 </a:t>
            </a:r>
            <a:r>
              <a:rPr lang="en-US" sz="4800" dirty="0" err="1"/>
              <a:t>localități</a:t>
            </a:r>
            <a:r>
              <a:rPr lang="en-US" sz="4800" dirty="0"/>
              <a:t>). </a:t>
            </a:r>
            <a:r>
              <a:rPr lang="ro-RO" sz="4800" dirty="0"/>
              <a:t>Acestea pot fi de natură animală, vegetală, sau produse </a:t>
            </a:r>
            <a:r>
              <a:rPr lang="ro-RO" sz="4800" dirty="0" err="1"/>
              <a:t>aplicole</a:t>
            </a:r>
            <a:r>
              <a:rPr lang="ro-RO" sz="4800" dirty="0"/>
              <a:t>. </a:t>
            </a:r>
          </a:p>
          <a:p>
            <a:pPr marL="0" algn="just">
              <a:lnSpc>
                <a:spcPct val="110000"/>
              </a:lnSpc>
            </a:pPr>
            <a:r>
              <a:rPr lang="en-US" sz="4800" dirty="0" err="1"/>
              <a:t>Pentru</a:t>
            </a:r>
            <a:r>
              <a:rPr lang="en-US" sz="4800" dirty="0"/>
              <a:t> a </a:t>
            </a:r>
            <a:r>
              <a:rPr lang="en-US" sz="4800" dirty="0" err="1"/>
              <a:t>primi</a:t>
            </a:r>
            <a:r>
              <a:rPr lang="en-US" sz="4800" dirty="0"/>
              <a:t> </a:t>
            </a:r>
            <a:r>
              <a:rPr lang="en-US" sz="4800" dirty="0" err="1"/>
              <a:t>dreptul</a:t>
            </a:r>
            <a:r>
              <a:rPr lang="en-US" sz="4800" dirty="0"/>
              <a:t> de </a:t>
            </a:r>
            <a:r>
              <a:rPr lang="en-US" sz="4800" dirty="0" err="1"/>
              <a:t>utilizare</a:t>
            </a:r>
            <a:r>
              <a:rPr lang="en-US" sz="4800" dirty="0"/>
              <a:t> a </a:t>
            </a:r>
            <a:r>
              <a:rPr lang="en-US" sz="4800" dirty="0" err="1"/>
              <a:t>mențiunii</a:t>
            </a:r>
            <a:r>
              <a:rPr lang="en-US" sz="4800" dirty="0"/>
              <a:t> de </a:t>
            </a:r>
            <a:r>
              <a:rPr lang="en-US" sz="4800" dirty="0" err="1"/>
              <a:t>calitate</a:t>
            </a:r>
            <a:r>
              <a:rPr lang="en-US" sz="4800" dirty="0"/>
              <a:t> facultative „</a:t>
            </a:r>
            <a:r>
              <a:rPr lang="en-US" sz="4800" dirty="0" err="1"/>
              <a:t>produs</a:t>
            </a:r>
            <a:r>
              <a:rPr lang="en-US" sz="4800" dirty="0"/>
              <a:t> </a:t>
            </a:r>
            <a:r>
              <a:rPr lang="en-US" sz="4800" dirty="0" err="1"/>
              <a:t>montan</a:t>
            </a:r>
            <a:r>
              <a:rPr lang="en-US" sz="4800" dirty="0"/>
              <a:t>”, </a:t>
            </a:r>
            <a:r>
              <a:rPr lang="en-US" sz="4800" dirty="0" err="1"/>
              <a:t>produsul</a:t>
            </a:r>
            <a:r>
              <a:rPr lang="en-US" sz="4800" dirty="0"/>
              <a:t> </a:t>
            </a:r>
            <a:r>
              <a:rPr lang="en-US" sz="4800" dirty="0" err="1"/>
              <a:t>trebuie</a:t>
            </a:r>
            <a:r>
              <a:rPr lang="en-US" sz="4800" dirty="0"/>
              <a:t> </a:t>
            </a:r>
            <a:r>
              <a:rPr lang="en-US" sz="4800" dirty="0" err="1"/>
              <a:t>să</a:t>
            </a:r>
            <a:r>
              <a:rPr lang="en-US" sz="4800" dirty="0"/>
              <a:t> fie conform </a:t>
            </a:r>
            <a:r>
              <a:rPr lang="en-US" sz="4800" dirty="0" err="1"/>
              <a:t>unui</a:t>
            </a:r>
            <a:r>
              <a:rPr lang="en-US" sz="4800" dirty="0"/>
              <a:t> </a:t>
            </a:r>
            <a:r>
              <a:rPr lang="en-US" sz="4800" dirty="0" err="1"/>
              <a:t>caiet</a:t>
            </a:r>
            <a:r>
              <a:rPr lang="en-US" sz="4800" dirty="0"/>
              <a:t> de </a:t>
            </a:r>
            <a:r>
              <a:rPr lang="en-US" sz="4800" dirty="0" err="1"/>
              <a:t>sarcini</a:t>
            </a:r>
            <a:r>
              <a:rPr lang="en-US" sz="4800" dirty="0"/>
              <a:t> care se </a:t>
            </a:r>
            <a:r>
              <a:rPr lang="en-US" sz="4800" dirty="0" err="1"/>
              <a:t>întocmește</a:t>
            </a:r>
            <a:r>
              <a:rPr lang="en-US" sz="4800" dirty="0"/>
              <a:t> de </a:t>
            </a:r>
            <a:r>
              <a:rPr lang="en-US" sz="4800" dirty="0" err="1"/>
              <a:t>către</a:t>
            </a:r>
            <a:r>
              <a:rPr lang="en-US" sz="4800" dirty="0"/>
              <a:t> </a:t>
            </a:r>
            <a:r>
              <a:rPr lang="en-US" sz="4800" dirty="0" err="1"/>
              <a:t>operatorul</a:t>
            </a:r>
            <a:r>
              <a:rPr lang="en-US" sz="4800" dirty="0"/>
              <a:t> economic, conform </a:t>
            </a:r>
            <a:r>
              <a:rPr lang="en-US" sz="4800" dirty="0" err="1"/>
              <a:t>anexei</a:t>
            </a:r>
            <a:r>
              <a:rPr lang="en-US" sz="4800" dirty="0"/>
              <a:t> nr. 2 din </a:t>
            </a:r>
            <a:r>
              <a:rPr lang="en-US" sz="4800" dirty="0" err="1"/>
              <a:t>Ordinul</a:t>
            </a:r>
            <a:r>
              <a:rPr lang="en-US" sz="4800" dirty="0"/>
              <a:t> nr.52/2017, cu </a:t>
            </a:r>
            <a:r>
              <a:rPr lang="en-US" sz="4800" dirty="0" err="1"/>
              <a:t>modificările</a:t>
            </a:r>
            <a:r>
              <a:rPr lang="en-US" sz="4800" dirty="0"/>
              <a:t> </a:t>
            </a:r>
            <a:r>
              <a:rPr lang="en-US" sz="4800" dirty="0" err="1"/>
              <a:t>ulterioare</a:t>
            </a:r>
            <a:r>
              <a:rPr lang="en-US" sz="4800" dirty="0"/>
              <a:t>. </a:t>
            </a:r>
            <a:endParaRPr lang="ro-RO" sz="4800" dirty="0"/>
          </a:p>
          <a:p>
            <a:pPr marL="0" algn="just">
              <a:lnSpc>
                <a:spcPct val="110000"/>
              </a:lnSpc>
            </a:pPr>
            <a:r>
              <a:rPr lang="en-US" sz="4800" dirty="0" err="1"/>
              <a:t>Caietul</a:t>
            </a:r>
            <a:r>
              <a:rPr lang="en-US" sz="4800" dirty="0"/>
              <a:t> de </a:t>
            </a:r>
            <a:r>
              <a:rPr lang="en-US" sz="4800" dirty="0" err="1"/>
              <a:t>sarcini</a:t>
            </a:r>
            <a:r>
              <a:rPr lang="en-US" sz="4800" dirty="0"/>
              <a:t> </a:t>
            </a:r>
            <a:r>
              <a:rPr lang="en-US" sz="4800" dirty="0" err="1"/>
              <a:t>trebuie</a:t>
            </a:r>
            <a:r>
              <a:rPr lang="en-US" sz="4800" dirty="0"/>
              <a:t> </a:t>
            </a:r>
            <a:r>
              <a:rPr lang="en-US" sz="4800" dirty="0" err="1"/>
              <a:t>să</a:t>
            </a:r>
            <a:r>
              <a:rPr lang="en-US" sz="4800" dirty="0"/>
              <a:t> </a:t>
            </a:r>
            <a:r>
              <a:rPr lang="en-US" sz="4800" dirty="0" err="1"/>
              <a:t>conțină</a:t>
            </a:r>
            <a:r>
              <a:rPr lang="en-US" sz="4800" dirty="0"/>
              <a:t>: </a:t>
            </a:r>
            <a:endParaRPr lang="ro-RO" sz="4800" dirty="0"/>
          </a:p>
          <a:p>
            <a:pPr marL="0" algn="just">
              <a:lnSpc>
                <a:spcPct val="110000"/>
              </a:lnSpc>
            </a:pPr>
            <a:r>
              <a:rPr lang="en-US" sz="4800" dirty="0"/>
              <a:t>- </a:t>
            </a:r>
            <a:r>
              <a:rPr lang="en-US" sz="4800" dirty="0" err="1"/>
              <a:t>Datele</a:t>
            </a:r>
            <a:r>
              <a:rPr lang="en-US" sz="4800" dirty="0"/>
              <a:t> </a:t>
            </a:r>
            <a:r>
              <a:rPr lang="en-US" sz="4800" dirty="0" err="1"/>
              <a:t>solicitantului</a:t>
            </a:r>
            <a:r>
              <a:rPr lang="en-US" sz="4800" dirty="0"/>
              <a:t> </a:t>
            </a:r>
            <a:r>
              <a:rPr lang="en-US" sz="4800" dirty="0" err="1"/>
              <a:t>și</a:t>
            </a:r>
            <a:r>
              <a:rPr lang="en-US" sz="4800" dirty="0"/>
              <a:t> </a:t>
            </a:r>
            <a:r>
              <a:rPr lang="en-US" sz="4800" dirty="0" err="1"/>
              <a:t>următoarele</a:t>
            </a:r>
            <a:r>
              <a:rPr lang="en-US" sz="4800" dirty="0"/>
              <a:t> </a:t>
            </a:r>
            <a:r>
              <a:rPr lang="en-US" sz="4800" dirty="0" err="1"/>
              <a:t>documente</a:t>
            </a:r>
            <a:r>
              <a:rPr lang="en-US" sz="4800" dirty="0"/>
              <a:t>: </a:t>
            </a:r>
            <a:endParaRPr lang="ro-RO" sz="4800" dirty="0"/>
          </a:p>
          <a:p>
            <a:pPr marL="0" lvl="0" algn="just">
              <a:lnSpc>
                <a:spcPct val="110000"/>
              </a:lnSpc>
            </a:pPr>
            <a:r>
              <a:rPr lang="en-US" sz="4800" dirty="0" err="1"/>
              <a:t>număr</a:t>
            </a:r>
            <a:r>
              <a:rPr lang="en-US" sz="4800" dirty="0"/>
              <a:t> </a:t>
            </a:r>
            <a:r>
              <a:rPr lang="en-US" sz="4800" dirty="0" err="1"/>
              <a:t>atestat</a:t>
            </a:r>
            <a:r>
              <a:rPr lang="en-US" sz="4800" dirty="0"/>
              <a:t> de </a:t>
            </a:r>
            <a:r>
              <a:rPr lang="en-US" sz="4800" dirty="0" err="1"/>
              <a:t>producător</a:t>
            </a:r>
            <a:r>
              <a:rPr lang="en-US" sz="4800" dirty="0"/>
              <a:t>/ </a:t>
            </a:r>
            <a:r>
              <a:rPr lang="en-US" sz="4800" dirty="0" err="1"/>
              <a:t>număr</a:t>
            </a:r>
            <a:r>
              <a:rPr lang="en-US" sz="4800" dirty="0"/>
              <a:t> </a:t>
            </a:r>
            <a:r>
              <a:rPr lang="en-US" sz="4800" dirty="0" err="1"/>
              <a:t>înregistrare</a:t>
            </a:r>
            <a:r>
              <a:rPr lang="en-US" sz="4800" dirty="0"/>
              <a:t> de la </a:t>
            </a:r>
            <a:r>
              <a:rPr lang="en-US" sz="4800" dirty="0" err="1"/>
              <a:t>Registrul</a:t>
            </a:r>
            <a:r>
              <a:rPr lang="en-US" sz="4800" dirty="0"/>
              <a:t> </a:t>
            </a:r>
            <a:r>
              <a:rPr lang="en-US" sz="4800" dirty="0" err="1"/>
              <a:t>Comerțului</a:t>
            </a:r>
            <a:r>
              <a:rPr lang="en-US" sz="4800" dirty="0"/>
              <a:t> /</a:t>
            </a:r>
            <a:r>
              <a:rPr lang="en-US" sz="4800" dirty="0" err="1"/>
              <a:t>număr</a:t>
            </a:r>
            <a:r>
              <a:rPr lang="en-US" sz="4800" dirty="0"/>
              <a:t> </a:t>
            </a:r>
            <a:r>
              <a:rPr lang="en-US" sz="4800" dirty="0" err="1"/>
              <a:t>inregistrare</a:t>
            </a:r>
            <a:r>
              <a:rPr lang="en-US" sz="4800" dirty="0"/>
              <a:t> de la </a:t>
            </a:r>
            <a:r>
              <a:rPr lang="en-US" sz="4800" dirty="0" err="1"/>
              <a:t>Registrul</a:t>
            </a:r>
            <a:r>
              <a:rPr lang="en-US" sz="4800" dirty="0"/>
              <a:t> </a:t>
            </a:r>
            <a:r>
              <a:rPr lang="en-US" sz="4800" dirty="0" err="1"/>
              <a:t>asociațiilor</a:t>
            </a:r>
            <a:r>
              <a:rPr lang="en-US" sz="4800" dirty="0"/>
              <a:t> </a:t>
            </a:r>
            <a:r>
              <a:rPr lang="en-US" sz="4800" dirty="0" err="1"/>
              <a:t>și</a:t>
            </a:r>
            <a:r>
              <a:rPr lang="en-US" sz="4800" dirty="0"/>
              <a:t> </a:t>
            </a:r>
            <a:r>
              <a:rPr lang="en-US" sz="4800" dirty="0" err="1"/>
              <a:t>fundațiilor</a:t>
            </a:r>
            <a:r>
              <a:rPr lang="en-US" sz="4800" dirty="0"/>
              <a:t>; </a:t>
            </a:r>
            <a:endParaRPr lang="ro-RO" sz="4800" dirty="0"/>
          </a:p>
          <a:p>
            <a:pPr marL="0" lvl="0" algn="just">
              <a:lnSpc>
                <a:spcPct val="110000"/>
              </a:lnSpc>
            </a:pPr>
            <a:r>
              <a:rPr lang="en-US" sz="4800" dirty="0" err="1"/>
              <a:t>număr</a:t>
            </a:r>
            <a:r>
              <a:rPr lang="en-US" sz="4800" dirty="0"/>
              <a:t> din </a:t>
            </a:r>
            <a:r>
              <a:rPr lang="en-US" sz="4800" dirty="0" err="1"/>
              <a:t>Registrul</a:t>
            </a:r>
            <a:r>
              <a:rPr lang="en-US" sz="4800" dirty="0"/>
              <a:t> </a:t>
            </a:r>
            <a:r>
              <a:rPr lang="en-US" sz="4800" dirty="0" err="1"/>
              <a:t>Unic</a:t>
            </a:r>
            <a:r>
              <a:rPr lang="en-US" sz="4800" dirty="0"/>
              <a:t> de </a:t>
            </a:r>
            <a:r>
              <a:rPr lang="en-US" sz="4800" dirty="0" err="1"/>
              <a:t>Identificare</a:t>
            </a:r>
            <a:r>
              <a:rPr lang="en-US" sz="4800" dirty="0"/>
              <a:t>; </a:t>
            </a:r>
            <a:endParaRPr lang="ro-RO" sz="4800" dirty="0"/>
          </a:p>
          <a:p>
            <a:pPr marL="0" lvl="0" algn="just">
              <a:lnSpc>
                <a:spcPct val="110000"/>
              </a:lnSpc>
            </a:pPr>
            <a:r>
              <a:rPr lang="en-US" sz="4800" dirty="0"/>
              <a:t>cod de </a:t>
            </a:r>
            <a:r>
              <a:rPr lang="en-US" sz="4800" dirty="0" err="1"/>
              <a:t>exploatație</a:t>
            </a:r>
            <a:r>
              <a:rPr lang="en-US" sz="4800" dirty="0"/>
              <a:t> </a:t>
            </a:r>
            <a:r>
              <a:rPr lang="en-US" sz="4800" dirty="0" err="1"/>
              <a:t>acordat</a:t>
            </a:r>
            <a:r>
              <a:rPr lang="en-US" sz="4800" dirty="0"/>
              <a:t> de </a:t>
            </a:r>
            <a:r>
              <a:rPr lang="en-US" sz="4800" dirty="0" err="1"/>
              <a:t>Autoritatea</a:t>
            </a:r>
            <a:r>
              <a:rPr lang="en-US" sz="4800" dirty="0"/>
              <a:t> </a:t>
            </a:r>
            <a:r>
              <a:rPr lang="en-US" sz="4800" dirty="0" err="1"/>
              <a:t>Națională</a:t>
            </a:r>
            <a:r>
              <a:rPr lang="en-US" sz="4800" dirty="0"/>
              <a:t> </a:t>
            </a:r>
            <a:r>
              <a:rPr lang="en-US" sz="4800" dirty="0" err="1"/>
              <a:t>Sanitară</a:t>
            </a:r>
            <a:r>
              <a:rPr lang="en-US" sz="4800" dirty="0"/>
              <a:t> </a:t>
            </a:r>
            <a:r>
              <a:rPr lang="en-US" sz="4800" dirty="0" err="1"/>
              <a:t>Veterinară</a:t>
            </a:r>
            <a:r>
              <a:rPr lang="en-US" sz="4800" dirty="0"/>
              <a:t> </a:t>
            </a:r>
            <a:r>
              <a:rPr lang="en-US" sz="4800" dirty="0" err="1"/>
              <a:t>și</a:t>
            </a:r>
            <a:r>
              <a:rPr lang="en-US" sz="4800" dirty="0"/>
              <a:t> </a:t>
            </a:r>
            <a:r>
              <a:rPr lang="en-US" sz="4800" dirty="0" err="1"/>
              <a:t>pentru</a:t>
            </a:r>
            <a:r>
              <a:rPr lang="en-US" sz="4800" dirty="0"/>
              <a:t> </a:t>
            </a:r>
            <a:r>
              <a:rPr lang="en-US" sz="4800" dirty="0" err="1"/>
              <a:t>Siguranța</a:t>
            </a:r>
            <a:r>
              <a:rPr lang="en-US" sz="4800" dirty="0"/>
              <a:t> </a:t>
            </a:r>
            <a:r>
              <a:rPr lang="en-US" sz="4800" dirty="0" err="1"/>
              <a:t>Alimentelor</a:t>
            </a:r>
            <a:r>
              <a:rPr lang="en-US" sz="4800" dirty="0"/>
              <a:t> (ANSVSA). </a:t>
            </a:r>
            <a:endParaRPr lang="ro-RO" sz="4800" dirty="0"/>
          </a:p>
          <a:p>
            <a:pPr marL="0" lvl="0" algn="just">
              <a:lnSpc>
                <a:spcPct val="110000"/>
              </a:lnSpc>
            </a:pPr>
            <a:endParaRPr lang="ro-RO" sz="4800" dirty="0"/>
          </a:p>
          <a:p>
            <a:pPr marL="0" algn="just">
              <a:lnSpc>
                <a:spcPct val="110000"/>
              </a:lnSpc>
            </a:pPr>
            <a:r>
              <a:rPr lang="en-US" sz="4800" dirty="0"/>
              <a:t>- </a:t>
            </a:r>
            <a:r>
              <a:rPr lang="en-US" sz="4800" dirty="0" err="1"/>
              <a:t>Tipul</a:t>
            </a:r>
            <a:r>
              <a:rPr lang="en-US" sz="4800" dirty="0"/>
              <a:t> </a:t>
            </a:r>
            <a:r>
              <a:rPr lang="en-US" sz="4800" dirty="0" err="1"/>
              <a:t>produselor</a:t>
            </a:r>
            <a:r>
              <a:rPr lang="en-US" sz="4800" dirty="0"/>
              <a:t> care </a:t>
            </a:r>
            <a:r>
              <a:rPr lang="en-US" sz="4800" dirty="0" err="1"/>
              <a:t>fac</a:t>
            </a:r>
            <a:r>
              <a:rPr lang="en-US" sz="4800" dirty="0"/>
              <a:t> </a:t>
            </a:r>
            <a:r>
              <a:rPr lang="en-US" sz="4800" dirty="0" err="1"/>
              <a:t>obiectul</a:t>
            </a:r>
            <a:r>
              <a:rPr lang="en-US" sz="4800" dirty="0"/>
              <a:t> </a:t>
            </a:r>
            <a:r>
              <a:rPr lang="en-US" sz="4800" dirty="0" err="1"/>
              <a:t>solicitării</a:t>
            </a:r>
            <a:r>
              <a:rPr lang="en-US" sz="4800" dirty="0"/>
              <a:t>: </a:t>
            </a:r>
            <a:endParaRPr lang="ro-RO" sz="4800" dirty="0"/>
          </a:p>
          <a:p>
            <a:pPr marL="0" lvl="0" algn="just">
              <a:lnSpc>
                <a:spcPct val="110000"/>
              </a:lnSpc>
            </a:pPr>
            <a:r>
              <a:rPr lang="en-US" sz="4800" dirty="0" err="1"/>
              <a:t>Produse</a:t>
            </a:r>
            <a:r>
              <a:rPr lang="en-US" sz="4800" dirty="0"/>
              <a:t> de </a:t>
            </a:r>
            <a:r>
              <a:rPr lang="en-US" sz="4800" dirty="0" err="1"/>
              <a:t>origine</a:t>
            </a:r>
            <a:r>
              <a:rPr lang="en-US" sz="4800" dirty="0"/>
              <a:t> </a:t>
            </a:r>
            <a:r>
              <a:rPr lang="en-US" sz="4800" dirty="0" err="1"/>
              <a:t>animală</a:t>
            </a:r>
            <a:r>
              <a:rPr lang="en-US" sz="4800" dirty="0"/>
              <a:t> – </a:t>
            </a:r>
            <a:r>
              <a:rPr lang="en-US" sz="4800" dirty="0" err="1"/>
              <a:t>procesate</a:t>
            </a:r>
            <a:r>
              <a:rPr lang="en-US" sz="4800" dirty="0"/>
              <a:t> - </a:t>
            </a:r>
            <a:r>
              <a:rPr lang="en-US" sz="4800" dirty="0" err="1"/>
              <a:t>neprocesate</a:t>
            </a:r>
            <a:r>
              <a:rPr lang="en-US" sz="4800" dirty="0"/>
              <a:t>. </a:t>
            </a:r>
            <a:r>
              <a:rPr lang="en-US" sz="4800" dirty="0" err="1"/>
              <a:t>Documente</a:t>
            </a:r>
            <a:r>
              <a:rPr lang="en-US" sz="4800" dirty="0"/>
              <a:t> </a:t>
            </a:r>
            <a:r>
              <a:rPr lang="en-US" sz="4800" dirty="0" err="1"/>
              <a:t>justificative</a:t>
            </a:r>
            <a:r>
              <a:rPr lang="en-US" sz="4800" dirty="0"/>
              <a:t>: </a:t>
            </a:r>
            <a:r>
              <a:rPr lang="en-US" sz="4800" dirty="0" err="1"/>
              <a:t>borderouri</a:t>
            </a:r>
            <a:r>
              <a:rPr lang="en-US" sz="4800" dirty="0"/>
              <a:t>, </a:t>
            </a:r>
            <a:r>
              <a:rPr lang="en-US" sz="4800" dirty="0" err="1"/>
              <a:t>avize</a:t>
            </a:r>
            <a:r>
              <a:rPr lang="en-US" sz="4800" dirty="0"/>
              <a:t>, carnet de </a:t>
            </a:r>
            <a:r>
              <a:rPr lang="en-US" sz="4800" dirty="0" err="1"/>
              <a:t>comercializare</a:t>
            </a:r>
            <a:r>
              <a:rPr lang="en-US" sz="4800" dirty="0"/>
              <a:t>, </a:t>
            </a:r>
            <a:r>
              <a:rPr lang="en-US" sz="4800" dirty="0" err="1"/>
              <a:t>facturi</a:t>
            </a:r>
            <a:r>
              <a:rPr lang="en-US" sz="4800" dirty="0"/>
              <a:t> </a:t>
            </a:r>
            <a:r>
              <a:rPr lang="en-US" sz="4800" dirty="0" err="1"/>
              <a:t>fiscale</a:t>
            </a:r>
            <a:r>
              <a:rPr lang="en-US" sz="4800" dirty="0"/>
              <a:t>, </a:t>
            </a:r>
            <a:r>
              <a:rPr lang="en-US" sz="4800" dirty="0" err="1"/>
              <a:t>contracte</a:t>
            </a:r>
            <a:r>
              <a:rPr lang="en-US" sz="4800" dirty="0"/>
              <a:t>, </a:t>
            </a:r>
            <a:r>
              <a:rPr lang="en-US" sz="4800" dirty="0" err="1"/>
              <a:t>registru</a:t>
            </a:r>
            <a:r>
              <a:rPr lang="en-US" sz="4800" dirty="0"/>
              <a:t> de </a:t>
            </a:r>
            <a:r>
              <a:rPr lang="en-US" sz="4800" dirty="0" err="1"/>
              <a:t>fermă</a:t>
            </a:r>
            <a:r>
              <a:rPr lang="en-US" sz="4800" dirty="0"/>
              <a:t>, </a:t>
            </a:r>
            <a:r>
              <a:rPr lang="en-US" sz="4800" dirty="0" err="1"/>
              <a:t>după</a:t>
            </a:r>
            <a:r>
              <a:rPr lang="en-US" sz="4800" dirty="0"/>
              <a:t> </a:t>
            </a:r>
            <a:r>
              <a:rPr lang="en-US" sz="4800" dirty="0" err="1"/>
              <a:t>caz</a:t>
            </a:r>
            <a:r>
              <a:rPr lang="en-US" sz="4800" dirty="0"/>
              <a:t>; </a:t>
            </a:r>
            <a:endParaRPr lang="ro-RO" sz="4800" dirty="0"/>
          </a:p>
          <a:p>
            <a:pPr marL="0" lvl="0" algn="just">
              <a:lnSpc>
                <a:spcPct val="110000"/>
              </a:lnSpc>
            </a:pPr>
            <a:r>
              <a:rPr lang="en-US" sz="4800" dirty="0" err="1"/>
              <a:t>Produse</a:t>
            </a:r>
            <a:r>
              <a:rPr lang="en-US" sz="4800" dirty="0"/>
              <a:t> de </a:t>
            </a:r>
            <a:r>
              <a:rPr lang="en-US" sz="4800" dirty="0" err="1"/>
              <a:t>origine</a:t>
            </a:r>
            <a:r>
              <a:rPr lang="en-US" sz="4800" dirty="0"/>
              <a:t> </a:t>
            </a:r>
            <a:r>
              <a:rPr lang="en-US" sz="4800" dirty="0" err="1"/>
              <a:t>vegetală</a:t>
            </a:r>
            <a:r>
              <a:rPr lang="en-US" sz="4800" dirty="0"/>
              <a:t> - </a:t>
            </a:r>
            <a:r>
              <a:rPr lang="en-US" sz="4800" dirty="0" err="1"/>
              <a:t>procesate</a:t>
            </a:r>
            <a:r>
              <a:rPr lang="en-US" sz="4800" dirty="0"/>
              <a:t> - </a:t>
            </a:r>
            <a:r>
              <a:rPr lang="en-US" sz="4800" dirty="0" err="1"/>
              <a:t>neprocesate</a:t>
            </a:r>
            <a:r>
              <a:rPr lang="en-US" sz="4800" dirty="0"/>
              <a:t>; </a:t>
            </a:r>
            <a:endParaRPr lang="ro-RO" sz="4800" dirty="0"/>
          </a:p>
          <a:p>
            <a:pPr marL="0" lvl="0" algn="just">
              <a:lnSpc>
                <a:spcPct val="110000"/>
              </a:lnSpc>
            </a:pPr>
            <a:r>
              <a:rPr lang="en-US" sz="4800" dirty="0" err="1"/>
              <a:t>Produse</a:t>
            </a:r>
            <a:r>
              <a:rPr lang="en-US" sz="4800" dirty="0"/>
              <a:t> </a:t>
            </a:r>
            <a:r>
              <a:rPr lang="en-US" sz="4800" dirty="0" err="1"/>
              <a:t>apicole</a:t>
            </a:r>
            <a:r>
              <a:rPr lang="en-US" sz="4800" dirty="0"/>
              <a:t>. </a:t>
            </a:r>
            <a:r>
              <a:rPr lang="en-US" sz="4800" dirty="0" err="1"/>
              <a:t>Documente</a:t>
            </a:r>
            <a:r>
              <a:rPr lang="en-US" sz="4800" dirty="0"/>
              <a:t> </a:t>
            </a:r>
            <a:r>
              <a:rPr lang="en-US" sz="4800" dirty="0" err="1"/>
              <a:t>justificative</a:t>
            </a:r>
            <a:r>
              <a:rPr lang="en-US" sz="4800" dirty="0"/>
              <a:t>: </a:t>
            </a:r>
            <a:r>
              <a:rPr lang="en-US" sz="4800" dirty="0" err="1"/>
              <a:t>ordin</a:t>
            </a:r>
            <a:r>
              <a:rPr lang="en-US" sz="4800" dirty="0"/>
              <a:t> de </a:t>
            </a:r>
            <a:r>
              <a:rPr lang="en-US" sz="4800" dirty="0" err="1"/>
              <a:t>deplasare</a:t>
            </a:r>
            <a:r>
              <a:rPr lang="en-US" sz="4800" dirty="0"/>
              <a:t> </a:t>
            </a:r>
            <a:r>
              <a:rPr lang="en-US" sz="4800" dirty="0" err="1"/>
              <a:t>în</a:t>
            </a:r>
            <a:r>
              <a:rPr lang="en-US" sz="4800" dirty="0"/>
              <a:t> pastoral, </a:t>
            </a:r>
            <a:r>
              <a:rPr lang="en-US" sz="4800" dirty="0" err="1"/>
              <a:t>înregistrarea</a:t>
            </a:r>
            <a:r>
              <a:rPr lang="en-US" sz="4800" dirty="0"/>
              <a:t> </a:t>
            </a:r>
            <a:r>
              <a:rPr lang="en-US" sz="4800" dirty="0" err="1"/>
              <a:t>unității</a:t>
            </a:r>
            <a:r>
              <a:rPr lang="en-US" sz="4800" dirty="0"/>
              <a:t> </a:t>
            </a:r>
            <a:r>
              <a:rPr lang="en-US" sz="4800" dirty="0" err="1"/>
              <a:t>administrativ</a:t>
            </a:r>
            <a:r>
              <a:rPr lang="en-US" sz="4800" dirty="0"/>
              <a:t> </a:t>
            </a:r>
            <a:r>
              <a:rPr lang="en-US" sz="4800" dirty="0" err="1"/>
              <a:t>teritoriale</a:t>
            </a:r>
            <a:r>
              <a:rPr lang="en-US" sz="4800" dirty="0"/>
              <a:t> cu </a:t>
            </a:r>
            <a:r>
              <a:rPr lang="en-US" sz="4800" dirty="0" err="1"/>
              <a:t>amplasarea</a:t>
            </a:r>
            <a:r>
              <a:rPr lang="en-US" sz="4800" dirty="0"/>
              <a:t> </a:t>
            </a:r>
            <a:r>
              <a:rPr lang="en-US" sz="4800" dirty="0" err="1"/>
              <a:t>stupinei</a:t>
            </a:r>
            <a:r>
              <a:rPr lang="en-US" sz="4800" dirty="0"/>
              <a:t>, </a:t>
            </a:r>
            <a:r>
              <a:rPr lang="en-US" sz="4800" dirty="0" err="1"/>
              <a:t>după</a:t>
            </a:r>
            <a:r>
              <a:rPr lang="en-US" sz="4800" dirty="0"/>
              <a:t> </a:t>
            </a:r>
            <a:r>
              <a:rPr lang="en-US" sz="4800" dirty="0" err="1"/>
              <a:t>caz</a:t>
            </a:r>
            <a:r>
              <a:rPr lang="en-US" sz="4800" dirty="0"/>
              <a:t>. </a:t>
            </a:r>
            <a:endParaRPr lang="ro-RO" sz="4800" dirty="0"/>
          </a:p>
          <a:p>
            <a:pPr marL="0" algn="just">
              <a:lnSpc>
                <a:spcPct val="110000"/>
              </a:lnSpc>
            </a:pPr>
            <a:r>
              <a:rPr lang="en-US" sz="4800" dirty="0"/>
              <a:t>- </a:t>
            </a:r>
            <a:r>
              <a:rPr lang="en-US" sz="4800" dirty="0" err="1"/>
              <a:t>Descrierea</a:t>
            </a:r>
            <a:r>
              <a:rPr lang="en-US" sz="4800" dirty="0"/>
              <a:t> </a:t>
            </a:r>
            <a:r>
              <a:rPr lang="en-US" sz="4800" dirty="0" err="1"/>
              <a:t>metodelor</a:t>
            </a:r>
            <a:r>
              <a:rPr lang="en-US" sz="4800" dirty="0"/>
              <a:t> </a:t>
            </a:r>
            <a:r>
              <a:rPr lang="en-US" sz="4800" dirty="0" err="1"/>
              <a:t>și</a:t>
            </a:r>
            <a:r>
              <a:rPr lang="en-US" sz="4800" dirty="0"/>
              <a:t> </a:t>
            </a:r>
            <a:r>
              <a:rPr lang="en-US" sz="4800" dirty="0" err="1"/>
              <a:t>tehnicilor</a:t>
            </a:r>
            <a:r>
              <a:rPr lang="en-US" sz="4800" dirty="0"/>
              <a:t> de </a:t>
            </a:r>
            <a:r>
              <a:rPr lang="en-US" sz="4800" dirty="0" err="1"/>
              <a:t>producere</a:t>
            </a:r>
            <a:r>
              <a:rPr lang="en-US" sz="4800" dirty="0"/>
              <a:t> a </a:t>
            </a:r>
            <a:r>
              <a:rPr lang="en-US" sz="4800" dirty="0" err="1"/>
              <a:t>produsului</a:t>
            </a:r>
            <a:r>
              <a:rPr lang="en-US" sz="4800" dirty="0"/>
              <a:t> </a:t>
            </a:r>
            <a:r>
              <a:rPr lang="en-US" sz="4800" dirty="0" err="1"/>
              <a:t>respectiv</a:t>
            </a:r>
            <a:r>
              <a:rPr lang="en-US" sz="4800" dirty="0"/>
              <a:t>. </a:t>
            </a:r>
            <a:endParaRPr lang="ro-RO" sz="4800" dirty="0"/>
          </a:p>
          <a:p>
            <a:pPr marL="0" algn="just">
              <a:lnSpc>
                <a:spcPct val="110000"/>
              </a:lnSpc>
            </a:pPr>
            <a:r>
              <a:rPr lang="en-US" sz="4800" dirty="0"/>
              <a:t>- </a:t>
            </a:r>
            <a:r>
              <a:rPr lang="en-US" sz="4800" dirty="0" err="1"/>
              <a:t>Descrierea</a:t>
            </a:r>
            <a:r>
              <a:rPr lang="en-US" sz="4800" dirty="0"/>
              <a:t> </a:t>
            </a:r>
            <a:r>
              <a:rPr lang="en-US" sz="4800" dirty="0" err="1"/>
              <a:t>unităților</a:t>
            </a:r>
            <a:r>
              <a:rPr lang="en-US" sz="4800" dirty="0"/>
              <a:t> de </a:t>
            </a:r>
            <a:r>
              <a:rPr lang="en-US" sz="4800" dirty="0" err="1"/>
              <a:t>procesare</a:t>
            </a:r>
            <a:r>
              <a:rPr lang="en-US" sz="4800" dirty="0"/>
              <a:t>.</a:t>
            </a:r>
            <a:endParaRPr lang="ro-RO" sz="4800" dirty="0"/>
          </a:p>
          <a:p>
            <a:pPr marL="0" algn="just">
              <a:lnSpc>
                <a:spcPct val="110000"/>
              </a:lnSpc>
            </a:pPr>
            <a:r>
              <a:rPr lang="en-US" sz="4800" dirty="0"/>
              <a:t>Dup</a:t>
            </a:r>
            <a:r>
              <a:rPr lang="ro-RO" sz="4800" dirty="0"/>
              <a:t>ă întocmirea documentației, </a:t>
            </a:r>
            <a:r>
              <a:rPr lang="en-US" sz="4800" dirty="0" err="1"/>
              <a:t>solicitantul</a:t>
            </a:r>
            <a:r>
              <a:rPr lang="en-US" sz="4800" dirty="0"/>
              <a:t> </a:t>
            </a:r>
            <a:r>
              <a:rPr lang="en-US" sz="4800" dirty="0" err="1"/>
              <a:t>depune</a:t>
            </a:r>
            <a:r>
              <a:rPr lang="en-US" sz="4800" dirty="0"/>
              <a:t> o </a:t>
            </a:r>
            <a:r>
              <a:rPr lang="en-US" sz="4800" dirty="0" err="1"/>
              <a:t>cerere</a:t>
            </a:r>
            <a:r>
              <a:rPr lang="en-US" sz="4800" dirty="0"/>
              <a:t> (</a:t>
            </a:r>
            <a:r>
              <a:rPr lang="en-US" sz="4800" dirty="0" err="1"/>
              <a:t>anexa</a:t>
            </a:r>
            <a:r>
              <a:rPr lang="en-US" sz="4800" dirty="0"/>
              <a:t> nr.1 la </a:t>
            </a:r>
            <a:r>
              <a:rPr lang="en-US" sz="4800" dirty="0" err="1"/>
              <a:t>Ordinul</a:t>
            </a:r>
            <a:r>
              <a:rPr lang="en-US" sz="4800" dirty="0"/>
              <a:t> nr.52/2017 cu </a:t>
            </a:r>
            <a:r>
              <a:rPr lang="en-US" sz="4800" dirty="0" err="1"/>
              <a:t>modificările</a:t>
            </a:r>
            <a:r>
              <a:rPr lang="en-US" sz="4800" dirty="0"/>
              <a:t> </a:t>
            </a:r>
            <a:r>
              <a:rPr lang="en-US" sz="4800" dirty="0" err="1"/>
              <a:t>ulterioare</a:t>
            </a:r>
            <a:r>
              <a:rPr lang="en-US" sz="4800" dirty="0"/>
              <a:t>) la </a:t>
            </a:r>
            <a:r>
              <a:rPr lang="en-US" sz="4800" dirty="0" err="1"/>
              <a:t>Oficiul</a:t>
            </a:r>
            <a:r>
              <a:rPr lang="en-US" sz="4800" dirty="0"/>
              <a:t> de </a:t>
            </a:r>
            <a:r>
              <a:rPr lang="en-US" sz="4800" dirty="0" err="1"/>
              <a:t>dezvoltare</a:t>
            </a:r>
            <a:r>
              <a:rPr lang="en-US" sz="4800" dirty="0"/>
              <a:t> </a:t>
            </a:r>
            <a:r>
              <a:rPr lang="en-US" sz="4800" dirty="0" err="1"/>
              <a:t>montană</a:t>
            </a:r>
            <a:r>
              <a:rPr lang="en-US" sz="4800" dirty="0"/>
              <a:t>, </a:t>
            </a:r>
            <a:r>
              <a:rPr lang="en-US" sz="4800" dirty="0" err="1"/>
              <a:t>situat</a:t>
            </a:r>
            <a:r>
              <a:rPr lang="en-US" sz="4800" dirty="0"/>
              <a:t> </a:t>
            </a:r>
            <a:r>
              <a:rPr lang="en-US" sz="4800" dirty="0" err="1"/>
              <a:t>pe</a:t>
            </a:r>
            <a:r>
              <a:rPr lang="en-US" sz="4800" dirty="0"/>
              <a:t> </a:t>
            </a:r>
            <a:r>
              <a:rPr lang="en-US" sz="4800" dirty="0" err="1"/>
              <a:t>raza</a:t>
            </a:r>
            <a:r>
              <a:rPr lang="en-US" sz="4800" dirty="0"/>
              <a:t> </a:t>
            </a:r>
            <a:r>
              <a:rPr lang="en-US" sz="4800" dirty="0" err="1"/>
              <a:t>județului</a:t>
            </a:r>
            <a:r>
              <a:rPr lang="en-US" sz="4800" dirty="0"/>
              <a:t> </a:t>
            </a:r>
            <a:r>
              <a:rPr lang="en-US" sz="4800" dirty="0" err="1"/>
              <a:t>în</a:t>
            </a:r>
            <a:r>
              <a:rPr lang="en-US" sz="4800" dirty="0"/>
              <a:t> care </a:t>
            </a:r>
            <a:r>
              <a:rPr lang="en-US" sz="4800" dirty="0" err="1"/>
              <a:t>își</a:t>
            </a:r>
            <a:r>
              <a:rPr lang="en-US" sz="4800" dirty="0"/>
              <a:t> </a:t>
            </a:r>
            <a:r>
              <a:rPr lang="en-US" sz="4800" dirty="0" err="1"/>
              <a:t>desfășoară</a:t>
            </a:r>
            <a:r>
              <a:rPr lang="en-US" sz="4800" dirty="0"/>
              <a:t> </a:t>
            </a:r>
            <a:r>
              <a:rPr lang="en-US" sz="4800" dirty="0" err="1"/>
              <a:t>activitatea</a:t>
            </a:r>
            <a:r>
              <a:rPr lang="en-US" sz="4800" dirty="0"/>
              <a:t>, </a:t>
            </a:r>
            <a:r>
              <a:rPr lang="en-US" sz="4800" dirty="0" err="1"/>
              <a:t>însoțită</a:t>
            </a:r>
            <a:r>
              <a:rPr lang="en-US" sz="4800" dirty="0"/>
              <a:t> de </a:t>
            </a:r>
            <a:r>
              <a:rPr lang="en-US" sz="4800" dirty="0" err="1"/>
              <a:t>caietul</a:t>
            </a:r>
            <a:r>
              <a:rPr lang="en-US" sz="4800" dirty="0"/>
              <a:t> de </a:t>
            </a:r>
            <a:r>
              <a:rPr lang="en-US" sz="4800" dirty="0" err="1"/>
              <a:t>sarcini</a:t>
            </a:r>
            <a:r>
              <a:rPr lang="en-US" sz="4800" dirty="0"/>
              <a:t> (</a:t>
            </a:r>
            <a:r>
              <a:rPr lang="en-US" sz="4800" dirty="0" err="1"/>
              <a:t>anexa</a:t>
            </a:r>
            <a:r>
              <a:rPr lang="en-US" sz="4800" dirty="0"/>
              <a:t> nr. 2 la </a:t>
            </a:r>
            <a:r>
              <a:rPr lang="en-US" sz="4800" dirty="0" err="1"/>
              <a:t>Ordinul</a:t>
            </a:r>
            <a:r>
              <a:rPr lang="en-US" sz="4800" dirty="0"/>
              <a:t> nr.52/2017 cu </a:t>
            </a:r>
            <a:r>
              <a:rPr lang="en-US" sz="4800" dirty="0" err="1"/>
              <a:t>modificările</a:t>
            </a:r>
            <a:r>
              <a:rPr lang="en-US" sz="4800" dirty="0"/>
              <a:t> </a:t>
            </a:r>
            <a:r>
              <a:rPr lang="en-US" sz="4800" dirty="0" err="1"/>
              <a:t>ulterioare</a:t>
            </a:r>
            <a:r>
              <a:rPr lang="en-US" sz="4800" dirty="0"/>
              <a:t>) </a:t>
            </a:r>
            <a:r>
              <a:rPr lang="en-US" sz="4800" dirty="0" err="1"/>
              <a:t>completat</a:t>
            </a:r>
            <a:r>
              <a:rPr lang="en-US" sz="4800" dirty="0"/>
              <a:t> </a:t>
            </a:r>
            <a:r>
              <a:rPr lang="en-US" sz="4800" dirty="0" err="1"/>
              <a:t>și</a:t>
            </a:r>
            <a:r>
              <a:rPr lang="en-US" sz="4800" dirty="0"/>
              <a:t> </a:t>
            </a:r>
            <a:r>
              <a:rPr lang="en-US" sz="4800" dirty="0" err="1"/>
              <a:t>deschide</a:t>
            </a:r>
            <a:r>
              <a:rPr lang="en-US" sz="4800" dirty="0"/>
              <a:t> </a:t>
            </a:r>
            <a:r>
              <a:rPr lang="en-US" sz="4800" dirty="0" err="1"/>
              <a:t>Registrul</a:t>
            </a:r>
            <a:r>
              <a:rPr lang="en-US" sz="4800" dirty="0"/>
              <a:t> special de </a:t>
            </a:r>
            <a:r>
              <a:rPr lang="en-US" sz="4800" dirty="0" err="1"/>
              <a:t>autocontrol</a:t>
            </a:r>
            <a:r>
              <a:rPr lang="en-US" sz="4800" dirty="0"/>
              <a:t> (</a:t>
            </a:r>
            <a:r>
              <a:rPr lang="en-US" sz="4800" dirty="0" err="1"/>
              <a:t>anexa</a:t>
            </a:r>
            <a:r>
              <a:rPr lang="en-US" sz="4800" dirty="0"/>
              <a:t> nr. 3 la </a:t>
            </a:r>
            <a:r>
              <a:rPr lang="en-US" sz="4800" dirty="0" err="1"/>
              <a:t>Ordinul</a:t>
            </a:r>
            <a:r>
              <a:rPr lang="en-US" sz="4800" dirty="0"/>
              <a:t> nr. 52/2017 cu </a:t>
            </a:r>
            <a:r>
              <a:rPr lang="en-US" sz="4800" dirty="0" err="1"/>
              <a:t>modificările</a:t>
            </a:r>
            <a:r>
              <a:rPr lang="en-US" sz="4800" dirty="0"/>
              <a:t> </a:t>
            </a:r>
            <a:r>
              <a:rPr lang="en-US" sz="4800" dirty="0" err="1"/>
              <a:t>ulterioare</a:t>
            </a:r>
            <a:r>
              <a:rPr lang="en-US" sz="4800" dirty="0"/>
              <a:t>)</a:t>
            </a:r>
            <a:endParaRPr lang="ro-RO" sz="4800" dirty="0"/>
          </a:p>
          <a:p>
            <a:pPr marL="0" algn="just">
              <a:lnSpc>
                <a:spcPct val="110000"/>
              </a:lnSpc>
            </a:pPr>
            <a:r>
              <a:rPr lang="en-US" sz="4800" dirty="0" err="1"/>
              <a:t>În</a:t>
            </a:r>
            <a:r>
              <a:rPr lang="en-US" sz="4800" dirty="0"/>
              <a:t> </a:t>
            </a:r>
            <a:r>
              <a:rPr lang="en-US" sz="4800" dirty="0" err="1"/>
              <a:t>urma</a:t>
            </a:r>
            <a:r>
              <a:rPr lang="en-US" sz="4800" dirty="0"/>
              <a:t> </a:t>
            </a:r>
            <a:r>
              <a:rPr lang="en-US" sz="4800" dirty="0" err="1"/>
              <a:t>unor</a:t>
            </a:r>
            <a:r>
              <a:rPr lang="en-US" sz="4800" dirty="0"/>
              <a:t> </a:t>
            </a:r>
            <a:r>
              <a:rPr lang="en-US" sz="4800" dirty="0" err="1"/>
              <a:t>proceduri</a:t>
            </a:r>
            <a:r>
              <a:rPr lang="en-US" sz="4800" dirty="0"/>
              <a:t> de </a:t>
            </a:r>
            <a:r>
              <a:rPr lang="en-US" sz="4800" dirty="0" err="1"/>
              <a:t>verificare</a:t>
            </a:r>
            <a:r>
              <a:rPr lang="en-US" sz="4800" dirty="0"/>
              <a:t> </a:t>
            </a:r>
            <a:r>
              <a:rPr lang="en-US" sz="4800" dirty="0" err="1"/>
              <a:t>derulate</a:t>
            </a:r>
            <a:r>
              <a:rPr lang="en-US" sz="4800" dirty="0"/>
              <a:t> de </a:t>
            </a:r>
            <a:r>
              <a:rPr lang="en-US" sz="4800" dirty="0" err="1"/>
              <a:t>specialistul</a:t>
            </a:r>
            <a:r>
              <a:rPr lang="en-US" sz="4800" dirty="0"/>
              <a:t> de la </a:t>
            </a:r>
            <a:r>
              <a:rPr lang="en-US" sz="4800" dirty="0" err="1"/>
              <a:t>Oficiul</a:t>
            </a:r>
            <a:r>
              <a:rPr lang="en-US" sz="4800" dirty="0"/>
              <a:t> de </a:t>
            </a:r>
            <a:r>
              <a:rPr lang="en-US" sz="4800" dirty="0" err="1"/>
              <a:t>dezvoltare</a:t>
            </a:r>
            <a:r>
              <a:rPr lang="en-US" sz="4800" dirty="0"/>
              <a:t> </a:t>
            </a:r>
            <a:r>
              <a:rPr lang="en-US" sz="4800" dirty="0" err="1"/>
              <a:t>montană</a:t>
            </a:r>
            <a:r>
              <a:rPr lang="en-US" sz="4800" dirty="0"/>
              <a:t> </a:t>
            </a:r>
            <a:r>
              <a:rPr lang="en-US" sz="4800" dirty="0" err="1"/>
              <a:t>arondat</a:t>
            </a:r>
            <a:r>
              <a:rPr lang="en-US" sz="4800" dirty="0"/>
              <a:t>, </a:t>
            </a:r>
            <a:r>
              <a:rPr lang="en-US" sz="4800" dirty="0" err="1"/>
              <a:t>dacă</a:t>
            </a:r>
            <a:r>
              <a:rPr lang="en-US" sz="4800" dirty="0"/>
              <a:t> </a:t>
            </a:r>
            <a:r>
              <a:rPr lang="en-US" sz="4800" dirty="0" err="1"/>
              <a:t>sunt</a:t>
            </a:r>
            <a:r>
              <a:rPr lang="en-US" sz="4800" dirty="0"/>
              <a:t> </a:t>
            </a:r>
            <a:r>
              <a:rPr lang="en-US" sz="4800" dirty="0" err="1"/>
              <a:t>îndeplinite</a:t>
            </a:r>
            <a:r>
              <a:rPr lang="en-US" sz="4800" dirty="0"/>
              <a:t> </a:t>
            </a:r>
            <a:r>
              <a:rPr lang="en-US" sz="4800" dirty="0" err="1"/>
              <a:t>condițiile</a:t>
            </a:r>
            <a:r>
              <a:rPr lang="en-US" sz="4800" dirty="0"/>
              <a:t>, </a:t>
            </a:r>
            <a:r>
              <a:rPr lang="en-US" sz="4800" dirty="0" err="1"/>
              <a:t>Agenția</a:t>
            </a:r>
            <a:r>
              <a:rPr lang="en-US" sz="4800" dirty="0"/>
              <a:t> </a:t>
            </a:r>
            <a:r>
              <a:rPr lang="en-US" sz="4800" dirty="0" err="1"/>
              <a:t>Națională</a:t>
            </a:r>
            <a:r>
              <a:rPr lang="en-US" sz="4800" dirty="0"/>
              <a:t> a </a:t>
            </a:r>
            <a:r>
              <a:rPr lang="en-US" sz="4800" dirty="0" err="1"/>
              <a:t>Zonei</a:t>
            </a:r>
            <a:r>
              <a:rPr lang="en-US" sz="4800" dirty="0"/>
              <a:t> </a:t>
            </a:r>
            <a:r>
              <a:rPr lang="en-US" sz="4800" dirty="0" err="1"/>
              <a:t>Montane</a:t>
            </a:r>
            <a:r>
              <a:rPr lang="en-US" sz="4800" dirty="0"/>
              <a:t> </a:t>
            </a:r>
            <a:r>
              <a:rPr lang="en-US" sz="4800" dirty="0" err="1"/>
              <a:t>eliberează</a:t>
            </a:r>
            <a:r>
              <a:rPr lang="en-US" sz="4800" dirty="0"/>
              <a:t> </a:t>
            </a:r>
            <a:r>
              <a:rPr lang="en-US" sz="4800" dirty="0" err="1"/>
              <a:t>decizia</a:t>
            </a:r>
            <a:r>
              <a:rPr lang="en-US" sz="4800" dirty="0"/>
              <a:t> de </a:t>
            </a:r>
            <a:r>
              <a:rPr lang="en-US" sz="4800" dirty="0" err="1"/>
              <a:t>acordare</a:t>
            </a:r>
            <a:r>
              <a:rPr lang="en-US" sz="4800" dirty="0"/>
              <a:t> a </a:t>
            </a:r>
            <a:r>
              <a:rPr lang="en-US" sz="4800" dirty="0" err="1"/>
              <a:t>dreptului</a:t>
            </a:r>
            <a:r>
              <a:rPr lang="en-US" sz="4800" dirty="0"/>
              <a:t> de </a:t>
            </a:r>
            <a:r>
              <a:rPr lang="en-US" sz="4800" dirty="0" err="1"/>
              <a:t>utilizare</a:t>
            </a:r>
            <a:r>
              <a:rPr lang="en-US" sz="4800" dirty="0"/>
              <a:t> a </a:t>
            </a:r>
            <a:r>
              <a:rPr lang="en-US" sz="4800" dirty="0" err="1"/>
              <a:t>menţiunii</a:t>
            </a:r>
            <a:r>
              <a:rPr lang="en-US" sz="4800" dirty="0"/>
              <a:t> de </a:t>
            </a:r>
            <a:r>
              <a:rPr lang="en-US" sz="4800" dirty="0" err="1"/>
              <a:t>calitate</a:t>
            </a:r>
            <a:r>
              <a:rPr lang="en-US" sz="4800" dirty="0"/>
              <a:t> facultative "</a:t>
            </a:r>
            <a:r>
              <a:rPr lang="en-US" sz="4800" dirty="0" err="1"/>
              <a:t>produs</a:t>
            </a:r>
            <a:r>
              <a:rPr lang="en-US" sz="4800" dirty="0"/>
              <a:t> </a:t>
            </a:r>
            <a:r>
              <a:rPr lang="en-US" sz="4800" dirty="0" err="1"/>
              <a:t>montan</a:t>
            </a:r>
            <a:r>
              <a:rPr lang="en-US" sz="4800" dirty="0"/>
              <a:t>" </a:t>
            </a:r>
            <a:r>
              <a:rPr lang="en-US" sz="4800" dirty="0" err="1"/>
              <a:t>şi</a:t>
            </a:r>
            <a:r>
              <a:rPr lang="en-US" sz="4800" dirty="0"/>
              <a:t> introduce </a:t>
            </a:r>
            <a:r>
              <a:rPr lang="en-US" sz="4800" dirty="0" err="1"/>
              <a:t>respectivul</a:t>
            </a:r>
            <a:r>
              <a:rPr lang="ro-RO" sz="4800" dirty="0"/>
              <a:t>/</a:t>
            </a:r>
            <a:r>
              <a:rPr lang="en-US" sz="4800" dirty="0"/>
              <a:t> </a:t>
            </a:r>
            <a:r>
              <a:rPr lang="en-US" sz="4800" dirty="0" err="1"/>
              <a:t>respectivele</a:t>
            </a:r>
            <a:r>
              <a:rPr lang="en-US" sz="4800" dirty="0"/>
              <a:t> </a:t>
            </a:r>
            <a:r>
              <a:rPr lang="en-US" sz="4800" dirty="0" err="1"/>
              <a:t>produse</a:t>
            </a:r>
            <a:r>
              <a:rPr lang="en-US" sz="4800" dirty="0"/>
              <a:t> </a:t>
            </a:r>
            <a:r>
              <a:rPr lang="en-US" sz="4800" dirty="0" err="1"/>
              <a:t>precum</a:t>
            </a:r>
            <a:r>
              <a:rPr lang="en-US" sz="4800" dirty="0"/>
              <a:t> </a:t>
            </a:r>
            <a:r>
              <a:rPr lang="en-US" sz="4800" dirty="0" err="1"/>
              <a:t>și</a:t>
            </a:r>
            <a:r>
              <a:rPr lang="en-US" sz="4800" dirty="0"/>
              <a:t> </a:t>
            </a:r>
            <a:r>
              <a:rPr lang="en-US" sz="4800" dirty="0" err="1"/>
              <a:t>producătorul</a:t>
            </a:r>
            <a:r>
              <a:rPr lang="en-US" sz="4800" dirty="0"/>
              <a:t> </a:t>
            </a:r>
            <a:r>
              <a:rPr lang="en-US" sz="4800" dirty="0" err="1"/>
              <a:t>acestora</a:t>
            </a:r>
            <a:r>
              <a:rPr lang="en-US" sz="4800" dirty="0"/>
              <a:t>, </a:t>
            </a:r>
            <a:r>
              <a:rPr lang="en-US" sz="4800" dirty="0" err="1"/>
              <a:t>în</a:t>
            </a:r>
            <a:r>
              <a:rPr lang="en-US" sz="4800" dirty="0"/>
              <a:t> </a:t>
            </a:r>
            <a:r>
              <a:rPr lang="en-US" sz="4800" dirty="0" err="1"/>
              <a:t>Registrul</a:t>
            </a:r>
            <a:r>
              <a:rPr lang="en-US" sz="4800" dirty="0"/>
              <a:t> </a:t>
            </a:r>
            <a:r>
              <a:rPr lang="en-US" sz="4800" dirty="0" err="1"/>
              <a:t>Național</a:t>
            </a:r>
            <a:r>
              <a:rPr lang="en-US" sz="4800" dirty="0"/>
              <a:t> al </a:t>
            </a:r>
            <a:r>
              <a:rPr lang="en-US" sz="4800" dirty="0" err="1"/>
              <a:t>Produselor</a:t>
            </a:r>
            <a:r>
              <a:rPr lang="en-US" sz="4800" dirty="0"/>
              <a:t> </a:t>
            </a:r>
            <a:r>
              <a:rPr lang="en-US" sz="4800" dirty="0" err="1"/>
              <a:t>Montane</a:t>
            </a:r>
            <a:r>
              <a:rPr lang="en-US" sz="4800" dirty="0"/>
              <a:t> de </a:t>
            </a:r>
            <a:r>
              <a:rPr lang="en-US" sz="4800" dirty="0" err="1"/>
              <a:t>pe</a:t>
            </a:r>
            <a:r>
              <a:rPr lang="en-US" sz="4800" dirty="0"/>
              <a:t> site-</a:t>
            </a:r>
            <a:r>
              <a:rPr lang="en-US" sz="4800" dirty="0" err="1"/>
              <a:t>ul</a:t>
            </a:r>
            <a:r>
              <a:rPr lang="en-US" sz="4800" dirty="0"/>
              <a:t> </a:t>
            </a:r>
            <a:r>
              <a:rPr lang="en-US" sz="4800" dirty="0" err="1"/>
              <a:t>instituției</a:t>
            </a:r>
            <a:r>
              <a:rPr lang="en-US" sz="4800" dirty="0"/>
              <a:t>, </a:t>
            </a:r>
            <a:r>
              <a:rPr lang="en-US" sz="4800" dirty="0" err="1"/>
              <a:t>precum</a:t>
            </a:r>
            <a:r>
              <a:rPr lang="en-US" sz="4800" dirty="0"/>
              <a:t> </a:t>
            </a:r>
            <a:r>
              <a:rPr lang="en-US" sz="4800" dirty="0" err="1"/>
              <a:t>și</a:t>
            </a:r>
            <a:r>
              <a:rPr lang="en-US" sz="4800" dirty="0"/>
              <a:t> </a:t>
            </a:r>
            <a:r>
              <a:rPr lang="en-US" sz="4800" dirty="0" err="1"/>
              <a:t>în</a:t>
            </a:r>
            <a:r>
              <a:rPr lang="en-US" sz="4800" dirty="0"/>
              <a:t> </a:t>
            </a:r>
            <a:r>
              <a:rPr lang="en-US" sz="4800" dirty="0" err="1"/>
              <a:t>platforma</a:t>
            </a:r>
            <a:r>
              <a:rPr lang="en-US" sz="4800" dirty="0"/>
              <a:t> on-line "produsmontan.ro".</a:t>
            </a:r>
            <a:endParaRPr lang="ro-RO" sz="4800" dirty="0"/>
          </a:p>
          <a:p>
            <a:endParaRPr lang="ro-RO" dirty="0"/>
          </a:p>
        </p:txBody>
      </p:sp>
      <p:pic>
        <p:nvPicPr>
          <p:cNvPr id="8" name="Imagine 7">
            <a:extLst>
              <a:ext uri="{FF2B5EF4-FFF2-40B4-BE49-F238E27FC236}">
                <a16:creationId xmlns:a16="http://schemas.microsoft.com/office/drawing/2014/main" id="{47C27864-8242-43BF-BA84-AA7855D4EF00}"/>
              </a:ext>
            </a:extLst>
          </p:cNvPr>
          <p:cNvPicPr>
            <a:picLocks noChangeAspect="1"/>
          </p:cNvPicPr>
          <p:nvPr/>
        </p:nvPicPr>
        <p:blipFill>
          <a:blip r:embed="rId2" cstate="print"/>
          <a:stretch>
            <a:fillRect/>
          </a:stretch>
        </p:blipFill>
        <p:spPr>
          <a:xfrm>
            <a:off x="9585176" y="426161"/>
            <a:ext cx="2606824" cy="2000774"/>
          </a:xfrm>
          <a:prstGeom prst="rect">
            <a:avLst/>
          </a:prstGeom>
        </p:spPr>
      </p:pic>
      <p:pic>
        <p:nvPicPr>
          <p:cNvPr id="47106" name="Picture 2" descr="F:\My Passport\VATRA DORNEI\2018\Fotografii\Bistrita\DSC_8841.jpg"/>
          <p:cNvPicPr>
            <a:picLocks noChangeAspect="1" noChangeArrowheads="1"/>
          </p:cNvPicPr>
          <p:nvPr/>
        </p:nvPicPr>
        <p:blipFill>
          <a:blip r:embed="rId3" cstate="print"/>
          <a:srcRect/>
          <a:stretch>
            <a:fillRect/>
          </a:stretch>
        </p:blipFill>
        <p:spPr bwMode="auto">
          <a:xfrm>
            <a:off x="9593580" y="2697480"/>
            <a:ext cx="2598420" cy="1732280"/>
          </a:xfrm>
          <a:prstGeom prst="rect">
            <a:avLst/>
          </a:prstGeom>
          <a:noFill/>
        </p:spPr>
      </p:pic>
      <p:pic>
        <p:nvPicPr>
          <p:cNvPr id="10" name="Imagine 9">
            <a:extLst>
              <a:ext uri="{FF2B5EF4-FFF2-40B4-BE49-F238E27FC236}">
                <a16:creationId xmlns:a16="http://schemas.microsoft.com/office/drawing/2014/main" id="{4379F083-A39D-4258-A4D5-F6A49C319458}"/>
              </a:ext>
            </a:extLst>
          </p:cNvPr>
          <p:cNvPicPr>
            <a:picLocks noChangeAspect="1"/>
          </p:cNvPicPr>
          <p:nvPr/>
        </p:nvPicPr>
        <p:blipFill>
          <a:blip r:embed="rId4" cstate="print"/>
          <a:stretch>
            <a:fillRect/>
          </a:stretch>
        </p:blipFill>
        <p:spPr>
          <a:xfrm>
            <a:off x="9628991" y="4771293"/>
            <a:ext cx="2563009" cy="170306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tăText 3"/>
          <p:cNvSpPr txBox="1"/>
          <p:nvPr/>
        </p:nvSpPr>
        <p:spPr>
          <a:xfrm>
            <a:off x="624840" y="213360"/>
            <a:ext cx="3052246" cy="369332"/>
          </a:xfrm>
          <a:prstGeom prst="rect">
            <a:avLst/>
          </a:prstGeom>
          <a:noFill/>
        </p:spPr>
        <p:txBody>
          <a:bodyPr wrap="none" rtlCol="0">
            <a:spAutoFit/>
          </a:bodyPr>
          <a:lstStyle/>
          <a:p>
            <a:r>
              <a:rPr lang="en-US" b="1" i="1" dirty="0" err="1"/>
              <a:t>Punctele</a:t>
            </a:r>
            <a:r>
              <a:rPr lang="en-US" b="1" i="1" dirty="0"/>
              <a:t> </a:t>
            </a:r>
            <a:r>
              <a:rPr lang="en-US" b="1" i="1" dirty="0" err="1"/>
              <a:t>Gastronomice</a:t>
            </a:r>
            <a:r>
              <a:rPr lang="en-US" b="1" i="1" dirty="0"/>
              <a:t> Locale</a:t>
            </a:r>
            <a:endParaRPr lang="ro-RO" dirty="0"/>
          </a:p>
        </p:txBody>
      </p:sp>
      <p:sp>
        <p:nvSpPr>
          <p:cNvPr id="5" name="CasetăText 4"/>
          <p:cNvSpPr txBox="1"/>
          <p:nvPr/>
        </p:nvSpPr>
        <p:spPr>
          <a:xfrm>
            <a:off x="396240" y="3238548"/>
            <a:ext cx="6522720" cy="3619452"/>
          </a:xfrm>
          <a:prstGeom prst="rect">
            <a:avLst/>
          </a:prstGeom>
          <a:noFill/>
        </p:spPr>
        <p:txBody>
          <a:bodyPr wrap="square" rtlCol="0">
            <a:spAutoFit/>
          </a:bodyPr>
          <a:lstStyle/>
          <a:p>
            <a:pPr algn="just">
              <a:lnSpc>
                <a:spcPct val="110000"/>
              </a:lnSpc>
              <a:buFont typeface="Wingdings" pitchFamily="2" charset="2"/>
              <a:buChar char="v"/>
            </a:pPr>
            <a:r>
              <a:rPr lang="en-US" sz="1600" dirty="0" err="1"/>
              <a:t>Produsele</a:t>
            </a:r>
            <a:r>
              <a:rPr lang="en-US" sz="1600" dirty="0"/>
              <a:t> cu specific zonal pot </a:t>
            </a:r>
            <a:r>
              <a:rPr lang="en-US" sz="1600" dirty="0" err="1"/>
              <a:t>cuprinde</a:t>
            </a:r>
            <a:r>
              <a:rPr lang="en-US" sz="1600" dirty="0"/>
              <a:t>: </a:t>
            </a:r>
            <a:endParaRPr lang="ro-RO" sz="1600" dirty="0"/>
          </a:p>
          <a:p>
            <a:pPr lvl="0" algn="just">
              <a:lnSpc>
                <a:spcPct val="110000"/>
              </a:lnSpc>
              <a:buFont typeface="Wingdings" pitchFamily="2" charset="2"/>
              <a:buChar char="ü"/>
            </a:pPr>
            <a:r>
              <a:rPr lang="en-US" sz="1600" dirty="0" err="1"/>
              <a:t>gustări</a:t>
            </a:r>
            <a:r>
              <a:rPr lang="en-US" sz="1600" dirty="0"/>
              <a:t>/</a:t>
            </a:r>
            <a:r>
              <a:rPr lang="en-US" sz="1600" dirty="0" err="1"/>
              <a:t>antreuri</a:t>
            </a:r>
            <a:r>
              <a:rPr lang="en-US" sz="1600" dirty="0"/>
              <a:t> </a:t>
            </a:r>
            <a:r>
              <a:rPr lang="en-US" sz="1600" dirty="0" err="1"/>
              <a:t>calde</a:t>
            </a:r>
            <a:r>
              <a:rPr lang="en-US" sz="1600" dirty="0"/>
              <a:t> </a:t>
            </a:r>
            <a:r>
              <a:rPr lang="en-US" sz="1600" dirty="0" err="1"/>
              <a:t>sau</a:t>
            </a:r>
            <a:r>
              <a:rPr lang="en-US" sz="1600" dirty="0"/>
              <a:t> </a:t>
            </a:r>
            <a:r>
              <a:rPr lang="en-US" sz="1600" dirty="0" err="1"/>
              <a:t>reci</a:t>
            </a:r>
            <a:r>
              <a:rPr lang="en-US" sz="1600" dirty="0"/>
              <a:t>  </a:t>
            </a:r>
            <a:endParaRPr lang="ro-RO" sz="1600" dirty="0"/>
          </a:p>
          <a:p>
            <a:pPr lvl="0" algn="just">
              <a:lnSpc>
                <a:spcPct val="110000"/>
              </a:lnSpc>
              <a:buFont typeface="Wingdings" pitchFamily="2" charset="2"/>
              <a:buChar char="ü"/>
            </a:pPr>
            <a:r>
              <a:rPr lang="en-US" sz="1600" dirty="0" err="1"/>
              <a:t>preparate</a:t>
            </a:r>
            <a:r>
              <a:rPr lang="en-US" sz="1600" dirty="0"/>
              <a:t> de </a:t>
            </a:r>
            <a:r>
              <a:rPr lang="en-US" sz="1600" dirty="0" err="1"/>
              <a:t>felul</a:t>
            </a:r>
            <a:r>
              <a:rPr lang="en-US" sz="1600" dirty="0"/>
              <a:t> I </a:t>
            </a:r>
            <a:endParaRPr lang="ro-RO" sz="1600" dirty="0"/>
          </a:p>
          <a:p>
            <a:pPr lvl="0" algn="just">
              <a:lnSpc>
                <a:spcPct val="110000"/>
              </a:lnSpc>
              <a:buFont typeface="Wingdings" pitchFamily="2" charset="2"/>
              <a:buChar char="ü"/>
            </a:pPr>
            <a:r>
              <a:rPr lang="en-US" sz="1600" dirty="0" err="1"/>
              <a:t>preparate</a:t>
            </a:r>
            <a:r>
              <a:rPr lang="en-US" sz="1600" dirty="0"/>
              <a:t> de </a:t>
            </a:r>
            <a:r>
              <a:rPr lang="en-US" sz="1600" dirty="0" err="1"/>
              <a:t>felul</a:t>
            </a:r>
            <a:r>
              <a:rPr lang="en-US" sz="1600" dirty="0"/>
              <a:t> II (de </a:t>
            </a:r>
            <a:r>
              <a:rPr lang="en-US" sz="1600" dirty="0" err="1"/>
              <a:t>bază</a:t>
            </a:r>
            <a:r>
              <a:rPr lang="en-US" sz="1600" dirty="0"/>
              <a:t>) </a:t>
            </a:r>
            <a:endParaRPr lang="ro-RO" sz="1600" dirty="0"/>
          </a:p>
          <a:p>
            <a:pPr lvl="0" algn="just">
              <a:lnSpc>
                <a:spcPct val="110000"/>
              </a:lnSpc>
              <a:buFont typeface="Wingdings" pitchFamily="2" charset="2"/>
              <a:buChar char="ü"/>
            </a:pPr>
            <a:r>
              <a:rPr lang="en-US" sz="1600" dirty="0" err="1"/>
              <a:t>preparate</a:t>
            </a:r>
            <a:r>
              <a:rPr lang="en-US" sz="1600" dirty="0"/>
              <a:t> de </a:t>
            </a:r>
            <a:r>
              <a:rPr lang="en-US" sz="1600" dirty="0" err="1"/>
              <a:t>felul</a:t>
            </a:r>
            <a:r>
              <a:rPr lang="en-US" sz="1600" dirty="0"/>
              <a:t> III (</a:t>
            </a:r>
            <a:r>
              <a:rPr lang="en-US" sz="1600" dirty="0" err="1"/>
              <a:t>dulciuri</a:t>
            </a:r>
            <a:r>
              <a:rPr lang="en-US" sz="1600" dirty="0"/>
              <a:t> de </a:t>
            </a:r>
            <a:r>
              <a:rPr lang="en-US" sz="1600" dirty="0" err="1"/>
              <a:t>bucătărie</a:t>
            </a:r>
            <a:r>
              <a:rPr lang="en-US" sz="1600" dirty="0"/>
              <a:t>);</a:t>
            </a:r>
            <a:endParaRPr lang="ro-RO" sz="1600" dirty="0"/>
          </a:p>
          <a:p>
            <a:pPr lvl="0" algn="just">
              <a:lnSpc>
                <a:spcPct val="110000"/>
              </a:lnSpc>
              <a:buFont typeface="Wingdings" pitchFamily="2" charset="2"/>
              <a:buChar char="ü"/>
            </a:pPr>
            <a:r>
              <a:rPr lang="en-US" sz="1600" dirty="0" err="1"/>
              <a:t>preparate</a:t>
            </a:r>
            <a:r>
              <a:rPr lang="en-US" sz="1600" dirty="0"/>
              <a:t> </a:t>
            </a:r>
            <a:r>
              <a:rPr lang="en-US" sz="1600" dirty="0" err="1"/>
              <a:t>artizanale</a:t>
            </a:r>
            <a:r>
              <a:rPr lang="en-US" sz="1600" dirty="0"/>
              <a:t> de </a:t>
            </a:r>
            <a:r>
              <a:rPr lang="en-US" sz="1600" dirty="0" err="1"/>
              <a:t>panificație</a:t>
            </a:r>
            <a:r>
              <a:rPr lang="en-US" sz="1600" dirty="0"/>
              <a:t> </a:t>
            </a:r>
            <a:r>
              <a:rPr lang="en-US" sz="1600" dirty="0" err="1"/>
              <a:t>și</a:t>
            </a:r>
            <a:r>
              <a:rPr lang="en-US" sz="1600" dirty="0"/>
              <a:t> </a:t>
            </a:r>
            <a:r>
              <a:rPr lang="en-US" sz="1600" dirty="0" err="1"/>
              <a:t>patiserie</a:t>
            </a:r>
            <a:r>
              <a:rPr lang="en-US" sz="1600" dirty="0"/>
              <a:t> </a:t>
            </a:r>
            <a:r>
              <a:rPr lang="en-US" sz="1600" dirty="0" err="1"/>
              <a:t>specifice</a:t>
            </a:r>
            <a:r>
              <a:rPr lang="en-US" sz="1600" dirty="0"/>
              <a:t> </a:t>
            </a:r>
            <a:r>
              <a:rPr lang="en-US" sz="1600" dirty="0" err="1"/>
              <a:t>zonei</a:t>
            </a:r>
            <a:r>
              <a:rPr lang="en-US" sz="1600" dirty="0"/>
              <a:t>; </a:t>
            </a:r>
            <a:endParaRPr lang="ro-RO" sz="1600" dirty="0"/>
          </a:p>
          <a:p>
            <a:pPr lvl="0" algn="just">
              <a:lnSpc>
                <a:spcPct val="110000"/>
              </a:lnSpc>
              <a:buFont typeface="Wingdings" pitchFamily="2" charset="2"/>
              <a:buChar char="ü"/>
            </a:pPr>
            <a:r>
              <a:rPr lang="en-US" sz="1600" dirty="0" err="1"/>
              <a:t>preparate</a:t>
            </a:r>
            <a:r>
              <a:rPr lang="en-US" sz="1600" dirty="0"/>
              <a:t> </a:t>
            </a:r>
            <a:r>
              <a:rPr lang="en-US" sz="1600" dirty="0" err="1"/>
              <a:t>culinare</a:t>
            </a:r>
            <a:r>
              <a:rPr lang="en-US" sz="1600" dirty="0"/>
              <a:t> </a:t>
            </a:r>
            <a:r>
              <a:rPr lang="en-US" sz="1600" dirty="0" err="1"/>
              <a:t>specifice</a:t>
            </a:r>
            <a:r>
              <a:rPr lang="en-US" sz="1600" dirty="0"/>
              <a:t> </a:t>
            </a:r>
            <a:r>
              <a:rPr lang="en-US" sz="1600" dirty="0" err="1"/>
              <a:t>zonei</a:t>
            </a:r>
            <a:r>
              <a:rPr lang="en-US" sz="1600" dirty="0"/>
              <a:t> </a:t>
            </a:r>
            <a:r>
              <a:rPr lang="en-US" sz="1600" dirty="0" err="1"/>
              <a:t>atestate</a:t>
            </a:r>
            <a:r>
              <a:rPr lang="en-US" sz="1600" dirty="0"/>
              <a:t> </a:t>
            </a:r>
            <a:r>
              <a:rPr lang="en-US" sz="1600" dirty="0" err="1"/>
              <a:t>tradițional</a:t>
            </a:r>
            <a:r>
              <a:rPr lang="en-US" sz="1600" dirty="0"/>
              <a:t>, </a:t>
            </a:r>
            <a:r>
              <a:rPr lang="en-US" sz="1600" dirty="0" err="1"/>
              <a:t>înscrise</a:t>
            </a:r>
            <a:r>
              <a:rPr lang="en-US" sz="1600" dirty="0"/>
              <a:t> </a:t>
            </a:r>
            <a:r>
              <a:rPr lang="en-US" sz="1600" dirty="0" err="1"/>
              <a:t>în</a:t>
            </a:r>
            <a:r>
              <a:rPr lang="en-US" sz="1600" dirty="0"/>
              <a:t> scheme de </a:t>
            </a:r>
            <a:r>
              <a:rPr lang="en-US" sz="1600" dirty="0" err="1"/>
              <a:t>calitate</a:t>
            </a:r>
            <a:r>
              <a:rPr lang="en-US" sz="1600" dirty="0"/>
              <a:t> (ex. IGP, DOP, STG), certificate ecologic, </a:t>
            </a:r>
            <a:r>
              <a:rPr lang="en-US" sz="1600" dirty="0" err="1"/>
              <a:t>indicație</a:t>
            </a:r>
            <a:r>
              <a:rPr lang="en-US" sz="1600" dirty="0"/>
              <a:t> </a:t>
            </a:r>
            <a:r>
              <a:rPr lang="en-US" sz="1600" dirty="0" err="1"/>
              <a:t>geografică</a:t>
            </a:r>
            <a:r>
              <a:rPr lang="en-US" sz="1600" dirty="0"/>
              <a:t>, </a:t>
            </a:r>
            <a:r>
              <a:rPr lang="en-US" sz="1600" dirty="0" err="1"/>
              <a:t>produs</a:t>
            </a:r>
            <a:r>
              <a:rPr lang="en-US" sz="1600" dirty="0"/>
              <a:t> </a:t>
            </a:r>
            <a:r>
              <a:rPr lang="en-US" sz="1600" dirty="0" err="1"/>
              <a:t>montan</a:t>
            </a:r>
            <a:r>
              <a:rPr lang="en-US" sz="1600" dirty="0"/>
              <a:t>, </a:t>
            </a:r>
            <a:r>
              <a:rPr lang="en-US" sz="1600" dirty="0" err="1"/>
              <a:t>marcă</a:t>
            </a:r>
            <a:r>
              <a:rPr lang="en-US" sz="1600" dirty="0"/>
              <a:t> de </a:t>
            </a:r>
            <a:r>
              <a:rPr lang="en-US" sz="1600" dirty="0" err="1"/>
              <a:t>certificare</a:t>
            </a:r>
            <a:r>
              <a:rPr lang="en-US" sz="1600" dirty="0"/>
              <a:t>, </a:t>
            </a:r>
            <a:r>
              <a:rPr lang="en-US" sz="1600" dirty="0" err="1"/>
              <a:t>marcă</a:t>
            </a:r>
            <a:r>
              <a:rPr lang="en-US" sz="1600" dirty="0"/>
              <a:t> </a:t>
            </a:r>
            <a:r>
              <a:rPr lang="en-US" sz="1600" dirty="0" err="1"/>
              <a:t>colectivă</a:t>
            </a:r>
            <a:r>
              <a:rPr lang="en-US" sz="1600" dirty="0"/>
              <a:t>; </a:t>
            </a:r>
            <a:endParaRPr lang="ro-RO" sz="1600" dirty="0"/>
          </a:p>
          <a:p>
            <a:pPr lvl="0" algn="just">
              <a:lnSpc>
                <a:spcPct val="110000"/>
              </a:lnSpc>
              <a:buFont typeface="Wingdings" pitchFamily="2" charset="2"/>
              <a:buChar char="ü"/>
            </a:pPr>
            <a:r>
              <a:rPr lang="en-US" sz="1600" dirty="0" err="1"/>
              <a:t>băuturi</a:t>
            </a:r>
            <a:r>
              <a:rPr lang="en-US" sz="1600" dirty="0"/>
              <a:t> </a:t>
            </a:r>
            <a:r>
              <a:rPr lang="en-US" sz="1600" dirty="0" err="1"/>
              <a:t>răcoritoare</a:t>
            </a:r>
            <a:r>
              <a:rPr lang="en-US" sz="1600" dirty="0"/>
              <a:t> </a:t>
            </a:r>
            <a:r>
              <a:rPr lang="en-US" sz="1600" dirty="0" err="1"/>
              <a:t>și</a:t>
            </a:r>
            <a:r>
              <a:rPr lang="en-US" sz="1600" dirty="0"/>
              <a:t> </a:t>
            </a:r>
            <a:r>
              <a:rPr lang="en-US" sz="1600" dirty="0" err="1"/>
              <a:t>alcoolice</a:t>
            </a:r>
            <a:r>
              <a:rPr lang="en-US" sz="1600" dirty="0"/>
              <a:t> </a:t>
            </a:r>
            <a:r>
              <a:rPr lang="en-US" sz="1600" dirty="0" err="1"/>
              <a:t>specifice</a:t>
            </a:r>
            <a:r>
              <a:rPr lang="en-US" sz="1600" dirty="0"/>
              <a:t> </a:t>
            </a:r>
            <a:r>
              <a:rPr lang="en-US" sz="1600" dirty="0" err="1"/>
              <a:t>zonei</a:t>
            </a:r>
            <a:r>
              <a:rPr lang="en-US" sz="1600" dirty="0"/>
              <a:t>; </a:t>
            </a:r>
            <a:endParaRPr lang="ro-RO" sz="1600" dirty="0"/>
          </a:p>
          <a:p>
            <a:pPr lvl="0" algn="just">
              <a:lnSpc>
                <a:spcPct val="110000"/>
              </a:lnSpc>
              <a:buFont typeface="Wingdings" pitchFamily="2" charset="2"/>
              <a:buChar char="ü"/>
            </a:pPr>
            <a:r>
              <a:rPr lang="en-US" sz="1600" dirty="0" err="1"/>
              <a:t>siropuri</a:t>
            </a:r>
            <a:r>
              <a:rPr lang="en-US" sz="1600" dirty="0"/>
              <a:t> din </a:t>
            </a:r>
            <a:r>
              <a:rPr lang="en-US" sz="1600" dirty="0" err="1"/>
              <a:t>fructe</a:t>
            </a:r>
            <a:r>
              <a:rPr lang="en-US" sz="1600" dirty="0"/>
              <a:t> </a:t>
            </a:r>
            <a:r>
              <a:rPr lang="en-US" sz="1600" dirty="0" err="1"/>
              <a:t>specifice</a:t>
            </a:r>
            <a:r>
              <a:rPr lang="en-US" sz="1600" dirty="0"/>
              <a:t> </a:t>
            </a:r>
            <a:r>
              <a:rPr lang="en-US" sz="1600" dirty="0" err="1"/>
              <a:t>zonei</a:t>
            </a:r>
            <a:r>
              <a:rPr lang="en-US" sz="1600" dirty="0"/>
              <a:t>, legume </a:t>
            </a:r>
            <a:r>
              <a:rPr lang="en-US" sz="1600" dirty="0" err="1"/>
              <a:t>și</a:t>
            </a:r>
            <a:r>
              <a:rPr lang="en-US" sz="1600" dirty="0"/>
              <a:t> </a:t>
            </a:r>
            <a:r>
              <a:rPr lang="en-US" sz="1600" dirty="0" err="1"/>
              <a:t>fructe</a:t>
            </a:r>
            <a:r>
              <a:rPr lang="en-US" sz="1600" dirty="0"/>
              <a:t> </a:t>
            </a:r>
            <a:r>
              <a:rPr lang="en-US" sz="1600" dirty="0" err="1"/>
              <a:t>proaspete</a:t>
            </a:r>
            <a:r>
              <a:rPr lang="en-US" sz="1600" dirty="0"/>
              <a:t> </a:t>
            </a:r>
            <a:r>
              <a:rPr lang="en-US" sz="1600" dirty="0" err="1"/>
              <a:t>și</a:t>
            </a:r>
            <a:r>
              <a:rPr lang="en-US" sz="1600" dirty="0"/>
              <a:t>/</a:t>
            </a:r>
            <a:r>
              <a:rPr lang="en-US" sz="1600" dirty="0" err="1"/>
              <a:t>sau</a:t>
            </a:r>
            <a:r>
              <a:rPr lang="en-US" sz="1600" dirty="0"/>
              <a:t> </a:t>
            </a:r>
            <a:r>
              <a:rPr lang="en-US" sz="1600" dirty="0" err="1"/>
              <a:t>conservate</a:t>
            </a:r>
            <a:r>
              <a:rPr lang="en-US" sz="1600" dirty="0"/>
              <a:t>, </a:t>
            </a:r>
            <a:r>
              <a:rPr lang="en-US" sz="1600" dirty="0" err="1"/>
              <a:t>specifice</a:t>
            </a:r>
            <a:r>
              <a:rPr lang="en-US" sz="1600" dirty="0"/>
              <a:t> </a:t>
            </a:r>
            <a:r>
              <a:rPr lang="en-US" sz="1600" dirty="0" err="1"/>
              <a:t>zonei</a:t>
            </a:r>
            <a:r>
              <a:rPr lang="en-US" sz="1600" dirty="0"/>
              <a:t>, </a:t>
            </a:r>
            <a:r>
              <a:rPr lang="en-US" sz="1600" dirty="0" err="1"/>
              <a:t>înscrise</a:t>
            </a:r>
            <a:r>
              <a:rPr lang="en-US" sz="1600" dirty="0"/>
              <a:t> </a:t>
            </a:r>
            <a:r>
              <a:rPr lang="en-US" sz="1600" dirty="0" err="1"/>
              <a:t>în</a:t>
            </a:r>
            <a:r>
              <a:rPr lang="en-US" sz="1600" dirty="0"/>
              <a:t> scheme de </a:t>
            </a:r>
            <a:r>
              <a:rPr lang="en-US" sz="1600" dirty="0" err="1"/>
              <a:t>calitate</a:t>
            </a:r>
            <a:r>
              <a:rPr lang="en-US" sz="1600" dirty="0"/>
              <a:t> (ex. DOP);</a:t>
            </a:r>
            <a:endParaRPr lang="ro-RO" sz="1600" dirty="0"/>
          </a:p>
          <a:p>
            <a:endParaRPr lang="ro-RO" dirty="0"/>
          </a:p>
        </p:txBody>
      </p:sp>
      <p:sp>
        <p:nvSpPr>
          <p:cNvPr id="7" name="CasetăText 6"/>
          <p:cNvSpPr txBox="1"/>
          <p:nvPr/>
        </p:nvSpPr>
        <p:spPr>
          <a:xfrm>
            <a:off x="289560" y="487681"/>
            <a:ext cx="11689080" cy="3111621"/>
          </a:xfrm>
          <a:prstGeom prst="rect">
            <a:avLst/>
          </a:prstGeom>
          <a:noFill/>
        </p:spPr>
        <p:txBody>
          <a:bodyPr wrap="square" rtlCol="0">
            <a:spAutoFit/>
          </a:bodyPr>
          <a:lstStyle/>
          <a:p>
            <a:pPr algn="just">
              <a:lnSpc>
                <a:spcPct val="110000"/>
              </a:lnSpc>
              <a:buFont typeface="Wingdings" pitchFamily="2" charset="2"/>
              <a:buChar char="Ø"/>
            </a:pPr>
            <a:r>
              <a:rPr lang="en-US" dirty="0" err="1"/>
              <a:t>Punctele</a:t>
            </a:r>
            <a:r>
              <a:rPr lang="en-US" dirty="0"/>
              <a:t> </a:t>
            </a:r>
            <a:r>
              <a:rPr lang="en-US" dirty="0" err="1"/>
              <a:t>Gastronomice</a:t>
            </a:r>
            <a:r>
              <a:rPr lang="en-US" dirty="0"/>
              <a:t> Locale (PGL) </a:t>
            </a:r>
            <a:r>
              <a:rPr lang="en-US" dirty="0" err="1"/>
              <a:t>reprezintă</a:t>
            </a:r>
            <a:r>
              <a:rPr lang="en-US" dirty="0"/>
              <a:t> un concept de </a:t>
            </a:r>
            <a:r>
              <a:rPr lang="en-US" dirty="0" err="1"/>
              <a:t>unitate</a:t>
            </a:r>
            <a:r>
              <a:rPr lang="en-US" dirty="0"/>
              <a:t> de tip familial care </a:t>
            </a:r>
            <a:r>
              <a:rPr lang="en-US" dirty="0" err="1"/>
              <a:t>oferă</a:t>
            </a:r>
            <a:r>
              <a:rPr lang="en-US" dirty="0"/>
              <a:t> </a:t>
            </a:r>
            <a:r>
              <a:rPr lang="en-US" dirty="0" err="1"/>
              <a:t>produse</a:t>
            </a:r>
            <a:r>
              <a:rPr lang="en-US" dirty="0"/>
              <a:t> </a:t>
            </a:r>
            <a:r>
              <a:rPr lang="en-US" dirty="0" err="1"/>
              <a:t>și</a:t>
            </a:r>
            <a:r>
              <a:rPr lang="en-US" dirty="0"/>
              <a:t> </a:t>
            </a:r>
            <a:r>
              <a:rPr lang="en-US" dirty="0" err="1"/>
              <a:t>preparate</a:t>
            </a:r>
            <a:r>
              <a:rPr lang="en-US" dirty="0"/>
              <a:t> </a:t>
            </a:r>
            <a:r>
              <a:rPr lang="en-US" dirty="0" err="1"/>
              <a:t>alimentare</a:t>
            </a:r>
            <a:r>
              <a:rPr lang="en-US" dirty="0"/>
              <a:t> </a:t>
            </a:r>
            <a:r>
              <a:rPr lang="en-US" dirty="0" err="1"/>
              <a:t>specifice</a:t>
            </a:r>
            <a:r>
              <a:rPr lang="en-US" dirty="0"/>
              <a:t> </a:t>
            </a:r>
            <a:r>
              <a:rPr lang="en-US" dirty="0" err="1"/>
              <a:t>zonei</a:t>
            </a:r>
            <a:r>
              <a:rPr lang="en-US" dirty="0"/>
              <a:t> </a:t>
            </a:r>
            <a:r>
              <a:rPr lang="en-US" dirty="0" err="1"/>
              <a:t>geografice</a:t>
            </a:r>
            <a:r>
              <a:rPr lang="en-US" dirty="0"/>
              <a:t> a </a:t>
            </a:r>
            <a:r>
              <a:rPr lang="en-US" dirty="0" err="1"/>
              <a:t>României</a:t>
            </a:r>
            <a:r>
              <a:rPr lang="en-US" dirty="0"/>
              <a:t> </a:t>
            </a:r>
            <a:r>
              <a:rPr lang="en-US" dirty="0" err="1"/>
              <a:t>unde</a:t>
            </a:r>
            <a:r>
              <a:rPr lang="en-US" dirty="0"/>
              <a:t> </a:t>
            </a:r>
            <a:r>
              <a:rPr lang="en-US" dirty="0" err="1"/>
              <a:t>sunt</a:t>
            </a:r>
            <a:r>
              <a:rPr lang="en-US" dirty="0"/>
              <a:t> </a:t>
            </a:r>
            <a:r>
              <a:rPr lang="en-US" dirty="0" err="1"/>
              <a:t>localizate</a:t>
            </a:r>
            <a:r>
              <a:rPr lang="en-US" dirty="0"/>
              <a:t>. PGL-</a:t>
            </a:r>
            <a:r>
              <a:rPr lang="en-US" dirty="0" err="1"/>
              <a:t>urile</a:t>
            </a:r>
            <a:r>
              <a:rPr lang="en-US" dirty="0"/>
              <a:t> nu </a:t>
            </a:r>
            <a:r>
              <a:rPr lang="en-US" dirty="0" err="1"/>
              <a:t>tind</a:t>
            </a:r>
            <a:r>
              <a:rPr lang="en-US" dirty="0"/>
              <a:t> </a:t>
            </a:r>
            <a:r>
              <a:rPr lang="en-US" dirty="0" err="1"/>
              <a:t>spre</a:t>
            </a:r>
            <a:r>
              <a:rPr lang="en-US" dirty="0"/>
              <a:t> a </a:t>
            </a:r>
            <a:r>
              <a:rPr lang="en-US" dirty="0" err="1"/>
              <a:t>deveni</a:t>
            </a:r>
            <a:r>
              <a:rPr lang="en-US" dirty="0"/>
              <a:t> </a:t>
            </a:r>
            <a:r>
              <a:rPr lang="en-US" dirty="0" err="1"/>
              <a:t>restaurante</a:t>
            </a:r>
            <a:r>
              <a:rPr lang="en-US" dirty="0"/>
              <a:t> </a:t>
            </a:r>
            <a:r>
              <a:rPr lang="en-US" dirty="0" err="1"/>
              <a:t>sau</a:t>
            </a:r>
            <a:r>
              <a:rPr lang="en-US" dirty="0"/>
              <a:t> </a:t>
            </a:r>
            <a:r>
              <a:rPr lang="en-US" dirty="0" err="1"/>
              <a:t>pensiuni</a:t>
            </a:r>
            <a:r>
              <a:rPr lang="en-US" dirty="0"/>
              <a:t>, </a:t>
            </a:r>
            <a:r>
              <a:rPr lang="en-US" dirty="0" err="1"/>
              <a:t>ci</a:t>
            </a:r>
            <a:r>
              <a:rPr lang="en-US" dirty="0"/>
              <a:t> </a:t>
            </a:r>
            <a:r>
              <a:rPr lang="en-US" dirty="0" err="1"/>
              <a:t>vor</a:t>
            </a:r>
            <a:r>
              <a:rPr lang="en-US" dirty="0"/>
              <a:t> </a:t>
            </a:r>
            <a:r>
              <a:rPr lang="en-US" dirty="0" err="1"/>
              <a:t>să</a:t>
            </a:r>
            <a:r>
              <a:rPr lang="en-US" dirty="0"/>
              <a:t> </a:t>
            </a:r>
            <a:r>
              <a:rPr lang="en-US" dirty="0" err="1"/>
              <a:t>ofere</a:t>
            </a:r>
            <a:r>
              <a:rPr lang="en-US" dirty="0"/>
              <a:t> </a:t>
            </a:r>
            <a:r>
              <a:rPr lang="en-US" dirty="0" err="1"/>
              <a:t>posibilitatea</a:t>
            </a:r>
            <a:r>
              <a:rPr lang="en-US" dirty="0"/>
              <a:t> </a:t>
            </a:r>
            <a:r>
              <a:rPr lang="en-US" dirty="0" err="1"/>
              <a:t>turiștilor</a:t>
            </a:r>
            <a:r>
              <a:rPr lang="en-US" dirty="0"/>
              <a:t> de a se </a:t>
            </a:r>
            <a:r>
              <a:rPr lang="en-US" dirty="0" err="1"/>
              <a:t>bucura</a:t>
            </a:r>
            <a:r>
              <a:rPr lang="en-US" dirty="0"/>
              <a:t> de </a:t>
            </a:r>
            <a:r>
              <a:rPr lang="en-US" dirty="0" err="1"/>
              <a:t>preparate</a:t>
            </a:r>
            <a:r>
              <a:rPr lang="en-US" dirty="0"/>
              <a:t> </a:t>
            </a:r>
            <a:r>
              <a:rPr lang="en-US" dirty="0" err="1"/>
              <a:t>tradiționale</a:t>
            </a:r>
            <a:r>
              <a:rPr lang="en-US" dirty="0"/>
              <a:t> locale </a:t>
            </a:r>
            <a:r>
              <a:rPr lang="en-US" dirty="0" err="1"/>
              <a:t>într</a:t>
            </a:r>
            <a:r>
              <a:rPr lang="en-US" dirty="0"/>
              <a:t>-o </a:t>
            </a:r>
            <a:r>
              <a:rPr lang="en-US" dirty="0" err="1"/>
              <a:t>atmosferă</a:t>
            </a:r>
            <a:r>
              <a:rPr lang="en-US" dirty="0"/>
              <a:t> specific </a:t>
            </a:r>
            <a:r>
              <a:rPr lang="en-US" dirty="0" err="1"/>
              <a:t>rurală</a:t>
            </a:r>
            <a:r>
              <a:rPr lang="en-US" dirty="0"/>
              <a:t>, </a:t>
            </a:r>
            <a:r>
              <a:rPr lang="en-US" dirty="0" err="1"/>
              <a:t>însă</a:t>
            </a:r>
            <a:r>
              <a:rPr lang="en-US" dirty="0"/>
              <a:t> cu </a:t>
            </a:r>
            <a:r>
              <a:rPr lang="en-US" dirty="0" err="1"/>
              <a:t>respectarea</a:t>
            </a:r>
            <a:r>
              <a:rPr lang="en-US" dirty="0"/>
              <a:t> </a:t>
            </a:r>
            <a:r>
              <a:rPr lang="en-US" dirty="0" err="1"/>
              <a:t>normelor</a:t>
            </a:r>
            <a:r>
              <a:rPr lang="en-US" dirty="0"/>
              <a:t> </a:t>
            </a:r>
            <a:r>
              <a:rPr lang="en-US" dirty="0" err="1"/>
              <a:t>și</a:t>
            </a:r>
            <a:r>
              <a:rPr lang="en-US" dirty="0"/>
              <a:t> </a:t>
            </a:r>
            <a:r>
              <a:rPr lang="en-US" dirty="0" err="1"/>
              <a:t>condițiilor</a:t>
            </a:r>
            <a:r>
              <a:rPr lang="en-US" dirty="0"/>
              <a:t> de </a:t>
            </a:r>
            <a:r>
              <a:rPr lang="en-US" dirty="0" err="1"/>
              <a:t>igienă</a:t>
            </a:r>
            <a:r>
              <a:rPr lang="en-US" dirty="0"/>
              <a:t>, </a:t>
            </a:r>
            <a:r>
              <a:rPr lang="en-US" dirty="0" err="1"/>
              <a:t>pentru</a:t>
            </a:r>
            <a:r>
              <a:rPr lang="en-US" dirty="0"/>
              <a:t> ca </a:t>
            </a:r>
            <a:r>
              <a:rPr lang="en-US" dirty="0" err="1"/>
              <a:t>sănătatea</a:t>
            </a:r>
            <a:r>
              <a:rPr lang="en-US" dirty="0"/>
              <a:t> </a:t>
            </a:r>
            <a:r>
              <a:rPr lang="en-US" dirty="0" err="1"/>
              <a:t>consumatorilor</a:t>
            </a:r>
            <a:r>
              <a:rPr lang="en-US" dirty="0"/>
              <a:t> </a:t>
            </a:r>
            <a:r>
              <a:rPr lang="en-US" dirty="0" err="1"/>
              <a:t>să</a:t>
            </a:r>
            <a:r>
              <a:rPr lang="en-US" dirty="0"/>
              <a:t> nu fie </a:t>
            </a:r>
            <a:r>
              <a:rPr lang="en-US" dirty="0" err="1"/>
              <a:t>afectată</a:t>
            </a:r>
            <a:r>
              <a:rPr lang="en-US" dirty="0"/>
              <a:t>. </a:t>
            </a:r>
            <a:endParaRPr lang="ro-RO" dirty="0"/>
          </a:p>
          <a:p>
            <a:pPr algn="just">
              <a:lnSpc>
                <a:spcPct val="110000"/>
              </a:lnSpc>
              <a:buFont typeface="Wingdings" pitchFamily="2" charset="2"/>
              <a:buChar char="Ø"/>
            </a:pPr>
            <a:r>
              <a:rPr lang="en-US" dirty="0" err="1"/>
              <a:t>Aceste</a:t>
            </a:r>
            <a:r>
              <a:rPr lang="en-US" dirty="0"/>
              <a:t> </a:t>
            </a:r>
            <a:r>
              <a:rPr lang="en-US" dirty="0" err="1"/>
              <a:t>obiective</a:t>
            </a:r>
            <a:r>
              <a:rPr lang="en-US" dirty="0"/>
              <a:t> se </a:t>
            </a:r>
            <a:r>
              <a:rPr lang="en-US" dirty="0" err="1"/>
              <a:t>regăsesc</a:t>
            </a:r>
            <a:r>
              <a:rPr lang="en-US" dirty="0"/>
              <a:t> </a:t>
            </a:r>
            <a:r>
              <a:rPr lang="en-US" dirty="0" err="1"/>
              <a:t>în</a:t>
            </a:r>
            <a:r>
              <a:rPr lang="en-US" dirty="0"/>
              <a:t> </a:t>
            </a:r>
            <a:r>
              <a:rPr lang="en-US" dirty="0" err="1"/>
              <a:t>incinta</a:t>
            </a:r>
            <a:r>
              <a:rPr lang="en-US" dirty="0"/>
              <a:t> </a:t>
            </a:r>
            <a:r>
              <a:rPr lang="en-US" dirty="0" err="1"/>
              <a:t>exploatațiilor</a:t>
            </a:r>
            <a:r>
              <a:rPr lang="en-US" dirty="0"/>
              <a:t> </a:t>
            </a:r>
            <a:r>
              <a:rPr lang="en-US" dirty="0" err="1"/>
              <a:t>familiale</a:t>
            </a:r>
            <a:r>
              <a:rPr lang="en-US" dirty="0"/>
              <a:t> din </a:t>
            </a:r>
            <a:r>
              <a:rPr lang="en-US" dirty="0" err="1"/>
              <a:t>mediul</a:t>
            </a:r>
            <a:r>
              <a:rPr lang="en-US" dirty="0"/>
              <a:t> rural, </a:t>
            </a:r>
            <a:r>
              <a:rPr lang="en-US" dirty="0" err="1"/>
              <a:t>fermelor</a:t>
            </a:r>
            <a:r>
              <a:rPr lang="en-US" dirty="0"/>
              <a:t> de </a:t>
            </a:r>
            <a:r>
              <a:rPr lang="en-US" dirty="0" err="1"/>
              <a:t>animale</a:t>
            </a:r>
            <a:r>
              <a:rPr lang="en-US" dirty="0"/>
              <a:t>, </a:t>
            </a:r>
            <a:r>
              <a:rPr lang="en-US" dirty="0" err="1"/>
              <a:t>fermelor</a:t>
            </a:r>
            <a:r>
              <a:rPr lang="en-US" dirty="0"/>
              <a:t> </a:t>
            </a:r>
            <a:r>
              <a:rPr lang="en-US" dirty="0" err="1"/>
              <a:t>agricole</a:t>
            </a:r>
            <a:r>
              <a:rPr lang="en-US" dirty="0"/>
              <a:t>, </a:t>
            </a:r>
            <a:r>
              <a:rPr lang="en-US" dirty="0" err="1"/>
              <a:t>stânelor</a:t>
            </a:r>
            <a:r>
              <a:rPr lang="en-US" dirty="0"/>
              <a:t>, </a:t>
            </a:r>
            <a:r>
              <a:rPr lang="en-US" dirty="0" err="1"/>
              <a:t>adăposturilor</a:t>
            </a:r>
            <a:r>
              <a:rPr lang="en-US" dirty="0"/>
              <a:t> </a:t>
            </a:r>
            <a:r>
              <a:rPr lang="en-US" dirty="0" err="1"/>
              <a:t>pescărești</a:t>
            </a:r>
            <a:r>
              <a:rPr lang="en-US" dirty="0"/>
              <a:t>, </a:t>
            </a:r>
            <a:r>
              <a:rPr lang="en-US" dirty="0" err="1"/>
              <a:t>stupinelor</a:t>
            </a:r>
            <a:r>
              <a:rPr lang="en-US" dirty="0"/>
              <a:t>, </a:t>
            </a:r>
            <a:r>
              <a:rPr lang="en-US" dirty="0" err="1"/>
              <a:t>cramelor</a:t>
            </a:r>
            <a:r>
              <a:rPr lang="en-US" dirty="0"/>
              <a:t>, </a:t>
            </a:r>
            <a:r>
              <a:rPr lang="en-US" dirty="0" err="1"/>
              <a:t>fermelor</a:t>
            </a:r>
            <a:r>
              <a:rPr lang="en-US" dirty="0"/>
              <a:t> </a:t>
            </a:r>
            <a:r>
              <a:rPr lang="en-US" dirty="0" err="1"/>
              <a:t>agricole</a:t>
            </a:r>
            <a:r>
              <a:rPr lang="en-US" dirty="0"/>
              <a:t>, </a:t>
            </a:r>
            <a:r>
              <a:rPr lang="en-US" dirty="0" err="1"/>
              <a:t>păstrăvăriilor</a:t>
            </a:r>
            <a:r>
              <a:rPr lang="en-US" dirty="0"/>
              <a:t>, </a:t>
            </a:r>
            <a:r>
              <a:rPr lang="en-US" dirty="0" err="1"/>
              <a:t>fondurilor</a:t>
            </a:r>
            <a:r>
              <a:rPr lang="en-US" dirty="0"/>
              <a:t> de </a:t>
            </a:r>
            <a:r>
              <a:rPr lang="en-US" dirty="0" err="1"/>
              <a:t>vânătoare</a:t>
            </a:r>
            <a:r>
              <a:rPr lang="en-US" dirty="0"/>
              <a:t> etc, </a:t>
            </a:r>
            <a:r>
              <a:rPr lang="en-US" dirty="0" err="1"/>
              <a:t>unde</a:t>
            </a:r>
            <a:r>
              <a:rPr lang="en-US" dirty="0"/>
              <a:t> se </a:t>
            </a:r>
            <a:r>
              <a:rPr lang="en-US" dirty="0" err="1"/>
              <a:t>desfășoară</a:t>
            </a:r>
            <a:r>
              <a:rPr lang="en-US" dirty="0"/>
              <a:t> </a:t>
            </a:r>
            <a:r>
              <a:rPr lang="en-US" dirty="0" err="1"/>
              <a:t>una</a:t>
            </a:r>
            <a:r>
              <a:rPr lang="en-US" dirty="0"/>
              <a:t> </a:t>
            </a:r>
            <a:r>
              <a:rPr lang="en-US" dirty="0" err="1"/>
              <a:t>sau</a:t>
            </a:r>
            <a:r>
              <a:rPr lang="en-US" dirty="0"/>
              <a:t> </a:t>
            </a:r>
            <a:r>
              <a:rPr lang="en-US" dirty="0" err="1"/>
              <a:t>mai</a:t>
            </a:r>
            <a:r>
              <a:rPr lang="en-US" dirty="0"/>
              <a:t> </a:t>
            </a:r>
            <a:r>
              <a:rPr lang="en-US" dirty="0" err="1"/>
              <a:t>multe</a:t>
            </a:r>
            <a:r>
              <a:rPr lang="en-US" dirty="0"/>
              <a:t> </a:t>
            </a:r>
            <a:r>
              <a:rPr lang="en-US" dirty="0" err="1"/>
              <a:t>activități</a:t>
            </a:r>
            <a:r>
              <a:rPr lang="en-US" dirty="0"/>
              <a:t> </a:t>
            </a:r>
            <a:r>
              <a:rPr lang="en-US" dirty="0" err="1"/>
              <a:t>conexe</a:t>
            </a:r>
            <a:r>
              <a:rPr lang="en-US" dirty="0"/>
              <a:t> cu </a:t>
            </a:r>
            <a:r>
              <a:rPr lang="en-US" dirty="0" err="1"/>
              <a:t>producția</a:t>
            </a:r>
            <a:r>
              <a:rPr lang="en-US" dirty="0"/>
              <a:t> </a:t>
            </a:r>
            <a:r>
              <a:rPr lang="en-US" dirty="0" err="1"/>
              <a:t>primară</a:t>
            </a:r>
            <a:r>
              <a:rPr lang="ro-RO" dirty="0"/>
              <a:t>: </a:t>
            </a:r>
            <a:r>
              <a:rPr lang="en-US" dirty="0" err="1"/>
              <a:t>producția</a:t>
            </a:r>
            <a:r>
              <a:rPr lang="en-US" dirty="0"/>
              <a:t> de </a:t>
            </a:r>
            <a:r>
              <a:rPr lang="en-US" dirty="0" err="1"/>
              <a:t>lapte</a:t>
            </a:r>
            <a:r>
              <a:rPr lang="en-US" dirty="0"/>
              <a:t>, </a:t>
            </a:r>
            <a:r>
              <a:rPr lang="en-US" dirty="0" err="1"/>
              <a:t>producția</a:t>
            </a:r>
            <a:r>
              <a:rPr lang="en-US" dirty="0"/>
              <a:t> de </a:t>
            </a:r>
            <a:r>
              <a:rPr lang="en-US" dirty="0" err="1"/>
              <a:t>ouă</a:t>
            </a:r>
            <a:r>
              <a:rPr lang="en-US" dirty="0"/>
              <a:t>, </a:t>
            </a:r>
            <a:r>
              <a:rPr lang="en-US" dirty="0" err="1"/>
              <a:t>producția</a:t>
            </a:r>
            <a:r>
              <a:rPr lang="en-US" dirty="0"/>
              <a:t> de </a:t>
            </a:r>
            <a:r>
              <a:rPr lang="en-US" dirty="0" err="1"/>
              <a:t>miere</a:t>
            </a:r>
            <a:r>
              <a:rPr lang="en-US" dirty="0"/>
              <a:t>, </a:t>
            </a:r>
            <a:r>
              <a:rPr lang="en-US" dirty="0" err="1"/>
              <a:t>creșterea</a:t>
            </a:r>
            <a:r>
              <a:rPr lang="en-US" dirty="0"/>
              <a:t> </a:t>
            </a:r>
            <a:r>
              <a:rPr lang="en-US" dirty="0" err="1"/>
              <a:t>păsărilor</a:t>
            </a:r>
            <a:r>
              <a:rPr lang="en-US" dirty="0"/>
              <a:t>/</a:t>
            </a:r>
            <a:r>
              <a:rPr lang="en-US" dirty="0" err="1"/>
              <a:t>iepurilor</a:t>
            </a:r>
            <a:r>
              <a:rPr lang="en-US" dirty="0"/>
              <a:t>, </a:t>
            </a:r>
            <a:r>
              <a:rPr lang="en-US" dirty="0" err="1"/>
              <a:t>sacrificarea</a:t>
            </a:r>
            <a:r>
              <a:rPr lang="en-US" dirty="0"/>
              <a:t> </a:t>
            </a:r>
            <a:r>
              <a:rPr lang="en-US" dirty="0" err="1"/>
              <a:t>păsărilor</a:t>
            </a:r>
            <a:r>
              <a:rPr lang="en-US" dirty="0"/>
              <a:t>/</a:t>
            </a:r>
            <a:r>
              <a:rPr lang="en-US" dirty="0" err="1"/>
              <a:t>iepurilor</a:t>
            </a:r>
            <a:r>
              <a:rPr lang="en-US" dirty="0"/>
              <a:t> </a:t>
            </a:r>
            <a:r>
              <a:rPr lang="en-US" dirty="0" err="1"/>
              <a:t>în</a:t>
            </a:r>
            <a:r>
              <a:rPr lang="en-US" dirty="0"/>
              <a:t> </a:t>
            </a:r>
            <a:r>
              <a:rPr lang="en-US" dirty="0" err="1"/>
              <a:t>fermă</a:t>
            </a:r>
            <a:r>
              <a:rPr lang="en-US" dirty="0"/>
              <a:t>, </a:t>
            </a:r>
            <a:r>
              <a:rPr lang="en-US" dirty="0" err="1"/>
              <a:t>pescuitul</a:t>
            </a:r>
            <a:r>
              <a:rPr lang="en-US" dirty="0"/>
              <a:t>, </a:t>
            </a:r>
            <a:r>
              <a:rPr lang="en-US" dirty="0" err="1"/>
              <a:t>acvacultura</a:t>
            </a:r>
            <a:r>
              <a:rPr lang="en-US" dirty="0"/>
              <a:t>, </a:t>
            </a:r>
            <a:r>
              <a:rPr lang="en-US" dirty="0" err="1"/>
              <a:t>vânătoarea</a:t>
            </a:r>
            <a:r>
              <a:rPr lang="en-US" dirty="0"/>
              <a:t>, </a:t>
            </a:r>
            <a:r>
              <a:rPr lang="en-US" dirty="0" err="1"/>
              <a:t>cultivarea</a:t>
            </a:r>
            <a:r>
              <a:rPr lang="en-US" dirty="0"/>
              <a:t> </a:t>
            </a:r>
            <a:r>
              <a:rPr lang="en-US" dirty="0" err="1"/>
              <a:t>plantelor</a:t>
            </a:r>
            <a:r>
              <a:rPr lang="en-US" dirty="0"/>
              <a:t>, etc</a:t>
            </a:r>
            <a:r>
              <a:rPr lang="ro-RO" dirty="0"/>
              <a:t>.</a:t>
            </a:r>
          </a:p>
          <a:p>
            <a:endParaRPr lang="ro-RO" dirty="0"/>
          </a:p>
        </p:txBody>
      </p:sp>
      <p:pic>
        <p:nvPicPr>
          <p:cNvPr id="48130" name="Picture 2" descr="F:\My Passport\VATRA DORNEI\2018\Fotografii\Bistrita\DSC_8850.jpg"/>
          <p:cNvPicPr>
            <a:picLocks noChangeAspect="1" noChangeArrowheads="1"/>
          </p:cNvPicPr>
          <p:nvPr/>
        </p:nvPicPr>
        <p:blipFill>
          <a:blip r:embed="rId2" cstate="print"/>
          <a:srcRect/>
          <a:stretch>
            <a:fillRect/>
          </a:stretch>
        </p:blipFill>
        <p:spPr bwMode="auto">
          <a:xfrm>
            <a:off x="9250680" y="2971800"/>
            <a:ext cx="2468880" cy="370332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a:xfrm>
            <a:off x="381000" y="182880"/>
            <a:ext cx="8061960" cy="6675120"/>
          </a:xfrm>
        </p:spPr>
        <p:txBody>
          <a:bodyPr>
            <a:normAutofit/>
          </a:bodyPr>
          <a:lstStyle/>
          <a:p>
            <a:pPr marL="0" algn="just">
              <a:lnSpc>
                <a:spcPct val="110000"/>
              </a:lnSpc>
            </a:pPr>
            <a:r>
              <a:rPr lang="en-US" sz="1900" dirty="0" err="1"/>
              <a:t>Pași</a:t>
            </a:r>
            <a:r>
              <a:rPr lang="en-US" sz="1900" dirty="0"/>
              <a:t> de </a:t>
            </a:r>
            <a:r>
              <a:rPr lang="en-US" sz="1900" dirty="0" err="1"/>
              <a:t>urmat</a:t>
            </a:r>
            <a:r>
              <a:rPr lang="en-US" sz="1900" dirty="0"/>
              <a:t> </a:t>
            </a:r>
            <a:r>
              <a:rPr lang="en-US" sz="1900" dirty="0" err="1"/>
              <a:t>pentru</a:t>
            </a:r>
            <a:r>
              <a:rPr lang="en-US" sz="1900" dirty="0"/>
              <a:t> </a:t>
            </a:r>
            <a:r>
              <a:rPr lang="en-US" sz="1900" dirty="0" err="1"/>
              <a:t>înființarea</a:t>
            </a:r>
            <a:r>
              <a:rPr lang="en-US" sz="1900" dirty="0"/>
              <a:t> </a:t>
            </a:r>
            <a:r>
              <a:rPr lang="en-US" sz="1900" dirty="0" err="1"/>
              <a:t>unui</a:t>
            </a:r>
            <a:r>
              <a:rPr lang="en-US" sz="1900" dirty="0"/>
              <a:t> </a:t>
            </a:r>
            <a:r>
              <a:rPr lang="en-US" sz="1900" dirty="0" err="1"/>
              <a:t>Punct</a:t>
            </a:r>
            <a:r>
              <a:rPr lang="en-US" sz="1900" dirty="0"/>
              <a:t> Gastronomic Local</a:t>
            </a:r>
            <a:r>
              <a:rPr lang="ro-RO" sz="1900" dirty="0"/>
              <a:t>:</a:t>
            </a:r>
          </a:p>
          <a:p>
            <a:pPr marL="0" lvl="0" algn="just">
              <a:lnSpc>
                <a:spcPct val="110000"/>
              </a:lnSpc>
            </a:pPr>
            <a:r>
              <a:rPr lang="en-US" sz="1900" dirty="0" err="1"/>
              <a:t>Cunoașterea</a:t>
            </a:r>
            <a:r>
              <a:rPr lang="en-US" sz="1900" dirty="0"/>
              <a:t> </a:t>
            </a:r>
            <a:r>
              <a:rPr lang="en-US" sz="1900" dirty="0" err="1"/>
              <a:t>preparării</a:t>
            </a:r>
            <a:r>
              <a:rPr lang="en-US" sz="1900" dirty="0"/>
              <a:t> </a:t>
            </a:r>
            <a:r>
              <a:rPr lang="en-US" sz="1900" dirty="0" err="1"/>
              <a:t>unor</a:t>
            </a:r>
            <a:r>
              <a:rPr lang="en-US" sz="1900" dirty="0"/>
              <a:t> </a:t>
            </a:r>
            <a:r>
              <a:rPr lang="en-US" sz="1900" dirty="0" err="1"/>
              <a:t>mâncăruri</a:t>
            </a:r>
            <a:r>
              <a:rPr lang="en-US" sz="1900" dirty="0"/>
              <a:t> </a:t>
            </a:r>
            <a:r>
              <a:rPr lang="en-US" sz="1900" dirty="0" err="1"/>
              <a:t>sigure</a:t>
            </a:r>
            <a:r>
              <a:rPr lang="en-US" sz="1900" dirty="0"/>
              <a:t>, </a:t>
            </a:r>
            <a:r>
              <a:rPr lang="en-US" sz="1900" dirty="0" err="1"/>
              <a:t>igienice</a:t>
            </a:r>
            <a:r>
              <a:rPr lang="en-US" sz="1900" dirty="0"/>
              <a:t>, </a:t>
            </a:r>
            <a:r>
              <a:rPr lang="en-US" sz="1900" dirty="0" err="1"/>
              <a:t>gustoase</a:t>
            </a:r>
            <a:r>
              <a:rPr lang="en-US" sz="1900" dirty="0"/>
              <a:t> </a:t>
            </a:r>
            <a:r>
              <a:rPr lang="en-US" sz="1900" dirty="0" err="1"/>
              <a:t>și</a:t>
            </a:r>
            <a:r>
              <a:rPr lang="en-US" sz="1900" dirty="0"/>
              <a:t> de </a:t>
            </a:r>
            <a:r>
              <a:rPr lang="en-US" sz="1900" dirty="0" err="1"/>
              <a:t>bună</a:t>
            </a:r>
            <a:r>
              <a:rPr lang="en-US" sz="1900" dirty="0"/>
              <a:t> </a:t>
            </a:r>
            <a:r>
              <a:rPr lang="en-US" sz="1900" dirty="0" err="1"/>
              <a:t>calitate</a:t>
            </a:r>
            <a:r>
              <a:rPr lang="en-US" sz="1900" dirty="0"/>
              <a:t>.</a:t>
            </a:r>
            <a:endParaRPr lang="ro-RO" sz="1900" dirty="0"/>
          </a:p>
          <a:p>
            <a:pPr marL="0" lvl="0" algn="just">
              <a:lnSpc>
                <a:spcPct val="110000"/>
              </a:lnSpc>
            </a:pPr>
            <a:r>
              <a:rPr lang="en-US" sz="1900" dirty="0" err="1"/>
              <a:t>Obținerea</a:t>
            </a:r>
            <a:r>
              <a:rPr lang="en-US" sz="1900" dirty="0"/>
              <a:t> </a:t>
            </a:r>
            <a:r>
              <a:rPr lang="en-US" sz="1900" dirty="0" err="1"/>
              <a:t>unei</a:t>
            </a:r>
            <a:r>
              <a:rPr lang="en-US" sz="1900" dirty="0"/>
              <a:t> </a:t>
            </a:r>
            <a:r>
              <a:rPr lang="en-US" sz="1900" dirty="0" err="1"/>
              <a:t>forme</a:t>
            </a:r>
            <a:r>
              <a:rPr lang="en-US" sz="1900" dirty="0"/>
              <a:t> de </a:t>
            </a:r>
            <a:r>
              <a:rPr lang="en-US" sz="1900" dirty="0" err="1"/>
              <a:t>înregistrare</a:t>
            </a:r>
            <a:r>
              <a:rPr lang="en-US" sz="1900" dirty="0"/>
              <a:t> </a:t>
            </a:r>
            <a:r>
              <a:rPr lang="en-US" sz="1900" dirty="0" err="1"/>
              <a:t>juridică</a:t>
            </a:r>
            <a:r>
              <a:rPr lang="en-US" sz="1900" dirty="0"/>
              <a:t>: </a:t>
            </a:r>
            <a:r>
              <a:rPr lang="en-US" sz="1900" dirty="0" err="1"/>
              <a:t>persoană</a:t>
            </a:r>
            <a:r>
              <a:rPr lang="en-US" sz="1900" dirty="0"/>
              <a:t> </a:t>
            </a:r>
            <a:r>
              <a:rPr lang="en-US" sz="1900" dirty="0" err="1"/>
              <a:t>fizică</a:t>
            </a:r>
            <a:r>
              <a:rPr lang="en-US" sz="1900" dirty="0"/>
              <a:t> </a:t>
            </a:r>
            <a:r>
              <a:rPr lang="en-US" sz="1900" dirty="0" err="1"/>
              <a:t>autorizată</a:t>
            </a:r>
            <a:r>
              <a:rPr lang="en-US" sz="1900" dirty="0"/>
              <a:t>, </a:t>
            </a:r>
            <a:r>
              <a:rPr lang="en-US" sz="1900" dirty="0" err="1"/>
              <a:t>întreprindere</a:t>
            </a:r>
            <a:r>
              <a:rPr lang="en-US" sz="1900" dirty="0"/>
              <a:t> </a:t>
            </a:r>
            <a:r>
              <a:rPr lang="en-US" sz="1900" dirty="0" err="1"/>
              <a:t>individuală</a:t>
            </a:r>
            <a:r>
              <a:rPr lang="en-US" sz="1900" dirty="0"/>
              <a:t>, </a:t>
            </a:r>
            <a:r>
              <a:rPr lang="en-US" sz="1900" dirty="0" err="1"/>
              <a:t>societate</a:t>
            </a:r>
            <a:r>
              <a:rPr lang="en-US" sz="1900" dirty="0"/>
              <a:t> </a:t>
            </a:r>
            <a:r>
              <a:rPr lang="en-US" sz="1900" dirty="0" err="1"/>
              <a:t>comercială</a:t>
            </a:r>
            <a:r>
              <a:rPr lang="en-US" sz="1900" dirty="0"/>
              <a:t>, etc. (</a:t>
            </a:r>
            <a:r>
              <a:rPr lang="en-US" sz="1900" dirty="0" err="1"/>
              <a:t>Registrul</a:t>
            </a:r>
            <a:r>
              <a:rPr lang="en-US" sz="1900" dirty="0"/>
              <a:t> </a:t>
            </a:r>
            <a:r>
              <a:rPr lang="en-US" sz="1900" dirty="0" err="1"/>
              <a:t>Comerțului</a:t>
            </a:r>
            <a:r>
              <a:rPr lang="en-US" sz="1900" dirty="0"/>
              <a:t>)</a:t>
            </a:r>
            <a:endParaRPr lang="ro-RO" sz="1900" dirty="0"/>
          </a:p>
          <a:p>
            <a:pPr marL="0" lvl="0" algn="just">
              <a:lnSpc>
                <a:spcPct val="110000"/>
              </a:lnSpc>
            </a:pPr>
            <a:r>
              <a:rPr lang="en-US" sz="1900" dirty="0" err="1"/>
              <a:t>Amenajarea</a:t>
            </a:r>
            <a:r>
              <a:rPr lang="en-US" sz="1900" dirty="0"/>
              <a:t> </a:t>
            </a:r>
            <a:r>
              <a:rPr lang="en-US" sz="1900" dirty="0" err="1"/>
              <a:t>bucătăriei</a:t>
            </a:r>
            <a:r>
              <a:rPr lang="en-US" sz="1900" dirty="0"/>
              <a:t> </a:t>
            </a:r>
            <a:r>
              <a:rPr lang="en-US" sz="1900" dirty="0" err="1"/>
              <a:t>personale</a:t>
            </a:r>
            <a:r>
              <a:rPr lang="en-US" sz="1900" dirty="0"/>
              <a:t> </a:t>
            </a:r>
            <a:r>
              <a:rPr lang="en-US" sz="1900" dirty="0" err="1"/>
              <a:t>pentru</a:t>
            </a:r>
            <a:r>
              <a:rPr lang="en-US" sz="1900" dirty="0"/>
              <a:t> a </a:t>
            </a:r>
            <a:r>
              <a:rPr lang="en-US" sz="1900" dirty="0" err="1"/>
              <a:t>putea</a:t>
            </a:r>
            <a:r>
              <a:rPr lang="en-US" sz="1900" dirty="0"/>
              <a:t> </a:t>
            </a:r>
            <a:r>
              <a:rPr lang="en-US" sz="1900" dirty="0" err="1"/>
              <a:t>fi</a:t>
            </a:r>
            <a:r>
              <a:rPr lang="en-US" sz="1900" dirty="0"/>
              <a:t> </a:t>
            </a:r>
            <a:r>
              <a:rPr lang="en-US" sz="1900" dirty="0" err="1"/>
              <a:t>prezentată</a:t>
            </a:r>
            <a:r>
              <a:rPr lang="en-US" sz="1900" dirty="0"/>
              <a:t> </a:t>
            </a:r>
            <a:r>
              <a:rPr lang="en-US" sz="1900" dirty="0" err="1"/>
              <a:t>unei</a:t>
            </a:r>
            <a:r>
              <a:rPr lang="en-US" sz="1900" dirty="0"/>
              <a:t> </a:t>
            </a:r>
            <a:r>
              <a:rPr lang="en-US" sz="1900" dirty="0" err="1"/>
              <a:t>echipe</a:t>
            </a:r>
            <a:r>
              <a:rPr lang="en-US" sz="1900" dirty="0"/>
              <a:t> de </a:t>
            </a:r>
            <a:r>
              <a:rPr lang="en-US" sz="1900" dirty="0" err="1"/>
              <a:t>evaluare</a:t>
            </a:r>
            <a:r>
              <a:rPr lang="en-US" sz="1900" dirty="0"/>
              <a:t>. </a:t>
            </a:r>
            <a:r>
              <a:rPr lang="en-US" sz="1900" dirty="0" err="1"/>
              <a:t>Aceasta</a:t>
            </a:r>
            <a:r>
              <a:rPr lang="en-US" sz="1900" dirty="0"/>
              <a:t> nu </a:t>
            </a:r>
            <a:r>
              <a:rPr lang="en-US" sz="1900" dirty="0" err="1"/>
              <a:t>trebuie</a:t>
            </a:r>
            <a:r>
              <a:rPr lang="en-US" sz="1900" dirty="0"/>
              <a:t> </a:t>
            </a:r>
            <a:r>
              <a:rPr lang="en-US" sz="1900" dirty="0" err="1"/>
              <a:t>să</a:t>
            </a:r>
            <a:r>
              <a:rPr lang="en-US" sz="1900" dirty="0"/>
              <a:t> </a:t>
            </a:r>
            <a:r>
              <a:rPr lang="en-US" sz="1900" dirty="0" err="1"/>
              <a:t>arate</a:t>
            </a:r>
            <a:r>
              <a:rPr lang="en-US" sz="1900" dirty="0"/>
              <a:t> ca o </a:t>
            </a:r>
            <a:r>
              <a:rPr lang="en-US" sz="1900" dirty="0" err="1"/>
              <a:t>bucătărie</a:t>
            </a:r>
            <a:r>
              <a:rPr lang="en-US" sz="1900" dirty="0"/>
              <a:t> </a:t>
            </a:r>
            <a:r>
              <a:rPr lang="en-US" sz="1900" dirty="0" err="1"/>
              <a:t>profesională</a:t>
            </a:r>
            <a:r>
              <a:rPr lang="en-US" sz="1900" dirty="0"/>
              <a:t> </a:t>
            </a:r>
            <a:r>
              <a:rPr lang="en-US" sz="1900" dirty="0" err="1"/>
              <a:t>ci</a:t>
            </a:r>
            <a:r>
              <a:rPr lang="en-US" sz="1900" dirty="0"/>
              <a:t> </a:t>
            </a:r>
            <a:r>
              <a:rPr lang="en-US" sz="1900" dirty="0" err="1"/>
              <a:t>trebuie</a:t>
            </a:r>
            <a:r>
              <a:rPr lang="en-US" sz="1900" dirty="0"/>
              <a:t> </a:t>
            </a:r>
            <a:r>
              <a:rPr lang="en-US" sz="1900" dirty="0" err="1"/>
              <a:t>să</a:t>
            </a:r>
            <a:r>
              <a:rPr lang="en-US" sz="1900" dirty="0"/>
              <a:t> fie </a:t>
            </a:r>
            <a:r>
              <a:rPr lang="en-US" sz="1900" dirty="0" err="1"/>
              <a:t>curată</a:t>
            </a:r>
            <a:r>
              <a:rPr lang="en-US" sz="1900" dirty="0"/>
              <a:t>, </a:t>
            </a:r>
            <a:r>
              <a:rPr lang="en-US" sz="1900" dirty="0" err="1"/>
              <a:t>bine</a:t>
            </a:r>
            <a:r>
              <a:rPr lang="en-US" sz="1900" dirty="0"/>
              <a:t> </a:t>
            </a:r>
            <a:r>
              <a:rPr lang="en-US" sz="1900" dirty="0" err="1"/>
              <a:t>amenajată</a:t>
            </a:r>
            <a:r>
              <a:rPr lang="en-US" sz="1900" dirty="0"/>
              <a:t>, cu </a:t>
            </a:r>
            <a:r>
              <a:rPr lang="en-US" sz="1900" dirty="0" err="1"/>
              <a:t>apă</a:t>
            </a:r>
            <a:r>
              <a:rPr lang="en-US" sz="1900" dirty="0"/>
              <a:t> </a:t>
            </a:r>
            <a:r>
              <a:rPr lang="en-US" sz="1900" dirty="0" err="1"/>
              <a:t>potabilă</a:t>
            </a:r>
            <a:r>
              <a:rPr lang="en-US" sz="1900" dirty="0"/>
              <a:t>, cu </a:t>
            </a:r>
            <a:r>
              <a:rPr lang="en-US" sz="1900" dirty="0" err="1"/>
              <a:t>posibilități</a:t>
            </a:r>
            <a:r>
              <a:rPr lang="en-US" sz="1900" dirty="0"/>
              <a:t> de </a:t>
            </a:r>
            <a:r>
              <a:rPr lang="en-US" sz="1900" dirty="0" err="1"/>
              <a:t>depozitare</a:t>
            </a:r>
            <a:r>
              <a:rPr lang="en-US" sz="1900" dirty="0"/>
              <a:t> </a:t>
            </a:r>
            <a:r>
              <a:rPr lang="en-US" sz="1900" dirty="0" err="1"/>
              <a:t>corectă</a:t>
            </a:r>
            <a:r>
              <a:rPr lang="en-US" sz="1900" dirty="0"/>
              <a:t> a </a:t>
            </a:r>
            <a:r>
              <a:rPr lang="en-US" sz="1900" dirty="0" err="1"/>
              <a:t>materiei</a:t>
            </a:r>
            <a:r>
              <a:rPr lang="en-US" sz="1900" dirty="0"/>
              <a:t> prime </a:t>
            </a:r>
            <a:r>
              <a:rPr lang="en-US" sz="1900" dirty="0" err="1"/>
              <a:t>și</a:t>
            </a:r>
            <a:r>
              <a:rPr lang="en-US" sz="1900" dirty="0"/>
              <a:t> a </a:t>
            </a:r>
            <a:r>
              <a:rPr lang="en-US" sz="1900" dirty="0" err="1"/>
              <a:t>produsului</a:t>
            </a:r>
            <a:r>
              <a:rPr lang="en-US" sz="1900" dirty="0"/>
              <a:t> </a:t>
            </a:r>
            <a:r>
              <a:rPr lang="en-US" sz="1900" dirty="0" err="1"/>
              <a:t>finit</a:t>
            </a:r>
            <a:r>
              <a:rPr lang="en-US" sz="1900" dirty="0"/>
              <a:t>, </a:t>
            </a:r>
            <a:r>
              <a:rPr lang="en-US" sz="1900" dirty="0" err="1"/>
              <a:t>precum</a:t>
            </a:r>
            <a:r>
              <a:rPr lang="en-US" sz="1900" dirty="0"/>
              <a:t> </a:t>
            </a:r>
            <a:r>
              <a:rPr lang="en-US" sz="1900" dirty="0" err="1"/>
              <a:t>și</a:t>
            </a:r>
            <a:r>
              <a:rPr lang="en-US" sz="1900" dirty="0"/>
              <a:t> cu </a:t>
            </a:r>
            <a:r>
              <a:rPr lang="en-US" sz="1900" dirty="0" err="1"/>
              <a:t>posibilitatea</a:t>
            </a:r>
            <a:r>
              <a:rPr lang="en-US" sz="1900" dirty="0"/>
              <a:t> de </a:t>
            </a:r>
            <a:r>
              <a:rPr lang="en-US" sz="1900" dirty="0" err="1"/>
              <a:t>pregătire</a:t>
            </a:r>
            <a:r>
              <a:rPr lang="en-US" sz="1900" dirty="0"/>
              <a:t> </a:t>
            </a:r>
            <a:r>
              <a:rPr lang="en-US" sz="1900" dirty="0" err="1"/>
              <a:t>termică</a:t>
            </a:r>
            <a:r>
              <a:rPr lang="en-US" sz="1900" dirty="0"/>
              <a:t> </a:t>
            </a:r>
            <a:r>
              <a:rPr lang="en-US" sz="1900" dirty="0" err="1"/>
              <a:t>corespunzătoare</a:t>
            </a:r>
            <a:r>
              <a:rPr lang="en-US" sz="1900" dirty="0"/>
              <a:t>. </a:t>
            </a:r>
            <a:endParaRPr lang="ro-RO" sz="1900" dirty="0"/>
          </a:p>
          <a:p>
            <a:pPr marL="0" lvl="0" algn="just">
              <a:lnSpc>
                <a:spcPct val="110000"/>
              </a:lnSpc>
            </a:pPr>
            <a:r>
              <a:rPr lang="en-US" sz="1900" dirty="0" err="1"/>
              <a:t>Depunerea</a:t>
            </a:r>
            <a:r>
              <a:rPr lang="en-US" sz="1900" dirty="0"/>
              <a:t> </a:t>
            </a:r>
            <a:r>
              <a:rPr lang="en-US" sz="1900" dirty="0" err="1"/>
              <a:t>unui</a:t>
            </a:r>
            <a:r>
              <a:rPr lang="en-US" sz="1900" dirty="0"/>
              <a:t> </a:t>
            </a:r>
            <a:r>
              <a:rPr lang="en-US" sz="1900" dirty="0" err="1"/>
              <a:t>dosar</a:t>
            </a:r>
            <a:r>
              <a:rPr lang="en-US" sz="1900" dirty="0"/>
              <a:t> la </a:t>
            </a:r>
            <a:r>
              <a:rPr lang="en-US" sz="1900" dirty="0" err="1"/>
              <a:t>Direcția</a:t>
            </a:r>
            <a:r>
              <a:rPr lang="en-US" sz="1900" dirty="0"/>
              <a:t> </a:t>
            </a:r>
            <a:r>
              <a:rPr lang="en-US" sz="1900" dirty="0" err="1"/>
              <a:t>Sanitară</a:t>
            </a:r>
            <a:r>
              <a:rPr lang="en-US" sz="1900" dirty="0"/>
              <a:t> </a:t>
            </a:r>
            <a:r>
              <a:rPr lang="en-US" sz="1900" dirty="0" err="1"/>
              <a:t>Veterinară</a:t>
            </a:r>
            <a:r>
              <a:rPr lang="en-US" sz="1900" dirty="0"/>
              <a:t> </a:t>
            </a:r>
            <a:r>
              <a:rPr lang="en-US" sz="1900" dirty="0" err="1"/>
              <a:t>și</a:t>
            </a:r>
            <a:r>
              <a:rPr lang="en-US" sz="1900" dirty="0"/>
              <a:t> </a:t>
            </a:r>
            <a:r>
              <a:rPr lang="en-US" sz="1900" dirty="0" err="1"/>
              <a:t>pentru</a:t>
            </a:r>
            <a:r>
              <a:rPr lang="en-US" sz="1900" dirty="0"/>
              <a:t> </a:t>
            </a:r>
            <a:r>
              <a:rPr lang="en-US" sz="1900" dirty="0" err="1"/>
              <a:t>Siguranța</a:t>
            </a:r>
            <a:r>
              <a:rPr lang="en-US" sz="1900" dirty="0"/>
              <a:t> </a:t>
            </a:r>
            <a:r>
              <a:rPr lang="en-US" sz="1900" dirty="0" err="1"/>
              <a:t>Alimentelor</a:t>
            </a:r>
            <a:r>
              <a:rPr lang="en-US" sz="1900" dirty="0"/>
              <a:t> din </a:t>
            </a:r>
            <a:r>
              <a:rPr lang="en-US" sz="1900" dirty="0" err="1"/>
              <a:t>județul</a:t>
            </a:r>
            <a:r>
              <a:rPr lang="en-US" sz="1900" dirty="0"/>
              <a:t> de </a:t>
            </a:r>
            <a:r>
              <a:rPr lang="en-US" sz="1900" dirty="0" err="1"/>
              <a:t>reședință</a:t>
            </a:r>
            <a:r>
              <a:rPr lang="en-US" sz="1900" dirty="0"/>
              <a:t>, care </a:t>
            </a:r>
            <a:r>
              <a:rPr lang="en-US" sz="1900" dirty="0" err="1"/>
              <a:t>să</a:t>
            </a:r>
            <a:r>
              <a:rPr lang="en-US" sz="1900" dirty="0"/>
              <a:t> </a:t>
            </a:r>
            <a:r>
              <a:rPr lang="en-US" sz="1900" dirty="0" err="1"/>
              <a:t>conţină</a:t>
            </a:r>
            <a:r>
              <a:rPr lang="en-US" sz="1900" dirty="0"/>
              <a:t>; </a:t>
            </a:r>
            <a:r>
              <a:rPr lang="en-US" sz="1900" dirty="0" err="1"/>
              <a:t>schiƫa</a:t>
            </a:r>
            <a:r>
              <a:rPr lang="en-US" sz="1900" dirty="0"/>
              <a:t> </a:t>
            </a:r>
            <a:r>
              <a:rPr lang="en-US" sz="1900" dirty="0" err="1"/>
              <a:t>locului</a:t>
            </a:r>
            <a:r>
              <a:rPr lang="en-US" sz="1900" dirty="0"/>
              <a:t> de </a:t>
            </a:r>
            <a:r>
              <a:rPr lang="en-US" sz="1900" dirty="0" err="1"/>
              <a:t>producere</a:t>
            </a:r>
            <a:r>
              <a:rPr lang="en-US" sz="1900" dirty="0"/>
              <a:t> a </a:t>
            </a:r>
            <a:r>
              <a:rPr lang="en-US" sz="1900" dirty="0" err="1"/>
              <a:t>alimentelor</a:t>
            </a:r>
            <a:r>
              <a:rPr lang="en-US" sz="1900" dirty="0"/>
              <a:t>, </a:t>
            </a:r>
            <a:r>
              <a:rPr lang="en-US" sz="1900" dirty="0" err="1"/>
              <a:t>copie</a:t>
            </a:r>
            <a:r>
              <a:rPr lang="en-US" sz="1900" dirty="0"/>
              <a:t> </a:t>
            </a:r>
            <a:r>
              <a:rPr lang="en-US" sz="1900" dirty="0" err="1"/>
              <a:t>după</a:t>
            </a:r>
            <a:r>
              <a:rPr lang="en-US" sz="1900" dirty="0"/>
              <a:t> </a:t>
            </a:r>
            <a:r>
              <a:rPr lang="en-US" sz="1900" dirty="0" err="1"/>
              <a:t>certificatul</a:t>
            </a:r>
            <a:r>
              <a:rPr lang="en-US" sz="1900" dirty="0"/>
              <a:t> </a:t>
            </a:r>
            <a:r>
              <a:rPr lang="en-US" sz="1900" dirty="0" err="1"/>
              <a:t>constatator</a:t>
            </a:r>
            <a:r>
              <a:rPr lang="en-US" sz="1900" dirty="0"/>
              <a:t> de la </a:t>
            </a:r>
            <a:r>
              <a:rPr lang="en-US" sz="1900" dirty="0" err="1"/>
              <a:t>Oficiul</a:t>
            </a:r>
            <a:r>
              <a:rPr lang="en-US" sz="1900" dirty="0"/>
              <a:t> </a:t>
            </a:r>
            <a:r>
              <a:rPr lang="en-US" sz="1900" dirty="0" err="1"/>
              <a:t>Naţional</a:t>
            </a:r>
            <a:r>
              <a:rPr lang="en-US" sz="1900" dirty="0"/>
              <a:t> al </a:t>
            </a:r>
            <a:r>
              <a:rPr lang="en-US" sz="1900" dirty="0" err="1"/>
              <a:t>Registrului</a:t>
            </a:r>
            <a:r>
              <a:rPr lang="en-US" sz="1900" dirty="0"/>
              <a:t> </a:t>
            </a:r>
            <a:r>
              <a:rPr lang="en-US" sz="1900" dirty="0" err="1"/>
              <a:t>Comerƫului</a:t>
            </a:r>
            <a:r>
              <a:rPr lang="en-US" sz="1900" dirty="0"/>
              <a:t> </a:t>
            </a:r>
            <a:r>
              <a:rPr lang="en-US" sz="1900" dirty="0" err="1"/>
              <a:t>şi</a:t>
            </a:r>
            <a:r>
              <a:rPr lang="en-US" sz="1900" dirty="0"/>
              <a:t> </a:t>
            </a:r>
            <a:r>
              <a:rPr lang="en-US" sz="1900" dirty="0" err="1"/>
              <a:t>copie</a:t>
            </a:r>
            <a:r>
              <a:rPr lang="en-US" sz="1900" dirty="0"/>
              <a:t> </a:t>
            </a:r>
            <a:r>
              <a:rPr lang="en-US" sz="1900" dirty="0" err="1"/>
              <a:t>după</a:t>
            </a:r>
            <a:r>
              <a:rPr lang="en-US" sz="1900" dirty="0"/>
              <a:t> </a:t>
            </a:r>
            <a:r>
              <a:rPr lang="en-US" sz="1900" dirty="0" err="1"/>
              <a:t>actul</a:t>
            </a:r>
            <a:r>
              <a:rPr lang="en-US" sz="1900" dirty="0"/>
              <a:t> de </a:t>
            </a:r>
            <a:r>
              <a:rPr lang="en-US" sz="1900" dirty="0" err="1"/>
              <a:t>identitate</a:t>
            </a:r>
            <a:r>
              <a:rPr lang="en-US" sz="1900" dirty="0"/>
              <a:t> </a:t>
            </a:r>
            <a:endParaRPr lang="ro-RO" sz="1900" dirty="0"/>
          </a:p>
          <a:p>
            <a:pPr marL="0" algn="just">
              <a:lnSpc>
                <a:spcPct val="110000"/>
              </a:lnSpc>
            </a:pPr>
            <a:r>
              <a:rPr lang="en-US" sz="1900" dirty="0" err="1"/>
              <a:t>Acest</a:t>
            </a:r>
            <a:r>
              <a:rPr lang="en-US" sz="1900" dirty="0"/>
              <a:t> tip de </a:t>
            </a:r>
            <a:r>
              <a:rPr lang="en-US" sz="1900" dirty="0" err="1"/>
              <a:t>organizare</a:t>
            </a:r>
            <a:r>
              <a:rPr lang="en-US" sz="1900" dirty="0"/>
              <a:t> vine </a:t>
            </a:r>
            <a:r>
              <a:rPr lang="en-US" sz="1900" dirty="0" err="1"/>
              <a:t>în</a:t>
            </a:r>
            <a:r>
              <a:rPr lang="en-US" sz="1900" dirty="0"/>
              <a:t> </a:t>
            </a:r>
            <a:r>
              <a:rPr lang="en-US" sz="1900" dirty="0" err="1"/>
              <a:t>sprijinul</a:t>
            </a:r>
            <a:r>
              <a:rPr lang="en-US" sz="1900" dirty="0"/>
              <a:t> </a:t>
            </a:r>
            <a:r>
              <a:rPr lang="en-US" sz="1900" dirty="0" err="1"/>
              <a:t>celor</a:t>
            </a:r>
            <a:r>
              <a:rPr lang="en-US" sz="1900" dirty="0"/>
              <a:t> care </a:t>
            </a:r>
            <a:r>
              <a:rPr lang="en-US" sz="1900" dirty="0" err="1"/>
              <a:t>produc</a:t>
            </a:r>
            <a:r>
              <a:rPr lang="en-US" sz="1900" dirty="0"/>
              <a:t> </a:t>
            </a:r>
            <a:r>
              <a:rPr lang="en-US" sz="1900" dirty="0" err="1"/>
              <a:t>alimente</a:t>
            </a:r>
            <a:r>
              <a:rPr lang="en-US" sz="1900" dirty="0"/>
              <a:t> de </a:t>
            </a:r>
            <a:r>
              <a:rPr lang="en-US" sz="1900" dirty="0" err="1"/>
              <a:t>bază</a:t>
            </a:r>
            <a:r>
              <a:rPr lang="en-US" sz="1900" dirty="0"/>
              <a:t> </a:t>
            </a:r>
            <a:r>
              <a:rPr lang="en-US" sz="1900" dirty="0" err="1"/>
              <a:t>și</a:t>
            </a:r>
            <a:r>
              <a:rPr lang="en-US" sz="1900" dirty="0"/>
              <a:t> </a:t>
            </a:r>
            <a:r>
              <a:rPr lang="en-US" sz="1900" dirty="0" err="1"/>
              <a:t>doresc</a:t>
            </a:r>
            <a:r>
              <a:rPr lang="en-US" sz="1900" dirty="0"/>
              <a:t> </a:t>
            </a:r>
            <a:r>
              <a:rPr lang="en-US" sz="1900" dirty="0" err="1"/>
              <a:t>să</a:t>
            </a:r>
            <a:r>
              <a:rPr lang="en-US" sz="1900" dirty="0"/>
              <a:t> </a:t>
            </a:r>
            <a:r>
              <a:rPr lang="en-US" sz="1900" dirty="0" err="1"/>
              <a:t>ofere</a:t>
            </a:r>
            <a:r>
              <a:rPr lang="en-US" sz="1900" dirty="0"/>
              <a:t> </a:t>
            </a:r>
            <a:r>
              <a:rPr lang="en-US" sz="1900" dirty="0" err="1"/>
              <a:t>servicii</a:t>
            </a:r>
            <a:r>
              <a:rPr lang="en-US" sz="1900" dirty="0"/>
              <a:t> de </a:t>
            </a:r>
            <a:r>
              <a:rPr lang="en-US" sz="1900" dirty="0" err="1"/>
              <a:t>alimentație</a:t>
            </a:r>
            <a:r>
              <a:rPr lang="en-US" sz="1900" dirty="0"/>
              <a:t> </a:t>
            </a:r>
            <a:r>
              <a:rPr lang="en-US" sz="1900" dirty="0" err="1"/>
              <a:t>publică</a:t>
            </a:r>
            <a:r>
              <a:rPr lang="en-US" sz="1900" dirty="0"/>
              <a:t> </a:t>
            </a:r>
            <a:r>
              <a:rPr lang="en-US" sz="1900" dirty="0" err="1"/>
              <a:t>în</a:t>
            </a:r>
            <a:r>
              <a:rPr lang="en-US" sz="1900" dirty="0"/>
              <a:t> </a:t>
            </a:r>
            <a:r>
              <a:rPr lang="en-US" sz="1900" dirty="0" err="1"/>
              <a:t>deplină</a:t>
            </a:r>
            <a:r>
              <a:rPr lang="en-US" sz="1900" dirty="0"/>
              <a:t> </a:t>
            </a:r>
            <a:r>
              <a:rPr lang="en-US" sz="1900" dirty="0" err="1"/>
              <a:t>siguranță</a:t>
            </a:r>
            <a:r>
              <a:rPr lang="en-US" sz="1900" dirty="0"/>
              <a:t> </a:t>
            </a:r>
            <a:r>
              <a:rPr lang="en-US" sz="1900" dirty="0" err="1"/>
              <a:t>pentru</a:t>
            </a:r>
            <a:r>
              <a:rPr lang="en-US" sz="1900" dirty="0"/>
              <a:t> </a:t>
            </a:r>
            <a:r>
              <a:rPr lang="en-US" sz="1900" dirty="0" err="1"/>
              <a:t>consumator</a:t>
            </a:r>
            <a:r>
              <a:rPr lang="en-US" sz="1900" dirty="0"/>
              <a:t>, Este o facilitate </a:t>
            </a:r>
            <a:r>
              <a:rPr lang="en-US" sz="1900" dirty="0" err="1"/>
              <a:t>pentru</a:t>
            </a:r>
            <a:r>
              <a:rPr lang="en-US" sz="1900" dirty="0"/>
              <a:t> </a:t>
            </a:r>
            <a:r>
              <a:rPr lang="en-US" sz="1900" dirty="0" err="1"/>
              <a:t>unitățile</a:t>
            </a:r>
            <a:r>
              <a:rPr lang="en-US" sz="1900" dirty="0"/>
              <a:t> de tip familial, care </a:t>
            </a:r>
            <a:r>
              <a:rPr lang="en-US" sz="1900" dirty="0" err="1"/>
              <a:t>vor</a:t>
            </a:r>
            <a:r>
              <a:rPr lang="en-US" sz="1900" dirty="0"/>
              <a:t> </a:t>
            </a:r>
            <a:r>
              <a:rPr lang="en-US" sz="1900" dirty="0" err="1"/>
              <a:t>să</a:t>
            </a:r>
            <a:r>
              <a:rPr lang="en-US" sz="1900" dirty="0"/>
              <a:t> </a:t>
            </a:r>
            <a:r>
              <a:rPr lang="en-US" sz="1900" dirty="0" err="1"/>
              <a:t>presteze</a:t>
            </a:r>
            <a:r>
              <a:rPr lang="en-US" sz="1900" dirty="0"/>
              <a:t> </a:t>
            </a:r>
            <a:r>
              <a:rPr lang="en-US" sz="1900" dirty="0" err="1"/>
              <a:t>turism</a:t>
            </a:r>
            <a:r>
              <a:rPr lang="en-US" sz="1900" dirty="0"/>
              <a:t> de </a:t>
            </a:r>
            <a:r>
              <a:rPr lang="en-US" sz="1900" dirty="0" err="1"/>
              <a:t>scară</a:t>
            </a:r>
            <a:r>
              <a:rPr lang="en-US" sz="1900" dirty="0"/>
              <a:t> </a:t>
            </a:r>
            <a:r>
              <a:rPr lang="en-US" sz="1900" dirty="0" err="1"/>
              <a:t>mică</a:t>
            </a:r>
            <a:r>
              <a:rPr lang="en-US" sz="1900" dirty="0"/>
              <a:t> (</a:t>
            </a:r>
            <a:r>
              <a:rPr lang="en-US" sz="1900" dirty="0" err="1"/>
              <a:t>turism</a:t>
            </a:r>
            <a:r>
              <a:rPr lang="en-US" sz="1900" dirty="0"/>
              <a:t> rural, </a:t>
            </a:r>
            <a:r>
              <a:rPr lang="en-US" sz="1900" dirty="0" err="1"/>
              <a:t>ecoturism</a:t>
            </a:r>
            <a:r>
              <a:rPr lang="en-US" sz="1900" dirty="0"/>
              <a:t>, </a:t>
            </a:r>
            <a:r>
              <a:rPr lang="en-US" sz="1900" dirty="0" err="1"/>
              <a:t>turism</a:t>
            </a:r>
            <a:r>
              <a:rPr lang="en-US" sz="1900" dirty="0"/>
              <a:t> cultural).</a:t>
            </a:r>
            <a:endParaRPr lang="ro-RO" sz="1900" dirty="0"/>
          </a:p>
          <a:p>
            <a:endParaRPr lang="ro-RO" dirty="0"/>
          </a:p>
        </p:txBody>
      </p:sp>
      <p:pic>
        <p:nvPicPr>
          <p:cNvPr id="19457" name="Picture 1" descr="F:\My Passport\VATRA DORNEI\2018\Fotografii\Iphone iulie 2018\107APPLE\IMG_7015.JPG"/>
          <p:cNvPicPr>
            <a:picLocks noChangeAspect="1" noChangeArrowheads="1"/>
          </p:cNvPicPr>
          <p:nvPr/>
        </p:nvPicPr>
        <p:blipFill>
          <a:blip r:embed="rId2" cstate="print"/>
          <a:srcRect/>
          <a:stretch>
            <a:fillRect/>
          </a:stretch>
        </p:blipFill>
        <p:spPr bwMode="auto">
          <a:xfrm>
            <a:off x="8543108" y="3997233"/>
            <a:ext cx="3483428" cy="2612571"/>
          </a:xfrm>
          <a:prstGeom prst="rect">
            <a:avLst/>
          </a:prstGeom>
          <a:noFill/>
        </p:spPr>
      </p:pic>
      <p:pic>
        <p:nvPicPr>
          <p:cNvPr id="19458" name="Picture 2" descr="F:\My Passport\VATRA DORNEI\2018\Fotografii\Iphone mai 2018\103APPLE\IMG_3962.JPG"/>
          <p:cNvPicPr>
            <a:picLocks noChangeAspect="1" noChangeArrowheads="1"/>
          </p:cNvPicPr>
          <p:nvPr/>
        </p:nvPicPr>
        <p:blipFill>
          <a:blip r:embed="rId3" cstate="print"/>
          <a:srcRect/>
          <a:stretch>
            <a:fillRect/>
          </a:stretch>
        </p:blipFill>
        <p:spPr bwMode="auto">
          <a:xfrm>
            <a:off x="8573589" y="1345475"/>
            <a:ext cx="3413758" cy="2560319"/>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E9457BC0-6233-427F-92E1-D6A7F06EF6D8}"/>
              </a:ext>
            </a:extLst>
          </p:cNvPr>
          <p:cNvSpPr/>
          <p:nvPr/>
        </p:nvSpPr>
        <p:spPr>
          <a:xfrm>
            <a:off x="687897" y="763398"/>
            <a:ext cx="10956022" cy="5632311"/>
          </a:xfrm>
          <a:prstGeom prst="rect">
            <a:avLst/>
          </a:prstGeom>
        </p:spPr>
        <p:txBody>
          <a:bodyPr wrap="square">
            <a:spAutoFit/>
          </a:bodyPr>
          <a:lstStyle/>
          <a:p>
            <a:pPr algn="just">
              <a:buFont typeface="Wingdings" pitchFamily="2" charset="2"/>
              <a:buChar char="v"/>
            </a:pPr>
            <a:r>
              <a:rPr lang="ro-RO" dirty="0"/>
              <a:t> Spaţiul montan devine din ce în ce mai căutat de turiști, iar turismul în acest areal, asociat cu resursele rurale şi produsele tradiţionale locale, constituie un important „instrument” pentru revitalizarea economiei rurale.</a:t>
            </a:r>
          </a:p>
          <a:p>
            <a:pPr algn="just">
              <a:buFont typeface="Wingdings" pitchFamily="2" charset="2"/>
              <a:buChar char="v"/>
            </a:pPr>
            <a:r>
              <a:rPr lang="ro-RO" dirty="0"/>
              <a:t> În mediul rural – montan, ferma țărănească păstrează valori încă nealterate. Iar, valorificarea spațiilor excedentare din cadrul gospodăriei prin agroturism, sau pur şi simplu prin simpla lor închiriere către turişti, precum şi a produselor agroalimentare certificate din fermă, pot constitui factori determinanți pentru ca populația din zona montană să rămână în mediul rural. Înfiinţarea unor Puncte Gastronomice Locale la nivelul gospodăriei, poate aduce, de asemenea, venituri complementare familiilor de agricultori.</a:t>
            </a:r>
          </a:p>
          <a:p>
            <a:pPr algn="just">
              <a:buFont typeface="Wingdings" pitchFamily="2" charset="2"/>
              <a:buChar char="v"/>
            </a:pPr>
            <a:r>
              <a:rPr lang="ro-RO" dirty="0"/>
              <a:t> Produsele și serviciile turistice oferite la nivelul fermei, vor trebui să răspundă atât nevoilor cât și exigentelor turiștilor. </a:t>
            </a:r>
          </a:p>
          <a:p>
            <a:pPr algn="just">
              <a:buFont typeface="Wingdings" pitchFamily="2" charset="2"/>
              <a:buChar char="v"/>
            </a:pPr>
            <a:r>
              <a:rPr lang="ro-RO" dirty="0"/>
              <a:t> Calitatea ecologică a produselor agroalimentare din fermă - de origine animală, vegetală, sau apicole - este net superioară celor similare din zonele de câmpie. În cadrul gospodăriei țărănești montane regăsim și o serie întreagă de produse sau băuturi tradiționale, specifice unei anumite zone sau localități. Aerul proaspăt, ozonat reprezintă un alt atu pentru turistul ce preferă muntele. </a:t>
            </a:r>
          </a:p>
          <a:p>
            <a:pPr algn="just">
              <a:buFont typeface="Wingdings" pitchFamily="2" charset="2"/>
              <a:buChar char="v"/>
            </a:pPr>
            <a:r>
              <a:rPr lang="ro-RO" dirty="0"/>
              <a:t> Valorificarea produselor în cadrul fermei montane va avea caracter benefic atât pentru fermier – prin obținerea de venituri complementare, cât și pentru turist – beneficiar al unei cure de sănătate în cadrul vacanței rezonabile în preț petrecută în gospodăria țărănească. </a:t>
            </a:r>
          </a:p>
          <a:p>
            <a:pPr algn="just">
              <a:buFont typeface="Wingdings" pitchFamily="2" charset="2"/>
              <a:buChar char="v"/>
            </a:pPr>
            <a:r>
              <a:rPr lang="ro-RO" dirty="0"/>
              <a:t> O dată în plus, criza sanitară actuală, cauzată de efectele pandemiei COVID-19, vine să demonstreze faptul că zonele rurale montane reprezintă destinații de vacanță mai sigure, căutate de cât mai mulți turiști.</a:t>
            </a:r>
          </a:p>
          <a:p>
            <a:pPr algn="just"/>
            <a:endParaRPr lang="ro-RO" dirty="0">
              <a:latin typeface="Arial" pitchFamily="34" charset="0"/>
              <a:cs typeface="Arial" pitchFamily="34" charset="0"/>
            </a:endParaRPr>
          </a:p>
          <a:p>
            <a:pPr algn="just"/>
            <a:endParaRPr lang="ro-RO" dirty="0">
              <a:latin typeface="Arial" pitchFamily="34" charset="0"/>
              <a:cs typeface="Arial" pitchFamily="34" charset="0"/>
            </a:endParaRPr>
          </a:p>
        </p:txBody>
      </p:sp>
      <p:grpSp>
        <p:nvGrpSpPr>
          <p:cNvPr id="3" name="Group 11">
            <a:extLst>
              <a:ext uri="{FF2B5EF4-FFF2-40B4-BE49-F238E27FC236}">
                <a16:creationId xmlns:a16="http://schemas.microsoft.com/office/drawing/2014/main" id="{2A4F92E2-8EB8-476E-8718-9F24518B2A78}"/>
              </a:ext>
            </a:extLst>
          </p:cNvPr>
          <p:cNvGrpSpPr/>
          <p:nvPr/>
        </p:nvGrpSpPr>
        <p:grpSpPr>
          <a:xfrm>
            <a:off x="125309" y="26608"/>
            <a:ext cx="11882050" cy="913577"/>
            <a:chOff x="255467" y="582507"/>
            <a:chExt cx="11459464" cy="913577"/>
          </a:xfrm>
        </p:grpSpPr>
        <p:sp>
          <p:nvSpPr>
            <p:cNvPr id="4" name="Rectangle 12">
              <a:extLst>
                <a:ext uri="{FF2B5EF4-FFF2-40B4-BE49-F238E27FC236}">
                  <a16:creationId xmlns:a16="http://schemas.microsoft.com/office/drawing/2014/main" id="{7ED300AB-339A-4B5B-8C88-C3EE91D290CC}"/>
                </a:ext>
              </a:extLst>
            </p:cNvPr>
            <p:cNvSpPr/>
            <p:nvPr/>
          </p:nvSpPr>
          <p:spPr>
            <a:xfrm>
              <a:off x="640703" y="786940"/>
              <a:ext cx="11074228" cy="34042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solidFill>
                  <a:schemeClr val="bg1"/>
                </a:solidFill>
              </a:endParaRPr>
            </a:p>
          </p:txBody>
        </p:sp>
        <p:sp>
          <p:nvSpPr>
            <p:cNvPr id="5" name="Rectangle 6">
              <a:extLst>
                <a:ext uri="{FF2B5EF4-FFF2-40B4-BE49-F238E27FC236}">
                  <a16:creationId xmlns:a16="http://schemas.microsoft.com/office/drawing/2014/main" id="{B59C0D9B-F79E-49E9-9996-70166D5E4D7B}"/>
                </a:ext>
              </a:extLst>
            </p:cNvPr>
            <p:cNvSpPr>
              <a:spLocks noChangeArrowheads="1"/>
            </p:cNvSpPr>
            <p:nvPr/>
          </p:nvSpPr>
          <p:spPr bwMode="auto">
            <a:xfrm>
              <a:off x="440693" y="1310308"/>
              <a:ext cx="187850" cy="185776"/>
            </a:xfrm>
            <a:prstGeom prst="rect">
              <a:avLst/>
            </a:prstGeom>
            <a:solidFill>
              <a:srgbClr val="336600">
                <a:alpha val="55686"/>
              </a:srgbClr>
            </a:solidFill>
            <a:ln>
              <a:noFill/>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o-RO" altLang="ro-RO" sz="2400">
                <a:latin typeface="Times New Roman" panose="02020603050405020304" pitchFamily="18" charset="0"/>
              </a:endParaRPr>
            </a:p>
          </p:txBody>
        </p:sp>
        <p:sp>
          <p:nvSpPr>
            <p:cNvPr id="6" name="Rectangle 7">
              <a:extLst>
                <a:ext uri="{FF2B5EF4-FFF2-40B4-BE49-F238E27FC236}">
                  <a16:creationId xmlns:a16="http://schemas.microsoft.com/office/drawing/2014/main" id="{17768669-15E3-4C09-BA2D-51E1B67F3790}"/>
                </a:ext>
              </a:extLst>
            </p:cNvPr>
            <p:cNvSpPr>
              <a:spLocks noChangeArrowheads="1"/>
            </p:cNvSpPr>
            <p:nvPr/>
          </p:nvSpPr>
          <p:spPr bwMode="auto">
            <a:xfrm>
              <a:off x="985855" y="582507"/>
              <a:ext cx="178164" cy="186235"/>
            </a:xfrm>
            <a:prstGeom prst="rect">
              <a:avLst/>
            </a:prstGeom>
            <a:solidFill>
              <a:srgbClr val="FFFF99"/>
            </a:solidFill>
            <a:ln>
              <a:noFill/>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o-RO" altLang="ro-RO" sz="2400">
                <a:latin typeface="Times New Roman" panose="02020603050405020304" pitchFamily="18" charset="0"/>
              </a:endParaRPr>
            </a:p>
          </p:txBody>
        </p:sp>
        <p:sp>
          <p:nvSpPr>
            <p:cNvPr id="7" name="Rectangle 8">
              <a:extLst>
                <a:ext uri="{FF2B5EF4-FFF2-40B4-BE49-F238E27FC236}">
                  <a16:creationId xmlns:a16="http://schemas.microsoft.com/office/drawing/2014/main" id="{8C4AFEBD-1862-49B8-B69D-6A14CBDFC728}"/>
                </a:ext>
              </a:extLst>
            </p:cNvPr>
            <p:cNvSpPr>
              <a:spLocks noChangeArrowheads="1"/>
            </p:cNvSpPr>
            <p:nvPr/>
          </p:nvSpPr>
          <p:spPr bwMode="auto">
            <a:xfrm>
              <a:off x="798878" y="787305"/>
              <a:ext cx="186977" cy="184732"/>
            </a:xfrm>
            <a:prstGeom prst="rect">
              <a:avLst/>
            </a:prstGeom>
            <a:solidFill>
              <a:srgbClr val="FFFF99"/>
            </a:solidFill>
            <a:ln>
              <a:noFill/>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o-RO" altLang="ro-RO" sz="2400">
                <a:latin typeface="Times New Roman" panose="02020603050405020304" pitchFamily="18" charset="0"/>
              </a:endParaRPr>
            </a:p>
          </p:txBody>
        </p:sp>
        <p:sp>
          <p:nvSpPr>
            <p:cNvPr id="8" name="Rectangle 10">
              <a:extLst>
                <a:ext uri="{FF2B5EF4-FFF2-40B4-BE49-F238E27FC236}">
                  <a16:creationId xmlns:a16="http://schemas.microsoft.com/office/drawing/2014/main" id="{D057E795-BFFB-4393-B31E-B056FD5F4184}"/>
                </a:ext>
              </a:extLst>
            </p:cNvPr>
            <p:cNvSpPr>
              <a:spLocks noChangeArrowheads="1"/>
            </p:cNvSpPr>
            <p:nvPr/>
          </p:nvSpPr>
          <p:spPr bwMode="auto">
            <a:xfrm>
              <a:off x="990728" y="773863"/>
              <a:ext cx="183056" cy="174505"/>
            </a:xfrm>
            <a:prstGeom prst="rect">
              <a:avLst/>
            </a:prstGeom>
            <a:solidFill>
              <a:schemeClr val="bg1"/>
            </a:solidFill>
            <a:ln>
              <a:noFill/>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o-RO" altLang="ro-RO" sz="2400">
                <a:latin typeface="Times New Roman" panose="02020603050405020304" pitchFamily="18" charset="0"/>
              </a:endParaRPr>
            </a:p>
          </p:txBody>
        </p:sp>
        <p:sp>
          <p:nvSpPr>
            <p:cNvPr id="9" name="Rectangle 11">
              <a:extLst>
                <a:ext uri="{FF2B5EF4-FFF2-40B4-BE49-F238E27FC236}">
                  <a16:creationId xmlns:a16="http://schemas.microsoft.com/office/drawing/2014/main" id="{E99C37CF-0446-4E15-916F-586F25E0C181}"/>
                </a:ext>
              </a:extLst>
            </p:cNvPr>
            <p:cNvSpPr>
              <a:spLocks noChangeArrowheads="1"/>
            </p:cNvSpPr>
            <p:nvPr/>
          </p:nvSpPr>
          <p:spPr bwMode="auto">
            <a:xfrm>
              <a:off x="640703" y="948368"/>
              <a:ext cx="178982" cy="183477"/>
            </a:xfrm>
            <a:prstGeom prst="rect">
              <a:avLst/>
            </a:prstGeom>
            <a:solidFill>
              <a:srgbClr val="FFFF99"/>
            </a:solidFill>
            <a:ln>
              <a:noFill/>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o-RO" altLang="ro-RO" sz="2400">
                <a:latin typeface="Times New Roman" panose="02020603050405020304" pitchFamily="18" charset="0"/>
              </a:endParaRPr>
            </a:p>
          </p:txBody>
        </p:sp>
        <p:sp>
          <p:nvSpPr>
            <p:cNvPr id="10" name="Rectangle 12">
              <a:extLst>
                <a:ext uri="{FF2B5EF4-FFF2-40B4-BE49-F238E27FC236}">
                  <a16:creationId xmlns:a16="http://schemas.microsoft.com/office/drawing/2014/main" id="{5F55CCFF-C973-4F99-B75D-443BAC2A2E5E}"/>
                </a:ext>
              </a:extLst>
            </p:cNvPr>
            <p:cNvSpPr>
              <a:spLocks noChangeArrowheads="1"/>
            </p:cNvSpPr>
            <p:nvPr/>
          </p:nvSpPr>
          <p:spPr bwMode="auto">
            <a:xfrm>
              <a:off x="255467" y="960005"/>
              <a:ext cx="185963" cy="183477"/>
            </a:xfrm>
            <a:prstGeom prst="rect">
              <a:avLst/>
            </a:prstGeom>
            <a:solidFill>
              <a:srgbClr val="003300">
                <a:alpha val="61000"/>
              </a:srgbClr>
            </a:solidFill>
            <a:ln w="15875">
              <a:noFill/>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o-RO" altLang="ro-RO" sz="2400">
                <a:latin typeface="Times New Roman" panose="02020603050405020304" pitchFamily="18" charset="0"/>
              </a:endParaRPr>
            </a:p>
          </p:txBody>
        </p:sp>
        <p:sp>
          <p:nvSpPr>
            <p:cNvPr id="11" name="Rectangle 13">
              <a:extLst>
                <a:ext uri="{FF2B5EF4-FFF2-40B4-BE49-F238E27FC236}">
                  <a16:creationId xmlns:a16="http://schemas.microsoft.com/office/drawing/2014/main" id="{FD7718B3-2F00-4136-B527-7870EB70D28F}"/>
                </a:ext>
              </a:extLst>
            </p:cNvPr>
            <p:cNvSpPr>
              <a:spLocks noChangeArrowheads="1"/>
            </p:cNvSpPr>
            <p:nvPr/>
          </p:nvSpPr>
          <p:spPr bwMode="auto">
            <a:xfrm>
              <a:off x="819716" y="948368"/>
              <a:ext cx="177423" cy="183477"/>
            </a:xfrm>
            <a:prstGeom prst="rect">
              <a:avLst/>
            </a:prstGeom>
            <a:solidFill>
              <a:schemeClr val="bg1"/>
            </a:solidFill>
            <a:ln>
              <a:noFill/>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o-RO" altLang="ro-RO" sz="2400">
                <a:latin typeface="Times New Roman" panose="02020603050405020304" pitchFamily="18" charset="0"/>
              </a:endParaRPr>
            </a:p>
          </p:txBody>
        </p:sp>
        <p:sp>
          <p:nvSpPr>
            <p:cNvPr id="12" name="Rectangle 14">
              <a:extLst>
                <a:ext uri="{FF2B5EF4-FFF2-40B4-BE49-F238E27FC236}">
                  <a16:creationId xmlns:a16="http://schemas.microsoft.com/office/drawing/2014/main" id="{99FC7C95-7148-4FD4-BD8C-0476F8EFE810}"/>
                </a:ext>
              </a:extLst>
            </p:cNvPr>
            <p:cNvSpPr>
              <a:spLocks noChangeArrowheads="1"/>
            </p:cNvSpPr>
            <p:nvPr/>
          </p:nvSpPr>
          <p:spPr bwMode="auto">
            <a:xfrm>
              <a:off x="443118" y="1127729"/>
              <a:ext cx="183937" cy="186695"/>
            </a:xfrm>
            <a:prstGeom prst="rect">
              <a:avLst/>
            </a:prstGeom>
            <a:solidFill>
              <a:srgbClr val="FFFF99"/>
            </a:solidFill>
            <a:ln>
              <a:noFill/>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o-RO" altLang="ro-RO" sz="2400">
                <a:latin typeface="Times New Roman" panose="02020603050405020304" pitchFamily="18" charset="0"/>
              </a:endParaRPr>
            </a:p>
          </p:txBody>
        </p:sp>
        <p:sp>
          <p:nvSpPr>
            <p:cNvPr id="13" name="Rectangle 15">
              <a:extLst>
                <a:ext uri="{FF2B5EF4-FFF2-40B4-BE49-F238E27FC236}">
                  <a16:creationId xmlns:a16="http://schemas.microsoft.com/office/drawing/2014/main" id="{49CDF618-BE69-4C0F-A949-EFB82D994A92}"/>
                </a:ext>
              </a:extLst>
            </p:cNvPr>
            <p:cNvSpPr>
              <a:spLocks noChangeArrowheads="1"/>
            </p:cNvSpPr>
            <p:nvPr/>
          </p:nvSpPr>
          <p:spPr bwMode="auto">
            <a:xfrm>
              <a:off x="640858" y="1129816"/>
              <a:ext cx="175872" cy="186695"/>
            </a:xfrm>
            <a:prstGeom prst="rect">
              <a:avLst/>
            </a:prstGeom>
            <a:solidFill>
              <a:srgbClr val="336600">
                <a:alpha val="55686"/>
              </a:srgbClr>
            </a:solidFill>
            <a:ln>
              <a:noFill/>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o-RO" altLang="ro-RO" sz="2400">
                <a:latin typeface="Times New Roman" panose="02020603050405020304" pitchFamily="18" charset="0"/>
              </a:endParaRPr>
            </a:p>
          </p:txBody>
        </p:sp>
      </p:grpSp>
      <p:sp>
        <p:nvSpPr>
          <p:cNvPr id="14" name="Dreptunghi 13">
            <a:extLst>
              <a:ext uri="{FF2B5EF4-FFF2-40B4-BE49-F238E27FC236}">
                <a16:creationId xmlns:a16="http://schemas.microsoft.com/office/drawing/2014/main" id="{03F7CEEA-2C4A-4541-80A0-1E0D9C808760}"/>
              </a:ext>
            </a:extLst>
          </p:cNvPr>
          <p:cNvSpPr/>
          <p:nvPr/>
        </p:nvSpPr>
        <p:spPr>
          <a:xfrm>
            <a:off x="3705200" y="216587"/>
            <a:ext cx="1513556" cy="369332"/>
          </a:xfrm>
          <a:prstGeom prst="rect">
            <a:avLst/>
          </a:prstGeom>
        </p:spPr>
        <p:txBody>
          <a:bodyPr wrap="none">
            <a:spAutoFit/>
          </a:bodyPr>
          <a:lstStyle/>
          <a:p>
            <a:r>
              <a:rPr lang="ro-RO" altLang="ro-RO" dirty="0">
                <a:solidFill>
                  <a:schemeClr val="bg1"/>
                </a:solidFill>
                <a:effectLst>
                  <a:outerShdw blurRad="38100" dist="38100" dir="2700000" algn="tl">
                    <a:srgbClr val="C0C0C0"/>
                  </a:outerShdw>
                </a:effectLst>
                <a:latin typeface="Verdana" panose="020B0604030504040204" pitchFamily="34" charset="0"/>
              </a:rPr>
              <a:t>CONCLUZII</a:t>
            </a:r>
            <a:endParaRPr lang="ro-RO" dirty="0"/>
          </a:p>
        </p:txBody>
      </p:sp>
    </p:spTree>
    <p:extLst>
      <p:ext uri="{BB962C8B-B14F-4D97-AF65-F5344CB8AC3E}">
        <p14:creationId xmlns:p14="http://schemas.microsoft.com/office/powerpoint/2010/main" val="713137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F:\Foto_grup_TRR\TRR_2010.jpg"/>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p:spPr>
      </p:pic>
    </p:spTree>
    <p:extLst>
      <p:ext uri="{BB962C8B-B14F-4D97-AF65-F5344CB8AC3E}">
        <p14:creationId xmlns:p14="http://schemas.microsoft.com/office/powerpoint/2010/main" val="1589367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F:\My Passport\VATRA DORNEI\2018\Fotografii\Iphone iulie 2018\106APPLE\IMG_6253.JPG"/>
          <p:cNvPicPr>
            <a:picLocks noChangeAspect="1" noChangeArrowheads="1"/>
          </p:cNvPicPr>
          <p:nvPr/>
        </p:nvPicPr>
        <p:blipFill>
          <a:blip r:embed="rId2" cstate="print"/>
          <a:srcRect/>
          <a:stretch>
            <a:fillRect/>
          </a:stretch>
        </p:blipFill>
        <p:spPr bwMode="auto">
          <a:xfrm>
            <a:off x="185056" y="0"/>
            <a:ext cx="9144000" cy="6858000"/>
          </a:xfrm>
          <a:prstGeom prst="rect">
            <a:avLst/>
          </a:prstGeom>
          <a:noFill/>
        </p:spPr>
      </p:pic>
      <p:sp>
        <p:nvSpPr>
          <p:cNvPr id="5" name="CasetăText 4">
            <a:extLst>
              <a:ext uri="{FF2B5EF4-FFF2-40B4-BE49-F238E27FC236}">
                <a16:creationId xmlns:a16="http://schemas.microsoft.com/office/drawing/2014/main" id="{F5EC3623-C6CE-4C23-B899-D86B6B48F3D0}"/>
              </a:ext>
            </a:extLst>
          </p:cNvPr>
          <p:cNvSpPr txBox="1"/>
          <p:nvPr/>
        </p:nvSpPr>
        <p:spPr>
          <a:xfrm>
            <a:off x="6059088" y="473703"/>
            <a:ext cx="2926570" cy="369332"/>
          </a:xfrm>
          <a:prstGeom prst="rect">
            <a:avLst/>
          </a:prstGeom>
          <a:noFill/>
        </p:spPr>
        <p:txBody>
          <a:bodyPr wrap="none" rtlCol="0">
            <a:spAutoFit/>
          </a:bodyPr>
          <a:lstStyle/>
          <a:p>
            <a:r>
              <a:rPr lang="ro-RO" dirty="0">
                <a:solidFill>
                  <a:schemeClr val="bg1"/>
                </a:solidFill>
              </a:rPr>
              <a:t>Vă mulțumim pentru atenție!</a:t>
            </a:r>
          </a:p>
        </p:txBody>
      </p:sp>
      <p:pic>
        <p:nvPicPr>
          <p:cNvPr id="47106" name="Picture 2" descr="F:\My Passport\VATRA DORNEI\2020\Fotografii\CEMONT REy 80 ani\IMG_1655.JPG"/>
          <p:cNvPicPr>
            <a:picLocks noChangeAspect="1" noChangeArrowheads="1"/>
          </p:cNvPicPr>
          <p:nvPr/>
        </p:nvPicPr>
        <p:blipFill>
          <a:blip r:embed="rId3" cstate="print"/>
          <a:srcRect/>
          <a:stretch>
            <a:fillRect/>
          </a:stretch>
        </p:blipFill>
        <p:spPr bwMode="auto">
          <a:xfrm>
            <a:off x="9392194" y="1557383"/>
            <a:ext cx="2799806" cy="3733074"/>
          </a:xfrm>
          <a:prstGeom prst="rect">
            <a:avLst/>
          </a:prstGeom>
          <a:noFill/>
        </p:spPr>
      </p:pic>
    </p:spTree>
    <p:extLst>
      <p:ext uri="{BB962C8B-B14F-4D97-AF65-F5344CB8AC3E}">
        <p14:creationId xmlns:p14="http://schemas.microsoft.com/office/powerpoint/2010/main" val="161464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tăText 1">
            <a:extLst>
              <a:ext uri="{FF2B5EF4-FFF2-40B4-BE49-F238E27FC236}">
                <a16:creationId xmlns:a16="http://schemas.microsoft.com/office/drawing/2014/main" id="{131FE13B-E64D-4431-98E9-6ED8A0992758}"/>
              </a:ext>
            </a:extLst>
          </p:cNvPr>
          <p:cNvSpPr txBox="1"/>
          <p:nvPr/>
        </p:nvSpPr>
        <p:spPr>
          <a:xfrm>
            <a:off x="548640" y="320040"/>
            <a:ext cx="11330014" cy="2031325"/>
          </a:xfrm>
          <a:prstGeom prst="rect">
            <a:avLst/>
          </a:prstGeom>
          <a:noFill/>
        </p:spPr>
        <p:txBody>
          <a:bodyPr wrap="square" rtlCol="0">
            <a:spAutoFit/>
          </a:bodyPr>
          <a:lstStyle/>
          <a:p>
            <a:pPr algn="just"/>
            <a:r>
              <a:rPr lang="en-US" dirty="0" err="1"/>
              <a:t>Existența</a:t>
            </a:r>
            <a:r>
              <a:rPr lang="en-US" dirty="0"/>
              <a:t> </a:t>
            </a:r>
            <a:r>
              <a:rPr lang="en-US" dirty="0" err="1"/>
              <a:t>condițiilor</a:t>
            </a:r>
            <a:r>
              <a:rPr lang="en-US" dirty="0"/>
              <a:t> </a:t>
            </a:r>
            <a:r>
              <a:rPr lang="en-US" dirty="0" err="1"/>
              <a:t>naturale</a:t>
            </a:r>
            <a:r>
              <a:rPr lang="en-US" dirty="0"/>
              <a:t> </a:t>
            </a:r>
            <a:r>
              <a:rPr lang="en-US" dirty="0" err="1"/>
              <a:t>favorabile</a:t>
            </a:r>
            <a:r>
              <a:rPr lang="en-US" dirty="0"/>
              <a:t> </a:t>
            </a:r>
            <a:r>
              <a:rPr lang="en-US" dirty="0" err="1"/>
              <a:t>practicării</a:t>
            </a:r>
            <a:r>
              <a:rPr lang="en-US" dirty="0"/>
              <a:t> </a:t>
            </a:r>
            <a:r>
              <a:rPr lang="en-US" dirty="0" err="1"/>
              <a:t>turismului</a:t>
            </a:r>
            <a:r>
              <a:rPr lang="en-US" dirty="0"/>
              <a:t> </a:t>
            </a:r>
            <a:r>
              <a:rPr lang="en-US" dirty="0" err="1"/>
              <a:t>în</a:t>
            </a:r>
            <a:r>
              <a:rPr lang="en-US" dirty="0"/>
              <a:t> </a:t>
            </a:r>
            <a:r>
              <a:rPr lang="en-US" dirty="0" err="1"/>
              <a:t>aer</a:t>
            </a:r>
            <a:r>
              <a:rPr lang="en-US" dirty="0"/>
              <a:t> </a:t>
            </a:r>
            <a:r>
              <a:rPr lang="en-US" dirty="0" err="1"/>
              <a:t>liber</a:t>
            </a:r>
            <a:r>
              <a:rPr lang="en-US" dirty="0"/>
              <a:t> (</a:t>
            </a:r>
            <a:r>
              <a:rPr lang="en-US" dirty="0" err="1"/>
              <a:t>drumeţii</a:t>
            </a:r>
            <a:r>
              <a:rPr lang="en-US" dirty="0"/>
              <a:t>, </a:t>
            </a:r>
            <a:r>
              <a:rPr lang="en-US" dirty="0" err="1"/>
              <a:t>sporturi</a:t>
            </a:r>
            <a:r>
              <a:rPr lang="en-US" dirty="0"/>
              <a:t> de </a:t>
            </a:r>
            <a:r>
              <a:rPr lang="en-US" dirty="0" err="1"/>
              <a:t>iarnă</a:t>
            </a:r>
            <a:r>
              <a:rPr lang="en-US" dirty="0"/>
              <a:t>, </a:t>
            </a:r>
            <a:r>
              <a:rPr lang="en-US" dirty="0" err="1"/>
              <a:t>cicloturism</a:t>
            </a:r>
            <a:r>
              <a:rPr lang="en-US" dirty="0"/>
              <a:t>, alpinism, </a:t>
            </a:r>
            <a:r>
              <a:rPr lang="en-US" dirty="0" err="1"/>
              <a:t>turism</a:t>
            </a:r>
            <a:r>
              <a:rPr lang="en-US" dirty="0"/>
              <a:t> </a:t>
            </a:r>
            <a:r>
              <a:rPr lang="en-US" dirty="0" err="1"/>
              <a:t>ecvestru</a:t>
            </a:r>
            <a:r>
              <a:rPr lang="en-US" dirty="0"/>
              <a:t>, </a:t>
            </a:r>
            <a:r>
              <a:rPr lang="en-US" dirty="0" err="1"/>
              <a:t>turism</a:t>
            </a:r>
            <a:r>
              <a:rPr lang="en-US" dirty="0"/>
              <a:t> </a:t>
            </a:r>
            <a:r>
              <a:rPr lang="en-US" dirty="0" err="1"/>
              <a:t>activ</a:t>
            </a:r>
            <a:r>
              <a:rPr lang="en-US" dirty="0"/>
              <a:t>, </a:t>
            </a:r>
            <a:r>
              <a:rPr lang="en-US" dirty="0" err="1"/>
              <a:t>turism</a:t>
            </a:r>
            <a:r>
              <a:rPr lang="en-US" dirty="0"/>
              <a:t> de </a:t>
            </a:r>
            <a:r>
              <a:rPr lang="en-US" dirty="0" err="1"/>
              <a:t>aventură</a:t>
            </a:r>
            <a:r>
              <a:rPr lang="en-US" dirty="0"/>
              <a:t>, </a:t>
            </a:r>
            <a:r>
              <a:rPr lang="en-US" dirty="0" err="1"/>
              <a:t>agroturism</a:t>
            </a:r>
            <a:r>
              <a:rPr lang="en-US" dirty="0"/>
              <a:t>, eco-</a:t>
            </a:r>
            <a:r>
              <a:rPr lang="en-US" dirty="0" err="1"/>
              <a:t>turism</a:t>
            </a:r>
            <a:r>
              <a:rPr lang="en-US" dirty="0"/>
              <a:t>, </a:t>
            </a:r>
            <a:r>
              <a:rPr lang="en-US" dirty="0" err="1"/>
              <a:t>observarea</a:t>
            </a:r>
            <a:r>
              <a:rPr lang="en-US" dirty="0"/>
              <a:t> </a:t>
            </a:r>
            <a:r>
              <a:rPr lang="en-US" dirty="0" err="1"/>
              <a:t>faunei</a:t>
            </a:r>
            <a:r>
              <a:rPr lang="en-US" dirty="0"/>
              <a:t>, </a:t>
            </a:r>
            <a:r>
              <a:rPr lang="en-US" dirty="0" err="1"/>
              <a:t>plantelor</a:t>
            </a:r>
            <a:r>
              <a:rPr lang="en-US" dirty="0"/>
              <a:t> </a:t>
            </a:r>
            <a:r>
              <a:rPr lang="en-US" dirty="0" err="1"/>
              <a:t>și</a:t>
            </a:r>
            <a:r>
              <a:rPr lang="en-US" dirty="0"/>
              <a:t> </a:t>
            </a:r>
            <a:r>
              <a:rPr lang="en-US" dirty="0" err="1"/>
              <a:t>naturii</a:t>
            </a:r>
            <a:r>
              <a:rPr lang="en-US" dirty="0"/>
              <a:t> </a:t>
            </a:r>
            <a:r>
              <a:rPr lang="en-US" dirty="0" err="1"/>
              <a:t>în</a:t>
            </a:r>
            <a:r>
              <a:rPr lang="en-US" dirty="0"/>
              <a:t> general, </a:t>
            </a:r>
            <a:r>
              <a:rPr lang="en-US" dirty="0" err="1"/>
              <a:t>vânătoare</a:t>
            </a:r>
            <a:r>
              <a:rPr lang="en-US" dirty="0"/>
              <a:t> </a:t>
            </a:r>
            <a:r>
              <a:rPr lang="en-US" dirty="0" err="1"/>
              <a:t>și</a:t>
            </a:r>
            <a:r>
              <a:rPr lang="en-US" dirty="0"/>
              <a:t> </a:t>
            </a:r>
            <a:r>
              <a:rPr lang="en-US" dirty="0" err="1"/>
              <a:t>pescuit</a:t>
            </a:r>
            <a:r>
              <a:rPr lang="en-US" dirty="0"/>
              <a:t> </a:t>
            </a:r>
            <a:r>
              <a:rPr lang="en-US" dirty="0" err="1"/>
              <a:t>sportiv</a:t>
            </a:r>
            <a:r>
              <a:rPr lang="en-US" dirty="0"/>
              <a:t>, </a:t>
            </a:r>
            <a:r>
              <a:rPr lang="en-US" dirty="0" err="1"/>
              <a:t>turism</a:t>
            </a:r>
            <a:r>
              <a:rPr lang="en-US" dirty="0"/>
              <a:t> cultural etc.) </a:t>
            </a:r>
            <a:r>
              <a:rPr lang="en-US" dirty="0" err="1"/>
              <a:t>poate</a:t>
            </a:r>
            <a:r>
              <a:rPr lang="en-US" dirty="0"/>
              <a:t> </a:t>
            </a:r>
            <a:r>
              <a:rPr lang="en-US" dirty="0" err="1"/>
              <a:t>fi</a:t>
            </a:r>
            <a:r>
              <a:rPr lang="en-US" dirty="0"/>
              <a:t> o </a:t>
            </a:r>
            <a:r>
              <a:rPr lang="en-US" dirty="0" err="1"/>
              <a:t>oportunitate</a:t>
            </a:r>
            <a:r>
              <a:rPr lang="en-US" dirty="0"/>
              <a:t> </a:t>
            </a:r>
            <a:r>
              <a:rPr lang="en-US" dirty="0" err="1"/>
              <a:t>pentru</a:t>
            </a:r>
            <a:r>
              <a:rPr lang="en-US" dirty="0"/>
              <a:t> </a:t>
            </a:r>
            <a:r>
              <a:rPr lang="en-US" dirty="0" err="1"/>
              <a:t>creșterea</a:t>
            </a:r>
            <a:r>
              <a:rPr lang="en-US" dirty="0"/>
              <a:t> </a:t>
            </a:r>
            <a:r>
              <a:rPr lang="en-US" dirty="0" err="1"/>
              <a:t>veniturilor</a:t>
            </a:r>
            <a:r>
              <a:rPr lang="en-US" dirty="0"/>
              <a:t> </a:t>
            </a:r>
            <a:r>
              <a:rPr lang="en-US" dirty="0" err="1"/>
              <a:t>locuitorilor</a:t>
            </a:r>
            <a:r>
              <a:rPr lang="en-US" dirty="0"/>
              <a:t> din </a:t>
            </a:r>
            <a:r>
              <a:rPr lang="en-US" dirty="0" err="1"/>
              <a:t>zona</a:t>
            </a:r>
            <a:r>
              <a:rPr lang="en-US" dirty="0"/>
              <a:t> de </a:t>
            </a:r>
            <a:r>
              <a:rPr lang="en-US" dirty="0" err="1"/>
              <a:t>munte</a:t>
            </a:r>
            <a:r>
              <a:rPr lang="en-US" dirty="0"/>
              <a:t>, </a:t>
            </a:r>
            <a:r>
              <a:rPr lang="en-US" dirty="0" err="1"/>
              <a:t>dar</a:t>
            </a:r>
            <a:r>
              <a:rPr lang="en-US" dirty="0"/>
              <a:t> </a:t>
            </a:r>
            <a:r>
              <a:rPr lang="en-US" dirty="0" err="1"/>
              <a:t>și</a:t>
            </a:r>
            <a:r>
              <a:rPr lang="en-US" dirty="0"/>
              <a:t> </a:t>
            </a:r>
            <a:r>
              <a:rPr lang="en-US" dirty="0" err="1"/>
              <a:t>pentru</a:t>
            </a:r>
            <a:r>
              <a:rPr lang="en-US" dirty="0"/>
              <a:t> </a:t>
            </a:r>
            <a:r>
              <a:rPr lang="en-US" dirty="0" err="1"/>
              <a:t>dezvoltarea</a:t>
            </a:r>
            <a:r>
              <a:rPr lang="en-US" dirty="0"/>
              <a:t> </a:t>
            </a:r>
            <a:r>
              <a:rPr lang="en-US" dirty="0" err="1"/>
              <a:t>economică</a:t>
            </a:r>
            <a:r>
              <a:rPr lang="en-US" dirty="0"/>
              <a:t> a </a:t>
            </a:r>
            <a:r>
              <a:rPr lang="en-US" dirty="0" err="1"/>
              <a:t>unor</a:t>
            </a:r>
            <a:r>
              <a:rPr lang="en-US" dirty="0"/>
              <a:t> </a:t>
            </a:r>
            <a:r>
              <a:rPr lang="en-US" dirty="0" err="1"/>
              <a:t>regiuni</a:t>
            </a:r>
            <a:r>
              <a:rPr lang="en-US" dirty="0"/>
              <a:t> </a:t>
            </a:r>
            <a:r>
              <a:rPr lang="en-US" dirty="0" err="1"/>
              <a:t>dependente</a:t>
            </a:r>
            <a:r>
              <a:rPr lang="en-US" dirty="0"/>
              <a:t> </a:t>
            </a:r>
            <a:r>
              <a:rPr lang="en-US" dirty="0" err="1"/>
              <a:t>în</a:t>
            </a:r>
            <a:r>
              <a:rPr lang="en-US" dirty="0"/>
              <a:t> </a:t>
            </a:r>
            <a:r>
              <a:rPr lang="en-US" dirty="0" err="1"/>
              <a:t>trecut</a:t>
            </a:r>
            <a:r>
              <a:rPr lang="en-US" dirty="0"/>
              <a:t> de </a:t>
            </a:r>
            <a:r>
              <a:rPr lang="en-US" dirty="0" err="1"/>
              <a:t>marile</a:t>
            </a:r>
            <a:r>
              <a:rPr lang="en-US" dirty="0"/>
              <a:t> </a:t>
            </a:r>
            <a:r>
              <a:rPr lang="en-US" dirty="0" err="1"/>
              <a:t>industrii</a:t>
            </a:r>
            <a:r>
              <a:rPr lang="en-US" dirty="0"/>
              <a:t>. </a:t>
            </a:r>
            <a:endParaRPr lang="ro-RO" dirty="0"/>
          </a:p>
          <a:p>
            <a:pPr algn="just"/>
            <a:r>
              <a:rPr lang="en-US" dirty="0" err="1"/>
              <a:t>Existența</a:t>
            </a:r>
            <a:r>
              <a:rPr lang="en-US" dirty="0"/>
              <a:t> </a:t>
            </a:r>
            <a:r>
              <a:rPr lang="en-US" dirty="0" err="1"/>
              <a:t>însăși</a:t>
            </a:r>
            <a:r>
              <a:rPr lang="en-US" dirty="0"/>
              <a:t> a </a:t>
            </a:r>
            <a:r>
              <a:rPr lang="en-US" dirty="0" err="1"/>
              <a:t>gospodăriilor</a:t>
            </a:r>
            <a:r>
              <a:rPr lang="en-US" dirty="0"/>
              <a:t> </a:t>
            </a:r>
            <a:r>
              <a:rPr lang="en-US" dirty="0" err="1"/>
              <a:t>montane</a:t>
            </a:r>
            <a:r>
              <a:rPr lang="en-US" dirty="0"/>
              <a:t>, a </a:t>
            </a:r>
            <a:r>
              <a:rPr lang="en-US" dirty="0" err="1"/>
              <a:t>unui</a:t>
            </a:r>
            <a:r>
              <a:rPr lang="en-US" dirty="0"/>
              <a:t> </a:t>
            </a:r>
            <a:r>
              <a:rPr lang="en-US" dirty="0" err="1"/>
              <a:t>bogat</a:t>
            </a:r>
            <a:r>
              <a:rPr lang="en-US" dirty="0"/>
              <a:t> </a:t>
            </a:r>
            <a:r>
              <a:rPr lang="en-US" dirty="0" err="1"/>
              <a:t>patrimoniu</a:t>
            </a:r>
            <a:r>
              <a:rPr lang="en-US" dirty="0"/>
              <a:t> cultural </a:t>
            </a:r>
            <a:r>
              <a:rPr lang="en-US" dirty="0" err="1"/>
              <a:t>și</a:t>
            </a:r>
            <a:r>
              <a:rPr lang="en-US" dirty="0"/>
              <a:t> a </a:t>
            </a:r>
            <a:r>
              <a:rPr lang="en-US" dirty="0" err="1"/>
              <a:t>unei</a:t>
            </a:r>
            <a:r>
              <a:rPr lang="en-US" dirty="0"/>
              <a:t> </a:t>
            </a:r>
            <a:r>
              <a:rPr lang="en-US" dirty="0" err="1"/>
              <a:t>gastronomii</a:t>
            </a:r>
            <a:r>
              <a:rPr lang="en-US" dirty="0"/>
              <a:t> </a:t>
            </a:r>
            <a:r>
              <a:rPr lang="en-US" dirty="0" err="1"/>
              <a:t>specifice</a:t>
            </a:r>
            <a:r>
              <a:rPr lang="en-US" dirty="0"/>
              <a:t> </a:t>
            </a:r>
            <a:r>
              <a:rPr lang="en-US" dirty="0" err="1"/>
              <a:t>valoroase</a:t>
            </a:r>
            <a:r>
              <a:rPr lang="en-US" dirty="0"/>
              <a:t> </a:t>
            </a:r>
            <a:r>
              <a:rPr lang="en-US" dirty="0" err="1"/>
              <a:t>și</a:t>
            </a:r>
            <a:r>
              <a:rPr lang="en-US" dirty="0"/>
              <a:t> </a:t>
            </a:r>
            <a:r>
              <a:rPr lang="en-US" dirty="0" err="1"/>
              <a:t>diversificate</a:t>
            </a:r>
            <a:r>
              <a:rPr lang="en-US" dirty="0"/>
              <a:t> </a:t>
            </a:r>
            <a:r>
              <a:rPr lang="en-US" dirty="0" err="1"/>
              <a:t>pe</a:t>
            </a:r>
            <a:r>
              <a:rPr lang="en-US" dirty="0"/>
              <a:t> tot </a:t>
            </a:r>
            <a:r>
              <a:rPr lang="en-US" dirty="0" err="1"/>
              <a:t>cuprinsul</a:t>
            </a:r>
            <a:r>
              <a:rPr lang="en-US" dirty="0"/>
              <a:t> </a:t>
            </a:r>
            <a:r>
              <a:rPr lang="en-US" dirty="0" err="1"/>
              <a:t>țării</a:t>
            </a:r>
            <a:r>
              <a:rPr lang="en-US" dirty="0"/>
              <a:t>, pot </a:t>
            </a:r>
            <a:r>
              <a:rPr lang="en-US" dirty="0" err="1"/>
              <a:t>contribui</a:t>
            </a:r>
            <a:r>
              <a:rPr lang="en-US" dirty="0"/>
              <a:t> cu success, la </a:t>
            </a:r>
            <a:r>
              <a:rPr lang="en-US" dirty="0" err="1"/>
              <a:t>dezvoltarea</a:t>
            </a:r>
            <a:r>
              <a:rPr lang="en-US" dirty="0"/>
              <a:t> </a:t>
            </a:r>
            <a:r>
              <a:rPr lang="en-US" dirty="0" err="1"/>
              <a:t>turismului</a:t>
            </a:r>
            <a:r>
              <a:rPr lang="en-US" dirty="0"/>
              <a:t> rural din </a:t>
            </a:r>
            <a:r>
              <a:rPr lang="en-US" dirty="0" err="1"/>
              <a:t>zona</a:t>
            </a:r>
            <a:r>
              <a:rPr lang="en-US" dirty="0"/>
              <a:t> </a:t>
            </a:r>
            <a:r>
              <a:rPr lang="en-US" dirty="0" err="1"/>
              <a:t>montană</a:t>
            </a:r>
            <a:r>
              <a:rPr lang="en-US" dirty="0"/>
              <a:t>. </a:t>
            </a:r>
            <a:endParaRPr lang="ro-RO" dirty="0"/>
          </a:p>
        </p:txBody>
      </p:sp>
      <p:pic>
        <p:nvPicPr>
          <p:cNvPr id="4" name="Imagine 3">
            <a:extLst>
              <a:ext uri="{FF2B5EF4-FFF2-40B4-BE49-F238E27FC236}">
                <a16:creationId xmlns:a16="http://schemas.microsoft.com/office/drawing/2014/main" id="{BC36537E-05C9-4FDB-8165-846944B22E44}"/>
              </a:ext>
            </a:extLst>
          </p:cNvPr>
          <p:cNvPicPr>
            <a:picLocks noChangeAspect="1"/>
          </p:cNvPicPr>
          <p:nvPr/>
        </p:nvPicPr>
        <p:blipFill>
          <a:blip r:embed="rId2" cstate="print"/>
          <a:stretch>
            <a:fillRect/>
          </a:stretch>
        </p:blipFill>
        <p:spPr>
          <a:xfrm>
            <a:off x="6153089" y="2590800"/>
            <a:ext cx="6038911" cy="4021915"/>
          </a:xfrm>
          <a:prstGeom prst="rect">
            <a:avLst/>
          </a:prstGeom>
        </p:spPr>
      </p:pic>
      <p:pic>
        <p:nvPicPr>
          <p:cNvPr id="29698" name="Picture 2" descr="F:\My Passport\VATRA DORNEI\2018\Fotografii\Iphone iulie 2018\106APPLE\IMG_6284.JPG"/>
          <p:cNvPicPr>
            <a:picLocks noChangeAspect="1" noChangeArrowheads="1"/>
          </p:cNvPicPr>
          <p:nvPr/>
        </p:nvPicPr>
        <p:blipFill>
          <a:blip r:embed="rId3" cstate="print"/>
          <a:srcRect/>
          <a:stretch>
            <a:fillRect/>
          </a:stretch>
        </p:blipFill>
        <p:spPr bwMode="auto">
          <a:xfrm>
            <a:off x="441960" y="2583180"/>
            <a:ext cx="5374640" cy="4030980"/>
          </a:xfrm>
          <a:prstGeom prst="rect">
            <a:avLst/>
          </a:prstGeom>
          <a:noFill/>
        </p:spPr>
      </p:pic>
    </p:spTree>
    <p:extLst>
      <p:ext uri="{BB962C8B-B14F-4D97-AF65-F5344CB8AC3E}">
        <p14:creationId xmlns:p14="http://schemas.microsoft.com/office/powerpoint/2010/main" val="280825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reptunghi 4">
            <a:extLst>
              <a:ext uri="{FF2B5EF4-FFF2-40B4-BE49-F238E27FC236}">
                <a16:creationId xmlns:a16="http://schemas.microsoft.com/office/drawing/2014/main" id="{D5232FB6-84F9-4B01-A974-310B5C75D4E2}"/>
              </a:ext>
            </a:extLst>
          </p:cNvPr>
          <p:cNvSpPr/>
          <p:nvPr/>
        </p:nvSpPr>
        <p:spPr>
          <a:xfrm rot="16200000">
            <a:off x="6331952" y="-4674883"/>
            <a:ext cx="76015" cy="96445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reptunghi 7">
            <a:extLst>
              <a:ext uri="{FF2B5EF4-FFF2-40B4-BE49-F238E27FC236}">
                <a16:creationId xmlns:a16="http://schemas.microsoft.com/office/drawing/2014/main" id="{4D12ABDB-7FEF-4EDF-B013-35A14022038D}"/>
              </a:ext>
            </a:extLst>
          </p:cNvPr>
          <p:cNvSpPr/>
          <p:nvPr/>
        </p:nvSpPr>
        <p:spPr>
          <a:xfrm>
            <a:off x="73152" y="82296"/>
            <a:ext cx="12042648" cy="6693408"/>
          </a:xfrm>
          <a:prstGeom prst="rect">
            <a:avLst/>
          </a:prstGeom>
          <a:noFill/>
          <a:ln w="38100"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Imagine 10">
            <a:extLst>
              <a:ext uri="{FF2B5EF4-FFF2-40B4-BE49-F238E27FC236}">
                <a16:creationId xmlns:a16="http://schemas.microsoft.com/office/drawing/2014/main" id="{B9644702-77C9-4EAB-8908-8B8781DB51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4728" y="1489464"/>
            <a:ext cx="6946752" cy="4911336"/>
          </a:xfrm>
          <a:prstGeom prst="rect">
            <a:avLst/>
          </a:prstGeom>
          <a:ln>
            <a:solidFill>
              <a:schemeClr val="accent4">
                <a:lumMod val="60000"/>
                <a:lumOff val="40000"/>
              </a:schemeClr>
            </a:solidFill>
          </a:ln>
        </p:spPr>
      </p:pic>
      <p:sp>
        <p:nvSpPr>
          <p:cNvPr id="18" name="Dreptunghi 17">
            <a:extLst>
              <a:ext uri="{FF2B5EF4-FFF2-40B4-BE49-F238E27FC236}">
                <a16:creationId xmlns:a16="http://schemas.microsoft.com/office/drawing/2014/main" id="{08A93249-CB30-4625-B3D2-9575F7DBD8ED}"/>
              </a:ext>
            </a:extLst>
          </p:cNvPr>
          <p:cNvSpPr/>
          <p:nvPr/>
        </p:nvSpPr>
        <p:spPr>
          <a:xfrm>
            <a:off x="205476" y="712606"/>
            <a:ext cx="45719" cy="4010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reptunghi 19">
            <a:extLst>
              <a:ext uri="{FF2B5EF4-FFF2-40B4-BE49-F238E27FC236}">
                <a16:creationId xmlns:a16="http://schemas.microsoft.com/office/drawing/2014/main" id="{51B41E38-614C-4382-B39C-0F29210EF0FA}"/>
              </a:ext>
            </a:extLst>
          </p:cNvPr>
          <p:cNvSpPr/>
          <p:nvPr/>
        </p:nvSpPr>
        <p:spPr>
          <a:xfrm rot="5400000">
            <a:off x="3178776" y="1705209"/>
            <a:ext cx="45719" cy="6050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reptunghi 23">
            <a:extLst>
              <a:ext uri="{FF2B5EF4-FFF2-40B4-BE49-F238E27FC236}">
                <a16:creationId xmlns:a16="http://schemas.microsoft.com/office/drawing/2014/main" id="{8F2E2F1E-B757-4E77-840C-39DCABCB066D}"/>
              </a:ext>
            </a:extLst>
          </p:cNvPr>
          <p:cNvSpPr/>
          <p:nvPr/>
        </p:nvSpPr>
        <p:spPr>
          <a:xfrm>
            <a:off x="11910438" y="788114"/>
            <a:ext cx="45719" cy="4010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2">
            <a:extLst>
              <a:ext uri="{FF2B5EF4-FFF2-40B4-BE49-F238E27FC236}">
                <a16:creationId xmlns:a16="http://schemas.microsoft.com/office/drawing/2014/main" id="{142028C1-0906-4751-B28F-553890B1CB06}"/>
              </a:ext>
            </a:extLst>
          </p:cNvPr>
          <p:cNvGraphicFramePr>
            <a:graphicFrameLocks noGrp="1"/>
          </p:cNvGraphicFramePr>
          <p:nvPr/>
        </p:nvGraphicFramePr>
        <p:xfrm>
          <a:off x="434695" y="4511040"/>
          <a:ext cx="4350666" cy="2042160"/>
        </p:xfrm>
        <a:graphic>
          <a:graphicData uri="http://schemas.openxmlformats.org/drawingml/2006/table">
            <a:tbl>
              <a:tblPr firstRow="1" bandRow="1">
                <a:tableStyleId>{93296810-A885-4BE3-A3E7-6D5BEEA58F35}</a:tableStyleId>
              </a:tblPr>
              <a:tblGrid>
                <a:gridCol w="1555049">
                  <a:extLst>
                    <a:ext uri="{9D8B030D-6E8A-4147-A177-3AD203B41FA5}">
                      <a16:colId xmlns:a16="http://schemas.microsoft.com/office/drawing/2014/main" val="3886593623"/>
                    </a:ext>
                  </a:extLst>
                </a:gridCol>
                <a:gridCol w="1582856">
                  <a:extLst>
                    <a:ext uri="{9D8B030D-6E8A-4147-A177-3AD203B41FA5}">
                      <a16:colId xmlns:a16="http://schemas.microsoft.com/office/drawing/2014/main" val="99770368"/>
                    </a:ext>
                  </a:extLst>
                </a:gridCol>
                <a:gridCol w="1212761">
                  <a:extLst>
                    <a:ext uri="{9D8B030D-6E8A-4147-A177-3AD203B41FA5}">
                      <a16:colId xmlns:a16="http://schemas.microsoft.com/office/drawing/2014/main" val="534135391"/>
                    </a:ext>
                  </a:extLst>
                </a:gridCol>
              </a:tblGrid>
              <a:tr h="318303">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Pct val="100000"/>
                        <a:buFontTx/>
                        <a:buNone/>
                        <a:tabLst/>
                      </a:pPr>
                      <a:r>
                        <a:rPr kumimoji="0" lang="ro-RO" altLang="ro-RO" sz="900" u="none" strike="noStrike" cap="none" normalizeH="0" baseline="0" dirty="0">
                          <a:ln>
                            <a:noFill/>
                          </a:ln>
                          <a:solidFill>
                            <a:schemeClr val="bg1"/>
                          </a:solidFill>
                          <a:effectLst/>
                          <a:latin typeface="Arial" panose="020B0604020202020204" pitchFamily="34" charset="0"/>
                          <a:cs typeface="Arial" panose="020B0604020202020204" pitchFamily="34" charset="0"/>
                        </a:rPr>
                        <a:t>Nr. UAT</a:t>
                      </a:r>
                      <a:endParaRPr kumimoji="0" lang="ro-RO" altLang="ro-RO" sz="900" b="1" i="0" u="none" strike="noStrike" cap="none" normalizeH="0" baseline="0" dirty="0">
                        <a:ln>
                          <a:noFill/>
                        </a:ln>
                        <a:solidFill>
                          <a:schemeClr val="bg1"/>
                        </a:solidFill>
                        <a:effectLst/>
                        <a:latin typeface="Arial" panose="020B0604020202020204" pitchFamily="34" charset="0"/>
                        <a:ea typeface="Verdana" panose="020B0604030504040204" pitchFamily="34" charset="0"/>
                        <a:cs typeface="Arial" panose="020B0604020202020204" pitchFamily="34" charset="0"/>
                      </a:endParaRPr>
                    </a:p>
                  </a:txBody>
                  <a:tcPr marT="45724" marB="45724" anchor="ctr" horzOverflow="overflow">
                    <a:solidFill>
                      <a:srgbClr val="00B0F0"/>
                    </a:solidFill>
                  </a:tcPr>
                </a:tc>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ro-RO" altLang="ro-RO" sz="900" u="none" strike="noStrike" cap="none" normalizeH="0" baseline="0" dirty="0">
                          <a:ln>
                            <a:noFill/>
                          </a:ln>
                          <a:solidFill>
                            <a:schemeClr val="bg1"/>
                          </a:solidFill>
                          <a:effectLst/>
                          <a:latin typeface="Arial" panose="020B0604020202020204" pitchFamily="34" charset="0"/>
                          <a:cs typeface="Arial" panose="020B0604020202020204" pitchFamily="34" charset="0"/>
                        </a:rPr>
                        <a:t>947 UAT</a:t>
                      </a:r>
                    </a:p>
                  </a:txBody>
                  <a:tcPr marT="45724" marB="45724" anchor="ctr" horzOverflow="overflow">
                    <a:solidFill>
                      <a:srgbClr val="00B0F0"/>
                    </a:solidFill>
                  </a:tcPr>
                </a:tc>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US" altLang="ro-RO" sz="900" u="none" strike="noStrike" cap="none" normalizeH="0" baseline="0" dirty="0">
                          <a:ln>
                            <a:noFill/>
                          </a:ln>
                          <a:solidFill>
                            <a:schemeClr val="bg1"/>
                          </a:solidFill>
                          <a:effectLst/>
                          <a:latin typeface="Arial" panose="020B0604020202020204" pitchFamily="34" charset="0"/>
                          <a:cs typeface="Arial" panose="020B0604020202020204" pitchFamily="34" charset="0"/>
                        </a:rPr>
                        <a:t>2</a:t>
                      </a:r>
                      <a:r>
                        <a:rPr kumimoji="0" lang="ro-RO" altLang="ro-RO" sz="900" u="none" strike="noStrike" cap="none" normalizeH="0" baseline="0" dirty="0">
                          <a:ln>
                            <a:noFill/>
                          </a:ln>
                          <a:solidFill>
                            <a:schemeClr val="bg1"/>
                          </a:solidFill>
                          <a:effectLst/>
                          <a:latin typeface="Arial" panose="020B0604020202020204" pitchFamily="34" charset="0"/>
                          <a:cs typeface="Arial" panose="020B0604020202020204" pitchFamily="34" charset="0"/>
                        </a:rPr>
                        <a:t>9,77</a:t>
                      </a:r>
                      <a:r>
                        <a:rPr kumimoji="0" lang="en-US" altLang="ro-RO" sz="900" u="none" strike="noStrike" cap="none" normalizeH="0" baseline="0" dirty="0">
                          <a:ln>
                            <a:noFill/>
                          </a:ln>
                          <a:solidFill>
                            <a:schemeClr val="bg1"/>
                          </a:solidFill>
                          <a:effectLst/>
                          <a:latin typeface="Arial" panose="020B0604020202020204" pitchFamily="34" charset="0"/>
                          <a:cs typeface="Arial" panose="020B0604020202020204" pitchFamily="34" charset="0"/>
                        </a:rPr>
                        <a:t> %</a:t>
                      </a:r>
                      <a:endParaRPr kumimoji="0" lang="en-US" altLang="ro-RO" sz="900" b="1" i="0" u="none" strike="noStrike" cap="none" normalizeH="0" baseline="0" dirty="0">
                        <a:ln>
                          <a:noFill/>
                        </a:ln>
                        <a:solidFill>
                          <a:schemeClr val="bg1"/>
                        </a:solidFill>
                        <a:effectLst/>
                        <a:latin typeface="Arial" panose="020B0604020202020204" pitchFamily="34" charset="0"/>
                        <a:ea typeface="Verdana" panose="020B0604030504040204" pitchFamily="34" charset="0"/>
                        <a:cs typeface="Arial" panose="020B0604020202020204" pitchFamily="34" charset="0"/>
                      </a:endParaRPr>
                    </a:p>
                  </a:txBody>
                  <a:tcPr marT="45724" marB="45724" anchor="ctr" horzOverflow="overflow">
                    <a:solidFill>
                      <a:srgbClr val="00B0F0"/>
                    </a:solidFill>
                  </a:tcPr>
                </a:tc>
                <a:extLst>
                  <a:ext uri="{0D108BD9-81ED-4DB2-BD59-A6C34878D82A}">
                    <a16:rowId xmlns:a16="http://schemas.microsoft.com/office/drawing/2014/main" val="2552517806"/>
                  </a:ext>
                </a:extLst>
              </a:tr>
              <a:tr h="509278">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Pct val="100000"/>
                        <a:buFontTx/>
                        <a:buNone/>
                        <a:tabLst/>
                      </a:pPr>
                      <a:r>
                        <a:rPr kumimoji="0" lang="ro-RO" altLang="ro-RO" sz="900" u="none" strike="noStrike" cap="none" normalizeH="0" baseline="0" dirty="0" err="1">
                          <a:ln>
                            <a:noFill/>
                          </a:ln>
                          <a:solidFill>
                            <a:srgbClr val="002060"/>
                          </a:solidFill>
                          <a:effectLst/>
                          <a:latin typeface="Arial" panose="020B0604020202020204" pitchFamily="34" charset="0"/>
                          <a:cs typeface="Arial" panose="020B0604020202020204" pitchFamily="34" charset="0"/>
                        </a:rPr>
                        <a:t>Populaţie</a:t>
                      </a:r>
                      <a:endParaRPr kumimoji="0" lang="ro-RO" altLang="ro-RO" sz="900" b="1" i="0" u="none" strike="noStrike" cap="none" normalizeH="0" baseline="0" dirty="0">
                        <a:ln>
                          <a:noFill/>
                        </a:ln>
                        <a:solidFill>
                          <a:srgbClr val="002060"/>
                        </a:solidFill>
                        <a:effectLst/>
                        <a:latin typeface="Arial" panose="020B0604020202020204" pitchFamily="34" charset="0"/>
                        <a:ea typeface="Verdana" panose="020B0604030504040204" pitchFamily="34" charset="0"/>
                        <a:cs typeface="Arial" panose="020B0604020202020204" pitchFamily="34" charset="0"/>
                      </a:endParaRPr>
                    </a:p>
                  </a:txBody>
                  <a:tcPr marT="45724" marB="45724" anchor="ctr" horzOverflow="overflow">
                    <a:solidFill>
                      <a:schemeClr val="accent5">
                        <a:lumMod val="20000"/>
                        <a:lumOff val="80000"/>
                      </a:schemeClr>
                    </a:solidFill>
                  </a:tcPr>
                </a:tc>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ro-RO" altLang="ro-RO" sz="900" u="none" strike="noStrike" cap="none" normalizeH="0" baseline="0" dirty="0">
                          <a:ln>
                            <a:noFill/>
                          </a:ln>
                          <a:solidFill>
                            <a:srgbClr val="002060"/>
                          </a:solidFill>
                          <a:effectLst/>
                          <a:latin typeface="Arial" panose="020B0604020202020204" pitchFamily="34" charset="0"/>
                          <a:cs typeface="Arial" panose="020B0604020202020204" pitchFamily="34" charset="0"/>
                        </a:rPr>
                        <a:t>4.891.145 locuitori</a:t>
                      </a:r>
                      <a:endParaRPr kumimoji="0" lang="ro-RO" altLang="ro-RO" sz="900" b="1" i="0" u="none" strike="noStrike" cap="none" normalizeH="0" baseline="0" dirty="0">
                        <a:ln>
                          <a:noFill/>
                        </a:ln>
                        <a:solidFill>
                          <a:srgbClr val="002060"/>
                        </a:solidFill>
                        <a:effectLst/>
                        <a:latin typeface="Arial" panose="020B0604020202020204" pitchFamily="34" charset="0"/>
                        <a:ea typeface="Verdana" panose="020B0604030504040204" pitchFamily="34" charset="0"/>
                        <a:cs typeface="Arial" panose="020B0604020202020204" pitchFamily="34" charset="0"/>
                      </a:endParaRPr>
                    </a:p>
                  </a:txBody>
                  <a:tcPr marT="45724" marB="45724" anchor="ctr" horzOverflow="overflow">
                    <a:solidFill>
                      <a:schemeClr val="accent5">
                        <a:lumMod val="20000"/>
                        <a:lumOff val="80000"/>
                      </a:schemeClr>
                    </a:solidFill>
                  </a:tcPr>
                </a:tc>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ro-RO" altLang="ro-RO" sz="900" u="none" strike="noStrike" cap="none" normalizeH="0" baseline="0" dirty="0">
                          <a:ln>
                            <a:noFill/>
                          </a:ln>
                          <a:solidFill>
                            <a:srgbClr val="002060"/>
                          </a:solidFill>
                          <a:effectLst/>
                          <a:latin typeface="Arial" panose="020B0604020202020204" pitchFamily="34" charset="0"/>
                          <a:cs typeface="Arial" panose="020B0604020202020204" pitchFamily="34" charset="0"/>
                        </a:rPr>
                        <a:t>21.97%</a:t>
                      </a:r>
                      <a:endParaRPr kumimoji="0" lang="ro-RO" altLang="ro-RO" sz="900" b="1" i="0" u="none" strike="noStrike" cap="none" normalizeH="0" baseline="0" dirty="0">
                        <a:ln>
                          <a:noFill/>
                        </a:ln>
                        <a:solidFill>
                          <a:srgbClr val="002060"/>
                        </a:solidFill>
                        <a:effectLst/>
                        <a:latin typeface="Arial" panose="020B0604020202020204" pitchFamily="34" charset="0"/>
                        <a:ea typeface="Verdana" panose="020B0604030504040204" pitchFamily="34" charset="0"/>
                        <a:cs typeface="Arial" panose="020B0604020202020204" pitchFamily="34" charset="0"/>
                      </a:endParaRPr>
                    </a:p>
                  </a:txBody>
                  <a:tcPr marT="45724" marB="45724" anchor="ctr" horzOverflow="overflow">
                    <a:solidFill>
                      <a:schemeClr val="accent5">
                        <a:lumMod val="20000"/>
                        <a:lumOff val="80000"/>
                      </a:schemeClr>
                    </a:solidFill>
                  </a:tcPr>
                </a:tc>
                <a:extLst>
                  <a:ext uri="{0D108BD9-81ED-4DB2-BD59-A6C34878D82A}">
                    <a16:rowId xmlns:a16="http://schemas.microsoft.com/office/drawing/2014/main" val="3955120932"/>
                  </a:ext>
                </a:extLst>
              </a:tr>
              <a:tr h="509341">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Pct val="100000"/>
                        <a:buFontTx/>
                        <a:buNone/>
                        <a:tabLst/>
                      </a:pPr>
                      <a:r>
                        <a:rPr kumimoji="0" lang="ro-RO" altLang="ro-RO" sz="900" u="none" strike="noStrike" cap="none" normalizeH="0" baseline="0" dirty="0" err="1">
                          <a:ln>
                            <a:noFill/>
                          </a:ln>
                          <a:solidFill>
                            <a:srgbClr val="002060"/>
                          </a:solidFill>
                          <a:effectLst/>
                          <a:latin typeface="Arial" panose="020B0604020202020204" pitchFamily="34" charset="0"/>
                          <a:cs typeface="Arial" panose="020B0604020202020204" pitchFamily="34" charset="0"/>
                        </a:rPr>
                        <a:t>Suprafaţ</a:t>
                      </a:r>
                      <a:r>
                        <a:rPr kumimoji="0" lang="en-US" altLang="ro-RO" sz="900" u="none" strike="noStrike" cap="none" normalizeH="0" baseline="0" dirty="0">
                          <a:ln>
                            <a:noFill/>
                          </a:ln>
                          <a:solidFill>
                            <a:srgbClr val="002060"/>
                          </a:solidFill>
                          <a:effectLst/>
                          <a:latin typeface="Arial" panose="020B0604020202020204" pitchFamily="34" charset="0"/>
                          <a:cs typeface="Arial" panose="020B0604020202020204" pitchFamily="34" charset="0"/>
                        </a:rPr>
                        <a:t>a</a:t>
                      </a:r>
                      <a:r>
                        <a:rPr kumimoji="0" lang="ro-RO" altLang="ro-RO" sz="900" u="none" strike="noStrike" cap="none" normalizeH="0" baseline="0" dirty="0">
                          <a:ln>
                            <a:noFill/>
                          </a:ln>
                          <a:solidFill>
                            <a:srgbClr val="002060"/>
                          </a:solidFill>
                          <a:effectLst/>
                          <a:latin typeface="Arial" panose="020B0604020202020204" pitchFamily="34" charset="0"/>
                          <a:cs typeface="Arial" panose="020B0604020202020204" pitchFamily="34" charset="0"/>
                        </a:rPr>
                        <a:t> totală ZM</a:t>
                      </a:r>
                      <a:endParaRPr kumimoji="0" lang="ro-RO" altLang="ro-RO" sz="900" b="1" i="0" u="none" strike="noStrike" cap="none" normalizeH="0" baseline="0" dirty="0">
                        <a:ln>
                          <a:noFill/>
                        </a:ln>
                        <a:solidFill>
                          <a:srgbClr val="002060"/>
                        </a:solidFill>
                        <a:effectLst/>
                        <a:latin typeface="Arial" panose="020B0604020202020204" pitchFamily="34" charset="0"/>
                        <a:ea typeface="Verdana" panose="020B0604030504040204" pitchFamily="34" charset="0"/>
                        <a:cs typeface="Arial" panose="020B0604020202020204" pitchFamily="34" charset="0"/>
                      </a:endParaRPr>
                    </a:p>
                  </a:txBody>
                  <a:tcPr marT="45724" marB="45724" anchor="ctr" horzOverflow="overflow">
                    <a:solidFill>
                      <a:schemeClr val="bg1">
                        <a:lumMod val="95000"/>
                      </a:schemeClr>
                    </a:solidFill>
                  </a:tcPr>
                </a:tc>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US" altLang="ro-RO" sz="900" u="none" strike="noStrike" cap="none" normalizeH="0" baseline="0" dirty="0">
                          <a:ln>
                            <a:noFill/>
                          </a:ln>
                          <a:solidFill>
                            <a:srgbClr val="002060"/>
                          </a:solidFill>
                          <a:effectLst/>
                          <a:latin typeface="Arial" panose="020B0604020202020204" pitchFamily="34" charset="0"/>
                          <a:cs typeface="Arial" panose="020B0604020202020204" pitchFamily="34" charset="0"/>
                        </a:rPr>
                        <a:t>91.336,94 km</a:t>
                      </a:r>
                      <a:r>
                        <a:rPr kumimoji="0" lang="ro-RO" altLang="ro-RO" sz="900" u="none" strike="noStrike" cap="none" normalizeH="0" baseline="0" dirty="0">
                          <a:ln>
                            <a:noFill/>
                          </a:ln>
                          <a:solidFill>
                            <a:srgbClr val="002060"/>
                          </a:solidFill>
                          <a:effectLst/>
                          <a:latin typeface="Arial" panose="020B0604020202020204" pitchFamily="34" charset="0"/>
                          <a:ea typeface="Verdana" panose="020B0604030504040204" pitchFamily="34" charset="0"/>
                          <a:cs typeface="Arial" panose="020B0604020202020204" pitchFamily="34" charset="0"/>
                        </a:rPr>
                        <a:t>²</a:t>
                      </a:r>
                      <a:endParaRPr kumimoji="0" lang="ro-RO" altLang="ro-RO" sz="900" b="1" i="0" u="none" strike="noStrike" cap="none" normalizeH="0" baseline="0" dirty="0">
                        <a:ln>
                          <a:noFill/>
                        </a:ln>
                        <a:solidFill>
                          <a:srgbClr val="002060"/>
                        </a:solidFill>
                        <a:effectLst/>
                        <a:latin typeface="Arial" panose="020B0604020202020204" pitchFamily="34" charset="0"/>
                        <a:ea typeface="Verdana" panose="020B0604030504040204" pitchFamily="34" charset="0"/>
                        <a:cs typeface="Arial" panose="020B0604020202020204" pitchFamily="34" charset="0"/>
                      </a:endParaRPr>
                    </a:p>
                  </a:txBody>
                  <a:tcPr marT="45724" marB="45724" anchor="ctr" horzOverflow="overflow">
                    <a:solidFill>
                      <a:schemeClr val="bg1">
                        <a:lumMod val="95000"/>
                      </a:schemeClr>
                    </a:solidFill>
                  </a:tcPr>
                </a:tc>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ro-RO" altLang="ro-RO" sz="900" u="none" strike="noStrike" cap="none" normalizeH="0" baseline="0" dirty="0">
                          <a:ln>
                            <a:noFill/>
                          </a:ln>
                          <a:solidFill>
                            <a:srgbClr val="002060"/>
                          </a:solidFill>
                          <a:effectLst/>
                          <a:latin typeface="Arial" panose="020B0604020202020204" pitchFamily="34" charset="0"/>
                          <a:cs typeface="Arial" panose="020B0604020202020204" pitchFamily="34" charset="0"/>
                        </a:rPr>
                        <a:t>38.31 %</a:t>
                      </a:r>
                      <a:endParaRPr kumimoji="0" lang="ro-RO" altLang="ro-RO" sz="900" b="1" i="0" u="none" strike="noStrike" cap="none" normalizeH="0" baseline="0" dirty="0">
                        <a:ln>
                          <a:noFill/>
                        </a:ln>
                        <a:solidFill>
                          <a:srgbClr val="002060"/>
                        </a:solidFill>
                        <a:effectLst/>
                        <a:latin typeface="Arial" panose="020B0604020202020204" pitchFamily="34" charset="0"/>
                        <a:ea typeface="Verdana" panose="020B0604030504040204" pitchFamily="34" charset="0"/>
                        <a:cs typeface="Arial" panose="020B0604020202020204" pitchFamily="34" charset="0"/>
                      </a:endParaRPr>
                    </a:p>
                  </a:txBody>
                  <a:tcPr marT="45724" marB="45724" anchor="ctr" horzOverflow="overflow">
                    <a:solidFill>
                      <a:schemeClr val="bg1">
                        <a:lumMod val="95000"/>
                      </a:schemeClr>
                    </a:solidFill>
                  </a:tcPr>
                </a:tc>
                <a:extLst>
                  <a:ext uri="{0D108BD9-81ED-4DB2-BD59-A6C34878D82A}">
                    <a16:rowId xmlns:a16="http://schemas.microsoft.com/office/drawing/2014/main" val="2894936578"/>
                  </a:ext>
                </a:extLst>
              </a:tr>
              <a:tr h="705238">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Pct val="100000"/>
                        <a:buFontTx/>
                        <a:buNone/>
                        <a:tabLst/>
                      </a:pPr>
                      <a:r>
                        <a:rPr kumimoji="0" lang="ro-RO" altLang="ro-RO" sz="900" u="none" strike="noStrike" cap="none" normalizeH="0" baseline="0" dirty="0" err="1">
                          <a:ln>
                            <a:noFill/>
                          </a:ln>
                          <a:solidFill>
                            <a:srgbClr val="002060"/>
                          </a:solidFill>
                          <a:effectLst/>
                          <a:latin typeface="Arial" panose="020B0604020202020204" pitchFamily="34" charset="0"/>
                          <a:cs typeface="Arial" panose="020B0604020202020204" pitchFamily="34" charset="0"/>
                        </a:rPr>
                        <a:t>Suprafaţ</a:t>
                      </a:r>
                      <a:r>
                        <a:rPr kumimoji="0" lang="en-US" altLang="ro-RO" sz="900" u="none" strike="noStrike" cap="none" normalizeH="0" baseline="0" dirty="0">
                          <a:ln>
                            <a:noFill/>
                          </a:ln>
                          <a:solidFill>
                            <a:srgbClr val="002060"/>
                          </a:solidFill>
                          <a:effectLst/>
                          <a:latin typeface="Arial" panose="020B0604020202020204" pitchFamily="34" charset="0"/>
                          <a:cs typeface="Arial" panose="020B0604020202020204" pitchFamily="34" charset="0"/>
                        </a:rPr>
                        <a:t>a</a:t>
                      </a:r>
                      <a:r>
                        <a:rPr kumimoji="0" lang="ro-RO" altLang="ro-RO" sz="900" u="none" strike="noStrike" cap="none" normalizeH="0" baseline="0" dirty="0">
                          <a:ln>
                            <a:noFill/>
                          </a:ln>
                          <a:solidFill>
                            <a:srgbClr val="002060"/>
                          </a:solidFill>
                          <a:effectLst/>
                          <a:latin typeface="Arial" panose="020B0604020202020204" pitchFamily="34" charset="0"/>
                          <a:cs typeface="Arial" panose="020B0604020202020204" pitchFamily="34" charset="0"/>
                        </a:rPr>
                        <a:t> agricolă totală ZM</a:t>
                      </a:r>
                      <a:endParaRPr kumimoji="0" lang="ro-RO" altLang="ro-RO" sz="900" b="1" i="0" u="none" strike="noStrike" cap="none" normalizeH="0" baseline="0" dirty="0">
                        <a:ln>
                          <a:noFill/>
                        </a:ln>
                        <a:solidFill>
                          <a:srgbClr val="002060"/>
                        </a:solidFill>
                        <a:effectLst/>
                        <a:latin typeface="Arial" panose="020B0604020202020204" pitchFamily="34" charset="0"/>
                        <a:ea typeface="Verdana" panose="020B0604030504040204" pitchFamily="34" charset="0"/>
                        <a:cs typeface="Arial" panose="020B0604020202020204" pitchFamily="34" charset="0"/>
                      </a:endParaRPr>
                    </a:p>
                  </a:txBody>
                  <a:tcPr marT="45724" marB="45724" anchor="ctr" horzOverflow="overflow">
                    <a:solidFill>
                      <a:schemeClr val="accent5">
                        <a:lumMod val="20000"/>
                        <a:lumOff val="80000"/>
                      </a:schemeClr>
                    </a:solidFill>
                  </a:tcPr>
                </a:tc>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ro-RO" altLang="en-US" sz="900" u="none" strike="noStrike" cap="none" normalizeH="0" baseline="0" dirty="0">
                          <a:ln>
                            <a:noFill/>
                          </a:ln>
                          <a:solidFill>
                            <a:srgbClr val="002060"/>
                          </a:solidFill>
                          <a:effectLst/>
                          <a:latin typeface="Arial" panose="020B0604020202020204" pitchFamily="34" charset="0"/>
                          <a:cs typeface="Arial" panose="020B0604020202020204" pitchFamily="34" charset="0"/>
                        </a:rPr>
                        <a:t>3.728.771,05</a:t>
                      </a:r>
                      <a:r>
                        <a:rPr kumimoji="0" lang="en-US" altLang="en-US" sz="900" u="none" strike="noStrike" cap="none" normalizeH="0" baseline="0" dirty="0">
                          <a:ln>
                            <a:noFill/>
                          </a:ln>
                          <a:solidFill>
                            <a:srgbClr val="002060"/>
                          </a:solidFill>
                          <a:effectLst/>
                          <a:latin typeface="Arial" panose="020B0604020202020204" pitchFamily="34" charset="0"/>
                          <a:cs typeface="Arial" panose="020B0604020202020204" pitchFamily="34" charset="0"/>
                        </a:rPr>
                        <a:t> </a:t>
                      </a:r>
                      <a:r>
                        <a:rPr kumimoji="0" lang="ro-RO" altLang="ro-RO" sz="900" u="none" strike="noStrike" cap="none" normalizeH="0" baseline="0" dirty="0">
                          <a:ln>
                            <a:noFill/>
                          </a:ln>
                          <a:solidFill>
                            <a:srgbClr val="002060"/>
                          </a:solidFill>
                          <a:effectLst/>
                          <a:latin typeface="Arial" panose="020B0604020202020204" pitchFamily="34" charset="0"/>
                          <a:cs typeface="Arial" panose="020B0604020202020204" pitchFamily="34" charset="0"/>
                        </a:rPr>
                        <a:t>ha</a:t>
                      </a:r>
                      <a:endParaRPr kumimoji="0" lang="ro-RO" altLang="ro-RO" sz="900" b="1" i="0" u="none" strike="noStrike" cap="none" normalizeH="0" baseline="0" dirty="0">
                        <a:ln>
                          <a:noFill/>
                        </a:ln>
                        <a:solidFill>
                          <a:srgbClr val="002060"/>
                        </a:solidFill>
                        <a:effectLst/>
                        <a:latin typeface="Arial" panose="020B0604020202020204" pitchFamily="34" charset="0"/>
                        <a:ea typeface="Verdana" panose="020B0604030504040204" pitchFamily="34" charset="0"/>
                        <a:cs typeface="Arial" panose="020B0604020202020204" pitchFamily="34" charset="0"/>
                      </a:endParaRPr>
                    </a:p>
                  </a:txBody>
                  <a:tcPr marT="45724" marB="45724" anchor="ctr" horzOverflow="overflow">
                    <a:solidFill>
                      <a:schemeClr val="accent5">
                        <a:lumMod val="20000"/>
                        <a:lumOff val="80000"/>
                      </a:schemeClr>
                    </a:solidFill>
                  </a:tcPr>
                </a:tc>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742950" indent="-28575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ro-RO" altLang="ro-RO" sz="900" u="none" strike="noStrike" cap="none" normalizeH="0" baseline="0" dirty="0">
                          <a:ln>
                            <a:noFill/>
                          </a:ln>
                          <a:solidFill>
                            <a:srgbClr val="002060"/>
                          </a:solidFill>
                          <a:effectLst/>
                          <a:latin typeface="Arial" panose="020B0604020202020204" pitchFamily="34" charset="0"/>
                          <a:cs typeface="Arial" panose="020B0604020202020204" pitchFamily="34" charset="0"/>
                        </a:rPr>
                        <a:t>25.88%</a:t>
                      </a:r>
                      <a:endParaRPr kumimoji="0" lang="ro-RO" altLang="ro-RO" sz="900" b="1" i="0" u="none" strike="noStrike" cap="none" normalizeH="0" baseline="0" dirty="0">
                        <a:ln>
                          <a:noFill/>
                        </a:ln>
                        <a:solidFill>
                          <a:srgbClr val="002060"/>
                        </a:solidFill>
                        <a:effectLst/>
                        <a:latin typeface="Arial" panose="020B0604020202020204" pitchFamily="34" charset="0"/>
                        <a:ea typeface="Verdana" panose="020B0604030504040204" pitchFamily="34" charset="0"/>
                        <a:cs typeface="Arial" panose="020B0604020202020204" pitchFamily="34" charset="0"/>
                      </a:endParaRPr>
                    </a:p>
                  </a:txBody>
                  <a:tcPr marT="45724" marB="45724" anchor="ctr" horzOverflow="overflow">
                    <a:solidFill>
                      <a:schemeClr val="accent5">
                        <a:lumMod val="20000"/>
                        <a:lumOff val="80000"/>
                      </a:schemeClr>
                    </a:solidFill>
                  </a:tcPr>
                </a:tc>
                <a:extLst>
                  <a:ext uri="{0D108BD9-81ED-4DB2-BD59-A6C34878D82A}">
                    <a16:rowId xmlns:a16="http://schemas.microsoft.com/office/drawing/2014/main" val="2958754830"/>
                  </a:ext>
                </a:extLst>
              </a:tr>
            </a:tbl>
          </a:graphicData>
        </a:graphic>
      </p:graphicFrame>
      <p:sp>
        <p:nvSpPr>
          <p:cNvPr id="30" name="CasetăText 29"/>
          <p:cNvSpPr txBox="1"/>
          <p:nvPr/>
        </p:nvSpPr>
        <p:spPr>
          <a:xfrm>
            <a:off x="228600" y="487680"/>
            <a:ext cx="4632960" cy="4247317"/>
          </a:xfrm>
          <a:prstGeom prst="rect">
            <a:avLst/>
          </a:prstGeom>
          <a:noFill/>
        </p:spPr>
        <p:txBody>
          <a:bodyPr wrap="square" rtlCol="0">
            <a:spAutoFit/>
          </a:bodyPr>
          <a:lstStyle/>
          <a:p>
            <a:pPr algn="just"/>
            <a:r>
              <a:rPr lang="en-US" dirty="0"/>
              <a:t>Conform </a:t>
            </a:r>
            <a:r>
              <a:rPr lang="en-US" dirty="0" err="1"/>
              <a:t>delimitării</a:t>
            </a:r>
            <a:r>
              <a:rPr lang="en-US" dirty="0"/>
              <a:t> </a:t>
            </a:r>
            <a:r>
              <a:rPr lang="en-US" dirty="0" err="1"/>
              <a:t>stabilite</a:t>
            </a:r>
            <a:r>
              <a:rPr lang="en-US" dirty="0"/>
              <a:t> </a:t>
            </a:r>
            <a:r>
              <a:rPr lang="en-US" dirty="0" err="1"/>
              <a:t>prin</a:t>
            </a:r>
            <a:r>
              <a:rPr lang="en-US" dirty="0"/>
              <a:t> </a:t>
            </a:r>
            <a:r>
              <a:rPr lang="en-US" dirty="0" err="1"/>
              <a:t>Ordinul</a:t>
            </a:r>
            <a:r>
              <a:rPr lang="en-US" dirty="0"/>
              <a:t> </a:t>
            </a:r>
            <a:r>
              <a:rPr lang="en-US" dirty="0" err="1"/>
              <a:t>comun</a:t>
            </a:r>
            <a:r>
              <a:rPr lang="en-US" dirty="0"/>
              <a:t> al </a:t>
            </a:r>
            <a:r>
              <a:rPr lang="en-US" dirty="0" err="1"/>
              <a:t>Ministerului</a:t>
            </a:r>
            <a:r>
              <a:rPr lang="en-US" dirty="0"/>
              <a:t> </a:t>
            </a:r>
            <a:r>
              <a:rPr lang="en-US" dirty="0" err="1"/>
              <a:t>Agriculturii</a:t>
            </a:r>
            <a:r>
              <a:rPr lang="en-US" dirty="0"/>
              <a:t> </a:t>
            </a:r>
            <a:r>
              <a:rPr lang="en-US" dirty="0" err="1"/>
              <a:t>și</a:t>
            </a:r>
            <a:r>
              <a:rPr lang="en-US" dirty="0"/>
              <a:t> </a:t>
            </a:r>
            <a:r>
              <a:rPr lang="en-US" dirty="0" err="1"/>
              <a:t>Dezvoltării</a:t>
            </a:r>
            <a:r>
              <a:rPr lang="en-US" dirty="0"/>
              <a:t> </a:t>
            </a:r>
            <a:r>
              <a:rPr lang="en-US" dirty="0" err="1"/>
              <a:t>Rurale</a:t>
            </a:r>
            <a:r>
              <a:rPr lang="en-US" dirty="0"/>
              <a:t> nr. 97/2019 </a:t>
            </a:r>
            <a:r>
              <a:rPr lang="en-US" dirty="0" err="1"/>
              <a:t>și</a:t>
            </a:r>
            <a:r>
              <a:rPr lang="en-US" dirty="0"/>
              <a:t> </a:t>
            </a:r>
            <a:r>
              <a:rPr lang="en-US" dirty="0" err="1"/>
              <a:t>Ministerului</a:t>
            </a:r>
            <a:r>
              <a:rPr lang="en-US" dirty="0"/>
              <a:t> </a:t>
            </a:r>
            <a:r>
              <a:rPr lang="en-US" dirty="0" err="1"/>
              <a:t>Dezvoltării</a:t>
            </a:r>
            <a:r>
              <a:rPr lang="en-US" dirty="0"/>
              <a:t> </a:t>
            </a:r>
            <a:r>
              <a:rPr lang="en-US" dirty="0" err="1"/>
              <a:t>Regionale</a:t>
            </a:r>
            <a:r>
              <a:rPr lang="en-US" dirty="0"/>
              <a:t> </a:t>
            </a:r>
            <a:r>
              <a:rPr lang="en-US" dirty="0" err="1"/>
              <a:t>și</a:t>
            </a:r>
            <a:r>
              <a:rPr lang="en-US" dirty="0"/>
              <a:t> </a:t>
            </a:r>
            <a:r>
              <a:rPr lang="en-US" dirty="0" err="1"/>
              <a:t>Administrației</a:t>
            </a:r>
            <a:r>
              <a:rPr lang="en-US" dirty="0"/>
              <a:t> </a:t>
            </a:r>
            <a:r>
              <a:rPr lang="en-US" dirty="0" err="1"/>
              <a:t>Publice</a:t>
            </a:r>
            <a:r>
              <a:rPr lang="en-US" dirty="0"/>
              <a:t> nr. 1332/2019, </a:t>
            </a:r>
            <a:r>
              <a:rPr lang="en-US" dirty="0" err="1"/>
              <a:t>zona</a:t>
            </a:r>
            <a:r>
              <a:rPr lang="en-US" dirty="0"/>
              <a:t> </a:t>
            </a:r>
            <a:r>
              <a:rPr lang="en-US" dirty="0" err="1"/>
              <a:t>montană</a:t>
            </a:r>
            <a:r>
              <a:rPr lang="en-US" dirty="0"/>
              <a:t> a </a:t>
            </a:r>
            <a:r>
              <a:rPr lang="en-US" dirty="0" err="1"/>
              <a:t>României</a:t>
            </a:r>
            <a:r>
              <a:rPr lang="en-US" dirty="0"/>
              <a:t> include 948 de </a:t>
            </a:r>
            <a:r>
              <a:rPr lang="en-US" dirty="0" err="1"/>
              <a:t>localități</a:t>
            </a:r>
            <a:r>
              <a:rPr lang="en-US" dirty="0"/>
              <a:t> (947 </a:t>
            </a:r>
            <a:r>
              <a:rPr lang="en-US" dirty="0" err="1"/>
              <a:t>unități</a:t>
            </a:r>
            <a:r>
              <a:rPr lang="en-US" dirty="0"/>
              <a:t> </a:t>
            </a:r>
            <a:r>
              <a:rPr lang="en-US" dirty="0" err="1"/>
              <a:t>administrativ-teritoriale</a:t>
            </a:r>
            <a:r>
              <a:rPr lang="en-US" dirty="0"/>
              <a:t> </a:t>
            </a:r>
            <a:r>
              <a:rPr lang="en-US" dirty="0" err="1"/>
              <a:t>și</a:t>
            </a:r>
            <a:r>
              <a:rPr lang="en-US" dirty="0"/>
              <a:t> un sat </a:t>
            </a:r>
            <a:r>
              <a:rPr lang="en-US" dirty="0" err="1"/>
              <a:t>aparținător</a:t>
            </a:r>
            <a:r>
              <a:rPr lang="en-US" dirty="0"/>
              <a:t>), </a:t>
            </a:r>
            <a:r>
              <a:rPr lang="en-US" dirty="0" err="1"/>
              <a:t>cuprinzând</a:t>
            </a:r>
            <a:r>
              <a:rPr lang="en-US" dirty="0"/>
              <a:t> 38.31% din </a:t>
            </a:r>
            <a:r>
              <a:rPr lang="en-US" dirty="0" err="1"/>
              <a:t>teritoriul</a:t>
            </a:r>
            <a:r>
              <a:rPr lang="en-US" dirty="0"/>
              <a:t> national, </a:t>
            </a:r>
            <a:r>
              <a:rPr lang="en-US" dirty="0" err="1"/>
              <a:t>încadrate</a:t>
            </a:r>
            <a:r>
              <a:rPr lang="en-US" dirty="0"/>
              <a:t> </a:t>
            </a:r>
            <a:r>
              <a:rPr lang="en-US" dirty="0" err="1"/>
              <a:t>în</a:t>
            </a:r>
            <a:r>
              <a:rPr lang="en-US" dirty="0"/>
              <a:t> 27 de </a:t>
            </a:r>
            <a:r>
              <a:rPr lang="en-US" dirty="0" err="1"/>
              <a:t>județe</a:t>
            </a:r>
            <a:r>
              <a:rPr lang="en-US" dirty="0"/>
              <a:t> care au </a:t>
            </a:r>
            <a:r>
              <a:rPr lang="en-US" dirty="0" err="1"/>
              <a:t>în</a:t>
            </a:r>
            <a:r>
              <a:rPr lang="en-US" dirty="0"/>
              <a:t> </a:t>
            </a:r>
            <a:r>
              <a:rPr lang="en-US" dirty="0" err="1"/>
              <a:t>componență</a:t>
            </a:r>
            <a:r>
              <a:rPr lang="en-US" dirty="0"/>
              <a:t> </a:t>
            </a:r>
            <a:r>
              <a:rPr lang="en-US" dirty="0" err="1"/>
              <a:t>munți</a:t>
            </a:r>
            <a:r>
              <a:rPr lang="en-US" dirty="0"/>
              <a:t>. </a:t>
            </a:r>
            <a:r>
              <a:rPr lang="en-US" dirty="0" err="1"/>
              <a:t>Situația</a:t>
            </a:r>
            <a:r>
              <a:rPr lang="en-US" dirty="0"/>
              <a:t> </a:t>
            </a:r>
            <a:r>
              <a:rPr lang="en-US" dirty="0" err="1"/>
              <a:t>acestora</a:t>
            </a:r>
            <a:r>
              <a:rPr lang="en-US" dirty="0"/>
              <a:t> se </a:t>
            </a:r>
            <a:r>
              <a:rPr lang="en-US" dirty="0" err="1"/>
              <a:t>prezintă</a:t>
            </a:r>
            <a:r>
              <a:rPr lang="en-US" dirty="0"/>
              <a:t> </a:t>
            </a:r>
            <a:r>
              <a:rPr lang="en-US" dirty="0" err="1"/>
              <a:t>astfel</a:t>
            </a:r>
            <a:r>
              <a:rPr lang="en-US" dirty="0"/>
              <a:t>: 30 </a:t>
            </a:r>
            <a:r>
              <a:rPr lang="en-US" dirty="0" err="1"/>
              <a:t>municipii</a:t>
            </a:r>
            <a:r>
              <a:rPr lang="en-US" dirty="0"/>
              <a:t>, 83 </a:t>
            </a:r>
            <a:r>
              <a:rPr lang="en-US" dirty="0" err="1"/>
              <a:t>orașe</a:t>
            </a:r>
            <a:r>
              <a:rPr lang="en-US" dirty="0"/>
              <a:t>, 835 </a:t>
            </a:r>
            <a:r>
              <a:rPr lang="en-US" dirty="0" err="1"/>
              <a:t>comune</a:t>
            </a:r>
            <a:r>
              <a:rPr lang="en-US" dirty="0"/>
              <a:t>.</a:t>
            </a:r>
            <a:endParaRPr lang="ro-RO" dirty="0"/>
          </a:p>
          <a:p>
            <a:pPr algn="just"/>
            <a:r>
              <a:rPr lang="en-US" dirty="0" err="1"/>
              <a:t>În</a:t>
            </a:r>
            <a:r>
              <a:rPr lang="en-US" dirty="0"/>
              <a:t> </a:t>
            </a:r>
            <a:r>
              <a:rPr lang="en-US" dirty="0" err="1"/>
              <a:t>zona</a:t>
            </a:r>
            <a:r>
              <a:rPr lang="en-US" dirty="0"/>
              <a:t> </a:t>
            </a:r>
            <a:r>
              <a:rPr lang="en-US" dirty="0" err="1"/>
              <a:t>montană</a:t>
            </a:r>
            <a:r>
              <a:rPr lang="en-US" dirty="0"/>
              <a:t> </a:t>
            </a:r>
            <a:r>
              <a:rPr lang="en-US" dirty="0" err="1"/>
              <a:t>trăiesc</a:t>
            </a:r>
            <a:r>
              <a:rPr lang="en-US" dirty="0"/>
              <a:t> 4.891.145 </a:t>
            </a:r>
            <a:r>
              <a:rPr lang="en-US" dirty="0" err="1"/>
              <a:t>locuitori</a:t>
            </a:r>
            <a:r>
              <a:rPr lang="en-US" dirty="0"/>
              <a:t>, </a:t>
            </a:r>
            <a:r>
              <a:rPr lang="en-US" dirty="0" err="1"/>
              <a:t>reprezentând</a:t>
            </a:r>
            <a:r>
              <a:rPr lang="en-US" dirty="0"/>
              <a:t> 21.97 % din </a:t>
            </a:r>
            <a:r>
              <a:rPr lang="en-US" dirty="0" err="1"/>
              <a:t>populația</a:t>
            </a:r>
            <a:r>
              <a:rPr lang="en-US" dirty="0"/>
              <a:t> </a:t>
            </a:r>
            <a:r>
              <a:rPr lang="en-US" dirty="0" err="1"/>
              <a:t>României</a:t>
            </a:r>
            <a:endParaRPr lang="ro-RO" dirty="0"/>
          </a:p>
          <a:p>
            <a:pPr algn="just"/>
            <a:endParaRPr lang="ro-RO" dirty="0"/>
          </a:p>
        </p:txBody>
      </p:sp>
      <p:sp>
        <p:nvSpPr>
          <p:cNvPr id="31" name="CasetăText 30"/>
          <p:cNvSpPr txBox="1"/>
          <p:nvPr/>
        </p:nvSpPr>
        <p:spPr>
          <a:xfrm>
            <a:off x="6385560" y="883920"/>
            <a:ext cx="2776401" cy="369332"/>
          </a:xfrm>
          <a:prstGeom prst="rect">
            <a:avLst/>
          </a:prstGeom>
          <a:noFill/>
        </p:spPr>
        <p:txBody>
          <a:bodyPr wrap="none" rtlCol="0">
            <a:spAutoFit/>
          </a:bodyPr>
          <a:lstStyle/>
          <a:p>
            <a:r>
              <a:rPr lang="en-US" b="1" dirty="0" err="1"/>
              <a:t>Delimitarea</a:t>
            </a:r>
            <a:r>
              <a:rPr lang="en-US" b="1" dirty="0"/>
              <a:t> </a:t>
            </a:r>
            <a:r>
              <a:rPr lang="en-US" b="1" dirty="0" err="1"/>
              <a:t>zonei</a:t>
            </a:r>
            <a:r>
              <a:rPr lang="en-US" b="1" dirty="0"/>
              <a:t> </a:t>
            </a:r>
            <a:r>
              <a:rPr lang="en-US" b="1" dirty="0" err="1"/>
              <a:t>montane</a:t>
            </a:r>
            <a:endParaRPr lang="ro-RO" dirty="0"/>
          </a:p>
        </p:txBody>
      </p:sp>
    </p:spTree>
    <p:extLst>
      <p:ext uri="{BB962C8B-B14F-4D97-AF65-F5344CB8AC3E}">
        <p14:creationId xmlns:p14="http://schemas.microsoft.com/office/powerpoint/2010/main" val="3382669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tăText 5">
            <a:extLst>
              <a:ext uri="{FF2B5EF4-FFF2-40B4-BE49-F238E27FC236}">
                <a16:creationId xmlns:a16="http://schemas.microsoft.com/office/drawing/2014/main" id="{ED40AA02-4229-4CDB-9CEB-F190CC65A3EF}"/>
              </a:ext>
            </a:extLst>
          </p:cNvPr>
          <p:cNvSpPr txBox="1"/>
          <p:nvPr/>
        </p:nvSpPr>
        <p:spPr>
          <a:xfrm>
            <a:off x="194159" y="602958"/>
            <a:ext cx="11739473" cy="3139321"/>
          </a:xfrm>
          <a:prstGeom prst="rect">
            <a:avLst/>
          </a:prstGeom>
          <a:noFill/>
        </p:spPr>
        <p:txBody>
          <a:bodyPr wrap="square" rtlCol="0">
            <a:spAutoFit/>
          </a:bodyPr>
          <a:lstStyle/>
          <a:p>
            <a:pPr algn="just">
              <a:buFont typeface="Wingdings" pitchFamily="2" charset="2"/>
              <a:buChar char="Ø"/>
            </a:pPr>
            <a:r>
              <a:rPr lang="ro-RO" dirty="0"/>
              <a:t> </a:t>
            </a:r>
            <a:r>
              <a:rPr lang="en-US" dirty="0" err="1"/>
              <a:t>Gospodăria</a:t>
            </a:r>
            <a:r>
              <a:rPr lang="en-US" dirty="0"/>
              <a:t> </a:t>
            </a:r>
            <a:r>
              <a:rPr lang="en-US" dirty="0" err="1"/>
              <a:t>montană</a:t>
            </a:r>
            <a:r>
              <a:rPr lang="en-US" dirty="0"/>
              <a:t> </a:t>
            </a:r>
            <a:r>
              <a:rPr lang="en-US" dirty="0" err="1"/>
              <a:t>reprezintă</a:t>
            </a:r>
            <a:r>
              <a:rPr lang="en-US" dirty="0"/>
              <a:t> o </a:t>
            </a:r>
            <a:r>
              <a:rPr lang="en-US" dirty="0" err="1"/>
              <a:t>entitate</a:t>
            </a:r>
            <a:r>
              <a:rPr lang="en-US" dirty="0"/>
              <a:t> </a:t>
            </a:r>
            <a:r>
              <a:rPr lang="en-US" dirty="0" err="1"/>
              <a:t>formată</a:t>
            </a:r>
            <a:r>
              <a:rPr lang="en-US" dirty="0"/>
              <a:t> din </a:t>
            </a:r>
            <a:r>
              <a:rPr lang="en-US" dirty="0" err="1"/>
              <a:t>totalitatea</a:t>
            </a:r>
            <a:r>
              <a:rPr lang="en-US" dirty="0"/>
              <a:t> </a:t>
            </a:r>
            <a:r>
              <a:rPr lang="en-US" dirty="0" err="1"/>
              <a:t>membrilor</a:t>
            </a:r>
            <a:r>
              <a:rPr lang="en-US" dirty="0"/>
              <a:t> de </a:t>
            </a:r>
            <a:r>
              <a:rPr lang="en-US" dirty="0" err="1"/>
              <a:t>familie</a:t>
            </a:r>
            <a:r>
              <a:rPr lang="en-US" dirty="0"/>
              <a:t> care </a:t>
            </a:r>
            <a:r>
              <a:rPr lang="en-US" dirty="0" err="1"/>
              <a:t>administrează</a:t>
            </a:r>
            <a:r>
              <a:rPr lang="en-US" dirty="0"/>
              <a:t> </a:t>
            </a:r>
            <a:r>
              <a:rPr lang="en-US" dirty="0" err="1"/>
              <a:t>împreună</a:t>
            </a:r>
            <a:r>
              <a:rPr lang="en-US" dirty="0"/>
              <a:t> o </a:t>
            </a:r>
            <a:r>
              <a:rPr lang="en-US" dirty="0" err="1"/>
              <a:t>proprietate</a:t>
            </a:r>
            <a:r>
              <a:rPr lang="en-US" dirty="0"/>
              <a:t> cu </a:t>
            </a:r>
            <a:r>
              <a:rPr lang="en-US" dirty="0" err="1"/>
              <a:t>profil</a:t>
            </a:r>
            <a:r>
              <a:rPr lang="en-US" dirty="0"/>
              <a:t> </a:t>
            </a:r>
            <a:r>
              <a:rPr lang="en-US" dirty="0" err="1"/>
              <a:t>agricol</a:t>
            </a:r>
            <a:r>
              <a:rPr lang="en-US" dirty="0"/>
              <a:t>, </a:t>
            </a:r>
            <a:r>
              <a:rPr lang="en-US" dirty="0" err="1"/>
              <a:t>având</a:t>
            </a:r>
            <a:r>
              <a:rPr lang="en-US" dirty="0"/>
              <a:t> </a:t>
            </a:r>
            <a:r>
              <a:rPr lang="en-US" dirty="0" err="1"/>
              <a:t>buget</a:t>
            </a:r>
            <a:r>
              <a:rPr lang="en-US" dirty="0"/>
              <a:t> </a:t>
            </a:r>
            <a:r>
              <a:rPr lang="en-US" dirty="0" err="1"/>
              <a:t>comun</a:t>
            </a:r>
            <a:r>
              <a:rPr lang="en-US" dirty="0"/>
              <a:t>, </a:t>
            </a:r>
            <a:r>
              <a:rPr lang="en-US" dirty="0" err="1"/>
              <a:t>lucrează</a:t>
            </a:r>
            <a:r>
              <a:rPr lang="en-US" dirty="0"/>
              <a:t> </a:t>
            </a:r>
            <a:r>
              <a:rPr lang="en-US" dirty="0" err="1"/>
              <a:t>împreună</a:t>
            </a:r>
            <a:r>
              <a:rPr lang="en-US" dirty="0"/>
              <a:t> </a:t>
            </a:r>
            <a:r>
              <a:rPr lang="en-US" dirty="0" err="1"/>
              <a:t>terenul</a:t>
            </a:r>
            <a:r>
              <a:rPr lang="en-US" dirty="0"/>
              <a:t> </a:t>
            </a:r>
            <a:r>
              <a:rPr lang="en-US" dirty="0" err="1"/>
              <a:t>și</a:t>
            </a:r>
            <a:r>
              <a:rPr lang="en-US" dirty="0"/>
              <a:t> </a:t>
            </a:r>
            <a:r>
              <a:rPr lang="en-US" dirty="0" err="1"/>
              <a:t>cresc</a:t>
            </a:r>
            <a:r>
              <a:rPr lang="en-US" dirty="0"/>
              <a:t> </a:t>
            </a:r>
            <a:r>
              <a:rPr lang="en-US" dirty="0" err="1"/>
              <a:t>animale</a:t>
            </a:r>
            <a:r>
              <a:rPr lang="en-US" dirty="0"/>
              <a:t>, </a:t>
            </a:r>
            <a:r>
              <a:rPr lang="en-US" dirty="0" err="1"/>
              <a:t>consumă</a:t>
            </a:r>
            <a:r>
              <a:rPr lang="en-US" dirty="0"/>
              <a:t> </a:t>
            </a:r>
            <a:r>
              <a:rPr lang="en-US" dirty="0" err="1"/>
              <a:t>și</a:t>
            </a:r>
            <a:r>
              <a:rPr lang="en-US" dirty="0"/>
              <a:t> </a:t>
            </a:r>
            <a:r>
              <a:rPr lang="en-US" dirty="0" err="1"/>
              <a:t>valorifică</a:t>
            </a:r>
            <a:r>
              <a:rPr lang="en-US" dirty="0"/>
              <a:t> </a:t>
            </a:r>
            <a:r>
              <a:rPr lang="en-US" dirty="0" err="1"/>
              <a:t>în</a:t>
            </a:r>
            <a:r>
              <a:rPr lang="en-US" dirty="0"/>
              <a:t> </a:t>
            </a:r>
            <a:r>
              <a:rPr lang="en-US" dirty="0" err="1"/>
              <a:t>comun</a:t>
            </a:r>
            <a:r>
              <a:rPr lang="en-US" dirty="0"/>
              <a:t> </a:t>
            </a:r>
            <a:r>
              <a:rPr lang="en-US" dirty="0" err="1"/>
              <a:t>produsele</a:t>
            </a:r>
            <a:r>
              <a:rPr lang="en-US" dirty="0"/>
              <a:t> </a:t>
            </a:r>
            <a:r>
              <a:rPr lang="en-US" dirty="0" err="1"/>
              <a:t>obținute</a:t>
            </a:r>
            <a:r>
              <a:rPr lang="en-US" dirty="0"/>
              <a:t>, </a:t>
            </a:r>
            <a:r>
              <a:rPr lang="en-US" dirty="0" err="1"/>
              <a:t>fiind</a:t>
            </a:r>
            <a:r>
              <a:rPr lang="en-US" dirty="0"/>
              <a:t> </a:t>
            </a:r>
            <a:r>
              <a:rPr lang="en-US" dirty="0" err="1"/>
              <a:t>înscrisă</a:t>
            </a:r>
            <a:r>
              <a:rPr lang="en-US" dirty="0"/>
              <a:t> </a:t>
            </a:r>
            <a:r>
              <a:rPr lang="en-US" dirty="0" err="1"/>
              <a:t>în</a:t>
            </a:r>
            <a:r>
              <a:rPr lang="en-US" dirty="0"/>
              <a:t> </a:t>
            </a:r>
            <a:r>
              <a:rPr lang="en-US" dirty="0" err="1"/>
              <a:t>evidențele</a:t>
            </a:r>
            <a:r>
              <a:rPr lang="en-US" dirty="0"/>
              <a:t> </a:t>
            </a:r>
            <a:r>
              <a:rPr lang="en-US" dirty="0" err="1"/>
              <a:t>oficiale</a:t>
            </a:r>
            <a:r>
              <a:rPr lang="en-US" dirty="0"/>
              <a:t>.</a:t>
            </a:r>
            <a:endParaRPr lang="ro-RO" dirty="0"/>
          </a:p>
          <a:p>
            <a:pPr algn="just">
              <a:buFont typeface="Wingdings" pitchFamily="2" charset="2"/>
              <a:buChar char="Ø"/>
            </a:pPr>
            <a:r>
              <a:rPr lang="ro-RO" dirty="0"/>
              <a:t> </a:t>
            </a:r>
            <a:r>
              <a:rPr lang="en-US" dirty="0" err="1"/>
              <a:t>Aceasta</a:t>
            </a:r>
            <a:r>
              <a:rPr lang="en-US" dirty="0"/>
              <a:t>, </a:t>
            </a:r>
            <a:r>
              <a:rPr lang="en-US" dirty="0" err="1"/>
              <a:t>dispune</a:t>
            </a:r>
            <a:r>
              <a:rPr lang="en-US" dirty="0"/>
              <a:t> de </a:t>
            </a:r>
            <a:r>
              <a:rPr lang="en-US" dirty="0" err="1"/>
              <a:t>resurse</a:t>
            </a:r>
            <a:r>
              <a:rPr lang="en-US" dirty="0"/>
              <a:t> </a:t>
            </a:r>
            <a:r>
              <a:rPr lang="en-US" dirty="0" err="1"/>
              <a:t>agricole</a:t>
            </a:r>
            <a:r>
              <a:rPr lang="en-US" dirty="0"/>
              <a:t>, </a:t>
            </a:r>
            <a:r>
              <a:rPr lang="en-US" dirty="0" err="1"/>
              <a:t>funciare</a:t>
            </a:r>
            <a:r>
              <a:rPr lang="en-US" dirty="0"/>
              <a:t> </a:t>
            </a:r>
            <a:r>
              <a:rPr lang="en-US" dirty="0" err="1"/>
              <a:t>și</a:t>
            </a:r>
            <a:r>
              <a:rPr lang="en-US" dirty="0"/>
              <a:t> </a:t>
            </a:r>
            <a:r>
              <a:rPr lang="en-US" dirty="0" err="1"/>
              <a:t>animale</a:t>
            </a:r>
            <a:r>
              <a:rPr lang="en-US" dirty="0"/>
              <a:t> </a:t>
            </a:r>
            <a:r>
              <a:rPr lang="en-US" dirty="0" err="1"/>
              <a:t>și</a:t>
            </a:r>
            <a:r>
              <a:rPr lang="en-US" dirty="0"/>
              <a:t> care are ca </a:t>
            </a:r>
            <a:r>
              <a:rPr lang="en-US" dirty="0" err="1"/>
              <a:t>preocupare</a:t>
            </a:r>
            <a:r>
              <a:rPr lang="en-US" dirty="0"/>
              <a:t> </a:t>
            </a:r>
            <a:r>
              <a:rPr lang="en-US" dirty="0" err="1"/>
              <a:t>principală</a:t>
            </a:r>
            <a:r>
              <a:rPr lang="en-US" dirty="0"/>
              <a:t>, </a:t>
            </a:r>
            <a:r>
              <a:rPr lang="en-US" dirty="0" err="1"/>
              <a:t>complementară</a:t>
            </a:r>
            <a:r>
              <a:rPr lang="en-US" dirty="0"/>
              <a:t> </a:t>
            </a:r>
            <a:r>
              <a:rPr lang="en-US" dirty="0" err="1"/>
              <a:t>sau</a:t>
            </a:r>
            <a:r>
              <a:rPr lang="en-US" dirty="0"/>
              <a:t> </a:t>
            </a:r>
            <a:r>
              <a:rPr lang="en-US" dirty="0" err="1"/>
              <a:t>chiar</a:t>
            </a:r>
            <a:r>
              <a:rPr lang="en-US" dirty="0"/>
              <a:t> </a:t>
            </a:r>
            <a:r>
              <a:rPr lang="en-US" dirty="0" err="1"/>
              <a:t>suplimentară</a:t>
            </a:r>
            <a:r>
              <a:rPr lang="en-US" dirty="0"/>
              <a:t>, </a:t>
            </a:r>
            <a:r>
              <a:rPr lang="en-US" dirty="0" err="1"/>
              <a:t>activități</a:t>
            </a:r>
            <a:r>
              <a:rPr lang="en-US" dirty="0"/>
              <a:t> </a:t>
            </a:r>
            <a:r>
              <a:rPr lang="en-US" dirty="0" err="1"/>
              <a:t>agricole</a:t>
            </a:r>
            <a:r>
              <a:rPr lang="en-US" dirty="0"/>
              <a:t> </a:t>
            </a:r>
            <a:r>
              <a:rPr lang="en-US" dirty="0" err="1"/>
              <a:t>primare</a:t>
            </a:r>
            <a:r>
              <a:rPr lang="en-US" dirty="0"/>
              <a:t>, de </a:t>
            </a:r>
            <a:r>
              <a:rPr lang="en-US" dirty="0" err="1"/>
              <a:t>prelucrare</a:t>
            </a:r>
            <a:r>
              <a:rPr lang="en-US" dirty="0"/>
              <a:t> </a:t>
            </a:r>
            <a:r>
              <a:rPr lang="en-US" dirty="0" err="1"/>
              <a:t>și</a:t>
            </a:r>
            <a:r>
              <a:rPr lang="en-US" dirty="0"/>
              <a:t> de </a:t>
            </a:r>
            <a:r>
              <a:rPr lang="en-US" dirty="0" err="1"/>
              <a:t>vânzare</a:t>
            </a:r>
            <a:r>
              <a:rPr lang="en-US" dirty="0"/>
              <a:t> a </a:t>
            </a:r>
            <a:r>
              <a:rPr lang="en-US" dirty="0" err="1"/>
              <a:t>produselor</a:t>
            </a:r>
            <a:r>
              <a:rPr lang="en-US" dirty="0"/>
              <a:t> </a:t>
            </a:r>
            <a:r>
              <a:rPr lang="en-US" dirty="0" err="1"/>
              <a:t>agricole</a:t>
            </a:r>
            <a:r>
              <a:rPr lang="en-US" dirty="0"/>
              <a:t>, </a:t>
            </a:r>
            <a:r>
              <a:rPr lang="en-US" dirty="0" err="1"/>
              <a:t>asigurând</a:t>
            </a:r>
            <a:r>
              <a:rPr lang="en-US" dirty="0"/>
              <a:t> </a:t>
            </a:r>
            <a:r>
              <a:rPr lang="en-US" dirty="0" err="1"/>
              <a:t>necesarul</a:t>
            </a:r>
            <a:r>
              <a:rPr lang="en-US" dirty="0"/>
              <a:t> </a:t>
            </a:r>
            <a:r>
              <a:rPr lang="en-US" dirty="0" err="1"/>
              <a:t>pentru</a:t>
            </a:r>
            <a:r>
              <a:rPr lang="en-US" dirty="0"/>
              <a:t> </a:t>
            </a:r>
            <a:r>
              <a:rPr lang="en-US" dirty="0" err="1"/>
              <a:t>autoconsumul</a:t>
            </a:r>
            <a:r>
              <a:rPr lang="en-US" dirty="0"/>
              <a:t> </a:t>
            </a:r>
            <a:r>
              <a:rPr lang="en-US" dirty="0" err="1"/>
              <a:t>agroalimentar</a:t>
            </a:r>
            <a:r>
              <a:rPr lang="en-US" dirty="0"/>
              <a:t> </a:t>
            </a:r>
            <a:r>
              <a:rPr lang="en-US" dirty="0" err="1"/>
              <a:t>pentru</a:t>
            </a:r>
            <a:r>
              <a:rPr lang="en-US" dirty="0"/>
              <a:t> </a:t>
            </a:r>
            <a:r>
              <a:rPr lang="en-US" dirty="0" err="1"/>
              <a:t>membrii</a:t>
            </a:r>
            <a:r>
              <a:rPr lang="en-US" dirty="0"/>
              <a:t> </a:t>
            </a:r>
            <a:r>
              <a:rPr lang="en-US" dirty="0" err="1"/>
              <a:t>gospodăriei</a:t>
            </a:r>
            <a:r>
              <a:rPr lang="en-US" dirty="0"/>
              <a:t>, </a:t>
            </a:r>
            <a:r>
              <a:rPr lang="en-US" dirty="0" err="1"/>
              <a:t>dar</a:t>
            </a:r>
            <a:r>
              <a:rPr lang="en-US" dirty="0"/>
              <a:t> </a:t>
            </a:r>
            <a:r>
              <a:rPr lang="en-US" dirty="0" err="1"/>
              <a:t>și</a:t>
            </a:r>
            <a:r>
              <a:rPr lang="en-US" dirty="0"/>
              <a:t> </a:t>
            </a:r>
            <a:r>
              <a:rPr lang="en-US" dirty="0" err="1"/>
              <a:t>pentru</a:t>
            </a:r>
            <a:r>
              <a:rPr lang="en-US" dirty="0"/>
              <a:t> </a:t>
            </a:r>
            <a:r>
              <a:rPr lang="en-US" dirty="0" err="1"/>
              <a:t>copii</a:t>
            </a:r>
            <a:r>
              <a:rPr lang="en-US" dirty="0"/>
              <a:t> </a:t>
            </a:r>
            <a:r>
              <a:rPr lang="en-US" dirty="0" err="1"/>
              <a:t>și</a:t>
            </a:r>
            <a:r>
              <a:rPr lang="en-US" dirty="0"/>
              <a:t> </a:t>
            </a:r>
            <a:r>
              <a:rPr lang="en-US" dirty="0" err="1"/>
              <a:t>apropiații</a:t>
            </a:r>
            <a:r>
              <a:rPr lang="en-US" dirty="0"/>
              <a:t> </a:t>
            </a:r>
            <a:r>
              <a:rPr lang="en-US" dirty="0" err="1"/>
              <a:t>acestora</a:t>
            </a:r>
            <a:r>
              <a:rPr lang="en-US" dirty="0"/>
              <a:t>, </a:t>
            </a:r>
            <a:r>
              <a:rPr lang="en-US" dirty="0" err="1"/>
              <a:t>locuitori</a:t>
            </a:r>
            <a:r>
              <a:rPr lang="en-US" dirty="0"/>
              <a:t> </a:t>
            </a:r>
            <a:r>
              <a:rPr lang="en-US" dirty="0" err="1"/>
              <a:t>urbani</a:t>
            </a:r>
            <a:r>
              <a:rPr lang="en-US" dirty="0"/>
              <a:t>, </a:t>
            </a:r>
            <a:r>
              <a:rPr lang="en-US" dirty="0" err="1"/>
              <a:t>desprinși</a:t>
            </a:r>
            <a:r>
              <a:rPr lang="en-US" dirty="0"/>
              <a:t> de </a:t>
            </a:r>
            <a:r>
              <a:rPr lang="en-US" dirty="0" err="1"/>
              <a:t>gospodăria</a:t>
            </a:r>
            <a:r>
              <a:rPr lang="en-US" dirty="0"/>
              <a:t> </a:t>
            </a:r>
            <a:r>
              <a:rPr lang="en-US" dirty="0" err="1"/>
              <a:t>nucleu</a:t>
            </a:r>
            <a:r>
              <a:rPr lang="en-US" dirty="0"/>
              <a:t>, </a:t>
            </a:r>
            <a:r>
              <a:rPr lang="en-US" dirty="0" err="1"/>
              <a:t>necesarul</a:t>
            </a:r>
            <a:r>
              <a:rPr lang="en-US" dirty="0"/>
              <a:t> de </a:t>
            </a:r>
            <a:r>
              <a:rPr lang="en-US" dirty="0" err="1"/>
              <a:t>furaje</a:t>
            </a:r>
            <a:r>
              <a:rPr lang="en-US" dirty="0"/>
              <a:t> </a:t>
            </a:r>
            <a:r>
              <a:rPr lang="en-US" dirty="0" err="1"/>
              <a:t>pentru</a:t>
            </a:r>
            <a:r>
              <a:rPr lang="en-US" dirty="0"/>
              <a:t> </a:t>
            </a:r>
            <a:r>
              <a:rPr lang="en-US" dirty="0" err="1"/>
              <a:t>propriile</a:t>
            </a:r>
            <a:r>
              <a:rPr lang="en-US" dirty="0"/>
              <a:t> </a:t>
            </a:r>
            <a:r>
              <a:rPr lang="en-US" dirty="0" err="1"/>
              <a:t>animale</a:t>
            </a:r>
            <a:r>
              <a:rPr lang="en-US" dirty="0"/>
              <a:t>, </a:t>
            </a:r>
            <a:r>
              <a:rPr lang="en-US" dirty="0" err="1"/>
              <a:t>dar</a:t>
            </a:r>
            <a:r>
              <a:rPr lang="en-US" dirty="0"/>
              <a:t> </a:t>
            </a:r>
            <a:r>
              <a:rPr lang="en-US" dirty="0" err="1"/>
              <a:t>și</a:t>
            </a:r>
            <a:r>
              <a:rPr lang="en-US" dirty="0"/>
              <a:t> </a:t>
            </a:r>
            <a:r>
              <a:rPr lang="en-US" dirty="0" err="1"/>
              <a:t>surplusul</a:t>
            </a:r>
            <a:r>
              <a:rPr lang="en-US" dirty="0"/>
              <a:t> de </a:t>
            </a:r>
            <a:r>
              <a:rPr lang="en-US" dirty="0" err="1"/>
              <a:t>produse</a:t>
            </a:r>
            <a:r>
              <a:rPr lang="en-US" dirty="0"/>
              <a:t> </a:t>
            </a:r>
            <a:r>
              <a:rPr lang="en-US" dirty="0" err="1"/>
              <a:t>agroalimentare</a:t>
            </a:r>
            <a:r>
              <a:rPr lang="en-US" dirty="0"/>
              <a:t>, </a:t>
            </a:r>
            <a:r>
              <a:rPr lang="en-US" dirty="0" err="1"/>
              <a:t>uneori</a:t>
            </a:r>
            <a:r>
              <a:rPr lang="en-US" dirty="0"/>
              <a:t> </a:t>
            </a:r>
            <a:r>
              <a:rPr lang="en-US" dirty="0" err="1"/>
              <a:t>constituit</a:t>
            </a:r>
            <a:r>
              <a:rPr lang="en-US" dirty="0"/>
              <a:t> </a:t>
            </a:r>
            <a:r>
              <a:rPr lang="en-US" dirty="0" err="1"/>
              <a:t>și</a:t>
            </a:r>
            <a:r>
              <a:rPr lang="en-US" dirty="0"/>
              <a:t> din </a:t>
            </a:r>
            <a:r>
              <a:rPr lang="en-US" dirty="0" err="1"/>
              <a:t>fracțiuni</a:t>
            </a:r>
            <a:r>
              <a:rPr lang="en-US" dirty="0"/>
              <a:t> din </a:t>
            </a:r>
            <a:r>
              <a:rPr lang="en-US" dirty="0" err="1"/>
              <a:t>necesitățile</a:t>
            </a:r>
            <a:r>
              <a:rPr lang="en-US" dirty="0"/>
              <a:t> </a:t>
            </a:r>
            <a:r>
              <a:rPr lang="en-US" dirty="0" err="1"/>
              <a:t>agroalimentare</a:t>
            </a:r>
            <a:r>
              <a:rPr lang="en-US" dirty="0"/>
              <a:t> </a:t>
            </a:r>
            <a:r>
              <a:rPr lang="en-US" dirty="0" err="1"/>
              <a:t>zilnice</a:t>
            </a:r>
            <a:r>
              <a:rPr lang="en-US" dirty="0"/>
              <a:t> </a:t>
            </a:r>
            <a:r>
              <a:rPr lang="en-US" dirty="0" err="1"/>
              <a:t>pentru</a:t>
            </a:r>
            <a:r>
              <a:rPr lang="en-US" dirty="0"/>
              <a:t> </a:t>
            </a:r>
            <a:r>
              <a:rPr lang="en-US" dirty="0" err="1"/>
              <a:t>autoconsum</a:t>
            </a:r>
            <a:r>
              <a:rPr lang="en-US" dirty="0"/>
              <a:t> ale </a:t>
            </a:r>
            <a:r>
              <a:rPr lang="en-US" dirty="0" err="1"/>
              <a:t>gospodăriei</a:t>
            </a:r>
            <a:r>
              <a:rPr lang="en-US" dirty="0"/>
              <a:t>, </a:t>
            </a:r>
            <a:r>
              <a:rPr lang="en-US" dirty="0" err="1"/>
              <a:t>asigură</a:t>
            </a:r>
            <a:r>
              <a:rPr lang="en-US" dirty="0"/>
              <a:t> </a:t>
            </a:r>
            <a:r>
              <a:rPr lang="en-US" dirty="0" err="1"/>
              <a:t>resursa</a:t>
            </a:r>
            <a:r>
              <a:rPr lang="en-US" dirty="0"/>
              <a:t> </a:t>
            </a:r>
            <a:r>
              <a:rPr lang="en-US" dirty="0" err="1"/>
              <a:t>principală</a:t>
            </a:r>
            <a:r>
              <a:rPr lang="en-US" dirty="0"/>
              <a:t> de </a:t>
            </a:r>
            <a:r>
              <a:rPr lang="en-US" dirty="0" err="1"/>
              <a:t>produse</a:t>
            </a:r>
            <a:r>
              <a:rPr lang="en-US" dirty="0"/>
              <a:t> </a:t>
            </a:r>
            <a:r>
              <a:rPr lang="en-US" dirty="0" err="1"/>
              <a:t>pentru</a:t>
            </a:r>
            <a:r>
              <a:rPr lang="en-US" dirty="0"/>
              <a:t> </a:t>
            </a:r>
            <a:r>
              <a:rPr lang="en-US" dirty="0" err="1"/>
              <a:t>piața</a:t>
            </a:r>
            <a:r>
              <a:rPr lang="en-US" dirty="0"/>
              <a:t> </a:t>
            </a:r>
            <a:r>
              <a:rPr lang="en-US" dirty="0" err="1"/>
              <a:t>țărănească</a:t>
            </a:r>
            <a:r>
              <a:rPr lang="en-US" dirty="0"/>
              <a:t> de detail, </a:t>
            </a:r>
            <a:r>
              <a:rPr lang="en-US" dirty="0" err="1"/>
              <a:t>dar</a:t>
            </a:r>
            <a:r>
              <a:rPr lang="en-US" dirty="0"/>
              <a:t> </a:t>
            </a:r>
            <a:r>
              <a:rPr lang="en-US" dirty="0" err="1"/>
              <a:t>și</a:t>
            </a:r>
            <a:r>
              <a:rPr lang="en-US" dirty="0"/>
              <a:t> </a:t>
            </a:r>
            <a:r>
              <a:rPr lang="en-US" dirty="0" err="1"/>
              <a:t>pentru</a:t>
            </a:r>
            <a:r>
              <a:rPr lang="en-US" dirty="0"/>
              <a:t> </a:t>
            </a:r>
            <a:r>
              <a:rPr lang="en-US" dirty="0" err="1"/>
              <a:t>comerțul</a:t>
            </a:r>
            <a:r>
              <a:rPr lang="en-US" dirty="0"/>
              <a:t> en </a:t>
            </a:r>
            <a:r>
              <a:rPr lang="en-US" dirty="0" err="1"/>
              <a:t>gros</a:t>
            </a:r>
            <a:r>
              <a:rPr lang="en-US" dirty="0"/>
              <a:t> cu </a:t>
            </a:r>
            <a:r>
              <a:rPr lang="en-US" dirty="0" err="1"/>
              <a:t>produse</a:t>
            </a:r>
            <a:r>
              <a:rPr lang="en-US" dirty="0"/>
              <a:t> </a:t>
            </a:r>
            <a:r>
              <a:rPr lang="en-US" dirty="0" err="1"/>
              <a:t>agricole</a:t>
            </a:r>
            <a:r>
              <a:rPr lang="en-US" dirty="0"/>
              <a:t>. </a:t>
            </a:r>
            <a:endParaRPr lang="ro-RO" dirty="0"/>
          </a:p>
          <a:p>
            <a:pPr algn="just"/>
            <a:endParaRPr lang="ro-RO" dirty="0"/>
          </a:p>
        </p:txBody>
      </p:sp>
      <p:sp>
        <p:nvSpPr>
          <p:cNvPr id="7" name="CasetăText 6">
            <a:extLst>
              <a:ext uri="{FF2B5EF4-FFF2-40B4-BE49-F238E27FC236}">
                <a16:creationId xmlns:a16="http://schemas.microsoft.com/office/drawing/2014/main" id="{66CD6BE5-1179-4108-A24F-08246074D055}"/>
              </a:ext>
            </a:extLst>
          </p:cNvPr>
          <p:cNvSpPr txBox="1"/>
          <p:nvPr/>
        </p:nvSpPr>
        <p:spPr>
          <a:xfrm>
            <a:off x="194159" y="221305"/>
            <a:ext cx="2917402" cy="369332"/>
          </a:xfrm>
          <a:prstGeom prst="rect">
            <a:avLst/>
          </a:prstGeom>
          <a:noFill/>
          <a:ln>
            <a:solidFill>
              <a:srgbClr val="00B0F0"/>
            </a:solidFill>
          </a:ln>
        </p:spPr>
        <p:txBody>
          <a:bodyPr wrap="none" rtlCol="0">
            <a:spAutoFit/>
          </a:bodyPr>
          <a:lstStyle/>
          <a:p>
            <a:r>
              <a:rPr lang="en-US" b="1" dirty="0" err="1"/>
              <a:t>Gospodăria</a:t>
            </a:r>
            <a:r>
              <a:rPr lang="en-US" b="1" dirty="0"/>
              <a:t>/ </a:t>
            </a:r>
            <a:r>
              <a:rPr lang="en-US" b="1" dirty="0" err="1"/>
              <a:t>ferma</a:t>
            </a:r>
            <a:r>
              <a:rPr lang="en-US" b="1" dirty="0"/>
              <a:t> </a:t>
            </a:r>
            <a:r>
              <a:rPr lang="en-US" b="1" dirty="0" err="1"/>
              <a:t>montană</a:t>
            </a:r>
            <a:endParaRPr lang="ro-RO" dirty="0"/>
          </a:p>
        </p:txBody>
      </p:sp>
      <p:pic>
        <p:nvPicPr>
          <p:cNvPr id="4" name="Imagine 3">
            <a:extLst>
              <a:ext uri="{FF2B5EF4-FFF2-40B4-BE49-F238E27FC236}">
                <a16:creationId xmlns:a16="http://schemas.microsoft.com/office/drawing/2014/main" id="{20D904EC-29CD-4EB0-BF45-2D7DAA23E9C2}"/>
              </a:ext>
            </a:extLst>
          </p:cNvPr>
          <p:cNvPicPr>
            <a:picLocks noChangeAspect="1"/>
          </p:cNvPicPr>
          <p:nvPr/>
        </p:nvPicPr>
        <p:blipFill>
          <a:blip r:embed="rId2" cstate="print"/>
          <a:stretch>
            <a:fillRect/>
          </a:stretch>
        </p:blipFill>
        <p:spPr>
          <a:xfrm>
            <a:off x="175216" y="3578220"/>
            <a:ext cx="4517718" cy="3008101"/>
          </a:xfrm>
          <a:prstGeom prst="rect">
            <a:avLst/>
          </a:prstGeom>
        </p:spPr>
      </p:pic>
      <p:pic>
        <p:nvPicPr>
          <p:cNvPr id="21505" name="Picture 1" descr="F:\My Passport\VATRA DORNEI\2018\Fotografii\2018 Septembrie\DSC_0331.JPG"/>
          <p:cNvPicPr>
            <a:picLocks noChangeAspect="1" noChangeArrowheads="1"/>
          </p:cNvPicPr>
          <p:nvPr/>
        </p:nvPicPr>
        <p:blipFill>
          <a:blip r:embed="rId3" cstate="print"/>
          <a:srcRect/>
          <a:stretch>
            <a:fillRect/>
          </a:stretch>
        </p:blipFill>
        <p:spPr bwMode="auto">
          <a:xfrm>
            <a:off x="4480560" y="3576320"/>
            <a:ext cx="4488180" cy="2992120"/>
          </a:xfrm>
          <a:prstGeom prst="rect">
            <a:avLst/>
          </a:prstGeom>
          <a:noFill/>
        </p:spPr>
      </p:pic>
      <p:pic>
        <p:nvPicPr>
          <p:cNvPr id="9" name="Imagine 8">
            <a:extLst>
              <a:ext uri="{FF2B5EF4-FFF2-40B4-BE49-F238E27FC236}">
                <a16:creationId xmlns:a16="http://schemas.microsoft.com/office/drawing/2014/main" id="{1AB18A7E-0303-462A-881B-DBC17411B5EA}"/>
              </a:ext>
            </a:extLst>
          </p:cNvPr>
          <p:cNvPicPr>
            <a:picLocks noChangeAspect="1"/>
          </p:cNvPicPr>
          <p:nvPr/>
        </p:nvPicPr>
        <p:blipFill>
          <a:blip r:embed="rId4" cstate="print"/>
          <a:stretch>
            <a:fillRect/>
          </a:stretch>
        </p:blipFill>
        <p:spPr>
          <a:xfrm>
            <a:off x="8066049" y="3553360"/>
            <a:ext cx="3997797" cy="2999839"/>
          </a:xfrm>
          <a:prstGeom prst="rect">
            <a:avLst/>
          </a:prstGeom>
        </p:spPr>
      </p:pic>
    </p:spTree>
    <p:extLst>
      <p:ext uri="{BB962C8B-B14F-4D97-AF65-F5344CB8AC3E}">
        <p14:creationId xmlns:p14="http://schemas.microsoft.com/office/powerpoint/2010/main" val="1916063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tăText 1"/>
          <p:cNvSpPr txBox="1"/>
          <p:nvPr/>
        </p:nvSpPr>
        <p:spPr>
          <a:xfrm>
            <a:off x="198119" y="243840"/>
            <a:ext cx="6705601" cy="5632311"/>
          </a:xfrm>
          <a:prstGeom prst="rect">
            <a:avLst/>
          </a:prstGeom>
          <a:noFill/>
        </p:spPr>
        <p:txBody>
          <a:bodyPr wrap="square" rtlCol="0">
            <a:spAutoFit/>
          </a:bodyPr>
          <a:lstStyle/>
          <a:p>
            <a:pPr algn="just">
              <a:buFont typeface="Wingdings" pitchFamily="2" charset="2"/>
              <a:buChar char="v"/>
            </a:pPr>
            <a:r>
              <a:rPr lang="ro-RO" dirty="0"/>
              <a:t> </a:t>
            </a:r>
            <a:r>
              <a:rPr lang="en-US" dirty="0" err="1"/>
              <a:t>Gospodăriei</a:t>
            </a:r>
            <a:r>
              <a:rPr lang="en-US" dirty="0"/>
              <a:t> </a:t>
            </a:r>
            <a:r>
              <a:rPr lang="en-US" dirty="0" err="1"/>
              <a:t>țărănești</a:t>
            </a:r>
            <a:r>
              <a:rPr lang="en-US" dirty="0"/>
              <a:t> </a:t>
            </a:r>
            <a:r>
              <a:rPr lang="en-US" dirty="0" err="1"/>
              <a:t>tradiționale</a:t>
            </a:r>
            <a:r>
              <a:rPr lang="en-US" dirty="0"/>
              <a:t> </a:t>
            </a:r>
            <a:r>
              <a:rPr lang="en-US" dirty="0" err="1"/>
              <a:t>îi</a:t>
            </a:r>
            <a:r>
              <a:rPr lang="en-US" dirty="0"/>
              <a:t> </a:t>
            </a:r>
            <a:r>
              <a:rPr lang="en-US" dirty="0" err="1"/>
              <a:t>sunt</a:t>
            </a:r>
            <a:r>
              <a:rPr lang="en-US" dirty="0"/>
              <a:t> </a:t>
            </a:r>
            <a:r>
              <a:rPr lang="en-US" dirty="0" err="1"/>
              <a:t>specifice</a:t>
            </a:r>
            <a:r>
              <a:rPr lang="en-US" dirty="0"/>
              <a:t> </a:t>
            </a:r>
            <a:r>
              <a:rPr lang="en-US" dirty="0" err="1"/>
              <a:t>exploatațiile</a:t>
            </a:r>
            <a:r>
              <a:rPr lang="en-US" dirty="0"/>
              <a:t> </a:t>
            </a:r>
            <a:r>
              <a:rPr lang="en-US" dirty="0" err="1"/>
              <a:t>agricole</a:t>
            </a:r>
            <a:r>
              <a:rPr lang="en-US" dirty="0"/>
              <a:t> </a:t>
            </a:r>
            <a:r>
              <a:rPr lang="en-US" dirty="0" err="1"/>
              <a:t>fără</a:t>
            </a:r>
            <a:r>
              <a:rPr lang="en-US" dirty="0"/>
              <a:t> </a:t>
            </a:r>
            <a:r>
              <a:rPr lang="en-US" dirty="0" err="1"/>
              <a:t>personalitate</a:t>
            </a:r>
            <a:r>
              <a:rPr lang="en-US" dirty="0"/>
              <a:t> </a:t>
            </a:r>
            <a:r>
              <a:rPr lang="en-US" dirty="0" err="1"/>
              <a:t>juridică</a:t>
            </a:r>
            <a:r>
              <a:rPr lang="en-US" dirty="0"/>
              <a:t>, de tip </a:t>
            </a:r>
            <a:r>
              <a:rPr lang="en-US" dirty="0" err="1"/>
              <a:t>gospodărie</a:t>
            </a:r>
            <a:r>
              <a:rPr lang="en-US" dirty="0"/>
              <a:t> </a:t>
            </a:r>
            <a:r>
              <a:rPr lang="en-US" dirty="0" err="1"/>
              <a:t>individuală</a:t>
            </a:r>
            <a:r>
              <a:rPr lang="en-US" dirty="0"/>
              <a:t>, </a:t>
            </a:r>
            <a:r>
              <a:rPr lang="en-US" dirty="0" err="1"/>
              <a:t>unele</a:t>
            </a:r>
            <a:r>
              <a:rPr lang="en-US" dirty="0"/>
              <a:t> din </a:t>
            </a:r>
            <a:r>
              <a:rPr lang="en-US" dirty="0" err="1"/>
              <a:t>acestea</a:t>
            </a:r>
            <a:r>
              <a:rPr lang="en-US" dirty="0"/>
              <a:t> </a:t>
            </a:r>
            <a:r>
              <a:rPr lang="en-US" dirty="0" err="1"/>
              <a:t>dezvoltate</a:t>
            </a:r>
            <a:r>
              <a:rPr lang="en-US" dirty="0"/>
              <a:t> ulterior </a:t>
            </a:r>
            <a:r>
              <a:rPr lang="en-US" dirty="0" err="1"/>
              <a:t>prin</a:t>
            </a:r>
            <a:r>
              <a:rPr lang="en-US" dirty="0"/>
              <a:t> </a:t>
            </a:r>
            <a:r>
              <a:rPr lang="en-US" dirty="0" err="1"/>
              <a:t>exploatații</a:t>
            </a:r>
            <a:r>
              <a:rPr lang="en-US" dirty="0"/>
              <a:t> </a:t>
            </a:r>
            <a:r>
              <a:rPr lang="en-US" dirty="0" err="1"/>
              <a:t>reprezentate</a:t>
            </a:r>
            <a:r>
              <a:rPr lang="en-US" dirty="0"/>
              <a:t> de </a:t>
            </a:r>
            <a:r>
              <a:rPr lang="en-US" dirty="0" err="1"/>
              <a:t>persoane</a:t>
            </a:r>
            <a:r>
              <a:rPr lang="en-US" dirty="0"/>
              <a:t> </a:t>
            </a:r>
            <a:r>
              <a:rPr lang="en-US" dirty="0" err="1"/>
              <a:t>fizice</a:t>
            </a:r>
            <a:r>
              <a:rPr lang="en-US" dirty="0"/>
              <a:t> </a:t>
            </a:r>
            <a:r>
              <a:rPr lang="en-US" dirty="0" err="1"/>
              <a:t>autorizate</a:t>
            </a:r>
            <a:r>
              <a:rPr lang="en-US" dirty="0"/>
              <a:t>, </a:t>
            </a:r>
            <a:r>
              <a:rPr lang="en-US" dirty="0" err="1"/>
              <a:t>întreprinderi</a:t>
            </a:r>
            <a:r>
              <a:rPr lang="en-US" dirty="0"/>
              <a:t> </a:t>
            </a:r>
            <a:r>
              <a:rPr lang="en-US" dirty="0" err="1"/>
              <a:t>individuale</a:t>
            </a:r>
            <a:r>
              <a:rPr lang="en-US" dirty="0"/>
              <a:t> </a:t>
            </a:r>
            <a:r>
              <a:rPr lang="en-US" dirty="0" err="1"/>
              <a:t>sau</a:t>
            </a:r>
            <a:r>
              <a:rPr lang="en-US" dirty="0"/>
              <a:t> </a:t>
            </a:r>
            <a:r>
              <a:rPr lang="en-US" dirty="0" err="1"/>
              <a:t>întreprinderi</a:t>
            </a:r>
            <a:r>
              <a:rPr lang="en-US" dirty="0"/>
              <a:t> </a:t>
            </a:r>
            <a:r>
              <a:rPr lang="en-US" dirty="0" err="1"/>
              <a:t>familiale</a:t>
            </a:r>
            <a:r>
              <a:rPr lang="en-US" dirty="0"/>
              <a:t>, </a:t>
            </a:r>
            <a:r>
              <a:rPr lang="en-US" dirty="0" err="1"/>
              <a:t>toate</a:t>
            </a:r>
            <a:r>
              <a:rPr lang="en-US" dirty="0"/>
              <a:t> </a:t>
            </a:r>
            <a:r>
              <a:rPr lang="en-US" dirty="0" err="1"/>
              <a:t>fără</a:t>
            </a:r>
            <a:r>
              <a:rPr lang="en-US" dirty="0"/>
              <a:t> </a:t>
            </a:r>
            <a:r>
              <a:rPr lang="en-US" dirty="0" err="1"/>
              <a:t>personalitate</a:t>
            </a:r>
            <a:r>
              <a:rPr lang="en-US" dirty="0"/>
              <a:t> </a:t>
            </a:r>
            <a:r>
              <a:rPr lang="en-US" dirty="0" err="1"/>
              <a:t>juridică</a:t>
            </a:r>
            <a:r>
              <a:rPr lang="en-US" dirty="0"/>
              <a:t>, </a:t>
            </a:r>
            <a:r>
              <a:rPr lang="en-US" dirty="0" err="1"/>
              <a:t>dar</a:t>
            </a:r>
            <a:r>
              <a:rPr lang="en-US" dirty="0"/>
              <a:t> care </a:t>
            </a:r>
            <a:r>
              <a:rPr lang="en-US" dirty="0" err="1"/>
              <a:t>sunt</a:t>
            </a:r>
            <a:r>
              <a:rPr lang="en-US" dirty="0"/>
              <a:t> create tot </a:t>
            </a:r>
            <a:r>
              <a:rPr lang="en-US" dirty="0" err="1"/>
              <a:t>pe</a:t>
            </a:r>
            <a:r>
              <a:rPr lang="en-US" dirty="0"/>
              <a:t> </a:t>
            </a:r>
            <a:r>
              <a:rPr lang="en-US" dirty="0" err="1"/>
              <a:t>structura</a:t>
            </a:r>
            <a:r>
              <a:rPr lang="en-US" dirty="0"/>
              <a:t> </a:t>
            </a:r>
            <a:r>
              <a:rPr lang="en-US" dirty="0" err="1"/>
              <a:t>gospodăriei</a:t>
            </a:r>
            <a:r>
              <a:rPr lang="en-US" dirty="0"/>
              <a:t> </a:t>
            </a:r>
            <a:r>
              <a:rPr lang="en-US" dirty="0" err="1"/>
              <a:t>țărăne</a:t>
            </a:r>
            <a:r>
              <a:rPr lang="ro-RO" dirty="0"/>
              <a:t>ş</a:t>
            </a:r>
            <a:r>
              <a:rPr lang="en-US" dirty="0" err="1"/>
              <a:t>ti</a:t>
            </a:r>
            <a:r>
              <a:rPr lang="en-US" dirty="0"/>
              <a:t> </a:t>
            </a:r>
            <a:r>
              <a:rPr lang="en-US" dirty="0" err="1"/>
              <a:t>tradiționale</a:t>
            </a:r>
            <a:r>
              <a:rPr lang="ro-RO" dirty="0"/>
              <a:t>.</a:t>
            </a:r>
          </a:p>
          <a:p>
            <a:pPr algn="just">
              <a:buFont typeface="Wingdings" pitchFamily="2" charset="2"/>
              <a:buChar char="v"/>
            </a:pPr>
            <a:r>
              <a:rPr lang="ro-RO" dirty="0"/>
              <a:t> </a:t>
            </a:r>
            <a:r>
              <a:rPr lang="en-US" dirty="0" err="1"/>
              <a:t>Structura</a:t>
            </a:r>
            <a:r>
              <a:rPr lang="en-US" dirty="0"/>
              <a:t> </a:t>
            </a:r>
            <a:r>
              <a:rPr lang="en-US" dirty="0" err="1"/>
              <a:t>actuală</a:t>
            </a:r>
            <a:r>
              <a:rPr lang="en-US" dirty="0"/>
              <a:t> a </a:t>
            </a:r>
            <a:r>
              <a:rPr lang="en-US" dirty="0" err="1"/>
              <a:t>fermei</a:t>
            </a:r>
            <a:r>
              <a:rPr lang="en-US" dirty="0"/>
              <a:t> </a:t>
            </a:r>
            <a:r>
              <a:rPr lang="en-US" dirty="0" err="1"/>
              <a:t>ţărăneşti</a:t>
            </a:r>
            <a:r>
              <a:rPr lang="en-US" dirty="0"/>
              <a:t>, </a:t>
            </a:r>
            <a:r>
              <a:rPr lang="en-US" dirty="0" err="1"/>
              <a:t>bazată</a:t>
            </a:r>
            <a:r>
              <a:rPr lang="en-US" dirty="0"/>
              <a:t> </a:t>
            </a:r>
            <a:r>
              <a:rPr lang="en-US" dirty="0" err="1"/>
              <a:t>doar</a:t>
            </a:r>
            <a:r>
              <a:rPr lang="en-US" dirty="0"/>
              <a:t> </a:t>
            </a:r>
            <a:r>
              <a:rPr lang="en-US" dirty="0" err="1"/>
              <a:t>pe</a:t>
            </a:r>
            <a:r>
              <a:rPr lang="en-US" dirty="0"/>
              <a:t> </a:t>
            </a:r>
            <a:r>
              <a:rPr lang="en-US" dirty="0" err="1"/>
              <a:t>funcţia</a:t>
            </a:r>
            <a:r>
              <a:rPr lang="en-US" dirty="0"/>
              <a:t> de </a:t>
            </a:r>
            <a:r>
              <a:rPr lang="en-US" dirty="0" err="1"/>
              <a:t>producţie</a:t>
            </a:r>
            <a:r>
              <a:rPr lang="en-US" dirty="0"/>
              <a:t> de </a:t>
            </a:r>
            <a:r>
              <a:rPr lang="en-US" dirty="0" err="1"/>
              <a:t>alimente</a:t>
            </a:r>
            <a:r>
              <a:rPr lang="en-US" dirty="0"/>
              <a:t> </a:t>
            </a:r>
            <a:r>
              <a:rPr lang="en-US" dirty="0" err="1"/>
              <a:t>sau</a:t>
            </a:r>
            <a:r>
              <a:rPr lang="en-US" dirty="0"/>
              <a:t> </a:t>
            </a:r>
            <a:r>
              <a:rPr lang="en-US" dirty="0" err="1"/>
              <a:t>materie</a:t>
            </a:r>
            <a:r>
              <a:rPr lang="en-US" dirty="0"/>
              <a:t> prima </a:t>
            </a:r>
            <a:r>
              <a:rPr lang="en-US" dirty="0" err="1"/>
              <a:t>agricolă</a:t>
            </a:r>
            <a:r>
              <a:rPr lang="en-US" dirty="0"/>
              <a:t>, </a:t>
            </a:r>
            <a:r>
              <a:rPr lang="en-US" dirty="0" err="1"/>
              <a:t>este</a:t>
            </a:r>
            <a:r>
              <a:rPr lang="en-US" dirty="0"/>
              <a:t> </a:t>
            </a:r>
            <a:r>
              <a:rPr lang="en-US" dirty="0" err="1"/>
              <a:t>insuficientă</a:t>
            </a:r>
            <a:r>
              <a:rPr lang="en-US" dirty="0"/>
              <a:t> </a:t>
            </a:r>
            <a:r>
              <a:rPr lang="en-US" dirty="0" err="1"/>
              <a:t>pentru</a:t>
            </a:r>
            <a:r>
              <a:rPr lang="en-US" dirty="0"/>
              <a:t> a o face </a:t>
            </a:r>
            <a:r>
              <a:rPr lang="en-US" dirty="0" err="1"/>
              <a:t>rentabilă</a:t>
            </a:r>
            <a:r>
              <a:rPr lang="en-US" dirty="0"/>
              <a:t> din </a:t>
            </a:r>
            <a:r>
              <a:rPr lang="en-US" dirty="0" err="1"/>
              <a:t>punct</a:t>
            </a:r>
            <a:r>
              <a:rPr lang="en-US" dirty="0"/>
              <a:t> de </a:t>
            </a:r>
            <a:r>
              <a:rPr lang="en-US" dirty="0" err="1"/>
              <a:t>vedere</a:t>
            </a:r>
            <a:r>
              <a:rPr lang="en-US" dirty="0"/>
              <a:t> economic. </a:t>
            </a:r>
            <a:r>
              <a:rPr lang="en-US" dirty="0" err="1"/>
              <a:t>Astfel</a:t>
            </a:r>
            <a:r>
              <a:rPr lang="en-US" dirty="0"/>
              <a:t>, se </a:t>
            </a:r>
            <a:r>
              <a:rPr lang="en-US" dirty="0" err="1"/>
              <a:t>impune</a:t>
            </a:r>
            <a:r>
              <a:rPr lang="en-US" dirty="0"/>
              <a:t> o </a:t>
            </a:r>
            <a:r>
              <a:rPr lang="en-US" dirty="0" err="1"/>
              <a:t>reformă</a:t>
            </a:r>
            <a:r>
              <a:rPr lang="en-US" dirty="0"/>
              <a:t> </a:t>
            </a:r>
            <a:r>
              <a:rPr lang="en-US" dirty="0" err="1"/>
              <a:t>radicală</a:t>
            </a:r>
            <a:r>
              <a:rPr lang="en-US" dirty="0"/>
              <a:t> a </a:t>
            </a:r>
            <a:r>
              <a:rPr lang="en-US" dirty="0" err="1"/>
              <a:t>structurii</a:t>
            </a:r>
            <a:r>
              <a:rPr lang="en-US" dirty="0"/>
              <a:t> </a:t>
            </a:r>
            <a:r>
              <a:rPr lang="en-US" dirty="0" err="1"/>
              <a:t>fermei</a:t>
            </a:r>
            <a:r>
              <a:rPr lang="en-US" dirty="0"/>
              <a:t> </a:t>
            </a:r>
            <a:r>
              <a:rPr lang="en-US" dirty="0" err="1"/>
              <a:t>ţărăneşti</a:t>
            </a:r>
            <a:r>
              <a:rPr lang="en-US" dirty="0"/>
              <a:t>, </a:t>
            </a:r>
            <a:r>
              <a:rPr lang="en-US" dirty="0" err="1"/>
              <a:t>plecând</a:t>
            </a:r>
            <a:r>
              <a:rPr lang="en-US" dirty="0"/>
              <a:t> de la </a:t>
            </a:r>
            <a:r>
              <a:rPr lang="en-US" dirty="0" err="1"/>
              <a:t>reforma</a:t>
            </a:r>
            <a:r>
              <a:rPr lang="en-US" dirty="0"/>
              <a:t> </a:t>
            </a:r>
            <a:r>
              <a:rPr lang="en-US" dirty="0" err="1"/>
              <a:t>însăşi</a:t>
            </a:r>
            <a:r>
              <a:rPr lang="en-US" dirty="0"/>
              <a:t> a </a:t>
            </a:r>
            <a:r>
              <a:rPr lang="en-US" dirty="0" err="1"/>
              <a:t>funcţiei</a:t>
            </a:r>
            <a:r>
              <a:rPr lang="en-US" dirty="0"/>
              <a:t> de </a:t>
            </a:r>
            <a:r>
              <a:rPr lang="en-US" dirty="0" err="1"/>
              <a:t>bază</a:t>
            </a:r>
            <a:r>
              <a:rPr lang="en-US" dirty="0"/>
              <a:t>, </a:t>
            </a:r>
            <a:r>
              <a:rPr lang="en-US" dirty="0" err="1"/>
              <a:t>şi</a:t>
            </a:r>
            <a:r>
              <a:rPr lang="en-US" dirty="0"/>
              <a:t> </a:t>
            </a:r>
            <a:r>
              <a:rPr lang="en-US" dirty="0" err="1"/>
              <a:t>anume</a:t>
            </a:r>
            <a:r>
              <a:rPr lang="en-US" dirty="0"/>
              <a:t> a </a:t>
            </a:r>
            <a:r>
              <a:rPr lang="en-US" dirty="0" err="1"/>
              <a:t>celei</a:t>
            </a:r>
            <a:r>
              <a:rPr lang="en-US" dirty="0"/>
              <a:t> de </a:t>
            </a:r>
            <a:r>
              <a:rPr lang="en-US" dirty="0" err="1"/>
              <a:t>producţie</a:t>
            </a:r>
            <a:r>
              <a:rPr lang="en-US" dirty="0"/>
              <a:t>. </a:t>
            </a:r>
            <a:r>
              <a:rPr lang="en-US" dirty="0" err="1"/>
              <a:t>Obiectivul</a:t>
            </a:r>
            <a:r>
              <a:rPr lang="en-US" dirty="0"/>
              <a:t> fundamental al </a:t>
            </a:r>
            <a:r>
              <a:rPr lang="en-US" dirty="0" err="1"/>
              <a:t>acestei</a:t>
            </a:r>
            <a:r>
              <a:rPr lang="en-US" dirty="0"/>
              <a:t> </a:t>
            </a:r>
            <a:r>
              <a:rPr lang="en-US" dirty="0" err="1"/>
              <a:t>reforme</a:t>
            </a:r>
            <a:r>
              <a:rPr lang="en-US" dirty="0"/>
              <a:t> </a:t>
            </a:r>
            <a:r>
              <a:rPr lang="en-US" dirty="0" err="1"/>
              <a:t>funcţionale</a:t>
            </a:r>
            <a:r>
              <a:rPr lang="en-US" dirty="0"/>
              <a:t> </a:t>
            </a:r>
            <a:r>
              <a:rPr lang="en-US" dirty="0" err="1"/>
              <a:t>îl</a:t>
            </a:r>
            <a:r>
              <a:rPr lang="en-US" dirty="0"/>
              <a:t> </a:t>
            </a:r>
            <a:r>
              <a:rPr lang="en-US" dirty="0" err="1"/>
              <a:t>reprezintă</a:t>
            </a:r>
            <a:r>
              <a:rPr lang="en-US" dirty="0"/>
              <a:t> </a:t>
            </a:r>
            <a:r>
              <a:rPr lang="en-US" dirty="0" err="1"/>
              <a:t>rentabilizarea</a:t>
            </a:r>
            <a:r>
              <a:rPr lang="en-US" dirty="0"/>
              <a:t> </a:t>
            </a:r>
            <a:r>
              <a:rPr lang="en-US" dirty="0" err="1"/>
              <a:t>fermei</a:t>
            </a:r>
            <a:r>
              <a:rPr lang="en-US" dirty="0"/>
              <a:t> </a:t>
            </a:r>
            <a:r>
              <a:rPr lang="en-US" dirty="0" err="1"/>
              <a:t>ţărăneşti</a:t>
            </a:r>
            <a:r>
              <a:rPr lang="en-US" dirty="0"/>
              <a:t> </a:t>
            </a:r>
            <a:r>
              <a:rPr lang="en-US" dirty="0" err="1"/>
              <a:t>prin</a:t>
            </a:r>
            <a:r>
              <a:rPr lang="en-US" dirty="0"/>
              <a:t> </a:t>
            </a:r>
            <a:r>
              <a:rPr lang="en-US" dirty="0" err="1"/>
              <a:t>integrarea</a:t>
            </a:r>
            <a:r>
              <a:rPr lang="en-US" dirty="0"/>
              <a:t> </a:t>
            </a:r>
            <a:r>
              <a:rPr lang="en-US" dirty="0" err="1"/>
              <a:t>unor</a:t>
            </a:r>
            <a:r>
              <a:rPr lang="en-US" dirty="0"/>
              <a:t> </a:t>
            </a:r>
            <a:r>
              <a:rPr lang="en-US" dirty="0" err="1"/>
              <a:t>activităţi</a:t>
            </a:r>
            <a:r>
              <a:rPr lang="en-US" dirty="0"/>
              <a:t> </a:t>
            </a:r>
            <a:r>
              <a:rPr lang="en-US" dirty="0" err="1"/>
              <a:t>aducătoare</a:t>
            </a:r>
            <a:r>
              <a:rPr lang="en-US" dirty="0"/>
              <a:t> de </a:t>
            </a:r>
            <a:r>
              <a:rPr lang="en-US" dirty="0" err="1"/>
              <a:t>venituri</a:t>
            </a:r>
            <a:r>
              <a:rPr lang="en-US" dirty="0"/>
              <a:t>, </a:t>
            </a:r>
            <a:r>
              <a:rPr lang="en-US" dirty="0" err="1"/>
              <a:t>aferente</a:t>
            </a:r>
            <a:r>
              <a:rPr lang="en-US" dirty="0"/>
              <a:t> </a:t>
            </a:r>
            <a:r>
              <a:rPr lang="en-US" dirty="0" err="1"/>
              <a:t>unor</a:t>
            </a:r>
            <a:r>
              <a:rPr lang="en-US" dirty="0"/>
              <a:t> </a:t>
            </a:r>
            <a:r>
              <a:rPr lang="en-US" dirty="0" err="1"/>
              <a:t>funcţii</a:t>
            </a:r>
            <a:r>
              <a:rPr lang="en-US" dirty="0"/>
              <a:t> </a:t>
            </a:r>
            <a:r>
              <a:rPr lang="en-US" dirty="0" err="1"/>
              <a:t>realizate</a:t>
            </a:r>
            <a:r>
              <a:rPr lang="en-US" dirty="0"/>
              <a:t> de </a:t>
            </a:r>
            <a:r>
              <a:rPr lang="en-US" dirty="0" err="1"/>
              <a:t>fermă</a:t>
            </a:r>
            <a:r>
              <a:rPr lang="en-US" dirty="0"/>
              <a:t> </a:t>
            </a:r>
            <a:r>
              <a:rPr lang="en-US" dirty="0" err="1"/>
              <a:t>şi</a:t>
            </a:r>
            <a:r>
              <a:rPr lang="en-US" dirty="0"/>
              <a:t> </a:t>
            </a:r>
            <a:r>
              <a:rPr lang="en-US" dirty="0" err="1"/>
              <a:t>neremunerate</a:t>
            </a:r>
            <a:r>
              <a:rPr lang="en-US" dirty="0"/>
              <a:t> de </a:t>
            </a:r>
            <a:r>
              <a:rPr lang="en-US" dirty="0" err="1"/>
              <a:t>comunităţile</a:t>
            </a:r>
            <a:r>
              <a:rPr lang="en-US" dirty="0"/>
              <a:t> din care </a:t>
            </a:r>
            <a:r>
              <a:rPr lang="en-US" dirty="0" err="1"/>
              <a:t>ţăranii</a:t>
            </a:r>
            <a:r>
              <a:rPr lang="en-US" dirty="0"/>
              <a:t> </a:t>
            </a:r>
            <a:r>
              <a:rPr lang="en-US" dirty="0" err="1"/>
              <a:t>fac</a:t>
            </a:r>
            <a:r>
              <a:rPr lang="en-US" dirty="0"/>
              <a:t> parte</a:t>
            </a:r>
            <a:endParaRPr lang="ro-RO" dirty="0"/>
          </a:p>
          <a:p>
            <a:pPr algn="just">
              <a:buFont typeface="Wingdings" pitchFamily="2" charset="2"/>
              <a:buChar char="v"/>
            </a:pPr>
            <a:r>
              <a:rPr lang="ro-RO" dirty="0"/>
              <a:t> </a:t>
            </a:r>
            <a:r>
              <a:rPr lang="en-US" dirty="0" err="1"/>
              <a:t>În</a:t>
            </a:r>
            <a:r>
              <a:rPr lang="en-US" dirty="0"/>
              <a:t> </a:t>
            </a:r>
            <a:r>
              <a:rPr lang="en-US" dirty="0" err="1"/>
              <a:t>zona</a:t>
            </a:r>
            <a:r>
              <a:rPr lang="en-US" dirty="0"/>
              <a:t> </a:t>
            </a:r>
            <a:r>
              <a:rPr lang="en-US" dirty="0" err="1"/>
              <a:t>montană</a:t>
            </a:r>
            <a:r>
              <a:rPr lang="en-US" dirty="0"/>
              <a:t> a </a:t>
            </a:r>
            <a:r>
              <a:rPr lang="en-US" dirty="0" err="1"/>
              <a:t>României</a:t>
            </a:r>
            <a:r>
              <a:rPr lang="en-US" dirty="0"/>
              <a:t>, </a:t>
            </a:r>
            <a:r>
              <a:rPr lang="en-US" dirty="0" err="1"/>
              <a:t>principala</a:t>
            </a:r>
            <a:r>
              <a:rPr lang="en-US" dirty="0"/>
              <a:t> </a:t>
            </a:r>
            <a:r>
              <a:rPr lang="en-US" dirty="0" err="1"/>
              <a:t>activitate</a:t>
            </a:r>
            <a:r>
              <a:rPr lang="en-US" dirty="0"/>
              <a:t> </a:t>
            </a:r>
            <a:r>
              <a:rPr lang="en-US" dirty="0" err="1"/>
              <a:t>economică</a:t>
            </a:r>
            <a:r>
              <a:rPr lang="en-US" dirty="0"/>
              <a:t> o </a:t>
            </a:r>
            <a:r>
              <a:rPr lang="en-US" dirty="0" err="1"/>
              <a:t>reprezintă</a:t>
            </a:r>
            <a:r>
              <a:rPr lang="en-US" dirty="0"/>
              <a:t> </a:t>
            </a:r>
            <a:r>
              <a:rPr lang="en-US" dirty="0" err="1"/>
              <a:t>agricultura</a:t>
            </a:r>
            <a:r>
              <a:rPr lang="en-US" dirty="0"/>
              <a:t>, </a:t>
            </a:r>
            <a:r>
              <a:rPr lang="en-US" dirty="0" err="1"/>
              <a:t>iar</a:t>
            </a:r>
            <a:r>
              <a:rPr lang="en-US" dirty="0"/>
              <a:t> conform </a:t>
            </a:r>
            <a:r>
              <a:rPr lang="en-US" dirty="0" err="1"/>
              <a:t>datelor</a:t>
            </a:r>
            <a:r>
              <a:rPr lang="en-US" dirty="0"/>
              <a:t> </a:t>
            </a:r>
            <a:r>
              <a:rPr lang="en-US" dirty="0" err="1"/>
              <a:t>furnizate</a:t>
            </a:r>
            <a:r>
              <a:rPr lang="en-US" dirty="0"/>
              <a:t> de </a:t>
            </a:r>
            <a:r>
              <a:rPr lang="en-US" dirty="0" err="1"/>
              <a:t>Agenţia</a:t>
            </a:r>
            <a:r>
              <a:rPr lang="en-US" dirty="0"/>
              <a:t> de </a:t>
            </a:r>
            <a:r>
              <a:rPr lang="en-US" dirty="0" err="1"/>
              <a:t>Plăţi</a:t>
            </a:r>
            <a:r>
              <a:rPr lang="en-US" dirty="0"/>
              <a:t> </a:t>
            </a:r>
            <a:r>
              <a:rPr lang="en-US" dirty="0" err="1"/>
              <a:t>şi</a:t>
            </a:r>
            <a:r>
              <a:rPr lang="en-US" dirty="0"/>
              <a:t> </a:t>
            </a:r>
            <a:r>
              <a:rPr lang="en-US" dirty="0" err="1"/>
              <a:t>Intervenţie</a:t>
            </a:r>
            <a:r>
              <a:rPr lang="en-US" dirty="0"/>
              <a:t> </a:t>
            </a:r>
            <a:r>
              <a:rPr lang="en-US" dirty="0" err="1"/>
              <a:t>pentru</a:t>
            </a:r>
            <a:r>
              <a:rPr lang="en-US" dirty="0"/>
              <a:t> </a:t>
            </a:r>
            <a:r>
              <a:rPr lang="en-US" dirty="0" err="1"/>
              <a:t>Agricultură</a:t>
            </a:r>
            <a:r>
              <a:rPr lang="en-US" dirty="0"/>
              <a:t> </a:t>
            </a:r>
            <a:r>
              <a:rPr lang="ro-RO" dirty="0"/>
              <a:t>-</a:t>
            </a:r>
            <a:r>
              <a:rPr lang="en-US" dirty="0"/>
              <a:t> APIA, </a:t>
            </a:r>
            <a:r>
              <a:rPr lang="en-US" dirty="0" err="1"/>
              <a:t>în</a:t>
            </a:r>
            <a:r>
              <a:rPr lang="en-US" dirty="0"/>
              <a:t> </a:t>
            </a:r>
            <a:r>
              <a:rPr lang="en-US" dirty="0" err="1"/>
              <a:t>anul</a:t>
            </a:r>
            <a:r>
              <a:rPr lang="en-US" dirty="0"/>
              <a:t> 2017 </a:t>
            </a:r>
            <a:r>
              <a:rPr lang="en-US" dirty="0" err="1"/>
              <a:t>existau</a:t>
            </a:r>
            <a:r>
              <a:rPr lang="en-US" dirty="0"/>
              <a:t> un </a:t>
            </a:r>
            <a:r>
              <a:rPr lang="en-US" dirty="0" err="1"/>
              <a:t>număr</a:t>
            </a:r>
            <a:r>
              <a:rPr lang="en-US" dirty="0"/>
              <a:t> de 218.038 de </a:t>
            </a:r>
            <a:r>
              <a:rPr lang="en-US" dirty="0" err="1"/>
              <a:t>ferme</a:t>
            </a:r>
            <a:r>
              <a:rPr lang="en-US" dirty="0"/>
              <a:t>, </a:t>
            </a:r>
            <a:r>
              <a:rPr lang="en-US" dirty="0" err="1"/>
              <a:t>marea</a:t>
            </a:r>
            <a:r>
              <a:rPr lang="en-US" dirty="0"/>
              <a:t> </a:t>
            </a:r>
            <a:r>
              <a:rPr lang="en-US" dirty="0" err="1"/>
              <a:t>majoritate</a:t>
            </a:r>
            <a:r>
              <a:rPr lang="en-US" dirty="0"/>
              <a:t> </a:t>
            </a:r>
            <a:r>
              <a:rPr lang="en-US" dirty="0" err="1"/>
              <a:t>fiind</a:t>
            </a:r>
            <a:r>
              <a:rPr lang="en-US" dirty="0"/>
              <a:t> </a:t>
            </a:r>
            <a:r>
              <a:rPr lang="en-US" dirty="0" err="1"/>
              <a:t>ferme</a:t>
            </a:r>
            <a:r>
              <a:rPr lang="en-US" dirty="0"/>
              <a:t> de </a:t>
            </a:r>
            <a:r>
              <a:rPr lang="en-US" dirty="0" err="1"/>
              <a:t>subzistență</a:t>
            </a:r>
            <a:r>
              <a:rPr lang="en-US" dirty="0"/>
              <a:t> </a:t>
            </a:r>
            <a:endParaRPr lang="ro-RO" dirty="0"/>
          </a:p>
        </p:txBody>
      </p:sp>
      <p:pic>
        <p:nvPicPr>
          <p:cNvPr id="3" name="Imagine 2">
            <a:extLst>
              <a:ext uri="{FF2B5EF4-FFF2-40B4-BE49-F238E27FC236}">
                <a16:creationId xmlns:a16="http://schemas.microsoft.com/office/drawing/2014/main" id="{1BC655FF-2C6A-493C-A08E-430297BFDDB9}"/>
              </a:ext>
            </a:extLst>
          </p:cNvPr>
          <p:cNvPicPr>
            <a:picLocks noChangeAspect="1"/>
          </p:cNvPicPr>
          <p:nvPr/>
        </p:nvPicPr>
        <p:blipFill>
          <a:blip r:embed="rId2" cstate="print"/>
          <a:stretch>
            <a:fillRect/>
          </a:stretch>
        </p:blipFill>
        <p:spPr>
          <a:xfrm>
            <a:off x="7315200" y="258987"/>
            <a:ext cx="4596195" cy="3073495"/>
          </a:xfrm>
          <a:prstGeom prst="rect">
            <a:avLst/>
          </a:prstGeom>
        </p:spPr>
      </p:pic>
      <p:pic>
        <p:nvPicPr>
          <p:cNvPr id="5" name="Picture 1" descr="F:\My Passport\VATRA DORNEI\2018\Fotografii\31.05.2018-foto-Cabana Muncei\DSC_0547.JPG"/>
          <p:cNvPicPr>
            <a:picLocks noChangeAspect="1" noChangeArrowheads="1"/>
          </p:cNvPicPr>
          <p:nvPr/>
        </p:nvPicPr>
        <p:blipFill>
          <a:blip r:embed="rId3" cstate="print"/>
          <a:srcRect/>
          <a:stretch>
            <a:fillRect/>
          </a:stretch>
        </p:blipFill>
        <p:spPr bwMode="auto">
          <a:xfrm>
            <a:off x="7299960" y="3444240"/>
            <a:ext cx="4617720" cy="307848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B0469963-2907-4681-891C-81D2A01D3EF8}"/>
              </a:ext>
            </a:extLst>
          </p:cNvPr>
          <p:cNvSpPr>
            <a:spLocks noGrp="1"/>
          </p:cNvSpPr>
          <p:nvPr>
            <p:ph type="title"/>
          </p:nvPr>
        </p:nvSpPr>
        <p:spPr>
          <a:xfrm>
            <a:off x="365760" y="243839"/>
            <a:ext cx="3230880" cy="472441"/>
          </a:xfrm>
        </p:spPr>
        <p:txBody>
          <a:bodyPr>
            <a:normAutofit/>
          </a:bodyPr>
          <a:lstStyle/>
          <a:p>
            <a:r>
              <a:rPr lang="en-US" sz="1800" b="1" dirty="0" err="1">
                <a:latin typeface="+mn-lt"/>
                <a:ea typeface="+mn-ea"/>
                <a:cs typeface="+mn-cs"/>
              </a:rPr>
              <a:t>Agroturismul</a:t>
            </a:r>
            <a:r>
              <a:rPr lang="en-US" sz="1800" b="1" dirty="0">
                <a:latin typeface="+mn-lt"/>
                <a:ea typeface="+mn-ea"/>
                <a:cs typeface="+mn-cs"/>
              </a:rPr>
              <a:t> </a:t>
            </a:r>
            <a:r>
              <a:rPr lang="en-US" sz="1800" b="1" dirty="0" err="1">
                <a:latin typeface="+mn-lt"/>
                <a:ea typeface="+mn-ea"/>
                <a:cs typeface="+mn-cs"/>
              </a:rPr>
              <a:t>practicat</a:t>
            </a:r>
            <a:r>
              <a:rPr lang="en-US" sz="1800" b="1" dirty="0">
                <a:latin typeface="+mn-lt"/>
                <a:ea typeface="+mn-ea"/>
                <a:cs typeface="+mn-cs"/>
              </a:rPr>
              <a:t> </a:t>
            </a:r>
            <a:r>
              <a:rPr lang="en-US" sz="1800" b="1" dirty="0" err="1">
                <a:latin typeface="+mn-lt"/>
                <a:ea typeface="+mn-ea"/>
                <a:cs typeface="+mn-cs"/>
              </a:rPr>
              <a:t>în</a:t>
            </a:r>
            <a:r>
              <a:rPr lang="en-US" sz="1800" b="1" dirty="0">
                <a:latin typeface="+mn-lt"/>
                <a:ea typeface="+mn-ea"/>
                <a:cs typeface="+mn-cs"/>
              </a:rPr>
              <a:t> </a:t>
            </a:r>
            <a:r>
              <a:rPr lang="en-US" sz="1800" b="1" dirty="0" err="1">
                <a:latin typeface="+mn-lt"/>
                <a:ea typeface="+mn-ea"/>
                <a:cs typeface="+mn-cs"/>
              </a:rPr>
              <a:t>fermă</a:t>
            </a:r>
            <a:endParaRPr lang="ro-RO" sz="1800" b="1" dirty="0">
              <a:latin typeface="+mn-lt"/>
              <a:ea typeface="+mn-ea"/>
              <a:cs typeface="+mn-cs"/>
            </a:endParaRPr>
          </a:p>
        </p:txBody>
      </p:sp>
      <p:sp>
        <p:nvSpPr>
          <p:cNvPr id="3" name="Substituent conținut 2">
            <a:extLst>
              <a:ext uri="{FF2B5EF4-FFF2-40B4-BE49-F238E27FC236}">
                <a16:creationId xmlns:a16="http://schemas.microsoft.com/office/drawing/2014/main" id="{C66F3206-9FF6-44CC-898D-41AEBF154901}"/>
              </a:ext>
            </a:extLst>
          </p:cNvPr>
          <p:cNvSpPr>
            <a:spLocks noGrp="1"/>
          </p:cNvSpPr>
          <p:nvPr>
            <p:ph idx="1"/>
          </p:nvPr>
        </p:nvSpPr>
        <p:spPr>
          <a:xfrm>
            <a:off x="320040" y="711247"/>
            <a:ext cx="6431280" cy="5887673"/>
          </a:xfrm>
        </p:spPr>
        <p:txBody>
          <a:bodyPr>
            <a:noAutofit/>
          </a:bodyPr>
          <a:lstStyle/>
          <a:p>
            <a:pPr marL="0" algn="just"/>
            <a:r>
              <a:rPr lang="en-US" sz="1800" dirty="0"/>
              <a:t>O </a:t>
            </a:r>
            <a:r>
              <a:rPr lang="en-US" sz="1800" dirty="0" err="1"/>
              <a:t>fermă</a:t>
            </a:r>
            <a:r>
              <a:rPr lang="en-US" sz="1800" dirty="0"/>
              <a:t> </a:t>
            </a:r>
            <a:r>
              <a:rPr lang="en-US" sz="1800" dirty="0" err="1"/>
              <a:t>agroturistică</a:t>
            </a:r>
            <a:r>
              <a:rPr lang="en-US" sz="1800" dirty="0"/>
              <a:t> </a:t>
            </a:r>
            <a:r>
              <a:rPr lang="en-US" sz="1800" dirty="0" err="1"/>
              <a:t>este</a:t>
            </a:r>
            <a:r>
              <a:rPr lang="en-US" sz="1800" dirty="0"/>
              <a:t> </a:t>
            </a:r>
            <a:r>
              <a:rPr lang="en-US" sz="1800" dirty="0" err="1"/>
              <a:t>compusă</a:t>
            </a:r>
            <a:r>
              <a:rPr lang="en-US" sz="1800" dirty="0"/>
              <a:t>, </a:t>
            </a:r>
            <a:r>
              <a:rPr lang="en-US" sz="1800" dirty="0" err="1"/>
              <a:t>în</a:t>
            </a:r>
            <a:r>
              <a:rPr lang="en-US" sz="1800" dirty="0"/>
              <a:t> general, din casa de </a:t>
            </a:r>
            <a:r>
              <a:rPr lang="en-US" sz="1800" dirty="0" err="1"/>
              <a:t>locuit</a:t>
            </a:r>
            <a:r>
              <a:rPr lang="en-US" sz="1800" dirty="0"/>
              <a:t>, </a:t>
            </a:r>
            <a:r>
              <a:rPr lang="en-US" sz="1800" dirty="0" err="1"/>
              <a:t>în</a:t>
            </a:r>
            <a:r>
              <a:rPr lang="en-US" sz="1800" dirty="0"/>
              <a:t> care </a:t>
            </a:r>
            <a:r>
              <a:rPr lang="en-US" sz="1800" dirty="0" err="1"/>
              <a:t>apare</a:t>
            </a:r>
            <a:r>
              <a:rPr lang="en-US" sz="1800" dirty="0"/>
              <a:t> un </a:t>
            </a:r>
            <a:r>
              <a:rPr lang="en-US" sz="1800" dirty="0" err="1"/>
              <a:t>spaţiu</a:t>
            </a:r>
            <a:r>
              <a:rPr lang="en-US" sz="1800" dirty="0"/>
              <a:t> de </a:t>
            </a:r>
            <a:r>
              <a:rPr lang="en-US" sz="1800" dirty="0" err="1"/>
              <a:t>cazare</a:t>
            </a:r>
            <a:r>
              <a:rPr lang="en-US" sz="1800" dirty="0"/>
              <a:t> independent, cu </a:t>
            </a:r>
            <a:r>
              <a:rPr lang="en-US" sz="1800" dirty="0" err="1"/>
              <a:t>toate</a:t>
            </a:r>
            <a:r>
              <a:rPr lang="en-US" sz="1800" dirty="0"/>
              <a:t> </a:t>
            </a:r>
            <a:r>
              <a:rPr lang="en-US" sz="1800" dirty="0" err="1"/>
              <a:t>accesoriile</a:t>
            </a:r>
            <a:r>
              <a:rPr lang="en-US" sz="1800" dirty="0"/>
              <a:t> sale </a:t>
            </a:r>
            <a:r>
              <a:rPr lang="en-US" sz="1800" dirty="0" err="1"/>
              <a:t>moderne</a:t>
            </a:r>
            <a:r>
              <a:rPr lang="en-US" sz="1800" dirty="0"/>
              <a:t> (</a:t>
            </a:r>
            <a:r>
              <a:rPr lang="en-US" sz="1800" dirty="0" err="1"/>
              <a:t>baie</a:t>
            </a:r>
            <a:r>
              <a:rPr lang="en-US" sz="1800" dirty="0"/>
              <a:t>, </a:t>
            </a:r>
            <a:r>
              <a:rPr lang="en-US" sz="1800" dirty="0" err="1"/>
              <a:t>tv</a:t>
            </a:r>
            <a:r>
              <a:rPr lang="en-US" sz="1800" dirty="0"/>
              <a:t>., </a:t>
            </a:r>
            <a:r>
              <a:rPr lang="en-US" sz="1800" dirty="0" err="1"/>
              <a:t>telefonie</a:t>
            </a:r>
            <a:r>
              <a:rPr lang="en-US" sz="1800" dirty="0"/>
              <a:t>, </a:t>
            </a:r>
            <a:r>
              <a:rPr lang="en-US" sz="1800" dirty="0" err="1"/>
              <a:t>acces</a:t>
            </a:r>
            <a:r>
              <a:rPr lang="en-US" sz="1800" dirty="0"/>
              <a:t> permanent la </a:t>
            </a:r>
            <a:r>
              <a:rPr lang="en-US" sz="1800" dirty="0" err="1"/>
              <a:t>bucătărie</a:t>
            </a:r>
            <a:r>
              <a:rPr lang="en-US" sz="1800" dirty="0"/>
              <a:t>), </a:t>
            </a:r>
            <a:r>
              <a:rPr lang="en-US" sz="1800" dirty="0" err="1"/>
              <a:t>ferma</a:t>
            </a:r>
            <a:r>
              <a:rPr lang="en-US" sz="1800" dirty="0"/>
              <a:t> </a:t>
            </a:r>
            <a:r>
              <a:rPr lang="en-US" sz="1800" dirty="0" err="1"/>
              <a:t>şi</a:t>
            </a:r>
            <a:r>
              <a:rPr lang="en-US" sz="1800" dirty="0"/>
              <a:t> </a:t>
            </a:r>
            <a:r>
              <a:rPr lang="en-US" sz="1800" dirty="0" err="1"/>
              <a:t>anexele</a:t>
            </a:r>
            <a:r>
              <a:rPr lang="en-US" sz="1800" dirty="0"/>
              <a:t> </a:t>
            </a:r>
            <a:r>
              <a:rPr lang="en-US" sz="1800" dirty="0" err="1"/>
              <a:t>ei</a:t>
            </a:r>
            <a:r>
              <a:rPr lang="en-US" sz="1800" dirty="0"/>
              <a:t>, </a:t>
            </a:r>
            <a:r>
              <a:rPr lang="en-US" sz="1800" dirty="0" err="1"/>
              <a:t>precum</a:t>
            </a:r>
            <a:r>
              <a:rPr lang="en-US" sz="1800" dirty="0"/>
              <a:t> </a:t>
            </a:r>
            <a:r>
              <a:rPr lang="en-US" sz="1800" dirty="0" err="1"/>
              <a:t>şi</a:t>
            </a:r>
            <a:r>
              <a:rPr lang="en-US" sz="1800" dirty="0"/>
              <a:t> de o </a:t>
            </a:r>
            <a:r>
              <a:rPr lang="en-US" sz="1800" dirty="0" err="1"/>
              <a:t>amenajare</a:t>
            </a:r>
            <a:r>
              <a:rPr lang="en-US" sz="1800" dirty="0"/>
              <a:t> </a:t>
            </a:r>
            <a:r>
              <a:rPr lang="en-US" sz="1800" dirty="0" err="1"/>
              <a:t>cât</a:t>
            </a:r>
            <a:r>
              <a:rPr lang="en-US" sz="1800" dirty="0"/>
              <a:t> </a:t>
            </a:r>
            <a:r>
              <a:rPr lang="en-US" sz="1800" dirty="0" err="1"/>
              <a:t>mai</a:t>
            </a:r>
            <a:r>
              <a:rPr lang="en-US" sz="1800" dirty="0"/>
              <a:t> </a:t>
            </a:r>
            <a:r>
              <a:rPr lang="en-US" sz="1800" dirty="0" err="1"/>
              <a:t>estetică</a:t>
            </a:r>
            <a:r>
              <a:rPr lang="en-US" sz="1800" dirty="0"/>
              <a:t> a </a:t>
            </a:r>
            <a:r>
              <a:rPr lang="en-US" sz="1800" dirty="0" err="1"/>
              <a:t>împrejurimilor</a:t>
            </a:r>
            <a:r>
              <a:rPr lang="en-US" sz="1800" dirty="0"/>
              <a:t>. </a:t>
            </a:r>
            <a:r>
              <a:rPr lang="en-US" sz="1800" dirty="0" err="1"/>
              <a:t>Pentru</a:t>
            </a:r>
            <a:r>
              <a:rPr lang="en-US" sz="1800" dirty="0"/>
              <a:t> a </a:t>
            </a:r>
            <a:r>
              <a:rPr lang="en-US" sz="1800" dirty="0" err="1"/>
              <a:t>asigura</a:t>
            </a:r>
            <a:r>
              <a:rPr lang="en-US" sz="1800" dirty="0"/>
              <a:t> </a:t>
            </a:r>
            <a:r>
              <a:rPr lang="en-US" sz="1800" dirty="0" err="1"/>
              <a:t>agrementul</a:t>
            </a:r>
            <a:r>
              <a:rPr lang="en-US" sz="1800" dirty="0"/>
              <a:t> </a:t>
            </a:r>
            <a:r>
              <a:rPr lang="en-US" sz="1800" dirty="0" err="1"/>
              <a:t>turiştilor</a:t>
            </a:r>
            <a:r>
              <a:rPr lang="en-US" sz="1800" dirty="0"/>
              <a:t> </a:t>
            </a:r>
            <a:r>
              <a:rPr lang="en-US" sz="1800" dirty="0" err="1"/>
              <a:t>pentru</a:t>
            </a:r>
            <a:r>
              <a:rPr lang="en-US" sz="1800" dirty="0"/>
              <a:t> o </a:t>
            </a:r>
            <a:r>
              <a:rPr lang="en-US" sz="1800" dirty="0" err="1"/>
              <a:t>perioadă</a:t>
            </a:r>
            <a:r>
              <a:rPr lang="en-US" sz="1800" dirty="0"/>
              <a:t> </a:t>
            </a:r>
            <a:r>
              <a:rPr lang="en-US" sz="1800" dirty="0" err="1"/>
              <a:t>cât</a:t>
            </a:r>
            <a:r>
              <a:rPr lang="en-US" sz="1800" dirty="0"/>
              <a:t> </a:t>
            </a:r>
            <a:r>
              <a:rPr lang="en-US" sz="1800" dirty="0" err="1"/>
              <a:t>mai</a:t>
            </a:r>
            <a:r>
              <a:rPr lang="en-US" sz="1800" dirty="0"/>
              <a:t> </a:t>
            </a:r>
            <a:r>
              <a:rPr lang="en-US" sz="1800" dirty="0" err="1"/>
              <a:t>lungă</a:t>
            </a:r>
            <a:r>
              <a:rPr lang="en-US" sz="1800" dirty="0"/>
              <a:t>, </a:t>
            </a:r>
            <a:r>
              <a:rPr lang="en-US" sz="1800" dirty="0" err="1"/>
              <a:t>fermierul</a:t>
            </a:r>
            <a:r>
              <a:rPr lang="en-US" sz="1800" dirty="0"/>
              <a:t> din </a:t>
            </a:r>
            <a:r>
              <a:rPr lang="en-US" sz="1800" dirty="0" err="1"/>
              <a:t>zona</a:t>
            </a:r>
            <a:r>
              <a:rPr lang="en-US" sz="1800" dirty="0"/>
              <a:t> </a:t>
            </a:r>
            <a:r>
              <a:rPr lang="en-US" sz="1800" dirty="0" err="1"/>
              <a:t>montană</a:t>
            </a:r>
            <a:r>
              <a:rPr lang="en-US" sz="1800" dirty="0"/>
              <a:t> </a:t>
            </a:r>
            <a:r>
              <a:rPr lang="en-US" sz="1800" dirty="0" err="1"/>
              <a:t>își</a:t>
            </a:r>
            <a:r>
              <a:rPr lang="en-US" sz="1800" dirty="0"/>
              <a:t> </a:t>
            </a:r>
            <a:r>
              <a:rPr lang="en-US" sz="1800" dirty="0" err="1"/>
              <a:t>poate</a:t>
            </a:r>
            <a:r>
              <a:rPr lang="en-US" sz="1800" dirty="0"/>
              <a:t> </a:t>
            </a:r>
            <a:r>
              <a:rPr lang="en-US" sz="1800" dirty="0" err="1"/>
              <a:t>amenaja</a:t>
            </a:r>
            <a:r>
              <a:rPr lang="en-US" sz="1800" dirty="0"/>
              <a:t> </a:t>
            </a:r>
            <a:r>
              <a:rPr lang="en-US" sz="1800" dirty="0" err="1"/>
              <a:t>bazine</a:t>
            </a:r>
            <a:r>
              <a:rPr lang="en-US" sz="1800" dirty="0"/>
              <a:t> cu </a:t>
            </a:r>
            <a:r>
              <a:rPr lang="en-US" sz="1800" dirty="0" err="1"/>
              <a:t>peşti</a:t>
            </a:r>
            <a:r>
              <a:rPr lang="en-US" sz="1800" dirty="0"/>
              <a:t>, </a:t>
            </a:r>
            <a:r>
              <a:rPr lang="en-US" sz="1800" dirty="0" err="1"/>
              <a:t>trasee</a:t>
            </a:r>
            <a:r>
              <a:rPr lang="en-US" sz="1800" dirty="0"/>
              <a:t> de </a:t>
            </a:r>
            <a:r>
              <a:rPr lang="en-US" sz="1800" dirty="0" err="1"/>
              <a:t>cicloturism</a:t>
            </a:r>
            <a:r>
              <a:rPr lang="en-US" sz="1800" dirty="0"/>
              <a:t> </a:t>
            </a:r>
            <a:r>
              <a:rPr lang="en-US" sz="1800" dirty="0" err="1"/>
              <a:t>sau</a:t>
            </a:r>
            <a:r>
              <a:rPr lang="en-US" sz="1800" dirty="0"/>
              <a:t> ATV, </a:t>
            </a:r>
            <a:r>
              <a:rPr lang="en-US" sz="1800" dirty="0" err="1"/>
              <a:t>pârtii</a:t>
            </a:r>
            <a:r>
              <a:rPr lang="en-US" sz="1800" dirty="0"/>
              <a:t> de </a:t>
            </a:r>
            <a:r>
              <a:rPr lang="en-US" sz="1800" dirty="0" err="1"/>
              <a:t>săniuș</a:t>
            </a:r>
            <a:r>
              <a:rPr lang="en-US" sz="1800" dirty="0"/>
              <a:t> </a:t>
            </a:r>
            <a:r>
              <a:rPr lang="en-US" sz="1800" dirty="0" err="1"/>
              <a:t>sau</a:t>
            </a:r>
            <a:r>
              <a:rPr lang="en-US" sz="1800" dirty="0"/>
              <a:t> </a:t>
            </a:r>
            <a:r>
              <a:rPr lang="en-US" sz="1800" dirty="0" err="1"/>
              <a:t>schi</a:t>
            </a:r>
            <a:r>
              <a:rPr lang="en-US" sz="1800" dirty="0"/>
              <a:t>, </a:t>
            </a:r>
            <a:r>
              <a:rPr lang="en-US" sz="1800" dirty="0" err="1"/>
              <a:t>poate</a:t>
            </a:r>
            <a:r>
              <a:rPr lang="en-US" sz="1800" dirty="0"/>
              <a:t> </a:t>
            </a:r>
            <a:r>
              <a:rPr lang="en-US" sz="1800" dirty="0" err="1"/>
              <a:t>organiza</a:t>
            </a:r>
            <a:r>
              <a:rPr lang="en-US" sz="1800" dirty="0"/>
              <a:t> </a:t>
            </a:r>
            <a:r>
              <a:rPr lang="en-US" sz="1800" dirty="0" err="1"/>
              <a:t>plimbări</a:t>
            </a:r>
            <a:r>
              <a:rPr lang="en-US" sz="1800" dirty="0"/>
              <a:t> cu </a:t>
            </a:r>
            <a:r>
              <a:rPr lang="en-US" sz="1800" dirty="0" err="1"/>
              <a:t>atelaje</a:t>
            </a:r>
            <a:r>
              <a:rPr lang="en-US" sz="1800" dirty="0"/>
              <a:t> </a:t>
            </a:r>
            <a:r>
              <a:rPr lang="en-US" sz="1800" dirty="0" err="1"/>
              <a:t>trase</a:t>
            </a:r>
            <a:r>
              <a:rPr lang="en-US" sz="1800" dirty="0"/>
              <a:t> de </a:t>
            </a:r>
            <a:r>
              <a:rPr lang="en-US" sz="1800" dirty="0" err="1"/>
              <a:t>cai</a:t>
            </a:r>
            <a:r>
              <a:rPr lang="en-US" sz="1800" dirty="0"/>
              <a:t>, </a:t>
            </a:r>
            <a:r>
              <a:rPr lang="en-US" sz="1800" dirty="0" err="1"/>
              <a:t>sau</a:t>
            </a:r>
            <a:r>
              <a:rPr lang="en-US" sz="1800" dirty="0"/>
              <a:t> </a:t>
            </a:r>
            <a:r>
              <a:rPr lang="en-US" sz="1800" dirty="0" err="1"/>
              <a:t>poate</a:t>
            </a:r>
            <a:r>
              <a:rPr lang="en-US" sz="1800" dirty="0"/>
              <a:t> </a:t>
            </a:r>
            <a:r>
              <a:rPr lang="en-US" sz="1800" dirty="0" err="1"/>
              <a:t>desfășura</a:t>
            </a:r>
            <a:r>
              <a:rPr lang="en-US" sz="1800" dirty="0"/>
              <a:t> </a:t>
            </a:r>
            <a:r>
              <a:rPr lang="en-US" sz="1800" dirty="0" err="1"/>
              <a:t>activități</a:t>
            </a:r>
            <a:r>
              <a:rPr lang="en-US" sz="1800" dirty="0"/>
              <a:t> </a:t>
            </a:r>
            <a:r>
              <a:rPr lang="en-US" sz="1800" dirty="0" err="1"/>
              <a:t>specifice</a:t>
            </a:r>
            <a:r>
              <a:rPr lang="en-US" sz="1800" dirty="0"/>
              <a:t>.</a:t>
            </a:r>
            <a:endParaRPr lang="ro-RO" sz="1800" dirty="0"/>
          </a:p>
          <a:p>
            <a:pPr marL="0" algn="just"/>
            <a:r>
              <a:rPr lang="en-US" sz="1800" dirty="0" err="1"/>
              <a:t>Dacă</a:t>
            </a:r>
            <a:r>
              <a:rPr lang="en-US" sz="1800" dirty="0"/>
              <a:t> </a:t>
            </a:r>
            <a:r>
              <a:rPr lang="en-US" sz="1800" dirty="0" err="1"/>
              <a:t>ferma</a:t>
            </a:r>
            <a:r>
              <a:rPr lang="en-US" sz="1800" dirty="0"/>
              <a:t> </a:t>
            </a:r>
            <a:r>
              <a:rPr lang="en-US" sz="1800" dirty="0" err="1"/>
              <a:t>este</a:t>
            </a:r>
            <a:r>
              <a:rPr lang="en-US" sz="1800" dirty="0"/>
              <a:t> </a:t>
            </a:r>
            <a:r>
              <a:rPr lang="en-US" sz="1800" dirty="0" err="1"/>
              <a:t>clasificată</a:t>
            </a:r>
            <a:r>
              <a:rPr lang="en-US" sz="1800" dirty="0"/>
              <a:t> ca </a:t>
            </a:r>
            <a:r>
              <a:rPr lang="en-US" sz="1800" dirty="0" err="1"/>
              <a:t>și</a:t>
            </a:r>
            <a:r>
              <a:rPr lang="en-US" sz="1800" dirty="0"/>
              <a:t> </a:t>
            </a:r>
            <a:r>
              <a:rPr lang="en-US" sz="1800" dirty="0" err="1"/>
              <a:t>pensiune</a:t>
            </a:r>
            <a:r>
              <a:rPr lang="en-US" sz="1800" dirty="0"/>
              <a:t> </a:t>
            </a:r>
            <a:r>
              <a:rPr lang="en-US" sz="1800" dirty="0" err="1"/>
              <a:t>agroturistică</a:t>
            </a:r>
            <a:r>
              <a:rPr lang="en-US" sz="1800" dirty="0"/>
              <a:t>, </a:t>
            </a:r>
            <a:r>
              <a:rPr lang="en-US" sz="1800" dirty="0" err="1"/>
              <a:t>atunci</a:t>
            </a:r>
            <a:r>
              <a:rPr lang="en-US" sz="1800" dirty="0"/>
              <a:t> </a:t>
            </a:r>
            <a:r>
              <a:rPr lang="en-US" sz="1800" dirty="0" err="1"/>
              <a:t>aceasta</a:t>
            </a:r>
            <a:r>
              <a:rPr lang="en-US" sz="1800" dirty="0"/>
              <a:t> </a:t>
            </a:r>
            <a:r>
              <a:rPr lang="en-US" sz="1800" dirty="0" err="1"/>
              <a:t>va</a:t>
            </a:r>
            <a:r>
              <a:rPr lang="en-US" sz="1800" dirty="0"/>
              <a:t> </a:t>
            </a:r>
            <a:r>
              <a:rPr lang="en-US" sz="1800" dirty="0" err="1"/>
              <a:t>trebui</a:t>
            </a:r>
            <a:r>
              <a:rPr lang="en-US" sz="1800" dirty="0"/>
              <a:t> </a:t>
            </a:r>
            <a:r>
              <a:rPr lang="en-US" sz="1800" dirty="0" err="1"/>
              <a:t>să</a:t>
            </a:r>
            <a:r>
              <a:rPr lang="en-US" sz="1800" dirty="0"/>
              <a:t> </a:t>
            </a:r>
            <a:r>
              <a:rPr lang="en-US" sz="1800" dirty="0" err="1"/>
              <a:t>îndeplinească</a:t>
            </a:r>
            <a:r>
              <a:rPr lang="en-US" sz="1800" dirty="0"/>
              <a:t> </a:t>
            </a:r>
            <a:r>
              <a:rPr lang="en-US" sz="1800" dirty="0" err="1"/>
              <a:t>condițiile</a:t>
            </a:r>
            <a:r>
              <a:rPr lang="en-US" sz="1800" dirty="0"/>
              <a:t> </a:t>
            </a:r>
            <a:r>
              <a:rPr lang="en-US" sz="1800" dirty="0" err="1"/>
              <a:t>impuse</a:t>
            </a:r>
            <a:r>
              <a:rPr lang="en-US" sz="1800" dirty="0"/>
              <a:t> de </a:t>
            </a:r>
            <a:r>
              <a:rPr lang="en-US" sz="1800" dirty="0" err="1"/>
              <a:t>criteriile</a:t>
            </a:r>
            <a:r>
              <a:rPr lang="en-US" sz="1800" dirty="0"/>
              <a:t> </a:t>
            </a:r>
            <a:r>
              <a:rPr lang="en-US" sz="1800" dirty="0" err="1"/>
              <a:t>privind</a:t>
            </a:r>
            <a:r>
              <a:rPr lang="en-US" sz="1800" dirty="0"/>
              <a:t> </a:t>
            </a:r>
            <a:r>
              <a:rPr lang="en-US" sz="1800" dirty="0" err="1"/>
              <a:t>clasificarea</a:t>
            </a:r>
            <a:r>
              <a:rPr lang="en-US" sz="1800" dirty="0"/>
              <a:t> </a:t>
            </a:r>
            <a:r>
              <a:rPr lang="en-US" sz="1800" dirty="0" err="1"/>
              <a:t>acestora</a:t>
            </a:r>
            <a:r>
              <a:rPr lang="en-US" sz="1800" dirty="0"/>
              <a:t>, </a:t>
            </a:r>
            <a:r>
              <a:rPr lang="en-US" sz="1800" dirty="0" err="1"/>
              <a:t>prevăzute</a:t>
            </a:r>
            <a:r>
              <a:rPr lang="en-US" sz="1800" dirty="0"/>
              <a:t> </a:t>
            </a:r>
            <a:r>
              <a:rPr lang="en-US" sz="1800" dirty="0" err="1"/>
              <a:t>în</a:t>
            </a:r>
            <a:r>
              <a:rPr lang="en-US" sz="1800" dirty="0"/>
              <a:t> </a:t>
            </a:r>
            <a:r>
              <a:rPr lang="en-US" sz="1800" dirty="0" err="1"/>
              <a:t>Ordinul</a:t>
            </a:r>
            <a:r>
              <a:rPr lang="en-US" sz="1800" dirty="0"/>
              <a:t> </a:t>
            </a:r>
            <a:r>
              <a:rPr lang="en-US" sz="1800" dirty="0" err="1"/>
              <a:t>Autorității</a:t>
            </a:r>
            <a:r>
              <a:rPr lang="en-US" sz="1800" dirty="0"/>
              <a:t> </a:t>
            </a:r>
            <a:r>
              <a:rPr lang="en-US" sz="1800" dirty="0" err="1"/>
              <a:t>Naționale</a:t>
            </a:r>
            <a:r>
              <a:rPr lang="en-US" sz="1800" dirty="0"/>
              <a:t> </a:t>
            </a:r>
            <a:r>
              <a:rPr lang="en-US" sz="1800" dirty="0" err="1"/>
              <a:t>pentru</a:t>
            </a:r>
            <a:r>
              <a:rPr lang="en-US" sz="1800" dirty="0"/>
              <a:t> </a:t>
            </a:r>
            <a:r>
              <a:rPr lang="en-US" sz="1800" dirty="0" err="1"/>
              <a:t>Turism</a:t>
            </a:r>
            <a:r>
              <a:rPr lang="en-US" sz="1800" dirty="0"/>
              <a:t> nr. 65/2013</a:t>
            </a:r>
            <a:r>
              <a:rPr lang="ro-RO" sz="1800" dirty="0"/>
              <a:t>. Conform acestui act normativ, structura va trebui să aibă până la 8 camere situate în locuința cetățeanului sau în clădiri independente, care asigură în spații special amenajate cazarea turiștilor și condiții de pregătire și servire a mesei, precum și participarea la activități gospodărești sau meșteșugărești. </a:t>
            </a:r>
            <a:r>
              <a:rPr lang="en-US" sz="1800" dirty="0" err="1"/>
              <a:t>Turiștilor</a:t>
            </a:r>
            <a:r>
              <a:rPr lang="en-US" sz="1800" dirty="0"/>
              <a:t> </a:t>
            </a:r>
            <a:r>
              <a:rPr lang="en-US" sz="1800" dirty="0" err="1"/>
              <a:t>li</a:t>
            </a:r>
            <a:r>
              <a:rPr lang="en-US" sz="1800" dirty="0"/>
              <a:t> se </a:t>
            </a:r>
            <a:r>
              <a:rPr lang="en-US" sz="1800" dirty="0" err="1"/>
              <a:t>va</a:t>
            </a:r>
            <a:r>
              <a:rPr lang="en-US" sz="1800" dirty="0"/>
              <a:t> </a:t>
            </a:r>
            <a:r>
              <a:rPr lang="en-US" sz="1800" dirty="0" err="1"/>
              <a:t>oferi</a:t>
            </a:r>
            <a:r>
              <a:rPr lang="en-US" sz="1800" dirty="0"/>
              <a:t> </a:t>
            </a:r>
            <a:r>
              <a:rPr lang="en-US" sz="1800" dirty="0" err="1"/>
              <a:t>masa</a:t>
            </a:r>
            <a:r>
              <a:rPr lang="en-US" sz="1800" dirty="0"/>
              <a:t> </a:t>
            </a:r>
            <a:r>
              <a:rPr lang="en-US" sz="1800" dirty="0" err="1"/>
              <a:t>preparată</a:t>
            </a:r>
            <a:r>
              <a:rPr lang="en-US" sz="1800" dirty="0"/>
              <a:t> din </a:t>
            </a:r>
            <a:r>
              <a:rPr lang="en-US" sz="1800" dirty="0" err="1"/>
              <a:t>produse</a:t>
            </a:r>
            <a:r>
              <a:rPr lang="en-US" sz="1800" dirty="0"/>
              <a:t> </a:t>
            </a:r>
            <a:r>
              <a:rPr lang="en-US" sz="1800" dirty="0" err="1"/>
              <a:t>majoritar</a:t>
            </a:r>
            <a:r>
              <a:rPr lang="en-US" sz="1800" dirty="0"/>
              <a:t> </a:t>
            </a:r>
            <a:r>
              <a:rPr lang="en-US" sz="1800" dirty="0" err="1"/>
              <a:t>naturale</a:t>
            </a:r>
            <a:r>
              <a:rPr lang="en-US" sz="1800" dirty="0"/>
              <a:t> din </a:t>
            </a:r>
            <a:r>
              <a:rPr lang="en-US" sz="1800" dirty="0" err="1"/>
              <a:t>gospodăria</a:t>
            </a:r>
            <a:r>
              <a:rPr lang="en-US" sz="1800" dirty="0"/>
              <a:t> </a:t>
            </a:r>
            <a:r>
              <a:rPr lang="en-US" sz="1800" dirty="0" err="1"/>
              <a:t>proprie</a:t>
            </a:r>
            <a:r>
              <a:rPr lang="en-US" sz="1800" dirty="0"/>
              <a:t> (</a:t>
            </a:r>
            <a:r>
              <a:rPr lang="en-US" sz="1800" dirty="0" err="1"/>
              <a:t>inclusiv</a:t>
            </a:r>
            <a:r>
              <a:rPr lang="en-US" sz="1800" dirty="0"/>
              <a:t> </a:t>
            </a:r>
            <a:r>
              <a:rPr lang="en-US" sz="1800" dirty="0" err="1"/>
              <a:t>produse</a:t>
            </a:r>
            <a:r>
              <a:rPr lang="en-US" sz="1800" dirty="0"/>
              <a:t> </a:t>
            </a:r>
            <a:r>
              <a:rPr lang="en-US" sz="1800" dirty="0" err="1"/>
              <a:t>piscicole</a:t>
            </a:r>
            <a:r>
              <a:rPr lang="en-US" sz="1800" dirty="0"/>
              <a:t>) </a:t>
            </a:r>
            <a:r>
              <a:rPr lang="en-US" sz="1800" dirty="0" err="1"/>
              <a:t>sau</a:t>
            </a:r>
            <a:r>
              <a:rPr lang="en-US" sz="1800" dirty="0"/>
              <a:t> de la </a:t>
            </a:r>
            <a:r>
              <a:rPr lang="en-US" sz="1800" dirty="0" err="1"/>
              <a:t>producători</a:t>
            </a:r>
            <a:r>
              <a:rPr lang="en-US" sz="1800" dirty="0"/>
              <a:t>/</a:t>
            </a:r>
            <a:r>
              <a:rPr lang="en-US" sz="1800" dirty="0" err="1"/>
              <a:t>pescari</a:t>
            </a:r>
            <a:r>
              <a:rPr lang="en-US" sz="1800" dirty="0"/>
              <a:t> </a:t>
            </a:r>
            <a:r>
              <a:rPr lang="en-US" sz="1800" dirty="0" err="1"/>
              <a:t>autorizați</a:t>
            </a:r>
            <a:r>
              <a:rPr lang="en-US" sz="1800" dirty="0"/>
              <a:t> de </a:t>
            </a:r>
            <a:r>
              <a:rPr lang="en-US" sz="1800" dirty="0" err="1"/>
              <a:t>pe</a:t>
            </a:r>
            <a:r>
              <a:rPr lang="en-US" sz="1800" dirty="0"/>
              <a:t> plan local. </a:t>
            </a:r>
            <a:r>
              <a:rPr lang="en-US" sz="1800" dirty="0" err="1"/>
              <a:t>Gazdele</a:t>
            </a:r>
            <a:r>
              <a:rPr lang="en-US" sz="1800" dirty="0"/>
              <a:t> se </a:t>
            </a:r>
            <a:r>
              <a:rPr lang="en-US" sz="1800" dirty="0" err="1"/>
              <a:t>ocupă</a:t>
            </a:r>
            <a:r>
              <a:rPr lang="en-US" sz="1800" dirty="0"/>
              <a:t> direct de </a:t>
            </a:r>
            <a:r>
              <a:rPr lang="en-US" sz="1800" dirty="0" err="1"/>
              <a:t>primirea</a:t>
            </a:r>
            <a:r>
              <a:rPr lang="en-US" sz="1800" dirty="0"/>
              <a:t> </a:t>
            </a:r>
            <a:r>
              <a:rPr lang="en-US" sz="1800" dirty="0" err="1"/>
              <a:t>turiștilor</a:t>
            </a:r>
            <a:r>
              <a:rPr lang="en-US" sz="1800" dirty="0"/>
              <a:t> </a:t>
            </a:r>
            <a:r>
              <a:rPr lang="en-US" sz="1800" dirty="0" err="1"/>
              <a:t>și</a:t>
            </a:r>
            <a:r>
              <a:rPr lang="en-US" sz="1800" dirty="0"/>
              <a:t> de </a:t>
            </a:r>
            <a:r>
              <a:rPr lang="en-US" sz="1800" dirty="0" err="1"/>
              <a:t>programul</a:t>
            </a:r>
            <a:r>
              <a:rPr lang="en-US" sz="1800" dirty="0"/>
              <a:t> </a:t>
            </a:r>
            <a:r>
              <a:rPr lang="en-US" sz="1800" dirty="0" err="1"/>
              <a:t>acestora</a:t>
            </a:r>
            <a:r>
              <a:rPr lang="en-US" sz="1800" dirty="0"/>
              <a:t> </a:t>
            </a:r>
            <a:r>
              <a:rPr lang="en-US" sz="1800" dirty="0" err="1"/>
              <a:t>pe</a:t>
            </a:r>
            <a:r>
              <a:rPr lang="en-US" sz="1800" dirty="0"/>
              <a:t> tot </a:t>
            </a:r>
            <a:r>
              <a:rPr lang="en-US" sz="1800" dirty="0" err="1"/>
              <a:t>parcursul</a:t>
            </a:r>
            <a:r>
              <a:rPr lang="en-US" sz="1800" dirty="0"/>
              <a:t> </a:t>
            </a:r>
            <a:r>
              <a:rPr lang="en-US" sz="1800" dirty="0" err="1"/>
              <a:t>sejurului</a:t>
            </a:r>
            <a:r>
              <a:rPr lang="en-US" sz="1800" dirty="0"/>
              <a:t> </a:t>
            </a:r>
            <a:r>
              <a:rPr lang="en-US" sz="1800" dirty="0" err="1"/>
              <a:t>pe</a:t>
            </a:r>
            <a:r>
              <a:rPr lang="en-US" sz="1800" dirty="0"/>
              <a:t> care </a:t>
            </a:r>
            <a:r>
              <a:rPr lang="en-US" sz="1800" dirty="0" err="1"/>
              <a:t>îl</a:t>
            </a:r>
            <a:r>
              <a:rPr lang="en-US" sz="1800" dirty="0"/>
              <a:t> </a:t>
            </a:r>
            <a:r>
              <a:rPr lang="en-US" sz="1800" dirty="0" err="1"/>
              <a:t>petrec</a:t>
            </a:r>
            <a:r>
              <a:rPr lang="en-US" sz="1800" dirty="0"/>
              <a:t> la </a:t>
            </a:r>
            <a:r>
              <a:rPr lang="en-US" sz="1800" dirty="0" err="1"/>
              <a:t>pensiune</a:t>
            </a:r>
            <a:r>
              <a:rPr lang="en-US" sz="1800" dirty="0"/>
              <a:t> </a:t>
            </a:r>
            <a:r>
              <a:rPr lang="en-US" sz="1800" dirty="0" err="1"/>
              <a:t>și</a:t>
            </a:r>
            <a:r>
              <a:rPr lang="en-US" sz="1800" dirty="0"/>
              <a:t> </a:t>
            </a:r>
            <a:r>
              <a:rPr lang="en-US" sz="1800" dirty="0" err="1"/>
              <a:t>vor</a:t>
            </a:r>
            <a:r>
              <a:rPr lang="en-US" sz="1800" dirty="0"/>
              <a:t> </a:t>
            </a:r>
            <a:r>
              <a:rPr lang="en-US" sz="1800" dirty="0" err="1"/>
              <a:t>însoți</a:t>
            </a:r>
            <a:r>
              <a:rPr lang="en-US" sz="1800" dirty="0"/>
              <a:t> </a:t>
            </a:r>
            <a:r>
              <a:rPr lang="en-US" sz="1800" dirty="0" err="1"/>
              <a:t>turiștii</a:t>
            </a:r>
            <a:r>
              <a:rPr lang="en-US" sz="1800" dirty="0"/>
              <a:t> care </a:t>
            </a:r>
            <a:r>
              <a:rPr lang="en-US" sz="1800" dirty="0" err="1"/>
              <a:t>participă</a:t>
            </a:r>
            <a:r>
              <a:rPr lang="en-US" sz="1800" dirty="0"/>
              <a:t> la </a:t>
            </a:r>
            <a:r>
              <a:rPr lang="en-US" sz="1800" dirty="0" err="1"/>
              <a:t>activitățile</a:t>
            </a:r>
            <a:r>
              <a:rPr lang="en-US" sz="1800" dirty="0"/>
              <a:t> </a:t>
            </a:r>
            <a:r>
              <a:rPr lang="en-US" sz="1800" dirty="0" err="1"/>
              <a:t>tradiționale</a:t>
            </a:r>
            <a:r>
              <a:rPr lang="en-US" sz="1800" dirty="0"/>
              <a:t>, </a:t>
            </a:r>
            <a:r>
              <a:rPr lang="en-US" sz="1800" dirty="0" err="1"/>
              <a:t>gospodărești</a:t>
            </a:r>
            <a:r>
              <a:rPr lang="en-US" sz="1800" dirty="0"/>
              <a:t> </a:t>
            </a:r>
            <a:r>
              <a:rPr lang="en-US" sz="1800" dirty="0" err="1"/>
              <a:t>sau</a:t>
            </a:r>
            <a:r>
              <a:rPr lang="en-US" sz="1800" dirty="0"/>
              <a:t> </a:t>
            </a:r>
            <a:r>
              <a:rPr lang="en-US" sz="1800" dirty="0" err="1"/>
              <a:t>meșteșugărești</a:t>
            </a:r>
            <a:endParaRPr lang="ro-RO" sz="1800" dirty="0"/>
          </a:p>
        </p:txBody>
      </p:sp>
      <p:pic>
        <p:nvPicPr>
          <p:cNvPr id="4" name="Imagine 3">
            <a:extLst>
              <a:ext uri="{FF2B5EF4-FFF2-40B4-BE49-F238E27FC236}">
                <a16:creationId xmlns:a16="http://schemas.microsoft.com/office/drawing/2014/main" id="{C20E2AA1-D7BD-4CC0-9A1F-E2A66E1365DF}"/>
              </a:ext>
            </a:extLst>
          </p:cNvPr>
          <p:cNvPicPr>
            <a:picLocks noChangeAspect="1"/>
          </p:cNvPicPr>
          <p:nvPr/>
        </p:nvPicPr>
        <p:blipFill>
          <a:blip r:embed="rId2" cstate="print"/>
          <a:stretch>
            <a:fillRect/>
          </a:stretch>
        </p:blipFill>
        <p:spPr>
          <a:xfrm>
            <a:off x="7360298" y="3592400"/>
            <a:ext cx="4595047" cy="3063005"/>
          </a:xfrm>
          <a:prstGeom prst="rect">
            <a:avLst/>
          </a:prstGeom>
        </p:spPr>
      </p:pic>
      <p:pic>
        <p:nvPicPr>
          <p:cNvPr id="6" name="Picture 2" descr="F:\My Passport\VATRA DORNEI\2018\Fotografii\31.05.2018-foto-Cabana Muncei\DSC_0514.JPG"/>
          <p:cNvPicPr>
            <a:picLocks noChangeAspect="1" noChangeArrowheads="1"/>
          </p:cNvPicPr>
          <p:nvPr/>
        </p:nvPicPr>
        <p:blipFill>
          <a:blip r:embed="rId3" cstate="print"/>
          <a:srcRect/>
          <a:stretch>
            <a:fillRect/>
          </a:stretch>
        </p:blipFill>
        <p:spPr bwMode="auto">
          <a:xfrm>
            <a:off x="7353300" y="365760"/>
            <a:ext cx="4617720" cy="3078480"/>
          </a:xfrm>
          <a:prstGeom prst="rect">
            <a:avLst/>
          </a:prstGeom>
          <a:noFill/>
        </p:spPr>
      </p:pic>
    </p:spTree>
    <p:extLst>
      <p:ext uri="{BB962C8B-B14F-4D97-AF65-F5344CB8AC3E}">
        <p14:creationId xmlns:p14="http://schemas.microsoft.com/office/powerpoint/2010/main" val="49973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a:xfrm>
            <a:off x="259080" y="381000"/>
            <a:ext cx="7406640" cy="6202680"/>
          </a:xfrm>
        </p:spPr>
        <p:txBody>
          <a:bodyPr>
            <a:noAutofit/>
          </a:bodyPr>
          <a:lstStyle/>
          <a:p>
            <a:pPr marL="0" algn="just"/>
            <a:r>
              <a:rPr lang="en-US" sz="1800" dirty="0"/>
              <a:t>Un </a:t>
            </a:r>
            <a:r>
              <a:rPr lang="en-US" sz="1800" dirty="0" err="1"/>
              <a:t>atribut</a:t>
            </a:r>
            <a:r>
              <a:rPr lang="en-US" sz="1800" dirty="0"/>
              <a:t> principal al </a:t>
            </a:r>
            <a:r>
              <a:rPr lang="en-US" sz="1800" dirty="0" err="1"/>
              <a:t>fermei</a:t>
            </a:r>
            <a:r>
              <a:rPr lang="en-US" sz="1800" dirty="0"/>
              <a:t> </a:t>
            </a:r>
            <a:r>
              <a:rPr lang="en-US" sz="1800" dirty="0" err="1"/>
              <a:t>montane</a:t>
            </a:r>
            <a:r>
              <a:rPr lang="en-US" sz="1800" dirty="0"/>
              <a:t> </a:t>
            </a:r>
            <a:r>
              <a:rPr lang="en-US" sz="1800" dirty="0" err="1"/>
              <a:t>îl</a:t>
            </a:r>
            <a:r>
              <a:rPr lang="en-US" sz="1800" dirty="0"/>
              <a:t> </a:t>
            </a:r>
            <a:r>
              <a:rPr lang="en-US" sz="1800" dirty="0" err="1"/>
              <a:t>constitue</a:t>
            </a:r>
            <a:r>
              <a:rPr lang="en-US" sz="1800" dirty="0"/>
              <a:t> </a:t>
            </a:r>
            <a:r>
              <a:rPr lang="en-US" sz="1800" dirty="0" err="1"/>
              <a:t>gastronomia</a:t>
            </a:r>
            <a:r>
              <a:rPr lang="en-US" sz="1800" dirty="0"/>
              <a:t>, </a:t>
            </a:r>
            <a:r>
              <a:rPr lang="en-US" sz="1800" dirty="0" err="1"/>
              <a:t>meniul</a:t>
            </a:r>
            <a:r>
              <a:rPr lang="en-US" sz="1800" dirty="0"/>
              <a:t> </a:t>
            </a:r>
            <a:r>
              <a:rPr lang="en-US" sz="1800" dirty="0" err="1"/>
              <a:t>turiştilor</a:t>
            </a:r>
            <a:r>
              <a:rPr lang="en-US" sz="1800" dirty="0"/>
              <a:t> </a:t>
            </a:r>
            <a:r>
              <a:rPr lang="en-US" sz="1800" dirty="0" err="1"/>
              <a:t>fiind</a:t>
            </a:r>
            <a:r>
              <a:rPr lang="en-US" sz="1800" dirty="0"/>
              <a:t> </a:t>
            </a:r>
            <a:r>
              <a:rPr lang="en-US" sz="1800" dirty="0" err="1"/>
              <a:t>centrat</a:t>
            </a:r>
            <a:r>
              <a:rPr lang="en-US" sz="1800" dirty="0"/>
              <a:t> </a:t>
            </a:r>
            <a:r>
              <a:rPr lang="en-US" sz="1800" dirty="0" err="1"/>
              <a:t>pe</a:t>
            </a:r>
            <a:r>
              <a:rPr lang="en-US" sz="1800" dirty="0"/>
              <a:t> </a:t>
            </a:r>
            <a:r>
              <a:rPr lang="en-US" sz="1800" dirty="0" err="1"/>
              <a:t>specificul</a:t>
            </a:r>
            <a:r>
              <a:rPr lang="en-US" sz="1800" dirty="0"/>
              <a:t> local, din </a:t>
            </a:r>
            <a:r>
              <a:rPr lang="en-US" sz="1800" dirty="0" err="1"/>
              <a:t>produse</a:t>
            </a:r>
            <a:r>
              <a:rPr lang="en-US" sz="1800" dirty="0"/>
              <a:t> </a:t>
            </a:r>
            <a:r>
              <a:rPr lang="en-US" sz="1800" dirty="0" err="1"/>
              <a:t>naturale</a:t>
            </a:r>
            <a:r>
              <a:rPr lang="en-US" sz="1800" dirty="0"/>
              <a:t> </a:t>
            </a:r>
            <a:r>
              <a:rPr lang="en-US" sz="1800" dirty="0" err="1"/>
              <a:t>obţinute</a:t>
            </a:r>
            <a:r>
              <a:rPr lang="en-US" sz="1800" dirty="0"/>
              <a:t> </a:t>
            </a:r>
            <a:r>
              <a:rPr lang="en-US" sz="1800" dirty="0" err="1"/>
              <a:t>în</a:t>
            </a:r>
            <a:r>
              <a:rPr lang="en-US" sz="1800" dirty="0"/>
              <a:t> </a:t>
            </a:r>
            <a:r>
              <a:rPr lang="en-US" sz="1800" dirty="0" err="1"/>
              <a:t>ferma</a:t>
            </a:r>
            <a:r>
              <a:rPr lang="en-US" sz="1800" dirty="0"/>
              <a:t> </a:t>
            </a:r>
            <a:r>
              <a:rPr lang="en-US" sz="1800" dirty="0" err="1"/>
              <a:t>proprie</a:t>
            </a:r>
            <a:r>
              <a:rPr lang="en-US" sz="1800" dirty="0"/>
              <a:t>, </a:t>
            </a:r>
            <a:r>
              <a:rPr lang="en-US" sz="1800" dirty="0" err="1"/>
              <a:t>sau</a:t>
            </a:r>
            <a:r>
              <a:rPr lang="en-US" sz="1800" dirty="0"/>
              <a:t> de la </a:t>
            </a:r>
            <a:r>
              <a:rPr lang="en-US" sz="1800" dirty="0" err="1"/>
              <a:t>fermele</a:t>
            </a:r>
            <a:r>
              <a:rPr lang="en-US" sz="1800" dirty="0"/>
              <a:t> </a:t>
            </a:r>
            <a:r>
              <a:rPr lang="en-US" sz="1800" dirty="0" err="1"/>
              <a:t>învecinate</a:t>
            </a:r>
            <a:r>
              <a:rPr lang="en-US" sz="1800" dirty="0"/>
              <a:t>. </a:t>
            </a:r>
            <a:r>
              <a:rPr lang="en-US" sz="1800" dirty="0" err="1"/>
              <a:t>Acest</a:t>
            </a:r>
            <a:r>
              <a:rPr lang="en-US" sz="1800" dirty="0"/>
              <a:t> aspect </a:t>
            </a:r>
            <a:r>
              <a:rPr lang="en-US" sz="1800" dirty="0" err="1"/>
              <a:t>însă</a:t>
            </a:r>
            <a:r>
              <a:rPr lang="en-US" sz="1800" dirty="0"/>
              <a:t>, nu exclude, la </a:t>
            </a:r>
            <a:r>
              <a:rPr lang="en-US" sz="1800" dirty="0" err="1"/>
              <a:t>cerere</a:t>
            </a:r>
            <a:r>
              <a:rPr lang="en-US" sz="1800" dirty="0"/>
              <a:t>, </a:t>
            </a:r>
            <a:r>
              <a:rPr lang="en-US" sz="1800" dirty="0" err="1"/>
              <a:t>satisfacerea</a:t>
            </a:r>
            <a:r>
              <a:rPr lang="en-US" sz="1800" dirty="0"/>
              <a:t> </a:t>
            </a:r>
            <a:r>
              <a:rPr lang="en-US" sz="1800" dirty="0" err="1"/>
              <a:t>şi</a:t>
            </a:r>
            <a:r>
              <a:rPr lang="en-US" sz="1800" dirty="0"/>
              <a:t> a </a:t>
            </a:r>
            <a:r>
              <a:rPr lang="en-US" sz="1800" dirty="0" err="1"/>
              <a:t>altor</a:t>
            </a:r>
            <a:r>
              <a:rPr lang="en-US" sz="1800" dirty="0"/>
              <a:t> </a:t>
            </a:r>
            <a:r>
              <a:rPr lang="en-US" sz="1800" dirty="0" err="1"/>
              <a:t>preferinţe</a:t>
            </a:r>
            <a:r>
              <a:rPr lang="en-US" sz="1800" dirty="0"/>
              <a:t>.</a:t>
            </a:r>
            <a:endParaRPr lang="ro-RO" sz="1800" dirty="0"/>
          </a:p>
          <a:p>
            <a:pPr marL="0" algn="just"/>
            <a:r>
              <a:rPr lang="en-US" sz="1800" dirty="0"/>
              <a:t>Ca </a:t>
            </a:r>
            <a:r>
              <a:rPr lang="ro-RO" sz="1800" dirty="0"/>
              <a:t>și </a:t>
            </a:r>
            <a:r>
              <a:rPr lang="en-US" sz="1800" dirty="0" err="1"/>
              <a:t>activităţi</a:t>
            </a:r>
            <a:r>
              <a:rPr lang="en-US" sz="1800" dirty="0"/>
              <a:t> </a:t>
            </a:r>
            <a:r>
              <a:rPr lang="en-US" sz="1800" dirty="0" err="1"/>
              <a:t>agricole</a:t>
            </a:r>
            <a:r>
              <a:rPr lang="en-US" sz="1800" dirty="0"/>
              <a:t> </a:t>
            </a:r>
            <a:r>
              <a:rPr lang="en-US" sz="1800" dirty="0" err="1"/>
              <a:t>incluse</a:t>
            </a:r>
            <a:r>
              <a:rPr lang="en-US" sz="1800" dirty="0"/>
              <a:t> </a:t>
            </a:r>
            <a:r>
              <a:rPr lang="en-US" sz="1800" dirty="0" err="1"/>
              <a:t>în</a:t>
            </a:r>
            <a:r>
              <a:rPr lang="en-US" sz="1800" dirty="0"/>
              <a:t> </a:t>
            </a:r>
            <a:r>
              <a:rPr lang="en-US" sz="1800" dirty="0" err="1"/>
              <a:t>oferta</a:t>
            </a:r>
            <a:r>
              <a:rPr lang="en-US" sz="1800" dirty="0"/>
              <a:t> </a:t>
            </a:r>
            <a:r>
              <a:rPr lang="en-US" sz="1800" dirty="0" err="1"/>
              <a:t>turistică</a:t>
            </a:r>
            <a:r>
              <a:rPr lang="en-US" sz="1800" dirty="0"/>
              <a:t> a </a:t>
            </a:r>
            <a:r>
              <a:rPr lang="en-US" sz="1800" dirty="0" err="1"/>
              <a:t>fermelor</a:t>
            </a:r>
            <a:r>
              <a:rPr lang="en-US" sz="1800" dirty="0"/>
              <a:t> pot </a:t>
            </a:r>
            <a:r>
              <a:rPr lang="en-US" sz="1800" dirty="0" err="1"/>
              <a:t>fi</a:t>
            </a:r>
            <a:r>
              <a:rPr lang="ro-RO" sz="1800" dirty="0"/>
              <a:t>: </a:t>
            </a:r>
            <a:r>
              <a:rPr lang="en-US" sz="1800" dirty="0" err="1"/>
              <a:t>cositul</a:t>
            </a:r>
            <a:r>
              <a:rPr lang="en-US" sz="1800" dirty="0"/>
              <a:t>, </a:t>
            </a:r>
            <a:r>
              <a:rPr lang="en-US" sz="1800" dirty="0" err="1"/>
              <a:t>adunatul</a:t>
            </a:r>
            <a:r>
              <a:rPr lang="en-US" sz="1800" dirty="0"/>
              <a:t> </a:t>
            </a:r>
            <a:r>
              <a:rPr lang="en-US" sz="1800" dirty="0" err="1"/>
              <a:t>fânului</a:t>
            </a:r>
            <a:r>
              <a:rPr lang="en-US" sz="1800" dirty="0"/>
              <a:t> (</a:t>
            </a:r>
            <a:r>
              <a:rPr lang="en-US" sz="1800" dirty="0" err="1"/>
              <a:t>în</a:t>
            </a:r>
            <a:r>
              <a:rPr lang="en-US" sz="1800" dirty="0"/>
              <a:t> </a:t>
            </a:r>
            <a:r>
              <a:rPr lang="en-US" sz="1800" dirty="0" err="1"/>
              <a:t>căpiţe</a:t>
            </a:r>
            <a:r>
              <a:rPr lang="en-US" sz="1800" dirty="0"/>
              <a:t>, </a:t>
            </a:r>
            <a:r>
              <a:rPr lang="en-US" sz="1800" dirty="0" err="1"/>
              <a:t>clăi</a:t>
            </a:r>
            <a:r>
              <a:rPr lang="en-US" sz="1800" dirty="0"/>
              <a:t>, </a:t>
            </a:r>
            <a:r>
              <a:rPr lang="en-US" sz="1800" dirty="0" err="1"/>
              <a:t>fânare</a:t>
            </a:r>
            <a:r>
              <a:rPr lang="en-US" sz="1800" dirty="0"/>
              <a:t>), </a:t>
            </a:r>
            <a:r>
              <a:rPr lang="en-US" sz="1800" dirty="0" err="1"/>
              <a:t>activităţi</a:t>
            </a:r>
            <a:r>
              <a:rPr lang="en-US" sz="1800" dirty="0"/>
              <a:t> </a:t>
            </a:r>
            <a:r>
              <a:rPr lang="en-US" sz="1800" dirty="0" err="1"/>
              <a:t>apicole</a:t>
            </a:r>
            <a:r>
              <a:rPr lang="en-US" sz="1800" dirty="0"/>
              <a:t>, </a:t>
            </a:r>
            <a:r>
              <a:rPr lang="en-US" sz="1800" dirty="0" err="1"/>
              <a:t>culesul</a:t>
            </a:r>
            <a:r>
              <a:rPr lang="en-US" sz="1800" dirty="0"/>
              <a:t> </a:t>
            </a:r>
            <a:r>
              <a:rPr lang="en-US" sz="1800" dirty="0" err="1"/>
              <a:t>diferitelor</a:t>
            </a:r>
            <a:r>
              <a:rPr lang="en-US" sz="1800" dirty="0"/>
              <a:t> </a:t>
            </a:r>
            <a:r>
              <a:rPr lang="en-US" sz="1800" dirty="0" err="1"/>
              <a:t>roade</a:t>
            </a:r>
            <a:r>
              <a:rPr lang="en-US" sz="1800" dirty="0"/>
              <a:t> ale </a:t>
            </a:r>
            <a:r>
              <a:rPr lang="en-US" sz="1800" dirty="0" err="1"/>
              <a:t>pământului</a:t>
            </a:r>
            <a:r>
              <a:rPr lang="en-US" sz="1800" dirty="0"/>
              <a:t> </a:t>
            </a:r>
            <a:r>
              <a:rPr lang="en-US" sz="1800" dirty="0" err="1"/>
              <a:t>sau</a:t>
            </a:r>
            <a:r>
              <a:rPr lang="en-US" sz="1800" dirty="0"/>
              <a:t> a </a:t>
            </a:r>
            <a:r>
              <a:rPr lang="en-US" sz="1800" dirty="0" err="1"/>
              <a:t>fructelor</a:t>
            </a:r>
            <a:r>
              <a:rPr lang="en-US" sz="1800" dirty="0"/>
              <a:t> de </a:t>
            </a:r>
            <a:r>
              <a:rPr lang="en-US" sz="1800" dirty="0" err="1"/>
              <a:t>pădure</a:t>
            </a:r>
            <a:r>
              <a:rPr lang="en-US" sz="1800" dirty="0"/>
              <a:t>, </a:t>
            </a:r>
            <a:r>
              <a:rPr lang="en-US" sz="1800" dirty="0" err="1"/>
              <a:t>activităţi</a:t>
            </a:r>
            <a:r>
              <a:rPr lang="en-US" sz="1800" dirty="0"/>
              <a:t> </a:t>
            </a:r>
            <a:r>
              <a:rPr lang="en-US" sz="1800" dirty="0" err="1"/>
              <a:t>pastorale</a:t>
            </a:r>
            <a:r>
              <a:rPr lang="en-US" sz="1800" dirty="0"/>
              <a:t> etc. </a:t>
            </a:r>
            <a:endParaRPr lang="ro-RO" sz="1800" dirty="0"/>
          </a:p>
          <a:p>
            <a:pPr marL="0" algn="just"/>
            <a:r>
              <a:rPr lang="en-US" sz="1800" dirty="0"/>
              <a:t>De </a:t>
            </a:r>
            <a:r>
              <a:rPr lang="en-US" sz="1800" dirty="0" err="1"/>
              <a:t>asemenea</a:t>
            </a:r>
            <a:r>
              <a:rPr lang="en-US" sz="1800" dirty="0"/>
              <a:t>, </a:t>
            </a:r>
            <a:r>
              <a:rPr lang="en-US" sz="1800" dirty="0" err="1"/>
              <a:t>turiştii</a:t>
            </a:r>
            <a:r>
              <a:rPr lang="en-US" sz="1800" dirty="0"/>
              <a:t> pot </a:t>
            </a:r>
            <a:r>
              <a:rPr lang="en-US" sz="1800" dirty="0" err="1"/>
              <a:t>fi</a:t>
            </a:r>
            <a:r>
              <a:rPr lang="en-US" sz="1800" dirty="0"/>
              <a:t> </a:t>
            </a:r>
            <a:r>
              <a:rPr lang="en-US" sz="1800" dirty="0" err="1"/>
              <a:t>iniţiaţi</a:t>
            </a:r>
            <a:r>
              <a:rPr lang="en-US" sz="1800" dirty="0"/>
              <a:t> </a:t>
            </a:r>
            <a:r>
              <a:rPr lang="en-US" sz="1800" dirty="0" err="1"/>
              <a:t>în</a:t>
            </a:r>
            <a:r>
              <a:rPr lang="en-US" sz="1800" dirty="0"/>
              <a:t> </a:t>
            </a:r>
            <a:r>
              <a:rPr lang="en-US" sz="1800" dirty="0" err="1"/>
              <a:t>prelucrarea</a:t>
            </a:r>
            <a:r>
              <a:rPr lang="en-US" sz="1800" dirty="0"/>
              <a:t> </a:t>
            </a:r>
            <a:r>
              <a:rPr lang="en-US" sz="1800" dirty="0" err="1"/>
              <a:t>tradiţională</a:t>
            </a:r>
            <a:r>
              <a:rPr lang="en-US" sz="1800" dirty="0"/>
              <a:t> a </a:t>
            </a:r>
            <a:r>
              <a:rPr lang="en-US" sz="1800" dirty="0" err="1"/>
              <a:t>diverselor</a:t>
            </a:r>
            <a:r>
              <a:rPr lang="en-US" sz="1800" dirty="0"/>
              <a:t> </a:t>
            </a:r>
            <a:r>
              <a:rPr lang="en-US" sz="1800" dirty="0" err="1"/>
              <a:t>produse</a:t>
            </a:r>
            <a:r>
              <a:rPr lang="en-US" sz="1800" dirty="0"/>
              <a:t> </a:t>
            </a:r>
            <a:r>
              <a:rPr lang="en-US" sz="1800" dirty="0" err="1"/>
              <a:t>agricole</a:t>
            </a:r>
            <a:r>
              <a:rPr lang="en-US" sz="1800" dirty="0"/>
              <a:t>, </a:t>
            </a:r>
            <a:r>
              <a:rPr lang="en-US" sz="1800" dirty="0" err="1"/>
              <a:t>producerea</a:t>
            </a:r>
            <a:r>
              <a:rPr lang="en-US" sz="1800" dirty="0"/>
              <a:t> </a:t>
            </a:r>
            <a:r>
              <a:rPr lang="en-US" sz="1800" dirty="0" err="1"/>
              <a:t>sucurilor</a:t>
            </a:r>
            <a:r>
              <a:rPr lang="en-US" sz="1800" dirty="0"/>
              <a:t> </a:t>
            </a:r>
            <a:r>
              <a:rPr lang="en-US" sz="1800" dirty="0" err="1"/>
              <a:t>naturale</a:t>
            </a:r>
            <a:r>
              <a:rPr lang="en-US" sz="1800" dirty="0"/>
              <a:t>, </a:t>
            </a:r>
            <a:r>
              <a:rPr lang="en-US" sz="1800" dirty="0" err="1"/>
              <a:t>dulceţurilor</a:t>
            </a:r>
            <a:r>
              <a:rPr lang="en-US" sz="1800" dirty="0"/>
              <a:t> </a:t>
            </a:r>
            <a:r>
              <a:rPr lang="en-US" sz="1800" dirty="0" err="1"/>
              <a:t>şi</a:t>
            </a:r>
            <a:r>
              <a:rPr lang="en-US" sz="1800" dirty="0"/>
              <a:t> </a:t>
            </a:r>
            <a:r>
              <a:rPr lang="en-US" sz="1800" dirty="0" err="1"/>
              <a:t>murăturilor</a:t>
            </a:r>
            <a:r>
              <a:rPr lang="en-US" sz="1800" dirty="0"/>
              <a:t>, a </a:t>
            </a:r>
            <a:r>
              <a:rPr lang="en-US" sz="1800" dirty="0" err="1"/>
              <a:t>distilatelor</a:t>
            </a:r>
            <a:r>
              <a:rPr lang="en-US" sz="1800" dirty="0"/>
              <a:t> din </a:t>
            </a:r>
            <a:r>
              <a:rPr lang="en-US" sz="1800" dirty="0" err="1"/>
              <a:t>fructe</a:t>
            </a:r>
            <a:r>
              <a:rPr lang="en-US" sz="1800" dirty="0"/>
              <a:t> </a:t>
            </a:r>
            <a:r>
              <a:rPr lang="en-US" sz="1800" dirty="0" err="1"/>
              <a:t>şi</a:t>
            </a:r>
            <a:r>
              <a:rPr lang="en-US" sz="1800" dirty="0"/>
              <a:t> </a:t>
            </a:r>
            <a:r>
              <a:rPr lang="en-US" sz="1800" dirty="0" err="1"/>
              <a:t>struguri</a:t>
            </a:r>
            <a:r>
              <a:rPr lang="en-US" sz="1800" dirty="0"/>
              <a:t> etc.</a:t>
            </a:r>
            <a:endParaRPr lang="ro-RO" sz="1800" dirty="0"/>
          </a:p>
          <a:p>
            <a:pPr marL="0" algn="just"/>
            <a:r>
              <a:rPr lang="en-US" sz="1800" dirty="0" err="1"/>
              <a:t>Agroturismul</a:t>
            </a:r>
            <a:r>
              <a:rPr lang="en-US" sz="1800" dirty="0"/>
              <a:t> </a:t>
            </a:r>
            <a:r>
              <a:rPr lang="en-US" sz="1800" dirty="0" err="1"/>
              <a:t>reprezintă</a:t>
            </a:r>
            <a:r>
              <a:rPr lang="en-US" sz="1800" dirty="0"/>
              <a:t> o </a:t>
            </a:r>
            <a:r>
              <a:rPr lang="en-US" sz="1800" dirty="0" err="1"/>
              <a:t>îmbinare</a:t>
            </a:r>
            <a:r>
              <a:rPr lang="en-US" sz="1800" dirty="0"/>
              <a:t> a </a:t>
            </a:r>
            <a:r>
              <a:rPr lang="en-US" sz="1800" dirty="0" err="1"/>
              <a:t>activităţiilor</a:t>
            </a:r>
            <a:r>
              <a:rPr lang="en-US" sz="1800" dirty="0"/>
              <a:t> </a:t>
            </a:r>
            <a:r>
              <a:rPr lang="en-US" sz="1800" dirty="0" err="1"/>
              <a:t>agricole</a:t>
            </a:r>
            <a:r>
              <a:rPr lang="en-US" sz="1800" dirty="0"/>
              <a:t> cu </a:t>
            </a:r>
            <a:r>
              <a:rPr lang="en-US" sz="1800" dirty="0" err="1"/>
              <a:t>serviciile</a:t>
            </a:r>
            <a:r>
              <a:rPr lang="en-US" sz="1800" dirty="0"/>
              <a:t> </a:t>
            </a:r>
            <a:r>
              <a:rPr lang="en-US" sz="1800" dirty="0" err="1"/>
              <a:t>turistice</a:t>
            </a:r>
            <a:r>
              <a:rPr lang="en-US" sz="1800" dirty="0"/>
              <a:t> </a:t>
            </a:r>
            <a:r>
              <a:rPr lang="en-US" sz="1800" dirty="0" err="1"/>
              <a:t>în</a:t>
            </a:r>
            <a:r>
              <a:rPr lang="en-US" sz="1800" dirty="0"/>
              <a:t> </a:t>
            </a:r>
            <a:r>
              <a:rPr lang="en-US" sz="1800" dirty="0" err="1"/>
              <a:t>interiorul</a:t>
            </a:r>
            <a:r>
              <a:rPr lang="en-US" sz="1800" dirty="0"/>
              <a:t> </a:t>
            </a:r>
            <a:r>
              <a:rPr lang="en-US" sz="1800" dirty="0" err="1"/>
              <a:t>exploataţiei</a:t>
            </a:r>
            <a:r>
              <a:rPr lang="en-US" sz="1800" dirty="0"/>
              <a:t> </a:t>
            </a:r>
            <a:r>
              <a:rPr lang="en-US" sz="1800" dirty="0" err="1"/>
              <a:t>agricole</a:t>
            </a:r>
            <a:r>
              <a:rPr lang="en-US" sz="1800" dirty="0"/>
              <a:t> care </a:t>
            </a:r>
            <a:r>
              <a:rPr lang="en-US" sz="1800" dirty="0" err="1"/>
              <a:t>poate</a:t>
            </a:r>
            <a:r>
              <a:rPr lang="en-US" sz="1800" dirty="0"/>
              <a:t> </a:t>
            </a:r>
            <a:r>
              <a:rPr lang="en-US" sz="1800" dirty="0" err="1"/>
              <a:t>constitui</a:t>
            </a:r>
            <a:r>
              <a:rPr lang="en-US" sz="1800" dirty="0"/>
              <a:t> „o </a:t>
            </a:r>
            <a:r>
              <a:rPr lang="en-US" sz="1800" dirty="0" err="1"/>
              <a:t>soluţie</a:t>
            </a:r>
            <a:r>
              <a:rPr lang="en-US" sz="1800" dirty="0"/>
              <a:t> </a:t>
            </a:r>
            <a:r>
              <a:rPr lang="en-US" sz="1800" dirty="0" err="1"/>
              <a:t>complementară</a:t>
            </a:r>
            <a:r>
              <a:rPr lang="en-US" sz="1800" dirty="0"/>
              <a:t>, de </a:t>
            </a:r>
            <a:r>
              <a:rPr lang="en-US" sz="1800" dirty="0" err="1"/>
              <a:t>sprijinire</a:t>
            </a:r>
            <a:r>
              <a:rPr lang="en-US" sz="1800" dirty="0"/>
              <a:t> </a:t>
            </a:r>
            <a:r>
              <a:rPr lang="en-US" sz="1800" dirty="0" err="1"/>
              <a:t>directă</a:t>
            </a:r>
            <a:r>
              <a:rPr lang="en-US" sz="1800" dirty="0"/>
              <a:t> a </a:t>
            </a:r>
            <a:r>
              <a:rPr lang="en-US" sz="1800" dirty="0" err="1"/>
              <a:t>dezvoltării</a:t>
            </a:r>
            <a:r>
              <a:rPr lang="en-US" sz="1800" dirty="0"/>
              <a:t> </a:t>
            </a:r>
            <a:r>
              <a:rPr lang="en-US" sz="1800" dirty="0" err="1"/>
              <a:t>agriculturii</a:t>
            </a:r>
            <a:r>
              <a:rPr lang="en-US" sz="1800" dirty="0"/>
              <a:t>, cu </a:t>
            </a:r>
            <a:r>
              <a:rPr lang="en-US" sz="1800" dirty="0" err="1"/>
              <a:t>efecte</a:t>
            </a:r>
            <a:r>
              <a:rPr lang="en-US" sz="1800" dirty="0"/>
              <a:t> </a:t>
            </a:r>
            <a:r>
              <a:rPr lang="en-US" sz="1800" dirty="0" err="1"/>
              <a:t>pozitive</a:t>
            </a:r>
            <a:r>
              <a:rPr lang="en-US" sz="1800" dirty="0"/>
              <a:t>, </a:t>
            </a:r>
            <a:r>
              <a:rPr lang="en-US" sz="1800" dirty="0" err="1"/>
              <a:t>atât</a:t>
            </a:r>
            <a:r>
              <a:rPr lang="en-US" sz="1800" dirty="0"/>
              <a:t> de </a:t>
            </a:r>
            <a:r>
              <a:rPr lang="en-US" sz="1800" dirty="0" err="1"/>
              <a:t>natură</a:t>
            </a:r>
            <a:r>
              <a:rPr lang="en-US" sz="1800" dirty="0"/>
              <a:t> </a:t>
            </a:r>
            <a:r>
              <a:rPr lang="en-US" sz="1800" dirty="0" err="1"/>
              <a:t>economică</a:t>
            </a:r>
            <a:r>
              <a:rPr lang="en-US" sz="1800" dirty="0"/>
              <a:t>, </a:t>
            </a:r>
            <a:r>
              <a:rPr lang="en-US" sz="1800" dirty="0" err="1"/>
              <a:t>socială</a:t>
            </a:r>
            <a:r>
              <a:rPr lang="en-US" sz="1800" dirty="0"/>
              <a:t>, </a:t>
            </a:r>
            <a:r>
              <a:rPr lang="en-US" sz="1800" dirty="0" err="1"/>
              <a:t>cât</a:t>
            </a:r>
            <a:r>
              <a:rPr lang="en-US" sz="1800" dirty="0"/>
              <a:t> </a:t>
            </a:r>
            <a:r>
              <a:rPr lang="en-US" sz="1800" dirty="0" err="1"/>
              <a:t>şi</a:t>
            </a:r>
            <a:r>
              <a:rPr lang="en-US" sz="1800" dirty="0"/>
              <a:t> </a:t>
            </a:r>
            <a:r>
              <a:rPr lang="en-US" sz="1800" dirty="0" err="1"/>
              <a:t>ecologică</a:t>
            </a:r>
            <a:r>
              <a:rPr lang="en-US" sz="1800" dirty="0"/>
              <a:t>”.</a:t>
            </a:r>
            <a:endParaRPr lang="ro-RO" sz="1800" dirty="0"/>
          </a:p>
          <a:p>
            <a:pPr marL="0" algn="just"/>
            <a:r>
              <a:rPr lang="en-US" sz="1800" dirty="0" err="1"/>
              <a:t>Prin</a:t>
            </a:r>
            <a:r>
              <a:rPr lang="en-US" sz="1800" dirty="0"/>
              <a:t> </a:t>
            </a:r>
            <a:r>
              <a:rPr lang="en-US" sz="1800" dirty="0" err="1"/>
              <a:t>agroturism</a:t>
            </a:r>
            <a:r>
              <a:rPr lang="en-US" sz="1800" dirty="0"/>
              <a:t>, se </a:t>
            </a:r>
            <a:r>
              <a:rPr lang="en-US" sz="1800" dirty="0" err="1"/>
              <a:t>valorifică</a:t>
            </a:r>
            <a:r>
              <a:rPr lang="en-US" sz="1800" dirty="0"/>
              <a:t> </a:t>
            </a:r>
            <a:r>
              <a:rPr lang="en-US" sz="1800" dirty="0" err="1"/>
              <a:t>excedentul</a:t>
            </a:r>
            <a:r>
              <a:rPr lang="en-US" sz="1800" dirty="0"/>
              <a:t> de </a:t>
            </a:r>
            <a:r>
              <a:rPr lang="en-US" sz="1800" dirty="0" err="1"/>
              <a:t>spaţii</a:t>
            </a:r>
            <a:r>
              <a:rPr lang="en-US" sz="1800" dirty="0"/>
              <a:t> de </a:t>
            </a:r>
            <a:r>
              <a:rPr lang="en-US" sz="1800" dirty="0" err="1"/>
              <a:t>cazare</a:t>
            </a:r>
            <a:r>
              <a:rPr lang="en-US" sz="1800" dirty="0"/>
              <a:t> existent </a:t>
            </a:r>
            <a:r>
              <a:rPr lang="en-US" sz="1800" dirty="0" err="1"/>
              <a:t>în</a:t>
            </a:r>
            <a:r>
              <a:rPr lang="en-US" sz="1800" dirty="0"/>
              <a:t> </a:t>
            </a:r>
            <a:r>
              <a:rPr lang="en-US" sz="1800" dirty="0" err="1"/>
              <a:t>gospodăria</a:t>
            </a:r>
            <a:r>
              <a:rPr lang="en-US" sz="1800" dirty="0"/>
              <a:t> </a:t>
            </a:r>
            <a:r>
              <a:rPr lang="en-US" sz="1800" dirty="0" err="1"/>
              <a:t>ţărănească</a:t>
            </a:r>
            <a:r>
              <a:rPr lang="en-US" sz="1800" dirty="0"/>
              <a:t>, </a:t>
            </a:r>
            <a:r>
              <a:rPr lang="en-US" sz="1800" dirty="0" err="1"/>
              <a:t>pregătit</a:t>
            </a:r>
            <a:r>
              <a:rPr lang="en-US" sz="1800" dirty="0"/>
              <a:t> </a:t>
            </a:r>
            <a:r>
              <a:rPr lang="en-US" sz="1800" dirty="0" err="1"/>
              <a:t>şi</a:t>
            </a:r>
            <a:r>
              <a:rPr lang="en-US" sz="1800" dirty="0"/>
              <a:t> </a:t>
            </a:r>
            <a:r>
              <a:rPr lang="en-US" sz="1800" dirty="0" err="1"/>
              <a:t>amenajat</a:t>
            </a:r>
            <a:r>
              <a:rPr lang="en-US" sz="1800" dirty="0"/>
              <a:t> special </a:t>
            </a:r>
            <a:r>
              <a:rPr lang="en-US" sz="1800" dirty="0" err="1"/>
              <a:t>pentru</a:t>
            </a:r>
            <a:r>
              <a:rPr lang="en-US" sz="1800" dirty="0"/>
              <a:t> </a:t>
            </a:r>
            <a:r>
              <a:rPr lang="en-US" sz="1800" dirty="0" err="1"/>
              <a:t>oaspeţi</a:t>
            </a:r>
            <a:r>
              <a:rPr lang="en-US" sz="1800" dirty="0"/>
              <a:t>, care se </a:t>
            </a:r>
            <a:r>
              <a:rPr lang="en-US" sz="1800" dirty="0" err="1"/>
              <a:t>constituie</a:t>
            </a:r>
            <a:r>
              <a:rPr lang="en-US" sz="1800" dirty="0"/>
              <a:t> </a:t>
            </a:r>
            <a:r>
              <a:rPr lang="en-US" sz="1800" dirty="0" err="1"/>
              <a:t>dintr</a:t>
            </a:r>
            <a:r>
              <a:rPr lang="en-US" sz="1800" dirty="0"/>
              <a:t>-un </a:t>
            </a:r>
            <a:r>
              <a:rPr lang="en-US" sz="1800" dirty="0" err="1"/>
              <a:t>ansamblu</a:t>
            </a:r>
            <a:r>
              <a:rPr lang="en-US" sz="1800" dirty="0"/>
              <a:t> de </a:t>
            </a:r>
            <a:r>
              <a:rPr lang="en-US" sz="1800" dirty="0" err="1"/>
              <a:t>bunuri</a:t>
            </a:r>
            <a:r>
              <a:rPr lang="en-US" sz="1800" dirty="0"/>
              <a:t> </a:t>
            </a:r>
            <a:r>
              <a:rPr lang="en-US" sz="1800" dirty="0" err="1"/>
              <a:t>şi</a:t>
            </a:r>
            <a:r>
              <a:rPr lang="en-US" sz="1800" dirty="0"/>
              <a:t> </a:t>
            </a:r>
            <a:r>
              <a:rPr lang="en-US" sz="1800" dirty="0" err="1"/>
              <a:t>servicii</a:t>
            </a:r>
            <a:r>
              <a:rPr lang="en-US" sz="1800" dirty="0"/>
              <a:t> </a:t>
            </a:r>
            <a:r>
              <a:rPr lang="en-US" sz="1800" dirty="0" err="1"/>
              <a:t>oferite</a:t>
            </a:r>
            <a:r>
              <a:rPr lang="en-US" sz="1800" dirty="0"/>
              <a:t> de </a:t>
            </a:r>
            <a:r>
              <a:rPr lang="en-US" sz="1800" dirty="0" err="1"/>
              <a:t>gospodăria</a:t>
            </a:r>
            <a:r>
              <a:rPr lang="en-US" sz="1800" dirty="0"/>
              <a:t> </a:t>
            </a:r>
            <a:r>
              <a:rPr lang="en-US" sz="1800" dirty="0" err="1"/>
              <a:t>ţărănească</a:t>
            </a:r>
            <a:r>
              <a:rPr lang="en-US" sz="1800" dirty="0"/>
              <a:t> </a:t>
            </a:r>
            <a:r>
              <a:rPr lang="en-US" sz="1800" dirty="0" err="1"/>
              <a:t>spre</a:t>
            </a:r>
            <a:r>
              <a:rPr lang="en-US" sz="1800" dirty="0"/>
              <a:t> </a:t>
            </a:r>
            <a:r>
              <a:rPr lang="en-US" sz="1800" dirty="0" err="1"/>
              <a:t>consumul</a:t>
            </a:r>
            <a:r>
              <a:rPr lang="en-US" sz="1800" dirty="0"/>
              <a:t> </a:t>
            </a:r>
            <a:r>
              <a:rPr lang="en-US" sz="1800" dirty="0" err="1"/>
              <a:t>persoanelor</a:t>
            </a:r>
            <a:r>
              <a:rPr lang="en-US" sz="1800" dirty="0"/>
              <a:t> </a:t>
            </a:r>
            <a:r>
              <a:rPr lang="en-US" sz="1800" dirty="0" err="1"/>
              <a:t>ce</a:t>
            </a:r>
            <a:r>
              <a:rPr lang="en-US" sz="1800" dirty="0"/>
              <a:t> </a:t>
            </a:r>
            <a:r>
              <a:rPr lang="en-US" sz="1800" dirty="0" err="1"/>
              <a:t>vin</a:t>
            </a:r>
            <a:r>
              <a:rPr lang="en-US" sz="1800" dirty="0"/>
              <a:t>, </a:t>
            </a:r>
            <a:r>
              <a:rPr lang="en-US" sz="1800" dirty="0" err="1"/>
              <a:t>pentru</a:t>
            </a:r>
            <a:r>
              <a:rPr lang="en-US" sz="1800" dirty="0"/>
              <a:t> o </a:t>
            </a:r>
            <a:r>
              <a:rPr lang="en-US" sz="1800" dirty="0" err="1"/>
              <a:t>perioadă</a:t>
            </a:r>
            <a:r>
              <a:rPr lang="en-US" sz="1800" dirty="0"/>
              <a:t> </a:t>
            </a:r>
            <a:r>
              <a:rPr lang="en-US" sz="1800" dirty="0" err="1"/>
              <a:t>determinată</a:t>
            </a:r>
            <a:r>
              <a:rPr lang="en-US" sz="1800" dirty="0"/>
              <a:t>, </a:t>
            </a:r>
            <a:r>
              <a:rPr lang="en-US" sz="1800" dirty="0" err="1"/>
              <a:t>în</a:t>
            </a:r>
            <a:r>
              <a:rPr lang="en-US" sz="1800" dirty="0"/>
              <a:t> </a:t>
            </a:r>
            <a:r>
              <a:rPr lang="en-US" sz="1800" dirty="0" err="1"/>
              <a:t>mediul</a:t>
            </a:r>
            <a:r>
              <a:rPr lang="en-US" sz="1800" dirty="0"/>
              <a:t> rural, </a:t>
            </a:r>
            <a:r>
              <a:rPr lang="en-US" sz="1800" dirty="0" err="1"/>
              <a:t>pentru</a:t>
            </a:r>
            <a:r>
              <a:rPr lang="en-US" sz="1800" dirty="0"/>
              <a:t> </a:t>
            </a:r>
            <a:r>
              <a:rPr lang="en-US" sz="1800" dirty="0" err="1"/>
              <a:t>relaxare</a:t>
            </a:r>
            <a:r>
              <a:rPr lang="en-US" sz="1800" dirty="0"/>
              <a:t>, </a:t>
            </a:r>
            <a:r>
              <a:rPr lang="en-US" sz="1800" dirty="0" err="1"/>
              <a:t>odihnă</a:t>
            </a:r>
            <a:r>
              <a:rPr lang="en-US" sz="1800" dirty="0"/>
              <a:t> </a:t>
            </a:r>
            <a:r>
              <a:rPr lang="en-US" sz="1800" dirty="0" err="1"/>
              <a:t>şi</a:t>
            </a:r>
            <a:r>
              <a:rPr lang="en-US" sz="1800" dirty="0"/>
              <a:t> </a:t>
            </a:r>
            <a:r>
              <a:rPr lang="en-US" sz="1800" dirty="0" err="1"/>
              <a:t>agrement</a:t>
            </a:r>
            <a:r>
              <a:rPr lang="en-US" sz="1800" dirty="0"/>
              <a:t>, </a:t>
            </a:r>
            <a:r>
              <a:rPr lang="en-US" sz="1800" dirty="0" err="1"/>
              <a:t>cură</a:t>
            </a:r>
            <a:r>
              <a:rPr lang="en-US" sz="1800" dirty="0"/>
              <a:t> </a:t>
            </a:r>
            <a:r>
              <a:rPr lang="en-US" sz="1800" dirty="0" err="1"/>
              <a:t>terapeutică</a:t>
            </a:r>
            <a:r>
              <a:rPr lang="en-US" sz="1800" dirty="0"/>
              <a:t>, </a:t>
            </a:r>
            <a:r>
              <a:rPr lang="en-US" sz="1800" dirty="0" err="1"/>
              <a:t>tranzacţii</a:t>
            </a:r>
            <a:r>
              <a:rPr lang="en-US" sz="1800" dirty="0"/>
              <a:t> </a:t>
            </a:r>
            <a:r>
              <a:rPr lang="en-US" sz="1800" dirty="0" err="1"/>
              <a:t>sau</a:t>
            </a:r>
            <a:r>
              <a:rPr lang="en-US" sz="1800" dirty="0"/>
              <a:t> </a:t>
            </a:r>
            <a:r>
              <a:rPr lang="en-US" sz="1800" dirty="0" err="1"/>
              <a:t>afaceri</a:t>
            </a:r>
            <a:r>
              <a:rPr lang="en-US" sz="1800" dirty="0"/>
              <a:t>, </a:t>
            </a:r>
            <a:r>
              <a:rPr lang="en-US" sz="1800" dirty="0" err="1"/>
              <a:t>pentru</a:t>
            </a:r>
            <a:r>
              <a:rPr lang="en-US" sz="1800" dirty="0"/>
              <a:t> </a:t>
            </a:r>
            <a:r>
              <a:rPr lang="en-US" sz="1800" dirty="0" err="1"/>
              <a:t>satisfacerea</a:t>
            </a:r>
            <a:r>
              <a:rPr lang="en-US" sz="1800" dirty="0"/>
              <a:t> </a:t>
            </a:r>
            <a:r>
              <a:rPr lang="en-US" sz="1800" dirty="0" err="1"/>
              <a:t>unui</a:t>
            </a:r>
            <a:r>
              <a:rPr lang="en-US" sz="1800" dirty="0"/>
              <a:t> hobby, </a:t>
            </a:r>
            <a:r>
              <a:rPr lang="en-US" sz="1800" dirty="0" err="1"/>
              <a:t>iniţierea</a:t>
            </a:r>
            <a:r>
              <a:rPr lang="en-US" sz="1800" dirty="0"/>
              <a:t> </a:t>
            </a:r>
            <a:r>
              <a:rPr lang="en-US" sz="1800" dirty="0" err="1"/>
              <a:t>în</a:t>
            </a:r>
            <a:r>
              <a:rPr lang="en-US" sz="1800" dirty="0"/>
              <a:t> </a:t>
            </a:r>
            <a:r>
              <a:rPr lang="en-US" sz="1800" dirty="0" err="1"/>
              <a:t>arta</a:t>
            </a:r>
            <a:r>
              <a:rPr lang="en-US" sz="1800" dirty="0"/>
              <a:t> </a:t>
            </a:r>
            <a:r>
              <a:rPr lang="en-US" sz="1800" dirty="0" err="1"/>
              <a:t>meşteşugurilor</a:t>
            </a:r>
            <a:r>
              <a:rPr lang="en-US" sz="1800" dirty="0"/>
              <a:t> </a:t>
            </a:r>
            <a:r>
              <a:rPr lang="en-US" sz="1800" dirty="0" err="1"/>
              <a:t>tradiţionale</a:t>
            </a:r>
            <a:r>
              <a:rPr lang="en-US" sz="1800" dirty="0"/>
              <a:t>, </a:t>
            </a:r>
            <a:r>
              <a:rPr lang="en-US" sz="1800" dirty="0" err="1"/>
              <a:t>pentru</a:t>
            </a:r>
            <a:r>
              <a:rPr lang="en-US" sz="1800" dirty="0"/>
              <a:t> </a:t>
            </a:r>
            <a:r>
              <a:rPr lang="en-US" sz="1800" dirty="0" err="1"/>
              <a:t>studii</a:t>
            </a:r>
            <a:r>
              <a:rPr lang="en-US" sz="1800" dirty="0"/>
              <a:t> </a:t>
            </a:r>
            <a:r>
              <a:rPr lang="en-US" sz="1800" dirty="0" err="1"/>
              <a:t>şi</a:t>
            </a:r>
            <a:r>
              <a:rPr lang="en-US" sz="1800" dirty="0"/>
              <a:t> </a:t>
            </a:r>
            <a:r>
              <a:rPr lang="en-US" sz="1800" dirty="0" err="1"/>
              <a:t>documentare</a:t>
            </a:r>
            <a:r>
              <a:rPr lang="en-US" sz="1800" dirty="0"/>
              <a:t>, </a:t>
            </a:r>
            <a:r>
              <a:rPr lang="en-US" sz="1800" dirty="0" err="1"/>
              <a:t>precum</a:t>
            </a:r>
            <a:r>
              <a:rPr lang="en-US" sz="1800" dirty="0"/>
              <a:t> </a:t>
            </a:r>
            <a:r>
              <a:rPr lang="en-US" sz="1800" dirty="0" err="1"/>
              <a:t>şi</a:t>
            </a:r>
            <a:r>
              <a:rPr lang="en-US" sz="1800" dirty="0"/>
              <a:t> </a:t>
            </a:r>
            <a:r>
              <a:rPr lang="en-US" sz="1800" dirty="0" err="1"/>
              <a:t>multe</a:t>
            </a:r>
            <a:r>
              <a:rPr lang="en-US" sz="1800" dirty="0"/>
              <a:t> </a:t>
            </a:r>
            <a:r>
              <a:rPr lang="en-US" sz="1800" dirty="0" err="1"/>
              <a:t>alte</a:t>
            </a:r>
            <a:r>
              <a:rPr lang="en-US" sz="1800" dirty="0"/>
              <a:t> </a:t>
            </a:r>
            <a:r>
              <a:rPr lang="en-US" sz="1800" dirty="0" err="1"/>
              <a:t>activităţi</a:t>
            </a:r>
            <a:r>
              <a:rPr lang="en-US" sz="1800" dirty="0"/>
              <a:t> </a:t>
            </a:r>
            <a:r>
              <a:rPr lang="en-US" sz="1800" dirty="0" err="1"/>
              <a:t>specifice</a:t>
            </a:r>
            <a:r>
              <a:rPr lang="en-US" sz="1800" dirty="0"/>
              <a:t> .</a:t>
            </a:r>
            <a:endParaRPr lang="ro-RO" sz="1800" dirty="0"/>
          </a:p>
        </p:txBody>
      </p:sp>
      <p:pic>
        <p:nvPicPr>
          <p:cNvPr id="4" name="Imagine 3">
            <a:extLst>
              <a:ext uri="{FF2B5EF4-FFF2-40B4-BE49-F238E27FC236}">
                <a16:creationId xmlns:a16="http://schemas.microsoft.com/office/drawing/2014/main" id="{EA12497F-1743-4FE0-B892-B0A685529ECD}"/>
              </a:ext>
            </a:extLst>
          </p:cNvPr>
          <p:cNvPicPr>
            <a:picLocks noChangeAspect="1"/>
          </p:cNvPicPr>
          <p:nvPr/>
        </p:nvPicPr>
        <p:blipFill>
          <a:blip r:embed="rId2"/>
          <a:stretch>
            <a:fillRect/>
          </a:stretch>
        </p:blipFill>
        <p:spPr>
          <a:xfrm>
            <a:off x="7900170" y="3672839"/>
            <a:ext cx="4017510" cy="3013133"/>
          </a:xfrm>
          <a:prstGeom prst="rect">
            <a:avLst/>
          </a:prstGeom>
        </p:spPr>
      </p:pic>
      <p:pic>
        <p:nvPicPr>
          <p:cNvPr id="51202" name="Picture 2" descr="F:\My Passport\VATRA DORNEI\2018\Fotografii\Cluj USAMV aprilie 2018\IMG_4015.JPG"/>
          <p:cNvPicPr>
            <a:picLocks noChangeAspect="1" noChangeArrowheads="1"/>
          </p:cNvPicPr>
          <p:nvPr/>
        </p:nvPicPr>
        <p:blipFill>
          <a:blip r:embed="rId3" cstate="print"/>
          <a:srcRect/>
          <a:stretch>
            <a:fillRect/>
          </a:stretch>
        </p:blipFill>
        <p:spPr bwMode="auto">
          <a:xfrm>
            <a:off x="7843520" y="205740"/>
            <a:ext cx="4074160" cy="305562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a:xfrm>
            <a:off x="0" y="502920"/>
            <a:ext cx="8656320" cy="6172200"/>
          </a:xfrm>
        </p:spPr>
        <p:txBody>
          <a:bodyPr>
            <a:noAutofit/>
          </a:bodyPr>
          <a:lstStyle/>
          <a:p>
            <a:pPr marL="0" algn="just">
              <a:lnSpc>
                <a:spcPct val="110000"/>
              </a:lnSpc>
              <a:buFont typeface="Wingdings" pitchFamily="2" charset="2"/>
              <a:buChar char="v"/>
            </a:pPr>
            <a:r>
              <a:rPr lang="en-US" sz="1800" dirty="0" err="1"/>
              <a:t>Chiar</a:t>
            </a:r>
            <a:r>
              <a:rPr lang="en-US" sz="1800" dirty="0"/>
              <a:t> </a:t>
            </a:r>
            <a:r>
              <a:rPr lang="en-US" sz="1800" dirty="0" err="1"/>
              <a:t>dacă</a:t>
            </a:r>
            <a:r>
              <a:rPr lang="en-US" sz="1800" dirty="0"/>
              <a:t> nu </a:t>
            </a:r>
            <a:r>
              <a:rPr lang="en-US" sz="1800" dirty="0" err="1"/>
              <a:t>sunt</a:t>
            </a:r>
            <a:r>
              <a:rPr lang="en-US" sz="1800" dirty="0"/>
              <a:t> </a:t>
            </a:r>
            <a:r>
              <a:rPr lang="en-US" sz="1800" dirty="0" err="1"/>
              <a:t>clasificate</a:t>
            </a:r>
            <a:r>
              <a:rPr lang="en-US" sz="1800" dirty="0"/>
              <a:t> ca </a:t>
            </a:r>
            <a:r>
              <a:rPr lang="en-US" sz="1800" dirty="0" err="1"/>
              <a:t>și</a:t>
            </a:r>
            <a:r>
              <a:rPr lang="en-US" sz="1800" dirty="0"/>
              <a:t> </a:t>
            </a:r>
            <a:r>
              <a:rPr lang="en-US" sz="1800" dirty="0" err="1"/>
              <a:t>pensiuni</a:t>
            </a:r>
            <a:r>
              <a:rPr lang="en-US" sz="1800" dirty="0"/>
              <a:t>/</a:t>
            </a:r>
            <a:r>
              <a:rPr lang="en-US" sz="1800" dirty="0" err="1"/>
              <a:t>ferme</a:t>
            </a:r>
            <a:r>
              <a:rPr lang="en-US" sz="1800" dirty="0"/>
              <a:t> </a:t>
            </a:r>
            <a:r>
              <a:rPr lang="en-US" sz="1800" dirty="0" err="1"/>
              <a:t>agroturistice</a:t>
            </a:r>
            <a:r>
              <a:rPr lang="en-US" sz="1800" dirty="0"/>
              <a:t>, </a:t>
            </a:r>
            <a:r>
              <a:rPr lang="en-US" sz="1800" dirty="0" err="1"/>
              <a:t>gospodăriile</a:t>
            </a:r>
            <a:r>
              <a:rPr lang="en-US" sz="1800" dirty="0"/>
              <a:t>/</a:t>
            </a:r>
            <a:r>
              <a:rPr lang="en-US" sz="1800" dirty="0" err="1"/>
              <a:t>fermele</a:t>
            </a:r>
            <a:r>
              <a:rPr lang="en-US" sz="1800" dirty="0"/>
              <a:t> </a:t>
            </a:r>
            <a:r>
              <a:rPr lang="en-US" sz="1800" dirty="0" err="1"/>
              <a:t>își</a:t>
            </a:r>
            <a:r>
              <a:rPr lang="en-US" sz="1800" dirty="0"/>
              <a:t> pot </a:t>
            </a:r>
            <a:r>
              <a:rPr lang="en-US" sz="1800" dirty="0" err="1"/>
              <a:t>îchirierea</a:t>
            </a:r>
            <a:r>
              <a:rPr lang="en-US" sz="1800" dirty="0"/>
              <a:t> </a:t>
            </a:r>
            <a:r>
              <a:rPr lang="en-US" sz="1800" dirty="0" err="1"/>
              <a:t>în</a:t>
            </a:r>
            <a:r>
              <a:rPr lang="en-US" sz="1800" dirty="0"/>
              <a:t> </a:t>
            </a:r>
            <a:r>
              <a:rPr lang="en-US" sz="1800" dirty="0" err="1"/>
              <a:t>scop</a:t>
            </a:r>
            <a:r>
              <a:rPr lang="en-US" sz="1800" dirty="0"/>
              <a:t> </a:t>
            </a:r>
            <a:r>
              <a:rPr lang="en-US" sz="1800" dirty="0" err="1"/>
              <a:t>turistic</a:t>
            </a:r>
            <a:r>
              <a:rPr lang="en-US" sz="1800" dirty="0"/>
              <a:t> </a:t>
            </a:r>
            <a:r>
              <a:rPr lang="en-US" sz="1800" dirty="0" err="1"/>
              <a:t>excedentul</a:t>
            </a:r>
            <a:r>
              <a:rPr lang="en-US" sz="1800" dirty="0"/>
              <a:t> de </a:t>
            </a:r>
            <a:r>
              <a:rPr lang="en-US" sz="1800" dirty="0" err="1"/>
              <a:t>camere</a:t>
            </a:r>
            <a:r>
              <a:rPr lang="en-US" sz="1800" dirty="0"/>
              <a:t>.  </a:t>
            </a:r>
            <a:r>
              <a:rPr lang="en-US" sz="1800" dirty="0" err="1"/>
              <a:t>În</a:t>
            </a:r>
            <a:r>
              <a:rPr lang="en-US" sz="1800" dirty="0"/>
              <a:t> </a:t>
            </a:r>
            <a:r>
              <a:rPr lang="en-US" sz="1800" dirty="0" err="1"/>
              <a:t>acest</a:t>
            </a:r>
            <a:r>
              <a:rPr lang="en-US" sz="1800" dirty="0"/>
              <a:t> </a:t>
            </a:r>
            <a:r>
              <a:rPr lang="en-US" sz="1800" dirty="0" err="1"/>
              <a:t>sens</a:t>
            </a:r>
            <a:r>
              <a:rPr lang="en-US" sz="1800" dirty="0"/>
              <a:t>, </a:t>
            </a:r>
            <a:r>
              <a:rPr lang="en-US" sz="1800" dirty="0" err="1"/>
              <a:t>spațiile</a:t>
            </a:r>
            <a:r>
              <a:rPr lang="en-US" sz="1800" dirty="0"/>
              <a:t> de </a:t>
            </a:r>
            <a:r>
              <a:rPr lang="en-US" sz="1800" dirty="0" err="1"/>
              <a:t>cazare</a:t>
            </a:r>
            <a:r>
              <a:rPr lang="en-US" sz="1800" dirty="0"/>
              <a:t> </a:t>
            </a:r>
            <a:r>
              <a:rPr lang="en-US" sz="1800" dirty="0" err="1"/>
              <a:t>trebuie</a:t>
            </a:r>
            <a:r>
              <a:rPr lang="en-US" sz="1800" dirty="0"/>
              <a:t> </a:t>
            </a:r>
            <a:r>
              <a:rPr lang="en-US" sz="1800" dirty="0" err="1"/>
              <a:t>să</a:t>
            </a:r>
            <a:r>
              <a:rPr lang="en-US" sz="1800" dirty="0"/>
              <a:t> fie situate </a:t>
            </a:r>
            <a:r>
              <a:rPr lang="en-US" sz="1800" dirty="0" err="1"/>
              <a:t>în</a:t>
            </a:r>
            <a:r>
              <a:rPr lang="en-US" sz="1800" dirty="0"/>
              <a:t> </a:t>
            </a:r>
            <a:r>
              <a:rPr lang="en-US" sz="1800" dirty="0" err="1"/>
              <a:t>locuințe</a:t>
            </a:r>
            <a:r>
              <a:rPr lang="en-US" sz="1800" dirty="0"/>
              <a:t> </a:t>
            </a:r>
            <a:r>
              <a:rPr lang="en-US" sz="1800" dirty="0" err="1"/>
              <a:t>proprietate</a:t>
            </a:r>
            <a:r>
              <a:rPr lang="en-US" sz="1800" dirty="0"/>
              <a:t> </a:t>
            </a:r>
            <a:r>
              <a:rPr lang="en-US" sz="1800" dirty="0" err="1"/>
              <a:t>personală</a:t>
            </a:r>
            <a:r>
              <a:rPr lang="en-US" sz="1800" dirty="0"/>
              <a:t> </a:t>
            </a:r>
            <a:r>
              <a:rPr lang="en-US" sz="1800" dirty="0" err="1"/>
              <a:t>și</a:t>
            </a:r>
            <a:r>
              <a:rPr lang="en-US" sz="1800" dirty="0"/>
              <a:t> </a:t>
            </a:r>
            <a:r>
              <a:rPr lang="en-US" sz="1800" dirty="0" err="1"/>
              <a:t>să</a:t>
            </a:r>
            <a:r>
              <a:rPr lang="en-US" sz="1800" dirty="0"/>
              <a:t> </a:t>
            </a:r>
            <a:r>
              <a:rPr lang="en-US" sz="1800" dirty="0" err="1"/>
              <a:t>aibă</a:t>
            </a:r>
            <a:r>
              <a:rPr lang="en-US" sz="1800" dirty="0"/>
              <a:t> o capacitate de </a:t>
            </a:r>
            <a:r>
              <a:rPr lang="en-US" sz="1800" dirty="0" err="1"/>
              <a:t>cazare</a:t>
            </a:r>
            <a:r>
              <a:rPr lang="en-US" sz="1800" dirty="0"/>
              <a:t> </a:t>
            </a:r>
            <a:r>
              <a:rPr lang="en-US" sz="1800" dirty="0" err="1"/>
              <a:t>cuprinsă</a:t>
            </a:r>
            <a:r>
              <a:rPr lang="en-US" sz="1800" dirty="0"/>
              <a:t> </a:t>
            </a:r>
            <a:r>
              <a:rPr lang="en-US" sz="1800" dirty="0" err="1"/>
              <a:t>între</a:t>
            </a:r>
            <a:r>
              <a:rPr lang="en-US" sz="1800" dirty="0"/>
              <a:t> </a:t>
            </a:r>
            <a:r>
              <a:rPr lang="en-US" sz="1800" dirty="0" err="1"/>
              <a:t>una</a:t>
            </a:r>
            <a:r>
              <a:rPr lang="en-US" sz="1800" dirty="0"/>
              <a:t> </a:t>
            </a:r>
            <a:r>
              <a:rPr lang="en-US" sz="1800" dirty="0" err="1"/>
              <a:t>și</a:t>
            </a:r>
            <a:r>
              <a:rPr lang="en-US" sz="1800" dirty="0"/>
              <a:t> 5 </a:t>
            </a:r>
            <a:r>
              <a:rPr lang="en-US" sz="1800" dirty="0" err="1"/>
              <a:t>camere</a:t>
            </a:r>
            <a:r>
              <a:rPr lang="en-US" sz="1800" dirty="0"/>
              <a:t> </a:t>
            </a:r>
            <a:r>
              <a:rPr lang="en-US" sz="1800" dirty="0" err="1"/>
              <a:t>inclusiv</a:t>
            </a:r>
            <a:r>
              <a:rPr lang="en-US" sz="1800" dirty="0"/>
              <a:t>.</a:t>
            </a:r>
            <a:endParaRPr lang="ro-RO" sz="1800" dirty="0"/>
          </a:p>
          <a:p>
            <a:pPr marL="0" algn="just">
              <a:lnSpc>
                <a:spcPct val="110000"/>
              </a:lnSpc>
              <a:buFont typeface="Wingdings" pitchFamily="2" charset="2"/>
              <a:buChar char="v"/>
            </a:pPr>
            <a:r>
              <a:rPr lang="en-US" sz="1800" dirty="0" err="1"/>
              <a:t>Acest</a:t>
            </a:r>
            <a:r>
              <a:rPr lang="en-US" sz="1800" dirty="0"/>
              <a:t> aspect </a:t>
            </a:r>
            <a:r>
              <a:rPr lang="en-US" sz="1800" dirty="0" err="1"/>
              <a:t>este</a:t>
            </a:r>
            <a:r>
              <a:rPr lang="en-US" sz="1800" dirty="0"/>
              <a:t> </a:t>
            </a:r>
            <a:r>
              <a:rPr lang="en-US" sz="1800" dirty="0" err="1"/>
              <a:t>reglementat</a:t>
            </a:r>
            <a:r>
              <a:rPr lang="en-US" sz="1800" dirty="0"/>
              <a:t> de </a:t>
            </a:r>
            <a:r>
              <a:rPr lang="en-US" sz="1800" dirty="0" err="1"/>
              <a:t>Ordinul</a:t>
            </a:r>
            <a:r>
              <a:rPr lang="en-US" sz="1800" dirty="0"/>
              <a:t> </a:t>
            </a:r>
            <a:r>
              <a:rPr lang="en-US" sz="1800" dirty="0" err="1"/>
              <a:t>comun</a:t>
            </a:r>
            <a:r>
              <a:rPr lang="en-US" sz="1800" dirty="0"/>
              <a:t> al </a:t>
            </a:r>
            <a:r>
              <a:rPr lang="en-US" sz="1800" dirty="0" err="1"/>
              <a:t>Ministerului</a:t>
            </a:r>
            <a:r>
              <a:rPr lang="en-US" sz="1800" dirty="0"/>
              <a:t> </a:t>
            </a:r>
            <a:r>
              <a:rPr lang="en-US" sz="1800" dirty="0" err="1"/>
              <a:t>Dezvoltării</a:t>
            </a:r>
            <a:r>
              <a:rPr lang="en-US" sz="1800" dirty="0"/>
              <a:t> </a:t>
            </a:r>
            <a:r>
              <a:rPr lang="en-US" sz="1800" dirty="0" err="1"/>
              <a:t>Regionale</a:t>
            </a:r>
            <a:r>
              <a:rPr lang="en-US" sz="1800" dirty="0"/>
              <a:t> </a:t>
            </a:r>
            <a:r>
              <a:rPr lang="en-US" sz="1800" dirty="0" err="1"/>
              <a:t>și</a:t>
            </a:r>
            <a:r>
              <a:rPr lang="en-US" sz="1800" dirty="0"/>
              <a:t> </a:t>
            </a:r>
            <a:r>
              <a:rPr lang="en-US" sz="1800" dirty="0" err="1"/>
              <a:t>Turismului</a:t>
            </a:r>
            <a:r>
              <a:rPr lang="en-US" sz="1800" dirty="0"/>
              <a:t>/ </a:t>
            </a:r>
            <a:r>
              <a:rPr lang="en-US" sz="1800" dirty="0" err="1"/>
              <a:t>Ministerului</a:t>
            </a:r>
            <a:r>
              <a:rPr lang="en-US" sz="1800" dirty="0"/>
              <a:t> </a:t>
            </a:r>
            <a:r>
              <a:rPr lang="en-US" sz="1800" dirty="0" err="1"/>
              <a:t>Finanțelor</a:t>
            </a:r>
            <a:r>
              <a:rPr lang="en-US" sz="1800" dirty="0"/>
              <a:t> </a:t>
            </a:r>
            <a:r>
              <a:rPr lang="en-US" sz="1800" dirty="0" err="1"/>
              <a:t>Publice</a:t>
            </a:r>
            <a:r>
              <a:rPr lang="en-US" sz="1800" dirty="0"/>
              <a:t> nr.  22/28/2012 </a:t>
            </a:r>
            <a:r>
              <a:rPr lang="en-US" sz="1800" dirty="0" err="1"/>
              <a:t>și</a:t>
            </a:r>
            <a:r>
              <a:rPr lang="en-US" sz="1800" dirty="0"/>
              <a:t> </a:t>
            </a:r>
            <a:r>
              <a:rPr lang="en-US" sz="1800" dirty="0" err="1"/>
              <a:t>precizează</a:t>
            </a:r>
            <a:r>
              <a:rPr lang="ro-RO" sz="1800" dirty="0"/>
              <a:t>:</a:t>
            </a:r>
          </a:p>
          <a:p>
            <a:pPr marL="0" algn="just">
              <a:lnSpc>
                <a:spcPct val="110000"/>
              </a:lnSpc>
              <a:buFont typeface="Wingdings" pitchFamily="2" charset="2"/>
              <a:buChar char="Ø"/>
            </a:pPr>
            <a:r>
              <a:rPr lang="en-US" sz="1800" dirty="0" err="1"/>
              <a:t>Impozitarea</a:t>
            </a:r>
            <a:r>
              <a:rPr lang="en-US" sz="1800" dirty="0"/>
              <a:t> nu se </a:t>
            </a:r>
            <a:r>
              <a:rPr lang="en-US" sz="1800" dirty="0" err="1"/>
              <a:t>aplică</a:t>
            </a:r>
            <a:r>
              <a:rPr lang="en-US" sz="1800" dirty="0"/>
              <a:t> </a:t>
            </a:r>
            <a:r>
              <a:rPr lang="en-US" sz="1800" dirty="0" err="1"/>
              <a:t>persoanelor</a:t>
            </a:r>
            <a:r>
              <a:rPr lang="en-US" sz="1800" dirty="0"/>
              <a:t> </a:t>
            </a:r>
            <a:r>
              <a:rPr lang="en-US" sz="1800" dirty="0" err="1"/>
              <a:t>fizice</a:t>
            </a:r>
            <a:r>
              <a:rPr lang="en-US" sz="1800" dirty="0"/>
              <a:t> </a:t>
            </a:r>
            <a:r>
              <a:rPr lang="en-US" sz="1800" dirty="0" err="1"/>
              <a:t>autorizate</a:t>
            </a:r>
            <a:r>
              <a:rPr lang="en-US" sz="1800" dirty="0"/>
              <a:t>, </a:t>
            </a:r>
            <a:r>
              <a:rPr lang="en-US" sz="1800" dirty="0" err="1"/>
              <a:t>întreprinderilor</a:t>
            </a:r>
            <a:r>
              <a:rPr lang="en-US" sz="1800" dirty="0"/>
              <a:t> </a:t>
            </a:r>
            <a:r>
              <a:rPr lang="en-US" sz="1800" dirty="0" err="1"/>
              <a:t>individuale</a:t>
            </a:r>
            <a:r>
              <a:rPr lang="en-US" sz="1800" dirty="0"/>
              <a:t>, </a:t>
            </a:r>
            <a:r>
              <a:rPr lang="en-US" sz="1800" dirty="0" err="1"/>
              <a:t>întreprinderilor</a:t>
            </a:r>
            <a:r>
              <a:rPr lang="en-US" sz="1800" dirty="0"/>
              <a:t> </a:t>
            </a:r>
            <a:r>
              <a:rPr lang="en-US" sz="1800" dirty="0" err="1"/>
              <a:t>familiale</a:t>
            </a:r>
            <a:r>
              <a:rPr lang="en-US" sz="1800" dirty="0"/>
              <a:t> </a:t>
            </a:r>
            <a:r>
              <a:rPr lang="en-US" sz="1800" dirty="0" err="1"/>
              <a:t>proprietari</a:t>
            </a:r>
            <a:r>
              <a:rPr lang="en-US" sz="1800" dirty="0"/>
              <a:t> de </a:t>
            </a:r>
            <a:r>
              <a:rPr lang="en-US" sz="1800" dirty="0" err="1"/>
              <a:t>structuri</a:t>
            </a:r>
            <a:r>
              <a:rPr lang="en-US" sz="1800" dirty="0"/>
              <a:t> de </a:t>
            </a:r>
            <a:r>
              <a:rPr lang="en-US" sz="1800" dirty="0" err="1"/>
              <a:t>primire</a:t>
            </a:r>
            <a:r>
              <a:rPr lang="en-US" sz="1800" dirty="0"/>
              <a:t> </a:t>
            </a:r>
            <a:r>
              <a:rPr lang="en-US" sz="1800" dirty="0" err="1"/>
              <a:t>turistică</a:t>
            </a:r>
            <a:r>
              <a:rPr lang="en-US" sz="1800" dirty="0"/>
              <a:t> cu </a:t>
            </a:r>
            <a:r>
              <a:rPr lang="en-US" sz="1800" dirty="0" err="1"/>
              <a:t>funcțiune</a:t>
            </a:r>
            <a:r>
              <a:rPr lang="en-US" sz="1800" dirty="0"/>
              <a:t> de </a:t>
            </a:r>
            <a:r>
              <a:rPr lang="en-US" sz="1800" dirty="0" err="1"/>
              <a:t>cazare</a:t>
            </a:r>
            <a:r>
              <a:rPr lang="en-US" sz="1800" dirty="0"/>
              <a:t> certificate de </a:t>
            </a:r>
            <a:r>
              <a:rPr lang="en-US" sz="1800" dirty="0" err="1"/>
              <a:t>către</a:t>
            </a:r>
            <a:r>
              <a:rPr lang="en-US" sz="1800" dirty="0"/>
              <a:t> </a:t>
            </a:r>
            <a:r>
              <a:rPr lang="en-US" sz="1800" dirty="0" err="1"/>
              <a:t>Ministerul</a:t>
            </a:r>
            <a:r>
              <a:rPr lang="en-US" sz="1800" dirty="0"/>
              <a:t> </a:t>
            </a:r>
            <a:r>
              <a:rPr lang="en-US" sz="1800" dirty="0" err="1"/>
              <a:t>Turismului</a:t>
            </a:r>
            <a:r>
              <a:rPr lang="en-US" sz="1800" dirty="0"/>
              <a:t>. </a:t>
            </a:r>
            <a:r>
              <a:rPr lang="en-US" sz="1800" dirty="0" err="1"/>
              <a:t>Veniturile</a:t>
            </a:r>
            <a:r>
              <a:rPr lang="en-US" sz="1800" dirty="0"/>
              <a:t> </a:t>
            </a:r>
            <a:r>
              <a:rPr lang="en-US" sz="1800" dirty="0" err="1"/>
              <a:t>obținute</a:t>
            </a:r>
            <a:r>
              <a:rPr lang="en-US" sz="1800" dirty="0"/>
              <a:t> </a:t>
            </a:r>
            <a:r>
              <a:rPr lang="en-US" sz="1800" dirty="0" err="1"/>
              <a:t>astfel</a:t>
            </a:r>
            <a:r>
              <a:rPr lang="en-US" sz="1800" dirty="0"/>
              <a:t>, </a:t>
            </a:r>
            <a:r>
              <a:rPr lang="en-US" sz="1800" dirty="0" err="1"/>
              <a:t>sunt</a:t>
            </a:r>
            <a:r>
              <a:rPr lang="en-US" sz="1800" dirty="0"/>
              <a:t> considerate ca </a:t>
            </a:r>
            <a:r>
              <a:rPr lang="en-US" sz="1800" dirty="0" err="1"/>
              <a:t>fiind</a:t>
            </a:r>
            <a:r>
              <a:rPr lang="en-US" sz="1800" dirty="0"/>
              <a:t> </a:t>
            </a:r>
            <a:r>
              <a:rPr lang="en-US" sz="1800" dirty="0" err="1"/>
              <a:t>venituri</a:t>
            </a:r>
            <a:r>
              <a:rPr lang="en-US" sz="1800" dirty="0"/>
              <a:t> din </a:t>
            </a:r>
            <a:r>
              <a:rPr lang="en-US" sz="1800" dirty="0" err="1"/>
              <a:t>cedarea</a:t>
            </a:r>
            <a:r>
              <a:rPr lang="en-US" sz="1800" dirty="0"/>
              <a:t> </a:t>
            </a:r>
            <a:r>
              <a:rPr lang="en-US" sz="1800" dirty="0" err="1"/>
              <a:t>folosinții</a:t>
            </a:r>
            <a:r>
              <a:rPr lang="en-US" sz="1800" dirty="0"/>
              <a:t> </a:t>
            </a:r>
            <a:r>
              <a:rPr lang="en-US" sz="1800" dirty="0" err="1"/>
              <a:t>bunurilor</a:t>
            </a:r>
            <a:r>
              <a:rPr lang="en-US" sz="1800" dirty="0"/>
              <a:t> (art. 3 </a:t>
            </a:r>
            <a:r>
              <a:rPr lang="en-US" sz="1800" dirty="0" err="1"/>
              <a:t>și</a:t>
            </a:r>
            <a:r>
              <a:rPr lang="en-US" sz="1800" dirty="0"/>
              <a:t> 4 din </a:t>
            </a:r>
            <a:r>
              <a:rPr lang="en-US" sz="1800" dirty="0" err="1"/>
              <a:t>Codul</a:t>
            </a:r>
            <a:r>
              <a:rPr lang="en-US" sz="1800" dirty="0"/>
              <a:t> Fiscal).</a:t>
            </a:r>
            <a:endParaRPr lang="ro-RO" sz="1800" dirty="0"/>
          </a:p>
          <a:p>
            <a:pPr marL="0" algn="just">
              <a:lnSpc>
                <a:spcPct val="110000"/>
              </a:lnSpc>
              <a:buFont typeface="Wingdings" pitchFamily="2" charset="2"/>
              <a:buChar char="Ø"/>
            </a:pPr>
            <a:r>
              <a:rPr lang="en-US" sz="1800" dirty="0"/>
              <a:t>Conform art. 85 </a:t>
            </a:r>
            <a:r>
              <a:rPr lang="en-US" sz="1800" dirty="0" err="1"/>
              <a:t>și</a:t>
            </a:r>
            <a:r>
              <a:rPr lang="en-US" sz="1800" dirty="0"/>
              <a:t> 86 din </a:t>
            </a:r>
            <a:r>
              <a:rPr lang="en-US" sz="1800" dirty="0" err="1"/>
              <a:t>Codul</a:t>
            </a:r>
            <a:r>
              <a:rPr lang="en-US" sz="1800" dirty="0"/>
              <a:t> fiscal, </a:t>
            </a:r>
            <a:r>
              <a:rPr lang="en-US" sz="1800" dirty="0" err="1"/>
              <a:t>impozitarea</a:t>
            </a:r>
            <a:r>
              <a:rPr lang="en-US" sz="1800" dirty="0"/>
              <a:t> se </a:t>
            </a:r>
            <a:r>
              <a:rPr lang="en-US" sz="1800" dirty="0" err="1"/>
              <a:t>poate</a:t>
            </a:r>
            <a:r>
              <a:rPr lang="en-US" sz="1800" dirty="0"/>
              <a:t> face </a:t>
            </a:r>
            <a:r>
              <a:rPr lang="en-US" sz="1800" dirty="0" err="1"/>
              <a:t>pe</a:t>
            </a:r>
            <a:r>
              <a:rPr lang="en-US" sz="1800" dirty="0"/>
              <a:t> </a:t>
            </a:r>
            <a:r>
              <a:rPr lang="en-US" sz="1800" dirty="0" err="1"/>
              <a:t>baza</a:t>
            </a:r>
            <a:r>
              <a:rPr lang="en-US" sz="1800" dirty="0"/>
              <a:t> </a:t>
            </a:r>
            <a:r>
              <a:rPr lang="en-US" sz="1800" dirty="0" err="1"/>
              <a:t>normei</a:t>
            </a:r>
            <a:r>
              <a:rPr lang="en-US" sz="1800" dirty="0"/>
              <a:t> </a:t>
            </a:r>
            <a:r>
              <a:rPr lang="en-US" sz="1800" dirty="0" err="1"/>
              <a:t>anuale</a:t>
            </a:r>
            <a:r>
              <a:rPr lang="en-US" sz="1800" dirty="0"/>
              <a:t> de </a:t>
            </a:r>
            <a:r>
              <a:rPr lang="en-US" sz="1800" dirty="0" err="1"/>
              <a:t>venit</a:t>
            </a:r>
            <a:r>
              <a:rPr lang="en-US" sz="1800" dirty="0"/>
              <a:t>, </a:t>
            </a:r>
            <a:r>
              <a:rPr lang="en-US" sz="1800" dirty="0" err="1"/>
              <a:t>sau</a:t>
            </a:r>
            <a:r>
              <a:rPr lang="en-US" sz="1800" dirty="0"/>
              <a:t> </a:t>
            </a:r>
            <a:r>
              <a:rPr lang="en-US" sz="1800" dirty="0" err="1"/>
              <a:t>în</a:t>
            </a:r>
            <a:r>
              <a:rPr lang="en-US" sz="1800" dirty="0"/>
              <a:t> </a:t>
            </a:r>
            <a:r>
              <a:rPr lang="en-US" sz="1800" dirty="0" err="1"/>
              <a:t>sistem</a:t>
            </a:r>
            <a:r>
              <a:rPr lang="en-US" sz="1800" dirty="0"/>
              <a:t> real – la </a:t>
            </a:r>
            <a:r>
              <a:rPr lang="en-US" sz="1800" dirty="0" err="1"/>
              <a:t>alegerea</a:t>
            </a:r>
            <a:r>
              <a:rPr lang="en-US" sz="1800" dirty="0"/>
              <a:t> </a:t>
            </a:r>
            <a:r>
              <a:rPr lang="en-US" sz="1800" dirty="0" err="1"/>
              <a:t>proprietarului</a:t>
            </a:r>
            <a:r>
              <a:rPr lang="en-US" sz="1800" dirty="0"/>
              <a:t>.</a:t>
            </a:r>
            <a:endParaRPr lang="ro-RO" sz="1800" dirty="0"/>
          </a:p>
          <a:p>
            <a:pPr marL="0" algn="just">
              <a:lnSpc>
                <a:spcPct val="110000"/>
              </a:lnSpc>
              <a:buFont typeface="Wingdings" pitchFamily="2" charset="2"/>
              <a:buChar char="Ø"/>
            </a:pPr>
            <a:r>
              <a:rPr lang="en-US" sz="1800" dirty="0" err="1"/>
              <a:t>Normele</a:t>
            </a:r>
            <a:r>
              <a:rPr lang="en-US" sz="1800" dirty="0"/>
              <a:t> </a:t>
            </a:r>
            <a:r>
              <a:rPr lang="en-US" sz="1800" dirty="0" err="1"/>
              <a:t>anuale</a:t>
            </a:r>
            <a:r>
              <a:rPr lang="en-US" sz="1800" dirty="0"/>
              <a:t> de </a:t>
            </a:r>
            <a:r>
              <a:rPr lang="en-US" sz="1800" dirty="0" err="1"/>
              <a:t>venit</a:t>
            </a:r>
            <a:r>
              <a:rPr lang="en-US" sz="1800" dirty="0"/>
              <a:t> pot </a:t>
            </a:r>
            <a:r>
              <a:rPr lang="en-US" sz="1800" dirty="0" err="1"/>
              <a:t>fi</a:t>
            </a:r>
            <a:r>
              <a:rPr lang="en-US" sz="1800" dirty="0"/>
              <a:t> </a:t>
            </a:r>
            <a:r>
              <a:rPr lang="en-US" sz="1800" dirty="0" err="1"/>
              <a:t>ajustate</a:t>
            </a:r>
            <a:r>
              <a:rPr lang="en-US" sz="1800" dirty="0"/>
              <a:t> cu </a:t>
            </a:r>
            <a:r>
              <a:rPr lang="en-US" sz="1800" dirty="0" err="1"/>
              <a:t>coeficienții</a:t>
            </a:r>
            <a:r>
              <a:rPr lang="en-US" sz="1800" dirty="0"/>
              <a:t> de </a:t>
            </a:r>
            <a:r>
              <a:rPr lang="en-US" sz="1800" dirty="0" err="1"/>
              <a:t>corecție</a:t>
            </a:r>
            <a:r>
              <a:rPr lang="en-US" sz="1800" dirty="0"/>
              <a:t>, </a:t>
            </a:r>
            <a:r>
              <a:rPr lang="en-US" sz="1800" dirty="0" err="1"/>
              <a:t>corespunzător</a:t>
            </a:r>
            <a:r>
              <a:rPr lang="en-US" sz="1800" dirty="0"/>
              <a:t> </a:t>
            </a:r>
            <a:r>
              <a:rPr lang="en-US" sz="1800" dirty="0" err="1"/>
              <a:t>criteriilor</a:t>
            </a:r>
            <a:r>
              <a:rPr lang="en-US" sz="1800" dirty="0"/>
              <a:t> </a:t>
            </a:r>
            <a:r>
              <a:rPr lang="en-US" sz="1800" dirty="0" err="1"/>
              <a:t>prevăzute</a:t>
            </a:r>
            <a:r>
              <a:rPr lang="en-US" sz="1800" dirty="0"/>
              <a:t> de </a:t>
            </a:r>
            <a:r>
              <a:rPr lang="en-US" sz="1800" dirty="0" err="1"/>
              <a:t>articolul</a:t>
            </a:r>
            <a:r>
              <a:rPr lang="en-US" sz="1800" dirty="0"/>
              <a:t> 2 din </a:t>
            </a:r>
            <a:r>
              <a:rPr lang="en-US" sz="1800" dirty="0" err="1"/>
              <a:t>Ordinul</a:t>
            </a:r>
            <a:r>
              <a:rPr lang="en-US" sz="1800" dirty="0"/>
              <a:t> 22/28/2012 </a:t>
            </a:r>
            <a:r>
              <a:rPr lang="en-US" sz="1800" dirty="0" err="1"/>
              <a:t>și</a:t>
            </a:r>
            <a:r>
              <a:rPr lang="en-US" sz="1800" dirty="0"/>
              <a:t> nu pot </a:t>
            </a:r>
            <a:r>
              <a:rPr lang="en-US" sz="1800" dirty="0" err="1"/>
              <a:t>să</a:t>
            </a:r>
            <a:r>
              <a:rPr lang="en-US" sz="1800" dirty="0"/>
              <a:t> </a:t>
            </a:r>
            <a:r>
              <a:rPr lang="en-US" sz="1800" dirty="0" err="1"/>
              <a:t>difere</a:t>
            </a:r>
            <a:r>
              <a:rPr lang="en-US" sz="1800" dirty="0"/>
              <a:t> cu maim </a:t>
            </a:r>
            <a:r>
              <a:rPr lang="en-US" sz="1800" dirty="0" err="1"/>
              <a:t>ult</a:t>
            </a:r>
            <a:r>
              <a:rPr lang="en-US" sz="1800" dirty="0"/>
              <a:t> de 30% de </a:t>
            </a:r>
            <a:r>
              <a:rPr lang="en-US" sz="1800" dirty="0" err="1"/>
              <a:t>nivelul</a:t>
            </a:r>
            <a:r>
              <a:rPr lang="en-US" sz="1800" dirty="0"/>
              <a:t> </a:t>
            </a:r>
            <a:r>
              <a:rPr lang="en-US" sz="1800" dirty="0" err="1"/>
              <a:t>normelor</a:t>
            </a:r>
            <a:r>
              <a:rPr lang="en-US" sz="1800" dirty="0"/>
              <a:t> </a:t>
            </a:r>
            <a:r>
              <a:rPr lang="en-US" sz="1800" dirty="0" err="1"/>
              <a:t>anuale</a:t>
            </a:r>
            <a:r>
              <a:rPr lang="en-US" sz="1800" dirty="0"/>
              <a:t> </a:t>
            </a:r>
            <a:r>
              <a:rPr lang="en-US" sz="1800" dirty="0" err="1"/>
              <a:t>transmise</a:t>
            </a:r>
            <a:r>
              <a:rPr lang="en-US" sz="1800" dirty="0"/>
              <a:t> de </a:t>
            </a:r>
            <a:r>
              <a:rPr lang="en-US" sz="1800" dirty="0" err="1"/>
              <a:t>către</a:t>
            </a:r>
            <a:r>
              <a:rPr lang="en-US" sz="1800" dirty="0"/>
              <a:t> </a:t>
            </a:r>
            <a:r>
              <a:rPr lang="en-US" sz="1800" dirty="0" err="1"/>
              <a:t>autoritatea</a:t>
            </a:r>
            <a:r>
              <a:rPr lang="en-US" sz="1800" dirty="0"/>
              <a:t> </a:t>
            </a:r>
            <a:r>
              <a:rPr lang="en-US" sz="1800" dirty="0" err="1"/>
              <a:t>Națională</a:t>
            </a:r>
            <a:r>
              <a:rPr lang="en-US" sz="1800" dirty="0"/>
              <a:t> </a:t>
            </a:r>
            <a:r>
              <a:rPr lang="en-US" sz="1800" dirty="0" err="1"/>
              <a:t>pentru</a:t>
            </a:r>
            <a:r>
              <a:rPr lang="en-US" sz="1800" dirty="0"/>
              <a:t> </a:t>
            </a:r>
            <a:r>
              <a:rPr lang="en-US" sz="1800" dirty="0" err="1"/>
              <a:t>Turism</a:t>
            </a:r>
            <a:r>
              <a:rPr lang="en-US" sz="1800" dirty="0"/>
              <a:t> din </a:t>
            </a:r>
            <a:r>
              <a:rPr lang="en-US" sz="1800" dirty="0" err="1"/>
              <a:t>cadrul</a:t>
            </a:r>
            <a:r>
              <a:rPr lang="en-US" sz="1800" dirty="0"/>
              <a:t> </a:t>
            </a:r>
            <a:r>
              <a:rPr lang="en-US" sz="1800" dirty="0" err="1"/>
              <a:t>Ministerului</a:t>
            </a:r>
            <a:r>
              <a:rPr lang="en-US" sz="1800" dirty="0"/>
              <a:t> </a:t>
            </a:r>
            <a:r>
              <a:rPr lang="en-US" sz="1800" dirty="0" err="1"/>
              <a:t>Economiei</a:t>
            </a:r>
            <a:r>
              <a:rPr lang="en-US" sz="1800" dirty="0"/>
              <a:t>, </a:t>
            </a:r>
            <a:r>
              <a:rPr lang="en-US" sz="1800" dirty="0" err="1"/>
              <a:t>Comerțului</a:t>
            </a:r>
            <a:r>
              <a:rPr lang="en-US" sz="1800" dirty="0"/>
              <a:t> </a:t>
            </a:r>
            <a:r>
              <a:rPr lang="en-US" sz="1800" dirty="0" err="1"/>
              <a:t>și</a:t>
            </a:r>
            <a:r>
              <a:rPr lang="en-US" sz="1800" dirty="0"/>
              <a:t> </a:t>
            </a:r>
            <a:r>
              <a:rPr lang="en-US" sz="1800" dirty="0" err="1"/>
              <a:t>Relațiilor</a:t>
            </a:r>
            <a:r>
              <a:rPr lang="en-US" sz="1800" dirty="0"/>
              <a:t> cu </a:t>
            </a:r>
            <a:r>
              <a:rPr lang="en-US" sz="1800" dirty="0" err="1"/>
              <a:t>Mediul</a:t>
            </a:r>
            <a:r>
              <a:rPr lang="en-US" sz="1800" dirty="0"/>
              <a:t> de </a:t>
            </a:r>
            <a:r>
              <a:rPr lang="en-US" sz="1800" dirty="0" err="1"/>
              <a:t>Afaceri</a:t>
            </a:r>
            <a:endParaRPr lang="ro-RO" sz="1800" dirty="0"/>
          </a:p>
          <a:p>
            <a:pPr marL="0" algn="just">
              <a:lnSpc>
                <a:spcPct val="110000"/>
              </a:lnSpc>
              <a:buFont typeface="Wingdings" pitchFamily="2" charset="2"/>
              <a:buChar char="Ø"/>
            </a:pPr>
            <a:r>
              <a:rPr lang="en-US" sz="1800" dirty="0" err="1"/>
              <a:t>Această</a:t>
            </a:r>
            <a:r>
              <a:rPr lang="en-US" sz="1800" dirty="0"/>
              <a:t> </a:t>
            </a:r>
            <a:r>
              <a:rPr lang="en-US" sz="1800" dirty="0" err="1"/>
              <a:t>soluție</a:t>
            </a:r>
            <a:r>
              <a:rPr lang="en-US" sz="1800" dirty="0"/>
              <a:t>, vine </a:t>
            </a:r>
            <a:r>
              <a:rPr lang="en-US" sz="1800" dirty="0" err="1"/>
              <a:t>în</a:t>
            </a:r>
            <a:r>
              <a:rPr lang="en-US" sz="1800" dirty="0"/>
              <a:t> </a:t>
            </a:r>
            <a:r>
              <a:rPr lang="en-US" sz="1800" dirty="0" err="1"/>
              <a:t>sprijinul</a:t>
            </a:r>
            <a:r>
              <a:rPr lang="en-US" sz="1800" dirty="0"/>
              <a:t> </a:t>
            </a:r>
            <a:r>
              <a:rPr lang="en-US" sz="1800" dirty="0" err="1"/>
              <a:t>fermierilor</a:t>
            </a:r>
            <a:r>
              <a:rPr lang="en-US" sz="1800" dirty="0"/>
              <a:t>, care nu au o </a:t>
            </a:r>
            <a:r>
              <a:rPr lang="en-US" sz="1800" dirty="0" err="1"/>
              <a:t>afacere</a:t>
            </a:r>
            <a:r>
              <a:rPr lang="en-US" sz="1800" dirty="0"/>
              <a:t> </a:t>
            </a:r>
            <a:r>
              <a:rPr lang="en-US" sz="1800" dirty="0" err="1"/>
              <a:t>în</a:t>
            </a:r>
            <a:r>
              <a:rPr lang="en-US" sz="1800" dirty="0"/>
              <a:t> </a:t>
            </a:r>
            <a:r>
              <a:rPr lang="en-US" sz="1800" dirty="0" err="1"/>
              <a:t>turism</a:t>
            </a:r>
            <a:r>
              <a:rPr lang="en-US" sz="1800" dirty="0"/>
              <a:t> </a:t>
            </a:r>
            <a:r>
              <a:rPr lang="en-US" sz="1800" dirty="0" err="1"/>
              <a:t>și</a:t>
            </a:r>
            <a:r>
              <a:rPr lang="en-US" sz="1800" dirty="0"/>
              <a:t> </a:t>
            </a:r>
            <a:r>
              <a:rPr lang="en-US" sz="1800" dirty="0" err="1"/>
              <a:t>nici</a:t>
            </a:r>
            <a:r>
              <a:rPr lang="en-US" sz="1800" dirty="0"/>
              <a:t> nu </a:t>
            </a:r>
            <a:r>
              <a:rPr lang="en-US" sz="1800" dirty="0" err="1"/>
              <a:t>doresc</a:t>
            </a:r>
            <a:r>
              <a:rPr lang="en-US" sz="1800" dirty="0"/>
              <a:t> </a:t>
            </a:r>
            <a:r>
              <a:rPr lang="en-US" sz="1800" dirty="0" err="1"/>
              <a:t>să</a:t>
            </a:r>
            <a:r>
              <a:rPr lang="en-US" sz="1800" dirty="0"/>
              <a:t> </a:t>
            </a:r>
            <a:r>
              <a:rPr lang="en-US" sz="1800" dirty="0" err="1"/>
              <a:t>își</a:t>
            </a:r>
            <a:r>
              <a:rPr lang="en-US" sz="1800" dirty="0"/>
              <a:t> </a:t>
            </a:r>
            <a:r>
              <a:rPr lang="en-US" sz="1800" dirty="0" err="1"/>
              <a:t>clasifice</a:t>
            </a:r>
            <a:r>
              <a:rPr lang="en-US" sz="1800" dirty="0"/>
              <a:t> </a:t>
            </a:r>
            <a:r>
              <a:rPr lang="en-US" sz="1800" dirty="0" err="1"/>
              <a:t>ferma</a:t>
            </a:r>
            <a:r>
              <a:rPr lang="en-US" sz="1800" dirty="0"/>
              <a:t>, </a:t>
            </a:r>
            <a:r>
              <a:rPr lang="en-US" sz="1800" dirty="0" err="1"/>
              <a:t>pentru</a:t>
            </a:r>
            <a:r>
              <a:rPr lang="en-US" sz="1800" dirty="0"/>
              <a:t> a devein </a:t>
            </a:r>
            <a:r>
              <a:rPr lang="en-US" sz="1800" dirty="0" err="1"/>
              <a:t>turistică</a:t>
            </a:r>
            <a:r>
              <a:rPr lang="en-US" sz="1800" dirty="0"/>
              <a:t>/ </a:t>
            </a:r>
            <a:r>
              <a:rPr lang="en-US" sz="1800" dirty="0" err="1"/>
              <a:t>agroturistică</a:t>
            </a:r>
            <a:r>
              <a:rPr lang="en-US" sz="1800" dirty="0"/>
              <a:t>  </a:t>
            </a:r>
            <a:endParaRPr lang="ro-RO" sz="1800" dirty="0"/>
          </a:p>
        </p:txBody>
      </p:sp>
      <p:sp>
        <p:nvSpPr>
          <p:cNvPr id="4" name="CasetăText 3"/>
          <p:cNvSpPr txBox="1"/>
          <p:nvPr/>
        </p:nvSpPr>
        <p:spPr>
          <a:xfrm>
            <a:off x="350520" y="198120"/>
            <a:ext cx="2682240" cy="369332"/>
          </a:xfrm>
          <a:prstGeom prst="rect">
            <a:avLst/>
          </a:prstGeom>
          <a:noFill/>
        </p:spPr>
        <p:txBody>
          <a:bodyPr wrap="square" rtlCol="0">
            <a:spAutoFit/>
          </a:bodyPr>
          <a:lstStyle/>
          <a:p>
            <a:r>
              <a:rPr lang="en-US" b="1" dirty="0" err="1"/>
              <a:t>Cazarea</a:t>
            </a:r>
            <a:r>
              <a:rPr lang="en-US" b="1" dirty="0"/>
              <a:t> </a:t>
            </a:r>
            <a:r>
              <a:rPr lang="en-US" b="1" dirty="0" err="1"/>
              <a:t>în</a:t>
            </a:r>
            <a:r>
              <a:rPr lang="en-US" b="1" dirty="0"/>
              <a:t> </a:t>
            </a:r>
            <a:r>
              <a:rPr lang="en-US" b="1" dirty="0" err="1"/>
              <a:t>cadrul</a:t>
            </a:r>
            <a:r>
              <a:rPr lang="en-US" b="1" dirty="0"/>
              <a:t> </a:t>
            </a:r>
            <a:r>
              <a:rPr lang="en-US" b="1" dirty="0" err="1"/>
              <a:t>fermei</a:t>
            </a:r>
            <a:endParaRPr lang="ro-RO" dirty="0"/>
          </a:p>
        </p:txBody>
      </p:sp>
      <p:pic>
        <p:nvPicPr>
          <p:cNvPr id="5" name="Imagine 4">
            <a:extLst>
              <a:ext uri="{FF2B5EF4-FFF2-40B4-BE49-F238E27FC236}">
                <a16:creationId xmlns:a16="http://schemas.microsoft.com/office/drawing/2014/main" id="{432932C5-8381-4719-8AF5-4439BE497B77}"/>
              </a:ext>
            </a:extLst>
          </p:cNvPr>
          <p:cNvPicPr>
            <a:picLocks noChangeAspect="1"/>
          </p:cNvPicPr>
          <p:nvPr/>
        </p:nvPicPr>
        <p:blipFill>
          <a:blip r:embed="rId2" cstate="print"/>
          <a:stretch>
            <a:fillRect/>
          </a:stretch>
        </p:blipFill>
        <p:spPr>
          <a:xfrm>
            <a:off x="8731353" y="426720"/>
            <a:ext cx="3244211" cy="2164080"/>
          </a:xfrm>
          <a:prstGeom prst="rect">
            <a:avLst/>
          </a:prstGeom>
        </p:spPr>
      </p:pic>
      <p:pic>
        <p:nvPicPr>
          <p:cNvPr id="49154" name="Picture 2" descr="F:\My Passport\VATRA DORNEI\2018\Fotografii\2018 Septembrie\DSC_0262.JPG"/>
          <p:cNvPicPr>
            <a:picLocks noChangeAspect="1" noChangeArrowheads="1"/>
          </p:cNvPicPr>
          <p:nvPr/>
        </p:nvPicPr>
        <p:blipFill>
          <a:blip r:embed="rId3" cstate="print"/>
          <a:srcRect/>
          <a:stretch>
            <a:fillRect/>
          </a:stretch>
        </p:blipFill>
        <p:spPr bwMode="auto">
          <a:xfrm>
            <a:off x="8717280" y="3129280"/>
            <a:ext cx="3261360" cy="217424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a:xfrm>
            <a:off x="701040" y="1021081"/>
            <a:ext cx="10652760" cy="1173480"/>
          </a:xfrm>
        </p:spPr>
        <p:txBody>
          <a:bodyPr/>
          <a:lstStyle/>
          <a:p>
            <a:pPr marL="0" algn="just">
              <a:buFont typeface="Wingdings" pitchFamily="2" charset="2"/>
              <a:buChar char="v"/>
            </a:pPr>
            <a:r>
              <a:rPr lang="en-US" sz="1800" dirty="0" err="1"/>
              <a:t>Gastronomia</a:t>
            </a:r>
            <a:r>
              <a:rPr lang="en-US" sz="1800" dirty="0"/>
              <a:t>, </a:t>
            </a:r>
            <a:r>
              <a:rPr lang="en-US" sz="1800" dirty="0" err="1"/>
              <a:t>reprezintă</a:t>
            </a:r>
            <a:r>
              <a:rPr lang="en-US" sz="1800" dirty="0"/>
              <a:t> </a:t>
            </a:r>
            <a:r>
              <a:rPr lang="en-US" sz="1800" dirty="0" err="1"/>
              <a:t>unul</a:t>
            </a:r>
            <a:r>
              <a:rPr lang="en-US" sz="1800" dirty="0"/>
              <a:t> </a:t>
            </a:r>
            <a:r>
              <a:rPr lang="en-US" sz="1800" dirty="0" err="1"/>
              <a:t>dintre</a:t>
            </a:r>
            <a:r>
              <a:rPr lang="en-US" sz="1800" dirty="0"/>
              <a:t> </a:t>
            </a:r>
            <a:r>
              <a:rPr lang="en-US" sz="1800" dirty="0" err="1"/>
              <a:t>punctele</a:t>
            </a:r>
            <a:r>
              <a:rPr lang="en-US" sz="1800" dirty="0"/>
              <a:t> forte </a:t>
            </a:r>
            <a:r>
              <a:rPr lang="en-US" sz="1800" dirty="0" err="1"/>
              <a:t>în</a:t>
            </a:r>
            <a:r>
              <a:rPr lang="en-US" sz="1800" dirty="0"/>
              <a:t> </a:t>
            </a:r>
            <a:r>
              <a:rPr lang="en-US" sz="1800" dirty="0" err="1"/>
              <a:t>activitatea</a:t>
            </a:r>
            <a:r>
              <a:rPr lang="en-US" sz="1800" dirty="0"/>
              <a:t> </a:t>
            </a:r>
            <a:r>
              <a:rPr lang="en-US" sz="1800" dirty="0" err="1"/>
              <a:t>turistică</a:t>
            </a:r>
            <a:r>
              <a:rPr lang="en-US" sz="1800" dirty="0"/>
              <a:t>. </a:t>
            </a:r>
            <a:r>
              <a:rPr lang="en-US" sz="1800" dirty="0" err="1"/>
              <a:t>Turistul</a:t>
            </a:r>
            <a:r>
              <a:rPr lang="en-US" sz="1800" dirty="0"/>
              <a:t> </a:t>
            </a:r>
            <a:r>
              <a:rPr lang="en-US" sz="1800" dirty="0" err="1"/>
              <a:t>își</a:t>
            </a:r>
            <a:r>
              <a:rPr lang="en-US" sz="1800" dirty="0"/>
              <a:t> </a:t>
            </a:r>
            <a:r>
              <a:rPr lang="en-US" sz="1800" dirty="0" err="1"/>
              <a:t>dorește</a:t>
            </a:r>
            <a:r>
              <a:rPr lang="en-US" sz="1800" dirty="0"/>
              <a:t> </a:t>
            </a:r>
            <a:r>
              <a:rPr lang="en-US" sz="1800" dirty="0" err="1"/>
              <a:t>să</a:t>
            </a:r>
            <a:r>
              <a:rPr lang="en-US" sz="1800" dirty="0"/>
              <a:t> </a:t>
            </a:r>
            <a:r>
              <a:rPr lang="en-US" sz="1800" dirty="0" err="1"/>
              <a:t>deguste</a:t>
            </a:r>
            <a:r>
              <a:rPr lang="en-US" sz="1800" dirty="0"/>
              <a:t> </a:t>
            </a:r>
            <a:r>
              <a:rPr lang="en-US" sz="1800" dirty="0" err="1"/>
              <a:t>produse</a:t>
            </a:r>
            <a:r>
              <a:rPr lang="en-US" sz="1800" dirty="0"/>
              <a:t> locale, </a:t>
            </a:r>
            <a:r>
              <a:rPr lang="en-US" sz="1800" dirty="0" err="1"/>
              <a:t>tradiționale</a:t>
            </a:r>
            <a:r>
              <a:rPr lang="en-US" sz="1800" dirty="0"/>
              <a:t>, </a:t>
            </a:r>
            <a:r>
              <a:rPr lang="en-US" sz="1800" dirty="0" err="1"/>
              <a:t>specifice</a:t>
            </a:r>
            <a:r>
              <a:rPr lang="en-US" sz="1800" dirty="0"/>
              <a:t> </a:t>
            </a:r>
            <a:r>
              <a:rPr lang="en-US" sz="1800" dirty="0" err="1"/>
              <a:t>locului</a:t>
            </a:r>
            <a:r>
              <a:rPr lang="en-US" sz="1800" dirty="0"/>
              <a:t> </a:t>
            </a:r>
            <a:r>
              <a:rPr lang="en-US" sz="1800" dirty="0" err="1"/>
              <a:t>vizitat</a:t>
            </a:r>
            <a:r>
              <a:rPr lang="en-US" sz="1800" dirty="0"/>
              <a:t>. </a:t>
            </a:r>
            <a:r>
              <a:rPr lang="en-US" sz="1800" dirty="0" err="1"/>
              <a:t>Produsele</a:t>
            </a:r>
            <a:r>
              <a:rPr lang="en-US" sz="1800" dirty="0"/>
              <a:t> </a:t>
            </a:r>
            <a:r>
              <a:rPr lang="en-US" sz="1800" dirty="0" err="1"/>
              <a:t>agroalimentare</a:t>
            </a:r>
            <a:r>
              <a:rPr lang="en-US" sz="1800" dirty="0"/>
              <a:t> din </a:t>
            </a:r>
            <a:r>
              <a:rPr lang="en-US" sz="1800" dirty="0" err="1"/>
              <a:t>fermă</a:t>
            </a:r>
            <a:r>
              <a:rPr lang="en-US" sz="1800" dirty="0"/>
              <a:t>, </a:t>
            </a:r>
            <a:r>
              <a:rPr lang="en-US" sz="1800" dirty="0" err="1"/>
              <a:t>proaspete</a:t>
            </a:r>
            <a:r>
              <a:rPr lang="en-US" sz="1800" dirty="0"/>
              <a:t> </a:t>
            </a:r>
            <a:r>
              <a:rPr lang="en-US" sz="1800" dirty="0" err="1"/>
              <a:t>sau</a:t>
            </a:r>
            <a:r>
              <a:rPr lang="en-US" sz="1800" dirty="0"/>
              <a:t> </a:t>
            </a:r>
            <a:r>
              <a:rPr lang="en-US" sz="1800" dirty="0" err="1"/>
              <a:t>conservate</a:t>
            </a:r>
            <a:r>
              <a:rPr lang="en-US" sz="1800" dirty="0"/>
              <a:t>, </a:t>
            </a:r>
            <a:r>
              <a:rPr lang="en-US" sz="1800" dirty="0" err="1"/>
              <a:t>având</a:t>
            </a:r>
            <a:r>
              <a:rPr lang="en-US" sz="1800" dirty="0"/>
              <a:t> o </a:t>
            </a:r>
            <a:r>
              <a:rPr lang="en-US" sz="1800" dirty="0" err="1"/>
              <a:t>calitate</a:t>
            </a:r>
            <a:r>
              <a:rPr lang="en-US" sz="1800" dirty="0"/>
              <a:t> </a:t>
            </a:r>
            <a:r>
              <a:rPr lang="en-US" sz="1800" dirty="0" err="1"/>
              <a:t>superioară</a:t>
            </a:r>
            <a:r>
              <a:rPr lang="en-US" sz="1800" dirty="0"/>
              <a:t>, pot </a:t>
            </a:r>
            <a:r>
              <a:rPr lang="en-US" sz="1800" dirty="0" err="1"/>
              <a:t>fi</a:t>
            </a:r>
            <a:r>
              <a:rPr lang="en-US" sz="1800" dirty="0"/>
              <a:t> </a:t>
            </a:r>
            <a:r>
              <a:rPr lang="en-US" sz="1800" dirty="0" err="1"/>
              <a:t>valorificate</a:t>
            </a:r>
            <a:r>
              <a:rPr lang="en-US" sz="1800" dirty="0"/>
              <a:t> direct </a:t>
            </a:r>
            <a:r>
              <a:rPr lang="en-US" sz="1800" dirty="0" err="1"/>
              <a:t>în</a:t>
            </a:r>
            <a:r>
              <a:rPr lang="en-US" sz="1800" dirty="0"/>
              <a:t> </a:t>
            </a:r>
            <a:r>
              <a:rPr lang="en-US" sz="1800" dirty="0" err="1"/>
              <a:t>cadrul</a:t>
            </a:r>
            <a:r>
              <a:rPr lang="en-US" sz="1800" dirty="0"/>
              <a:t> </a:t>
            </a:r>
            <a:r>
              <a:rPr lang="en-US" sz="1800" dirty="0" err="1"/>
              <a:t>acesteia</a:t>
            </a:r>
            <a:r>
              <a:rPr lang="en-US" sz="1800" dirty="0"/>
              <a:t>, </a:t>
            </a:r>
            <a:r>
              <a:rPr lang="en-US" sz="1800" dirty="0" err="1"/>
              <a:t>prin</a:t>
            </a:r>
            <a:r>
              <a:rPr lang="en-US" sz="1800" dirty="0"/>
              <a:t> </a:t>
            </a:r>
            <a:r>
              <a:rPr lang="en-US" sz="1800" dirty="0" err="1"/>
              <a:t>turism</a:t>
            </a:r>
            <a:r>
              <a:rPr lang="en-US" sz="1800" dirty="0"/>
              <a:t>. De un </a:t>
            </a:r>
            <a:r>
              <a:rPr lang="en-US" sz="1800" dirty="0" err="1"/>
              <a:t>interes</a:t>
            </a:r>
            <a:r>
              <a:rPr lang="en-US" sz="1800" dirty="0"/>
              <a:t> </a:t>
            </a:r>
            <a:r>
              <a:rPr lang="en-US" sz="1800" dirty="0" err="1"/>
              <a:t>deosebit</a:t>
            </a:r>
            <a:r>
              <a:rPr lang="en-US" sz="1800" dirty="0"/>
              <a:t> se </a:t>
            </a:r>
            <a:r>
              <a:rPr lang="en-US" sz="1800" dirty="0" err="1"/>
              <a:t>bucură</a:t>
            </a:r>
            <a:r>
              <a:rPr lang="en-US" sz="1800" dirty="0"/>
              <a:t> </a:t>
            </a:r>
            <a:r>
              <a:rPr lang="en-US" sz="1800" dirty="0" err="1"/>
              <a:t>produsele</a:t>
            </a:r>
            <a:r>
              <a:rPr lang="en-US" sz="1800" dirty="0"/>
              <a:t> </a:t>
            </a:r>
            <a:r>
              <a:rPr lang="en-US" sz="1800" dirty="0" err="1"/>
              <a:t>agroalimentare</a:t>
            </a:r>
            <a:r>
              <a:rPr lang="en-US" sz="1800" dirty="0"/>
              <a:t> certificate </a:t>
            </a:r>
            <a:r>
              <a:rPr lang="ro-RO" sz="1800" dirty="0"/>
              <a:t>„produs montan” și Punctele Gastronomice Locale.</a:t>
            </a:r>
          </a:p>
          <a:p>
            <a:pPr>
              <a:buNone/>
            </a:pPr>
            <a:endParaRPr lang="ro-RO" dirty="0"/>
          </a:p>
          <a:p>
            <a:pPr>
              <a:buNone/>
            </a:pPr>
            <a:endParaRPr lang="ro-RO" dirty="0"/>
          </a:p>
        </p:txBody>
      </p:sp>
      <p:sp>
        <p:nvSpPr>
          <p:cNvPr id="4" name="CasetăText 3"/>
          <p:cNvSpPr txBox="1"/>
          <p:nvPr/>
        </p:nvSpPr>
        <p:spPr>
          <a:xfrm>
            <a:off x="716280" y="563880"/>
            <a:ext cx="5446619" cy="369332"/>
          </a:xfrm>
          <a:prstGeom prst="rect">
            <a:avLst/>
          </a:prstGeom>
          <a:noFill/>
        </p:spPr>
        <p:txBody>
          <a:bodyPr wrap="none" rtlCol="0">
            <a:spAutoFit/>
          </a:bodyPr>
          <a:lstStyle/>
          <a:p>
            <a:r>
              <a:rPr lang="en-US" b="1" dirty="0" err="1"/>
              <a:t>Posibilități</a:t>
            </a:r>
            <a:r>
              <a:rPr lang="en-US" b="1" dirty="0"/>
              <a:t> de </a:t>
            </a:r>
            <a:r>
              <a:rPr lang="en-US" b="1" dirty="0" err="1"/>
              <a:t>servire</a:t>
            </a:r>
            <a:r>
              <a:rPr lang="en-US" b="1" dirty="0"/>
              <a:t> a </a:t>
            </a:r>
            <a:r>
              <a:rPr lang="en-US" b="1" dirty="0" err="1"/>
              <a:t>mesei</a:t>
            </a:r>
            <a:r>
              <a:rPr lang="en-US" b="1" dirty="0"/>
              <a:t> </a:t>
            </a:r>
            <a:r>
              <a:rPr lang="en-US" b="1" dirty="0" err="1"/>
              <a:t>în</a:t>
            </a:r>
            <a:r>
              <a:rPr lang="en-US" b="1" dirty="0"/>
              <a:t> </a:t>
            </a:r>
            <a:r>
              <a:rPr lang="en-US" b="1" dirty="0" err="1"/>
              <a:t>cadrul</a:t>
            </a:r>
            <a:r>
              <a:rPr lang="en-US" b="1" dirty="0"/>
              <a:t> </a:t>
            </a:r>
            <a:r>
              <a:rPr lang="en-US" b="1" dirty="0" err="1"/>
              <a:t>fermei</a:t>
            </a:r>
            <a:r>
              <a:rPr lang="en-US" b="1" dirty="0"/>
              <a:t> </a:t>
            </a:r>
            <a:r>
              <a:rPr lang="en-US" b="1" dirty="0" err="1"/>
              <a:t>montane</a:t>
            </a:r>
            <a:endParaRPr lang="ro-RO" dirty="0"/>
          </a:p>
        </p:txBody>
      </p:sp>
      <p:pic>
        <p:nvPicPr>
          <p:cNvPr id="46082" name="Picture 2"/>
          <p:cNvPicPr>
            <a:picLocks noChangeAspect="1" noChangeArrowheads="1"/>
          </p:cNvPicPr>
          <p:nvPr/>
        </p:nvPicPr>
        <p:blipFill>
          <a:blip r:embed="rId2"/>
          <a:srcRect/>
          <a:stretch>
            <a:fillRect/>
          </a:stretch>
        </p:blipFill>
        <p:spPr bwMode="auto">
          <a:xfrm>
            <a:off x="252392" y="2346960"/>
            <a:ext cx="6148408" cy="4400030"/>
          </a:xfrm>
          <a:prstGeom prst="rect">
            <a:avLst/>
          </a:prstGeom>
          <a:noFill/>
          <a:ln w="9525">
            <a:noFill/>
            <a:miter lim="800000"/>
            <a:headEnd/>
            <a:tailEnd/>
          </a:ln>
        </p:spPr>
      </p:pic>
      <p:pic>
        <p:nvPicPr>
          <p:cNvPr id="46083" name="Imagine 4"/>
          <p:cNvPicPr>
            <a:picLocks noChangeAspect="1" noChangeArrowheads="1"/>
          </p:cNvPicPr>
          <p:nvPr/>
        </p:nvPicPr>
        <p:blipFill>
          <a:blip r:embed="rId3"/>
          <a:srcRect/>
          <a:stretch>
            <a:fillRect/>
          </a:stretch>
        </p:blipFill>
        <p:spPr bwMode="auto">
          <a:xfrm>
            <a:off x="7254240" y="2529840"/>
            <a:ext cx="3183255" cy="3977517"/>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925</TotalTime>
  <Words>2665</Words>
  <Application>Microsoft Office PowerPoint</Application>
  <PresentationFormat>Widescreen</PresentationFormat>
  <Paragraphs>92</Paragraphs>
  <Slides>15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Times New Roman</vt:lpstr>
      <vt:lpstr>Verdana</vt:lpstr>
      <vt:lpstr>Wingdings</vt:lpstr>
      <vt:lpstr>Temă Office</vt:lpstr>
      <vt:lpstr>PowerPoint Presentation</vt:lpstr>
      <vt:lpstr>PowerPoint Presentation</vt:lpstr>
      <vt:lpstr>PowerPoint Presentation</vt:lpstr>
      <vt:lpstr>PowerPoint Presentation</vt:lpstr>
      <vt:lpstr>PowerPoint Presentation</vt:lpstr>
      <vt:lpstr>Agroturismul practicat în fermă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Tacu</cp:lastModifiedBy>
  <cp:revision>89</cp:revision>
  <dcterms:created xsi:type="dcterms:W3CDTF">2018-05-23T09:56:54Z</dcterms:created>
  <dcterms:modified xsi:type="dcterms:W3CDTF">2020-09-29T14:50:23Z</dcterms:modified>
</cp:coreProperties>
</file>