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7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8A809AF-9375-4500-ABA1-1A8A9DB32E9C}"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82B38BA-0AC2-4F8A-8E92-97F2888C7DA7}" type="slidenum">
              <a:rPr lang="en-US" smtClean="0"/>
              <a:t>‹#›</a:t>
            </a:fld>
            <a:endParaRPr lang="en-US"/>
          </a:p>
        </p:txBody>
      </p:sp>
    </p:spTree>
    <p:extLst>
      <p:ext uri="{BB962C8B-B14F-4D97-AF65-F5344CB8AC3E}">
        <p14:creationId xmlns:p14="http://schemas.microsoft.com/office/powerpoint/2010/main" val="42855239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8A809AF-9375-4500-ABA1-1A8A9DB32E9C}"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82B38BA-0AC2-4F8A-8E92-97F2888C7DA7}" type="slidenum">
              <a:rPr lang="en-US" smtClean="0"/>
              <a:t>‹#›</a:t>
            </a:fld>
            <a:endParaRPr lang="en-US"/>
          </a:p>
        </p:txBody>
      </p:sp>
    </p:spTree>
    <p:extLst>
      <p:ext uri="{BB962C8B-B14F-4D97-AF65-F5344CB8AC3E}">
        <p14:creationId xmlns:p14="http://schemas.microsoft.com/office/powerpoint/2010/main" val="38560680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8A809AF-9375-4500-ABA1-1A8A9DB32E9C}"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82B38BA-0AC2-4F8A-8E92-97F2888C7DA7}"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724517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38A809AF-9375-4500-ABA1-1A8A9DB32E9C}" type="datetimeFigureOut">
              <a:rPr lang="en-US" smtClean="0"/>
              <a:t>5/19/2023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82B38BA-0AC2-4F8A-8E92-97F2888C7DA7}" type="slidenum">
              <a:rPr lang="en-US" smtClean="0"/>
              <a:t>‹#›</a:t>
            </a:fld>
            <a:endParaRPr lang="en-US"/>
          </a:p>
        </p:txBody>
      </p:sp>
    </p:spTree>
    <p:extLst>
      <p:ext uri="{BB962C8B-B14F-4D97-AF65-F5344CB8AC3E}">
        <p14:creationId xmlns:p14="http://schemas.microsoft.com/office/powerpoint/2010/main" val="26234060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38A809AF-9375-4500-ABA1-1A8A9DB32E9C}" type="datetimeFigureOut">
              <a:rPr lang="en-US" smtClean="0"/>
              <a:t>5/19/2023</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82B38BA-0AC2-4F8A-8E92-97F2888C7DA7}"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470047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38A809AF-9375-4500-ABA1-1A8A9DB32E9C}" type="datetimeFigureOut">
              <a:rPr lang="en-US" smtClean="0"/>
              <a:t>5/19/2023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82B38BA-0AC2-4F8A-8E92-97F2888C7DA7}" type="slidenum">
              <a:rPr lang="en-US" smtClean="0"/>
              <a:t>‹#›</a:t>
            </a:fld>
            <a:endParaRPr lang="en-US"/>
          </a:p>
        </p:txBody>
      </p:sp>
    </p:spTree>
    <p:extLst>
      <p:ext uri="{BB962C8B-B14F-4D97-AF65-F5344CB8AC3E}">
        <p14:creationId xmlns:p14="http://schemas.microsoft.com/office/powerpoint/2010/main" val="41943394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A809AF-9375-4500-ABA1-1A8A9DB32E9C}"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82B38BA-0AC2-4F8A-8E92-97F2888C7DA7}" type="slidenum">
              <a:rPr lang="en-US" smtClean="0"/>
              <a:t>‹#›</a:t>
            </a:fld>
            <a:endParaRPr lang="en-US"/>
          </a:p>
        </p:txBody>
      </p:sp>
    </p:spTree>
    <p:extLst>
      <p:ext uri="{BB962C8B-B14F-4D97-AF65-F5344CB8AC3E}">
        <p14:creationId xmlns:p14="http://schemas.microsoft.com/office/powerpoint/2010/main" val="18547287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A809AF-9375-4500-ABA1-1A8A9DB32E9C}"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82B38BA-0AC2-4F8A-8E92-97F2888C7DA7}" type="slidenum">
              <a:rPr lang="en-US" smtClean="0"/>
              <a:t>‹#›</a:t>
            </a:fld>
            <a:endParaRPr lang="en-US"/>
          </a:p>
        </p:txBody>
      </p:sp>
    </p:spTree>
    <p:extLst>
      <p:ext uri="{BB962C8B-B14F-4D97-AF65-F5344CB8AC3E}">
        <p14:creationId xmlns:p14="http://schemas.microsoft.com/office/powerpoint/2010/main" val="1255116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A809AF-9375-4500-ABA1-1A8A9DB32E9C}"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82B38BA-0AC2-4F8A-8E92-97F2888C7DA7}" type="slidenum">
              <a:rPr lang="en-US" smtClean="0"/>
              <a:t>‹#›</a:t>
            </a:fld>
            <a:endParaRPr lang="en-US"/>
          </a:p>
        </p:txBody>
      </p:sp>
    </p:spTree>
    <p:extLst>
      <p:ext uri="{BB962C8B-B14F-4D97-AF65-F5344CB8AC3E}">
        <p14:creationId xmlns:p14="http://schemas.microsoft.com/office/powerpoint/2010/main" val="2355239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8A809AF-9375-4500-ABA1-1A8A9DB32E9C}"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82B38BA-0AC2-4F8A-8E92-97F2888C7DA7}" type="slidenum">
              <a:rPr lang="en-US" smtClean="0"/>
              <a:t>‹#›</a:t>
            </a:fld>
            <a:endParaRPr lang="en-US"/>
          </a:p>
        </p:txBody>
      </p:sp>
    </p:spTree>
    <p:extLst>
      <p:ext uri="{BB962C8B-B14F-4D97-AF65-F5344CB8AC3E}">
        <p14:creationId xmlns:p14="http://schemas.microsoft.com/office/powerpoint/2010/main" val="2304277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8A809AF-9375-4500-ABA1-1A8A9DB32E9C}" type="datetimeFigureOut">
              <a:rPr lang="en-US" smtClean="0"/>
              <a:t>5/19/2023</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82B38BA-0AC2-4F8A-8E92-97F2888C7DA7}" type="slidenum">
              <a:rPr lang="en-US" smtClean="0"/>
              <a:t>‹#›</a:t>
            </a:fld>
            <a:endParaRPr lang="en-US"/>
          </a:p>
        </p:txBody>
      </p:sp>
    </p:spTree>
    <p:extLst>
      <p:ext uri="{BB962C8B-B14F-4D97-AF65-F5344CB8AC3E}">
        <p14:creationId xmlns:p14="http://schemas.microsoft.com/office/powerpoint/2010/main" val="1704791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8A809AF-9375-4500-ABA1-1A8A9DB32E9C}" type="datetimeFigureOut">
              <a:rPr lang="en-US" smtClean="0"/>
              <a:t>5/19/2023</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82B38BA-0AC2-4F8A-8E92-97F2888C7DA7}" type="slidenum">
              <a:rPr lang="en-US" smtClean="0"/>
              <a:t>‹#›</a:t>
            </a:fld>
            <a:endParaRPr lang="en-US"/>
          </a:p>
        </p:txBody>
      </p:sp>
    </p:spTree>
    <p:extLst>
      <p:ext uri="{BB962C8B-B14F-4D97-AF65-F5344CB8AC3E}">
        <p14:creationId xmlns:p14="http://schemas.microsoft.com/office/powerpoint/2010/main" val="5113195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8A809AF-9375-4500-ABA1-1A8A9DB32E9C}" type="datetimeFigureOut">
              <a:rPr lang="en-US" smtClean="0"/>
              <a:t>5/19/2023</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82B38BA-0AC2-4F8A-8E92-97F2888C7DA7}" type="slidenum">
              <a:rPr lang="en-US" smtClean="0"/>
              <a:t>‹#›</a:t>
            </a:fld>
            <a:endParaRPr lang="en-US"/>
          </a:p>
        </p:txBody>
      </p:sp>
    </p:spTree>
    <p:extLst>
      <p:ext uri="{BB962C8B-B14F-4D97-AF65-F5344CB8AC3E}">
        <p14:creationId xmlns:p14="http://schemas.microsoft.com/office/powerpoint/2010/main" val="1906048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A809AF-9375-4500-ABA1-1A8A9DB32E9C}" type="datetimeFigureOut">
              <a:rPr lang="en-US" smtClean="0"/>
              <a:t>5/19/2023</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82B38BA-0AC2-4F8A-8E92-97F2888C7DA7}" type="slidenum">
              <a:rPr lang="en-US" smtClean="0"/>
              <a:t>‹#›</a:t>
            </a:fld>
            <a:endParaRPr lang="en-US"/>
          </a:p>
        </p:txBody>
      </p:sp>
    </p:spTree>
    <p:extLst>
      <p:ext uri="{BB962C8B-B14F-4D97-AF65-F5344CB8AC3E}">
        <p14:creationId xmlns:p14="http://schemas.microsoft.com/office/powerpoint/2010/main" val="3993102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8A809AF-9375-4500-ABA1-1A8A9DB32E9C}" type="datetimeFigureOut">
              <a:rPr lang="en-US" smtClean="0"/>
              <a:t>5/19/2023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82B38BA-0AC2-4F8A-8E92-97F2888C7DA7}" type="slidenum">
              <a:rPr lang="en-US" smtClean="0"/>
              <a:t>‹#›</a:t>
            </a:fld>
            <a:endParaRPr lang="en-US"/>
          </a:p>
        </p:txBody>
      </p:sp>
    </p:spTree>
    <p:extLst>
      <p:ext uri="{BB962C8B-B14F-4D97-AF65-F5344CB8AC3E}">
        <p14:creationId xmlns:p14="http://schemas.microsoft.com/office/powerpoint/2010/main" val="2348198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8A809AF-9375-4500-ABA1-1A8A9DB32E9C}" type="datetimeFigureOut">
              <a:rPr lang="en-US" smtClean="0"/>
              <a:t>5/19/2023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82B38BA-0AC2-4F8A-8E92-97F2888C7DA7}" type="slidenum">
              <a:rPr lang="en-US" smtClean="0"/>
              <a:t>‹#›</a:t>
            </a:fld>
            <a:endParaRPr lang="en-US"/>
          </a:p>
        </p:txBody>
      </p:sp>
    </p:spTree>
    <p:extLst>
      <p:ext uri="{BB962C8B-B14F-4D97-AF65-F5344CB8AC3E}">
        <p14:creationId xmlns:p14="http://schemas.microsoft.com/office/powerpoint/2010/main" val="2063722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8A809AF-9375-4500-ABA1-1A8A9DB32E9C}" type="datetimeFigureOut">
              <a:rPr lang="en-US" smtClean="0"/>
              <a:t>5/19/2023</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82B38BA-0AC2-4F8A-8E92-97F2888C7DA7}" type="slidenum">
              <a:rPr lang="en-US" smtClean="0"/>
              <a:t>‹#›</a:t>
            </a:fld>
            <a:endParaRPr lang="en-US"/>
          </a:p>
        </p:txBody>
      </p:sp>
    </p:spTree>
    <p:extLst>
      <p:ext uri="{BB962C8B-B14F-4D97-AF65-F5344CB8AC3E}">
        <p14:creationId xmlns:p14="http://schemas.microsoft.com/office/powerpoint/2010/main" val="16616320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C4BAF-9C2E-F249-B8AC-550079BDDA9E}"/>
              </a:ext>
            </a:extLst>
          </p:cNvPr>
          <p:cNvSpPr>
            <a:spLocks noGrp="1"/>
          </p:cNvSpPr>
          <p:nvPr>
            <p:ph type="ctrTitle"/>
          </p:nvPr>
        </p:nvSpPr>
        <p:spPr>
          <a:xfrm>
            <a:off x="2884777" y="1166219"/>
            <a:ext cx="8915399" cy="2262781"/>
          </a:xfrm>
        </p:spPr>
        <p:txBody>
          <a:bodyPr>
            <a:normAutofit fontScale="90000"/>
          </a:bodyPr>
          <a:lstStyle/>
          <a:p>
            <a:r>
              <a:rPr lang="en-US" dirty="0"/>
              <a:t>Sustainable Tourism in the Case of the World's Ten Most Visited Destinations</a:t>
            </a:r>
          </a:p>
        </p:txBody>
      </p:sp>
      <p:sp>
        <p:nvSpPr>
          <p:cNvPr id="3" name="Subtitle 2">
            <a:extLst>
              <a:ext uri="{FF2B5EF4-FFF2-40B4-BE49-F238E27FC236}">
                <a16:creationId xmlns:a16="http://schemas.microsoft.com/office/drawing/2014/main" id="{00D91EB4-20B6-9961-0DA7-C413AA8A06C6}"/>
              </a:ext>
            </a:extLst>
          </p:cNvPr>
          <p:cNvSpPr>
            <a:spLocks noGrp="1"/>
          </p:cNvSpPr>
          <p:nvPr>
            <p:ph type="subTitle" idx="1"/>
          </p:nvPr>
        </p:nvSpPr>
        <p:spPr>
          <a:xfrm>
            <a:off x="2690813" y="4186252"/>
            <a:ext cx="8915399" cy="1651130"/>
          </a:xfrm>
        </p:spPr>
        <p:txBody>
          <a:bodyPr>
            <a:normAutofit/>
          </a:bodyPr>
          <a:lstStyle/>
          <a:p>
            <a:endParaRPr lang="ro-RO" dirty="0"/>
          </a:p>
          <a:p>
            <a:pPr algn="ctr"/>
            <a:r>
              <a:rPr lang="ro-RO" dirty="0"/>
              <a:t>Alina – Petronela Haller</a:t>
            </a:r>
          </a:p>
          <a:p>
            <a:pPr algn="ctr"/>
            <a:r>
              <a:rPr lang="ro-RO" dirty="0"/>
              <a:t>PhD. Hab. Senior Researcher II</a:t>
            </a:r>
          </a:p>
          <a:p>
            <a:pPr algn="ctr"/>
            <a:r>
              <a:rPr lang="ro-RO" dirty="0"/>
              <a:t>Romanian Academy Branch of Iași – ICES ”Gheorghe Zane”</a:t>
            </a:r>
          </a:p>
          <a:p>
            <a:pPr algn="r"/>
            <a:endParaRPr lang="en-US" dirty="0"/>
          </a:p>
        </p:txBody>
      </p:sp>
    </p:spTree>
    <p:extLst>
      <p:ext uri="{BB962C8B-B14F-4D97-AF65-F5344CB8AC3E}">
        <p14:creationId xmlns:p14="http://schemas.microsoft.com/office/powerpoint/2010/main" val="1737970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A5F592-DB83-459E-8BBE-37666320DF5F}"/>
              </a:ext>
            </a:extLst>
          </p:cNvPr>
          <p:cNvSpPr>
            <a:spLocks noGrp="1"/>
          </p:cNvSpPr>
          <p:nvPr>
            <p:ph idx="1"/>
          </p:nvPr>
        </p:nvSpPr>
        <p:spPr>
          <a:xfrm>
            <a:off x="1736436" y="591127"/>
            <a:ext cx="9768176" cy="5874328"/>
          </a:xfrm>
        </p:spPr>
        <p:txBody>
          <a:bodyPr>
            <a:normAutofit lnSpcReduction="10000"/>
          </a:bodyPr>
          <a:lstStyle/>
          <a:p>
            <a:pPr marL="0" indent="0">
              <a:buNone/>
            </a:pPr>
            <a:r>
              <a:rPr lang="en-US" dirty="0"/>
              <a:t>Graph 2</a:t>
            </a:r>
            <a:endParaRPr lang="ro-RO" dirty="0"/>
          </a:p>
          <a:p>
            <a:pPr marL="0" indent="0">
              <a:buNone/>
            </a:pPr>
            <a:endParaRPr lang="ro-RO" dirty="0"/>
          </a:p>
          <a:p>
            <a:pPr marL="0" indent="0">
              <a:buNone/>
            </a:pPr>
            <a:endParaRPr lang="ro-RO" dirty="0"/>
          </a:p>
          <a:p>
            <a:pPr marL="0" indent="0">
              <a:buNone/>
            </a:pPr>
            <a:endParaRPr lang="ro-RO" dirty="0"/>
          </a:p>
          <a:p>
            <a:pPr marL="0" indent="0">
              <a:buNone/>
            </a:pPr>
            <a:endParaRPr lang="ro-RO" dirty="0"/>
          </a:p>
          <a:p>
            <a:pPr marL="0" indent="0">
              <a:buNone/>
            </a:pPr>
            <a:endParaRPr lang="ro-RO" dirty="0"/>
          </a:p>
          <a:p>
            <a:pPr marL="0" indent="0">
              <a:buNone/>
            </a:pPr>
            <a:endParaRPr lang="ro-RO" dirty="0"/>
          </a:p>
          <a:p>
            <a:pPr marL="0" indent="0">
              <a:buNone/>
            </a:pPr>
            <a:endParaRPr lang="ro-RO" dirty="0"/>
          </a:p>
          <a:p>
            <a:pPr marL="0" indent="0">
              <a:buNone/>
            </a:pPr>
            <a:endParaRPr lang="ro-RO" dirty="0"/>
          </a:p>
          <a:p>
            <a:pPr marL="0" indent="0">
              <a:buNone/>
            </a:pPr>
            <a:endParaRPr lang="ro-RO" dirty="0"/>
          </a:p>
          <a:p>
            <a:pPr marL="0" indent="0">
              <a:buNone/>
            </a:pPr>
            <a:r>
              <a:rPr lang="ro-RO" dirty="0"/>
              <a:t>Clusters:</a:t>
            </a:r>
          </a:p>
          <a:p>
            <a:pPr marL="0" indent="0">
              <a:buNone/>
            </a:pPr>
            <a:r>
              <a:rPr lang="ro-RO" dirty="0"/>
              <a:t>C1: </a:t>
            </a:r>
            <a:r>
              <a:rPr lang="en-US" dirty="0"/>
              <a:t>France, Spain, Italy, Germany, and the UK</a:t>
            </a:r>
            <a:r>
              <a:rPr lang="ro-RO" dirty="0"/>
              <a:t>;</a:t>
            </a:r>
          </a:p>
          <a:p>
            <a:pPr marL="0" indent="0">
              <a:buNone/>
            </a:pPr>
            <a:r>
              <a:rPr lang="ro-RO" dirty="0"/>
              <a:t>C2: Mexico and Thailand;</a:t>
            </a:r>
          </a:p>
          <a:p>
            <a:pPr marL="0" indent="0">
              <a:buNone/>
            </a:pPr>
            <a:r>
              <a:rPr lang="ro-RO" dirty="0"/>
              <a:t>C3: USA and China;</a:t>
            </a:r>
          </a:p>
          <a:p>
            <a:pPr marL="0" indent="0">
              <a:buNone/>
            </a:pPr>
            <a:r>
              <a:rPr lang="ro-RO" dirty="0"/>
              <a:t>C4: Turkey.</a:t>
            </a:r>
          </a:p>
          <a:p>
            <a:pPr marL="0" indent="0">
              <a:buNone/>
            </a:pPr>
            <a:endParaRPr lang="ro-RO" dirty="0"/>
          </a:p>
          <a:p>
            <a:pPr marL="0" indent="0">
              <a:buNone/>
            </a:pPr>
            <a:endParaRPr lang="ro-RO" dirty="0"/>
          </a:p>
          <a:p>
            <a:pPr marL="0" indent="0">
              <a:buNone/>
            </a:pPr>
            <a:endParaRPr lang="ro-RO" dirty="0"/>
          </a:p>
          <a:p>
            <a:pPr marL="0" indent="0">
              <a:buNone/>
            </a:pPr>
            <a:endParaRPr lang="ro-RO" dirty="0"/>
          </a:p>
          <a:p>
            <a:pPr marL="0" indent="0">
              <a:buNone/>
            </a:pPr>
            <a:endParaRPr lang="ro-RO" dirty="0"/>
          </a:p>
          <a:p>
            <a:pPr marL="0" indent="0">
              <a:buNone/>
            </a:pPr>
            <a:endParaRPr lang="ro-RO" dirty="0"/>
          </a:p>
          <a:p>
            <a:pPr marL="0" indent="0">
              <a:buNone/>
            </a:pPr>
            <a:endParaRPr lang="ro-RO" dirty="0"/>
          </a:p>
          <a:p>
            <a:pPr marL="0" indent="0">
              <a:buNone/>
            </a:pPr>
            <a:endParaRPr lang="ro-RO" dirty="0"/>
          </a:p>
          <a:p>
            <a:pPr marL="0" indent="0">
              <a:buNone/>
            </a:pPr>
            <a:endParaRPr lang="ro-RO" dirty="0"/>
          </a:p>
          <a:p>
            <a:pPr marL="0" indent="0">
              <a:buNone/>
            </a:pPr>
            <a:endParaRPr lang="en-US" dirty="0"/>
          </a:p>
          <a:p>
            <a:pPr marL="0" indent="0">
              <a:buNone/>
            </a:pPr>
            <a:endParaRPr lang="en-US" dirty="0"/>
          </a:p>
          <a:p>
            <a:pPr marL="0" indent="0">
              <a:buNone/>
            </a:pPr>
            <a:endParaRPr lang="en-US" dirty="0"/>
          </a:p>
        </p:txBody>
      </p:sp>
      <p:pic>
        <p:nvPicPr>
          <p:cNvPr id="5" name="Picture 4">
            <a:extLst>
              <a:ext uri="{FF2B5EF4-FFF2-40B4-BE49-F238E27FC236}">
                <a16:creationId xmlns:a16="http://schemas.microsoft.com/office/drawing/2014/main" id="{76D1719D-8A57-59DF-21E3-1EDCB092F605}"/>
              </a:ext>
            </a:extLst>
          </p:cNvPr>
          <p:cNvPicPr>
            <a:picLocks noChangeAspect="1"/>
          </p:cNvPicPr>
          <p:nvPr/>
        </p:nvPicPr>
        <p:blipFill>
          <a:blip r:embed="rId2"/>
          <a:stretch>
            <a:fillRect/>
          </a:stretch>
        </p:blipFill>
        <p:spPr>
          <a:xfrm>
            <a:off x="2886178" y="995622"/>
            <a:ext cx="6419644" cy="3462828"/>
          </a:xfrm>
          <a:prstGeom prst="rect">
            <a:avLst/>
          </a:prstGeom>
        </p:spPr>
      </p:pic>
    </p:spTree>
    <p:extLst>
      <p:ext uri="{BB962C8B-B14F-4D97-AF65-F5344CB8AC3E}">
        <p14:creationId xmlns:p14="http://schemas.microsoft.com/office/powerpoint/2010/main" val="19323008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343CDB3-2288-C624-355A-BE3D4B1438C8}"/>
              </a:ext>
            </a:extLst>
          </p:cNvPr>
          <p:cNvSpPr>
            <a:spLocks noGrp="1"/>
          </p:cNvSpPr>
          <p:nvPr>
            <p:ph idx="1"/>
          </p:nvPr>
        </p:nvSpPr>
        <p:spPr>
          <a:xfrm>
            <a:off x="1570183" y="240145"/>
            <a:ext cx="9934430" cy="6465455"/>
          </a:xfrm>
        </p:spPr>
        <p:txBody>
          <a:bodyPr/>
          <a:lstStyle/>
          <a:p>
            <a:pPr marL="0" indent="0" algn="just">
              <a:buNone/>
            </a:pPr>
            <a:r>
              <a:rPr lang="en-US" dirty="0"/>
              <a:t>C1 share similarities in terms of the IC development, as well as the importance of variables describing the tourism sector such as ITR, ARR, and AT. </a:t>
            </a:r>
            <a:r>
              <a:rPr lang="ro-RO" dirty="0"/>
              <a:t>T</a:t>
            </a:r>
            <a:r>
              <a:rPr lang="en-US" dirty="0"/>
              <a:t>he growth in these areas has occurred under less sustainable conditions. Additionally, education plays an important role, and there is a common cultural aspect within this cluster.</a:t>
            </a:r>
            <a:endParaRPr lang="ro-RO" dirty="0"/>
          </a:p>
          <a:p>
            <a:pPr marL="0" indent="0" algn="just">
              <a:buNone/>
            </a:pPr>
            <a:r>
              <a:rPr lang="en-US" dirty="0"/>
              <a:t>C2 have relatively similar levels of economic development, they possess different cultural characteristics. Despite these differences, they exhibit almost similar characteristics to those in C1. There is a greater emphasis on safety and the economic situation in terms of inflation.</a:t>
            </a:r>
            <a:endParaRPr lang="ro-RO" dirty="0"/>
          </a:p>
          <a:p>
            <a:pPr marL="0" indent="0" algn="just">
              <a:buNone/>
            </a:pPr>
            <a:r>
              <a:rPr lang="en-US" dirty="0"/>
              <a:t>C3 </a:t>
            </a:r>
            <a:r>
              <a:rPr lang="ro-RO" dirty="0"/>
              <a:t>s</a:t>
            </a:r>
            <a:r>
              <a:rPr lang="en-US" dirty="0" err="1"/>
              <a:t>imilar</a:t>
            </a:r>
            <a:r>
              <a:rPr lang="en-US" dirty="0"/>
              <a:t> to C1 and C2, IC development is an important factor in this cluster, but AT is a more attractive factor compared to ARR.</a:t>
            </a:r>
            <a:endParaRPr lang="ro-RO" dirty="0"/>
          </a:p>
          <a:p>
            <a:pPr marL="0" indent="0" algn="just">
              <a:buNone/>
            </a:pPr>
            <a:r>
              <a:rPr lang="ro-RO" dirty="0"/>
              <a:t>C4 </a:t>
            </a:r>
            <a:r>
              <a:rPr lang="en-US" dirty="0"/>
              <a:t>Turkey is isolated from the other three clusters. In the case of Turkey, factors such as IR and TS play a more significant role compared to the other clusters.</a:t>
            </a:r>
            <a:endParaRPr lang="ro-RO" dirty="0"/>
          </a:p>
          <a:p>
            <a:pPr marL="0" indent="0" algn="just">
              <a:buNone/>
            </a:pPr>
            <a:r>
              <a:rPr lang="en-US" b="1" dirty="0"/>
              <a:t>Table 2</a:t>
            </a:r>
          </a:p>
          <a:p>
            <a:pPr marL="0" indent="0" algn="ctr">
              <a:buNone/>
            </a:pPr>
            <a:r>
              <a:rPr lang="en-US" b="1" dirty="0"/>
              <a:t>Clusters according to the attractiveness factors</a:t>
            </a:r>
          </a:p>
          <a:p>
            <a:pPr marL="0" indent="0" algn="just">
              <a:buNone/>
            </a:pPr>
            <a:endParaRPr lang="en-US" dirty="0"/>
          </a:p>
        </p:txBody>
      </p:sp>
      <p:graphicFrame>
        <p:nvGraphicFramePr>
          <p:cNvPr id="4" name="Table 3">
            <a:extLst>
              <a:ext uri="{FF2B5EF4-FFF2-40B4-BE49-F238E27FC236}">
                <a16:creationId xmlns:a16="http://schemas.microsoft.com/office/drawing/2014/main" id="{5FF5CAA8-4CC9-A1F2-B56E-C75B96835891}"/>
              </a:ext>
            </a:extLst>
          </p:cNvPr>
          <p:cNvGraphicFramePr>
            <a:graphicFrameLocks noGrp="1"/>
          </p:cNvGraphicFramePr>
          <p:nvPr>
            <p:extLst>
              <p:ext uri="{D42A27DB-BD31-4B8C-83A1-F6EECF244321}">
                <p14:modId xmlns:p14="http://schemas.microsoft.com/office/powerpoint/2010/main" val="3367329952"/>
              </p:ext>
            </p:extLst>
          </p:nvPr>
        </p:nvGraphicFramePr>
        <p:xfrm>
          <a:off x="3748795" y="4875804"/>
          <a:ext cx="5577205" cy="1522604"/>
        </p:xfrm>
        <a:graphic>
          <a:graphicData uri="http://schemas.openxmlformats.org/drawingml/2006/table">
            <a:tbl>
              <a:tblPr firstRow="1" firstCol="1" bandRow="1">
                <a:tableStyleId>{5C22544A-7EE6-4342-B048-85BDC9FD1C3A}</a:tableStyleId>
              </a:tblPr>
              <a:tblGrid>
                <a:gridCol w="1393825">
                  <a:extLst>
                    <a:ext uri="{9D8B030D-6E8A-4147-A177-3AD203B41FA5}">
                      <a16:colId xmlns:a16="http://schemas.microsoft.com/office/drawing/2014/main" val="193566241"/>
                    </a:ext>
                  </a:extLst>
                </a:gridCol>
                <a:gridCol w="1394460">
                  <a:extLst>
                    <a:ext uri="{9D8B030D-6E8A-4147-A177-3AD203B41FA5}">
                      <a16:colId xmlns:a16="http://schemas.microsoft.com/office/drawing/2014/main" val="1558497601"/>
                    </a:ext>
                  </a:extLst>
                </a:gridCol>
                <a:gridCol w="1394460">
                  <a:extLst>
                    <a:ext uri="{9D8B030D-6E8A-4147-A177-3AD203B41FA5}">
                      <a16:colId xmlns:a16="http://schemas.microsoft.com/office/drawing/2014/main" val="3520184062"/>
                    </a:ext>
                  </a:extLst>
                </a:gridCol>
                <a:gridCol w="1394460">
                  <a:extLst>
                    <a:ext uri="{9D8B030D-6E8A-4147-A177-3AD203B41FA5}">
                      <a16:colId xmlns:a16="http://schemas.microsoft.com/office/drawing/2014/main" val="4278279615"/>
                    </a:ext>
                  </a:extLst>
                </a:gridCol>
              </a:tblGrid>
              <a:tr h="0">
                <a:tc>
                  <a:txBody>
                    <a:bodyPr/>
                    <a:lstStyle/>
                    <a:p>
                      <a:pPr indent="20955" algn="ctr">
                        <a:lnSpc>
                          <a:spcPct val="107000"/>
                        </a:lnSpc>
                        <a:spcAft>
                          <a:spcPts val="800"/>
                        </a:spcAft>
                      </a:pPr>
                      <a:r>
                        <a:rPr lang="en-US" sz="1000" kern="100">
                          <a:effectLst/>
                        </a:rPr>
                        <a:t>C1</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000" kern="100">
                          <a:effectLst/>
                        </a:rPr>
                        <a:t>C2</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indent="15875" algn="ctr">
                        <a:lnSpc>
                          <a:spcPct val="107000"/>
                        </a:lnSpc>
                        <a:spcAft>
                          <a:spcPts val="800"/>
                        </a:spcAft>
                      </a:pPr>
                      <a:r>
                        <a:rPr lang="en-US" sz="1000" kern="100">
                          <a:effectLst/>
                        </a:rPr>
                        <a:t>C3</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000" kern="100">
                          <a:effectLst/>
                        </a:rPr>
                        <a:t>C4</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02922084"/>
                  </a:ext>
                </a:extLst>
              </a:tr>
              <a:tr h="0">
                <a:tc>
                  <a:txBody>
                    <a:bodyPr/>
                    <a:lstStyle/>
                    <a:p>
                      <a:pPr algn="ctr">
                        <a:lnSpc>
                          <a:spcPct val="107000"/>
                        </a:lnSpc>
                        <a:spcAft>
                          <a:spcPts val="800"/>
                        </a:spcAft>
                      </a:pPr>
                      <a:r>
                        <a:rPr lang="en-US" sz="1000" kern="100">
                          <a:effectLst/>
                        </a:rPr>
                        <a:t>France</a:t>
                      </a:r>
                      <a:endParaRPr lang="en-US" sz="1100" kern="100">
                        <a:effectLst/>
                      </a:endParaRPr>
                    </a:p>
                    <a:p>
                      <a:pPr algn="ctr">
                        <a:lnSpc>
                          <a:spcPct val="107000"/>
                        </a:lnSpc>
                        <a:spcAft>
                          <a:spcPts val="800"/>
                        </a:spcAft>
                      </a:pPr>
                      <a:r>
                        <a:rPr lang="en-US" sz="1000" kern="100">
                          <a:effectLst/>
                        </a:rPr>
                        <a:t>Spain</a:t>
                      </a:r>
                      <a:endParaRPr lang="en-US" sz="1100" kern="100">
                        <a:effectLst/>
                      </a:endParaRPr>
                    </a:p>
                    <a:p>
                      <a:pPr algn="ctr">
                        <a:lnSpc>
                          <a:spcPct val="107000"/>
                        </a:lnSpc>
                        <a:spcAft>
                          <a:spcPts val="800"/>
                        </a:spcAft>
                      </a:pPr>
                      <a:r>
                        <a:rPr lang="en-US" sz="1000" kern="100">
                          <a:effectLst/>
                        </a:rPr>
                        <a:t>Italy</a:t>
                      </a:r>
                      <a:endParaRPr lang="en-US" sz="1100" kern="100">
                        <a:effectLst/>
                      </a:endParaRPr>
                    </a:p>
                    <a:p>
                      <a:pPr algn="ctr">
                        <a:lnSpc>
                          <a:spcPct val="107000"/>
                        </a:lnSpc>
                        <a:spcAft>
                          <a:spcPts val="800"/>
                        </a:spcAft>
                      </a:pPr>
                      <a:r>
                        <a:rPr lang="en-US" sz="1000" kern="100">
                          <a:effectLst/>
                        </a:rPr>
                        <a:t>Germany</a:t>
                      </a:r>
                      <a:endParaRPr lang="en-US" sz="1100" kern="100">
                        <a:effectLst/>
                      </a:endParaRPr>
                    </a:p>
                    <a:p>
                      <a:pPr algn="ctr">
                        <a:lnSpc>
                          <a:spcPct val="107000"/>
                        </a:lnSpc>
                        <a:spcAft>
                          <a:spcPts val="800"/>
                        </a:spcAft>
                      </a:pPr>
                      <a:r>
                        <a:rPr lang="en-US" sz="1000" kern="100">
                          <a:effectLst/>
                        </a:rPr>
                        <a:t>UK</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000" kern="100">
                          <a:effectLst/>
                        </a:rPr>
                        <a:t>Mexico</a:t>
                      </a:r>
                      <a:endParaRPr lang="en-US" sz="1100" kern="100">
                        <a:effectLst/>
                      </a:endParaRPr>
                    </a:p>
                    <a:p>
                      <a:pPr algn="ctr">
                        <a:lnSpc>
                          <a:spcPct val="107000"/>
                        </a:lnSpc>
                        <a:spcAft>
                          <a:spcPts val="800"/>
                        </a:spcAft>
                      </a:pPr>
                      <a:r>
                        <a:rPr lang="en-US" sz="1000" kern="100">
                          <a:effectLst/>
                        </a:rPr>
                        <a:t>Thailand</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indent="15875" algn="ctr">
                        <a:lnSpc>
                          <a:spcPct val="107000"/>
                        </a:lnSpc>
                        <a:spcAft>
                          <a:spcPts val="800"/>
                        </a:spcAft>
                      </a:pPr>
                      <a:r>
                        <a:rPr lang="en-US" sz="1000" kern="100">
                          <a:effectLst/>
                        </a:rPr>
                        <a:t>USA</a:t>
                      </a:r>
                      <a:endParaRPr lang="en-US" sz="1100" kern="100">
                        <a:effectLst/>
                      </a:endParaRPr>
                    </a:p>
                    <a:p>
                      <a:pPr indent="15875" algn="ctr">
                        <a:lnSpc>
                          <a:spcPct val="107000"/>
                        </a:lnSpc>
                        <a:spcAft>
                          <a:spcPts val="800"/>
                        </a:spcAft>
                      </a:pPr>
                      <a:r>
                        <a:rPr lang="en-US" sz="1000" kern="100">
                          <a:effectLst/>
                        </a:rPr>
                        <a:t>China</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Turkey</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812101583"/>
                  </a:ext>
                </a:extLst>
              </a:tr>
              <a:tr h="0">
                <a:tc>
                  <a:txBody>
                    <a:bodyPr/>
                    <a:lstStyle/>
                    <a:p>
                      <a:pPr indent="20955" algn="ctr">
                        <a:lnSpc>
                          <a:spcPct val="107000"/>
                        </a:lnSpc>
                        <a:spcAft>
                          <a:spcPts val="800"/>
                        </a:spcAft>
                      </a:pPr>
                      <a:r>
                        <a:rPr lang="en-US" sz="1000" kern="100">
                          <a:effectLst/>
                        </a:rPr>
                        <a:t>50%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000" kern="100">
                          <a:effectLst/>
                        </a:rPr>
                        <a:t>20%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indent="15875" algn="ctr">
                        <a:lnSpc>
                          <a:spcPct val="107000"/>
                        </a:lnSpc>
                        <a:spcAft>
                          <a:spcPts val="800"/>
                        </a:spcAft>
                      </a:pPr>
                      <a:r>
                        <a:rPr lang="en-US" sz="1000" kern="100">
                          <a:effectLst/>
                        </a:rPr>
                        <a:t>20%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dirty="0">
                          <a:effectLst/>
                        </a:rPr>
                        <a:t>10%</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895539696"/>
                  </a:ext>
                </a:extLst>
              </a:tr>
            </a:tbl>
          </a:graphicData>
        </a:graphic>
      </p:graphicFrame>
    </p:spTree>
    <p:extLst>
      <p:ext uri="{BB962C8B-B14F-4D97-AF65-F5344CB8AC3E}">
        <p14:creationId xmlns:p14="http://schemas.microsoft.com/office/powerpoint/2010/main" val="15963743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DB10CB6-0084-9F0E-A7AE-7786E018534F}"/>
              </a:ext>
            </a:extLst>
          </p:cNvPr>
          <p:cNvSpPr>
            <a:spLocks noGrp="1"/>
          </p:cNvSpPr>
          <p:nvPr>
            <p:ph idx="1"/>
          </p:nvPr>
        </p:nvSpPr>
        <p:spPr>
          <a:xfrm>
            <a:off x="1653309" y="471055"/>
            <a:ext cx="9851303" cy="6299200"/>
          </a:xfrm>
        </p:spPr>
        <p:txBody>
          <a:bodyPr/>
          <a:lstStyle/>
          <a:p>
            <a:pPr marL="0" indent="0">
              <a:buNone/>
            </a:pPr>
            <a:r>
              <a:rPr lang="en-US" b="1" dirty="0"/>
              <a:t>Table 3</a:t>
            </a:r>
          </a:p>
          <a:p>
            <a:pPr marL="0" indent="0" algn="ctr">
              <a:buNone/>
            </a:pPr>
            <a:r>
              <a:rPr lang="en-US" b="1" dirty="0"/>
              <a:t>Weight of variables on clusters (%)</a:t>
            </a:r>
            <a:endParaRPr lang="ro-RO" b="1" dirty="0"/>
          </a:p>
          <a:p>
            <a:pPr marL="0" indent="0" algn="ctr">
              <a:buNone/>
            </a:pPr>
            <a:endParaRPr lang="ro-RO" dirty="0"/>
          </a:p>
          <a:p>
            <a:pPr marL="0" indent="0" algn="ctr">
              <a:buNone/>
            </a:pPr>
            <a:endParaRPr lang="ro-RO" dirty="0"/>
          </a:p>
          <a:p>
            <a:pPr marL="0" indent="0" algn="ctr">
              <a:buNone/>
            </a:pPr>
            <a:endParaRPr lang="ro-RO" dirty="0"/>
          </a:p>
          <a:p>
            <a:pPr marL="0" indent="0" algn="ctr">
              <a:buNone/>
            </a:pPr>
            <a:endParaRPr lang="ro-RO" dirty="0"/>
          </a:p>
          <a:p>
            <a:pPr marL="0" indent="0" algn="ctr">
              <a:buNone/>
            </a:pPr>
            <a:endParaRPr lang="en-US" dirty="0"/>
          </a:p>
          <a:p>
            <a:pPr marL="0" indent="0">
              <a:buNone/>
            </a:pPr>
            <a:r>
              <a:rPr lang="en-US" dirty="0"/>
              <a:t>Among these clusters, C1 is the most well-defined, consisting of European states that exhibit many similarities.</a:t>
            </a:r>
            <a:endParaRPr lang="ro-RO" dirty="0"/>
          </a:p>
          <a:p>
            <a:pPr marL="0" indent="0">
              <a:buNone/>
            </a:pPr>
            <a:r>
              <a:rPr lang="en-US" b="1" dirty="0"/>
              <a:t>Table 4</a:t>
            </a:r>
          </a:p>
          <a:p>
            <a:pPr marL="0" indent="0" algn="ctr">
              <a:buNone/>
            </a:pPr>
            <a:r>
              <a:rPr lang="en-US" b="1" dirty="0"/>
              <a:t>R-Squared and Adj R-Squared</a:t>
            </a:r>
          </a:p>
          <a:p>
            <a:pPr marL="0" indent="0">
              <a:buNone/>
            </a:pPr>
            <a:endParaRPr lang="en-US" dirty="0"/>
          </a:p>
        </p:txBody>
      </p:sp>
      <p:graphicFrame>
        <p:nvGraphicFramePr>
          <p:cNvPr id="4" name="Table 3">
            <a:extLst>
              <a:ext uri="{FF2B5EF4-FFF2-40B4-BE49-F238E27FC236}">
                <a16:creationId xmlns:a16="http://schemas.microsoft.com/office/drawing/2014/main" id="{05DFA06D-882F-1573-B286-38BA6DF8C869}"/>
              </a:ext>
            </a:extLst>
          </p:cNvPr>
          <p:cNvGraphicFramePr>
            <a:graphicFrameLocks noGrp="1"/>
          </p:cNvGraphicFramePr>
          <p:nvPr>
            <p:extLst>
              <p:ext uri="{D42A27DB-BD31-4B8C-83A1-F6EECF244321}">
                <p14:modId xmlns:p14="http://schemas.microsoft.com/office/powerpoint/2010/main" val="219415042"/>
              </p:ext>
            </p:extLst>
          </p:nvPr>
        </p:nvGraphicFramePr>
        <p:xfrm>
          <a:off x="1810327" y="1307802"/>
          <a:ext cx="9421088" cy="1749433"/>
        </p:xfrm>
        <a:graphic>
          <a:graphicData uri="http://schemas.openxmlformats.org/drawingml/2006/table">
            <a:tbl>
              <a:tblPr firstRow="1" firstCol="1" bandRow="1">
                <a:tableStyleId>{5C22544A-7EE6-4342-B048-85BDC9FD1C3A}</a:tableStyleId>
              </a:tblPr>
              <a:tblGrid>
                <a:gridCol w="588440">
                  <a:extLst>
                    <a:ext uri="{9D8B030D-6E8A-4147-A177-3AD203B41FA5}">
                      <a16:colId xmlns:a16="http://schemas.microsoft.com/office/drawing/2014/main" val="2810337511"/>
                    </a:ext>
                  </a:extLst>
                </a:gridCol>
                <a:gridCol w="588440">
                  <a:extLst>
                    <a:ext uri="{9D8B030D-6E8A-4147-A177-3AD203B41FA5}">
                      <a16:colId xmlns:a16="http://schemas.microsoft.com/office/drawing/2014/main" val="2724093942"/>
                    </a:ext>
                  </a:extLst>
                </a:gridCol>
                <a:gridCol w="588440">
                  <a:extLst>
                    <a:ext uri="{9D8B030D-6E8A-4147-A177-3AD203B41FA5}">
                      <a16:colId xmlns:a16="http://schemas.microsoft.com/office/drawing/2014/main" val="3547500434"/>
                    </a:ext>
                  </a:extLst>
                </a:gridCol>
                <a:gridCol w="588440">
                  <a:extLst>
                    <a:ext uri="{9D8B030D-6E8A-4147-A177-3AD203B41FA5}">
                      <a16:colId xmlns:a16="http://schemas.microsoft.com/office/drawing/2014/main" val="501726970"/>
                    </a:ext>
                  </a:extLst>
                </a:gridCol>
                <a:gridCol w="588440">
                  <a:extLst>
                    <a:ext uri="{9D8B030D-6E8A-4147-A177-3AD203B41FA5}">
                      <a16:colId xmlns:a16="http://schemas.microsoft.com/office/drawing/2014/main" val="1468200360"/>
                    </a:ext>
                  </a:extLst>
                </a:gridCol>
                <a:gridCol w="588440">
                  <a:extLst>
                    <a:ext uri="{9D8B030D-6E8A-4147-A177-3AD203B41FA5}">
                      <a16:colId xmlns:a16="http://schemas.microsoft.com/office/drawing/2014/main" val="1133281940"/>
                    </a:ext>
                  </a:extLst>
                </a:gridCol>
                <a:gridCol w="588440">
                  <a:extLst>
                    <a:ext uri="{9D8B030D-6E8A-4147-A177-3AD203B41FA5}">
                      <a16:colId xmlns:a16="http://schemas.microsoft.com/office/drawing/2014/main" val="1252169112"/>
                    </a:ext>
                  </a:extLst>
                </a:gridCol>
                <a:gridCol w="588440">
                  <a:extLst>
                    <a:ext uri="{9D8B030D-6E8A-4147-A177-3AD203B41FA5}">
                      <a16:colId xmlns:a16="http://schemas.microsoft.com/office/drawing/2014/main" val="1043784588"/>
                    </a:ext>
                  </a:extLst>
                </a:gridCol>
                <a:gridCol w="588440">
                  <a:extLst>
                    <a:ext uri="{9D8B030D-6E8A-4147-A177-3AD203B41FA5}">
                      <a16:colId xmlns:a16="http://schemas.microsoft.com/office/drawing/2014/main" val="2532517082"/>
                    </a:ext>
                  </a:extLst>
                </a:gridCol>
                <a:gridCol w="588440">
                  <a:extLst>
                    <a:ext uri="{9D8B030D-6E8A-4147-A177-3AD203B41FA5}">
                      <a16:colId xmlns:a16="http://schemas.microsoft.com/office/drawing/2014/main" val="482216229"/>
                    </a:ext>
                  </a:extLst>
                </a:gridCol>
                <a:gridCol w="589448">
                  <a:extLst>
                    <a:ext uri="{9D8B030D-6E8A-4147-A177-3AD203B41FA5}">
                      <a16:colId xmlns:a16="http://schemas.microsoft.com/office/drawing/2014/main" val="1137997480"/>
                    </a:ext>
                  </a:extLst>
                </a:gridCol>
                <a:gridCol w="589448">
                  <a:extLst>
                    <a:ext uri="{9D8B030D-6E8A-4147-A177-3AD203B41FA5}">
                      <a16:colId xmlns:a16="http://schemas.microsoft.com/office/drawing/2014/main" val="3092904918"/>
                    </a:ext>
                  </a:extLst>
                </a:gridCol>
                <a:gridCol w="589448">
                  <a:extLst>
                    <a:ext uri="{9D8B030D-6E8A-4147-A177-3AD203B41FA5}">
                      <a16:colId xmlns:a16="http://schemas.microsoft.com/office/drawing/2014/main" val="18830527"/>
                    </a:ext>
                  </a:extLst>
                </a:gridCol>
                <a:gridCol w="589448">
                  <a:extLst>
                    <a:ext uri="{9D8B030D-6E8A-4147-A177-3AD203B41FA5}">
                      <a16:colId xmlns:a16="http://schemas.microsoft.com/office/drawing/2014/main" val="2931486268"/>
                    </a:ext>
                  </a:extLst>
                </a:gridCol>
                <a:gridCol w="589448">
                  <a:extLst>
                    <a:ext uri="{9D8B030D-6E8A-4147-A177-3AD203B41FA5}">
                      <a16:colId xmlns:a16="http://schemas.microsoft.com/office/drawing/2014/main" val="2864767531"/>
                    </a:ext>
                  </a:extLst>
                </a:gridCol>
                <a:gridCol w="589448">
                  <a:extLst>
                    <a:ext uri="{9D8B030D-6E8A-4147-A177-3AD203B41FA5}">
                      <a16:colId xmlns:a16="http://schemas.microsoft.com/office/drawing/2014/main" val="450827619"/>
                    </a:ext>
                  </a:extLst>
                </a:gridCol>
              </a:tblGrid>
              <a:tr h="349773">
                <a:tc>
                  <a:txBody>
                    <a:bodyPr/>
                    <a:lstStyle/>
                    <a:p>
                      <a:pPr algn="ctr">
                        <a:lnSpc>
                          <a:spcPct val="107000"/>
                        </a:lnSpc>
                        <a:spcAft>
                          <a:spcPts val="800"/>
                        </a:spcAft>
                      </a:pPr>
                      <a:r>
                        <a:rPr lang="en-US" sz="1000" kern="100">
                          <a:effectLst/>
                        </a:rPr>
                        <a:t> </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ARR</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ITR</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EPS</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ESS</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ETS</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ASN</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IC</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CREG</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GHG</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GDP</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TS</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AT</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IUI</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IH</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IR</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5243148"/>
                  </a:ext>
                </a:extLst>
              </a:tr>
              <a:tr h="349915">
                <a:tc>
                  <a:txBody>
                    <a:bodyPr/>
                    <a:lstStyle/>
                    <a:p>
                      <a:pPr algn="ctr">
                        <a:lnSpc>
                          <a:spcPct val="107000"/>
                        </a:lnSpc>
                        <a:spcAft>
                          <a:spcPts val="800"/>
                        </a:spcAft>
                      </a:pPr>
                      <a:r>
                        <a:rPr lang="en-US" sz="1000" kern="100">
                          <a:effectLst/>
                        </a:rPr>
                        <a:t>C1</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30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20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50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50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50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50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50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50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40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40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50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40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30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20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30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907449112"/>
                  </a:ext>
                </a:extLst>
              </a:tr>
              <a:tr h="349915">
                <a:tc>
                  <a:txBody>
                    <a:bodyPr/>
                    <a:lstStyle/>
                    <a:p>
                      <a:pPr algn="ctr">
                        <a:lnSpc>
                          <a:spcPct val="107000"/>
                        </a:lnSpc>
                        <a:spcAft>
                          <a:spcPts val="800"/>
                        </a:spcAft>
                      </a:pPr>
                      <a:r>
                        <a:rPr lang="en-US" sz="1000" kern="100">
                          <a:effectLst/>
                        </a:rPr>
                        <a:t>C2</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30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40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10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10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10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10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10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10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10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20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10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40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30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40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50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665597583"/>
                  </a:ext>
                </a:extLst>
              </a:tr>
              <a:tr h="349915">
                <a:tc>
                  <a:txBody>
                    <a:bodyPr/>
                    <a:lstStyle/>
                    <a:p>
                      <a:pPr algn="ctr">
                        <a:lnSpc>
                          <a:spcPct val="107000"/>
                        </a:lnSpc>
                        <a:spcAft>
                          <a:spcPts val="800"/>
                        </a:spcAft>
                      </a:pPr>
                      <a:r>
                        <a:rPr lang="en-US" sz="1000" kern="100">
                          <a:effectLst/>
                        </a:rPr>
                        <a:t>C3</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dirty="0">
                          <a:effectLst/>
                        </a:rPr>
                        <a:t>30</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10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30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20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20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20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30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30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30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20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10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10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20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30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10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363535496"/>
                  </a:ext>
                </a:extLst>
              </a:tr>
              <a:tr h="349915">
                <a:tc>
                  <a:txBody>
                    <a:bodyPr/>
                    <a:lstStyle/>
                    <a:p>
                      <a:pPr algn="ctr">
                        <a:lnSpc>
                          <a:spcPct val="107000"/>
                        </a:lnSpc>
                        <a:spcAft>
                          <a:spcPts val="800"/>
                        </a:spcAft>
                      </a:pPr>
                      <a:r>
                        <a:rPr lang="en-US" sz="1000" kern="100">
                          <a:effectLst/>
                        </a:rPr>
                        <a:t>C4</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10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30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10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20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20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20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10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10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20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20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30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10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20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10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dirty="0">
                          <a:effectLst/>
                        </a:rPr>
                        <a:t>10</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939899108"/>
                  </a:ext>
                </a:extLst>
              </a:tr>
            </a:tbl>
          </a:graphicData>
        </a:graphic>
      </p:graphicFrame>
      <p:graphicFrame>
        <p:nvGraphicFramePr>
          <p:cNvPr id="5" name="Table 4">
            <a:extLst>
              <a:ext uri="{FF2B5EF4-FFF2-40B4-BE49-F238E27FC236}">
                <a16:creationId xmlns:a16="http://schemas.microsoft.com/office/drawing/2014/main" id="{62CA4F7D-D656-C657-AF86-E248DEC9B94A}"/>
              </a:ext>
            </a:extLst>
          </p:cNvPr>
          <p:cNvGraphicFramePr>
            <a:graphicFrameLocks noGrp="1"/>
          </p:cNvGraphicFramePr>
          <p:nvPr>
            <p:extLst>
              <p:ext uri="{D42A27DB-BD31-4B8C-83A1-F6EECF244321}">
                <p14:modId xmlns:p14="http://schemas.microsoft.com/office/powerpoint/2010/main" val="1477431462"/>
              </p:ext>
            </p:extLst>
          </p:nvPr>
        </p:nvGraphicFramePr>
        <p:xfrm>
          <a:off x="1810327" y="4821382"/>
          <a:ext cx="9421089" cy="1749433"/>
        </p:xfrm>
        <a:graphic>
          <a:graphicData uri="http://schemas.openxmlformats.org/drawingml/2006/table">
            <a:tbl>
              <a:tblPr firstRow="1" firstCol="1" bandRow="1">
                <a:tableStyleId>{5C22544A-7EE6-4342-B048-85BDC9FD1C3A}</a:tableStyleId>
              </a:tblPr>
              <a:tblGrid>
                <a:gridCol w="1566823">
                  <a:extLst>
                    <a:ext uri="{9D8B030D-6E8A-4147-A177-3AD203B41FA5}">
                      <a16:colId xmlns:a16="http://schemas.microsoft.com/office/drawing/2014/main" val="3049308721"/>
                    </a:ext>
                  </a:extLst>
                </a:gridCol>
                <a:gridCol w="1542640">
                  <a:extLst>
                    <a:ext uri="{9D8B030D-6E8A-4147-A177-3AD203B41FA5}">
                      <a16:colId xmlns:a16="http://schemas.microsoft.com/office/drawing/2014/main" val="1755646911"/>
                    </a:ext>
                  </a:extLst>
                </a:gridCol>
                <a:gridCol w="1649446">
                  <a:extLst>
                    <a:ext uri="{9D8B030D-6E8A-4147-A177-3AD203B41FA5}">
                      <a16:colId xmlns:a16="http://schemas.microsoft.com/office/drawing/2014/main" val="1619552099"/>
                    </a:ext>
                  </a:extLst>
                </a:gridCol>
                <a:gridCol w="1649446">
                  <a:extLst>
                    <a:ext uri="{9D8B030D-6E8A-4147-A177-3AD203B41FA5}">
                      <a16:colId xmlns:a16="http://schemas.microsoft.com/office/drawing/2014/main" val="2122331890"/>
                    </a:ext>
                  </a:extLst>
                </a:gridCol>
                <a:gridCol w="1506367">
                  <a:extLst>
                    <a:ext uri="{9D8B030D-6E8A-4147-A177-3AD203B41FA5}">
                      <a16:colId xmlns:a16="http://schemas.microsoft.com/office/drawing/2014/main" val="1439523281"/>
                    </a:ext>
                  </a:extLst>
                </a:gridCol>
                <a:gridCol w="1506367">
                  <a:extLst>
                    <a:ext uri="{9D8B030D-6E8A-4147-A177-3AD203B41FA5}">
                      <a16:colId xmlns:a16="http://schemas.microsoft.com/office/drawing/2014/main" val="336413931"/>
                    </a:ext>
                  </a:extLst>
                </a:gridCol>
              </a:tblGrid>
              <a:tr h="437224">
                <a:tc>
                  <a:txBody>
                    <a:bodyPr/>
                    <a:lstStyle/>
                    <a:p>
                      <a:pPr algn="ctr">
                        <a:lnSpc>
                          <a:spcPct val="107000"/>
                        </a:lnSpc>
                        <a:spcAft>
                          <a:spcPts val="800"/>
                        </a:spcAft>
                      </a:pPr>
                      <a:r>
                        <a:rPr lang="en-US" sz="1000" kern="100">
                          <a:effectLst/>
                        </a:rPr>
                        <a:t> </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Total</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C1</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C2</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C3</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C4</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66618271"/>
                  </a:ext>
                </a:extLst>
              </a:tr>
              <a:tr h="437403">
                <a:tc>
                  <a:txBody>
                    <a:bodyPr/>
                    <a:lstStyle/>
                    <a:p>
                      <a:pPr algn="ctr">
                        <a:lnSpc>
                          <a:spcPct val="107000"/>
                        </a:lnSpc>
                        <a:spcAft>
                          <a:spcPts val="800"/>
                        </a:spcAft>
                      </a:pPr>
                      <a:r>
                        <a:rPr lang="en-US" sz="1000" kern="100">
                          <a:effectLst/>
                        </a:rPr>
                        <a:t>R-Squared</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0.9897</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0.9631</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0.9988</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0.9987</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0.9992</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3956371"/>
                  </a:ext>
                </a:extLst>
              </a:tr>
              <a:tr h="437403">
                <a:tc>
                  <a:txBody>
                    <a:bodyPr/>
                    <a:lstStyle/>
                    <a:p>
                      <a:pPr algn="ctr">
                        <a:lnSpc>
                          <a:spcPct val="107000"/>
                        </a:lnSpc>
                        <a:spcAft>
                          <a:spcPts val="800"/>
                        </a:spcAft>
                      </a:pPr>
                      <a:r>
                        <a:rPr lang="en-US" sz="1000" kern="100">
                          <a:effectLst/>
                        </a:rPr>
                        <a:t>Adj R-Squared</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0.9890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0.9574</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0.9982</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0.9980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0.9974</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48727675"/>
                  </a:ext>
                </a:extLst>
              </a:tr>
              <a:tr h="437403">
                <a:tc>
                  <a:txBody>
                    <a:bodyPr/>
                    <a:lstStyle/>
                    <a:p>
                      <a:pPr algn="ctr">
                        <a:lnSpc>
                          <a:spcPct val="107000"/>
                        </a:lnSpc>
                        <a:spcAft>
                          <a:spcPts val="800"/>
                        </a:spcAft>
                      </a:pPr>
                      <a:r>
                        <a:rPr lang="en-US" sz="1000" kern="100">
                          <a:effectLst/>
                        </a:rPr>
                        <a:t>Prob&gt;F</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0.0000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0.0000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0.0000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a:effectLst/>
                        </a:rPr>
                        <a:t>0.0000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000" kern="100" dirty="0">
                          <a:effectLst/>
                        </a:rPr>
                        <a:t>0.0000</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05820284"/>
                  </a:ext>
                </a:extLst>
              </a:tr>
            </a:tbl>
          </a:graphicData>
        </a:graphic>
      </p:graphicFrame>
    </p:spTree>
    <p:extLst>
      <p:ext uri="{BB962C8B-B14F-4D97-AF65-F5344CB8AC3E}">
        <p14:creationId xmlns:p14="http://schemas.microsoft.com/office/powerpoint/2010/main" val="248068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7A870E1-7AD4-F1C9-4D4B-624F7CA93847}"/>
              </a:ext>
            </a:extLst>
          </p:cNvPr>
          <p:cNvSpPr>
            <a:spLocks noGrp="1"/>
          </p:cNvSpPr>
          <p:nvPr>
            <p:ph idx="1"/>
          </p:nvPr>
        </p:nvSpPr>
        <p:spPr>
          <a:xfrm>
            <a:off x="1717964" y="674255"/>
            <a:ext cx="9786648" cy="5902036"/>
          </a:xfrm>
        </p:spPr>
        <p:txBody>
          <a:bodyPr/>
          <a:lstStyle/>
          <a:p>
            <a:pPr marL="0" indent="0">
              <a:buNone/>
            </a:pPr>
            <a:r>
              <a:rPr lang="en-US" b="1" dirty="0"/>
              <a:t>Table 5</a:t>
            </a:r>
          </a:p>
          <a:p>
            <a:pPr marL="0" indent="0" algn="ctr">
              <a:buNone/>
            </a:pPr>
            <a:r>
              <a:rPr lang="en-US" b="1" dirty="0"/>
              <a:t>The effects of tourism attractiveness factors on GHG</a:t>
            </a:r>
          </a:p>
          <a:p>
            <a:pPr marL="0" indent="0">
              <a:buNone/>
            </a:pPr>
            <a:endParaRPr lang="ro-RO" dirty="0"/>
          </a:p>
          <a:p>
            <a:pPr marL="0" indent="0">
              <a:buNone/>
            </a:pPr>
            <a:endParaRPr lang="ro-RO" dirty="0"/>
          </a:p>
          <a:p>
            <a:pPr marL="0" indent="0">
              <a:buNone/>
            </a:pPr>
            <a:endParaRPr lang="ro-RO" dirty="0"/>
          </a:p>
          <a:p>
            <a:pPr marL="0" indent="0">
              <a:buNone/>
            </a:pPr>
            <a:endParaRPr lang="ro-RO" dirty="0"/>
          </a:p>
          <a:p>
            <a:pPr marL="0" indent="0">
              <a:buNone/>
            </a:pPr>
            <a:endParaRPr lang="ro-RO" dirty="0"/>
          </a:p>
          <a:p>
            <a:pPr marL="0" indent="0">
              <a:buNone/>
            </a:pPr>
            <a:endParaRPr lang="ro-RO" dirty="0"/>
          </a:p>
          <a:p>
            <a:pPr marL="0" indent="0">
              <a:buNone/>
            </a:pPr>
            <a:endParaRPr lang="ro-RO" dirty="0"/>
          </a:p>
          <a:p>
            <a:pPr marL="0" indent="0">
              <a:buNone/>
            </a:pPr>
            <a:endParaRPr lang="ro-RO" dirty="0"/>
          </a:p>
          <a:p>
            <a:pPr marL="0" indent="0">
              <a:buNone/>
            </a:pPr>
            <a:endParaRPr lang="en-US" dirty="0"/>
          </a:p>
        </p:txBody>
      </p:sp>
      <p:graphicFrame>
        <p:nvGraphicFramePr>
          <p:cNvPr id="4" name="Table 3">
            <a:extLst>
              <a:ext uri="{FF2B5EF4-FFF2-40B4-BE49-F238E27FC236}">
                <a16:creationId xmlns:a16="http://schemas.microsoft.com/office/drawing/2014/main" id="{697C099B-636B-86C3-EA8E-504B0DDBE741}"/>
              </a:ext>
            </a:extLst>
          </p:cNvPr>
          <p:cNvGraphicFramePr>
            <a:graphicFrameLocks noGrp="1"/>
          </p:cNvGraphicFramePr>
          <p:nvPr>
            <p:extLst>
              <p:ext uri="{D42A27DB-BD31-4B8C-83A1-F6EECF244321}">
                <p14:modId xmlns:p14="http://schemas.microsoft.com/office/powerpoint/2010/main" val="2440516483"/>
              </p:ext>
            </p:extLst>
          </p:nvPr>
        </p:nvGraphicFramePr>
        <p:xfrm>
          <a:off x="1644073" y="1579419"/>
          <a:ext cx="9670471" cy="4895267"/>
        </p:xfrm>
        <a:graphic>
          <a:graphicData uri="http://schemas.openxmlformats.org/drawingml/2006/table">
            <a:tbl>
              <a:tblPr firstRow="1" firstCol="1" bandRow="1">
                <a:tableStyleId>{5C22544A-7EE6-4342-B048-85BDC9FD1C3A}</a:tableStyleId>
              </a:tblPr>
              <a:tblGrid>
                <a:gridCol w="917404">
                  <a:extLst>
                    <a:ext uri="{9D8B030D-6E8A-4147-A177-3AD203B41FA5}">
                      <a16:colId xmlns:a16="http://schemas.microsoft.com/office/drawing/2014/main" val="3714840731"/>
                    </a:ext>
                  </a:extLst>
                </a:gridCol>
                <a:gridCol w="583331">
                  <a:extLst>
                    <a:ext uri="{9D8B030D-6E8A-4147-A177-3AD203B41FA5}">
                      <a16:colId xmlns:a16="http://schemas.microsoft.com/office/drawing/2014/main" val="270124240"/>
                    </a:ext>
                  </a:extLst>
                </a:gridCol>
                <a:gridCol w="583331">
                  <a:extLst>
                    <a:ext uri="{9D8B030D-6E8A-4147-A177-3AD203B41FA5}">
                      <a16:colId xmlns:a16="http://schemas.microsoft.com/office/drawing/2014/main" val="1138651155"/>
                    </a:ext>
                  </a:extLst>
                </a:gridCol>
                <a:gridCol w="583331">
                  <a:extLst>
                    <a:ext uri="{9D8B030D-6E8A-4147-A177-3AD203B41FA5}">
                      <a16:colId xmlns:a16="http://schemas.microsoft.com/office/drawing/2014/main" val="3587026843"/>
                    </a:ext>
                  </a:extLst>
                </a:gridCol>
                <a:gridCol w="583331">
                  <a:extLst>
                    <a:ext uri="{9D8B030D-6E8A-4147-A177-3AD203B41FA5}">
                      <a16:colId xmlns:a16="http://schemas.microsoft.com/office/drawing/2014/main" val="1337195794"/>
                    </a:ext>
                  </a:extLst>
                </a:gridCol>
                <a:gridCol w="584365">
                  <a:extLst>
                    <a:ext uri="{9D8B030D-6E8A-4147-A177-3AD203B41FA5}">
                      <a16:colId xmlns:a16="http://schemas.microsoft.com/office/drawing/2014/main" val="4150708830"/>
                    </a:ext>
                  </a:extLst>
                </a:gridCol>
                <a:gridCol w="583331">
                  <a:extLst>
                    <a:ext uri="{9D8B030D-6E8A-4147-A177-3AD203B41FA5}">
                      <a16:colId xmlns:a16="http://schemas.microsoft.com/office/drawing/2014/main" val="1844941458"/>
                    </a:ext>
                  </a:extLst>
                </a:gridCol>
                <a:gridCol w="583331">
                  <a:extLst>
                    <a:ext uri="{9D8B030D-6E8A-4147-A177-3AD203B41FA5}">
                      <a16:colId xmlns:a16="http://schemas.microsoft.com/office/drawing/2014/main" val="3853130888"/>
                    </a:ext>
                  </a:extLst>
                </a:gridCol>
                <a:gridCol w="583331">
                  <a:extLst>
                    <a:ext uri="{9D8B030D-6E8A-4147-A177-3AD203B41FA5}">
                      <a16:colId xmlns:a16="http://schemas.microsoft.com/office/drawing/2014/main" val="607058586"/>
                    </a:ext>
                  </a:extLst>
                </a:gridCol>
                <a:gridCol w="583331">
                  <a:extLst>
                    <a:ext uri="{9D8B030D-6E8A-4147-A177-3AD203B41FA5}">
                      <a16:colId xmlns:a16="http://schemas.microsoft.com/office/drawing/2014/main" val="1448318199"/>
                    </a:ext>
                  </a:extLst>
                </a:gridCol>
                <a:gridCol w="584365">
                  <a:extLst>
                    <a:ext uri="{9D8B030D-6E8A-4147-A177-3AD203B41FA5}">
                      <a16:colId xmlns:a16="http://schemas.microsoft.com/office/drawing/2014/main" val="1412376389"/>
                    </a:ext>
                  </a:extLst>
                </a:gridCol>
                <a:gridCol w="583331">
                  <a:extLst>
                    <a:ext uri="{9D8B030D-6E8A-4147-A177-3AD203B41FA5}">
                      <a16:colId xmlns:a16="http://schemas.microsoft.com/office/drawing/2014/main" val="231087107"/>
                    </a:ext>
                  </a:extLst>
                </a:gridCol>
                <a:gridCol w="583331">
                  <a:extLst>
                    <a:ext uri="{9D8B030D-6E8A-4147-A177-3AD203B41FA5}">
                      <a16:colId xmlns:a16="http://schemas.microsoft.com/office/drawing/2014/main" val="2467913910"/>
                    </a:ext>
                  </a:extLst>
                </a:gridCol>
                <a:gridCol w="583331">
                  <a:extLst>
                    <a:ext uri="{9D8B030D-6E8A-4147-A177-3AD203B41FA5}">
                      <a16:colId xmlns:a16="http://schemas.microsoft.com/office/drawing/2014/main" val="2339204003"/>
                    </a:ext>
                  </a:extLst>
                </a:gridCol>
                <a:gridCol w="583331">
                  <a:extLst>
                    <a:ext uri="{9D8B030D-6E8A-4147-A177-3AD203B41FA5}">
                      <a16:colId xmlns:a16="http://schemas.microsoft.com/office/drawing/2014/main" val="4215193007"/>
                    </a:ext>
                  </a:extLst>
                </a:gridCol>
                <a:gridCol w="584365">
                  <a:extLst>
                    <a:ext uri="{9D8B030D-6E8A-4147-A177-3AD203B41FA5}">
                      <a16:colId xmlns:a16="http://schemas.microsoft.com/office/drawing/2014/main" val="2319984815"/>
                    </a:ext>
                  </a:extLst>
                </a:gridCol>
              </a:tblGrid>
              <a:tr h="299866">
                <a:tc rowSpan="2">
                  <a:txBody>
                    <a:bodyPr/>
                    <a:lstStyle/>
                    <a:p>
                      <a:pPr algn="ctr">
                        <a:lnSpc>
                          <a:spcPct val="107000"/>
                        </a:lnSpc>
                        <a:spcAft>
                          <a:spcPts val="800"/>
                        </a:spcAft>
                      </a:pPr>
                      <a:r>
                        <a:rPr lang="en-US" sz="500" kern="100">
                          <a:effectLst/>
                        </a:rPr>
                        <a:t>Variable</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Coef.</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p value</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Beta</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Coef.</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p value</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Beta</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Coef.</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p value</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Beta</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Coef.</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p value</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Beta</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Coef.</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p value</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Beta</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extLst>
                  <a:ext uri="{0D108BD9-81ED-4DB2-BD59-A6C34878D82A}">
                    <a16:rowId xmlns:a16="http://schemas.microsoft.com/office/drawing/2014/main" val="1684921805"/>
                  </a:ext>
                </a:extLst>
              </a:tr>
              <a:tr h="97411">
                <a:tc vMerge="1">
                  <a:txBody>
                    <a:bodyPr/>
                    <a:lstStyle/>
                    <a:p>
                      <a:endParaRPr lang="en-US"/>
                    </a:p>
                  </a:txBody>
                  <a:tcPr/>
                </a:tc>
                <a:tc gridSpan="3">
                  <a:txBody>
                    <a:bodyPr/>
                    <a:lstStyle/>
                    <a:p>
                      <a:pPr algn="ctr">
                        <a:lnSpc>
                          <a:spcPct val="107000"/>
                        </a:lnSpc>
                        <a:spcAft>
                          <a:spcPts val="800"/>
                        </a:spcAft>
                      </a:pPr>
                      <a:r>
                        <a:rPr lang="en-US" sz="500" kern="100">
                          <a:effectLst/>
                        </a:rPr>
                        <a:t>total</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hMerge="1">
                  <a:txBody>
                    <a:bodyPr/>
                    <a:lstStyle/>
                    <a:p>
                      <a:endParaRPr lang="en-US"/>
                    </a:p>
                  </a:txBody>
                  <a:tcPr/>
                </a:tc>
                <a:tc hMerge="1">
                  <a:txBody>
                    <a:bodyPr/>
                    <a:lstStyle/>
                    <a:p>
                      <a:endParaRPr lang="en-US"/>
                    </a:p>
                  </a:txBody>
                  <a:tcPr/>
                </a:tc>
                <a:tc gridSpan="3">
                  <a:txBody>
                    <a:bodyPr/>
                    <a:lstStyle/>
                    <a:p>
                      <a:pPr algn="ctr">
                        <a:lnSpc>
                          <a:spcPct val="107000"/>
                        </a:lnSpc>
                        <a:spcAft>
                          <a:spcPts val="800"/>
                        </a:spcAft>
                      </a:pPr>
                      <a:r>
                        <a:rPr lang="en-US" sz="500" kern="100">
                          <a:effectLst/>
                        </a:rPr>
                        <a:t>C1</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hMerge="1">
                  <a:txBody>
                    <a:bodyPr/>
                    <a:lstStyle/>
                    <a:p>
                      <a:endParaRPr lang="en-US"/>
                    </a:p>
                  </a:txBody>
                  <a:tcPr/>
                </a:tc>
                <a:tc hMerge="1">
                  <a:txBody>
                    <a:bodyPr/>
                    <a:lstStyle/>
                    <a:p>
                      <a:endParaRPr lang="en-US"/>
                    </a:p>
                  </a:txBody>
                  <a:tcPr/>
                </a:tc>
                <a:tc gridSpan="3">
                  <a:txBody>
                    <a:bodyPr/>
                    <a:lstStyle/>
                    <a:p>
                      <a:pPr algn="ctr">
                        <a:lnSpc>
                          <a:spcPct val="107000"/>
                        </a:lnSpc>
                        <a:spcAft>
                          <a:spcPts val="800"/>
                        </a:spcAft>
                      </a:pPr>
                      <a:r>
                        <a:rPr lang="en-US" sz="500" kern="100">
                          <a:effectLst/>
                        </a:rPr>
                        <a:t>C2</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hMerge="1">
                  <a:txBody>
                    <a:bodyPr/>
                    <a:lstStyle/>
                    <a:p>
                      <a:endParaRPr lang="en-US"/>
                    </a:p>
                  </a:txBody>
                  <a:tcPr/>
                </a:tc>
                <a:tc hMerge="1">
                  <a:txBody>
                    <a:bodyPr/>
                    <a:lstStyle/>
                    <a:p>
                      <a:endParaRPr lang="en-US"/>
                    </a:p>
                  </a:txBody>
                  <a:tcPr/>
                </a:tc>
                <a:tc gridSpan="3">
                  <a:txBody>
                    <a:bodyPr/>
                    <a:lstStyle/>
                    <a:p>
                      <a:pPr algn="ctr">
                        <a:lnSpc>
                          <a:spcPct val="107000"/>
                        </a:lnSpc>
                        <a:spcAft>
                          <a:spcPts val="800"/>
                        </a:spcAft>
                      </a:pPr>
                      <a:r>
                        <a:rPr lang="en-US" sz="500" kern="100">
                          <a:effectLst/>
                        </a:rPr>
                        <a:t>C3</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hMerge="1">
                  <a:txBody>
                    <a:bodyPr/>
                    <a:lstStyle/>
                    <a:p>
                      <a:endParaRPr lang="en-US"/>
                    </a:p>
                  </a:txBody>
                  <a:tcPr/>
                </a:tc>
                <a:tc hMerge="1">
                  <a:txBody>
                    <a:bodyPr/>
                    <a:lstStyle/>
                    <a:p>
                      <a:endParaRPr lang="en-US"/>
                    </a:p>
                  </a:txBody>
                  <a:tcPr/>
                </a:tc>
                <a:tc gridSpan="3">
                  <a:txBody>
                    <a:bodyPr/>
                    <a:lstStyle/>
                    <a:p>
                      <a:pPr algn="ctr">
                        <a:lnSpc>
                          <a:spcPct val="107000"/>
                        </a:lnSpc>
                        <a:spcAft>
                          <a:spcPts val="800"/>
                        </a:spcAft>
                      </a:pPr>
                      <a:r>
                        <a:rPr lang="en-US" sz="500" kern="100">
                          <a:effectLst/>
                        </a:rPr>
                        <a:t>C4</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967029174"/>
                  </a:ext>
                </a:extLst>
              </a:tr>
              <a:tr h="299866">
                <a:tc>
                  <a:txBody>
                    <a:bodyPr/>
                    <a:lstStyle/>
                    <a:p>
                      <a:pPr algn="ctr">
                        <a:lnSpc>
                          <a:spcPct val="107000"/>
                        </a:lnSpc>
                        <a:spcAft>
                          <a:spcPts val="800"/>
                        </a:spcAft>
                      </a:pPr>
                      <a:r>
                        <a:rPr lang="en-US" sz="500" kern="100">
                          <a:effectLst/>
                        </a:rPr>
                        <a:t>ARR</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-0.038</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0.018</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-0.028</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-0.017</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0.291</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-0.041</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0.088</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0.003</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0.246</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-0.024</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0.072</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-0.033</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0.306</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0.011</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0.697</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extLst>
                  <a:ext uri="{0D108BD9-81ED-4DB2-BD59-A6C34878D82A}">
                    <a16:rowId xmlns:a16="http://schemas.microsoft.com/office/drawing/2014/main" val="1687394865"/>
                  </a:ext>
                </a:extLst>
              </a:tr>
              <a:tr h="299866">
                <a:tc>
                  <a:txBody>
                    <a:bodyPr/>
                    <a:lstStyle/>
                    <a:p>
                      <a:pPr algn="ctr">
                        <a:lnSpc>
                          <a:spcPct val="107000"/>
                        </a:lnSpc>
                        <a:spcAft>
                          <a:spcPts val="800"/>
                        </a:spcAft>
                      </a:pPr>
                      <a:r>
                        <a:rPr lang="en-US" sz="500" kern="100">
                          <a:effectLst/>
                        </a:rPr>
                        <a:t>ITR</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0.265</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0.000</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0.165</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0.027</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0.497</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0.025</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-0.088</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0.002</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-0.153</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-0.033</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0.118</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-0.091</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-0.123</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0.115</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-0.279</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extLst>
                  <a:ext uri="{0D108BD9-81ED-4DB2-BD59-A6C34878D82A}">
                    <a16:rowId xmlns:a16="http://schemas.microsoft.com/office/drawing/2014/main" val="1442214800"/>
                  </a:ext>
                </a:extLst>
              </a:tr>
              <a:tr h="299866">
                <a:tc>
                  <a:txBody>
                    <a:bodyPr/>
                    <a:lstStyle/>
                    <a:p>
                      <a:pPr algn="ctr">
                        <a:lnSpc>
                          <a:spcPct val="107000"/>
                        </a:lnSpc>
                        <a:spcAft>
                          <a:spcPts val="800"/>
                        </a:spcAft>
                      </a:pPr>
                      <a:r>
                        <a:rPr lang="en-US" sz="500" kern="100">
                          <a:effectLst/>
                        </a:rPr>
                        <a:t>EPS</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-0.174</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0.644</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-0.004</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0.599</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0.037</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0.033</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0.236</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0.239</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0.018</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-0.018</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0.905</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-0.002</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-1.016</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0.003</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-0.179</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extLst>
                  <a:ext uri="{0D108BD9-81ED-4DB2-BD59-A6C34878D82A}">
                    <a16:rowId xmlns:a16="http://schemas.microsoft.com/office/drawing/2014/main" val="1634022188"/>
                  </a:ext>
                </a:extLst>
              </a:tr>
              <a:tr h="299866">
                <a:tc>
                  <a:txBody>
                    <a:bodyPr/>
                    <a:lstStyle/>
                    <a:p>
                      <a:pPr algn="ctr">
                        <a:lnSpc>
                          <a:spcPct val="107000"/>
                        </a:lnSpc>
                        <a:spcAft>
                          <a:spcPts val="800"/>
                        </a:spcAft>
                      </a:pPr>
                      <a:r>
                        <a:rPr lang="en-US" sz="500" kern="100">
                          <a:effectLst/>
                        </a:rPr>
                        <a:t>ESS</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0.090</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0.440</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0.012</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-0.111</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0.280</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-0.029</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0.017</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0.700</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0.009</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0.352</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0.163</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0.185</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0.340</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0.019</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0.180</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extLst>
                  <a:ext uri="{0D108BD9-81ED-4DB2-BD59-A6C34878D82A}">
                    <a16:rowId xmlns:a16="http://schemas.microsoft.com/office/drawing/2014/main" val="4104574998"/>
                  </a:ext>
                </a:extLst>
              </a:tr>
              <a:tr h="299866">
                <a:tc>
                  <a:txBody>
                    <a:bodyPr/>
                    <a:lstStyle/>
                    <a:p>
                      <a:pPr algn="ctr">
                        <a:lnSpc>
                          <a:spcPct val="107000"/>
                        </a:lnSpc>
                        <a:spcAft>
                          <a:spcPts val="800"/>
                        </a:spcAft>
                      </a:pPr>
                      <a:r>
                        <a:rPr lang="en-US" sz="500" kern="100">
                          <a:effectLst/>
                        </a:rPr>
                        <a:t>ETS</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0.259</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0.000</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0.103</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-0.121</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0.013</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-0.059</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0.017</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0.757</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0.015</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0.186</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0.000</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0.450</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0.933</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0.002</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2.434</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extLst>
                  <a:ext uri="{0D108BD9-81ED-4DB2-BD59-A6C34878D82A}">
                    <a16:rowId xmlns:a16="http://schemas.microsoft.com/office/drawing/2014/main" val="2299152127"/>
                  </a:ext>
                </a:extLst>
              </a:tr>
              <a:tr h="299866">
                <a:tc>
                  <a:txBody>
                    <a:bodyPr/>
                    <a:lstStyle/>
                    <a:p>
                      <a:pPr algn="ctr">
                        <a:lnSpc>
                          <a:spcPct val="107000"/>
                        </a:lnSpc>
                        <a:spcAft>
                          <a:spcPts val="800"/>
                        </a:spcAft>
                      </a:pPr>
                      <a:r>
                        <a:rPr lang="en-US" sz="500" kern="100">
                          <a:effectLst/>
                        </a:rPr>
                        <a:t>ASN</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0.253</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0.019</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0.057</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0.129</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0.244</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0.062</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0.535</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0.000</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0.165</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0.818</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0.001</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0.833</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-1.223</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0.007</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-0.816</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extLst>
                  <a:ext uri="{0D108BD9-81ED-4DB2-BD59-A6C34878D82A}">
                    <a16:rowId xmlns:a16="http://schemas.microsoft.com/office/drawing/2014/main" val="3596096927"/>
                  </a:ext>
                </a:extLst>
              </a:tr>
              <a:tr h="299866">
                <a:tc>
                  <a:txBody>
                    <a:bodyPr/>
                    <a:lstStyle/>
                    <a:p>
                      <a:pPr algn="ctr">
                        <a:lnSpc>
                          <a:spcPct val="107000"/>
                        </a:lnSpc>
                        <a:spcAft>
                          <a:spcPts val="800"/>
                        </a:spcAft>
                      </a:pPr>
                      <a:r>
                        <a:rPr lang="en-US" sz="500" kern="100">
                          <a:effectLst/>
                        </a:rPr>
                        <a:t>IC</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1.093</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0.000</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1.019</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0.920</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0.000</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1.182</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-0.133</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0.314</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-0.272</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0.694</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0.000</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1.399</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0.568</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0.006</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1.359</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extLst>
                  <a:ext uri="{0D108BD9-81ED-4DB2-BD59-A6C34878D82A}">
                    <a16:rowId xmlns:a16="http://schemas.microsoft.com/office/drawing/2014/main" val="1204969864"/>
                  </a:ext>
                </a:extLst>
              </a:tr>
              <a:tr h="299866">
                <a:tc>
                  <a:txBody>
                    <a:bodyPr/>
                    <a:lstStyle/>
                    <a:p>
                      <a:pPr algn="ctr">
                        <a:lnSpc>
                          <a:spcPct val="107000"/>
                        </a:lnSpc>
                        <a:spcAft>
                          <a:spcPts val="800"/>
                        </a:spcAft>
                      </a:pPr>
                      <a:r>
                        <a:rPr lang="en-US" sz="500" kern="100">
                          <a:effectLst/>
                        </a:rPr>
                        <a:t>CREG</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-0.183</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0.000</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-0.099</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-0.133</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0.000</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-0.300</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-0.263</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0.003</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-0.333</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-0.232</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0.000</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-0.366</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0.167</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0.125</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0.108</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extLst>
                  <a:ext uri="{0D108BD9-81ED-4DB2-BD59-A6C34878D82A}">
                    <a16:rowId xmlns:a16="http://schemas.microsoft.com/office/drawing/2014/main" val="858881808"/>
                  </a:ext>
                </a:extLst>
              </a:tr>
              <a:tr h="299866">
                <a:tc>
                  <a:txBody>
                    <a:bodyPr/>
                    <a:lstStyle/>
                    <a:p>
                      <a:pPr algn="ctr">
                        <a:lnSpc>
                          <a:spcPct val="107000"/>
                        </a:lnSpc>
                        <a:spcAft>
                          <a:spcPts val="800"/>
                        </a:spcAft>
                      </a:pPr>
                      <a:r>
                        <a:rPr lang="en-US" sz="500" kern="100">
                          <a:effectLst/>
                        </a:rPr>
                        <a:t>GDP</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-0.615</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0.000</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-0.540</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-0.788</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0.000</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-0.636</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0.368</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0.031</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0.572</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-0.554</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0.000</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-2.632</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-0.399</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0.044</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-0.765</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extLst>
                  <a:ext uri="{0D108BD9-81ED-4DB2-BD59-A6C34878D82A}">
                    <a16:rowId xmlns:a16="http://schemas.microsoft.com/office/drawing/2014/main" val="1450569257"/>
                  </a:ext>
                </a:extLst>
              </a:tr>
              <a:tr h="299866">
                <a:tc>
                  <a:txBody>
                    <a:bodyPr/>
                    <a:lstStyle/>
                    <a:p>
                      <a:pPr algn="ctr">
                        <a:lnSpc>
                          <a:spcPct val="107000"/>
                        </a:lnSpc>
                        <a:spcAft>
                          <a:spcPts val="800"/>
                        </a:spcAft>
                      </a:pPr>
                      <a:r>
                        <a:rPr lang="en-US" sz="500" kern="100">
                          <a:effectLst/>
                        </a:rPr>
                        <a:t>TS</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-0.045</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0.345</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-0.014</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-0.037</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0.253</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-0.029</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0.003</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0.951</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0.001</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0.118</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0.000</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0.087</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0.013</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0.704</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0.014</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extLst>
                  <a:ext uri="{0D108BD9-81ED-4DB2-BD59-A6C34878D82A}">
                    <a16:rowId xmlns:a16="http://schemas.microsoft.com/office/drawing/2014/main" val="3899996505"/>
                  </a:ext>
                </a:extLst>
              </a:tr>
              <a:tr h="299866">
                <a:tc>
                  <a:txBody>
                    <a:bodyPr/>
                    <a:lstStyle/>
                    <a:p>
                      <a:pPr algn="ctr">
                        <a:lnSpc>
                          <a:spcPct val="107000"/>
                        </a:lnSpc>
                        <a:spcAft>
                          <a:spcPts val="800"/>
                        </a:spcAft>
                      </a:pPr>
                      <a:r>
                        <a:rPr lang="en-US" sz="500" kern="100">
                          <a:effectLst/>
                        </a:rPr>
                        <a:t>AT</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0.027</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0.378</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0.025</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0.024</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0.232</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0.040</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0.027</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0.026</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0.038</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0.050</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0.069</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0.129</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-0.315</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0.005</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-1.285</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extLst>
                  <a:ext uri="{0D108BD9-81ED-4DB2-BD59-A6C34878D82A}">
                    <a16:rowId xmlns:a16="http://schemas.microsoft.com/office/drawing/2014/main" val="2309100532"/>
                  </a:ext>
                </a:extLst>
              </a:tr>
              <a:tr h="299866">
                <a:tc>
                  <a:txBody>
                    <a:bodyPr/>
                    <a:lstStyle/>
                    <a:p>
                      <a:pPr algn="ctr">
                        <a:lnSpc>
                          <a:spcPct val="107000"/>
                        </a:lnSpc>
                        <a:spcAft>
                          <a:spcPts val="800"/>
                        </a:spcAft>
                      </a:pPr>
                      <a:r>
                        <a:rPr lang="en-US" sz="500" kern="100">
                          <a:effectLst/>
                        </a:rPr>
                        <a:t>IUI</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-0.304</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0.000</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-0.211</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-0.017</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0.555</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-0.024</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0.033</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0.119</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0.082</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-0.049</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0.071</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-0.167</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-0.043</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0.204</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-0.177</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extLst>
                  <a:ext uri="{0D108BD9-81ED-4DB2-BD59-A6C34878D82A}">
                    <a16:rowId xmlns:a16="http://schemas.microsoft.com/office/drawing/2014/main" val="1872632056"/>
                  </a:ext>
                </a:extLst>
              </a:tr>
              <a:tr h="299866">
                <a:tc>
                  <a:txBody>
                    <a:bodyPr/>
                    <a:lstStyle/>
                    <a:p>
                      <a:pPr algn="ctr">
                        <a:lnSpc>
                          <a:spcPct val="107000"/>
                        </a:lnSpc>
                        <a:spcAft>
                          <a:spcPts val="800"/>
                        </a:spcAft>
                      </a:pPr>
                      <a:r>
                        <a:rPr lang="en-US" sz="500" kern="100">
                          <a:effectLst/>
                        </a:rPr>
                        <a:t>IH</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0.085</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0.000</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0.075</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0.067</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0.015</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0.064</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-0.009</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0.509</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-0.020</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0.006</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0.840</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0.018</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0.233</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0.010</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0.411</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extLst>
                  <a:ext uri="{0D108BD9-81ED-4DB2-BD59-A6C34878D82A}">
                    <a16:rowId xmlns:a16="http://schemas.microsoft.com/office/drawing/2014/main" val="621990445"/>
                  </a:ext>
                </a:extLst>
              </a:tr>
              <a:tr h="299866">
                <a:tc>
                  <a:txBody>
                    <a:bodyPr/>
                    <a:lstStyle/>
                    <a:p>
                      <a:pPr algn="ctr">
                        <a:lnSpc>
                          <a:spcPct val="107000"/>
                        </a:lnSpc>
                        <a:spcAft>
                          <a:spcPts val="800"/>
                        </a:spcAft>
                      </a:pPr>
                      <a:r>
                        <a:rPr lang="en-US" sz="500" kern="100">
                          <a:effectLst/>
                        </a:rPr>
                        <a:t>IR</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0.005</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0.007</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0.027</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-0.005</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0.360</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-0.016</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0.006</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0.026</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0.036</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-0.001</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0.762</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-0.003</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-0.0004</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0.707</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-0.032</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extLst>
                  <a:ext uri="{0D108BD9-81ED-4DB2-BD59-A6C34878D82A}">
                    <a16:rowId xmlns:a16="http://schemas.microsoft.com/office/drawing/2014/main" val="1739129156"/>
                  </a:ext>
                </a:extLst>
              </a:tr>
              <a:tr h="299866">
                <a:tc>
                  <a:txBody>
                    <a:bodyPr/>
                    <a:lstStyle/>
                    <a:p>
                      <a:pPr algn="ctr">
                        <a:lnSpc>
                          <a:spcPct val="107000"/>
                        </a:lnSpc>
                        <a:spcAft>
                          <a:spcPts val="800"/>
                        </a:spcAft>
                      </a:pPr>
                      <a:r>
                        <a:rPr lang="en-US" sz="500" kern="100">
                          <a:effectLst/>
                        </a:rPr>
                        <a:t>_cons</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-15.590</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0.000</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-5.672</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0.001</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11.612</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0.000</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nchor="ctr"/>
                </a:tc>
                <a:tc>
                  <a:txBody>
                    <a:bodyPr/>
                    <a:lstStyle/>
                    <a:p>
                      <a:pPr algn="ctr">
                        <a:lnSpc>
                          <a:spcPct val="107000"/>
                        </a:lnSpc>
                        <a:spcAft>
                          <a:spcPts val="800"/>
                        </a:spcAft>
                      </a:pPr>
                      <a:r>
                        <a:rPr lang="en-US" sz="500" kern="100">
                          <a:effectLst/>
                        </a:rPr>
                        <a:t>-2.147</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0.000</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 </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6.045</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a:effectLst/>
                        </a:rPr>
                        <a:t>0.026</a:t>
                      </a:r>
                      <a:endParaRPr lang="en-US"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tc>
                  <a:txBody>
                    <a:bodyPr/>
                    <a:lstStyle/>
                    <a:p>
                      <a:pPr algn="ctr">
                        <a:lnSpc>
                          <a:spcPct val="107000"/>
                        </a:lnSpc>
                        <a:spcAft>
                          <a:spcPts val="800"/>
                        </a:spcAft>
                      </a:pPr>
                      <a:r>
                        <a:rPr lang="en-US" sz="500" kern="100" dirty="0">
                          <a:effectLst/>
                        </a:rPr>
                        <a:t> </a:t>
                      </a:r>
                      <a:endParaRPr lang="en-US" sz="7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2418" marR="42418" marT="0" marB="0"/>
                </a:tc>
                <a:extLst>
                  <a:ext uri="{0D108BD9-81ED-4DB2-BD59-A6C34878D82A}">
                    <a16:rowId xmlns:a16="http://schemas.microsoft.com/office/drawing/2014/main" val="658737017"/>
                  </a:ext>
                </a:extLst>
              </a:tr>
            </a:tbl>
          </a:graphicData>
        </a:graphic>
      </p:graphicFrame>
    </p:spTree>
    <p:extLst>
      <p:ext uri="{BB962C8B-B14F-4D97-AF65-F5344CB8AC3E}">
        <p14:creationId xmlns:p14="http://schemas.microsoft.com/office/powerpoint/2010/main" val="22492918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A456D7-462F-8ED1-D631-EF7E133E8E56}"/>
              </a:ext>
            </a:extLst>
          </p:cNvPr>
          <p:cNvSpPr>
            <a:spLocks noGrp="1"/>
          </p:cNvSpPr>
          <p:nvPr>
            <p:ph idx="1"/>
          </p:nvPr>
        </p:nvSpPr>
        <p:spPr>
          <a:xfrm>
            <a:off x="1634836" y="591127"/>
            <a:ext cx="9869776" cy="5772728"/>
          </a:xfrm>
        </p:spPr>
        <p:txBody>
          <a:bodyPr>
            <a:normAutofit fontScale="92500" lnSpcReduction="20000"/>
          </a:bodyPr>
          <a:lstStyle/>
          <a:p>
            <a:pPr marL="0" indent="0" algn="just">
              <a:buNone/>
            </a:pPr>
            <a:r>
              <a:rPr lang="ro-RO" b="1" dirty="0"/>
              <a:t>Total</a:t>
            </a:r>
            <a:r>
              <a:rPr lang="ro-RO" dirty="0"/>
              <a:t>: </a:t>
            </a:r>
            <a:r>
              <a:rPr lang="en-US" dirty="0"/>
              <a:t>ARR (β = -0.038), CREG (β = -0.183), GDP (β = -0.615), and IUI (β = -0.304) have a positive influence on GHG emissions, indicating that they contribute to reducing pollution and promoting sustainability.</a:t>
            </a:r>
            <a:r>
              <a:rPr lang="ro-RO" dirty="0"/>
              <a:t> </a:t>
            </a:r>
            <a:r>
              <a:rPr lang="en-US" dirty="0"/>
              <a:t>ITR (β = 0.265), ETS (β = 0.259), ASN (β = 0.253), IC (β = 1.093), IH (β = 0.085), and IR (β = 0.005) has a negative influence on GHG emissions, suggesting that they support pollution and are unsustainable.</a:t>
            </a:r>
            <a:r>
              <a:rPr lang="ro-RO" dirty="0"/>
              <a:t> </a:t>
            </a:r>
            <a:r>
              <a:rPr lang="en-US" dirty="0"/>
              <a:t>The sustainable attractiveness factors have a weaker impact compared to the unsustainable ones</a:t>
            </a:r>
            <a:r>
              <a:rPr lang="ro-RO" dirty="0"/>
              <a:t>.</a:t>
            </a:r>
          </a:p>
          <a:p>
            <a:pPr marL="0" indent="0" algn="just">
              <a:buNone/>
            </a:pPr>
            <a:r>
              <a:rPr lang="ro-RO" b="1" dirty="0"/>
              <a:t>C1</a:t>
            </a:r>
            <a:r>
              <a:rPr lang="ro-RO" dirty="0"/>
              <a:t>: </a:t>
            </a:r>
            <a:r>
              <a:rPr lang="en-US" dirty="0"/>
              <a:t>ETS (β = -0.121), CREG (β = -0.133), and GDP (β = -0.788) leads to a reduction in pollution, indicating a more sustainable impact. EPS (β = 0.599), IC (β = 0.920), and IH (β = 0.067) has the opposite effect, contributing to an increase in GHG emissions. </a:t>
            </a:r>
            <a:r>
              <a:rPr lang="ro-RO" dirty="0"/>
              <a:t>T</a:t>
            </a:r>
            <a:r>
              <a:rPr lang="en-US" dirty="0"/>
              <a:t>he unsustainable factors have a stronger influence on GHG emissions compared to the sustainable ones</a:t>
            </a:r>
            <a:r>
              <a:rPr lang="ro-RO" dirty="0"/>
              <a:t>.</a:t>
            </a:r>
          </a:p>
          <a:p>
            <a:pPr marL="0" indent="0" algn="just">
              <a:buNone/>
            </a:pPr>
            <a:r>
              <a:rPr lang="ro-RO" b="1" dirty="0"/>
              <a:t>C2:</a:t>
            </a:r>
            <a:r>
              <a:rPr lang="ro-RO" dirty="0"/>
              <a:t> </a:t>
            </a:r>
            <a:r>
              <a:rPr lang="en-US" dirty="0"/>
              <a:t>ARR (β = 0.088), ASN (β = 0.535), GDP (β = 0.368), AT (β = 0.027), and IR (β = 0.006) has a negative influence on GHG emissions, suggesting that they support pollution and are unsustainable. ITR (β = -0.088) and CREG (β = -0.263) leads to a decrease in GHG emissions.</a:t>
            </a:r>
            <a:r>
              <a:rPr lang="ro-RO" dirty="0"/>
              <a:t> </a:t>
            </a:r>
            <a:r>
              <a:rPr lang="en-US" dirty="0"/>
              <a:t>The unsustainable factors have a stronger influence on GHG emissions compared to the sustainable ones.</a:t>
            </a:r>
            <a:endParaRPr lang="ro-RO" dirty="0"/>
          </a:p>
          <a:p>
            <a:pPr marL="0" indent="0" algn="just">
              <a:buNone/>
            </a:pPr>
            <a:r>
              <a:rPr lang="ro-RO" b="1" dirty="0"/>
              <a:t>C3</a:t>
            </a:r>
            <a:r>
              <a:rPr lang="ro-RO" dirty="0"/>
              <a:t>: </a:t>
            </a:r>
            <a:r>
              <a:rPr lang="en-US" dirty="0"/>
              <a:t>ETS (β = 0.186), ASN (β = 0.818), IC (β = 0.694), and TS (β = 0.118) have a positive influence on GHG emissions, indicating their unsustainable nature. On the other hand, GDP (β = -0.554) and CREG (β = -0.232) have a negative impact on GHG emissions, making them sustainable factors</a:t>
            </a:r>
            <a:r>
              <a:rPr lang="ro-RO" dirty="0"/>
              <a:t>.</a:t>
            </a:r>
          </a:p>
          <a:p>
            <a:pPr marL="0" indent="0" algn="just">
              <a:buNone/>
            </a:pPr>
            <a:r>
              <a:rPr lang="ro-RO" b="1" dirty="0"/>
              <a:t>C4</a:t>
            </a:r>
            <a:r>
              <a:rPr lang="ro-RO" dirty="0"/>
              <a:t>: ARR (</a:t>
            </a:r>
            <a:r>
              <a:rPr lang="el-GR" dirty="0"/>
              <a:t>β = 0.306), </a:t>
            </a:r>
            <a:r>
              <a:rPr lang="ro-RO" dirty="0"/>
              <a:t>ESS (</a:t>
            </a:r>
            <a:r>
              <a:rPr lang="el-GR" dirty="0"/>
              <a:t>β = 0.340), </a:t>
            </a:r>
            <a:r>
              <a:rPr lang="ro-RO" dirty="0"/>
              <a:t>ETS (</a:t>
            </a:r>
            <a:r>
              <a:rPr lang="el-GR" dirty="0"/>
              <a:t>β = 0.933), </a:t>
            </a:r>
            <a:r>
              <a:rPr lang="ro-RO" dirty="0"/>
              <a:t>IC (</a:t>
            </a:r>
            <a:r>
              <a:rPr lang="el-GR" dirty="0"/>
              <a:t>β = 0.568), </a:t>
            </a:r>
            <a:r>
              <a:rPr lang="ro-RO" dirty="0"/>
              <a:t>and IH (</a:t>
            </a:r>
            <a:r>
              <a:rPr lang="el-GR" dirty="0"/>
              <a:t>β = 0.233) </a:t>
            </a:r>
            <a:r>
              <a:rPr lang="ro-RO" dirty="0"/>
              <a:t>have a positive influence on GHG emissions, making them unsustainable factors. EPS (</a:t>
            </a:r>
            <a:r>
              <a:rPr lang="el-GR" dirty="0"/>
              <a:t>β = -1.016), </a:t>
            </a:r>
            <a:r>
              <a:rPr lang="ro-RO" dirty="0"/>
              <a:t>ASN (</a:t>
            </a:r>
            <a:r>
              <a:rPr lang="el-GR" dirty="0"/>
              <a:t>β = -1.223), </a:t>
            </a:r>
            <a:r>
              <a:rPr lang="ro-RO" dirty="0"/>
              <a:t>GDP (</a:t>
            </a:r>
            <a:r>
              <a:rPr lang="el-GR" dirty="0"/>
              <a:t>β = -0.399), </a:t>
            </a:r>
            <a:r>
              <a:rPr lang="ro-RO" dirty="0"/>
              <a:t>and AT (</a:t>
            </a:r>
            <a:r>
              <a:rPr lang="el-GR" dirty="0"/>
              <a:t>β = -0.315) </a:t>
            </a:r>
            <a:r>
              <a:rPr lang="ro-RO" dirty="0"/>
              <a:t>have a negative impact on GHG emissions, indicating their sustainability.</a:t>
            </a:r>
            <a:endParaRPr lang="en-US" dirty="0"/>
          </a:p>
        </p:txBody>
      </p:sp>
    </p:spTree>
    <p:extLst>
      <p:ext uri="{BB962C8B-B14F-4D97-AF65-F5344CB8AC3E}">
        <p14:creationId xmlns:p14="http://schemas.microsoft.com/office/powerpoint/2010/main" val="4648408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BA8F3E-6EB4-84F2-788F-B04016BFF6AA}"/>
              </a:ext>
            </a:extLst>
          </p:cNvPr>
          <p:cNvSpPr>
            <a:spLocks noGrp="1"/>
          </p:cNvSpPr>
          <p:nvPr>
            <p:ph idx="1"/>
          </p:nvPr>
        </p:nvSpPr>
        <p:spPr>
          <a:xfrm>
            <a:off x="1634836" y="406400"/>
            <a:ext cx="9869776" cy="5504822"/>
          </a:xfrm>
        </p:spPr>
        <p:txBody>
          <a:bodyPr/>
          <a:lstStyle/>
          <a:p>
            <a:pPr marL="0" indent="0">
              <a:buNone/>
            </a:pPr>
            <a:endParaRPr lang="ro-RO" dirty="0"/>
          </a:p>
          <a:p>
            <a:pPr marL="0" indent="0">
              <a:buNone/>
            </a:pPr>
            <a:endParaRPr lang="ro-RO" dirty="0"/>
          </a:p>
          <a:p>
            <a:pPr marL="0" indent="0">
              <a:buNone/>
            </a:pPr>
            <a:endParaRPr lang="en-US" dirty="0"/>
          </a:p>
        </p:txBody>
      </p:sp>
      <p:graphicFrame>
        <p:nvGraphicFramePr>
          <p:cNvPr id="4" name="Table 3">
            <a:extLst>
              <a:ext uri="{FF2B5EF4-FFF2-40B4-BE49-F238E27FC236}">
                <a16:creationId xmlns:a16="http://schemas.microsoft.com/office/drawing/2014/main" id="{AE338137-2491-C85F-5C27-84AA69921279}"/>
              </a:ext>
            </a:extLst>
          </p:cNvPr>
          <p:cNvGraphicFramePr>
            <a:graphicFrameLocks noGrp="1"/>
          </p:cNvGraphicFramePr>
          <p:nvPr>
            <p:extLst>
              <p:ext uri="{D42A27DB-BD31-4B8C-83A1-F6EECF244321}">
                <p14:modId xmlns:p14="http://schemas.microsoft.com/office/powerpoint/2010/main" val="2361692283"/>
              </p:ext>
            </p:extLst>
          </p:nvPr>
        </p:nvGraphicFramePr>
        <p:xfrm>
          <a:off x="1736436" y="1570181"/>
          <a:ext cx="9439564" cy="4100946"/>
        </p:xfrm>
        <a:graphic>
          <a:graphicData uri="http://schemas.openxmlformats.org/drawingml/2006/table">
            <a:tbl>
              <a:tblPr firstRow="1" firstCol="1" bandRow="1">
                <a:tableStyleId>{5C22544A-7EE6-4342-B048-85BDC9FD1C3A}</a:tableStyleId>
              </a:tblPr>
              <a:tblGrid>
                <a:gridCol w="1066624">
                  <a:extLst>
                    <a:ext uri="{9D8B030D-6E8A-4147-A177-3AD203B41FA5}">
                      <a16:colId xmlns:a16="http://schemas.microsoft.com/office/drawing/2014/main" val="3094927689"/>
                    </a:ext>
                  </a:extLst>
                </a:gridCol>
                <a:gridCol w="8372940">
                  <a:extLst>
                    <a:ext uri="{9D8B030D-6E8A-4147-A177-3AD203B41FA5}">
                      <a16:colId xmlns:a16="http://schemas.microsoft.com/office/drawing/2014/main" val="1126448389"/>
                    </a:ext>
                  </a:extLst>
                </a:gridCol>
              </a:tblGrid>
              <a:tr h="938566">
                <a:tc>
                  <a:txBody>
                    <a:bodyPr/>
                    <a:lstStyle/>
                    <a:p>
                      <a:pPr>
                        <a:lnSpc>
                          <a:spcPct val="107000"/>
                        </a:lnSpc>
                        <a:spcAft>
                          <a:spcPts val="800"/>
                        </a:spcAft>
                      </a:pPr>
                      <a:r>
                        <a:rPr lang="en-US" sz="1000" kern="100" dirty="0">
                          <a:effectLst/>
                        </a:rPr>
                        <a:t>Total</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69900" indent="-469900" algn="just">
                        <a:lnSpc>
                          <a:spcPct val="107000"/>
                        </a:lnSpc>
                        <a:spcAft>
                          <a:spcPts val="800"/>
                        </a:spcAft>
                      </a:pPr>
                      <a:r>
                        <a:rPr lang="en-US" sz="1000" kern="100" dirty="0">
                          <a:effectLst/>
                        </a:rPr>
                        <a:t>GHG = -15.59 – 0.038*ARR+0.265*ITR+0.259*ETS+0.253*ASN+1.093*IC-0.183*CREG-0.615*GDP-0.304*IUI+0.085*IH+0.005*IR</a:t>
                      </a:r>
                      <a:endParaRPr lang="en-US" sz="1100" kern="100" dirty="0">
                        <a:effectLst/>
                      </a:endParaRPr>
                    </a:p>
                    <a:p>
                      <a:pPr marL="561340" indent="-561340" algn="just">
                        <a:lnSpc>
                          <a:spcPct val="107000"/>
                        </a:lnSpc>
                        <a:spcAft>
                          <a:spcPts val="800"/>
                        </a:spcAft>
                      </a:pPr>
                      <a:r>
                        <a:rPr lang="en-US" sz="1000" kern="100" dirty="0">
                          <a:effectLst/>
                        </a:rPr>
                        <a:t> </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94636253"/>
                  </a:ext>
                </a:extLst>
              </a:tr>
              <a:tr h="938707">
                <a:tc>
                  <a:txBody>
                    <a:bodyPr/>
                    <a:lstStyle/>
                    <a:p>
                      <a:pPr>
                        <a:lnSpc>
                          <a:spcPct val="107000"/>
                        </a:lnSpc>
                        <a:spcAft>
                          <a:spcPts val="800"/>
                        </a:spcAft>
                      </a:pPr>
                      <a:r>
                        <a:rPr lang="en-US" sz="1000" kern="100" dirty="0">
                          <a:effectLst/>
                        </a:rPr>
                        <a:t>C1</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69900" indent="-469900" algn="just">
                        <a:lnSpc>
                          <a:spcPct val="107000"/>
                        </a:lnSpc>
                        <a:spcAft>
                          <a:spcPts val="800"/>
                        </a:spcAft>
                      </a:pPr>
                      <a:r>
                        <a:rPr lang="en-US" sz="1000" kern="100" dirty="0">
                          <a:effectLst/>
                        </a:rPr>
                        <a:t>GHG = -5.672 + 0.599*EPS – 0.121*ETS + 0.920*IC – 0.133*CREG – 0.788*GDP + 0.067*IH</a:t>
                      </a:r>
                      <a:endParaRPr lang="en-US" sz="1100" kern="100" dirty="0">
                        <a:effectLst/>
                      </a:endParaRPr>
                    </a:p>
                    <a:p>
                      <a:pPr algn="just">
                        <a:lnSpc>
                          <a:spcPct val="107000"/>
                        </a:lnSpc>
                        <a:spcAft>
                          <a:spcPts val="800"/>
                        </a:spcAft>
                      </a:pPr>
                      <a:r>
                        <a:rPr lang="en-US" sz="1000" kern="100" dirty="0">
                          <a:effectLst/>
                        </a:rPr>
                        <a:t> </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79860236"/>
                  </a:ext>
                </a:extLst>
              </a:tr>
              <a:tr h="938707">
                <a:tc>
                  <a:txBody>
                    <a:bodyPr/>
                    <a:lstStyle/>
                    <a:p>
                      <a:pPr>
                        <a:lnSpc>
                          <a:spcPct val="107000"/>
                        </a:lnSpc>
                        <a:spcAft>
                          <a:spcPts val="800"/>
                        </a:spcAft>
                      </a:pPr>
                      <a:r>
                        <a:rPr lang="en-US" sz="1000" kern="100" dirty="0">
                          <a:effectLst/>
                        </a:rPr>
                        <a:t>C2</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69900" indent="-469900" algn="just">
                        <a:lnSpc>
                          <a:spcPct val="107000"/>
                        </a:lnSpc>
                        <a:spcAft>
                          <a:spcPts val="800"/>
                        </a:spcAft>
                      </a:pPr>
                      <a:r>
                        <a:rPr lang="en-US" sz="1000" kern="100" dirty="0">
                          <a:effectLst/>
                        </a:rPr>
                        <a:t>GHG = 11.612 + 0.088*ARR – 0.088*ITR + 0.535*ASN – 0.263*CREG + 0.368*GDP + 0.027*AT + 0.006*IR</a:t>
                      </a:r>
                      <a:endParaRPr lang="en-US" sz="1100" kern="100" dirty="0">
                        <a:effectLst/>
                      </a:endParaRPr>
                    </a:p>
                    <a:p>
                      <a:pPr algn="just">
                        <a:lnSpc>
                          <a:spcPct val="107000"/>
                        </a:lnSpc>
                        <a:spcAft>
                          <a:spcPts val="800"/>
                        </a:spcAft>
                      </a:pPr>
                      <a:r>
                        <a:rPr lang="en-US" sz="1000" kern="100" dirty="0">
                          <a:effectLst/>
                        </a:rPr>
                        <a:t> </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74487481"/>
                  </a:ext>
                </a:extLst>
              </a:tr>
              <a:tr h="938707">
                <a:tc>
                  <a:txBody>
                    <a:bodyPr/>
                    <a:lstStyle/>
                    <a:p>
                      <a:pPr>
                        <a:lnSpc>
                          <a:spcPct val="107000"/>
                        </a:lnSpc>
                        <a:spcAft>
                          <a:spcPts val="800"/>
                        </a:spcAft>
                      </a:pPr>
                      <a:r>
                        <a:rPr lang="en-US" sz="1000" kern="100" dirty="0">
                          <a:effectLst/>
                        </a:rPr>
                        <a:t>C3</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69900" indent="-469900" algn="just">
                        <a:lnSpc>
                          <a:spcPct val="107000"/>
                        </a:lnSpc>
                        <a:spcAft>
                          <a:spcPts val="800"/>
                        </a:spcAft>
                      </a:pPr>
                      <a:r>
                        <a:rPr lang="en-US" sz="1000" kern="100" dirty="0">
                          <a:effectLst/>
                        </a:rPr>
                        <a:t>GHG = -2.147 + 0.186*ETS + 0.818*ASN + 0.694*IC – 0.232*CREG – 0.554*GDP + 0.118*TS</a:t>
                      </a:r>
                      <a:endParaRPr lang="en-US" sz="1100" kern="100" dirty="0">
                        <a:effectLst/>
                      </a:endParaRPr>
                    </a:p>
                    <a:p>
                      <a:pPr marL="469900" indent="-469900" algn="just">
                        <a:lnSpc>
                          <a:spcPct val="107000"/>
                        </a:lnSpc>
                        <a:spcAft>
                          <a:spcPts val="800"/>
                        </a:spcAft>
                      </a:pPr>
                      <a:r>
                        <a:rPr lang="en-US" sz="1000" kern="100" dirty="0">
                          <a:effectLst/>
                        </a:rPr>
                        <a:t> </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954476449"/>
                  </a:ext>
                </a:extLst>
              </a:tr>
              <a:tr h="346259">
                <a:tc>
                  <a:txBody>
                    <a:bodyPr/>
                    <a:lstStyle/>
                    <a:p>
                      <a:pPr>
                        <a:lnSpc>
                          <a:spcPct val="107000"/>
                        </a:lnSpc>
                        <a:spcAft>
                          <a:spcPts val="800"/>
                        </a:spcAft>
                      </a:pPr>
                      <a:r>
                        <a:rPr lang="en-US" sz="1000" kern="100" dirty="0">
                          <a:effectLst/>
                        </a:rPr>
                        <a:t>C4</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79730" indent="-379730" algn="just">
                        <a:lnSpc>
                          <a:spcPct val="107000"/>
                        </a:lnSpc>
                        <a:spcAft>
                          <a:spcPts val="800"/>
                        </a:spcAft>
                      </a:pPr>
                      <a:r>
                        <a:rPr lang="en-US" sz="1000" kern="100" dirty="0">
                          <a:effectLst/>
                        </a:rPr>
                        <a:t>GHG = 6.045 + 0.306*ARR – 1.016*EPS + 0.340*ESS + 0.933*ETS – 1.223*ASN + 0.568*IC – 0.399*GDP – 0.315*AT + 0.233* IH</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292477042"/>
                  </a:ext>
                </a:extLst>
              </a:tr>
            </a:tbl>
          </a:graphicData>
        </a:graphic>
      </p:graphicFrame>
    </p:spTree>
    <p:extLst>
      <p:ext uri="{BB962C8B-B14F-4D97-AF65-F5344CB8AC3E}">
        <p14:creationId xmlns:p14="http://schemas.microsoft.com/office/powerpoint/2010/main" val="20799523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D42F7F-57C3-70C7-6ACD-B85A37376137}"/>
              </a:ext>
            </a:extLst>
          </p:cNvPr>
          <p:cNvSpPr>
            <a:spLocks noGrp="1"/>
          </p:cNvSpPr>
          <p:nvPr>
            <p:ph type="title"/>
          </p:nvPr>
        </p:nvSpPr>
        <p:spPr/>
        <p:txBody>
          <a:bodyPr/>
          <a:lstStyle/>
          <a:p>
            <a:r>
              <a:rPr lang="ro-RO" dirty="0"/>
              <a:t>Conclusions:</a:t>
            </a:r>
            <a:endParaRPr lang="en-US" dirty="0"/>
          </a:p>
        </p:txBody>
      </p:sp>
      <p:sp>
        <p:nvSpPr>
          <p:cNvPr id="3" name="Content Placeholder 2">
            <a:extLst>
              <a:ext uri="{FF2B5EF4-FFF2-40B4-BE49-F238E27FC236}">
                <a16:creationId xmlns:a16="http://schemas.microsoft.com/office/drawing/2014/main" id="{F419616A-2AC7-6588-B344-A7AB3D4A07D5}"/>
              </a:ext>
            </a:extLst>
          </p:cNvPr>
          <p:cNvSpPr>
            <a:spLocks noGrp="1"/>
          </p:cNvSpPr>
          <p:nvPr>
            <p:ph idx="1"/>
          </p:nvPr>
        </p:nvSpPr>
        <p:spPr>
          <a:xfrm>
            <a:off x="2589212" y="1376217"/>
            <a:ext cx="8915400" cy="5200073"/>
          </a:xfrm>
        </p:spPr>
        <p:txBody>
          <a:bodyPr>
            <a:normAutofit lnSpcReduction="10000"/>
          </a:bodyPr>
          <a:lstStyle/>
          <a:p>
            <a:pPr algn="just"/>
            <a:r>
              <a:rPr lang="en-US" dirty="0"/>
              <a:t>Analysis of fifteen factors </a:t>
            </a:r>
            <a:r>
              <a:rPr lang="ro-RO" dirty="0"/>
              <a:t>of touristic attractiveness </a:t>
            </a:r>
            <a:r>
              <a:rPr lang="en-US" dirty="0"/>
              <a:t>revealed ten destinations grouped into four clusters, with contrasting effects on the environment, except for the unsustainable industrial and construction sector. </a:t>
            </a:r>
            <a:endParaRPr lang="ro-RO" dirty="0"/>
          </a:p>
          <a:p>
            <a:pPr algn="just"/>
            <a:r>
              <a:rPr lang="en-US" dirty="0"/>
              <a:t>Factors such as social insecurity, inflation, and transport services development yielded similar effects</a:t>
            </a:r>
            <a:r>
              <a:rPr lang="ro-RO" dirty="0"/>
              <a:t> - unsustainable</a:t>
            </a:r>
            <a:r>
              <a:rPr lang="en-US" dirty="0"/>
              <a:t>. </a:t>
            </a:r>
            <a:endParaRPr lang="ro-RO" dirty="0"/>
          </a:p>
          <a:p>
            <a:pPr algn="just"/>
            <a:r>
              <a:rPr lang="en-US" dirty="0"/>
              <a:t>Consumption of renewable energy demonstrated consistent emission reduction across all destinations and clusters, making it inherently sustainable. </a:t>
            </a:r>
            <a:endParaRPr lang="ro-RO" dirty="0"/>
          </a:p>
          <a:p>
            <a:pPr algn="just"/>
            <a:r>
              <a:rPr lang="en-US" dirty="0"/>
              <a:t>Economic growth, resident education improvement, and tourism indicators (tourist numbers, revenue, and airport passenger flows) displayed varying effects on pollution across clusters. </a:t>
            </a:r>
            <a:endParaRPr lang="ro-RO" dirty="0"/>
          </a:p>
          <a:p>
            <a:pPr algn="just"/>
            <a:r>
              <a:rPr lang="en-US" dirty="0"/>
              <a:t>The sustainability of tourist attractiveness factors aligns with the progress of economy and society, enhancing their respective parameters.</a:t>
            </a:r>
            <a:endParaRPr lang="ro-RO" dirty="0"/>
          </a:p>
          <a:p>
            <a:pPr algn="just"/>
            <a:r>
              <a:rPr lang="en-US" dirty="0"/>
              <a:t>Countries with unsustainable tourist attractiveness factors should implement state policies to modify their impact. Furthermore, progress in </a:t>
            </a:r>
            <a:r>
              <a:rPr lang="en-US" dirty="0" err="1"/>
              <a:t>digitisation</a:t>
            </a:r>
            <a:r>
              <a:rPr lang="en-US"/>
              <a:t> was found to be not only an attractiveness factor but also a driver of sustainability across all ten destinations.</a:t>
            </a:r>
            <a:endParaRPr lang="en-US" dirty="0"/>
          </a:p>
        </p:txBody>
      </p:sp>
    </p:spTree>
    <p:extLst>
      <p:ext uri="{BB962C8B-B14F-4D97-AF65-F5344CB8AC3E}">
        <p14:creationId xmlns:p14="http://schemas.microsoft.com/office/powerpoint/2010/main" val="2154929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82E87-0B51-A0D7-9BB6-9DF2D5F989E5}"/>
              </a:ext>
            </a:extLst>
          </p:cNvPr>
          <p:cNvSpPr>
            <a:spLocks noGrp="1"/>
          </p:cNvSpPr>
          <p:nvPr>
            <p:ph type="title"/>
          </p:nvPr>
        </p:nvSpPr>
        <p:spPr/>
        <p:txBody>
          <a:bodyPr/>
          <a:lstStyle/>
          <a:p>
            <a:r>
              <a:rPr lang="ro-RO" dirty="0"/>
              <a:t>Structure:</a:t>
            </a:r>
            <a:endParaRPr lang="en-US" dirty="0"/>
          </a:p>
        </p:txBody>
      </p:sp>
      <p:sp>
        <p:nvSpPr>
          <p:cNvPr id="3" name="Content Placeholder 2">
            <a:extLst>
              <a:ext uri="{FF2B5EF4-FFF2-40B4-BE49-F238E27FC236}">
                <a16:creationId xmlns:a16="http://schemas.microsoft.com/office/drawing/2014/main" id="{5597A18B-AD49-431D-F8F1-6C09AEEA7381}"/>
              </a:ext>
            </a:extLst>
          </p:cNvPr>
          <p:cNvSpPr>
            <a:spLocks noGrp="1"/>
          </p:cNvSpPr>
          <p:nvPr>
            <p:ph idx="1"/>
          </p:nvPr>
        </p:nvSpPr>
        <p:spPr/>
        <p:txBody>
          <a:bodyPr/>
          <a:lstStyle/>
          <a:p>
            <a:r>
              <a:rPr lang="ro-RO" dirty="0"/>
              <a:t>Introduction</a:t>
            </a:r>
          </a:p>
          <a:p>
            <a:r>
              <a:rPr lang="ro-RO" dirty="0"/>
              <a:t>Literature Review</a:t>
            </a:r>
          </a:p>
          <a:p>
            <a:r>
              <a:rPr lang="ro-RO" dirty="0"/>
              <a:t>Methodology</a:t>
            </a:r>
          </a:p>
          <a:p>
            <a:pPr indent="17463"/>
            <a:r>
              <a:rPr lang="ro-RO" sz="1600" i="1" dirty="0"/>
              <a:t>Data</a:t>
            </a:r>
          </a:p>
          <a:p>
            <a:pPr indent="17463"/>
            <a:r>
              <a:rPr lang="ro-RO" sz="1600" i="1" dirty="0"/>
              <a:t>Methods</a:t>
            </a:r>
          </a:p>
          <a:p>
            <a:r>
              <a:rPr lang="ro-RO" dirty="0"/>
              <a:t>Results</a:t>
            </a:r>
          </a:p>
          <a:p>
            <a:r>
              <a:rPr lang="ro-RO" dirty="0"/>
              <a:t>Conclusion </a:t>
            </a:r>
            <a:endParaRPr lang="en-US" dirty="0"/>
          </a:p>
        </p:txBody>
      </p:sp>
    </p:spTree>
    <p:extLst>
      <p:ext uri="{BB962C8B-B14F-4D97-AF65-F5344CB8AC3E}">
        <p14:creationId xmlns:p14="http://schemas.microsoft.com/office/powerpoint/2010/main" val="34306742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D9D54-E960-0074-F6C6-5183FC06DBFF}"/>
              </a:ext>
            </a:extLst>
          </p:cNvPr>
          <p:cNvSpPr>
            <a:spLocks noGrp="1"/>
          </p:cNvSpPr>
          <p:nvPr>
            <p:ph type="title"/>
          </p:nvPr>
        </p:nvSpPr>
        <p:spPr/>
        <p:txBody>
          <a:bodyPr/>
          <a:lstStyle/>
          <a:p>
            <a:r>
              <a:rPr lang="ro-RO" dirty="0"/>
              <a:t>Introduction</a:t>
            </a:r>
            <a:endParaRPr lang="en-US" dirty="0"/>
          </a:p>
        </p:txBody>
      </p:sp>
      <p:sp>
        <p:nvSpPr>
          <p:cNvPr id="3" name="Content Placeholder 2">
            <a:extLst>
              <a:ext uri="{FF2B5EF4-FFF2-40B4-BE49-F238E27FC236}">
                <a16:creationId xmlns:a16="http://schemas.microsoft.com/office/drawing/2014/main" id="{368D9894-A1DB-B019-32A5-81ABB936ADDF}"/>
              </a:ext>
            </a:extLst>
          </p:cNvPr>
          <p:cNvSpPr>
            <a:spLocks noGrp="1"/>
          </p:cNvSpPr>
          <p:nvPr>
            <p:ph idx="1"/>
          </p:nvPr>
        </p:nvSpPr>
        <p:spPr>
          <a:xfrm>
            <a:off x="2244436" y="1607128"/>
            <a:ext cx="9260176" cy="4867564"/>
          </a:xfrm>
        </p:spPr>
        <p:txBody>
          <a:bodyPr/>
          <a:lstStyle/>
          <a:p>
            <a:pPr algn="just"/>
            <a:r>
              <a:rPr lang="en-US" dirty="0"/>
              <a:t>Tourism is a rapidly growing sector worldwide</a:t>
            </a:r>
            <a:r>
              <a:rPr lang="ro-RO" dirty="0"/>
              <a:t>;</a:t>
            </a:r>
          </a:p>
          <a:p>
            <a:pPr algn="just"/>
            <a:r>
              <a:rPr lang="ro-RO" dirty="0"/>
              <a:t>T</a:t>
            </a:r>
            <a:r>
              <a:rPr lang="en-US" dirty="0"/>
              <a:t>he most popular destinations</a:t>
            </a:r>
            <a:r>
              <a:rPr lang="ro-RO" dirty="0"/>
              <a:t>,</a:t>
            </a:r>
            <a:r>
              <a:rPr lang="en-US" dirty="0"/>
              <a:t> in 2019, based on the number of visitors</a:t>
            </a:r>
            <a:r>
              <a:rPr lang="ro-RO" dirty="0"/>
              <a:t>:</a:t>
            </a:r>
            <a:r>
              <a:rPr lang="en-US" dirty="0"/>
              <a:t> France, Spain, USA, China, Italy, Turkey, Mexico, Thailand, Germany, and Great Britain</a:t>
            </a:r>
            <a:r>
              <a:rPr lang="ro-RO" dirty="0"/>
              <a:t> (</a:t>
            </a:r>
            <a:r>
              <a:rPr lang="en-US" dirty="0"/>
              <a:t>World Population Review</a:t>
            </a:r>
            <a:r>
              <a:rPr lang="ro-RO" dirty="0"/>
              <a:t>,</a:t>
            </a:r>
            <a:r>
              <a:rPr lang="en-US" dirty="0"/>
              <a:t> 2023)</a:t>
            </a:r>
            <a:r>
              <a:rPr lang="ro-RO" dirty="0"/>
              <a:t>;</a:t>
            </a:r>
          </a:p>
          <a:p>
            <a:pPr algn="just"/>
            <a:r>
              <a:rPr lang="en-US" dirty="0"/>
              <a:t>Culture stands out as the primary factor attracting tourists</a:t>
            </a:r>
            <a:r>
              <a:rPr lang="ro-RO" dirty="0"/>
              <a:t>. În 2021, there were 1153 UNESCO World Heritage Sites globally, with Italy having the highest number at 58 (53 cultural and 5 natural sites). Other countries with significant UNESCO heritage sites include China (56), Germany (51), Spain (49), France (48), India (40), Mexico (37), UK (34), Russia (29), and Iran (26). The USA, Brazil, Japan, Austria, and Canada each have 20 UNESCO heritage sites. </a:t>
            </a:r>
            <a:r>
              <a:rPr lang="en-US" dirty="0"/>
              <a:t>the most attractive tourist destinations are often found on the UNESCO list</a:t>
            </a:r>
            <a:r>
              <a:rPr lang="ro-RO" dirty="0"/>
              <a:t>;</a:t>
            </a:r>
          </a:p>
          <a:p>
            <a:pPr algn="just"/>
            <a:r>
              <a:rPr lang="en-US" dirty="0"/>
              <a:t>Apart from culture, there are other determinants of attractiveness that have uncertain effects on the environment</a:t>
            </a:r>
            <a:r>
              <a:rPr lang="ro-RO" dirty="0"/>
              <a:t>;</a:t>
            </a:r>
          </a:p>
          <a:p>
            <a:pPr marL="360363" indent="-360363" algn="just" defTabSz="2687638"/>
            <a:r>
              <a:rPr lang="ro-RO" u="sng" dirty="0"/>
              <a:t>Research objective</a:t>
            </a:r>
            <a:r>
              <a:rPr lang="ro-RO" dirty="0"/>
              <a:t>: </a:t>
            </a:r>
            <a:r>
              <a:rPr lang="en-US" i="1" dirty="0" err="1"/>
              <a:t>th</a:t>
            </a:r>
            <a:r>
              <a:rPr lang="ro-RO" i="1" dirty="0"/>
              <a:t>e</a:t>
            </a:r>
            <a:r>
              <a:rPr lang="en-US" i="1" dirty="0"/>
              <a:t> study aims to highlight the sustainability of certain attractiveness factors in the world's most visited tourist destinations.</a:t>
            </a:r>
            <a:endParaRPr lang="ro-RO" i="1" dirty="0"/>
          </a:p>
          <a:p>
            <a:pPr marL="0" indent="0" algn="just">
              <a:buNone/>
            </a:pPr>
            <a:endParaRPr lang="en-US" dirty="0"/>
          </a:p>
        </p:txBody>
      </p:sp>
    </p:spTree>
    <p:extLst>
      <p:ext uri="{BB962C8B-B14F-4D97-AF65-F5344CB8AC3E}">
        <p14:creationId xmlns:p14="http://schemas.microsoft.com/office/powerpoint/2010/main" val="216796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1CB5EF-2377-EB15-51AB-7736FAFAA1C7}"/>
              </a:ext>
            </a:extLst>
          </p:cNvPr>
          <p:cNvSpPr>
            <a:spLocks noGrp="1"/>
          </p:cNvSpPr>
          <p:nvPr>
            <p:ph type="title"/>
          </p:nvPr>
        </p:nvSpPr>
        <p:spPr>
          <a:xfrm>
            <a:off x="2509797" y="217710"/>
            <a:ext cx="8911687" cy="576617"/>
          </a:xfrm>
        </p:spPr>
        <p:txBody>
          <a:bodyPr>
            <a:normAutofit fontScale="90000"/>
          </a:bodyPr>
          <a:lstStyle/>
          <a:p>
            <a:r>
              <a:rPr lang="ro-RO" dirty="0"/>
              <a:t>Literature Review</a:t>
            </a:r>
            <a:endParaRPr lang="en-US" dirty="0"/>
          </a:p>
        </p:txBody>
      </p:sp>
      <p:sp>
        <p:nvSpPr>
          <p:cNvPr id="3" name="Content Placeholder 2">
            <a:extLst>
              <a:ext uri="{FF2B5EF4-FFF2-40B4-BE49-F238E27FC236}">
                <a16:creationId xmlns:a16="http://schemas.microsoft.com/office/drawing/2014/main" id="{FA400717-85AA-505D-92F7-B6F897EE83BA}"/>
              </a:ext>
            </a:extLst>
          </p:cNvPr>
          <p:cNvSpPr>
            <a:spLocks noGrp="1"/>
          </p:cNvSpPr>
          <p:nvPr>
            <p:ph idx="1"/>
          </p:nvPr>
        </p:nvSpPr>
        <p:spPr>
          <a:xfrm>
            <a:off x="1607127" y="886690"/>
            <a:ext cx="9897485" cy="5818909"/>
          </a:xfrm>
        </p:spPr>
        <p:txBody>
          <a:bodyPr>
            <a:normAutofit fontScale="92500" lnSpcReduction="20000"/>
          </a:bodyPr>
          <a:lstStyle/>
          <a:p>
            <a:pPr marL="0" indent="0">
              <a:buNone/>
            </a:pPr>
            <a:r>
              <a:rPr lang="ro-RO" i="1" dirty="0"/>
              <a:t>Sustainable tourism</a:t>
            </a:r>
          </a:p>
          <a:p>
            <a:pPr algn="just"/>
            <a:r>
              <a:rPr lang="en-US" dirty="0"/>
              <a:t>Banga et al. (2022) observed that tourism has no significant impact on pollution when there is an increase in the production and consumption of renewable energy</a:t>
            </a:r>
            <a:r>
              <a:rPr lang="ro-RO" dirty="0"/>
              <a:t>;</a:t>
            </a:r>
          </a:p>
          <a:p>
            <a:pPr algn="just"/>
            <a:r>
              <a:rPr lang="en-US" dirty="0"/>
              <a:t>D'Souza et al. (2023) discussed the concept of "last chance tourism" in relation to emissions, highlighting that despite awareness of the environmental risks associated with tourism, consumption patterns have not changed</a:t>
            </a:r>
            <a:r>
              <a:rPr lang="ro-RO" dirty="0"/>
              <a:t>;</a:t>
            </a:r>
          </a:p>
          <a:p>
            <a:pPr algn="just"/>
            <a:r>
              <a:rPr lang="en-US" dirty="0"/>
              <a:t>The impact of tourism on environmental quality, assessed through </a:t>
            </a:r>
            <a:r>
              <a:rPr lang="ro-RO" dirty="0"/>
              <a:t>GHG</a:t>
            </a:r>
            <a:r>
              <a:rPr lang="en-US" dirty="0"/>
              <a:t>, has been examined using various indicators such as the number of tourist arrivals (Zhu et al., 2022; </a:t>
            </a:r>
            <a:r>
              <a:rPr lang="en-US" dirty="0" err="1"/>
              <a:t>Stojčić</a:t>
            </a:r>
            <a:r>
              <a:rPr lang="en-US" dirty="0"/>
              <a:t> et al., 2022; Santos et al., 2022), energy consumption, growth, and globalization (Xiong et al., 2022; Santos et al., 2022), architecture, and constructions (</a:t>
            </a:r>
            <a:r>
              <a:rPr lang="en-US" dirty="0" err="1"/>
              <a:t>Doğan</a:t>
            </a:r>
            <a:r>
              <a:rPr lang="en-US" dirty="0"/>
              <a:t>, 2019). Other studies have explored the relationship between international tourism receipts, education, government spending, and the socio-economic aspects of people (</a:t>
            </a:r>
            <a:r>
              <a:rPr lang="en-US" dirty="0" err="1"/>
              <a:t>Anser</a:t>
            </a:r>
            <a:r>
              <a:rPr lang="en-US" dirty="0"/>
              <a:t> et al., 2019; Tardieu and </a:t>
            </a:r>
            <a:r>
              <a:rPr lang="en-US" dirty="0" err="1"/>
              <a:t>Tuffery</a:t>
            </a:r>
            <a:r>
              <a:rPr lang="en-US" dirty="0"/>
              <a:t>, 2019), as well as the impact of air transport on emissions (Lola et al., 2019), all indicating the unsustainable nature of tourism attractiveness factors</a:t>
            </a:r>
            <a:r>
              <a:rPr lang="ro-RO" dirty="0"/>
              <a:t>;</a:t>
            </a:r>
          </a:p>
          <a:p>
            <a:pPr algn="just"/>
            <a:r>
              <a:rPr lang="en-US" dirty="0" err="1"/>
              <a:t>Canale</a:t>
            </a:r>
            <a:r>
              <a:rPr lang="en-US" dirty="0"/>
              <a:t> et al. (2019) found that economic well-being and environmental concerns are important factors in attracting tourists, along with the level of economic openness. </a:t>
            </a:r>
            <a:endParaRPr lang="ro-RO" dirty="0"/>
          </a:p>
          <a:p>
            <a:pPr algn="just"/>
            <a:r>
              <a:rPr lang="en-US" dirty="0"/>
              <a:t>Le and Nguyen (2021) conducted a study and found that transportation for tourism contributes to environmental pollution, as does the increase in the number of tourists. However, the effects of tourism on the environment vary significantly when different income levels are analyzed.</a:t>
            </a:r>
            <a:endParaRPr lang="ro-RO" dirty="0"/>
          </a:p>
          <a:p>
            <a:pPr algn="just"/>
            <a:r>
              <a:rPr lang="en-US" dirty="0"/>
              <a:t> </a:t>
            </a:r>
            <a:r>
              <a:rPr lang="en-US" dirty="0" err="1"/>
              <a:t>Eyuboglu</a:t>
            </a:r>
            <a:r>
              <a:rPr lang="en-US" dirty="0"/>
              <a:t> and </a:t>
            </a:r>
            <a:r>
              <a:rPr lang="en-US" dirty="0" err="1"/>
              <a:t>Uzar</a:t>
            </a:r>
            <a:r>
              <a:rPr lang="en-US" dirty="0"/>
              <a:t> (2020) discovered that economic growth and energy consumption drive long-term tourism, leading to increased emissions, and tourists pay attention to the environmental quality of the destinations they visit.</a:t>
            </a:r>
            <a:endParaRPr lang="ro-RO" dirty="0"/>
          </a:p>
          <a:p>
            <a:pPr algn="just"/>
            <a:endParaRPr lang="en-US" dirty="0"/>
          </a:p>
        </p:txBody>
      </p:sp>
    </p:spTree>
    <p:extLst>
      <p:ext uri="{BB962C8B-B14F-4D97-AF65-F5344CB8AC3E}">
        <p14:creationId xmlns:p14="http://schemas.microsoft.com/office/powerpoint/2010/main" val="39080010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DE720-C0B5-296B-FEA6-C3E4523B40D1}"/>
              </a:ext>
            </a:extLst>
          </p:cNvPr>
          <p:cNvSpPr>
            <a:spLocks noGrp="1"/>
          </p:cNvSpPr>
          <p:nvPr>
            <p:ph type="title"/>
          </p:nvPr>
        </p:nvSpPr>
        <p:spPr>
          <a:xfrm>
            <a:off x="2589212" y="268561"/>
            <a:ext cx="8911687" cy="678217"/>
          </a:xfrm>
        </p:spPr>
        <p:txBody>
          <a:bodyPr/>
          <a:lstStyle/>
          <a:p>
            <a:r>
              <a:rPr lang="en-US" dirty="0"/>
              <a:t>Tourist attractiveness factors</a:t>
            </a:r>
          </a:p>
        </p:txBody>
      </p:sp>
      <p:sp>
        <p:nvSpPr>
          <p:cNvPr id="3" name="Content Placeholder 2">
            <a:extLst>
              <a:ext uri="{FF2B5EF4-FFF2-40B4-BE49-F238E27FC236}">
                <a16:creationId xmlns:a16="http://schemas.microsoft.com/office/drawing/2014/main" id="{6574D46C-9546-35AB-7C70-F018054137C3}"/>
              </a:ext>
            </a:extLst>
          </p:cNvPr>
          <p:cNvSpPr>
            <a:spLocks noGrp="1"/>
          </p:cNvSpPr>
          <p:nvPr>
            <p:ph idx="1"/>
          </p:nvPr>
        </p:nvSpPr>
        <p:spPr>
          <a:xfrm>
            <a:off x="1668069" y="1260814"/>
            <a:ext cx="9832830" cy="5527913"/>
          </a:xfrm>
        </p:spPr>
        <p:txBody>
          <a:bodyPr/>
          <a:lstStyle/>
          <a:p>
            <a:pPr algn="just"/>
            <a:r>
              <a:rPr lang="en-US" dirty="0" err="1"/>
              <a:t>Cillo</a:t>
            </a:r>
            <a:r>
              <a:rPr lang="en-US" dirty="0"/>
              <a:t> et al. (2019) suggested that the attractiveness of a destination depends on cultural opportunities, the quality of accommodation and transport infrastructure.</a:t>
            </a:r>
            <a:endParaRPr lang="ro-RO" dirty="0"/>
          </a:p>
          <a:p>
            <a:pPr algn="just"/>
            <a:r>
              <a:rPr lang="en-US" dirty="0"/>
              <a:t> Lee (2020) introduced the concept of the 4A's (Attractions, Access, Amenities, and Auxiliary Services) as important factors for tourism attractiveness. </a:t>
            </a:r>
            <a:endParaRPr lang="ro-RO" dirty="0"/>
          </a:p>
          <a:p>
            <a:pPr algn="just"/>
            <a:r>
              <a:rPr lang="en-US" dirty="0"/>
              <a:t>Dey et al. (2020) categorized tourism attractiveness factors into two groups: cultural and rural attractions, and destination location and transportation, with the relationship between them being enhanced by uniqueness. Key factors of tourism attractiveness include infrastructure, location, services, and natural attractions.</a:t>
            </a:r>
            <a:endParaRPr lang="ro-RO" dirty="0"/>
          </a:p>
          <a:p>
            <a:pPr algn="just"/>
            <a:r>
              <a:rPr lang="en-US" dirty="0"/>
              <a:t>Digitization and new technologies play a role in preserving cultural heritage and promoting tourism (</a:t>
            </a:r>
            <a:r>
              <a:rPr lang="en-US" dirty="0" err="1"/>
              <a:t>Fusté-Forné</a:t>
            </a:r>
            <a:r>
              <a:rPr lang="en-US" dirty="0"/>
              <a:t>, 2020; </a:t>
            </a:r>
            <a:r>
              <a:rPr lang="en-US" dirty="0" err="1"/>
              <a:t>Tse</a:t>
            </a:r>
            <a:r>
              <a:rPr lang="en-US" dirty="0"/>
              <a:t> and Tung, 2021).</a:t>
            </a:r>
            <a:endParaRPr lang="ro-RO" dirty="0"/>
          </a:p>
          <a:p>
            <a:pPr algn="just"/>
            <a:r>
              <a:rPr lang="en-US" dirty="0"/>
              <a:t>Lola et al. (2019) noted a close link between tourism attractiveness and the development level of a destination's information and communications sector, as well as with air transport</a:t>
            </a:r>
            <a:r>
              <a:rPr lang="ro-RO" dirty="0"/>
              <a:t>;</a:t>
            </a:r>
          </a:p>
          <a:p>
            <a:pPr algn="just"/>
            <a:r>
              <a:rPr lang="en-US" dirty="0"/>
              <a:t>There is an interdependent relationship between tourism and economic growth (Usmani et al., 2020). The development of tourism supports economic growth, and in turn, economic growth supports tourism development. </a:t>
            </a:r>
            <a:endParaRPr lang="ro-RO" dirty="0"/>
          </a:p>
          <a:p>
            <a:pPr marL="0" indent="0" algn="just">
              <a:buNone/>
            </a:pPr>
            <a:endParaRPr lang="en-US" dirty="0"/>
          </a:p>
        </p:txBody>
      </p:sp>
    </p:spTree>
    <p:extLst>
      <p:ext uri="{BB962C8B-B14F-4D97-AF65-F5344CB8AC3E}">
        <p14:creationId xmlns:p14="http://schemas.microsoft.com/office/powerpoint/2010/main" val="1496606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56659E0-BE12-A7C8-8180-00C44813A56C}"/>
              </a:ext>
            </a:extLst>
          </p:cNvPr>
          <p:cNvSpPr>
            <a:spLocks noGrp="1"/>
          </p:cNvSpPr>
          <p:nvPr>
            <p:ph idx="1"/>
          </p:nvPr>
        </p:nvSpPr>
        <p:spPr>
          <a:xfrm>
            <a:off x="1625600" y="406400"/>
            <a:ext cx="9879012" cy="6206836"/>
          </a:xfrm>
        </p:spPr>
        <p:txBody>
          <a:bodyPr>
            <a:normAutofit fontScale="92500" lnSpcReduction="20000"/>
          </a:bodyPr>
          <a:lstStyle/>
          <a:p>
            <a:pPr algn="just"/>
            <a:r>
              <a:rPr lang="en-US" dirty="0"/>
              <a:t>Safety is considered a major factor of tourism attractiveness, along with linguistic similarity, respect for locals, adequate air infrastructure, cleanliness of the environment, area attractiveness, and the offer of new experiences (Pike and </a:t>
            </a:r>
            <a:r>
              <a:rPr lang="en-US" dirty="0" err="1"/>
              <a:t>Kotsi</a:t>
            </a:r>
            <a:r>
              <a:rPr lang="en-US" dirty="0"/>
              <a:t>, 2020)</a:t>
            </a:r>
            <a:r>
              <a:rPr lang="ro-RO" dirty="0"/>
              <a:t>;</a:t>
            </a:r>
          </a:p>
          <a:p>
            <a:pPr algn="just"/>
            <a:r>
              <a:rPr lang="en-US" dirty="0" err="1"/>
              <a:t>Ouchen</a:t>
            </a:r>
            <a:r>
              <a:rPr lang="en-US" dirty="0"/>
              <a:t> and </a:t>
            </a:r>
            <a:r>
              <a:rPr lang="en-US" dirty="0" err="1"/>
              <a:t>Montargot</a:t>
            </a:r>
            <a:r>
              <a:rPr lang="en-US" dirty="0"/>
              <a:t> (2022) found that the number of tourists is positively and significantly influenced by political stability, the absence of violence, human development measured by standards of living, life expectancy, and education. Additionally, an increase in the number of visitors from one country has a positive effect on neighboring states</a:t>
            </a:r>
            <a:r>
              <a:rPr lang="ro-RO" dirty="0"/>
              <a:t>;</a:t>
            </a:r>
          </a:p>
          <a:p>
            <a:pPr algn="just"/>
            <a:r>
              <a:rPr lang="en-US" dirty="0"/>
              <a:t>Education plays a crucial role in shaping resident behavior, and positive behavior associated with communication and interaction skills strengthens tourists' perception and improves the destination's image (</a:t>
            </a:r>
            <a:r>
              <a:rPr lang="en-US" dirty="0" err="1"/>
              <a:t>Tse</a:t>
            </a:r>
            <a:r>
              <a:rPr lang="en-US" dirty="0"/>
              <a:t> and Tung, 2021)</a:t>
            </a:r>
            <a:r>
              <a:rPr lang="ro-RO" dirty="0"/>
              <a:t>;</a:t>
            </a:r>
          </a:p>
          <a:p>
            <a:pPr algn="just"/>
            <a:r>
              <a:rPr lang="en-US" dirty="0"/>
              <a:t>Accommodation, gastronomy, facilities, and overall conditions offered by a destination influence tourists' interest and contribute to attractiveness and loyalty (Yin et al., 2020)</a:t>
            </a:r>
            <a:r>
              <a:rPr lang="ro-RO" dirty="0"/>
              <a:t>;</a:t>
            </a:r>
          </a:p>
          <a:p>
            <a:pPr algn="just"/>
            <a:r>
              <a:rPr lang="en-US" dirty="0"/>
              <a:t>Khairi and </a:t>
            </a:r>
            <a:r>
              <a:rPr lang="en-US" dirty="0" err="1"/>
              <a:t>Darmawan</a:t>
            </a:r>
            <a:r>
              <a:rPr lang="en-US" dirty="0"/>
              <a:t> (2021) describe a tourism attractive area as accessible in terms of transport infrastructure, safe, offering comfortable facilities, and having an environment capable of supporting tourism facilities</a:t>
            </a:r>
            <a:r>
              <a:rPr lang="ro-RO" dirty="0"/>
              <a:t>;</a:t>
            </a:r>
          </a:p>
          <a:p>
            <a:pPr algn="just"/>
            <a:r>
              <a:rPr lang="en-US" dirty="0" err="1"/>
              <a:t>Shpak</a:t>
            </a:r>
            <a:r>
              <a:rPr lang="en-US" dirty="0"/>
              <a:t> et al. (2022) categorize tourism attractiveness factors into two groups: major factors including natural resources, anthropogenic resources, material and technical base, and labor resources, and minor factors including marketing support (local brands, external infrastructure, management systems), the country's image, environmental quality, and the local population</a:t>
            </a:r>
            <a:r>
              <a:rPr lang="ro-RO" dirty="0"/>
              <a:t>;</a:t>
            </a:r>
            <a:r>
              <a:rPr lang="en-US" dirty="0"/>
              <a:t> </a:t>
            </a:r>
            <a:endParaRPr lang="ro-RO" dirty="0"/>
          </a:p>
          <a:p>
            <a:pPr algn="just"/>
            <a:r>
              <a:rPr lang="en-US" dirty="0" err="1"/>
              <a:t>Ul</a:t>
            </a:r>
            <a:r>
              <a:rPr lang="en-US" dirty="0"/>
              <a:t> and Chaudhary (2021) discuss primary attractiveness factors such as nature, culture, and architecture, and secondary attractiveness factors including accommodation, transport, services, and facilities.</a:t>
            </a:r>
          </a:p>
        </p:txBody>
      </p:sp>
    </p:spTree>
    <p:extLst>
      <p:ext uri="{BB962C8B-B14F-4D97-AF65-F5344CB8AC3E}">
        <p14:creationId xmlns:p14="http://schemas.microsoft.com/office/powerpoint/2010/main" val="32941852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13332-400F-FCD0-E42A-CB5D24575850}"/>
              </a:ext>
            </a:extLst>
          </p:cNvPr>
          <p:cNvSpPr>
            <a:spLocks noGrp="1"/>
          </p:cNvSpPr>
          <p:nvPr>
            <p:ph type="title"/>
          </p:nvPr>
        </p:nvSpPr>
        <p:spPr>
          <a:xfrm>
            <a:off x="2201625" y="748851"/>
            <a:ext cx="8911687" cy="668981"/>
          </a:xfrm>
        </p:spPr>
        <p:txBody>
          <a:bodyPr/>
          <a:lstStyle/>
          <a:p>
            <a:r>
              <a:rPr lang="ro-RO" dirty="0"/>
              <a:t>Methodology</a:t>
            </a:r>
            <a:endParaRPr lang="en-US" dirty="0"/>
          </a:p>
        </p:txBody>
      </p:sp>
      <p:sp>
        <p:nvSpPr>
          <p:cNvPr id="3" name="Content Placeholder 2">
            <a:extLst>
              <a:ext uri="{FF2B5EF4-FFF2-40B4-BE49-F238E27FC236}">
                <a16:creationId xmlns:a16="http://schemas.microsoft.com/office/drawing/2014/main" id="{D28D97F1-9A41-0F79-F92C-615DD0E15341}"/>
              </a:ext>
            </a:extLst>
          </p:cNvPr>
          <p:cNvSpPr>
            <a:spLocks noGrp="1"/>
          </p:cNvSpPr>
          <p:nvPr>
            <p:ph idx="1"/>
          </p:nvPr>
        </p:nvSpPr>
        <p:spPr>
          <a:xfrm>
            <a:off x="1708727" y="1722682"/>
            <a:ext cx="9897485" cy="5121514"/>
          </a:xfrm>
        </p:spPr>
        <p:txBody>
          <a:bodyPr>
            <a:normAutofit lnSpcReduction="10000"/>
          </a:bodyPr>
          <a:lstStyle/>
          <a:p>
            <a:r>
              <a:rPr lang="ro-RO" dirty="0"/>
              <a:t>Data</a:t>
            </a:r>
          </a:p>
          <a:p>
            <a:pPr marL="0" indent="0">
              <a:buNone/>
            </a:pPr>
            <a:r>
              <a:rPr lang="ro-RO" dirty="0"/>
              <a:t>Source: </a:t>
            </a:r>
            <a:r>
              <a:rPr lang="en-US" dirty="0"/>
              <a:t>World Bank, Eurostat, Statista, </a:t>
            </a:r>
            <a:r>
              <a:rPr lang="en-US" dirty="0" err="1"/>
              <a:t>Knoema</a:t>
            </a:r>
            <a:r>
              <a:rPr lang="en-US" dirty="0"/>
              <a:t> and countryeconomy.com databases</a:t>
            </a:r>
            <a:r>
              <a:rPr lang="ro-RO" dirty="0"/>
              <a:t>;</a:t>
            </a:r>
          </a:p>
          <a:p>
            <a:pPr marL="0" indent="0">
              <a:buNone/>
            </a:pPr>
            <a:r>
              <a:rPr lang="ro-RO" dirty="0"/>
              <a:t>Period: 2000-2020;</a:t>
            </a:r>
          </a:p>
          <a:p>
            <a:pPr marL="0" indent="0">
              <a:buNone/>
            </a:pPr>
            <a:r>
              <a:rPr lang="ro-RO" dirty="0"/>
              <a:t>The dependent variable: greenhouse gases (GHG);</a:t>
            </a:r>
          </a:p>
          <a:p>
            <a:pPr marL="0" indent="0">
              <a:buNone/>
            </a:pPr>
            <a:r>
              <a:rPr lang="ro-RO" dirty="0"/>
              <a:t>The independent variables describe:</a:t>
            </a:r>
          </a:p>
          <a:p>
            <a:pPr algn="just">
              <a:buFontTx/>
              <a:buChar char="-"/>
            </a:pPr>
            <a:r>
              <a:rPr lang="ro-RO" dirty="0"/>
              <a:t>tourism sector: </a:t>
            </a:r>
            <a:r>
              <a:rPr lang="en-US" dirty="0"/>
              <a:t>number of arrivals (ARR); international tourism receipts (ITR) and number of passengers using air transport (AT)</a:t>
            </a:r>
            <a:r>
              <a:rPr lang="ro-RO" dirty="0"/>
              <a:t>;</a:t>
            </a:r>
          </a:p>
          <a:p>
            <a:pPr algn="just">
              <a:buFontTx/>
              <a:buChar char="-"/>
            </a:pPr>
            <a:r>
              <a:rPr lang="en-US" dirty="0"/>
              <a:t>economic sector</a:t>
            </a:r>
            <a:r>
              <a:rPr lang="ro-RO" dirty="0"/>
              <a:t>:</a:t>
            </a:r>
            <a:r>
              <a:rPr lang="en-US" dirty="0"/>
              <a:t> gross domestic product per capita (GDP), industry and construction value added (IC), renewable energy consumption (CREG), transport services (TS) and inflation rate (IR)</a:t>
            </a:r>
            <a:r>
              <a:rPr lang="ro-RO" dirty="0"/>
              <a:t>;</a:t>
            </a:r>
          </a:p>
          <a:p>
            <a:pPr algn="just">
              <a:buFontTx/>
              <a:buChar char="-"/>
            </a:pPr>
            <a:r>
              <a:rPr lang="en-US" dirty="0"/>
              <a:t>educational sector</a:t>
            </a:r>
            <a:r>
              <a:rPr lang="ro-RO" dirty="0"/>
              <a:t>:</a:t>
            </a:r>
            <a:r>
              <a:rPr lang="en-US" dirty="0"/>
              <a:t> gross enrollment ratio in primary school (EPS), gross enrollment ratio in secondary school (ESS), gross enrollment ratio in tertiary school (ETS) and average school years number (ASN)</a:t>
            </a:r>
            <a:r>
              <a:rPr lang="ro-RO" dirty="0"/>
              <a:t>;</a:t>
            </a:r>
          </a:p>
          <a:p>
            <a:pPr algn="just">
              <a:buFontTx/>
              <a:buChar char="-"/>
            </a:pPr>
            <a:r>
              <a:rPr lang="en-US" dirty="0"/>
              <a:t>related aspects – </a:t>
            </a:r>
            <a:r>
              <a:rPr lang="en-US" dirty="0" err="1"/>
              <a:t>digitisation</a:t>
            </a:r>
            <a:r>
              <a:rPr lang="en-US" dirty="0"/>
              <a:t> and safety</a:t>
            </a:r>
            <a:r>
              <a:rPr lang="ro-RO" dirty="0"/>
              <a:t>: </a:t>
            </a:r>
            <a:r>
              <a:rPr lang="en-US" dirty="0"/>
              <a:t>individuals using the internet (IUI) and </a:t>
            </a:r>
            <a:r>
              <a:rPr lang="en-US" dirty="0" err="1"/>
              <a:t>interntional</a:t>
            </a:r>
            <a:r>
              <a:rPr lang="en-US" dirty="0"/>
              <a:t> homicides (IH)</a:t>
            </a:r>
            <a:r>
              <a:rPr lang="ro-RO" dirty="0"/>
              <a:t>.</a:t>
            </a:r>
          </a:p>
        </p:txBody>
      </p:sp>
    </p:spTree>
    <p:extLst>
      <p:ext uri="{BB962C8B-B14F-4D97-AF65-F5344CB8AC3E}">
        <p14:creationId xmlns:p14="http://schemas.microsoft.com/office/powerpoint/2010/main" val="1526504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F3A645D-5121-BEEC-CAB5-051BB320A2E6}"/>
              </a:ext>
            </a:extLst>
          </p:cNvPr>
          <p:cNvSpPr>
            <a:spLocks noGrp="1"/>
          </p:cNvSpPr>
          <p:nvPr>
            <p:ph idx="1"/>
          </p:nvPr>
        </p:nvSpPr>
        <p:spPr>
          <a:xfrm>
            <a:off x="1607127" y="314036"/>
            <a:ext cx="10390909" cy="6543964"/>
          </a:xfrm>
        </p:spPr>
        <p:txBody>
          <a:bodyPr>
            <a:normAutofit lnSpcReduction="10000"/>
          </a:bodyPr>
          <a:lstStyle/>
          <a:p>
            <a:r>
              <a:rPr lang="ro-RO" dirty="0"/>
              <a:t>Methods</a:t>
            </a:r>
          </a:p>
          <a:p>
            <a:pPr>
              <a:buFontTx/>
              <a:buChar char="-"/>
            </a:pPr>
            <a:r>
              <a:rPr lang="en-US" dirty="0"/>
              <a:t>clustering and regression</a:t>
            </a:r>
            <a:r>
              <a:rPr lang="ro-RO" dirty="0"/>
              <a:t>;</a:t>
            </a:r>
          </a:p>
          <a:p>
            <a:pPr marL="0" indent="0">
              <a:buNone/>
            </a:pPr>
            <a:r>
              <a:rPr lang="ro-RO" dirty="0"/>
              <a:t>Clustering:</a:t>
            </a:r>
          </a:p>
          <a:p>
            <a:pPr algn="just">
              <a:buFontTx/>
              <a:buChar char="-"/>
            </a:pPr>
            <a:r>
              <a:rPr lang="en-US" dirty="0"/>
              <a:t>due to the geographical, economic, and social heterogeneity of the countries in the target group</a:t>
            </a:r>
            <a:r>
              <a:rPr lang="ro-RO" dirty="0"/>
              <a:t> -</a:t>
            </a:r>
            <a:r>
              <a:rPr lang="en-US" dirty="0"/>
              <a:t> five are European, two are Asian, two are from the American continents, and one is Euro-Asian</a:t>
            </a:r>
            <a:r>
              <a:rPr lang="ro-RO" dirty="0"/>
              <a:t>; </a:t>
            </a:r>
            <a:r>
              <a:rPr lang="en-US" dirty="0"/>
              <a:t>eight countries are highly developed, while two are developed. Germany holds the highest development ranking with a HDI value of 9th place, followed by the USA (21st), Spain (27th), France (28th), Italy (30th), Turkey (48th), Thailand (66th), China (79th), and Mexico (86th) (United Nations, 2022).</a:t>
            </a:r>
            <a:endParaRPr lang="ro-RO" dirty="0"/>
          </a:p>
          <a:p>
            <a:pPr algn="just">
              <a:buFontTx/>
              <a:buChar char="-"/>
            </a:pPr>
            <a:r>
              <a:rPr lang="en-US" dirty="0"/>
              <a:t>Clustering is a segmentation method that identifies homogeneous groups of elements</a:t>
            </a:r>
            <a:r>
              <a:rPr lang="ro-RO" dirty="0"/>
              <a:t> and </a:t>
            </a:r>
            <a:r>
              <a:rPr lang="en-US" dirty="0"/>
              <a:t>involves five steps: variable selection (including the dependent variable and all independent variables), selection of the clustering procedure (such as Ward linkage), determination of the similarity or dissimilarity measure, decision on the number of clusters, and validation and interpretation of the cluster solution</a:t>
            </a:r>
            <a:r>
              <a:rPr lang="ro-RO" dirty="0"/>
              <a:t>.</a:t>
            </a:r>
          </a:p>
          <a:p>
            <a:pPr marL="0" indent="0" algn="just">
              <a:buNone/>
            </a:pPr>
            <a:r>
              <a:rPr lang="ro-RO" dirty="0"/>
              <a:t>Regression:</a:t>
            </a:r>
          </a:p>
          <a:p>
            <a:pPr marL="0" indent="0" algn="just">
              <a:buNone/>
            </a:pPr>
            <a:r>
              <a:rPr lang="en-US" dirty="0"/>
              <a:t>The model is of the type Y = f(X1, X2, …, </a:t>
            </a:r>
            <a:r>
              <a:rPr lang="en-US" dirty="0" err="1"/>
              <a:t>Xn</a:t>
            </a:r>
            <a:r>
              <a:rPr lang="en-US" dirty="0"/>
              <a:t>) + ε, a relationship that is transposed into equation (1).</a:t>
            </a:r>
          </a:p>
          <a:p>
            <a:pPr marL="0" indent="0" algn="ctr">
              <a:buNone/>
            </a:pPr>
            <a:r>
              <a:rPr lang="en-US" dirty="0"/>
              <a:t>Y = β0 + β1*X1 + β2* X2 + … + βn*</a:t>
            </a:r>
            <a:r>
              <a:rPr lang="en-US" dirty="0" err="1"/>
              <a:t>Xn</a:t>
            </a:r>
            <a:r>
              <a:rPr lang="en-US" dirty="0"/>
              <a:t> + ε (1),</a:t>
            </a:r>
          </a:p>
          <a:p>
            <a:pPr marL="0" indent="0" algn="just">
              <a:buNone/>
            </a:pPr>
            <a:r>
              <a:rPr lang="en-US" dirty="0"/>
              <a:t>where: Y - the dependent variable, β0 - the unstandardized coefficient, β1-n - the standardized coefficients, ε - the error term.</a:t>
            </a:r>
          </a:p>
          <a:p>
            <a:pPr marL="0" indent="0" algn="just">
              <a:buNone/>
            </a:pPr>
            <a:endParaRPr lang="en-US" dirty="0"/>
          </a:p>
        </p:txBody>
      </p:sp>
    </p:spTree>
    <p:extLst>
      <p:ext uri="{BB962C8B-B14F-4D97-AF65-F5344CB8AC3E}">
        <p14:creationId xmlns:p14="http://schemas.microsoft.com/office/powerpoint/2010/main" val="19689342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73E68-A03E-5B3E-CCE9-8EC863E2BE21}"/>
              </a:ext>
            </a:extLst>
          </p:cNvPr>
          <p:cNvSpPr>
            <a:spLocks noGrp="1"/>
          </p:cNvSpPr>
          <p:nvPr>
            <p:ph type="title"/>
          </p:nvPr>
        </p:nvSpPr>
        <p:spPr>
          <a:xfrm>
            <a:off x="2592925" y="347019"/>
            <a:ext cx="8911687" cy="668981"/>
          </a:xfrm>
        </p:spPr>
        <p:txBody>
          <a:bodyPr/>
          <a:lstStyle/>
          <a:p>
            <a:r>
              <a:rPr lang="ro-RO" dirty="0"/>
              <a:t>Results:</a:t>
            </a:r>
            <a:endParaRPr lang="en-US" dirty="0"/>
          </a:p>
        </p:txBody>
      </p:sp>
      <p:sp>
        <p:nvSpPr>
          <p:cNvPr id="3" name="Content Placeholder 2">
            <a:extLst>
              <a:ext uri="{FF2B5EF4-FFF2-40B4-BE49-F238E27FC236}">
                <a16:creationId xmlns:a16="http://schemas.microsoft.com/office/drawing/2014/main" id="{45DB2447-5364-30CF-B7F8-50EF999E37AB}"/>
              </a:ext>
            </a:extLst>
          </p:cNvPr>
          <p:cNvSpPr>
            <a:spLocks noGrp="1"/>
          </p:cNvSpPr>
          <p:nvPr>
            <p:ph idx="1"/>
          </p:nvPr>
        </p:nvSpPr>
        <p:spPr>
          <a:xfrm>
            <a:off x="1690255" y="1016000"/>
            <a:ext cx="9814357" cy="5357091"/>
          </a:xfrm>
        </p:spPr>
        <p:txBody>
          <a:bodyPr>
            <a:normAutofit fontScale="62500" lnSpcReduction="20000"/>
          </a:bodyPr>
          <a:lstStyle/>
          <a:p>
            <a:pPr marL="0" indent="0">
              <a:buNone/>
            </a:pPr>
            <a:r>
              <a:rPr lang="en-US" dirty="0"/>
              <a:t>Table 1</a:t>
            </a:r>
          </a:p>
          <a:p>
            <a:pPr marL="0" indent="0" algn="ctr">
              <a:buNone/>
            </a:pPr>
            <a:r>
              <a:rPr lang="en-US" dirty="0"/>
              <a:t>Correlation between variables</a:t>
            </a:r>
            <a:endParaRPr lang="ro-RO" dirty="0"/>
          </a:p>
          <a:p>
            <a:pPr marL="0" indent="0" algn="ctr">
              <a:buNone/>
            </a:pPr>
            <a:r>
              <a:rPr lang="en-US" dirty="0"/>
              <a:t>	ARR	ITR	EPS	ESS	ETS	ASN	IC	CREG	GHG	GDP	TS	IUI 	AT	IH	IR</a:t>
            </a:r>
          </a:p>
          <a:p>
            <a:pPr marL="0" indent="0" algn="ctr">
              <a:buNone/>
            </a:pPr>
            <a:r>
              <a:rPr lang="en-US" dirty="0"/>
              <a:t>ARR	1														</a:t>
            </a:r>
          </a:p>
          <a:p>
            <a:pPr marL="0" indent="0" algn="ctr">
              <a:buNone/>
            </a:pPr>
            <a:r>
              <a:rPr lang="en-US" dirty="0"/>
              <a:t>ITR	0.410	1													</a:t>
            </a:r>
          </a:p>
          <a:p>
            <a:pPr marL="0" indent="0" algn="ctr">
              <a:buNone/>
            </a:pPr>
            <a:r>
              <a:rPr lang="en-US" dirty="0"/>
              <a:t>EPS	0.389	0.090	1												</a:t>
            </a:r>
          </a:p>
          <a:p>
            <a:pPr marL="0" indent="0" algn="ctr">
              <a:buNone/>
            </a:pPr>
            <a:r>
              <a:rPr lang="en-US" dirty="0"/>
              <a:t>ESS	0.148	0.478	0.613	1											</a:t>
            </a:r>
          </a:p>
          <a:p>
            <a:pPr marL="0" indent="0" algn="ctr">
              <a:buNone/>
            </a:pPr>
            <a:r>
              <a:rPr lang="en-US" dirty="0"/>
              <a:t>ETS	-0.045	0.71	0.056	0.737	1										</a:t>
            </a:r>
          </a:p>
          <a:p>
            <a:pPr marL="0" indent="0" algn="ctr">
              <a:buNone/>
            </a:pPr>
            <a:r>
              <a:rPr lang="en-US" dirty="0"/>
              <a:t>ASN	0.131	0.718	0.303	0.629	0.610	1									</a:t>
            </a:r>
          </a:p>
          <a:p>
            <a:pPr marL="0" indent="0" algn="ctr">
              <a:buNone/>
            </a:pPr>
            <a:r>
              <a:rPr lang="en-US" dirty="0"/>
              <a:t>IC	0.544	0.636	0.204	-0.081	-0.009	0.489	1								</a:t>
            </a:r>
          </a:p>
          <a:p>
            <a:pPr marL="0" indent="0" algn="ctr">
              <a:buNone/>
            </a:pPr>
            <a:r>
              <a:rPr lang="en-US" dirty="0"/>
              <a:t>CREG	-0.058	-0.364	-0.426	-0.512	-0.343	-0.718	-0.333	1							</a:t>
            </a:r>
          </a:p>
          <a:p>
            <a:pPr marL="0" indent="0" algn="ctr">
              <a:buNone/>
            </a:pPr>
            <a:r>
              <a:rPr lang="en-US" dirty="0"/>
              <a:t>GHG	0.451	0.448	-0.049	-0.418	-0.240	0.148	</a:t>
            </a:r>
            <a:r>
              <a:rPr lang="en-US" dirty="0">
                <a:solidFill>
                  <a:srgbClr val="FF0000"/>
                </a:solidFill>
              </a:rPr>
              <a:t>0.913</a:t>
            </a:r>
            <a:r>
              <a:rPr lang="en-US" dirty="0"/>
              <a:t>	-0.076	1						</a:t>
            </a:r>
          </a:p>
          <a:p>
            <a:pPr marL="0" indent="0" algn="ctr">
              <a:buNone/>
            </a:pPr>
            <a:r>
              <a:rPr lang="en-US" dirty="0"/>
              <a:t>GDP	0.230	0.697	0.418	0.810	0.773	</a:t>
            </a:r>
            <a:r>
              <a:rPr lang="en-US" dirty="0">
                <a:solidFill>
                  <a:srgbClr val="FF0000"/>
                </a:solidFill>
              </a:rPr>
              <a:t>0.910</a:t>
            </a:r>
            <a:r>
              <a:rPr lang="en-US" dirty="0"/>
              <a:t>	0.305	-0.688	-0.078	1					</a:t>
            </a:r>
          </a:p>
          <a:p>
            <a:pPr marL="0" indent="0" algn="ctr">
              <a:buNone/>
            </a:pPr>
            <a:r>
              <a:rPr lang="en-US" dirty="0"/>
              <a:t>TS	-0.181	-0.655	-0.511	-0.676	-0.523	-0.814	-0.490	0.812	-0.173	-0.803	1				</a:t>
            </a:r>
          </a:p>
          <a:p>
            <a:pPr marL="0" indent="0" algn="ctr">
              <a:buNone/>
            </a:pPr>
            <a:r>
              <a:rPr lang="en-US" dirty="0"/>
              <a:t>IUI	0.372	0.751	-0.008	-0.064	0.175	0.475	0.895	-0.341	0.880	0.270	-0.450	1			</a:t>
            </a:r>
          </a:p>
          <a:p>
            <a:pPr marL="0" indent="0" algn="ctr">
              <a:buNone/>
            </a:pPr>
            <a:r>
              <a:rPr lang="en-US" dirty="0"/>
              <a:t>AT 	0.136	0.717	0.425	0.817	0.772	</a:t>
            </a:r>
            <a:r>
              <a:rPr lang="en-US" dirty="0">
                <a:solidFill>
                  <a:srgbClr val="FF0000"/>
                </a:solidFill>
              </a:rPr>
              <a:t>0.941</a:t>
            </a:r>
            <a:r>
              <a:rPr lang="en-US" dirty="0"/>
              <a:t>	0.321	-0.725	-0.049	</a:t>
            </a:r>
            <a:r>
              <a:rPr lang="en-US" dirty="0">
                <a:solidFill>
                  <a:srgbClr val="FF0000"/>
                </a:solidFill>
              </a:rPr>
              <a:t>0.979</a:t>
            </a:r>
            <a:r>
              <a:rPr lang="en-US" dirty="0"/>
              <a:t>	-0.842	0.338	1		</a:t>
            </a:r>
          </a:p>
          <a:p>
            <a:pPr marL="0" indent="0" algn="ctr">
              <a:buNone/>
            </a:pPr>
            <a:r>
              <a:rPr lang="en-US" dirty="0"/>
              <a:t>IH	-0.089	-0.373	-0.435	-0.488	-0.271	-0.320	-0.220	0.129	-0.021	-0.351	0.644	-0.098	-0.386	1	</a:t>
            </a:r>
          </a:p>
          <a:p>
            <a:pPr marL="0" indent="0" algn="ctr">
              <a:buNone/>
            </a:pPr>
            <a:r>
              <a:rPr lang="en-US" dirty="0"/>
              <a:t>IR	-0.310	-0.408	-0.119	-0.275	-0.061	-0.527	-0.379	0.185	-0.223	-0.342	0.401	-0.259	-0.341	0.375	1</a:t>
            </a:r>
          </a:p>
          <a:p>
            <a:pPr marL="0" indent="0" algn="ctr">
              <a:buNone/>
            </a:pPr>
            <a:endParaRPr lang="en-US" dirty="0"/>
          </a:p>
          <a:p>
            <a:pPr marL="0" indent="0">
              <a:buNone/>
            </a:pPr>
            <a:r>
              <a:rPr lang="ro-RO" dirty="0"/>
              <a:t>The most part of relations are under the threshold of 0.9.</a:t>
            </a:r>
          </a:p>
          <a:p>
            <a:pPr marL="0" indent="0">
              <a:buNone/>
            </a:pPr>
            <a:endParaRPr lang="en-US" dirty="0"/>
          </a:p>
        </p:txBody>
      </p:sp>
    </p:spTree>
    <p:extLst>
      <p:ext uri="{BB962C8B-B14F-4D97-AF65-F5344CB8AC3E}">
        <p14:creationId xmlns:p14="http://schemas.microsoft.com/office/powerpoint/2010/main" val="1549474414"/>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77</TotalTime>
  <Words>3464</Words>
  <Application>Microsoft Office PowerPoint</Application>
  <PresentationFormat>Widescreen</PresentationFormat>
  <Paragraphs>541</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Century Gothic</vt:lpstr>
      <vt:lpstr>Wingdings 3</vt:lpstr>
      <vt:lpstr>Wisp</vt:lpstr>
      <vt:lpstr>Sustainable Tourism in the Case of the World's Ten Most Visited Destinations</vt:lpstr>
      <vt:lpstr>Structure:</vt:lpstr>
      <vt:lpstr>Introduction</vt:lpstr>
      <vt:lpstr>Literature Review</vt:lpstr>
      <vt:lpstr>Tourist attractiveness factors</vt:lpstr>
      <vt:lpstr>PowerPoint Presentation</vt:lpstr>
      <vt:lpstr>Methodology</vt:lpstr>
      <vt:lpstr>PowerPoint Presentation</vt:lpstr>
      <vt:lpstr>Results:</vt:lpstr>
      <vt:lpstr>PowerPoint Presentation</vt:lpstr>
      <vt:lpstr>PowerPoint Presentation</vt:lpstr>
      <vt:lpstr>PowerPoint Presentation</vt:lpstr>
      <vt:lpstr>PowerPoint Presentation</vt:lpstr>
      <vt:lpstr>PowerPoint Presentation</vt:lpstr>
      <vt:lpstr>PowerPoint Presentation</vt:lpstr>
      <vt:lpstr>Conclusions: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Sustainable Tourism in the Case of the World's Ten Most Visited Destinations</dc:title>
  <dc:creator>Alina C. HALLER</dc:creator>
  <cp:lastModifiedBy>Alina C. HALLER</cp:lastModifiedBy>
  <cp:revision>12</cp:revision>
  <dcterms:created xsi:type="dcterms:W3CDTF">2023-05-19T12:36:59Z</dcterms:created>
  <dcterms:modified xsi:type="dcterms:W3CDTF">2023-05-19T13:54:02Z</dcterms:modified>
</cp:coreProperties>
</file>