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2" r:id="rId3"/>
    <p:sldId id="258" r:id="rId4"/>
    <p:sldId id="259" r:id="rId5"/>
    <p:sldId id="260" r:id="rId6"/>
    <p:sldId id="273" r:id="rId7"/>
    <p:sldId id="262" r:id="rId8"/>
    <p:sldId id="275" r:id="rId9"/>
    <p:sldId id="274" r:id="rId10"/>
    <p:sldId id="276" r:id="rId11"/>
    <p:sldId id="265" r:id="rId12"/>
    <p:sldId id="277" r:id="rId13"/>
    <p:sldId id="278" r:id="rId14"/>
    <p:sldId id="279" r:id="rId15"/>
    <p:sldId id="280" r:id="rId16"/>
    <p:sldId id="282" r:id="rId17"/>
    <p:sldId id="281" r:id="rId18"/>
    <p:sldId id="271"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4" autoAdjust="0"/>
    <p:restoredTop sz="94660"/>
  </p:normalViewPr>
  <p:slideViewPr>
    <p:cSldViewPr snapToGrid="0">
      <p:cViewPr varScale="1">
        <p:scale>
          <a:sx n="104" d="100"/>
          <a:sy n="104" d="100"/>
        </p:scale>
        <p:origin x="132" y="1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E:\Mariana\2020\Conferinte%202020\Finalizate\Vatra%20Dornei\fig%201.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37204724409447"/>
          <c:y val="0.12277486147564885"/>
          <c:w val="0.48081211723534556"/>
          <c:h val="0.83402741324001162"/>
        </c:manualLayout>
      </c:layout>
      <c:radarChart>
        <c:radarStyle val="marker"/>
        <c:varyColors val="0"/>
        <c:ser>
          <c:idx val="0"/>
          <c:order val="0"/>
          <c:tx>
            <c:strRef>
              <c:f>Sheet1!$P$5</c:f>
              <c:strCache>
                <c:ptCount val="1"/>
                <c:pt idx="0">
                  <c:v>Visitors (%)</c:v>
                </c:pt>
              </c:strCache>
            </c:strRef>
          </c:tx>
          <c:spPr>
            <a:ln w="28575" cap="rnd">
              <a:solidFill>
                <a:srgbClr val="0000FF"/>
              </a:solidFill>
              <a:round/>
            </a:ln>
            <a:effectLst/>
          </c:spPr>
          <c:marker>
            <c:symbol val="circle"/>
            <c:size val="5"/>
            <c:spPr>
              <a:solidFill>
                <a:schemeClr val="accent1"/>
              </a:solidFill>
              <a:ln w="9525">
                <a:solidFill>
                  <a:srgbClr val="0000FF"/>
                </a:solidFill>
              </a:ln>
              <a:effectLst/>
            </c:spPr>
          </c:marker>
          <c:cat>
            <c:strRef>
              <c:f>Sheet1!$O$6:$O$8</c:f>
              <c:strCache>
                <c:ptCount val="3"/>
                <c:pt idx="0">
                  <c:v>Tourism</c:v>
                </c:pt>
                <c:pt idx="1">
                  <c:v>Religious</c:v>
                </c:pt>
                <c:pt idx="2">
                  <c:v>Health</c:v>
                </c:pt>
              </c:strCache>
            </c:strRef>
          </c:cat>
          <c:val>
            <c:numRef>
              <c:f>Sheet1!$P$6:$P$8</c:f>
              <c:numCache>
                <c:formatCode>General</c:formatCode>
                <c:ptCount val="3"/>
                <c:pt idx="0">
                  <c:v>80</c:v>
                </c:pt>
                <c:pt idx="1">
                  <c:v>17.5</c:v>
                </c:pt>
                <c:pt idx="2">
                  <c:v>2.5</c:v>
                </c:pt>
              </c:numCache>
            </c:numRef>
          </c:val>
          <c:extLst>
            <c:ext xmlns:c16="http://schemas.microsoft.com/office/drawing/2014/chart" uri="{C3380CC4-5D6E-409C-BE32-E72D297353CC}">
              <c16:uniqueId val="{00000000-52C8-400F-B0A1-DE633F00C3AF}"/>
            </c:ext>
          </c:extLst>
        </c:ser>
        <c:ser>
          <c:idx val="1"/>
          <c:order val="1"/>
          <c:tx>
            <c:strRef>
              <c:f>Sheet1!$Q$5</c:f>
              <c:strCache>
                <c:ptCount val="1"/>
                <c:pt idx="0">
                  <c:v>Economy (%)</c:v>
                </c:pt>
              </c:strCache>
            </c:strRef>
          </c:tx>
          <c:spPr>
            <a:ln w="28575" cap="rnd">
              <a:solidFill>
                <a:srgbClr val="C00000"/>
              </a:solidFill>
              <a:round/>
            </a:ln>
            <a:effectLst/>
          </c:spPr>
          <c:marker>
            <c:symbol val="circle"/>
            <c:size val="5"/>
            <c:spPr>
              <a:solidFill>
                <a:srgbClr val="C00000"/>
              </a:solidFill>
              <a:ln w="9525">
                <a:solidFill>
                  <a:srgbClr val="C00000"/>
                </a:solidFill>
              </a:ln>
              <a:effectLst/>
            </c:spPr>
          </c:marker>
          <c:cat>
            <c:strRef>
              <c:f>Sheet1!$O$6:$O$8</c:f>
              <c:strCache>
                <c:ptCount val="3"/>
                <c:pt idx="0">
                  <c:v>Tourism</c:v>
                </c:pt>
                <c:pt idx="1">
                  <c:v>Religious</c:v>
                </c:pt>
                <c:pt idx="2">
                  <c:v>Health</c:v>
                </c:pt>
              </c:strCache>
            </c:strRef>
          </c:cat>
          <c:val>
            <c:numRef>
              <c:f>Sheet1!$Q$6:$Q$8</c:f>
              <c:numCache>
                <c:formatCode>General</c:formatCode>
                <c:ptCount val="3"/>
                <c:pt idx="0">
                  <c:v>45</c:v>
                </c:pt>
                <c:pt idx="1">
                  <c:v>17.5</c:v>
                </c:pt>
                <c:pt idx="2">
                  <c:v>37.5</c:v>
                </c:pt>
              </c:numCache>
            </c:numRef>
          </c:val>
          <c:extLst>
            <c:ext xmlns:c16="http://schemas.microsoft.com/office/drawing/2014/chart" uri="{C3380CC4-5D6E-409C-BE32-E72D297353CC}">
              <c16:uniqueId val="{00000001-52C8-400F-B0A1-DE633F00C3AF}"/>
            </c:ext>
          </c:extLst>
        </c:ser>
        <c:dLbls>
          <c:showLegendKey val="0"/>
          <c:showVal val="0"/>
          <c:showCatName val="0"/>
          <c:showSerName val="0"/>
          <c:showPercent val="0"/>
          <c:showBubbleSize val="0"/>
        </c:dLbls>
        <c:axId val="182676408"/>
        <c:axId val="182673784"/>
      </c:radarChart>
      <c:catAx>
        <c:axId val="182676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82673784"/>
        <c:crosses val="autoZero"/>
        <c:auto val="1"/>
        <c:lblAlgn val="ctr"/>
        <c:lblOffset val="100"/>
        <c:noMultiLvlLbl val="0"/>
      </c:catAx>
      <c:valAx>
        <c:axId val="182673784"/>
        <c:scaling>
          <c:orientation val="minMax"/>
          <c:max val="100"/>
        </c:scaling>
        <c:delete val="0"/>
        <c:axPos val="l"/>
        <c:majorGridlines>
          <c:spPr>
            <a:ln w="9525" cap="flat" cmpd="sng" algn="ctr">
              <a:solidFill>
                <a:schemeClr val="bg1">
                  <a:lumMod val="5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8267640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solidFill>
      <a:schemeClr val="bg1"/>
    </a:solidFill>
    <a:ln w="6350" cap="flat" cmpd="sng" algn="ctr">
      <a:solidFill>
        <a:schemeClr val="tx1"/>
      </a:solidFill>
      <a:round/>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9/14/2020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50408" y="1341251"/>
            <a:ext cx="9122814" cy="2545550"/>
          </a:xfrm>
        </p:spPr>
        <p:txBody>
          <a:bodyPr>
            <a:noAutofit/>
          </a:bodyPr>
          <a:lstStyle/>
          <a:p>
            <a:pPr algn="ctr"/>
            <a:r>
              <a:rPr lang="en-US" sz="4000" b="1" dirty="0">
                <a:latin typeface="Arial" panose="020B0604020202020204" pitchFamily="34" charset="0"/>
                <a:cs typeface="Arial" panose="020B0604020202020204" pitchFamily="34" charset="0"/>
              </a:rPr>
              <a:t>THE POTENTIAL BENEFITS OF SPELEOLOGICAL TOURISM FOR LOCAL ECONOMIES, COMMUNITIES AND THE ENVIRONMENT</a:t>
            </a:r>
            <a:endParaRPr lang="en-US" sz="40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2662643" y="4497945"/>
            <a:ext cx="7811394" cy="1126283"/>
          </a:xfrm>
        </p:spPr>
        <p:txBody>
          <a:bodyPr>
            <a:normAutofit lnSpcReduction="10000"/>
          </a:bodyPr>
          <a:lstStyle/>
          <a:p>
            <a:pPr algn="ctr"/>
            <a:r>
              <a:rPr lang="ro-RO" sz="2200" b="1" dirty="0" smtClean="0">
                <a:solidFill>
                  <a:schemeClr val="tx1"/>
                </a:solidFill>
                <a:latin typeface="Arial" panose="020B0604020202020204" pitchFamily="34" charset="0"/>
                <a:cs typeface="Arial" panose="020B0604020202020204" pitchFamily="34" charset="0"/>
              </a:rPr>
              <a:t>Mariana BĂLAN</a:t>
            </a:r>
            <a:r>
              <a:rPr lang="en-US" sz="2200" b="1" dirty="0" smtClean="0">
                <a:solidFill>
                  <a:schemeClr val="tx1"/>
                </a:solidFill>
                <a:latin typeface="Arial" panose="020B0604020202020204" pitchFamily="34" charset="0"/>
                <a:cs typeface="Arial" panose="020B0604020202020204" pitchFamily="34" charset="0"/>
              </a:rPr>
              <a:t>, </a:t>
            </a:r>
            <a:r>
              <a:rPr lang="en-US" sz="2200" dirty="0" smtClean="0">
                <a:solidFill>
                  <a:schemeClr val="tx1"/>
                </a:solidFill>
                <a:latin typeface="Times New Roman" panose="02020603050405020304" pitchFamily="18" charset="0"/>
                <a:cs typeface="Times New Roman" panose="02020603050405020304" pitchFamily="18" charset="0"/>
              </a:rPr>
              <a:t>Univ. Prof. PhD</a:t>
            </a:r>
            <a:r>
              <a:rPr lang="en-US" sz="2200" dirty="0">
                <a:solidFill>
                  <a:schemeClr val="tx1"/>
                </a:solidFill>
                <a:latin typeface="Times New Roman" panose="02020603050405020304" pitchFamily="18" charset="0"/>
                <a:cs typeface="Times New Roman" panose="02020603050405020304" pitchFamily="18" charset="0"/>
              </a:rPr>
              <a:t>. SR I</a:t>
            </a:r>
            <a:endParaRPr lang="en-US" sz="2200" b="1" dirty="0">
              <a:solidFill>
                <a:schemeClr val="tx1"/>
              </a:solidFill>
              <a:latin typeface="Times New Roman" panose="02020603050405020304" pitchFamily="18" charset="0"/>
              <a:cs typeface="Times New Roman" panose="02020603050405020304" pitchFamily="18" charset="0"/>
            </a:endParaRPr>
          </a:p>
          <a:p>
            <a:pPr algn="ctr"/>
            <a:r>
              <a:rPr lang="ro-RO" sz="2000" dirty="0" smtClean="0">
                <a:solidFill>
                  <a:schemeClr val="tx1"/>
                </a:solidFill>
                <a:latin typeface="Arial" panose="020B0604020202020204" pitchFamily="34" charset="0"/>
                <a:cs typeface="Arial" panose="020B0604020202020204" pitchFamily="34" charset="0"/>
              </a:rPr>
              <a:t>Institut</a:t>
            </a:r>
            <a:r>
              <a:rPr lang="en-US" sz="2000" dirty="0" smtClean="0">
                <a:solidFill>
                  <a:schemeClr val="tx1"/>
                </a:solidFill>
                <a:latin typeface="Arial" panose="020B0604020202020204" pitchFamily="34" charset="0"/>
                <a:cs typeface="Arial" panose="020B0604020202020204" pitchFamily="34" charset="0"/>
              </a:rPr>
              <a:t>e</a:t>
            </a:r>
            <a:r>
              <a:rPr lang="ro-RO" sz="2000" dirty="0" smtClean="0">
                <a:solidFill>
                  <a:schemeClr val="tx1"/>
                </a:solidFill>
                <a:latin typeface="Arial" panose="020B0604020202020204" pitchFamily="34" charset="0"/>
                <a:cs typeface="Arial" panose="020B0604020202020204" pitchFamily="34" charset="0"/>
              </a:rPr>
              <a:t> </a:t>
            </a:r>
            <a:r>
              <a:rPr lang="en-US" sz="2000" dirty="0" smtClean="0">
                <a:solidFill>
                  <a:schemeClr val="tx1"/>
                </a:solidFill>
                <a:latin typeface="Arial" panose="020B0604020202020204" pitchFamily="34" charset="0"/>
                <a:cs typeface="Arial" panose="020B0604020202020204" pitchFamily="34" charset="0"/>
              </a:rPr>
              <a:t>for Economic Forecasting</a:t>
            </a:r>
            <a:r>
              <a:rPr lang="ro-RO" sz="2000" dirty="0" smtClean="0">
                <a:solidFill>
                  <a:schemeClr val="tx1"/>
                </a:solidFill>
                <a:latin typeface="Arial" panose="020B0604020202020204" pitchFamily="34" charset="0"/>
                <a:cs typeface="Arial" panose="020B0604020202020204" pitchFamily="34" charset="0"/>
              </a:rPr>
              <a:t>-</a:t>
            </a:r>
            <a:r>
              <a:rPr lang="en-US" sz="2000" dirty="0" smtClean="0">
                <a:solidFill>
                  <a:schemeClr val="tx1"/>
                </a:solidFill>
                <a:latin typeface="Arial" panose="020B0604020202020204" pitchFamily="34" charset="0"/>
                <a:cs typeface="Arial" panose="020B0604020202020204" pitchFamily="34" charset="0"/>
              </a:rPr>
              <a:t>NIER</a:t>
            </a:r>
            <a:r>
              <a:rPr lang="ro-RO" sz="2000" dirty="0" smtClean="0">
                <a:solidFill>
                  <a:schemeClr val="tx1"/>
                </a:solidFill>
                <a:latin typeface="Arial" panose="020B0604020202020204" pitchFamily="34" charset="0"/>
                <a:cs typeface="Arial" panose="020B0604020202020204" pitchFamily="34" charset="0"/>
              </a:rPr>
              <a:t>- </a:t>
            </a:r>
            <a:r>
              <a:rPr lang="en-US" sz="2000" dirty="0" smtClean="0">
                <a:solidFill>
                  <a:schemeClr val="tx1"/>
                </a:solidFill>
                <a:latin typeface="Arial" panose="020B0604020202020204" pitchFamily="34" charset="0"/>
                <a:cs typeface="Arial" panose="020B0604020202020204" pitchFamily="34" charset="0"/>
              </a:rPr>
              <a:t>Romanian Academy</a:t>
            </a:r>
            <a:r>
              <a:rPr lang="ro-RO" sz="2000" dirty="0" smtClean="0">
                <a:solidFill>
                  <a:schemeClr val="tx1"/>
                </a:solidFill>
                <a:latin typeface="Arial" panose="020B0604020202020204" pitchFamily="34" charset="0"/>
                <a:cs typeface="Arial" panose="020B0604020202020204" pitchFamily="34" charset="0"/>
              </a:rPr>
              <a:t>, </a:t>
            </a:r>
            <a:r>
              <a:rPr lang="ro-RO" sz="2000" dirty="0">
                <a:solidFill>
                  <a:schemeClr val="tx1"/>
                </a:solidFill>
                <a:latin typeface="Arial" panose="020B0604020202020204" pitchFamily="34" charset="0"/>
                <a:cs typeface="Arial" panose="020B0604020202020204" pitchFamily="34" charset="0"/>
              </a:rPr>
              <a:t>e_mail</a:t>
            </a:r>
            <a:r>
              <a:rPr lang="ro-RO" sz="2000" dirty="0" smtClean="0">
                <a:solidFill>
                  <a:schemeClr val="tx1"/>
                </a:solidFill>
                <a:latin typeface="Arial" panose="020B0604020202020204" pitchFamily="34" charset="0"/>
                <a:cs typeface="Arial" panose="020B0604020202020204" pitchFamily="34" charset="0"/>
              </a:rPr>
              <a:t>:</a:t>
            </a:r>
            <a:r>
              <a:rPr lang="en-US" sz="2000" dirty="0" smtClean="0">
                <a:solidFill>
                  <a:schemeClr val="tx1"/>
                </a:solidFill>
                <a:latin typeface="Arial" panose="020B0604020202020204" pitchFamily="34" charset="0"/>
                <a:cs typeface="Arial" panose="020B0604020202020204" pitchFamily="34" charset="0"/>
              </a:rPr>
              <a:t> </a:t>
            </a:r>
            <a:r>
              <a:rPr lang="ro-RO" sz="2000" dirty="0" smtClean="0">
                <a:solidFill>
                  <a:schemeClr val="tx1"/>
                </a:solidFill>
                <a:latin typeface="Arial" panose="020B0604020202020204" pitchFamily="34" charset="0"/>
                <a:cs typeface="Arial" panose="020B0604020202020204" pitchFamily="34" charset="0"/>
              </a:rPr>
              <a:t>dr.mariana.balan@gmail.com</a:t>
            </a:r>
            <a:endParaRPr lang="en-US" sz="2000" dirty="0">
              <a:solidFill>
                <a:schemeClr val="tx1"/>
              </a:solidFill>
              <a:latin typeface="Arial" panose="020B0604020202020204" pitchFamily="34" charset="0"/>
              <a:cs typeface="Arial" panose="020B0604020202020204" pitchFamily="34" charset="0"/>
            </a:endParaRPr>
          </a:p>
          <a:p>
            <a:pPr algn="ctr"/>
            <a:endParaRPr lang="en-US" dirty="0"/>
          </a:p>
        </p:txBody>
      </p:sp>
      <p:sp>
        <p:nvSpPr>
          <p:cNvPr id="4" name="Rectangle 3"/>
          <p:cNvSpPr/>
          <p:nvPr/>
        </p:nvSpPr>
        <p:spPr>
          <a:xfrm>
            <a:off x="3590060" y="6069282"/>
            <a:ext cx="6096000" cy="523220"/>
          </a:xfrm>
          <a:prstGeom prst="rect">
            <a:avLst/>
          </a:prstGeom>
        </p:spPr>
        <p:txBody>
          <a:bodyPr>
            <a:spAutoFit/>
          </a:bodyPr>
          <a:lstStyle/>
          <a:p>
            <a:pPr algn="ctr"/>
            <a:r>
              <a:rPr lang="en-US" sz="1400" dirty="0" smtClean="0">
                <a:latin typeface="Arial" panose="020B0604020202020204" pitchFamily="34" charset="0"/>
                <a:cs typeface="Arial" panose="020B0604020202020204" pitchFamily="34" charset="0"/>
              </a:rPr>
              <a:t>22</a:t>
            </a:r>
            <a:r>
              <a:rPr lang="en-US" sz="1400" baseline="30000" dirty="0" smtClean="0">
                <a:latin typeface="Arial" panose="020B0604020202020204" pitchFamily="34" charset="0"/>
                <a:cs typeface="Arial" panose="020B0604020202020204" pitchFamily="34" charset="0"/>
              </a:rPr>
              <a:t>nd</a:t>
            </a:r>
            <a:r>
              <a:rPr lang="en-US" sz="1400" dirty="0" smtClean="0">
                <a:latin typeface="Arial" panose="020B0604020202020204" pitchFamily="34" charset="0"/>
                <a:cs typeface="Arial" panose="020B0604020202020204" pitchFamily="34" charset="0"/>
              </a:rPr>
              <a:t> International Conference</a:t>
            </a:r>
          </a:p>
          <a:p>
            <a:pPr algn="ctr"/>
            <a:r>
              <a:rPr lang="en-US" sz="1400" dirty="0" smtClean="0">
                <a:latin typeface="Arial" panose="020B0604020202020204" pitchFamily="34" charset="0"/>
                <a:cs typeface="Arial" panose="020B0604020202020204" pitchFamily="34" charset="0"/>
              </a:rPr>
              <a:t>Tourism and Sustainability, 2020</a:t>
            </a: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98954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979055"/>
            <a:ext cx="8915400" cy="4932167"/>
          </a:xfrm>
        </p:spPr>
        <p:txBody>
          <a:bodyPr>
            <a:normAutofit/>
          </a:bodyPr>
          <a:lstStyle/>
          <a:p>
            <a:r>
              <a:rPr lang="en-US" sz="2200" dirty="0" smtClean="0">
                <a:solidFill>
                  <a:schemeClr val="tx1"/>
                </a:solidFill>
                <a:latin typeface="Arial" panose="020B0604020202020204" pitchFamily="34" charset="0"/>
                <a:cs typeface="Arial" panose="020B0604020202020204" pitchFamily="34" charset="0"/>
              </a:rPr>
              <a:t>Human </a:t>
            </a:r>
            <a:r>
              <a:rPr lang="en-US" sz="2200" dirty="0">
                <a:solidFill>
                  <a:schemeClr val="tx1"/>
                </a:solidFill>
                <a:latin typeface="Arial" panose="020B0604020202020204" pitchFamily="34" charset="0"/>
                <a:cs typeface="Arial" panose="020B0604020202020204" pitchFamily="34" charset="0"/>
              </a:rPr>
              <a:t>uses of caves that generate huge tourist flows</a:t>
            </a:r>
            <a:r>
              <a:rPr lang="en-US" sz="2200" dirty="0" smtClean="0">
                <a:solidFill>
                  <a:schemeClr val="tx1"/>
                </a:solidFill>
                <a:latin typeface="Arial" panose="020B0604020202020204" pitchFamily="34" charset="0"/>
                <a:cs typeface="Arial" panose="020B0604020202020204" pitchFamily="34" charset="0"/>
              </a:rPr>
              <a:t>:</a:t>
            </a:r>
          </a:p>
          <a:p>
            <a:pPr marL="0" indent="0">
              <a:buNone/>
            </a:pPr>
            <a:endParaRPr lang="en-US" sz="2200" dirty="0" smtClean="0">
              <a:latin typeface="Arial" panose="020B0604020202020204" pitchFamily="34" charset="0"/>
              <a:cs typeface="Arial" panose="020B0604020202020204" pitchFamily="34" charset="0"/>
            </a:endParaRPr>
          </a:p>
          <a:p>
            <a:pPr marL="858838" indent="-396875">
              <a:buFont typeface="+mj-lt"/>
              <a:buAutoNum type="alphaLcParenR"/>
              <a:tabLst>
                <a:tab pos="858838" algn="l"/>
              </a:tabLst>
            </a:pPr>
            <a:r>
              <a:rPr lang="en-US" sz="2200" b="1" i="1" dirty="0" smtClean="0">
                <a:solidFill>
                  <a:schemeClr val="tx1"/>
                </a:solidFill>
                <a:latin typeface="Arial" panose="020B0604020202020204" pitchFamily="34" charset="0"/>
                <a:cs typeface="Arial" panose="020B0604020202020204" pitchFamily="34" charset="0"/>
              </a:rPr>
              <a:t>the first is related to religion</a:t>
            </a:r>
            <a:r>
              <a:rPr lang="en-US" sz="2200" dirty="0" smtClean="0">
                <a:solidFill>
                  <a:schemeClr val="tx1"/>
                </a:solidFill>
                <a:latin typeface="Arial" panose="020B0604020202020204" pitchFamily="34" charset="0"/>
                <a:cs typeface="Arial" panose="020B0604020202020204" pitchFamily="34" charset="0"/>
              </a:rPr>
              <a:t>: Stone Tomb Cave - Belize; </a:t>
            </a:r>
            <a:r>
              <a:rPr lang="en-US" sz="2200" dirty="0" err="1" smtClean="0">
                <a:solidFill>
                  <a:schemeClr val="tx1"/>
                </a:solidFill>
                <a:latin typeface="Arial" panose="020B0604020202020204" pitchFamily="34" charset="0"/>
                <a:cs typeface="Arial" panose="020B0604020202020204" pitchFamily="34" charset="0"/>
              </a:rPr>
              <a:t>Elephanta</a:t>
            </a:r>
            <a:r>
              <a:rPr lang="en-US" sz="2200" dirty="0" smtClean="0">
                <a:solidFill>
                  <a:schemeClr val="tx1"/>
                </a:solidFill>
                <a:latin typeface="Arial" panose="020B0604020202020204" pitchFamily="34" charset="0"/>
                <a:cs typeface="Arial" panose="020B0604020202020204" pitchFamily="34" charset="0"/>
              </a:rPr>
              <a:t> Caves-</a:t>
            </a:r>
            <a:r>
              <a:rPr lang="en-US" sz="2200" dirty="0" err="1" smtClean="0">
                <a:solidFill>
                  <a:schemeClr val="tx1"/>
                </a:solidFill>
                <a:latin typeface="Arial" panose="020B0604020202020204" pitchFamily="34" charset="0"/>
                <a:cs typeface="Arial" panose="020B0604020202020204" pitchFamily="34" charset="0"/>
              </a:rPr>
              <a:t>Gharapuri</a:t>
            </a:r>
            <a:r>
              <a:rPr lang="en-US" sz="2200" dirty="0" smtClean="0">
                <a:solidFill>
                  <a:schemeClr val="tx1"/>
                </a:solidFill>
                <a:latin typeface="Arial" panose="020B0604020202020204" pitchFamily="34" charset="0"/>
                <a:cs typeface="Arial" panose="020B0604020202020204" pitchFamily="34" charset="0"/>
              </a:rPr>
              <a:t> Island; </a:t>
            </a:r>
            <a:r>
              <a:rPr lang="en-US" sz="2200" dirty="0" err="1" smtClean="0">
                <a:solidFill>
                  <a:schemeClr val="tx1"/>
                </a:solidFill>
                <a:latin typeface="Arial" panose="020B0604020202020204" pitchFamily="34" charset="0"/>
                <a:cs typeface="Arial" panose="020B0604020202020204" pitchFamily="34" charset="0"/>
              </a:rPr>
              <a:t>Longmen</a:t>
            </a:r>
            <a:r>
              <a:rPr lang="en-US" sz="2200" dirty="0" smtClean="0">
                <a:solidFill>
                  <a:schemeClr val="tx1"/>
                </a:solidFill>
                <a:latin typeface="Arial" panose="020B0604020202020204" pitchFamily="34" charset="0"/>
                <a:cs typeface="Arial" panose="020B0604020202020204" pitchFamily="34" charset="0"/>
              </a:rPr>
              <a:t> Caves (Dragon Gate) - China; </a:t>
            </a:r>
            <a:r>
              <a:rPr lang="en-US" sz="2200" dirty="0" err="1" smtClean="0">
                <a:solidFill>
                  <a:schemeClr val="tx1"/>
                </a:solidFill>
                <a:latin typeface="Arial" panose="020B0604020202020204" pitchFamily="34" charset="0"/>
                <a:cs typeface="Arial" panose="020B0604020202020204" pitchFamily="34" charset="0"/>
              </a:rPr>
              <a:t>Dambulla</a:t>
            </a:r>
            <a:r>
              <a:rPr lang="en-US" sz="2200" dirty="0" smtClean="0">
                <a:solidFill>
                  <a:schemeClr val="tx1"/>
                </a:solidFill>
                <a:latin typeface="Arial" panose="020B0604020202020204" pitchFamily="34" charset="0"/>
                <a:cs typeface="Arial" panose="020B0604020202020204" pitchFamily="34" charset="0"/>
              </a:rPr>
              <a:t> Cave Sri Lanka; </a:t>
            </a:r>
            <a:r>
              <a:rPr lang="en-US" sz="2200" dirty="0" err="1" smtClean="0">
                <a:solidFill>
                  <a:schemeClr val="tx1"/>
                </a:solidFill>
                <a:latin typeface="Arial" panose="020B0604020202020204" pitchFamily="34" charset="0"/>
                <a:cs typeface="Arial" panose="020B0604020202020204" pitchFamily="34" charset="0"/>
              </a:rPr>
              <a:t>Corycian</a:t>
            </a:r>
            <a:r>
              <a:rPr lang="en-US" sz="2200" dirty="0" smtClean="0">
                <a:solidFill>
                  <a:schemeClr val="tx1"/>
                </a:solidFill>
                <a:latin typeface="Arial" panose="020B0604020202020204" pitchFamily="34" charset="0"/>
                <a:cs typeface="Arial" panose="020B0604020202020204" pitchFamily="34" charset="0"/>
              </a:rPr>
              <a:t> Cave Greece; Cretaceous Caves; St. Paul's Cave in Malta; St. Altar Michael from the cave of Monte Sant'Angelo-Italy, the cave of Dordogne-France</a:t>
            </a:r>
            <a:r>
              <a:rPr lang="ro-RO" sz="2200" dirty="0">
                <a:solidFill>
                  <a:schemeClr val="tx1"/>
                </a:solidFill>
                <a:latin typeface="Arial" panose="020B0604020202020204" pitchFamily="34" charset="0"/>
                <a:cs typeface="Arial" panose="020B0604020202020204" pitchFamily="34" charset="0"/>
              </a:rPr>
              <a:t>;</a:t>
            </a:r>
            <a:r>
              <a:rPr lang="en-US" sz="2200" dirty="0" smtClean="0">
                <a:solidFill>
                  <a:schemeClr val="tx1"/>
                </a:solidFill>
                <a:latin typeface="Arial" panose="020B0604020202020204" pitchFamily="34" charset="0"/>
                <a:cs typeface="Arial" panose="020B0604020202020204" pitchFamily="34" charset="0"/>
              </a:rPr>
              <a:t> the caves of Ethiopia, etc.</a:t>
            </a:r>
          </a:p>
          <a:p>
            <a:pPr marL="858838" indent="-858838">
              <a:buNone/>
            </a:pPr>
            <a:r>
              <a:rPr lang="en-US" sz="2200" dirty="0" smtClean="0">
                <a:solidFill>
                  <a:schemeClr val="tx1"/>
                </a:solidFill>
                <a:latin typeface="Arial" panose="020B0604020202020204" pitchFamily="34" charset="0"/>
                <a:cs typeface="Arial" panose="020B0604020202020204" pitchFamily="34" charset="0"/>
              </a:rPr>
              <a:t>	Worldwide, it is estimated that currently the cumulative budget of sacred cave tourism is 15-20% of that of secular caves (Figure 1).</a:t>
            </a:r>
            <a:endParaRPr lang="en-US" sz="2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5855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8217" y="784103"/>
            <a:ext cx="8911687" cy="647533"/>
          </a:xfrm>
        </p:spPr>
        <p:txBody>
          <a:bodyPr>
            <a:normAutofit fontScale="90000"/>
          </a:bodyPr>
          <a:lstStyle/>
          <a:p>
            <a:pPr algn="ctr"/>
            <a:r>
              <a:rPr lang="en-US" sz="3100" b="1" dirty="0" err="1" smtClean="0">
                <a:latin typeface="Arial" pitchFamily="34" charset="0"/>
                <a:cs typeface="Arial" pitchFamily="34" charset="0"/>
              </a:rPr>
              <a:t>Figura</a:t>
            </a:r>
            <a:r>
              <a:rPr lang="en-US" sz="3100" b="1" dirty="0" smtClean="0">
                <a:latin typeface="Arial" pitchFamily="34" charset="0"/>
                <a:cs typeface="Arial" pitchFamily="34" charset="0"/>
              </a:rPr>
              <a:t> 1</a:t>
            </a:r>
            <a:r>
              <a:rPr lang="en-US" sz="3100" dirty="0" smtClean="0">
                <a:latin typeface="Arial" pitchFamily="34" charset="0"/>
                <a:cs typeface="Arial" pitchFamily="34" charset="0"/>
              </a:rPr>
              <a:t> Different worldwide uses of show caves</a:t>
            </a:r>
            <a:r>
              <a:rPr lang="en-US" dirty="0" smtClean="0"/>
              <a:t/>
            </a:r>
            <a:br>
              <a:rPr lang="en-US" dirty="0" smtClean="0"/>
            </a:br>
            <a:endParaRPr lang="en-US" dirty="0"/>
          </a:p>
        </p:txBody>
      </p:sp>
      <p:sp>
        <p:nvSpPr>
          <p:cNvPr id="3" name="Rectangle 2"/>
          <p:cNvSpPr/>
          <p:nvPr/>
        </p:nvSpPr>
        <p:spPr>
          <a:xfrm>
            <a:off x="3118209" y="5773855"/>
            <a:ext cx="7851701" cy="276999"/>
          </a:xfrm>
          <a:prstGeom prst="rect">
            <a:avLst/>
          </a:prstGeom>
        </p:spPr>
        <p:txBody>
          <a:bodyPr wrap="none">
            <a:spAutoFit/>
          </a:bodyPr>
          <a:lstStyle/>
          <a:p>
            <a:r>
              <a:rPr lang="en-US" sz="1200" dirty="0">
                <a:latin typeface="Arial" panose="020B0604020202020204" pitchFamily="34" charset="0"/>
                <a:cs typeface="Arial" panose="020B0604020202020204" pitchFamily="34" charset="0"/>
              </a:rPr>
              <a:t>Data </a:t>
            </a:r>
            <a:r>
              <a:rPr lang="en-US" sz="1200" dirty="0" smtClean="0">
                <a:latin typeface="Arial" panose="020B0604020202020204" pitchFamily="34" charset="0"/>
                <a:cs typeface="Arial" panose="020B0604020202020204" pitchFamily="34" charset="0"/>
              </a:rPr>
              <a:t>source:</a:t>
            </a:r>
            <a:r>
              <a:rPr lang="ro-RO" sz="1200" dirty="0">
                <a:latin typeface="Arial" panose="020B0604020202020204" pitchFamily="34" charset="0"/>
                <a:cs typeface="Arial" panose="020B0604020202020204" pitchFamily="34" charset="0"/>
              </a:rPr>
              <a:t>Cigna A., (2016), </a:t>
            </a:r>
            <a:r>
              <a:rPr lang="en-US" sz="1200" i="1" dirty="0">
                <a:latin typeface="Arial" panose="020B0604020202020204" pitchFamily="34" charset="0"/>
                <a:cs typeface="Arial" panose="020B0604020202020204" pitchFamily="34" charset="0"/>
              </a:rPr>
              <a:t>Tourism and show caves</a:t>
            </a:r>
            <a:r>
              <a:rPr lang="en-US" sz="1200" dirty="0">
                <a:latin typeface="Arial" panose="020B0604020202020204" pitchFamily="34" charset="0"/>
                <a:cs typeface="Arial" panose="020B0604020202020204" pitchFamily="34" charset="0"/>
              </a:rPr>
              <a:t>, in</a:t>
            </a:r>
            <a:r>
              <a:rPr lang="en-US" sz="1200" i="1"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Zeitschrift</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für</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Geomorphologie</a:t>
            </a:r>
            <a:r>
              <a:rPr lang="en-US" sz="1200" dirty="0">
                <a:latin typeface="Arial" panose="020B0604020202020204" pitchFamily="34" charset="0"/>
                <a:cs typeface="Arial" panose="020B0604020202020204" pitchFamily="34" charset="0"/>
              </a:rPr>
              <a:t> Supplementary Issues </a:t>
            </a:r>
          </a:p>
        </p:txBody>
      </p:sp>
      <p:graphicFrame>
        <p:nvGraphicFramePr>
          <p:cNvPr id="6" name="Chart 5"/>
          <p:cNvGraphicFramePr>
            <a:graphicFrameLocks/>
          </p:cNvGraphicFramePr>
          <p:nvPr>
            <p:extLst>
              <p:ext uri="{D42A27DB-BD31-4B8C-83A1-F6EECF244321}">
                <p14:modId xmlns:p14="http://schemas.microsoft.com/office/powerpoint/2010/main" val="3442753202"/>
              </p:ext>
            </p:extLst>
          </p:nvPr>
        </p:nvGraphicFramePr>
        <p:xfrm>
          <a:off x="3571875" y="1940718"/>
          <a:ext cx="6828270" cy="346255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61672" y="1320800"/>
            <a:ext cx="8742939" cy="4590422"/>
          </a:xfrm>
        </p:spPr>
        <p:txBody>
          <a:bodyPr>
            <a:normAutofit/>
          </a:bodyPr>
          <a:lstStyle/>
          <a:p>
            <a:r>
              <a:rPr lang="en-US" sz="2200" b="1" i="1" dirty="0">
                <a:solidFill>
                  <a:schemeClr val="tx1"/>
                </a:solidFill>
                <a:latin typeface="Arial" panose="020B0604020202020204" pitchFamily="34" charset="0"/>
                <a:cs typeface="Arial" panose="020B0604020202020204" pitchFamily="34" charset="0"/>
              </a:rPr>
              <a:t>the second is related to health care</a:t>
            </a:r>
            <a:r>
              <a:rPr lang="en-US" sz="2200" dirty="0">
                <a:solidFill>
                  <a:schemeClr val="tx1"/>
                </a:solidFill>
                <a:latin typeface="Arial" panose="020B0604020202020204" pitchFamily="34" charset="0"/>
                <a:cs typeface="Arial" panose="020B0604020202020204" pitchFamily="34" charset="0"/>
              </a:rPr>
              <a:t>: there are currently known about 60 underground cavities in salt pans and caves used for </a:t>
            </a:r>
            <a:r>
              <a:rPr lang="en-US" sz="2200" dirty="0" err="1">
                <a:solidFill>
                  <a:schemeClr val="tx1"/>
                </a:solidFill>
                <a:latin typeface="Arial" panose="020B0604020202020204" pitchFamily="34" charset="0"/>
                <a:cs typeface="Arial" panose="020B0604020202020204" pitchFamily="34" charset="0"/>
              </a:rPr>
              <a:t>speleotherapy</a:t>
            </a:r>
            <a:r>
              <a:rPr lang="en-US" sz="2200" dirty="0">
                <a:solidFill>
                  <a:schemeClr val="tx1"/>
                </a:solidFill>
                <a:latin typeface="Arial" panose="020B0604020202020204" pitchFamily="34" charset="0"/>
                <a:cs typeface="Arial" panose="020B0604020202020204" pitchFamily="34" charset="0"/>
              </a:rPr>
              <a:t> and </a:t>
            </a:r>
            <a:r>
              <a:rPr lang="en-US" sz="2200" dirty="0" err="1">
                <a:solidFill>
                  <a:schemeClr val="tx1"/>
                </a:solidFill>
                <a:latin typeface="Arial" panose="020B0604020202020204" pitchFamily="34" charset="0"/>
                <a:cs typeface="Arial" panose="020B0604020202020204" pitchFamily="34" charset="0"/>
              </a:rPr>
              <a:t>halotherapy</a:t>
            </a:r>
            <a:r>
              <a:rPr lang="en-US" sz="2200" dirty="0">
                <a:solidFill>
                  <a:schemeClr val="tx1"/>
                </a:solidFill>
                <a:latin typeface="Arial" panose="020B0604020202020204" pitchFamily="34" charset="0"/>
                <a:cs typeface="Arial" panose="020B0604020202020204" pitchFamily="34" charset="0"/>
              </a:rPr>
              <a:t> or experimented with the purpose of being used for medical or </a:t>
            </a:r>
            <a:r>
              <a:rPr lang="en-US" sz="2200" dirty="0" err="1">
                <a:solidFill>
                  <a:schemeClr val="tx1"/>
                </a:solidFill>
                <a:latin typeface="Arial" panose="020B0604020202020204" pitchFamily="34" charset="0"/>
                <a:cs typeface="Arial" panose="020B0604020202020204" pitchFamily="34" charset="0"/>
              </a:rPr>
              <a:t>balneoclimatic</a:t>
            </a:r>
            <a:r>
              <a:rPr lang="en-US" sz="2200" dirty="0">
                <a:solidFill>
                  <a:schemeClr val="tx1"/>
                </a:solidFill>
                <a:latin typeface="Arial" panose="020B0604020202020204" pitchFamily="34" charset="0"/>
                <a:cs typeface="Arial" panose="020B0604020202020204" pitchFamily="34" charset="0"/>
              </a:rPr>
              <a:t> tourism purposes (</a:t>
            </a:r>
            <a:r>
              <a:rPr lang="en-US" sz="2200" dirty="0" err="1" smtClean="0">
                <a:solidFill>
                  <a:schemeClr val="tx1"/>
                </a:solidFill>
                <a:latin typeface="Arial" panose="020B0604020202020204" pitchFamily="34" charset="0"/>
                <a:cs typeface="Arial" panose="020B0604020202020204" pitchFamily="34" charset="0"/>
              </a:rPr>
              <a:t>Wieliczka</a:t>
            </a:r>
            <a:r>
              <a:rPr lang="en-US" sz="2200" dirty="0" smtClean="0">
                <a:solidFill>
                  <a:schemeClr val="tx1"/>
                </a:solidFill>
                <a:latin typeface="Arial" panose="020B0604020202020204" pitchFamily="34" charset="0"/>
                <a:cs typeface="Arial" panose="020B0604020202020204" pitchFamily="34" charset="0"/>
              </a:rPr>
              <a:t>-Poland</a:t>
            </a:r>
            <a:r>
              <a:rPr lang="ro-RO" sz="2200" dirty="0" smtClean="0">
                <a:solidFill>
                  <a:schemeClr val="tx1"/>
                </a:solidFill>
                <a:latin typeface="Arial" panose="020B0604020202020204" pitchFamily="34" charset="0"/>
                <a:cs typeface="Arial" panose="020B0604020202020204" pitchFamily="34" charset="0"/>
              </a:rPr>
              <a:t>;</a:t>
            </a:r>
            <a:r>
              <a:rPr lang="en-US" sz="2200" dirty="0" smtClean="0">
                <a:solidFill>
                  <a:schemeClr val="tx1"/>
                </a:solidFill>
                <a:latin typeface="Arial" panose="020B0604020202020204" pitchFamily="34" charset="0"/>
                <a:cs typeface="Arial" panose="020B0604020202020204" pitchFamily="34" charset="0"/>
              </a:rPr>
              <a:t> </a:t>
            </a:r>
            <a:r>
              <a:rPr lang="en-US" sz="2200" dirty="0" err="1">
                <a:solidFill>
                  <a:schemeClr val="tx1"/>
                </a:solidFill>
                <a:latin typeface="Arial" panose="020B0604020202020204" pitchFamily="34" charset="0"/>
                <a:cs typeface="Arial" panose="020B0604020202020204" pitchFamily="34" charset="0"/>
              </a:rPr>
              <a:t>Solotvino</a:t>
            </a:r>
            <a:r>
              <a:rPr lang="en-US" sz="2200" dirty="0">
                <a:solidFill>
                  <a:schemeClr val="tx1"/>
                </a:solidFill>
                <a:latin typeface="Arial" panose="020B0604020202020204" pitchFamily="34" charset="0"/>
                <a:cs typeface="Arial" panose="020B0604020202020204" pitchFamily="34" charset="0"/>
              </a:rPr>
              <a:t> / </a:t>
            </a:r>
            <a:r>
              <a:rPr lang="en-US" sz="2200" dirty="0" err="1">
                <a:solidFill>
                  <a:schemeClr val="tx1"/>
                </a:solidFill>
                <a:latin typeface="Arial" panose="020B0604020202020204" pitchFamily="34" charset="0"/>
                <a:cs typeface="Arial" panose="020B0604020202020204" pitchFamily="34" charset="0"/>
              </a:rPr>
              <a:t>Slatina</a:t>
            </a:r>
            <a:r>
              <a:rPr lang="en-US" sz="2200" dirty="0">
                <a:solidFill>
                  <a:schemeClr val="tx1"/>
                </a:solidFill>
                <a:latin typeface="Arial" panose="020B0604020202020204" pitchFamily="34" charset="0"/>
                <a:cs typeface="Arial" panose="020B0604020202020204" pitchFamily="34" charset="0"/>
              </a:rPr>
              <a:t> </a:t>
            </a:r>
            <a:r>
              <a:rPr lang="en-US" sz="2200" dirty="0" smtClean="0">
                <a:solidFill>
                  <a:schemeClr val="tx1"/>
                </a:solidFill>
                <a:latin typeface="Arial" panose="020B0604020202020204" pitchFamily="34" charset="0"/>
                <a:cs typeface="Arial" panose="020B0604020202020204" pitchFamily="34" charset="0"/>
              </a:rPr>
              <a:t>–Ukraine; </a:t>
            </a:r>
            <a:r>
              <a:rPr lang="en-US" sz="2200" dirty="0">
                <a:solidFill>
                  <a:schemeClr val="tx1"/>
                </a:solidFill>
                <a:latin typeface="Arial" panose="020B0604020202020204" pitchFamily="34" charset="0"/>
                <a:cs typeface="Arial" panose="020B0604020202020204" pitchFamily="34" charset="0"/>
              </a:rPr>
              <a:t>Bad </a:t>
            </a:r>
            <a:r>
              <a:rPr lang="en-US" sz="2200" dirty="0" smtClean="0">
                <a:solidFill>
                  <a:schemeClr val="tx1"/>
                </a:solidFill>
                <a:latin typeface="Arial" panose="020B0604020202020204" pitchFamily="34" charset="0"/>
                <a:cs typeface="Arial" panose="020B0604020202020204" pitchFamily="34" charset="0"/>
              </a:rPr>
              <a:t>Bleiberg-Austria; </a:t>
            </a:r>
            <a:r>
              <a:rPr lang="en-US" sz="2200" dirty="0" err="1">
                <a:solidFill>
                  <a:schemeClr val="tx1"/>
                </a:solidFill>
                <a:latin typeface="Arial" panose="020B0604020202020204" pitchFamily="34" charset="0"/>
                <a:cs typeface="Arial" panose="020B0604020202020204" pitchFamily="34" charset="0"/>
              </a:rPr>
              <a:t>Klutert</a:t>
            </a:r>
            <a:r>
              <a:rPr lang="en-US" sz="2200" dirty="0">
                <a:solidFill>
                  <a:schemeClr val="tx1"/>
                </a:solidFill>
                <a:latin typeface="Arial" panose="020B0604020202020204" pitchFamily="34" charset="0"/>
                <a:cs typeface="Arial" panose="020B0604020202020204" pitchFamily="34" charset="0"/>
              </a:rPr>
              <a:t> </a:t>
            </a:r>
            <a:r>
              <a:rPr lang="en-US" sz="2200" dirty="0" err="1" smtClean="0">
                <a:solidFill>
                  <a:schemeClr val="tx1"/>
                </a:solidFill>
                <a:latin typeface="Arial" panose="020B0604020202020204" pitchFamily="34" charset="0"/>
                <a:cs typeface="Arial" panose="020B0604020202020204" pitchFamily="34" charset="0"/>
              </a:rPr>
              <a:t>Hohle</a:t>
            </a:r>
            <a:r>
              <a:rPr lang="en-US" sz="2200" dirty="0" smtClean="0">
                <a:solidFill>
                  <a:schemeClr val="tx1"/>
                </a:solidFill>
                <a:latin typeface="Arial" panose="020B0604020202020204" pitchFamily="34" charset="0"/>
                <a:cs typeface="Arial" panose="020B0604020202020204" pitchFamily="34" charset="0"/>
              </a:rPr>
              <a:t>-Germany; </a:t>
            </a:r>
            <a:r>
              <a:rPr lang="en-US" sz="2200" dirty="0" err="1">
                <a:solidFill>
                  <a:schemeClr val="tx1"/>
                </a:solidFill>
                <a:latin typeface="Arial" panose="020B0604020202020204" pitchFamily="34" charset="0"/>
                <a:cs typeface="Arial" panose="020B0604020202020204" pitchFamily="34" charset="0"/>
              </a:rPr>
              <a:t>Zlate</a:t>
            </a:r>
            <a:r>
              <a:rPr lang="en-US" sz="2200" dirty="0">
                <a:solidFill>
                  <a:schemeClr val="tx1"/>
                </a:solidFill>
                <a:latin typeface="Arial" panose="020B0604020202020204" pitchFamily="34" charset="0"/>
                <a:cs typeface="Arial" panose="020B0604020202020204" pitchFamily="34" charset="0"/>
              </a:rPr>
              <a:t> </a:t>
            </a:r>
            <a:r>
              <a:rPr lang="en-US" sz="2200" dirty="0" err="1">
                <a:solidFill>
                  <a:schemeClr val="tx1"/>
                </a:solidFill>
                <a:latin typeface="Arial" panose="020B0604020202020204" pitchFamily="34" charset="0"/>
                <a:cs typeface="Arial" panose="020B0604020202020204" pitchFamily="34" charset="0"/>
              </a:rPr>
              <a:t>Hory</a:t>
            </a:r>
            <a:r>
              <a:rPr lang="en-US" sz="2200" dirty="0">
                <a:solidFill>
                  <a:schemeClr val="tx1"/>
                </a:solidFill>
                <a:latin typeface="Arial" panose="020B0604020202020204" pitchFamily="34" charset="0"/>
                <a:cs typeface="Arial" panose="020B0604020202020204" pitchFamily="34" charset="0"/>
              </a:rPr>
              <a:t> and </a:t>
            </a:r>
            <a:r>
              <a:rPr lang="en-US" sz="2200" dirty="0" err="1">
                <a:solidFill>
                  <a:schemeClr val="tx1"/>
                </a:solidFill>
                <a:latin typeface="Arial" panose="020B0604020202020204" pitchFamily="34" charset="0"/>
                <a:cs typeface="Arial" panose="020B0604020202020204" pitchFamily="34" charset="0"/>
              </a:rPr>
              <a:t>Cisarska</a:t>
            </a:r>
            <a:r>
              <a:rPr lang="en-US" sz="2200" dirty="0">
                <a:solidFill>
                  <a:schemeClr val="tx1"/>
                </a:solidFill>
                <a:latin typeface="Arial" panose="020B0604020202020204" pitchFamily="34" charset="0"/>
                <a:cs typeface="Arial" panose="020B0604020202020204" pitchFamily="34" charset="0"/>
              </a:rPr>
              <a:t> Cave-Czech </a:t>
            </a:r>
            <a:r>
              <a:rPr lang="en-US" sz="2200" dirty="0" smtClean="0">
                <a:solidFill>
                  <a:schemeClr val="tx1"/>
                </a:solidFill>
                <a:latin typeface="Arial" panose="020B0604020202020204" pitchFamily="34" charset="0"/>
                <a:cs typeface="Arial" panose="020B0604020202020204" pitchFamily="34" charset="0"/>
              </a:rPr>
              <a:t>Republic; </a:t>
            </a:r>
            <a:r>
              <a:rPr lang="en-US" sz="2200" dirty="0" err="1">
                <a:solidFill>
                  <a:schemeClr val="tx1"/>
                </a:solidFill>
                <a:latin typeface="Arial" panose="020B0604020202020204" pitchFamily="34" charset="0"/>
                <a:cs typeface="Arial" panose="020B0604020202020204" pitchFamily="34" charset="0"/>
              </a:rPr>
              <a:t>Bystrianska</a:t>
            </a:r>
            <a:r>
              <a:rPr lang="en-US" sz="2200" dirty="0">
                <a:solidFill>
                  <a:schemeClr val="tx1"/>
                </a:solidFill>
                <a:latin typeface="Arial" panose="020B0604020202020204" pitchFamily="34" charset="0"/>
                <a:cs typeface="Arial" panose="020B0604020202020204" pitchFamily="34" charset="0"/>
              </a:rPr>
              <a:t> </a:t>
            </a:r>
            <a:r>
              <a:rPr lang="en-US" sz="2200" dirty="0" err="1" smtClean="0">
                <a:solidFill>
                  <a:schemeClr val="tx1"/>
                </a:solidFill>
                <a:latin typeface="Arial" panose="020B0604020202020204" pitchFamily="34" charset="0"/>
                <a:cs typeface="Arial" panose="020B0604020202020204" pitchFamily="34" charset="0"/>
              </a:rPr>
              <a:t>Jaskyna</a:t>
            </a:r>
            <a:r>
              <a:rPr lang="en-US" sz="2200" dirty="0" smtClean="0">
                <a:solidFill>
                  <a:schemeClr val="tx1"/>
                </a:solidFill>
                <a:latin typeface="Arial" panose="020B0604020202020204" pitchFamily="34" charset="0"/>
                <a:cs typeface="Arial" panose="020B0604020202020204" pitchFamily="34" charset="0"/>
              </a:rPr>
              <a:t>-Slovakia; </a:t>
            </a:r>
            <a:r>
              <a:rPr lang="en-US" sz="2200" dirty="0" err="1" smtClean="0">
                <a:solidFill>
                  <a:schemeClr val="tx1"/>
                </a:solidFill>
                <a:latin typeface="Arial" panose="020B0604020202020204" pitchFamily="34" charset="0"/>
                <a:cs typeface="Arial" panose="020B0604020202020204" pitchFamily="34" charset="0"/>
              </a:rPr>
              <a:t>Unirea</a:t>
            </a:r>
            <a:r>
              <a:rPr lang="en-US" sz="2200" dirty="0" smtClean="0">
                <a:solidFill>
                  <a:schemeClr val="tx1"/>
                </a:solidFill>
                <a:latin typeface="Arial" panose="020B0604020202020204" pitchFamily="34" charset="0"/>
                <a:cs typeface="Arial" panose="020B0604020202020204" pitchFamily="34" charset="0"/>
              </a:rPr>
              <a:t> mine- </a:t>
            </a:r>
            <a:r>
              <a:rPr lang="en-US" sz="2200" dirty="0" err="1" smtClean="0">
                <a:solidFill>
                  <a:schemeClr val="tx1"/>
                </a:solidFill>
                <a:latin typeface="Arial" panose="020B0604020202020204" pitchFamily="34" charset="0"/>
                <a:cs typeface="Arial" panose="020B0604020202020204" pitchFamily="34" charset="0"/>
              </a:rPr>
              <a:t>Slănic</a:t>
            </a:r>
            <a:r>
              <a:rPr lang="en-US" sz="2200" dirty="0" smtClean="0">
                <a:solidFill>
                  <a:schemeClr val="tx1"/>
                </a:solidFill>
                <a:latin typeface="Arial" panose="020B0604020202020204" pitchFamily="34" charset="0"/>
                <a:cs typeface="Arial" panose="020B0604020202020204" pitchFamily="34" charset="0"/>
              </a:rPr>
              <a:t> Prahova Salt Mine- Romania; </a:t>
            </a:r>
            <a:r>
              <a:rPr lang="en-US" sz="2200" dirty="0" err="1">
                <a:solidFill>
                  <a:schemeClr val="tx1"/>
                </a:solidFill>
                <a:latin typeface="Arial" panose="020B0604020202020204" pitchFamily="34" charset="0"/>
                <a:cs typeface="Arial" panose="020B0604020202020204" pitchFamily="34" charset="0"/>
              </a:rPr>
              <a:t>Tapolca</a:t>
            </a:r>
            <a:r>
              <a:rPr lang="en-US" sz="2200" dirty="0">
                <a:solidFill>
                  <a:schemeClr val="tx1"/>
                </a:solidFill>
                <a:latin typeface="Arial" panose="020B0604020202020204" pitchFamily="34" charset="0"/>
                <a:cs typeface="Arial" panose="020B0604020202020204" pitchFamily="34" charset="0"/>
              </a:rPr>
              <a:t> </a:t>
            </a:r>
            <a:r>
              <a:rPr lang="en-US" sz="2200" dirty="0" err="1">
                <a:solidFill>
                  <a:schemeClr val="tx1"/>
                </a:solidFill>
                <a:latin typeface="Arial" panose="020B0604020202020204" pitchFamily="34" charset="0"/>
                <a:cs typeface="Arial" panose="020B0604020202020204" pitchFamily="34" charset="0"/>
              </a:rPr>
              <a:t>Seehohle</a:t>
            </a:r>
            <a:r>
              <a:rPr lang="en-US" sz="2200" dirty="0">
                <a:solidFill>
                  <a:schemeClr val="tx1"/>
                </a:solidFill>
                <a:latin typeface="Arial" panose="020B0604020202020204" pitchFamily="34" charset="0"/>
                <a:cs typeface="Arial" panose="020B0604020202020204" pitchFamily="34" charset="0"/>
              </a:rPr>
              <a:t> – </a:t>
            </a:r>
            <a:r>
              <a:rPr lang="en-US" sz="2200" dirty="0" smtClean="0">
                <a:solidFill>
                  <a:schemeClr val="tx1"/>
                </a:solidFill>
                <a:latin typeface="Arial" panose="020B0604020202020204" pitchFamily="34" charset="0"/>
                <a:cs typeface="Arial" panose="020B0604020202020204" pitchFamily="34" charset="0"/>
              </a:rPr>
              <a:t>Hungary; </a:t>
            </a:r>
            <a:r>
              <a:rPr lang="en-US" sz="2200" dirty="0">
                <a:solidFill>
                  <a:schemeClr val="tx1"/>
                </a:solidFill>
                <a:latin typeface="Arial" panose="020B0604020202020204" pitchFamily="34" charset="0"/>
                <a:cs typeface="Arial" panose="020B0604020202020204" pitchFamily="34" charset="0"/>
              </a:rPr>
              <a:t>Park </a:t>
            </a:r>
            <a:r>
              <a:rPr lang="en-US" sz="2200" dirty="0" err="1">
                <a:solidFill>
                  <a:schemeClr val="tx1"/>
                </a:solidFill>
                <a:latin typeface="Arial" panose="020B0604020202020204" pitchFamily="34" charset="0"/>
                <a:cs typeface="Arial" panose="020B0604020202020204" pitchFamily="34" charset="0"/>
              </a:rPr>
              <a:t>Skocjanske</a:t>
            </a:r>
            <a:r>
              <a:rPr lang="en-US" sz="2200" dirty="0">
                <a:solidFill>
                  <a:schemeClr val="tx1"/>
                </a:solidFill>
                <a:latin typeface="Arial" panose="020B0604020202020204" pitchFamily="34" charset="0"/>
                <a:cs typeface="Arial" panose="020B0604020202020204" pitchFamily="34" charset="0"/>
              </a:rPr>
              <a:t> </a:t>
            </a:r>
            <a:r>
              <a:rPr lang="en-US" sz="2200" dirty="0" err="1" smtClean="0">
                <a:solidFill>
                  <a:schemeClr val="tx1"/>
                </a:solidFill>
                <a:latin typeface="Arial" panose="020B0604020202020204" pitchFamily="34" charset="0"/>
                <a:cs typeface="Arial" panose="020B0604020202020204" pitchFamily="34" charset="0"/>
              </a:rPr>
              <a:t>jame</a:t>
            </a:r>
            <a:r>
              <a:rPr lang="en-US" sz="2200" dirty="0" smtClean="0">
                <a:solidFill>
                  <a:schemeClr val="tx1"/>
                </a:solidFill>
                <a:latin typeface="Arial" panose="020B0604020202020204" pitchFamily="34" charset="0"/>
                <a:cs typeface="Arial" panose="020B0604020202020204" pitchFamily="34" charset="0"/>
              </a:rPr>
              <a:t>-Slovenia</a:t>
            </a:r>
            <a:r>
              <a:rPr lang="en-US" sz="2200" dirty="0">
                <a:solidFill>
                  <a:schemeClr val="tx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5088024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18690" y="1625599"/>
            <a:ext cx="8585921" cy="3999295"/>
          </a:xfrm>
        </p:spPr>
        <p:txBody>
          <a:bodyPr>
            <a:normAutofit fontScale="92500" lnSpcReduction="20000"/>
          </a:bodyPr>
          <a:lstStyle/>
          <a:p>
            <a:r>
              <a:rPr lang="en-US" sz="2400" b="1" dirty="0" smtClean="0">
                <a:solidFill>
                  <a:schemeClr val="tx1"/>
                </a:solidFill>
                <a:latin typeface="Arial" panose="020B0604020202020204" pitchFamily="34" charset="0"/>
                <a:cs typeface="Arial" panose="020B0604020202020204" pitchFamily="34" charset="0"/>
              </a:rPr>
              <a:t>in </a:t>
            </a:r>
            <a:r>
              <a:rPr lang="en-US" sz="2400" b="1" dirty="0">
                <a:solidFill>
                  <a:schemeClr val="tx1"/>
                </a:solidFill>
                <a:latin typeface="Arial" panose="020B0604020202020204" pitchFamily="34" charset="0"/>
                <a:cs typeface="Arial" panose="020B0604020202020204" pitchFamily="34" charset="0"/>
              </a:rPr>
              <a:t>Romania: </a:t>
            </a:r>
            <a:endParaRPr lang="en-US" sz="2400" b="1" dirty="0" smtClean="0">
              <a:solidFill>
                <a:schemeClr val="tx1"/>
              </a:solidFill>
              <a:latin typeface="Arial" panose="020B0604020202020204" pitchFamily="34" charset="0"/>
              <a:cs typeface="Arial" panose="020B0604020202020204" pitchFamily="34" charset="0"/>
            </a:endParaRPr>
          </a:p>
          <a:p>
            <a:pPr marL="0" indent="0">
              <a:buNone/>
            </a:pPr>
            <a:endParaRPr lang="en-US" sz="2200" b="1" dirty="0" smtClean="0">
              <a:latin typeface="Arial" panose="020B0604020202020204" pitchFamily="34" charset="0"/>
              <a:cs typeface="Arial" panose="020B0604020202020204" pitchFamily="34" charset="0"/>
            </a:endParaRPr>
          </a:p>
          <a:p>
            <a:pPr marL="684213" indent="-398463">
              <a:buFont typeface="Wingdings" panose="05000000000000000000" pitchFamily="2" charset="2"/>
              <a:buChar char="Ø"/>
            </a:pPr>
            <a:r>
              <a:rPr lang="en-US" sz="2400" dirty="0" err="1" smtClean="0">
                <a:solidFill>
                  <a:schemeClr val="tx1"/>
                </a:solidFill>
                <a:latin typeface="Arial" panose="020B0604020202020204" pitchFamily="34" charset="0"/>
                <a:cs typeface="Arial" panose="020B0604020202020204" pitchFamily="34" charset="0"/>
              </a:rPr>
              <a:t>Slanic</a:t>
            </a:r>
            <a:r>
              <a:rPr lang="en-US" sz="2400" dirty="0" smtClean="0">
                <a:solidFill>
                  <a:schemeClr val="tx1"/>
                </a:solidFill>
                <a:latin typeface="Arial" panose="020B0604020202020204" pitchFamily="34" charset="0"/>
                <a:cs typeface="Arial" panose="020B0604020202020204" pitchFamily="34" charset="0"/>
              </a:rPr>
              <a:t> </a:t>
            </a:r>
            <a:r>
              <a:rPr lang="en-US" sz="2400" dirty="0">
                <a:solidFill>
                  <a:schemeClr val="tx1"/>
                </a:solidFill>
                <a:latin typeface="Arial" panose="020B0604020202020204" pitchFamily="34" charset="0"/>
                <a:cs typeface="Arial" panose="020B0604020202020204" pitchFamily="34" charset="0"/>
              </a:rPr>
              <a:t>Prahova salt mine which is in the top of the largest salt mines in Europe; </a:t>
            </a:r>
            <a:endParaRPr lang="en-US" sz="2400" dirty="0" smtClean="0">
              <a:solidFill>
                <a:schemeClr val="tx1"/>
              </a:solidFill>
              <a:latin typeface="Arial" panose="020B0604020202020204" pitchFamily="34" charset="0"/>
              <a:cs typeface="Arial" panose="020B0604020202020204" pitchFamily="34" charset="0"/>
            </a:endParaRPr>
          </a:p>
          <a:p>
            <a:pPr marL="684213" indent="-398463">
              <a:buFont typeface="Wingdings" panose="05000000000000000000" pitchFamily="2" charset="2"/>
              <a:buChar char="Ø"/>
            </a:pPr>
            <a:r>
              <a:rPr lang="en-US" sz="2400" dirty="0" err="1" smtClean="0">
                <a:solidFill>
                  <a:schemeClr val="tx1"/>
                </a:solidFill>
                <a:latin typeface="Arial" panose="020B0604020202020204" pitchFamily="34" charset="0"/>
                <a:cs typeface="Arial" panose="020B0604020202020204" pitchFamily="34" charset="0"/>
              </a:rPr>
              <a:t>Praid</a:t>
            </a:r>
            <a:r>
              <a:rPr lang="en-US" sz="2400" dirty="0" smtClean="0">
                <a:solidFill>
                  <a:schemeClr val="tx1"/>
                </a:solidFill>
                <a:latin typeface="Arial" panose="020B0604020202020204" pitchFamily="34" charset="0"/>
                <a:cs typeface="Arial" panose="020B0604020202020204" pitchFamily="34" charset="0"/>
              </a:rPr>
              <a:t> </a:t>
            </a:r>
            <a:r>
              <a:rPr lang="en-US" sz="2400" dirty="0">
                <a:solidFill>
                  <a:schemeClr val="tx1"/>
                </a:solidFill>
                <a:latin typeface="Arial" panose="020B0604020202020204" pitchFamily="34" charset="0"/>
                <a:cs typeface="Arial" panose="020B0604020202020204" pitchFamily="34" charset="0"/>
              </a:rPr>
              <a:t>salt mine - recognized throughout the country for </a:t>
            </a:r>
            <a:r>
              <a:rPr lang="en-US" sz="2400" dirty="0" err="1">
                <a:solidFill>
                  <a:schemeClr val="tx1"/>
                </a:solidFill>
                <a:latin typeface="Arial" panose="020B0604020202020204" pitchFamily="34" charset="0"/>
                <a:cs typeface="Arial" panose="020B0604020202020204" pitchFamily="34" charset="0"/>
              </a:rPr>
              <a:t>speleotherapy</a:t>
            </a:r>
            <a:r>
              <a:rPr lang="en-US" sz="2400" dirty="0">
                <a:solidFill>
                  <a:schemeClr val="tx1"/>
                </a:solidFill>
                <a:latin typeface="Arial" panose="020B0604020202020204" pitchFamily="34" charset="0"/>
                <a:cs typeface="Arial" panose="020B0604020202020204" pitchFamily="34" charset="0"/>
              </a:rPr>
              <a:t> and </a:t>
            </a:r>
            <a:r>
              <a:rPr lang="en-US" sz="2400" dirty="0" err="1">
                <a:solidFill>
                  <a:schemeClr val="tx1"/>
                </a:solidFill>
                <a:latin typeface="Arial" panose="020B0604020202020204" pitchFamily="34" charset="0"/>
                <a:cs typeface="Arial" panose="020B0604020202020204" pitchFamily="34" charset="0"/>
              </a:rPr>
              <a:t>climatotherapy</a:t>
            </a:r>
            <a:r>
              <a:rPr lang="en-US" sz="2400" dirty="0">
                <a:solidFill>
                  <a:schemeClr val="tx1"/>
                </a:solidFill>
                <a:latin typeface="Arial" panose="020B0604020202020204" pitchFamily="34" charset="0"/>
                <a:cs typeface="Arial" panose="020B0604020202020204" pitchFamily="34" charset="0"/>
              </a:rPr>
              <a:t>, salt water treatment; </a:t>
            </a:r>
            <a:endParaRPr lang="en-US" sz="2400" dirty="0" smtClean="0">
              <a:solidFill>
                <a:schemeClr val="tx1"/>
              </a:solidFill>
              <a:latin typeface="Arial" panose="020B0604020202020204" pitchFamily="34" charset="0"/>
              <a:cs typeface="Arial" panose="020B0604020202020204" pitchFamily="34" charset="0"/>
            </a:endParaRPr>
          </a:p>
          <a:p>
            <a:pPr marL="684213" indent="-398463">
              <a:buFont typeface="Wingdings" panose="05000000000000000000" pitchFamily="2" charset="2"/>
              <a:buChar char="Ø"/>
            </a:pPr>
            <a:r>
              <a:rPr lang="en-US" sz="2400" dirty="0" err="1" smtClean="0">
                <a:solidFill>
                  <a:schemeClr val="tx1"/>
                </a:solidFill>
                <a:latin typeface="Arial" panose="020B0604020202020204" pitchFamily="34" charset="0"/>
                <a:cs typeface="Arial" panose="020B0604020202020204" pitchFamily="34" charset="0"/>
              </a:rPr>
              <a:t>Turda</a:t>
            </a:r>
            <a:r>
              <a:rPr lang="en-US" sz="2400" dirty="0" smtClean="0">
                <a:solidFill>
                  <a:schemeClr val="tx1"/>
                </a:solidFill>
                <a:latin typeface="Arial" panose="020B0604020202020204" pitchFamily="34" charset="0"/>
                <a:cs typeface="Arial" panose="020B0604020202020204" pitchFamily="34" charset="0"/>
              </a:rPr>
              <a:t> </a:t>
            </a:r>
            <a:r>
              <a:rPr lang="en-US" sz="2400" dirty="0">
                <a:solidFill>
                  <a:schemeClr val="tx1"/>
                </a:solidFill>
                <a:latin typeface="Arial" panose="020B0604020202020204" pitchFamily="34" charset="0"/>
                <a:cs typeface="Arial" panose="020B0604020202020204" pitchFamily="34" charset="0"/>
              </a:rPr>
              <a:t>salt mine - the most modern treatment base in the country and is in the top 22 of the most impressive unusual tourist destinations in the world.</a:t>
            </a:r>
            <a:br>
              <a:rPr lang="en-US" sz="2400" dirty="0">
                <a:solidFill>
                  <a:schemeClr val="tx1"/>
                </a:solidFill>
                <a:latin typeface="Arial" panose="020B0604020202020204" pitchFamily="34" charset="0"/>
                <a:cs typeface="Arial" panose="020B0604020202020204" pitchFamily="34" charset="0"/>
              </a:rPr>
            </a:br>
            <a:endParaRPr lang="en-US" sz="2400" dirty="0" smtClean="0">
              <a:solidFill>
                <a:schemeClr val="tx1"/>
              </a:solidFill>
              <a:latin typeface="Arial" panose="020B0604020202020204" pitchFamily="34" charset="0"/>
              <a:cs typeface="Arial" panose="020B0604020202020204" pitchFamily="34" charset="0"/>
            </a:endParaRPr>
          </a:p>
          <a:p>
            <a:pPr marL="285750" indent="0">
              <a:buNone/>
            </a:pPr>
            <a:r>
              <a:rPr lang="en-US" sz="2400" dirty="0" smtClean="0">
                <a:solidFill>
                  <a:schemeClr val="tx1"/>
                </a:solidFill>
                <a:latin typeface="Arial" panose="020B0604020202020204" pitchFamily="34" charset="0"/>
                <a:cs typeface="Arial" panose="020B0604020202020204" pitchFamily="34" charset="0"/>
              </a:rPr>
              <a:t>Another </a:t>
            </a:r>
            <a:r>
              <a:rPr lang="en-US" sz="2400" dirty="0">
                <a:solidFill>
                  <a:schemeClr val="tx1"/>
                </a:solidFill>
                <a:latin typeface="Arial" panose="020B0604020202020204" pitchFamily="34" charset="0"/>
                <a:cs typeface="Arial" panose="020B0604020202020204" pitchFamily="34" charset="0"/>
              </a:rPr>
              <a:t>important utility of caves is that of scientific laboratories.</a:t>
            </a:r>
          </a:p>
          <a:p>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0895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9034" y="1113637"/>
            <a:ext cx="8911687" cy="558145"/>
          </a:xfrm>
        </p:spPr>
        <p:txBody>
          <a:bodyPr>
            <a:normAutofit/>
          </a:bodyPr>
          <a:lstStyle/>
          <a:p>
            <a:r>
              <a:rPr lang="en-US" sz="2400" b="1" dirty="0" smtClean="0">
                <a:solidFill>
                  <a:schemeClr val="tx1"/>
                </a:solidFill>
                <a:latin typeface="Arial" panose="020B0604020202020204" pitchFamily="34" charset="0"/>
                <a:cs typeface="Arial" panose="020B0604020202020204" pitchFamily="34" charset="0"/>
              </a:rPr>
              <a:t>Conclusions</a:t>
            </a:r>
            <a:endParaRPr lang="en-US" sz="2400" b="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r>
              <a:rPr lang="en-US" sz="2200" dirty="0" smtClean="0">
                <a:solidFill>
                  <a:schemeClr val="tx1"/>
                </a:solidFill>
                <a:latin typeface="Arial" panose="020B0604020202020204" pitchFamily="34" charset="0"/>
                <a:cs typeface="Arial" panose="020B0604020202020204" pitchFamily="34" charset="0"/>
              </a:rPr>
              <a:t>the </a:t>
            </a:r>
            <a:r>
              <a:rPr lang="en-US" sz="2200" dirty="0">
                <a:solidFill>
                  <a:schemeClr val="tx1"/>
                </a:solidFill>
                <a:latin typeface="Arial" panose="020B0604020202020204" pitchFamily="34" charset="0"/>
                <a:cs typeface="Arial" panose="020B0604020202020204" pitchFamily="34" charset="0"/>
              </a:rPr>
              <a:t>caves were the first and, for a long time, the only geological product for </a:t>
            </a:r>
            <a:r>
              <a:rPr lang="en-US" sz="2200" dirty="0" smtClean="0">
                <a:solidFill>
                  <a:schemeClr val="tx1"/>
                </a:solidFill>
                <a:latin typeface="Arial" panose="020B0604020202020204" pitchFamily="34" charset="0"/>
                <a:cs typeface="Arial" panose="020B0604020202020204" pitchFamily="34" charset="0"/>
              </a:rPr>
              <a:t>tourism;</a:t>
            </a:r>
          </a:p>
          <a:p>
            <a:r>
              <a:rPr lang="en-US" sz="2200" dirty="0" smtClean="0">
                <a:solidFill>
                  <a:schemeClr val="tx1"/>
                </a:solidFill>
                <a:latin typeface="Arial" panose="020B0604020202020204" pitchFamily="34" charset="0"/>
                <a:cs typeface="Arial" panose="020B0604020202020204" pitchFamily="34" charset="0"/>
              </a:rPr>
              <a:t>in </a:t>
            </a:r>
            <a:r>
              <a:rPr lang="en-US" sz="2200" dirty="0">
                <a:solidFill>
                  <a:schemeClr val="tx1"/>
                </a:solidFill>
                <a:latin typeface="Arial" panose="020B0604020202020204" pitchFamily="34" charset="0"/>
                <a:cs typeface="Arial" panose="020B0604020202020204" pitchFamily="34" charset="0"/>
              </a:rPr>
              <a:t>recent decades, with the creation of </a:t>
            </a:r>
            <a:r>
              <a:rPr lang="en-US" sz="2200" dirty="0" smtClean="0">
                <a:solidFill>
                  <a:schemeClr val="tx1"/>
                </a:solidFill>
                <a:latin typeface="Arial" panose="020B0604020202020204" pitchFamily="34" charset="0"/>
                <a:cs typeface="Arial" panose="020B0604020202020204" pitchFamily="34" charset="0"/>
              </a:rPr>
              <a:t>geo-parks</a:t>
            </a:r>
            <a:r>
              <a:rPr lang="en-US" sz="2200" dirty="0">
                <a:solidFill>
                  <a:schemeClr val="tx1"/>
                </a:solidFill>
                <a:latin typeface="Arial" panose="020B0604020202020204" pitchFamily="34" charset="0"/>
                <a:cs typeface="Arial" panose="020B0604020202020204" pitchFamily="34" charset="0"/>
              </a:rPr>
              <a:t>, new geomorphological elements have begun to become tourist </a:t>
            </a:r>
            <a:r>
              <a:rPr lang="en-US" sz="2200" dirty="0" smtClean="0">
                <a:solidFill>
                  <a:schemeClr val="tx1"/>
                </a:solidFill>
                <a:latin typeface="Arial" panose="020B0604020202020204" pitchFamily="34" charset="0"/>
                <a:cs typeface="Arial" panose="020B0604020202020204" pitchFamily="34" charset="0"/>
              </a:rPr>
              <a:t>targets;</a:t>
            </a:r>
          </a:p>
          <a:p>
            <a:r>
              <a:rPr lang="en-US" sz="2200" dirty="0" smtClean="0">
                <a:solidFill>
                  <a:schemeClr val="tx1"/>
                </a:solidFill>
                <a:latin typeface="Arial" panose="020B0604020202020204" pitchFamily="34" charset="0"/>
                <a:cs typeface="Arial" panose="020B0604020202020204" pitchFamily="34" charset="0"/>
              </a:rPr>
              <a:t>revenues </a:t>
            </a:r>
            <a:r>
              <a:rPr lang="en-US" sz="2200" dirty="0">
                <a:solidFill>
                  <a:schemeClr val="tx1"/>
                </a:solidFill>
                <a:latin typeface="Arial" panose="020B0604020202020204" pitchFamily="34" charset="0"/>
                <a:cs typeface="Arial" panose="020B0604020202020204" pitchFamily="34" charset="0"/>
              </a:rPr>
              <a:t>generated from visits and related activities (direct or indirect) increasing in the last 20 years, and the number of people employed in these activities being over 100 million </a:t>
            </a:r>
            <a:r>
              <a:rPr lang="en-US" sz="2200" dirty="0" smtClean="0">
                <a:solidFill>
                  <a:schemeClr val="tx1"/>
                </a:solidFill>
                <a:latin typeface="Arial" panose="020B0604020202020204" pitchFamily="34" charset="0"/>
                <a:cs typeface="Arial" panose="020B0604020202020204" pitchFamily="34" charset="0"/>
              </a:rPr>
              <a:t>people at global level;</a:t>
            </a:r>
          </a:p>
          <a:p>
            <a:r>
              <a:rPr lang="en-US" sz="2200" dirty="0" smtClean="0">
                <a:solidFill>
                  <a:schemeClr val="tx1"/>
                </a:solidFill>
                <a:latin typeface="Arial" panose="020B0604020202020204" pitchFamily="34" charset="0"/>
                <a:cs typeface="Arial" panose="020B0604020202020204" pitchFamily="34" charset="0"/>
              </a:rPr>
              <a:t>today</a:t>
            </a:r>
            <a:r>
              <a:rPr lang="en-US" sz="2200" dirty="0">
                <a:solidFill>
                  <a:schemeClr val="tx1"/>
                </a:solidFill>
                <a:latin typeface="Arial" panose="020B0604020202020204" pitchFamily="34" charset="0"/>
                <a:cs typeface="Arial" panose="020B0604020202020204" pitchFamily="34" charset="0"/>
              </a:rPr>
              <a:t>, the caves are visited for religious, health or scientific research.</a:t>
            </a:r>
            <a:br>
              <a:rPr lang="en-US" sz="2200" dirty="0">
                <a:solidFill>
                  <a:schemeClr val="tx1"/>
                </a:solidFill>
                <a:latin typeface="Arial" panose="020B0604020202020204" pitchFamily="34" charset="0"/>
                <a:cs typeface="Arial" panose="020B0604020202020204" pitchFamily="34" charset="0"/>
              </a:rPr>
            </a:br>
            <a:endParaRPr lang="en-US" dirty="0">
              <a:solidFill>
                <a:schemeClr val="tx1"/>
              </a:solidFill>
            </a:endParaRPr>
          </a:p>
        </p:txBody>
      </p:sp>
    </p:spTree>
    <p:extLst>
      <p:ext uri="{BB962C8B-B14F-4D97-AF65-F5344CB8AC3E}">
        <p14:creationId xmlns:p14="http://schemas.microsoft.com/office/powerpoint/2010/main" val="3264056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034473"/>
            <a:ext cx="8915400" cy="4876749"/>
          </a:xfrm>
        </p:spPr>
        <p:txBody>
          <a:bodyPr>
            <a:normAutofit/>
          </a:bodyPr>
          <a:lstStyle/>
          <a:p>
            <a:endParaRPr lang="en-US" dirty="0" smtClean="0">
              <a:latin typeface="Arial" panose="020B0604020202020204" pitchFamily="34" charset="0"/>
              <a:cs typeface="Arial" panose="020B0604020202020204" pitchFamily="34" charset="0"/>
            </a:endParaRPr>
          </a:p>
          <a:p>
            <a:pPr marL="341313" indent="-341313"/>
            <a:r>
              <a:rPr lang="en-US" sz="2200" dirty="0">
                <a:solidFill>
                  <a:schemeClr val="tx1"/>
                </a:solidFill>
                <a:latin typeface="Arial" panose="020B0604020202020204" pitchFamily="34" charset="0"/>
                <a:cs typeface="Arial" panose="020B0604020202020204" pitchFamily="34" charset="0"/>
              </a:rPr>
              <a:t>The analysis of the speleological tourism offers in Romania reveals two important aspects</a:t>
            </a:r>
            <a:r>
              <a:rPr lang="en-US" sz="2200" dirty="0" smtClean="0">
                <a:solidFill>
                  <a:schemeClr val="tx1"/>
                </a:solidFill>
                <a:latin typeface="Arial" panose="020B0604020202020204" pitchFamily="34" charset="0"/>
                <a:cs typeface="Arial" panose="020B0604020202020204" pitchFamily="34" charset="0"/>
              </a:rPr>
              <a:t>:</a:t>
            </a:r>
          </a:p>
          <a:p>
            <a:pPr marL="684213" indent="-166688">
              <a:buNone/>
            </a:pPr>
            <a:r>
              <a:rPr lang="en-US" sz="2200" dirty="0" smtClean="0">
                <a:solidFill>
                  <a:schemeClr val="tx1"/>
                </a:solidFill>
                <a:latin typeface="Arial" panose="020B0604020202020204" pitchFamily="34" charset="0"/>
                <a:cs typeface="Arial" panose="020B0604020202020204" pitchFamily="34" charset="0"/>
              </a:rPr>
              <a:t>• </a:t>
            </a:r>
            <a:r>
              <a:rPr lang="en-US" sz="2200" dirty="0">
                <a:solidFill>
                  <a:schemeClr val="tx1"/>
                </a:solidFill>
                <a:latin typeface="Arial" panose="020B0604020202020204" pitchFamily="34" charset="0"/>
                <a:cs typeface="Arial" panose="020B0604020202020204" pitchFamily="34" charset="0"/>
              </a:rPr>
              <a:t>speleological tourism in Romania still has a long way to go until it reaches the degree of development and organization of this type of tourism on the European continent</a:t>
            </a:r>
            <a:r>
              <a:rPr lang="en-US" sz="2200" dirty="0" smtClean="0">
                <a:solidFill>
                  <a:schemeClr val="tx1"/>
                </a:solidFill>
                <a:latin typeface="Arial" panose="020B0604020202020204" pitchFamily="34" charset="0"/>
                <a:cs typeface="Arial" panose="020B0604020202020204" pitchFamily="34" charset="0"/>
              </a:rPr>
              <a:t>;</a:t>
            </a:r>
          </a:p>
          <a:p>
            <a:pPr marL="684213" indent="-166688">
              <a:buNone/>
            </a:pPr>
            <a:r>
              <a:rPr lang="en-US" sz="2200" dirty="0" smtClean="0">
                <a:solidFill>
                  <a:schemeClr val="tx1"/>
                </a:solidFill>
                <a:latin typeface="Arial" panose="020B0604020202020204" pitchFamily="34" charset="0"/>
                <a:cs typeface="Arial" panose="020B0604020202020204" pitchFamily="34" charset="0"/>
              </a:rPr>
              <a:t>• </a:t>
            </a:r>
            <a:r>
              <a:rPr lang="en-US" sz="2200" dirty="0">
                <a:solidFill>
                  <a:schemeClr val="tx1"/>
                </a:solidFill>
                <a:latin typeface="Arial" panose="020B0604020202020204" pitchFamily="34" charset="0"/>
                <a:cs typeface="Arial" panose="020B0604020202020204" pitchFamily="34" charset="0"/>
              </a:rPr>
              <a:t>the large number of caves, their special beauty and their location in particularly attractive areas must be a starting point for organizing an exciting and competitive speleological tourism on the European and even world market. In order to achieve this objective, some measures must be adopted to ensure a development in terms of increasing the number of tourists and the attractiveness of these tourist objectives:</a:t>
            </a:r>
          </a:p>
          <a:p>
            <a:endParaRPr lang="en-US" dirty="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5104605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01648" y="1016001"/>
            <a:ext cx="8915400" cy="5283149"/>
          </a:xfrm>
        </p:spPr>
        <p:txBody>
          <a:bodyPr>
            <a:normAutofit/>
          </a:bodyPr>
          <a:lstStyle/>
          <a:p>
            <a:pPr>
              <a:buFont typeface="Wingdings" panose="05000000000000000000" pitchFamily="2" charset="2"/>
              <a:buChar char="Ø"/>
            </a:pPr>
            <a:r>
              <a:rPr lang="en-US" sz="2000" dirty="0">
                <a:solidFill>
                  <a:schemeClr val="tx1"/>
                </a:solidFill>
                <a:latin typeface="Arial" panose="020B0604020202020204" pitchFamily="34" charset="0"/>
                <a:cs typeface="Arial" panose="020B0604020202020204" pitchFamily="34" charset="0"/>
              </a:rPr>
              <a:t>appropriate arrangement and endowment of the interior of the caves, including the lighting of the parts open to the public;</a:t>
            </a:r>
          </a:p>
          <a:p>
            <a:pPr>
              <a:buFont typeface="Wingdings" panose="05000000000000000000" pitchFamily="2" charset="2"/>
              <a:buChar char="Ø"/>
            </a:pPr>
            <a:r>
              <a:rPr lang="en-US" sz="2000" dirty="0">
                <a:solidFill>
                  <a:schemeClr val="tx1"/>
                </a:solidFill>
                <a:latin typeface="Arial" panose="020B0604020202020204" pitchFamily="34" charset="0"/>
                <a:cs typeface="Arial" panose="020B0604020202020204" pitchFamily="34" charset="0"/>
              </a:rPr>
              <a:t>the tourist arrangement of the surroundings, so that it is possible to make accommodation, food and leisure services available to tourists;</a:t>
            </a:r>
          </a:p>
          <a:p>
            <a:pPr>
              <a:buFont typeface="Wingdings" panose="05000000000000000000" pitchFamily="2" charset="2"/>
              <a:buChar char="Ø"/>
            </a:pPr>
            <a:r>
              <a:rPr lang="en-US" sz="2000" dirty="0">
                <a:solidFill>
                  <a:schemeClr val="tx1"/>
                </a:solidFill>
                <a:latin typeface="Arial" panose="020B0604020202020204" pitchFamily="34" charset="0"/>
                <a:cs typeface="Arial" panose="020B0604020202020204" pitchFamily="34" charset="0"/>
              </a:rPr>
              <a:t>accumulation of funds by introducing taxes at the entrance to the caves;</a:t>
            </a:r>
          </a:p>
          <a:p>
            <a:pPr>
              <a:buFont typeface="Wingdings" panose="05000000000000000000" pitchFamily="2" charset="2"/>
              <a:buChar char="Ø"/>
            </a:pPr>
            <a:r>
              <a:rPr lang="en-US" sz="2000" dirty="0">
                <a:solidFill>
                  <a:schemeClr val="tx1"/>
                </a:solidFill>
                <a:latin typeface="Arial" panose="020B0604020202020204" pitchFamily="34" charset="0"/>
                <a:cs typeface="Arial" panose="020B0604020202020204" pitchFamily="34" charset="0"/>
              </a:rPr>
              <a:t>the inclusion of visits to caves in existing tourist programs;</a:t>
            </a:r>
          </a:p>
          <a:p>
            <a:pPr>
              <a:buFont typeface="Wingdings" panose="05000000000000000000" pitchFamily="2" charset="2"/>
              <a:buChar char="Ø"/>
            </a:pPr>
            <a:r>
              <a:rPr lang="en-US" sz="2000" dirty="0">
                <a:solidFill>
                  <a:schemeClr val="tx1"/>
                </a:solidFill>
                <a:latin typeface="Arial" panose="020B0604020202020204" pitchFamily="34" charset="0"/>
                <a:cs typeface="Arial" panose="020B0604020202020204" pitchFamily="34" charset="0"/>
              </a:rPr>
              <a:t>development of thematic tourist programs, with the visit of several speleological objectives in circuits;</a:t>
            </a:r>
          </a:p>
          <a:p>
            <a:pPr>
              <a:buFont typeface="Wingdings" panose="05000000000000000000" pitchFamily="2" charset="2"/>
              <a:buChar char="Ø"/>
            </a:pPr>
            <a:r>
              <a:rPr lang="en-US" sz="2000" dirty="0">
                <a:solidFill>
                  <a:schemeClr val="tx1"/>
                </a:solidFill>
                <a:latin typeface="Arial" panose="020B0604020202020204" pitchFamily="34" charset="0"/>
                <a:cs typeface="Arial" panose="020B0604020202020204" pitchFamily="34" charset="0"/>
              </a:rPr>
              <a:t>tourist education programs in order to protect speleological attractions;</a:t>
            </a:r>
          </a:p>
          <a:p>
            <a:pPr>
              <a:buFont typeface="Wingdings" panose="05000000000000000000" pitchFamily="2" charset="2"/>
              <a:buChar char="Ø"/>
            </a:pPr>
            <a:r>
              <a:rPr lang="en-US" sz="2000" dirty="0">
                <a:solidFill>
                  <a:schemeClr val="tx1"/>
                </a:solidFill>
                <a:latin typeface="Arial" panose="020B0604020202020204" pitchFamily="34" charset="0"/>
                <a:cs typeface="Arial" panose="020B0604020202020204" pitchFamily="34" charset="0"/>
              </a:rPr>
              <a:t>making the local population responsible for the development of the tourist base by setting up boarding houses and other such units;</a:t>
            </a:r>
          </a:p>
          <a:p>
            <a:pPr>
              <a:buFont typeface="Wingdings" panose="05000000000000000000" pitchFamily="2" charset="2"/>
              <a:buChar char="Ø"/>
            </a:pPr>
            <a:r>
              <a:rPr lang="en-US" sz="2000" dirty="0">
                <a:solidFill>
                  <a:schemeClr val="tx1"/>
                </a:solidFill>
                <a:latin typeface="Arial" panose="020B0604020202020204" pitchFamily="34" charset="0"/>
                <a:cs typeface="Arial" panose="020B0604020202020204" pitchFamily="34" charset="0"/>
              </a:rPr>
              <a:t>the appropriate promotion at European level, and even worldwide, of the speleological tourist resources that Romania has.</a:t>
            </a:r>
          </a:p>
        </p:txBody>
      </p:sp>
    </p:spTree>
    <p:extLst>
      <p:ext uri="{BB962C8B-B14F-4D97-AF65-F5344CB8AC3E}">
        <p14:creationId xmlns:p14="http://schemas.microsoft.com/office/powerpoint/2010/main" val="26504836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5539" y="1597891"/>
            <a:ext cx="8915400" cy="3777622"/>
          </a:xfrm>
        </p:spPr>
        <p:txBody>
          <a:bodyPr/>
          <a:lstStyle/>
          <a:p>
            <a:r>
              <a:rPr lang="en-US" sz="2200" dirty="0">
                <a:solidFill>
                  <a:schemeClr val="tx1"/>
                </a:solidFill>
                <a:latin typeface="Arial" panose="020B0604020202020204" pitchFamily="34" charset="0"/>
                <a:cs typeface="Arial" panose="020B0604020202020204" pitchFamily="34" charset="0"/>
              </a:rPr>
              <a:t>In Romania, the share of tourism in GDP is low, both nationally and regionally (about 2-3</a:t>
            </a:r>
            <a:r>
              <a:rPr lang="en-US" sz="2200" dirty="0" smtClean="0">
                <a:solidFill>
                  <a:schemeClr val="tx1"/>
                </a:solidFill>
                <a:latin typeface="Arial" panose="020B0604020202020204" pitchFamily="34" charset="0"/>
                <a:cs typeface="Arial" panose="020B0604020202020204" pitchFamily="34" charset="0"/>
              </a:rPr>
              <a:t>%);</a:t>
            </a:r>
          </a:p>
          <a:p>
            <a:r>
              <a:rPr lang="en-US" sz="2200" dirty="0">
                <a:solidFill>
                  <a:schemeClr val="tx1"/>
                </a:solidFill>
                <a:latin typeface="Arial" panose="020B0604020202020204" pitchFamily="34" charset="0"/>
                <a:cs typeface="Arial" panose="020B0604020202020204" pitchFamily="34" charset="0"/>
              </a:rPr>
              <a:t>The lack of official data regarding the number of visitors and the budgets of the caves in the tourist circuit makes it impossible to quantify the impact of speleological tourism on the development of the surrounding localities, both economically, socially and on the </a:t>
            </a:r>
            <a:r>
              <a:rPr lang="en-US" sz="2200" dirty="0" smtClean="0">
                <a:solidFill>
                  <a:schemeClr val="tx1"/>
                </a:solidFill>
                <a:latin typeface="Arial" panose="020B0604020202020204" pitchFamily="34" charset="0"/>
                <a:cs typeface="Arial" panose="020B0604020202020204" pitchFamily="34" charset="0"/>
              </a:rPr>
              <a:t>environment;</a:t>
            </a:r>
          </a:p>
          <a:p>
            <a:r>
              <a:rPr lang="en-US" sz="2200" dirty="0">
                <a:solidFill>
                  <a:schemeClr val="tx1"/>
                </a:solidFill>
                <a:latin typeface="Arial" panose="020B0604020202020204" pitchFamily="34" charset="0"/>
                <a:cs typeface="Arial" panose="020B0604020202020204" pitchFamily="34" charset="0"/>
              </a:rPr>
              <a:t>Despite this exceptional natural heritage, less than 20 caves are arranged for visiting fulfilling the conditions to be called tourist caves</a:t>
            </a:r>
          </a:p>
          <a:p>
            <a:endParaRPr lang="en-US" dirty="0"/>
          </a:p>
        </p:txBody>
      </p:sp>
    </p:spTree>
    <p:extLst>
      <p:ext uri="{BB962C8B-B14F-4D97-AF65-F5344CB8AC3E}">
        <p14:creationId xmlns:p14="http://schemas.microsoft.com/office/powerpoint/2010/main" val="32209500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36799" y="1739568"/>
            <a:ext cx="7569294" cy="3777622"/>
          </a:xfrm>
        </p:spPr>
        <p:txBody>
          <a:bodyPr>
            <a:normAutofit/>
          </a:bodyPr>
          <a:lstStyle/>
          <a:p>
            <a:pPr algn="ctr">
              <a:buNone/>
            </a:pPr>
            <a:endParaRPr lang="en-US" sz="3600" b="1" dirty="0" smtClean="0">
              <a:latin typeface="Arial" pitchFamily="34" charset="0"/>
              <a:cs typeface="Arial" pitchFamily="34" charset="0"/>
            </a:endParaRPr>
          </a:p>
          <a:p>
            <a:pPr algn="ctr">
              <a:buNone/>
            </a:pPr>
            <a:r>
              <a:rPr lang="en-US" sz="3200" dirty="0">
                <a:solidFill>
                  <a:schemeClr val="tx1"/>
                </a:solidFill>
                <a:latin typeface="Arial" panose="020B0604020202020204" pitchFamily="34" charset="0"/>
                <a:cs typeface="Arial" panose="020B0604020202020204" pitchFamily="34" charset="0"/>
              </a:rPr>
              <a:t>Thank you </a:t>
            </a:r>
            <a:endParaRPr lang="en-US" sz="3200" dirty="0" smtClean="0">
              <a:solidFill>
                <a:schemeClr val="tx1"/>
              </a:solidFill>
              <a:latin typeface="Arial" panose="020B0604020202020204" pitchFamily="34" charset="0"/>
              <a:cs typeface="Arial" panose="020B0604020202020204" pitchFamily="34" charset="0"/>
            </a:endParaRPr>
          </a:p>
          <a:p>
            <a:pPr algn="ctr">
              <a:buNone/>
            </a:pPr>
            <a:r>
              <a:rPr lang="en-US" sz="3200" dirty="0" smtClean="0">
                <a:solidFill>
                  <a:schemeClr val="tx1"/>
                </a:solidFill>
                <a:latin typeface="Arial" panose="020B0604020202020204" pitchFamily="34" charset="0"/>
                <a:cs typeface="Arial" panose="020B0604020202020204" pitchFamily="34" charset="0"/>
              </a:rPr>
              <a:t>for </a:t>
            </a:r>
          </a:p>
          <a:p>
            <a:pPr algn="ctr">
              <a:buNone/>
            </a:pPr>
            <a:r>
              <a:rPr lang="en-US" sz="3200" dirty="0" smtClean="0">
                <a:solidFill>
                  <a:schemeClr val="tx1"/>
                </a:solidFill>
                <a:latin typeface="Arial" panose="020B0604020202020204" pitchFamily="34" charset="0"/>
                <a:cs typeface="Arial" panose="020B0604020202020204" pitchFamily="34" charset="0"/>
              </a:rPr>
              <a:t>your </a:t>
            </a:r>
            <a:r>
              <a:rPr lang="en-US" sz="3200" dirty="0">
                <a:solidFill>
                  <a:schemeClr val="tx1"/>
                </a:solidFill>
                <a:latin typeface="Arial" panose="020B0604020202020204" pitchFamily="34" charset="0"/>
                <a:cs typeface="Arial" panose="020B0604020202020204" pitchFamily="34" charset="0"/>
              </a:rPr>
              <a:t>attentio</a:t>
            </a:r>
            <a:r>
              <a:rPr lang="en-US" sz="3200" dirty="0">
                <a:latin typeface="Arial" panose="020B0604020202020204" pitchFamily="34" charset="0"/>
                <a:cs typeface="Arial" panose="020B0604020202020204" pitchFamily="34" charset="0"/>
              </a:rPr>
              <a:t>n</a:t>
            </a:r>
            <a:endParaRPr lang="en-US" sz="3200" b="1"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3543" y="942109"/>
            <a:ext cx="8911687" cy="944418"/>
          </a:xfrm>
        </p:spPr>
        <p:txBody>
          <a:bodyPr>
            <a:normAutofit fontScale="90000"/>
          </a:bodyPr>
          <a:lstStyle/>
          <a:p>
            <a:r>
              <a:rPr lang="en-US" dirty="0" smtClean="0"/>
              <a:t/>
            </a:r>
            <a:br>
              <a:rPr lang="en-US" dirty="0" smtClean="0"/>
            </a:br>
            <a:r>
              <a:rPr lang="en-US" b="1" dirty="0" smtClean="0">
                <a:latin typeface="Arial" panose="020B0604020202020204" pitchFamily="34" charset="0"/>
                <a:cs typeface="Arial" panose="020B0604020202020204" pitchFamily="34" charset="0"/>
              </a:rPr>
              <a:t>Summary:</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2549237"/>
            <a:ext cx="8915400" cy="3777622"/>
          </a:xfrm>
        </p:spPr>
        <p:txBody>
          <a:bodyPr>
            <a:normAutofit/>
          </a:bodyPr>
          <a:lstStyle/>
          <a:p>
            <a:r>
              <a:rPr lang="en-US" sz="2800" dirty="0" smtClean="0">
                <a:solidFill>
                  <a:schemeClr val="tx1"/>
                </a:solidFill>
                <a:latin typeface="Arial" panose="020B0604020202020204" pitchFamily="34" charset="0"/>
                <a:cs typeface="Arial" panose="020B0604020202020204" pitchFamily="34" charset="0"/>
              </a:rPr>
              <a:t>Brief </a:t>
            </a:r>
            <a:r>
              <a:rPr lang="en-US" sz="2800" dirty="0">
                <a:solidFill>
                  <a:schemeClr val="tx1"/>
                </a:solidFill>
                <a:latin typeface="Arial" panose="020B0604020202020204" pitchFamily="34" charset="0"/>
                <a:cs typeface="Arial" panose="020B0604020202020204" pitchFamily="34" charset="0"/>
              </a:rPr>
              <a:t>history of speleological </a:t>
            </a:r>
            <a:r>
              <a:rPr lang="en-US" sz="2800" dirty="0" smtClean="0">
                <a:solidFill>
                  <a:schemeClr val="tx1"/>
                </a:solidFill>
                <a:latin typeface="Arial" panose="020B0604020202020204" pitchFamily="34" charset="0"/>
                <a:cs typeface="Arial" panose="020B0604020202020204" pitchFamily="34" charset="0"/>
              </a:rPr>
              <a:t>tourism</a:t>
            </a:r>
          </a:p>
          <a:p>
            <a:pPr marL="684213">
              <a:buFont typeface="Wingdings" panose="05000000000000000000" pitchFamily="2" charset="2"/>
              <a:buChar char="Ø"/>
            </a:pPr>
            <a:r>
              <a:rPr lang="en-US" sz="2400" dirty="0">
                <a:solidFill>
                  <a:schemeClr val="tx1"/>
                </a:solidFill>
                <a:latin typeface="Arial" panose="020B0604020202020204" pitchFamily="34" charset="0"/>
                <a:cs typeface="Arial" panose="020B0604020202020204" pitchFamily="34" charset="0"/>
              </a:rPr>
              <a:t>at World and European </a:t>
            </a:r>
            <a:r>
              <a:rPr lang="en-US" sz="2400" dirty="0" smtClean="0">
                <a:solidFill>
                  <a:schemeClr val="tx1"/>
                </a:solidFill>
                <a:latin typeface="Arial" panose="020B0604020202020204" pitchFamily="34" charset="0"/>
                <a:cs typeface="Arial" panose="020B0604020202020204" pitchFamily="34" charset="0"/>
              </a:rPr>
              <a:t>level</a:t>
            </a:r>
          </a:p>
          <a:p>
            <a:pPr marL="684213">
              <a:buFont typeface="Wingdings" panose="05000000000000000000" pitchFamily="2" charset="2"/>
              <a:buChar char="Ø"/>
            </a:pPr>
            <a:r>
              <a:rPr lang="en-US" sz="2400" dirty="0">
                <a:solidFill>
                  <a:schemeClr val="tx1"/>
                </a:solidFill>
                <a:latin typeface="Arial" panose="020B0604020202020204" pitchFamily="34" charset="0"/>
                <a:cs typeface="Arial" panose="020B0604020202020204" pitchFamily="34" charset="0"/>
              </a:rPr>
              <a:t>in </a:t>
            </a:r>
            <a:r>
              <a:rPr lang="en-US" sz="2400" dirty="0" err="1">
                <a:solidFill>
                  <a:schemeClr val="tx1"/>
                </a:solidFill>
                <a:latin typeface="Arial" panose="020B0604020202020204" pitchFamily="34" charset="0"/>
                <a:cs typeface="Arial" panose="020B0604020202020204" pitchFamily="34" charset="0"/>
              </a:rPr>
              <a:t>România</a:t>
            </a:r>
            <a:endParaRPr lang="en-US" sz="2400" dirty="0" smtClean="0">
              <a:solidFill>
                <a:schemeClr val="tx1"/>
              </a:solidFill>
              <a:latin typeface="Arial" panose="020B0604020202020204" pitchFamily="34" charset="0"/>
              <a:cs typeface="Arial" panose="020B0604020202020204" pitchFamily="34" charset="0"/>
            </a:endParaRPr>
          </a:p>
          <a:p>
            <a:r>
              <a:rPr lang="en-US" sz="2800" dirty="0">
                <a:solidFill>
                  <a:schemeClr val="tx1"/>
                </a:solidFill>
                <a:latin typeface="Arial" panose="020B0604020202020204" pitchFamily="34" charset="0"/>
                <a:cs typeface="Arial" panose="020B0604020202020204" pitchFamily="34" charset="0"/>
              </a:rPr>
              <a:t>The potential of speleological tourism in </a:t>
            </a:r>
            <a:r>
              <a:rPr lang="en-US" sz="2800" dirty="0" smtClean="0">
                <a:solidFill>
                  <a:schemeClr val="tx1"/>
                </a:solidFill>
                <a:latin typeface="Arial" panose="020B0604020202020204" pitchFamily="34" charset="0"/>
                <a:cs typeface="Arial" panose="020B0604020202020204" pitchFamily="34" charset="0"/>
              </a:rPr>
              <a:t>Romania</a:t>
            </a:r>
          </a:p>
          <a:p>
            <a:r>
              <a:rPr lang="en-US" sz="2800" dirty="0">
                <a:solidFill>
                  <a:schemeClr val="tx1"/>
                </a:solidFill>
                <a:latin typeface="Arial" panose="020B0604020202020204" pitchFamily="34" charset="0"/>
                <a:cs typeface="Arial" panose="020B0604020202020204" pitchFamily="34" charset="0"/>
              </a:rPr>
              <a:t>Potential benefits of developing tourism in caves</a:t>
            </a:r>
          </a:p>
        </p:txBody>
      </p:sp>
    </p:spTree>
    <p:extLst>
      <p:ext uri="{BB962C8B-B14F-4D97-AF65-F5344CB8AC3E}">
        <p14:creationId xmlns:p14="http://schemas.microsoft.com/office/powerpoint/2010/main" val="29817055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716474"/>
            <a:ext cx="8911687" cy="789054"/>
          </a:xfrm>
        </p:spPr>
        <p:txBody>
          <a:bodyPr>
            <a:normAutofit/>
          </a:bodyPr>
          <a:lstStyle/>
          <a:p>
            <a:r>
              <a:rPr lang="en-US" sz="3200" dirty="0">
                <a:solidFill>
                  <a:schemeClr val="tx1"/>
                </a:solidFill>
                <a:latin typeface="Arial" panose="020B0604020202020204" pitchFamily="34" charset="0"/>
                <a:cs typeface="Arial" panose="020B0604020202020204" pitchFamily="34" charset="0"/>
              </a:rPr>
              <a:t>Brief history of speleological tourism</a:t>
            </a:r>
          </a:p>
        </p:txBody>
      </p:sp>
      <p:sp>
        <p:nvSpPr>
          <p:cNvPr id="3" name="Content Placeholder 2"/>
          <p:cNvSpPr>
            <a:spLocks noGrp="1"/>
          </p:cNvSpPr>
          <p:nvPr>
            <p:ph idx="1"/>
          </p:nvPr>
        </p:nvSpPr>
        <p:spPr>
          <a:xfrm>
            <a:off x="2589212" y="1856509"/>
            <a:ext cx="8915400" cy="4618182"/>
          </a:xfrm>
        </p:spPr>
        <p:txBody>
          <a:bodyPr>
            <a:normAutofit/>
          </a:bodyPr>
          <a:lstStyle/>
          <a:p>
            <a:pPr marL="0" indent="0" algn="just">
              <a:buNone/>
            </a:pPr>
            <a:r>
              <a:rPr lang="en-US" sz="2200" b="1" i="1" dirty="0">
                <a:latin typeface="Arial" panose="020B0604020202020204" pitchFamily="34" charset="0"/>
                <a:cs typeface="Arial" panose="020B0604020202020204" pitchFamily="34" charset="0"/>
              </a:rPr>
              <a:t>at World and European level</a:t>
            </a:r>
          </a:p>
          <a:p>
            <a:pPr algn="just"/>
            <a:r>
              <a:rPr lang="en-US" sz="2000" dirty="0" smtClean="0">
                <a:latin typeface="Arial" panose="020B0604020202020204" pitchFamily="34" charset="0"/>
                <a:cs typeface="Arial" panose="020B0604020202020204" pitchFamily="34" charset="0"/>
              </a:rPr>
              <a:t>the </a:t>
            </a:r>
            <a:r>
              <a:rPr lang="en-US" sz="2000" dirty="0">
                <a:latin typeface="Arial" panose="020B0604020202020204" pitchFamily="34" charset="0"/>
                <a:cs typeface="Arial" panose="020B0604020202020204" pitchFamily="34" charset="0"/>
              </a:rPr>
              <a:t>first sightseeing in a cave took place in Mesopotamia by King </a:t>
            </a:r>
            <a:r>
              <a:rPr lang="en-US" sz="2000" dirty="0" err="1">
                <a:latin typeface="Arial" panose="020B0604020202020204" pitchFamily="34" charset="0"/>
                <a:cs typeface="Arial" panose="020B0604020202020204" pitchFamily="34" charset="0"/>
              </a:rPr>
              <a:t>Tiglath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Pileser</a:t>
            </a:r>
            <a:r>
              <a:rPr lang="en-US" sz="2000" dirty="0">
                <a:latin typeface="Arial" panose="020B0604020202020204" pitchFamily="34" charset="0"/>
                <a:cs typeface="Arial" panose="020B0604020202020204" pitchFamily="34" charset="0"/>
              </a:rPr>
              <a:t> of Assyria in 1100 </a:t>
            </a:r>
            <a:r>
              <a:rPr lang="en-US" sz="2000" dirty="0" smtClean="0">
                <a:latin typeface="Arial" panose="020B0604020202020204" pitchFamily="34" charset="0"/>
                <a:cs typeface="Arial" panose="020B0604020202020204" pitchFamily="34" charset="0"/>
              </a:rPr>
              <a:t>BC (</a:t>
            </a:r>
            <a:r>
              <a:rPr lang="en-US" sz="2000" dirty="0" err="1" smtClean="0">
                <a:latin typeface="Arial" panose="020B0604020202020204" pitchFamily="34" charset="0"/>
                <a:cs typeface="Arial" panose="020B0604020202020204" pitchFamily="34" charset="0"/>
              </a:rPr>
              <a:t>Optiz</a:t>
            </a:r>
            <a:r>
              <a:rPr lang="en-US" sz="2000" dirty="0" smtClean="0">
                <a:latin typeface="Arial" panose="020B0604020202020204" pitchFamily="34" charset="0"/>
                <a:cs typeface="Arial" panose="020B0604020202020204" pitchFamily="34" charset="0"/>
              </a:rPr>
              <a:t>, 1929);</a:t>
            </a:r>
          </a:p>
          <a:p>
            <a:pPr algn="just"/>
            <a:r>
              <a:rPr lang="en-US" sz="2000" dirty="0">
                <a:latin typeface="Arial" panose="020B0604020202020204" pitchFamily="34" charset="0"/>
                <a:cs typeface="Arial" panose="020B0604020202020204" pitchFamily="34" charset="0"/>
              </a:rPr>
              <a:t>on a bronze plaque, which was originally on the gate of the palace of the Assyrian king </a:t>
            </a:r>
            <a:r>
              <a:rPr lang="en-US" sz="2000" dirty="0" err="1">
                <a:latin typeface="Arial" panose="020B0604020202020204" pitchFamily="34" charset="0"/>
                <a:cs typeface="Arial" panose="020B0604020202020204" pitchFamily="34" charset="0"/>
              </a:rPr>
              <a:t>Shalmaneser</a:t>
            </a:r>
            <a:r>
              <a:rPr lang="en-US" sz="2000" dirty="0">
                <a:latin typeface="Arial" panose="020B0604020202020204" pitchFamily="34" charset="0"/>
                <a:cs typeface="Arial" panose="020B0604020202020204" pitchFamily="34" charset="0"/>
              </a:rPr>
              <a:t>, is reproduced the exploration of three caves near the Tigris </a:t>
            </a:r>
            <a:r>
              <a:rPr lang="en-US" sz="2000" dirty="0" smtClean="0">
                <a:latin typeface="Arial" panose="020B0604020202020204" pitchFamily="34" charset="0"/>
                <a:cs typeface="Arial" panose="020B0604020202020204" pitchFamily="34" charset="0"/>
              </a:rPr>
              <a:t>cave;</a:t>
            </a:r>
          </a:p>
          <a:p>
            <a:pPr algn="just"/>
            <a:r>
              <a:rPr lang="en-US" sz="2000" dirty="0">
                <a:latin typeface="Arial" panose="020B0604020202020204" pitchFamily="34" charset="0"/>
                <a:cs typeface="Arial" panose="020B0604020202020204" pitchFamily="34" charset="0"/>
              </a:rPr>
              <a:t>The </a:t>
            </a:r>
            <a:r>
              <a:rPr lang="en-US" sz="2000" dirty="0" smtClean="0">
                <a:latin typeface="Arial" panose="020B0604020202020204" pitchFamily="34" charset="0"/>
                <a:cs typeface="Arial" panose="020B0604020202020204" pitchFamily="34" charset="0"/>
              </a:rPr>
              <a:t>“Dog Cave</a:t>
            </a:r>
            <a:r>
              <a:rPr lang="en-US" sz="2000" dirty="0">
                <a:latin typeface="Arial" panose="020B0604020202020204" pitchFamily="34" charset="0"/>
                <a:cs typeface="Arial" panose="020B0604020202020204" pitchFamily="34" charset="0"/>
              </a:rPr>
              <a:t>" near Naples, visited by many people because of its curiosity: carbon dioxide emissions near the floor, killing small animals, but people were not affected (Pliny, about 2000 years ago</a:t>
            </a:r>
            <a:r>
              <a:rPr lang="en-US" sz="2000" dirty="0" smtClean="0">
                <a:latin typeface="Arial" panose="020B0604020202020204" pitchFamily="34" charset="0"/>
                <a:cs typeface="Arial" panose="020B0604020202020204" pitchFamily="34" charset="0"/>
              </a:rPr>
              <a:t>);</a:t>
            </a:r>
          </a:p>
          <a:p>
            <a:pPr algn="just"/>
            <a:r>
              <a:rPr lang="en-US" sz="2000" dirty="0">
                <a:latin typeface="Arial" panose="020B0604020202020204" pitchFamily="34" charset="0"/>
                <a:cs typeface="Arial" panose="020B0604020202020204" pitchFamily="34" charset="0"/>
              </a:rPr>
              <a:t>In the Postojna Cave (Slovenia), on the walls of the so-called "Passage of Ancient Names" the oldest signatures date from the years 1213, 1323 and 1393, (</a:t>
            </a:r>
            <a:r>
              <a:rPr lang="en-US" sz="2000" dirty="0" err="1">
                <a:latin typeface="Arial" panose="020B0604020202020204" pitchFamily="34" charset="0"/>
                <a:cs typeface="Arial" panose="020B0604020202020204" pitchFamily="34" charset="0"/>
              </a:rPr>
              <a:t>Hohenwart</a:t>
            </a:r>
            <a:r>
              <a:rPr lang="en-US" sz="2000" dirty="0">
                <a:latin typeface="Arial" panose="020B0604020202020204" pitchFamily="34" charset="0"/>
                <a:cs typeface="Arial" panose="020B0604020202020204" pitchFamily="34" charset="0"/>
              </a:rPr>
              <a:t> F.G. von, 1830)</a:t>
            </a:r>
          </a:p>
          <a:p>
            <a:pPr algn="just"/>
            <a:endParaRPr lang="en-US" sz="2200" dirty="0">
              <a:latin typeface="Arial" panose="020B0604020202020204" pitchFamily="34" charset="0"/>
              <a:cs typeface="Arial" panose="020B0604020202020204" pitchFamily="34" charset="0"/>
            </a:endParaRPr>
          </a:p>
          <a:p>
            <a:pPr algn="just"/>
            <a:endParaRPr lang="en-US" sz="2400" dirty="0" smtClean="0">
              <a:latin typeface="Arial" panose="020B0604020202020204" pitchFamily="34" charset="0"/>
              <a:cs typeface="Arial" panose="020B0604020202020204" pitchFamily="34" charset="0"/>
            </a:endParaRPr>
          </a:p>
          <a:p>
            <a:endParaRPr lang="en-US" sz="2200" dirty="0">
              <a:latin typeface="Arial" pitchFamily="34" charset="0"/>
              <a:cs typeface="Arial" pitchFamily="34" charset="0"/>
            </a:endParaRPr>
          </a:p>
        </p:txBody>
      </p:sp>
    </p:spTree>
    <p:extLst>
      <p:ext uri="{BB962C8B-B14F-4D97-AF65-F5344CB8AC3E}">
        <p14:creationId xmlns:p14="http://schemas.microsoft.com/office/powerpoint/2010/main" val="3179086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35394" y="1431636"/>
            <a:ext cx="8915400" cy="4728967"/>
          </a:xfrm>
        </p:spPr>
        <p:txBody>
          <a:bodyPr>
            <a:normAutofit/>
          </a:bodyPr>
          <a:lstStyle/>
          <a:p>
            <a:endParaRPr lang="en-US" sz="2200" b="1" i="1" dirty="0" smtClean="0">
              <a:latin typeface="Arial" pitchFamily="34" charset="0"/>
              <a:cs typeface="Arial" pitchFamily="34" charset="0"/>
            </a:endParaRPr>
          </a:p>
          <a:p>
            <a:r>
              <a:rPr lang="en-US" sz="2200" i="1" dirty="0" smtClean="0">
                <a:solidFill>
                  <a:schemeClr val="tx1"/>
                </a:solidFill>
                <a:latin typeface="Arial" panose="020B0604020202020204" pitchFamily="34" charset="0"/>
                <a:cs typeface="Arial" panose="020B0604020202020204" pitchFamily="34" charset="0"/>
              </a:rPr>
              <a:t>in </a:t>
            </a:r>
            <a:r>
              <a:rPr lang="en-US" sz="2200" i="1" dirty="0">
                <a:solidFill>
                  <a:schemeClr val="tx1"/>
                </a:solidFill>
                <a:latin typeface="Arial" panose="020B0604020202020204" pitchFamily="34" charset="0"/>
                <a:cs typeface="Arial" panose="020B0604020202020204" pitchFamily="34" charset="0"/>
              </a:rPr>
              <a:t>Europe</a:t>
            </a:r>
            <a:r>
              <a:rPr lang="en-US" sz="2200" dirty="0">
                <a:solidFill>
                  <a:schemeClr val="tx1"/>
                </a:solidFill>
                <a:latin typeface="Arial" panose="020B0604020202020204" pitchFamily="34" charset="0"/>
                <a:cs typeface="Arial" panose="020B0604020202020204" pitchFamily="34" charset="0"/>
              </a:rPr>
              <a:t>, cave tourism became popular in the 18th century</a:t>
            </a:r>
            <a:r>
              <a:rPr lang="en-US" sz="2200" b="1" i="1" dirty="0" smtClean="0">
                <a:solidFill>
                  <a:schemeClr val="tx1"/>
                </a:solidFill>
                <a:latin typeface="Arial" panose="020B0604020202020204" pitchFamily="34" charset="0"/>
                <a:cs typeface="Arial" panose="020B0604020202020204" pitchFamily="34" charset="0"/>
              </a:rPr>
              <a:t>:</a:t>
            </a:r>
          </a:p>
          <a:p>
            <a:pPr>
              <a:buNone/>
            </a:pPr>
            <a:endParaRPr lang="en-US" sz="2200" b="1" i="1" dirty="0" smtClean="0">
              <a:solidFill>
                <a:schemeClr val="tx1"/>
              </a:solidFill>
              <a:latin typeface="Arial" panose="020B0604020202020204" pitchFamily="34" charset="0"/>
              <a:cs typeface="Arial" panose="020B0604020202020204" pitchFamily="34" charset="0"/>
            </a:endParaRPr>
          </a:p>
          <a:p>
            <a:pPr marL="744538" indent="-403225"/>
            <a:r>
              <a:rPr lang="en-US" sz="2200" dirty="0">
                <a:solidFill>
                  <a:schemeClr val="tx1"/>
                </a:solidFill>
                <a:latin typeface="Arial" panose="020B0604020202020204" pitchFamily="34" charset="0"/>
                <a:cs typeface="Arial" panose="020B0604020202020204" pitchFamily="34" charset="0"/>
              </a:rPr>
              <a:t>The Antiparos Cave in Cyclades, Greece, has become a major attraction due to the numerous engravings;</a:t>
            </a:r>
            <a:endParaRPr lang="en-US" sz="2200" dirty="0" smtClean="0">
              <a:solidFill>
                <a:schemeClr val="tx1"/>
              </a:solidFill>
              <a:latin typeface="Arial" panose="020B0604020202020204" pitchFamily="34" charset="0"/>
              <a:cs typeface="Arial" panose="020B0604020202020204" pitchFamily="34" charset="0"/>
            </a:endParaRPr>
          </a:p>
          <a:p>
            <a:pPr marL="744538" indent="-403225"/>
            <a:r>
              <a:rPr lang="en-US" sz="2200" dirty="0" err="1">
                <a:solidFill>
                  <a:schemeClr val="tx1"/>
                </a:solidFill>
                <a:latin typeface="Arial" panose="020B0604020202020204" pitchFamily="34" charset="0"/>
                <a:cs typeface="Arial" panose="020B0604020202020204" pitchFamily="34" charset="0"/>
              </a:rPr>
              <a:t>Kungur</a:t>
            </a:r>
            <a:r>
              <a:rPr lang="en-US" sz="2200" dirty="0">
                <a:solidFill>
                  <a:schemeClr val="tx1"/>
                </a:solidFill>
                <a:latin typeface="Arial" panose="020B0604020202020204" pitchFamily="34" charset="0"/>
                <a:cs typeface="Arial" panose="020B0604020202020204" pitchFamily="34" charset="0"/>
              </a:rPr>
              <a:t> Cave, in the Ural Mountains, about 100 km SE of Perm, was introduced to the "Great Tour of Russia" by the Russian </a:t>
            </a:r>
            <a:r>
              <a:rPr lang="en-US" sz="2200" dirty="0" smtClean="0">
                <a:solidFill>
                  <a:schemeClr val="tx1"/>
                </a:solidFill>
                <a:latin typeface="Arial" panose="020B0604020202020204" pitchFamily="34" charset="0"/>
                <a:cs typeface="Arial" panose="020B0604020202020204" pitchFamily="34" charset="0"/>
              </a:rPr>
              <a:t>nobility;</a:t>
            </a:r>
          </a:p>
          <a:p>
            <a:pPr marL="744538" indent="-403225"/>
            <a:r>
              <a:rPr lang="en-US" sz="2200" dirty="0">
                <a:solidFill>
                  <a:schemeClr val="tx1"/>
                </a:solidFill>
                <a:latin typeface="Arial" panose="020B0604020202020204" pitchFamily="34" charset="0"/>
                <a:cs typeface="Arial" panose="020B0604020202020204" pitchFamily="34" charset="0"/>
              </a:rPr>
              <a:t>Fingal's Cave, on Staffa Island (one of the Hebrides), (Joseph Banks, 1772)</a:t>
            </a:r>
          </a:p>
        </p:txBody>
      </p:sp>
    </p:spTree>
    <p:extLst>
      <p:ext uri="{BB962C8B-B14F-4D97-AF65-F5344CB8AC3E}">
        <p14:creationId xmlns:p14="http://schemas.microsoft.com/office/powerpoint/2010/main" val="2651393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5012" y="803564"/>
            <a:ext cx="9458836" cy="5902036"/>
          </a:xfrm>
        </p:spPr>
        <p:txBody>
          <a:bodyPr>
            <a:normAutofit fontScale="92500" lnSpcReduction="10000"/>
          </a:bodyPr>
          <a:lstStyle/>
          <a:p>
            <a:pPr lvl="0"/>
            <a:r>
              <a:rPr lang="en-US" sz="2600" b="1" i="1" dirty="0" smtClean="0">
                <a:latin typeface="Arial" panose="020B0604020202020204" pitchFamily="34" charset="0"/>
                <a:cs typeface="Arial" panose="020B0604020202020204" pitchFamily="34" charset="0"/>
              </a:rPr>
              <a:t>in Romania</a:t>
            </a:r>
            <a:endParaRPr lang="en-US" sz="2600" i="1" dirty="0">
              <a:latin typeface="Arial" panose="020B0604020202020204" pitchFamily="34" charset="0"/>
              <a:cs typeface="Arial" panose="020B0604020202020204" pitchFamily="34" charset="0"/>
            </a:endParaRPr>
          </a:p>
          <a:p>
            <a:pPr>
              <a:buNone/>
            </a:pPr>
            <a:endParaRPr lang="en-US" sz="2200" b="1" i="1" dirty="0" smtClean="0">
              <a:latin typeface="Arial" pitchFamily="34" charset="0"/>
              <a:cs typeface="Arial" pitchFamily="34" charset="0"/>
            </a:endParaRPr>
          </a:p>
          <a:p>
            <a:pPr marL="682625" indent="-279400" algn="just"/>
            <a:r>
              <a:rPr lang="en-US" sz="2400" dirty="0">
                <a:solidFill>
                  <a:schemeClr val="tx1"/>
                </a:solidFill>
                <a:latin typeface="Arial" panose="020B0604020202020204" pitchFamily="34" charset="0"/>
                <a:cs typeface="Arial" panose="020B0604020202020204" pitchFamily="34" charset="0"/>
              </a:rPr>
              <a:t>In 1767 numerous caves from Transylvania are cited and </a:t>
            </a:r>
            <a:r>
              <a:rPr lang="en-US" sz="2400" dirty="0" smtClean="0">
                <a:solidFill>
                  <a:schemeClr val="tx1"/>
                </a:solidFill>
                <a:latin typeface="Arial" panose="020B0604020202020204" pitchFamily="34" charset="0"/>
                <a:cs typeface="Arial" panose="020B0604020202020204" pitchFamily="34" charset="0"/>
              </a:rPr>
              <a:t>described: </a:t>
            </a:r>
            <a:r>
              <a:rPr lang="en-US" sz="2400" dirty="0">
                <a:solidFill>
                  <a:schemeClr val="tx1"/>
                </a:solidFill>
                <a:latin typeface="Arial" panose="020B0604020202020204" pitchFamily="34" charset="0"/>
                <a:cs typeface="Arial" panose="020B0604020202020204" pitchFamily="34" charset="0"/>
              </a:rPr>
              <a:t>in 1780 those from Banat and in 1792 the first plan of a cave in the world is raised </a:t>
            </a:r>
            <a:r>
              <a:rPr lang="en-US" sz="2400" dirty="0" smtClean="0">
                <a:solidFill>
                  <a:schemeClr val="tx1"/>
                </a:solidFill>
                <a:latin typeface="Arial" panose="020B0604020202020204" pitchFamily="34" charset="0"/>
                <a:cs typeface="Arial" panose="020B0604020202020204" pitchFamily="34" charset="0"/>
              </a:rPr>
              <a:t>topographically</a:t>
            </a:r>
            <a:r>
              <a:rPr lang="en-US" sz="2400" dirty="0">
                <a:solidFill>
                  <a:schemeClr val="tx1"/>
                </a:solidFill>
                <a:latin typeface="Arial" panose="020B0604020202020204" pitchFamily="34" charset="0"/>
                <a:cs typeface="Arial" panose="020B0604020202020204" pitchFamily="34" charset="0"/>
              </a:rPr>
              <a:t>, in the Danube </a:t>
            </a:r>
            <a:r>
              <a:rPr lang="en-US" sz="2400" dirty="0" smtClean="0">
                <a:solidFill>
                  <a:schemeClr val="tx1"/>
                </a:solidFill>
                <a:latin typeface="Arial" panose="020B0604020202020204" pitchFamily="34" charset="0"/>
                <a:cs typeface="Arial" panose="020B0604020202020204" pitchFamily="34" charset="0"/>
              </a:rPr>
              <a:t>Gorge; </a:t>
            </a:r>
          </a:p>
          <a:p>
            <a:pPr marL="682625" indent="-279400" algn="just"/>
            <a:r>
              <a:rPr lang="en-US" sz="2400" dirty="0" err="1" smtClean="0">
                <a:solidFill>
                  <a:schemeClr val="tx1"/>
                </a:solidFill>
                <a:latin typeface="Arial" panose="020B0604020202020204" pitchFamily="34" charset="0"/>
                <a:cs typeface="Arial" panose="020B0604020202020204" pitchFamily="34" charset="0"/>
              </a:rPr>
              <a:t>Ialomiţa</a:t>
            </a:r>
            <a:r>
              <a:rPr lang="en-US" sz="2400" dirty="0" smtClean="0">
                <a:solidFill>
                  <a:schemeClr val="tx1"/>
                </a:solidFill>
                <a:latin typeface="Arial" panose="020B0604020202020204" pitchFamily="34" charset="0"/>
                <a:cs typeface="Arial" panose="020B0604020202020204" pitchFamily="34" charset="0"/>
              </a:rPr>
              <a:t> Cave, which had at its entrance since the 16th century, </a:t>
            </a:r>
            <a:r>
              <a:rPr lang="en-US" sz="2400" dirty="0" err="1" smtClean="0">
                <a:solidFill>
                  <a:schemeClr val="tx1"/>
                </a:solidFill>
                <a:latin typeface="Arial" panose="020B0604020202020204" pitchFamily="34" charset="0"/>
                <a:cs typeface="Arial" panose="020B0604020202020204" pitchFamily="34" charset="0"/>
              </a:rPr>
              <a:t>Ialomiţa</a:t>
            </a:r>
            <a:r>
              <a:rPr lang="en-US" sz="2400" dirty="0" smtClean="0">
                <a:solidFill>
                  <a:schemeClr val="tx1"/>
                </a:solidFill>
                <a:latin typeface="Arial" panose="020B0604020202020204" pitchFamily="34" charset="0"/>
                <a:cs typeface="Arial" panose="020B0604020202020204" pitchFamily="34" charset="0"/>
              </a:rPr>
              <a:t> </a:t>
            </a:r>
            <a:r>
              <a:rPr lang="en-US" sz="2400" dirty="0">
                <a:solidFill>
                  <a:schemeClr val="tx1"/>
                </a:solidFill>
                <a:latin typeface="Arial" panose="020B0604020202020204" pitchFamily="34" charset="0"/>
                <a:cs typeface="Arial" panose="020B0604020202020204" pitchFamily="34" charset="0"/>
              </a:rPr>
              <a:t>Monastery (founded by the voivode of Wallachia, </a:t>
            </a:r>
            <a:r>
              <a:rPr lang="en-US" sz="2400" dirty="0" err="1">
                <a:solidFill>
                  <a:schemeClr val="tx1"/>
                </a:solidFill>
                <a:latin typeface="Arial" panose="020B0604020202020204" pitchFamily="34" charset="0"/>
                <a:cs typeface="Arial" panose="020B0604020202020204" pitchFamily="34" charset="0"/>
              </a:rPr>
              <a:t>Mihnea</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cel</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Rău</a:t>
            </a:r>
            <a:r>
              <a:rPr lang="en-US" sz="2400" dirty="0">
                <a:solidFill>
                  <a:schemeClr val="tx1"/>
                </a:solidFill>
                <a:latin typeface="Arial" panose="020B0604020202020204" pitchFamily="34" charset="0"/>
                <a:cs typeface="Arial" panose="020B0604020202020204" pitchFamily="34" charset="0"/>
              </a:rPr>
              <a:t>) enjoyed a rich bibliography in </a:t>
            </a:r>
            <a:r>
              <a:rPr lang="en-US" sz="2400" dirty="0" smtClean="0">
                <a:solidFill>
                  <a:schemeClr val="tx1"/>
                </a:solidFill>
                <a:latin typeface="Arial" panose="020B0604020202020204" pitchFamily="34" charset="0"/>
                <a:cs typeface="Arial" panose="020B0604020202020204" pitchFamily="34" charset="0"/>
              </a:rPr>
              <a:t>1897;</a:t>
            </a:r>
          </a:p>
          <a:p>
            <a:pPr marL="682625" indent="-279400" algn="just"/>
            <a:r>
              <a:rPr lang="en-US" sz="2400" dirty="0">
                <a:solidFill>
                  <a:schemeClr val="tx1"/>
                </a:solidFill>
                <a:latin typeface="Arial" panose="020B0604020202020204" pitchFamily="34" charset="0"/>
                <a:cs typeface="Arial" panose="020B0604020202020204" pitchFamily="34" charset="0"/>
              </a:rPr>
              <a:t>1870 - the first information about the </a:t>
            </a:r>
            <a:r>
              <a:rPr lang="en-US" sz="2400" dirty="0" err="1">
                <a:solidFill>
                  <a:schemeClr val="tx1"/>
                </a:solidFill>
                <a:latin typeface="Arial" panose="020B0604020202020204" pitchFamily="34" charset="0"/>
                <a:cs typeface="Arial" panose="020B0604020202020204" pitchFamily="34" charset="0"/>
              </a:rPr>
              <a:t>Muierii</a:t>
            </a:r>
            <a:r>
              <a:rPr lang="en-US" sz="2400" dirty="0">
                <a:solidFill>
                  <a:schemeClr val="tx1"/>
                </a:solidFill>
                <a:latin typeface="Arial" panose="020B0604020202020204" pitchFamily="34" charset="0"/>
                <a:cs typeface="Arial" panose="020B0604020202020204" pitchFamily="34" charset="0"/>
              </a:rPr>
              <a:t> Cave from </a:t>
            </a:r>
            <a:r>
              <a:rPr lang="en-US" sz="2400" dirty="0" err="1">
                <a:solidFill>
                  <a:schemeClr val="tx1"/>
                </a:solidFill>
                <a:latin typeface="Arial" panose="020B0604020202020204" pitchFamily="34" charset="0"/>
                <a:cs typeface="Arial" panose="020B0604020202020204" pitchFamily="34" charset="0"/>
              </a:rPr>
              <a:t>Oltenia</a:t>
            </a:r>
            <a:r>
              <a:rPr lang="en-US" sz="2400" dirty="0" smtClean="0">
                <a:solidFill>
                  <a:schemeClr val="tx1"/>
                </a:solidFill>
                <a:latin typeface="Arial" panose="020B0604020202020204" pitchFamily="34" charset="0"/>
                <a:cs typeface="Arial" panose="020B0604020202020204" pitchFamily="34" charset="0"/>
              </a:rPr>
              <a:t>;</a:t>
            </a:r>
          </a:p>
          <a:p>
            <a:pPr marL="682625" indent="-279400" algn="just"/>
            <a:r>
              <a:rPr lang="en-US" sz="2400" dirty="0" err="1">
                <a:solidFill>
                  <a:schemeClr val="tx1"/>
                </a:solidFill>
                <a:latin typeface="Arial" panose="020B0604020202020204" pitchFamily="34" charset="0"/>
                <a:cs typeface="Arial" panose="020B0604020202020204" pitchFamily="34" charset="0"/>
              </a:rPr>
              <a:t>Meziad</a:t>
            </a:r>
            <a:r>
              <a:rPr lang="en-US" sz="2400" dirty="0">
                <a:solidFill>
                  <a:schemeClr val="tx1"/>
                </a:solidFill>
                <a:latin typeface="Arial" panose="020B0604020202020204" pitchFamily="34" charset="0"/>
                <a:cs typeface="Arial" panose="020B0604020202020204" pitchFamily="34" charset="0"/>
              </a:rPr>
              <a:t> Cave, first described by Adolf </a:t>
            </a:r>
            <a:r>
              <a:rPr lang="en-US" sz="2400" dirty="0" err="1">
                <a:solidFill>
                  <a:schemeClr val="tx1"/>
                </a:solidFill>
                <a:latin typeface="Arial" panose="020B0604020202020204" pitchFamily="34" charset="0"/>
                <a:cs typeface="Arial" panose="020B0604020202020204" pitchFamily="34" charset="0"/>
              </a:rPr>
              <a:t>Schmidl</a:t>
            </a:r>
            <a:r>
              <a:rPr lang="en-US" sz="2400" dirty="0">
                <a:solidFill>
                  <a:schemeClr val="tx1"/>
                </a:solidFill>
                <a:latin typeface="Arial" panose="020B0604020202020204" pitchFamily="34" charset="0"/>
                <a:cs typeface="Arial" panose="020B0604020202020204" pitchFamily="34" charset="0"/>
              </a:rPr>
              <a:t> (</a:t>
            </a:r>
            <a:r>
              <a:rPr lang="en-US" sz="2400" dirty="0" smtClean="0">
                <a:solidFill>
                  <a:schemeClr val="tx1"/>
                </a:solidFill>
                <a:latin typeface="Arial" panose="020B0604020202020204" pitchFamily="34" charset="0"/>
                <a:cs typeface="Arial" panose="020B0604020202020204" pitchFamily="34" charset="0"/>
              </a:rPr>
              <a:t>1863);</a:t>
            </a:r>
          </a:p>
          <a:p>
            <a:pPr marL="682625" indent="-279400" algn="just"/>
            <a:r>
              <a:rPr lang="en-US" sz="2400" dirty="0" smtClean="0">
                <a:solidFill>
                  <a:schemeClr val="tx1"/>
                </a:solidFill>
                <a:latin typeface="Arial" panose="020B0604020202020204" pitchFamily="34" charset="0"/>
                <a:cs typeface="Arial" panose="020B0604020202020204" pitchFamily="34" charset="0"/>
              </a:rPr>
              <a:t>The </a:t>
            </a:r>
            <a:r>
              <a:rPr lang="en-US" sz="2400" dirty="0">
                <a:solidFill>
                  <a:schemeClr val="tx1"/>
                </a:solidFill>
                <a:latin typeface="Arial" panose="020B0604020202020204" pitchFamily="34" charset="0"/>
                <a:cs typeface="Arial" panose="020B0604020202020204" pitchFamily="34" charset="0"/>
              </a:rPr>
              <a:t>oldest mention of </a:t>
            </a:r>
            <a:r>
              <a:rPr lang="en-US" sz="2400" dirty="0" err="1">
                <a:solidFill>
                  <a:schemeClr val="tx1"/>
                </a:solidFill>
                <a:latin typeface="Arial" panose="020B0604020202020204" pitchFamily="34" charset="0"/>
                <a:cs typeface="Arial" panose="020B0604020202020204" pitchFamily="34" charset="0"/>
              </a:rPr>
              <a:t>Scărişoara</a:t>
            </a:r>
            <a:r>
              <a:rPr lang="en-US" sz="2400" dirty="0">
                <a:solidFill>
                  <a:schemeClr val="tx1"/>
                </a:solidFill>
                <a:latin typeface="Arial" panose="020B0604020202020204" pitchFamily="34" charset="0"/>
                <a:cs typeface="Arial" panose="020B0604020202020204" pitchFamily="34" charset="0"/>
              </a:rPr>
              <a:t> Cave is made by A. </a:t>
            </a:r>
            <a:r>
              <a:rPr lang="en-US" sz="2400" dirty="0" err="1">
                <a:solidFill>
                  <a:schemeClr val="tx1"/>
                </a:solidFill>
                <a:latin typeface="Arial" panose="020B0604020202020204" pitchFamily="34" charset="0"/>
                <a:cs typeface="Arial" panose="020B0604020202020204" pitchFamily="34" charset="0"/>
              </a:rPr>
              <a:t>Szirtfi</a:t>
            </a:r>
            <a:r>
              <a:rPr lang="en-US" sz="2400" dirty="0">
                <a:solidFill>
                  <a:schemeClr val="tx1"/>
                </a:solidFill>
                <a:latin typeface="Arial" panose="020B0604020202020204" pitchFamily="34" charset="0"/>
                <a:cs typeface="Arial" panose="020B0604020202020204" pitchFamily="34" charset="0"/>
              </a:rPr>
              <a:t> in 1847 and then, K. F. Peters and A. </a:t>
            </a:r>
            <a:r>
              <a:rPr lang="en-US" sz="2400" dirty="0" err="1">
                <a:solidFill>
                  <a:schemeClr val="tx1"/>
                </a:solidFill>
                <a:latin typeface="Arial" panose="020B0604020202020204" pitchFamily="34" charset="0"/>
                <a:cs typeface="Arial" panose="020B0604020202020204" pitchFamily="34" charset="0"/>
              </a:rPr>
              <a:t>Schmidl</a:t>
            </a:r>
            <a:r>
              <a:rPr lang="en-US" sz="2400" dirty="0">
                <a:solidFill>
                  <a:schemeClr val="tx1"/>
                </a:solidFill>
                <a:latin typeface="Arial" panose="020B0604020202020204" pitchFamily="34" charset="0"/>
                <a:cs typeface="Arial" panose="020B0604020202020204" pitchFamily="34" charset="0"/>
              </a:rPr>
              <a:t> give the first scientific information in 1861 and 1863, </a:t>
            </a:r>
            <a:r>
              <a:rPr lang="en-US" sz="2400" dirty="0" smtClean="0">
                <a:solidFill>
                  <a:schemeClr val="tx1"/>
                </a:solidFill>
                <a:latin typeface="Arial" panose="020B0604020202020204" pitchFamily="34" charset="0"/>
                <a:cs typeface="Arial" panose="020B0604020202020204" pitchFamily="34" charset="0"/>
              </a:rPr>
              <a:t>respectively;</a:t>
            </a:r>
          </a:p>
          <a:p>
            <a:pPr marL="682625" indent="-279400" algn="just"/>
            <a:r>
              <a:rPr lang="en-US" sz="2400" dirty="0" smtClean="0">
                <a:solidFill>
                  <a:schemeClr val="tx1"/>
                </a:solidFill>
                <a:latin typeface="Arial" panose="020B0604020202020204" pitchFamily="34" charset="0"/>
                <a:cs typeface="Arial" panose="020B0604020202020204" pitchFamily="34" charset="0"/>
              </a:rPr>
              <a:t>The </a:t>
            </a:r>
            <a:r>
              <a:rPr lang="en-US" sz="2400" dirty="0" err="1">
                <a:solidFill>
                  <a:schemeClr val="tx1"/>
                </a:solidFill>
                <a:latin typeface="Arial" panose="020B0604020202020204" pitchFamily="34" charset="0"/>
                <a:cs typeface="Arial" panose="020B0604020202020204" pitchFamily="34" charset="0"/>
              </a:rPr>
              <a:t>Poarta</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lui</a:t>
            </a:r>
            <a:r>
              <a:rPr lang="en-US" sz="2400" dirty="0">
                <a:solidFill>
                  <a:schemeClr val="tx1"/>
                </a:solidFill>
                <a:latin typeface="Arial" panose="020B0604020202020204" pitchFamily="34" charset="0"/>
                <a:cs typeface="Arial" panose="020B0604020202020204" pitchFamily="34" charset="0"/>
              </a:rPr>
              <a:t> </a:t>
            </a:r>
            <a:r>
              <a:rPr lang="en-US" sz="2400" dirty="0" err="1" smtClean="0">
                <a:solidFill>
                  <a:schemeClr val="tx1"/>
                </a:solidFill>
                <a:latin typeface="Arial" panose="020B0604020202020204" pitchFamily="34" charset="0"/>
                <a:cs typeface="Arial" panose="020B0604020202020204" pitchFamily="34" charset="0"/>
              </a:rPr>
              <a:t>Ionel</a:t>
            </a:r>
            <a:r>
              <a:rPr lang="en-US" sz="2400" dirty="0" smtClean="0">
                <a:solidFill>
                  <a:schemeClr val="tx1"/>
                </a:solidFill>
                <a:latin typeface="Arial" panose="020B0604020202020204" pitchFamily="34" charset="0"/>
                <a:cs typeface="Arial" panose="020B0604020202020204" pitchFamily="34" charset="0"/>
              </a:rPr>
              <a:t> </a:t>
            </a:r>
            <a:r>
              <a:rPr lang="en-US" sz="2400" dirty="0" smtClean="0">
                <a:solidFill>
                  <a:schemeClr val="tx1"/>
                </a:solidFill>
                <a:latin typeface="Arial" panose="020B0604020202020204" pitchFamily="34" charset="0"/>
                <a:cs typeface="Arial" panose="020B0604020202020204" pitchFamily="34" charset="0"/>
              </a:rPr>
              <a:t>Cave </a:t>
            </a:r>
            <a:r>
              <a:rPr lang="en-US" sz="2400" dirty="0">
                <a:solidFill>
                  <a:schemeClr val="tx1"/>
                </a:solidFill>
                <a:latin typeface="Arial" panose="020B0604020202020204" pitchFamily="34" charset="0"/>
                <a:cs typeface="Arial" panose="020B0604020202020204" pitchFamily="34" charset="0"/>
              </a:rPr>
              <a:t>has been mentioned by J. Vass since 1857, and in 1921 it was researched by P. </a:t>
            </a:r>
            <a:r>
              <a:rPr lang="en-US" sz="2400" dirty="0" err="1">
                <a:solidFill>
                  <a:schemeClr val="tx1"/>
                </a:solidFill>
                <a:latin typeface="Arial" panose="020B0604020202020204" pitchFamily="34" charset="0"/>
                <a:cs typeface="Arial" panose="020B0604020202020204" pitchFamily="34" charset="0"/>
              </a:rPr>
              <a:t>Chappuis</a:t>
            </a:r>
            <a:r>
              <a:rPr lang="en-US" sz="2400" dirty="0">
                <a:solidFill>
                  <a:schemeClr val="tx1"/>
                </a:solidFill>
                <a:latin typeface="Arial" panose="020B0604020202020204" pitchFamily="34" charset="0"/>
                <a:cs typeface="Arial" panose="020B0604020202020204" pitchFamily="34" charset="0"/>
              </a:rPr>
              <a:t>, R. </a:t>
            </a:r>
            <a:r>
              <a:rPr lang="en-US" sz="2400" dirty="0" err="1">
                <a:solidFill>
                  <a:schemeClr val="tx1"/>
                </a:solidFill>
                <a:latin typeface="Arial" panose="020B0604020202020204" pitchFamily="34" charset="0"/>
                <a:cs typeface="Arial" panose="020B0604020202020204" pitchFamily="34" charset="0"/>
              </a:rPr>
              <a:t>Jeannel</a:t>
            </a:r>
            <a:r>
              <a:rPr lang="en-US" sz="2400" dirty="0">
                <a:solidFill>
                  <a:schemeClr val="tx1"/>
                </a:solidFill>
                <a:latin typeface="Arial" panose="020B0604020202020204" pitchFamily="34" charset="0"/>
                <a:cs typeface="Arial" panose="020B0604020202020204" pitchFamily="34" charset="0"/>
              </a:rPr>
              <a:t> and Emil </a:t>
            </a:r>
            <a:r>
              <a:rPr lang="en-US" sz="2400" dirty="0" err="1">
                <a:solidFill>
                  <a:schemeClr val="tx1"/>
                </a:solidFill>
                <a:latin typeface="Arial" panose="020B0604020202020204" pitchFamily="34" charset="0"/>
                <a:cs typeface="Arial" panose="020B0604020202020204" pitchFamily="34" charset="0"/>
              </a:rPr>
              <a:t>Racovita</a:t>
            </a:r>
            <a:r>
              <a:rPr lang="en-US" sz="2400" dirty="0">
                <a:solidFill>
                  <a:schemeClr val="tx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587345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1810" y="790364"/>
            <a:ext cx="9150206" cy="1112326"/>
          </a:xfrm>
        </p:spPr>
        <p:txBody>
          <a:bodyPr>
            <a:normAutofit fontScale="90000"/>
          </a:bodyPr>
          <a:lstStyle/>
          <a:p>
            <a:pPr algn="ctr"/>
            <a:r>
              <a:rPr lang="en-US" sz="2700" b="1" i="1" dirty="0" smtClean="0">
                <a:solidFill>
                  <a:schemeClr val="tx1"/>
                </a:solidFill>
                <a:latin typeface="Arial" panose="020B0604020202020204" pitchFamily="34" charset="0"/>
                <a:cs typeface="Arial" panose="020B0604020202020204" pitchFamily="34" charset="0"/>
              </a:rPr>
              <a:t>The </a:t>
            </a:r>
            <a:r>
              <a:rPr lang="en-US" sz="2700" b="1" i="1" dirty="0">
                <a:solidFill>
                  <a:schemeClr val="tx1"/>
                </a:solidFill>
                <a:latin typeface="Arial" panose="020B0604020202020204" pitchFamily="34" charset="0"/>
                <a:cs typeface="Arial" panose="020B0604020202020204" pitchFamily="34" charset="0"/>
              </a:rPr>
              <a:t>potential of speleological tourism in </a:t>
            </a:r>
            <a:r>
              <a:rPr lang="en-US" sz="2700" b="1" i="1" dirty="0" smtClean="0">
                <a:solidFill>
                  <a:schemeClr val="tx1"/>
                </a:solidFill>
                <a:latin typeface="Arial" panose="020B0604020202020204" pitchFamily="34" charset="0"/>
                <a:cs typeface="Arial" panose="020B0604020202020204" pitchFamily="34" charset="0"/>
              </a:rPr>
              <a:t>Romania</a:t>
            </a:r>
            <a:r>
              <a:rPr lang="en-US" sz="2200" dirty="0" smtClean="0">
                <a:solidFill>
                  <a:schemeClr val="tx1"/>
                </a:solidFill>
                <a:latin typeface="Arial" panose="020B0604020202020204" pitchFamily="34" charset="0"/>
                <a:cs typeface="Arial" panose="020B0604020202020204" pitchFamily="34" charset="0"/>
              </a:rPr>
              <a:t>: </a:t>
            </a:r>
            <a:r>
              <a:rPr lang="en-US" sz="2200" dirty="0">
                <a:solidFill>
                  <a:schemeClr val="tx1"/>
                </a:solidFill>
                <a:latin typeface="Arial" panose="020B0604020202020204" pitchFamily="34" charset="0"/>
                <a:cs typeface="Arial" panose="020B0604020202020204" pitchFamily="34" charset="0"/>
              </a:rPr>
              <a:t>so far, in Romania, over 12,000 caves have been discovered and inventoried, but the potential </a:t>
            </a:r>
            <a:r>
              <a:rPr lang="en-US" sz="2200" dirty="0" smtClean="0">
                <a:solidFill>
                  <a:schemeClr val="tx1"/>
                </a:solidFill>
                <a:latin typeface="Arial" panose="020B0604020202020204" pitchFamily="34" charset="0"/>
                <a:cs typeface="Arial" panose="020B0604020202020204" pitchFamily="34" charset="0"/>
              </a:rPr>
              <a:t>is higher</a:t>
            </a:r>
            <a:br>
              <a:rPr lang="en-US" sz="2200" dirty="0" smtClean="0">
                <a:solidFill>
                  <a:schemeClr val="tx1"/>
                </a:solidFill>
                <a:latin typeface="Arial" panose="020B0604020202020204" pitchFamily="34" charset="0"/>
                <a:cs typeface="Arial" panose="020B0604020202020204" pitchFamily="34" charset="0"/>
              </a:rPr>
            </a:br>
            <a:r>
              <a:rPr lang="en-US" sz="2200" dirty="0" smtClean="0">
                <a:latin typeface="Arial" panose="020B0604020202020204" pitchFamily="34" charset="0"/>
                <a:cs typeface="Arial" panose="020B0604020202020204" pitchFamily="34" charset="0"/>
              </a:rPr>
              <a:t/>
            </a:r>
            <a:br>
              <a:rPr lang="en-US" sz="2200" dirty="0" smtClean="0">
                <a:latin typeface="Arial" panose="020B0604020202020204" pitchFamily="34" charset="0"/>
                <a:cs typeface="Arial" panose="020B0604020202020204" pitchFamily="34" charset="0"/>
              </a:rPr>
            </a:br>
            <a:r>
              <a:rPr lang="en-US" dirty="0"/>
              <a:t/>
            </a:r>
            <a:br>
              <a:rPr lang="en-US" dirty="0"/>
            </a:br>
            <a:r>
              <a:rPr lang="en-US" dirty="0">
                <a:solidFill>
                  <a:schemeClr val="tx1"/>
                </a:solidFill>
                <a:latin typeface="Arial" panose="020B0604020202020204" pitchFamily="34" charset="0"/>
                <a:cs typeface="Arial" panose="020B0604020202020204" pitchFamily="34" charset="0"/>
              </a:rPr>
              <a:t/>
            </a:r>
            <a:br>
              <a:rPr lang="en-US" dirty="0">
                <a:solidFill>
                  <a:schemeClr val="tx1"/>
                </a:solidFill>
                <a:latin typeface="Arial" panose="020B0604020202020204" pitchFamily="34" charset="0"/>
                <a:cs typeface="Arial" panose="020B0604020202020204" pitchFamily="34" charset="0"/>
              </a:rPr>
            </a:br>
            <a:endParaRPr lang="en-US" dirty="0"/>
          </a:p>
        </p:txBody>
      </p:sp>
      <p:sp>
        <p:nvSpPr>
          <p:cNvPr id="3" name="Content Placeholder 2"/>
          <p:cNvSpPr>
            <a:spLocks noGrp="1"/>
          </p:cNvSpPr>
          <p:nvPr>
            <p:ph idx="1"/>
          </p:nvPr>
        </p:nvSpPr>
        <p:spPr>
          <a:xfrm>
            <a:off x="2589213" y="2170546"/>
            <a:ext cx="8915400" cy="4313381"/>
          </a:xfrm>
        </p:spPr>
        <p:txBody>
          <a:bodyPr>
            <a:normAutofit lnSpcReduction="10000"/>
          </a:bodyPr>
          <a:lstStyle/>
          <a:p>
            <a:r>
              <a:rPr lang="en-US" sz="2200" b="1" i="1" dirty="0">
                <a:latin typeface="Arial" panose="020B0604020202020204" pitchFamily="34" charset="0"/>
                <a:cs typeface="Arial" panose="020B0604020202020204" pitchFamily="34" charset="0"/>
              </a:rPr>
              <a:t>the most spectacular </a:t>
            </a:r>
            <a:r>
              <a:rPr lang="en-US" sz="2200" b="1" i="1" dirty="0" smtClean="0">
                <a:latin typeface="Arial" panose="020B0604020202020204" pitchFamily="34" charset="0"/>
                <a:cs typeface="Arial" panose="020B0604020202020204" pitchFamily="34" charset="0"/>
              </a:rPr>
              <a:t>are</a:t>
            </a:r>
            <a:r>
              <a:rPr lang="en-US" dirty="0" smtClean="0"/>
              <a:t>:</a:t>
            </a:r>
          </a:p>
          <a:p>
            <a:pPr marL="628650" indent="-287338">
              <a:buFont typeface="Wingdings" panose="05000000000000000000" pitchFamily="2" charset="2"/>
              <a:buChar char="Ø"/>
              <a:tabLst>
                <a:tab pos="628650" algn="l"/>
              </a:tabLst>
            </a:pPr>
            <a:r>
              <a:rPr lang="en-US" sz="2100" dirty="0" err="1">
                <a:solidFill>
                  <a:schemeClr val="tx1"/>
                </a:solidFill>
                <a:latin typeface="Arial" panose="020B0604020202020204" pitchFamily="34" charset="0"/>
                <a:cs typeface="Arial" panose="020B0604020202020204" pitchFamily="34" charset="0"/>
              </a:rPr>
              <a:t>Muierii</a:t>
            </a:r>
            <a:r>
              <a:rPr lang="en-US" sz="2100" dirty="0">
                <a:solidFill>
                  <a:schemeClr val="tx1"/>
                </a:solidFill>
                <a:latin typeface="Arial" panose="020B0604020202020204" pitchFamily="34" charset="0"/>
                <a:cs typeface="Arial" panose="020B0604020202020204" pitchFamily="34" charset="0"/>
              </a:rPr>
              <a:t> Cave (</a:t>
            </a:r>
            <a:r>
              <a:rPr lang="en-US" sz="2100" dirty="0" err="1">
                <a:solidFill>
                  <a:schemeClr val="tx1"/>
                </a:solidFill>
                <a:latin typeface="Arial" panose="020B0604020202020204" pitchFamily="34" charset="0"/>
                <a:cs typeface="Arial" panose="020B0604020202020204" pitchFamily="34" charset="0"/>
              </a:rPr>
              <a:t>Gorj</a:t>
            </a:r>
            <a:r>
              <a:rPr lang="en-US" sz="2100" dirty="0">
                <a:solidFill>
                  <a:schemeClr val="tx1"/>
                </a:solidFill>
                <a:latin typeface="Arial" panose="020B0604020202020204" pitchFamily="34" charset="0"/>
                <a:cs typeface="Arial" panose="020B0604020202020204" pitchFamily="34" charset="0"/>
              </a:rPr>
              <a:t>), has a length of 3,600 m and consists of 4 </a:t>
            </a:r>
            <a:r>
              <a:rPr lang="en-US" sz="2100" dirty="0" smtClean="0">
                <a:solidFill>
                  <a:schemeClr val="tx1"/>
                </a:solidFill>
                <a:latin typeface="Arial" panose="020B0604020202020204" pitchFamily="34" charset="0"/>
                <a:cs typeface="Arial" panose="020B0604020202020204" pitchFamily="34" charset="0"/>
              </a:rPr>
              <a:t>levels;</a:t>
            </a:r>
          </a:p>
          <a:p>
            <a:pPr marL="628650" indent="-287338">
              <a:buFont typeface="Wingdings" panose="05000000000000000000" pitchFamily="2" charset="2"/>
              <a:buChar char="Ø"/>
              <a:tabLst>
                <a:tab pos="628650" algn="l"/>
              </a:tabLst>
            </a:pPr>
            <a:r>
              <a:rPr lang="en-US" sz="2100" dirty="0" err="1" smtClean="0">
                <a:solidFill>
                  <a:schemeClr val="tx1"/>
                </a:solidFill>
                <a:latin typeface="Arial" panose="020B0604020202020204" pitchFamily="34" charset="0"/>
                <a:cs typeface="Arial" panose="020B0604020202020204" pitchFamily="34" charset="0"/>
              </a:rPr>
              <a:t>Scărişoara</a:t>
            </a:r>
            <a:r>
              <a:rPr lang="en-US" sz="2100" dirty="0" smtClean="0">
                <a:solidFill>
                  <a:schemeClr val="tx1"/>
                </a:solidFill>
                <a:latin typeface="Arial" panose="020B0604020202020204" pitchFamily="34" charset="0"/>
                <a:cs typeface="Arial" panose="020B0604020202020204" pitchFamily="34" charset="0"/>
              </a:rPr>
              <a:t> </a:t>
            </a:r>
            <a:r>
              <a:rPr lang="en-US" sz="2100" dirty="0">
                <a:solidFill>
                  <a:schemeClr val="tx1"/>
                </a:solidFill>
                <a:latin typeface="Arial" panose="020B0604020202020204" pitchFamily="34" charset="0"/>
                <a:cs typeface="Arial" panose="020B0604020202020204" pitchFamily="34" charset="0"/>
              </a:rPr>
              <a:t>Cave, is one of the largest ice caves in Romania, located in the </a:t>
            </a:r>
            <a:r>
              <a:rPr lang="en-US" sz="2100" dirty="0" err="1">
                <a:solidFill>
                  <a:schemeClr val="tx1"/>
                </a:solidFill>
                <a:latin typeface="Arial" panose="020B0604020202020204" pitchFamily="34" charset="0"/>
                <a:cs typeface="Arial" panose="020B0604020202020204" pitchFamily="34" charset="0"/>
              </a:rPr>
              <a:t>Apuseni</a:t>
            </a:r>
            <a:r>
              <a:rPr lang="en-US" sz="2100" dirty="0">
                <a:solidFill>
                  <a:schemeClr val="tx1"/>
                </a:solidFill>
                <a:latin typeface="Arial" panose="020B0604020202020204" pitchFamily="34" charset="0"/>
                <a:cs typeface="Arial" panose="020B0604020202020204" pitchFamily="34" charset="0"/>
              </a:rPr>
              <a:t> Mountains, at 1165 meters altitude </a:t>
            </a:r>
            <a:r>
              <a:rPr lang="en-US" sz="2100" dirty="0" smtClean="0">
                <a:solidFill>
                  <a:schemeClr val="tx1"/>
                </a:solidFill>
                <a:latin typeface="Arial" panose="020B0604020202020204" pitchFamily="34" charset="0"/>
                <a:cs typeface="Arial" panose="020B0604020202020204" pitchFamily="34" charset="0"/>
              </a:rPr>
              <a:t>above </a:t>
            </a:r>
            <a:r>
              <a:rPr lang="en-US" sz="2100" dirty="0">
                <a:solidFill>
                  <a:schemeClr val="tx1"/>
                </a:solidFill>
                <a:latin typeface="Arial" panose="020B0604020202020204" pitchFamily="34" charset="0"/>
                <a:cs typeface="Arial" panose="020B0604020202020204" pitchFamily="34" charset="0"/>
              </a:rPr>
              <a:t>sea level</a:t>
            </a:r>
            <a:r>
              <a:rPr lang="en-US" sz="2100" dirty="0" smtClean="0">
                <a:solidFill>
                  <a:schemeClr val="tx1"/>
                </a:solidFill>
                <a:latin typeface="Arial" panose="020B0604020202020204" pitchFamily="34" charset="0"/>
                <a:cs typeface="Arial" panose="020B0604020202020204" pitchFamily="34" charset="0"/>
              </a:rPr>
              <a:t>.  </a:t>
            </a:r>
            <a:r>
              <a:rPr lang="en-US" sz="2100" dirty="0">
                <a:solidFill>
                  <a:schemeClr val="tx1"/>
                </a:solidFill>
                <a:latin typeface="Arial" panose="020B0604020202020204" pitchFamily="34" charset="0"/>
                <a:cs typeface="Arial" panose="020B0604020202020204" pitchFamily="34" charset="0"/>
              </a:rPr>
              <a:t>It is 105 meters deep and 720 meters </a:t>
            </a:r>
            <a:r>
              <a:rPr lang="en-US" sz="2100" dirty="0" smtClean="0">
                <a:solidFill>
                  <a:schemeClr val="tx1"/>
                </a:solidFill>
                <a:latin typeface="Arial" panose="020B0604020202020204" pitchFamily="34" charset="0"/>
                <a:cs typeface="Arial" panose="020B0604020202020204" pitchFamily="34" charset="0"/>
              </a:rPr>
              <a:t>long;</a:t>
            </a:r>
          </a:p>
          <a:p>
            <a:pPr marL="628650" indent="-287338">
              <a:buFont typeface="Wingdings" panose="05000000000000000000" pitchFamily="2" charset="2"/>
              <a:buChar char="Ø"/>
              <a:tabLst>
                <a:tab pos="628650" algn="l"/>
              </a:tabLst>
            </a:pPr>
            <a:r>
              <a:rPr lang="en-US" sz="2100" dirty="0" smtClean="0">
                <a:solidFill>
                  <a:schemeClr val="tx1"/>
                </a:solidFill>
                <a:latin typeface="Arial" panose="020B0604020202020204" pitchFamily="34" charset="0"/>
                <a:cs typeface="Arial" panose="020B0604020202020204" pitchFamily="34" charset="0"/>
              </a:rPr>
              <a:t>Ur</a:t>
            </a:r>
            <a:r>
              <a:rPr lang="ro-RO" sz="2100" dirty="0" smtClean="0">
                <a:solidFill>
                  <a:schemeClr val="tx1"/>
                </a:solidFill>
                <a:latin typeface="Arial" panose="020B0604020202020204" pitchFamily="34" charset="0"/>
                <a:cs typeface="Arial" panose="020B0604020202020204" pitchFamily="34" charset="0"/>
              </a:rPr>
              <a:t>șilor</a:t>
            </a:r>
            <a:r>
              <a:rPr lang="en-US" sz="2100" dirty="0" smtClean="0">
                <a:solidFill>
                  <a:schemeClr val="tx1"/>
                </a:solidFill>
                <a:latin typeface="Arial" panose="020B0604020202020204" pitchFamily="34" charset="0"/>
                <a:cs typeface="Arial" panose="020B0604020202020204" pitchFamily="34" charset="0"/>
              </a:rPr>
              <a:t> </a:t>
            </a:r>
            <a:r>
              <a:rPr lang="en-US" sz="2100" dirty="0">
                <a:solidFill>
                  <a:schemeClr val="tx1"/>
                </a:solidFill>
                <a:latin typeface="Arial" panose="020B0604020202020204" pitchFamily="34" charset="0"/>
                <a:cs typeface="Arial" panose="020B0604020202020204" pitchFamily="34" charset="0"/>
              </a:rPr>
              <a:t>Cave, discovered in 1975, is located at an altitude of 482 </a:t>
            </a:r>
            <a:r>
              <a:rPr lang="en-US" sz="2100" dirty="0" smtClean="0">
                <a:solidFill>
                  <a:schemeClr val="tx1"/>
                </a:solidFill>
                <a:latin typeface="Arial" panose="020B0604020202020204" pitchFamily="34" charset="0"/>
                <a:cs typeface="Arial" panose="020B0604020202020204" pitchFamily="34" charset="0"/>
              </a:rPr>
              <a:t>meters;</a:t>
            </a:r>
          </a:p>
          <a:p>
            <a:pPr marL="628650" indent="-287338">
              <a:buFont typeface="Wingdings" panose="05000000000000000000" pitchFamily="2" charset="2"/>
              <a:buChar char="Ø"/>
              <a:tabLst>
                <a:tab pos="628650" algn="l"/>
              </a:tabLst>
            </a:pPr>
            <a:r>
              <a:rPr lang="en-US" sz="2100" dirty="0" err="1" smtClean="0">
                <a:solidFill>
                  <a:schemeClr val="tx1"/>
                </a:solidFill>
                <a:latin typeface="Arial" panose="020B0604020202020204" pitchFamily="34" charset="0"/>
                <a:cs typeface="Arial" panose="020B0604020202020204" pitchFamily="34" charset="0"/>
              </a:rPr>
              <a:t>Vântului</a:t>
            </a:r>
            <a:r>
              <a:rPr lang="en-US" sz="2100" dirty="0" smtClean="0">
                <a:solidFill>
                  <a:schemeClr val="tx1"/>
                </a:solidFill>
                <a:latin typeface="Arial" panose="020B0604020202020204" pitchFamily="34" charset="0"/>
                <a:cs typeface="Arial" panose="020B0604020202020204" pitchFamily="34" charset="0"/>
              </a:rPr>
              <a:t> </a:t>
            </a:r>
            <a:r>
              <a:rPr lang="en-US" sz="2100" dirty="0">
                <a:solidFill>
                  <a:schemeClr val="tx1"/>
                </a:solidFill>
                <a:latin typeface="Arial" panose="020B0604020202020204" pitchFamily="34" charset="0"/>
                <a:cs typeface="Arial" panose="020B0604020202020204" pitchFamily="34" charset="0"/>
              </a:rPr>
              <a:t>Cave, is the largest cave in Romania, with a total length of 52 kilometers and is located in the </a:t>
            </a:r>
            <a:r>
              <a:rPr lang="en-US" sz="2100" dirty="0" err="1">
                <a:solidFill>
                  <a:schemeClr val="tx1"/>
                </a:solidFill>
                <a:latin typeface="Arial" panose="020B0604020202020204" pitchFamily="34" charset="0"/>
                <a:cs typeface="Arial" panose="020B0604020202020204" pitchFamily="34" charset="0"/>
              </a:rPr>
              <a:t>Pădurea</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Craiului</a:t>
            </a:r>
            <a:r>
              <a:rPr lang="en-US" sz="2100" dirty="0">
                <a:solidFill>
                  <a:schemeClr val="tx1"/>
                </a:solidFill>
                <a:latin typeface="Arial" panose="020B0604020202020204" pitchFamily="34" charset="0"/>
                <a:cs typeface="Arial" panose="020B0604020202020204" pitchFamily="34" charset="0"/>
              </a:rPr>
              <a:t> Mountains (it was discovered in 1957</a:t>
            </a:r>
            <a:r>
              <a:rPr lang="en-US" sz="2100" dirty="0" smtClean="0">
                <a:solidFill>
                  <a:schemeClr val="tx1"/>
                </a:solidFill>
                <a:latin typeface="Arial" panose="020B0604020202020204" pitchFamily="34" charset="0"/>
                <a:cs typeface="Arial" panose="020B0604020202020204" pitchFamily="34" charset="0"/>
              </a:rPr>
              <a:t>);</a:t>
            </a:r>
          </a:p>
          <a:p>
            <a:pPr marL="628650" indent="-287338">
              <a:buFont typeface="Wingdings" panose="05000000000000000000" pitchFamily="2" charset="2"/>
              <a:buChar char="Ø"/>
              <a:tabLst>
                <a:tab pos="628650" algn="l"/>
              </a:tabLst>
            </a:pPr>
            <a:r>
              <a:rPr lang="en-US" sz="2100" dirty="0" smtClean="0">
                <a:solidFill>
                  <a:schemeClr val="tx1"/>
                </a:solidFill>
                <a:latin typeface="Arial" panose="020B0604020202020204" pitchFamily="34" charset="0"/>
                <a:cs typeface="Arial" panose="020B0604020202020204" pitchFamily="34" charset="0"/>
              </a:rPr>
              <a:t>Piatra </a:t>
            </a:r>
            <a:r>
              <a:rPr lang="en-US" sz="2100" dirty="0" err="1">
                <a:solidFill>
                  <a:schemeClr val="tx1"/>
                </a:solidFill>
                <a:latin typeface="Arial" panose="020B0604020202020204" pitchFamily="34" charset="0"/>
                <a:cs typeface="Arial" panose="020B0604020202020204" pitchFamily="34" charset="0"/>
              </a:rPr>
              <a:t>Altarului</a:t>
            </a:r>
            <a:r>
              <a:rPr lang="en-US" sz="2100" dirty="0">
                <a:solidFill>
                  <a:schemeClr val="tx1"/>
                </a:solidFill>
                <a:latin typeface="Arial" panose="020B0604020202020204" pitchFamily="34" charset="0"/>
                <a:cs typeface="Arial" panose="020B0604020202020204" pitchFamily="34" charset="0"/>
              </a:rPr>
              <a:t> Cave, is one of the most beautiful caves </a:t>
            </a:r>
            <a:r>
              <a:rPr lang="en-US" sz="2100" dirty="0" smtClean="0">
                <a:solidFill>
                  <a:schemeClr val="tx1"/>
                </a:solidFill>
                <a:latin typeface="Arial" panose="020B0604020202020204" pitchFamily="34" charset="0"/>
                <a:cs typeface="Arial" panose="020B0604020202020204" pitchFamily="34" charset="0"/>
              </a:rPr>
              <a:t>in </a:t>
            </a:r>
            <a:r>
              <a:rPr lang="en-US" sz="2100" dirty="0">
                <a:solidFill>
                  <a:schemeClr val="tx1"/>
                </a:solidFill>
                <a:latin typeface="Arial" panose="020B0604020202020204" pitchFamily="34" charset="0"/>
                <a:cs typeface="Arial" panose="020B0604020202020204" pitchFamily="34" charset="0"/>
              </a:rPr>
              <a:t>Europe (discovered by Daniel </a:t>
            </a:r>
            <a:r>
              <a:rPr lang="en-US" sz="2100" dirty="0" err="1">
                <a:solidFill>
                  <a:schemeClr val="tx1"/>
                </a:solidFill>
                <a:latin typeface="Arial" panose="020B0604020202020204" pitchFamily="34" charset="0"/>
                <a:cs typeface="Arial" panose="020B0604020202020204" pitchFamily="34" charset="0"/>
              </a:rPr>
              <a:t>Cârlugea</a:t>
            </a:r>
            <a:r>
              <a:rPr lang="en-US" sz="2100" dirty="0">
                <a:solidFill>
                  <a:schemeClr val="tx1"/>
                </a:solidFill>
                <a:latin typeface="Arial" panose="020B0604020202020204" pitchFamily="34" charset="0"/>
                <a:cs typeface="Arial" panose="020B0604020202020204" pitchFamily="34" charset="0"/>
              </a:rPr>
              <a:t> and </a:t>
            </a:r>
            <a:r>
              <a:rPr lang="en-US" sz="2100" dirty="0" err="1">
                <a:solidFill>
                  <a:schemeClr val="tx1"/>
                </a:solidFill>
                <a:latin typeface="Arial" panose="020B0604020202020204" pitchFamily="34" charset="0"/>
                <a:cs typeface="Arial" panose="020B0604020202020204" pitchFamily="34" charset="0"/>
              </a:rPr>
              <a:t>Doru</a:t>
            </a:r>
            <a:r>
              <a:rPr lang="en-US" sz="2100" dirty="0">
                <a:solidFill>
                  <a:schemeClr val="tx1"/>
                </a:solidFill>
                <a:latin typeface="Arial" panose="020B0604020202020204" pitchFamily="34" charset="0"/>
                <a:cs typeface="Arial" panose="020B0604020202020204" pitchFamily="34" charset="0"/>
              </a:rPr>
              <a:t> </a:t>
            </a:r>
            <a:r>
              <a:rPr lang="en-US" sz="2100" dirty="0" err="1">
                <a:solidFill>
                  <a:schemeClr val="tx1"/>
                </a:solidFill>
                <a:latin typeface="Arial" panose="020B0604020202020204" pitchFamily="34" charset="0"/>
                <a:cs typeface="Arial" panose="020B0604020202020204" pitchFamily="34" charset="0"/>
              </a:rPr>
              <a:t>Croitoru</a:t>
            </a:r>
            <a:r>
              <a:rPr lang="en-US" sz="2100" dirty="0">
                <a:solidFill>
                  <a:schemeClr val="tx1"/>
                </a:solidFill>
                <a:latin typeface="Arial" panose="020B0604020202020204" pitchFamily="34" charset="0"/>
                <a:cs typeface="Arial" panose="020B0604020202020204" pitchFamily="34" charset="0"/>
              </a:rPr>
              <a:t> in 1984</a:t>
            </a:r>
            <a:r>
              <a:rPr lang="en-US" sz="2100" dirty="0" smtClean="0">
                <a:solidFill>
                  <a:schemeClr val="tx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111693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66109" y="1302327"/>
            <a:ext cx="9307280" cy="4682837"/>
          </a:xfrm>
        </p:spPr>
        <p:txBody>
          <a:bodyPr>
            <a:noAutofit/>
          </a:bodyPr>
          <a:lstStyle/>
          <a:p>
            <a:pPr>
              <a:buFont typeface="Wingdings" panose="05000000000000000000" pitchFamily="2" charset="2"/>
              <a:buChar char="Ø"/>
            </a:pPr>
            <a:r>
              <a:rPr lang="en-US" sz="2200" dirty="0" err="1" smtClean="0">
                <a:solidFill>
                  <a:schemeClr val="tx1"/>
                </a:solidFill>
                <a:latin typeface="Arial" panose="020B0604020202020204" pitchFamily="34" charset="0"/>
                <a:cs typeface="Arial" panose="020B0604020202020204" pitchFamily="34" charset="0"/>
              </a:rPr>
              <a:t>Cetatea</a:t>
            </a:r>
            <a:r>
              <a:rPr lang="en-US" sz="2200" dirty="0" smtClean="0">
                <a:solidFill>
                  <a:schemeClr val="tx1"/>
                </a:solidFill>
                <a:latin typeface="Arial" panose="020B0604020202020204" pitchFamily="34" charset="0"/>
                <a:cs typeface="Arial" panose="020B0604020202020204" pitchFamily="34" charset="0"/>
              </a:rPr>
              <a:t> Ponor Cave</a:t>
            </a:r>
            <a:r>
              <a:rPr lang="en-US" sz="2200" dirty="0">
                <a:solidFill>
                  <a:schemeClr val="tx1"/>
                </a:solidFill>
                <a:latin typeface="Arial" panose="020B0604020202020204" pitchFamily="34" charset="0"/>
                <a:cs typeface="Arial" panose="020B0604020202020204" pitchFamily="34" charset="0"/>
              </a:rPr>
              <a:t>, (nicknamed the Everest of Romanian Speleology), at the entrance, has a portal 70 meters high and 30 meters wide, which is said to be the largest in this part of </a:t>
            </a:r>
            <a:r>
              <a:rPr lang="en-US" sz="2200" dirty="0" smtClean="0">
                <a:solidFill>
                  <a:schemeClr val="tx1"/>
                </a:solidFill>
                <a:latin typeface="Arial" panose="020B0604020202020204" pitchFamily="34" charset="0"/>
                <a:cs typeface="Arial" panose="020B0604020202020204" pitchFamily="34" charset="0"/>
              </a:rPr>
              <a:t>Europe;</a:t>
            </a:r>
          </a:p>
          <a:p>
            <a:pPr>
              <a:buFont typeface="Wingdings" panose="05000000000000000000" pitchFamily="2" charset="2"/>
              <a:buChar char="Ø"/>
            </a:pPr>
            <a:r>
              <a:rPr lang="en-US" sz="2200" dirty="0">
                <a:solidFill>
                  <a:schemeClr val="tx1"/>
                </a:solidFill>
                <a:latin typeface="Arial" panose="020B0604020202020204" pitchFamily="34" charset="0"/>
                <a:cs typeface="Arial" panose="020B0604020202020204" pitchFamily="34" charset="0"/>
              </a:rPr>
              <a:t>Huda </a:t>
            </a:r>
            <a:r>
              <a:rPr lang="en-US" sz="2200" dirty="0" err="1" smtClean="0">
                <a:solidFill>
                  <a:schemeClr val="tx1"/>
                </a:solidFill>
                <a:latin typeface="Arial" panose="020B0604020202020204" pitchFamily="34" charset="0"/>
                <a:cs typeface="Arial" panose="020B0604020202020204" pitchFamily="34" charset="0"/>
              </a:rPr>
              <a:t>lui</a:t>
            </a:r>
            <a:r>
              <a:rPr lang="en-US" sz="2200" dirty="0" smtClean="0">
                <a:solidFill>
                  <a:schemeClr val="tx1"/>
                </a:solidFill>
                <a:latin typeface="Arial" panose="020B0604020202020204" pitchFamily="34" charset="0"/>
                <a:cs typeface="Arial" panose="020B0604020202020204" pitchFamily="34" charset="0"/>
              </a:rPr>
              <a:t> </a:t>
            </a:r>
            <a:r>
              <a:rPr lang="en-US" sz="2200" dirty="0" err="1" smtClean="0">
                <a:solidFill>
                  <a:schemeClr val="tx1"/>
                </a:solidFill>
                <a:latin typeface="Arial" panose="020B0604020202020204" pitchFamily="34" charset="0"/>
                <a:cs typeface="Arial" panose="020B0604020202020204" pitchFamily="34" charset="0"/>
              </a:rPr>
              <a:t>Papara</a:t>
            </a:r>
            <a:r>
              <a:rPr lang="en-US" sz="2200" dirty="0" smtClean="0">
                <a:solidFill>
                  <a:schemeClr val="tx1"/>
                </a:solidFill>
                <a:latin typeface="Arial" panose="020B0604020202020204" pitchFamily="34" charset="0"/>
                <a:cs typeface="Arial" panose="020B0604020202020204" pitchFamily="34" charset="0"/>
              </a:rPr>
              <a:t> Cave</a:t>
            </a:r>
            <a:r>
              <a:rPr lang="en-US" sz="2200" dirty="0">
                <a:solidFill>
                  <a:schemeClr val="tx1"/>
                </a:solidFill>
                <a:latin typeface="Arial" panose="020B0604020202020204" pitchFamily="34" charset="0"/>
                <a:cs typeface="Arial" panose="020B0604020202020204" pitchFamily="34" charset="0"/>
              </a:rPr>
              <a:t>, in the </a:t>
            </a:r>
            <a:r>
              <a:rPr lang="en-US" sz="2200" dirty="0" err="1">
                <a:solidFill>
                  <a:schemeClr val="tx1"/>
                </a:solidFill>
                <a:latin typeface="Arial" panose="020B0604020202020204" pitchFamily="34" charset="0"/>
                <a:cs typeface="Arial" panose="020B0604020202020204" pitchFamily="34" charset="0"/>
              </a:rPr>
              <a:t>Apuseni</a:t>
            </a:r>
            <a:r>
              <a:rPr lang="en-US" sz="2200" dirty="0">
                <a:solidFill>
                  <a:schemeClr val="tx1"/>
                </a:solidFill>
                <a:latin typeface="Arial" panose="020B0604020202020204" pitchFamily="34" charset="0"/>
                <a:cs typeface="Arial" panose="020B0604020202020204" pitchFamily="34" charset="0"/>
              </a:rPr>
              <a:t> </a:t>
            </a:r>
            <a:r>
              <a:rPr lang="en-US" sz="2200" dirty="0" smtClean="0">
                <a:solidFill>
                  <a:schemeClr val="tx1"/>
                </a:solidFill>
                <a:latin typeface="Arial" panose="020B0604020202020204" pitchFamily="34" charset="0"/>
                <a:cs typeface="Arial" panose="020B0604020202020204" pitchFamily="34" charset="0"/>
              </a:rPr>
              <a:t>Mountains;</a:t>
            </a:r>
          </a:p>
          <a:p>
            <a:pPr>
              <a:buFont typeface="Wingdings" panose="05000000000000000000" pitchFamily="2" charset="2"/>
              <a:buChar char="Ø"/>
            </a:pPr>
            <a:r>
              <a:rPr lang="en-US" sz="2200" dirty="0" err="1" smtClean="0">
                <a:solidFill>
                  <a:schemeClr val="tx1"/>
                </a:solidFill>
                <a:latin typeface="Arial" panose="020B0604020202020204" pitchFamily="34" charset="0"/>
                <a:cs typeface="Arial" panose="020B0604020202020204" pitchFamily="34" charset="0"/>
              </a:rPr>
              <a:t>Meziad</a:t>
            </a:r>
            <a:r>
              <a:rPr lang="en-US" sz="2200" dirty="0" smtClean="0">
                <a:solidFill>
                  <a:schemeClr val="tx1"/>
                </a:solidFill>
                <a:latin typeface="Arial" panose="020B0604020202020204" pitchFamily="34" charset="0"/>
                <a:cs typeface="Arial" panose="020B0604020202020204" pitchFamily="34" charset="0"/>
              </a:rPr>
              <a:t> </a:t>
            </a:r>
            <a:r>
              <a:rPr lang="en-US" sz="2200" dirty="0">
                <a:solidFill>
                  <a:schemeClr val="tx1"/>
                </a:solidFill>
                <a:latin typeface="Arial" panose="020B0604020202020204" pitchFamily="34" charset="0"/>
                <a:cs typeface="Arial" panose="020B0604020202020204" pitchFamily="34" charset="0"/>
              </a:rPr>
              <a:t>Cave, near </a:t>
            </a:r>
            <a:r>
              <a:rPr lang="en-US" sz="2200" dirty="0" err="1">
                <a:solidFill>
                  <a:schemeClr val="tx1"/>
                </a:solidFill>
                <a:latin typeface="Arial" panose="020B0604020202020204" pitchFamily="34" charset="0"/>
                <a:cs typeface="Arial" panose="020B0604020202020204" pitchFamily="34" charset="0"/>
              </a:rPr>
              <a:t>Beiuş</a:t>
            </a:r>
            <a:r>
              <a:rPr lang="en-US" sz="2200" dirty="0">
                <a:solidFill>
                  <a:schemeClr val="tx1"/>
                </a:solidFill>
                <a:latin typeface="Arial" panose="020B0604020202020204" pitchFamily="34" charset="0"/>
                <a:cs typeface="Arial" panose="020B0604020202020204" pitchFamily="34" charset="0"/>
              </a:rPr>
              <a:t>. The dimensions of the cave are impressive: only the portal is 16 m high and 10 m </a:t>
            </a:r>
            <a:r>
              <a:rPr lang="en-US" sz="2200" dirty="0" smtClean="0">
                <a:solidFill>
                  <a:schemeClr val="tx1"/>
                </a:solidFill>
                <a:latin typeface="Arial" panose="020B0604020202020204" pitchFamily="34" charset="0"/>
                <a:cs typeface="Arial" panose="020B0604020202020204" pitchFamily="34" charset="0"/>
              </a:rPr>
              <a:t>wide;</a:t>
            </a:r>
          </a:p>
          <a:p>
            <a:pPr>
              <a:buFont typeface="Wingdings" panose="05000000000000000000" pitchFamily="2" charset="2"/>
              <a:buChar char="Ø"/>
            </a:pPr>
            <a:r>
              <a:rPr lang="en-US" sz="2200" dirty="0" err="1" smtClean="0">
                <a:solidFill>
                  <a:schemeClr val="tx1"/>
                </a:solidFill>
                <a:latin typeface="Arial" panose="020B0604020202020204" pitchFamily="34" charset="0"/>
                <a:cs typeface="Arial" panose="020B0604020202020204" pitchFamily="34" charset="0"/>
              </a:rPr>
              <a:t>Poarta</a:t>
            </a:r>
            <a:r>
              <a:rPr lang="en-US" sz="2200" dirty="0" smtClean="0">
                <a:solidFill>
                  <a:schemeClr val="tx1"/>
                </a:solidFill>
                <a:latin typeface="Arial" panose="020B0604020202020204" pitchFamily="34" charset="0"/>
                <a:cs typeface="Arial" panose="020B0604020202020204" pitchFamily="34" charset="0"/>
              </a:rPr>
              <a:t> </a:t>
            </a:r>
            <a:r>
              <a:rPr lang="en-US" sz="2200" dirty="0" err="1">
                <a:solidFill>
                  <a:schemeClr val="tx1"/>
                </a:solidFill>
                <a:latin typeface="Arial" panose="020B0604020202020204" pitchFamily="34" charset="0"/>
                <a:cs typeface="Arial" panose="020B0604020202020204" pitchFamily="34" charset="0"/>
              </a:rPr>
              <a:t>lui</a:t>
            </a:r>
            <a:r>
              <a:rPr lang="en-US" sz="2200" dirty="0">
                <a:solidFill>
                  <a:schemeClr val="tx1"/>
                </a:solidFill>
                <a:latin typeface="Arial" panose="020B0604020202020204" pitchFamily="34" charset="0"/>
                <a:cs typeface="Arial" panose="020B0604020202020204" pitchFamily="34" charset="0"/>
              </a:rPr>
              <a:t> </a:t>
            </a:r>
            <a:r>
              <a:rPr lang="en-US" sz="2200" dirty="0" err="1">
                <a:solidFill>
                  <a:schemeClr val="tx1"/>
                </a:solidFill>
                <a:latin typeface="Arial" panose="020B0604020202020204" pitchFamily="34" charset="0"/>
                <a:cs typeface="Arial" panose="020B0604020202020204" pitchFamily="34" charset="0"/>
              </a:rPr>
              <a:t>Ionel</a:t>
            </a:r>
            <a:r>
              <a:rPr lang="en-US" sz="2200" dirty="0">
                <a:solidFill>
                  <a:schemeClr val="tx1"/>
                </a:solidFill>
                <a:latin typeface="Arial" panose="020B0604020202020204" pitchFamily="34" charset="0"/>
                <a:cs typeface="Arial" panose="020B0604020202020204" pitchFamily="34" charset="0"/>
              </a:rPr>
              <a:t> </a:t>
            </a:r>
            <a:r>
              <a:rPr lang="en-US" sz="2200" dirty="0" smtClean="0">
                <a:solidFill>
                  <a:schemeClr val="tx1"/>
                </a:solidFill>
                <a:latin typeface="Arial" panose="020B0604020202020204" pitchFamily="34" charset="0"/>
                <a:cs typeface="Arial" panose="020B0604020202020204" pitchFamily="34" charset="0"/>
              </a:rPr>
              <a:t>Cave </a:t>
            </a:r>
            <a:r>
              <a:rPr lang="en-US" sz="2200" dirty="0">
                <a:solidFill>
                  <a:schemeClr val="tx1"/>
                </a:solidFill>
                <a:latin typeface="Arial" panose="020B0604020202020204" pitchFamily="34" charset="0"/>
                <a:cs typeface="Arial" panose="020B0604020202020204" pitchFamily="34" charset="0"/>
              </a:rPr>
              <a:t>is located on the right slope of the </a:t>
            </a:r>
            <a:r>
              <a:rPr lang="en-US" sz="2200" dirty="0" err="1">
                <a:solidFill>
                  <a:schemeClr val="tx1"/>
                </a:solidFill>
                <a:latin typeface="Arial" panose="020B0604020202020204" pitchFamily="34" charset="0"/>
                <a:cs typeface="Arial" panose="020B0604020202020204" pitchFamily="34" charset="0"/>
              </a:rPr>
              <a:t>Ordancușa</a:t>
            </a:r>
            <a:r>
              <a:rPr lang="en-US" sz="2200" dirty="0">
                <a:solidFill>
                  <a:schemeClr val="tx1"/>
                </a:solidFill>
                <a:latin typeface="Arial" panose="020B0604020202020204" pitchFamily="34" charset="0"/>
                <a:cs typeface="Arial" panose="020B0604020202020204" pitchFamily="34" charset="0"/>
              </a:rPr>
              <a:t> Valley, at an altitude of 800 </a:t>
            </a:r>
            <a:r>
              <a:rPr lang="en-US" sz="2200" dirty="0" smtClean="0">
                <a:solidFill>
                  <a:schemeClr val="tx1"/>
                </a:solidFill>
                <a:latin typeface="Arial" panose="020B0604020202020204" pitchFamily="34" charset="0"/>
                <a:cs typeface="Arial" panose="020B0604020202020204" pitchFamily="34" charset="0"/>
              </a:rPr>
              <a:t>m;</a:t>
            </a:r>
          </a:p>
          <a:p>
            <a:pPr>
              <a:buFont typeface="Wingdings" panose="05000000000000000000" pitchFamily="2" charset="2"/>
              <a:buChar char="Ø"/>
            </a:pPr>
            <a:r>
              <a:rPr lang="en-US" sz="2200" dirty="0" err="1" smtClean="0">
                <a:solidFill>
                  <a:schemeClr val="tx1"/>
                </a:solidFill>
                <a:latin typeface="Arial" panose="020B0604020202020204" pitchFamily="34" charset="0"/>
                <a:cs typeface="Arial" panose="020B0604020202020204" pitchFamily="34" charset="0"/>
              </a:rPr>
              <a:t>Topolnița</a:t>
            </a:r>
            <a:r>
              <a:rPr lang="en-US" sz="2200" dirty="0" smtClean="0">
                <a:solidFill>
                  <a:schemeClr val="tx1"/>
                </a:solidFill>
                <a:latin typeface="Arial" panose="020B0604020202020204" pitchFamily="34" charset="0"/>
                <a:cs typeface="Arial" panose="020B0604020202020204" pitchFamily="34" charset="0"/>
              </a:rPr>
              <a:t> </a:t>
            </a:r>
            <a:r>
              <a:rPr lang="en-US" sz="2200" dirty="0">
                <a:solidFill>
                  <a:schemeClr val="tx1"/>
                </a:solidFill>
                <a:latin typeface="Arial" panose="020B0604020202020204" pitchFamily="34" charset="0"/>
                <a:cs typeface="Arial" panose="020B0604020202020204" pitchFamily="34" charset="0"/>
              </a:rPr>
              <a:t>Cave with unique areas in the world. With a length of approximately 11,000 meters, it is the second largest in Romania and the 17th in the </a:t>
            </a:r>
            <a:r>
              <a:rPr lang="en-US" sz="2200" dirty="0" smtClean="0">
                <a:solidFill>
                  <a:schemeClr val="tx1"/>
                </a:solidFill>
                <a:latin typeface="Arial" panose="020B0604020202020204" pitchFamily="34" charset="0"/>
                <a:cs typeface="Arial" panose="020B0604020202020204" pitchFamily="34" charset="0"/>
              </a:rPr>
              <a:t>world;</a:t>
            </a:r>
          </a:p>
          <a:p>
            <a:endParaRPr lang="en-US" sz="1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8834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63274" y="1524000"/>
            <a:ext cx="8401194" cy="4387273"/>
          </a:xfrm>
        </p:spPr>
        <p:txBody>
          <a:bodyPr>
            <a:normAutofit/>
          </a:bodyPr>
          <a:lstStyle/>
          <a:p>
            <a:pPr>
              <a:buFont typeface="Wingdings" panose="05000000000000000000" pitchFamily="2" charset="2"/>
              <a:buChar char="Ø"/>
            </a:pPr>
            <a:r>
              <a:rPr lang="ro-RO" sz="2200" dirty="0" smtClean="0">
                <a:solidFill>
                  <a:schemeClr val="tx1"/>
                </a:solidFill>
                <a:latin typeface="Arial" panose="020B0604020202020204" pitchFamily="34" charset="0"/>
                <a:cs typeface="Arial" panose="020B0604020202020204" pitchFamily="34" charset="0"/>
              </a:rPr>
              <a:t>Bolii</a:t>
            </a:r>
            <a:r>
              <a:rPr lang="en-US" sz="2200" dirty="0" smtClean="0">
                <a:solidFill>
                  <a:schemeClr val="tx1"/>
                </a:solidFill>
                <a:latin typeface="Arial" panose="020B0604020202020204" pitchFamily="34" charset="0"/>
                <a:cs typeface="Arial" panose="020B0604020202020204" pitchFamily="34" charset="0"/>
              </a:rPr>
              <a:t> </a:t>
            </a:r>
            <a:r>
              <a:rPr lang="en-US" sz="2200" dirty="0">
                <a:solidFill>
                  <a:schemeClr val="tx1"/>
                </a:solidFill>
                <a:latin typeface="Arial" panose="020B0604020202020204" pitchFamily="34" charset="0"/>
                <a:cs typeface="Arial" panose="020B0604020202020204" pitchFamily="34" charset="0"/>
              </a:rPr>
              <a:t>Cave: (witness to all historical events in the Jiu Valley, since the first </a:t>
            </a:r>
            <a:r>
              <a:rPr lang="en-US" sz="2200" dirty="0" err="1">
                <a:solidFill>
                  <a:schemeClr val="tx1"/>
                </a:solidFill>
                <a:latin typeface="Arial" panose="020B0604020202020204" pitchFamily="34" charset="0"/>
                <a:cs typeface="Arial" panose="020B0604020202020204" pitchFamily="34" charset="0"/>
              </a:rPr>
              <a:t>Daco</a:t>
            </a:r>
            <a:r>
              <a:rPr lang="en-US" sz="2200" dirty="0">
                <a:solidFill>
                  <a:schemeClr val="tx1"/>
                </a:solidFill>
                <a:latin typeface="Arial" panose="020B0604020202020204" pitchFamily="34" charset="0"/>
                <a:cs typeface="Arial" panose="020B0604020202020204" pitchFamily="34" charset="0"/>
              </a:rPr>
              <a:t>-Roman war);</a:t>
            </a:r>
          </a:p>
          <a:p>
            <a:pPr>
              <a:buFont typeface="Wingdings" panose="05000000000000000000" pitchFamily="2" charset="2"/>
              <a:buChar char="Ø"/>
            </a:pPr>
            <a:r>
              <a:rPr lang="en-US" sz="2200" dirty="0" err="1">
                <a:solidFill>
                  <a:schemeClr val="tx1"/>
                </a:solidFill>
                <a:latin typeface="Arial" panose="020B0604020202020204" pitchFamily="34" charset="0"/>
                <a:cs typeface="Arial" panose="020B0604020202020204" pitchFamily="34" charset="0"/>
              </a:rPr>
              <a:t>Comarnic</a:t>
            </a:r>
            <a:r>
              <a:rPr lang="en-US" sz="2200" dirty="0">
                <a:solidFill>
                  <a:schemeClr val="tx1"/>
                </a:solidFill>
                <a:latin typeface="Arial" panose="020B0604020202020204" pitchFamily="34" charset="0"/>
                <a:cs typeface="Arial" panose="020B0604020202020204" pitchFamily="34" charset="0"/>
              </a:rPr>
              <a:t> Cave, the wildest, largest and most complex cavity in Banat (</a:t>
            </a:r>
            <a:r>
              <a:rPr lang="en-US" sz="2200" dirty="0" smtClean="0">
                <a:solidFill>
                  <a:schemeClr val="tx1"/>
                </a:solidFill>
                <a:latin typeface="Arial" panose="020B0604020202020204" pitchFamily="34" charset="0"/>
                <a:cs typeface="Arial" panose="020B0604020202020204" pitchFamily="34" charset="0"/>
              </a:rPr>
              <a:t>6,201 </a:t>
            </a:r>
            <a:r>
              <a:rPr lang="en-US" sz="2200" dirty="0">
                <a:solidFill>
                  <a:schemeClr val="tx1"/>
                </a:solidFill>
                <a:latin typeface="Arial" panose="020B0604020202020204" pitchFamily="34" charset="0"/>
                <a:cs typeface="Arial" panose="020B0604020202020204" pitchFamily="34" charset="0"/>
              </a:rPr>
              <a:t>m development, </a:t>
            </a:r>
            <a:r>
              <a:rPr lang="en-US" sz="2200" dirty="0" smtClean="0">
                <a:solidFill>
                  <a:schemeClr val="tx1"/>
                </a:solidFill>
                <a:latin typeface="Arial" panose="020B0604020202020204" pitchFamily="34" charset="0"/>
                <a:cs typeface="Arial" panose="020B0604020202020204" pitchFamily="34" charset="0"/>
              </a:rPr>
              <a:t>101 </a:t>
            </a:r>
            <a:r>
              <a:rPr lang="en-US" sz="2200" dirty="0">
                <a:solidFill>
                  <a:schemeClr val="tx1"/>
                </a:solidFill>
                <a:latin typeface="Arial" panose="020B0604020202020204" pitchFamily="34" charset="0"/>
                <a:cs typeface="Arial" panose="020B0604020202020204" pitchFamily="34" charset="0"/>
              </a:rPr>
              <a:t>m elevation gain, </a:t>
            </a:r>
            <a:r>
              <a:rPr lang="en-US" sz="2200" dirty="0" smtClean="0">
                <a:solidFill>
                  <a:schemeClr val="tx1"/>
                </a:solidFill>
                <a:latin typeface="Arial" panose="020B0604020202020204" pitchFamily="34" charset="0"/>
                <a:cs typeface="Arial" panose="020B0604020202020204" pitchFamily="34" charset="0"/>
              </a:rPr>
              <a:t>1,081 m </a:t>
            </a:r>
            <a:r>
              <a:rPr lang="en-US" sz="2200" dirty="0">
                <a:solidFill>
                  <a:schemeClr val="tx1"/>
                </a:solidFill>
                <a:latin typeface="Arial" panose="020B0604020202020204" pitchFamily="34" charset="0"/>
                <a:cs typeface="Arial" panose="020B0604020202020204" pitchFamily="34" charset="0"/>
              </a:rPr>
              <a:t>extension);</a:t>
            </a:r>
          </a:p>
          <a:p>
            <a:pPr>
              <a:buFont typeface="Wingdings" panose="05000000000000000000" pitchFamily="2" charset="2"/>
              <a:buChar char="Ø"/>
            </a:pPr>
            <a:r>
              <a:rPr lang="ro-RO" sz="2200" dirty="0" smtClean="0">
                <a:solidFill>
                  <a:schemeClr val="tx1"/>
                </a:solidFill>
                <a:latin typeface="Arial" panose="020B0604020202020204" pitchFamily="34" charset="0"/>
                <a:cs typeface="Arial" panose="020B0604020202020204" pitchFamily="34" charset="0"/>
              </a:rPr>
              <a:t>Liliecilor</a:t>
            </a:r>
            <a:r>
              <a:rPr lang="en-US" sz="2200" dirty="0" smtClean="0">
                <a:solidFill>
                  <a:schemeClr val="tx1"/>
                </a:solidFill>
                <a:latin typeface="Arial" panose="020B0604020202020204" pitchFamily="34" charset="0"/>
                <a:cs typeface="Arial" panose="020B0604020202020204" pitchFamily="34" charset="0"/>
              </a:rPr>
              <a:t> </a:t>
            </a:r>
            <a:r>
              <a:rPr lang="en-US" sz="2200" dirty="0">
                <a:solidFill>
                  <a:schemeClr val="tx1"/>
                </a:solidFill>
                <a:latin typeface="Arial" panose="020B0604020202020204" pitchFamily="34" charset="0"/>
                <a:cs typeface="Arial" panose="020B0604020202020204" pitchFamily="34" charset="0"/>
              </a:rPr>
              <a:t>Cave (</a:t>
            </a:r>
            <a:r>
              <a:rPr lang="en-US" sz="2200" dirty="0" err="1">
                <a:solidFill>
                  <a:schemeClr val="tx1"/>
                </a:solidFill>
                <a:latin typeface="Arial" panose="020B0604020202020204" pitchFamily="34" charset="0"/>
                <a:cs typeface="Arial" panose="020B0604020202020204" pitchFamily="34" charset="0"/>
              </a:rPr>
              <a:t>Gura</a:t>
            </a:r>
            <a:r>
              <a:rPr lang="en-US" sz="2200" dirty="0">
                <a:solidFill>
                  <a:schemeClr val="tx1"/>
                </a:solidFill>
                <a:latin typeface="Arial" panose="020B0604020202020204" pitchFamily="34" charset="0"/>
                <a:cs typeface="Arial" panose="020B0604020202020204" pitchFamily="34" charset="0"/>
              </a:rPr>
              <a:t> </a:t>
            </a:r>
            <a:r>
              <a:rPr lang="en-US" sz="2200" dirty="0" err="1">
                <a:solidFill>
                  <a:schemeClr val="tx1"/>
                </a:solidFill>
                <a:latin typeface="Arial" panose="020B0604020202020204" pitchFamily="34" charset="0"/>
                <a:cs typeface="Arial" panose="020B0604020202020204" pitchFamily="34" charset="0"/>
              </a:rPr>
              <a:t>Dobrogei</a:t>
            </a:r>
            <a:r>
              <a:rPr lang="en-US" sz="2200" dirty="0">
                <a:solidFill>
                  <a:schemeClr val="tx1"/>
                </a:solidFill>
                <a:latin typeface="Arial" panose="020B0604020202020204" pitchFamily="34" charset="0"/>
                <a:cs typeface="Arial" panose="020B0604020202020204" pitchFamily="34" charset="0"/>
              </a:rPr>
              <a:t> Cave) has a length of galleries of 480 meters, with 3 entrances and several galleries (first reported in 1926 by archaeologist V. </a:t>
            </a:r>
            <a:r>
              <a:rPr lang="en-US" sz="2200" dirty="0" err="1" smtClean="0">
                <a:solidFill>
                  <a:schemeClr val="tx1"/>
                </a:solidFill>
                <a:latin typeface="Arial" panose="020B0604020202020204" pitchFamily="34" charset="0"/>
                <a:cs typeface="Arial" panose="020B0604020202020204" pitchFamily="34" charset="0"/>
              </a:rPr>
              <a:t>Pâ</a:t>
            </a:r>
            <a:r>
              <a:rPr lang="ro-RO" sz="2200" dirty="0" smtClean="0">
                <a:solidFill>
                  <a:schemeClr val="tx1"/>
                </a:solidFill>
                <a:latin typeface="Arial" panose="020B0604020202020204" pitchFamily="34" charset="0"/>
                <a:cs typeface="Arial" panose="020B0604020202020204" pitchFamily="34" charset="0"/>
              </a:rPr>
              <a:t>r</a:t>
            </a:r>
            <a:r>
              <a:rPr lang="en-US" sz="2200" dirty="0" smtClean="0">
                <a:solidFill>
                  <a:schemeClr val="tx1"/>
                </a:solidFill>
                <a:latin typeface="Arial" panose="020B0604020202020204" pitchFamily="34" charset="0"/>
                <a:cs typeface="Arial" panose="020B0604020202020204" pitchFamily="34" charset="0"/>
              </a:rPr>
              <a:t>van</a:t>
            </a:r>
            <a:r>
              <a:rPr lang="en-US" sz="2200" dirty="0">
                <a:solidFill>
                  <a:schemeClr val="tx1"/>
                </a:solidFill>
                <a:latin typeface="Arial" panose="020B0604020202020204" pitchFamily="34" charset="0"/>
                <a:cs typeface="Arial" panose="020B0604020202020204" pitchFamily="34" charset="0"/>
              </a:rPr>
              <a:t>);</a:t>
            </a:r>
          </a:p>
          <a:p>
            <a:pPr>
              <a:buFont typeface="Wingdings" panose="05000000000000000000" pitchFamily="2" charset="2"/>
              <a:buChar char="Ø"/>
            </a:pPr>
            <a:r>
              <a:rPr lang="en-US" sz="2200" dirty="0" err="1">
                <a:solidFill>
                  <a:schemeClr val="tx1"/>
                </a:solidFill>
                <a:latin typeface="Arial" panose="020B0604020202020204" pitchFamily="34" charset="0"/>
                <a:cs typeface="Arial" panose="020B0604020202020204" pitchFamily="34" charset="0"/>
              </a:rPr>
              <a:t>Limanu</a:t>
            </a:r>
            <a:r>
              <a:rPr lang="en-US" sz="2200" dirty="0">
                <a:solidFill>
                  <a:schemeClr val="tx1"/>
                </a:solidFill>
                <a:latin typeface="Arial" panose="020B0604020202020204" pitchFamily="34" charset="0"/>
                <a:cs typeface="Arial" panose="020B0604020202020204" pitchFamily="34" charset="0"/>
              </a:rPr>
              <a:t> </a:t>
            </a:r>
            <a:r>
              <a:rPr lang="en-US" sz="2200" dirty="0" smtClean="0">
                <a:solidFill>
                  <a:schemeClr val="tx1"/>
                </a:solidFill>
                <a:latin typeface="Arial" panose="020B0604020202020204" pitchFamily="34" charset="0"/>
                <a:cs typeface="Arial" panose="020B0604020202020204" pitchFamily="34" charset="0"/>
              </a:rPr>
              <a:t>Cave </a:t>
            </a:r>
            <a:r>
              <a:rPr lang="en-US" sz="2200" dirty="0">
                <a:solidFill>
                  <a:schemeClr val="tx1"/>
                </a:solidFill>
                <a:latin typeface="Arial" panose="020B0604020202020204" pitchFamily="34" charset="0"/>
                <a:cs typeface="Arial" panose="020B0604020202020204" pitchFamily="34" charset="0"/>
              </a:rPr>
              <a:t>(located about 5 kilometers from Mangalia), has a length of 3,200 meters. It is well known and has been receiving visitors since the early 1900s.</a:t>
            </a:r>
          </a:p>
          <a:p>
            <a:endParaRPr lang="en-US" dirty="0"/>
          </a:p>
        </p:txBody>
      </p:sp>
    </p:spTree>
    <p:extLst>
      <p:ext uri="{BB962C8B-B14F-4D97-AF65-F5344CB8AC3E}">
        <p14:creationId xmlns:p14="http://schemas.microsoft.com/office/powerpoint/2010/main" val="230484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901201"/>
            <a:ext cx="8911687" cy="844472"/>
          </a:xfrm>
        </p:spPr>
        <p:txBody>
          <a:bodyPr>
            <a:normAutofit fontScale="90000"/>
          </a:bodyPr>
          <a:lstStyle/>
          <a:p>
            <a:r>
              <a:rPr lang="en-US" dirty="0" smtClean="0">
                <a:solidFill>
                  <a:schemeClr val="tx1"/>
                </a:solidFill>
                <a:latin typeface="Arial" panose="020B0604020202020204" pitchFamily="34" charset="0"/>
                <a:cs typeface="Arial" panose="020B0604020202020204" pitchFamily="34" charset="0"/>
              </a:rPr>
              <a:t>Potential </a:t>
            </a:r>
            <a:r>
              <a:rPr lang="en-US" dirty="0">
                <a:solidFill>
                  <a:schemeClr val="tx1"/>
                </a:solidFill>
                <a:latin typeface="Arial" panose="020B0604020202020204" pitchFamily="34" charset="0"/>
                <a:cs typeface="Arial" panose="020B0604020202020204" pitchFamily="34" charset="0"/>
              </a:rPr>
              <a:t>benefits of developing tourism in caves</a:t>
            </a:r>
            <a:br>
              <a:rPr lang="en-US" dirty="0">
                <a:solidFill>
                  <a:schemeClr val="tx1"/>
                </a:solidFill>
                <a:latin typeface="Arial" panose="020B0604020202020204" pitchFamily="34" charset="0"/>
                <a:cs typeface="Arial" panose="020B0604020202020204" pitchFamily="34" charset="0"/>
              </a:rPr>
            </a:br>
            <a:endParaRPr lang="en-US" dirty="0"/>
          </a:p>
        </p:txBody>
      </p:sp>
      <p:sp>
        <p:nvSpPr>
          <p:cNvPr id="3" name="Content Placeholder 2"/>
          <p:cNvSpPr>
            <a:spLocks noGrp="1"/>
          </p:cNvSpPr>
          <p:nvPr>
            <p:ph idx="1"/>
          </p:nvPr>
        </p:nvSpPr>
        <p:spPr>
          <a:xfrm>
            <a:off x="2585499" y="1921163"/>
            <a:ext cx="8915400" cy="4331855"/>
          </a:xfrm>
        </p:spPr>
        <p:txBody>
          <a:bodyPr>
            <a:normAutofit fontScale="85000" lnSpcReduction="20000"/>
          </a:bodyPr>
          <a:lstStyle/>
          <a:p>
            <a:r>
              <a:rPr lang="en-US" sz="2600" dirty="0">
                <a:solidFill>
                  <a:schemeClr val="tx1"/>
                </a:solidFill>
                <a:latin typeface="Arial" panose="020B0604020202020204" pitchFamily="34" charset="0"/>
                <a:cs typeface="Arial" panose="020B0604020202020204" pitchFamily="34" charset="0"/>
              </a:rPr>
              <a:t>"The successful development and activity of a tourist cave depends on a combination of factors, including (Russell and Jeanne Gurnee, 1981</a:t>
            </a:r>
            <a:r>
              <a:rPr lang="en-US" sz="2600" dirty="0" smtClean="0">
                <a:solidFill>
                  <a:schemeClr val="tx1"/>
                </a:solidFill>
                <a:latin typeface="Arial" panose="020B0604020202020204" pitchFamily="34" charset="0"/>
                <a:cs typeface="Arial" panose="020B0604020202020204" pitchFamily="34" charset="0"/>
              </a:rPr>
              <a:t>):</a:t>
            </a:r>
          </a:p>
          <a:p>
            <a:pPr marL="0" indent="341313">
              <a:buNone/>
            </a:pPr>
            <a:r>
              <a:rPr lang="ro-RO" sz="2600" dirty="0">
                <a:solidFill>
                  <a:schemeClr val="tx1"/>
                </a:solidFill>
                <a:latin typeface="Arial" panose="020B0604020202020204" pitchFamily="34" charset="0"/>
                <a:cs typeface="Arial" panose="020B0604020202020204" pitchFamily="34" charset="0"/>
              </a:rPr>
              <a:t>i) </a:t>
            </a:r>
            <a:r>
              <a:rPr lang="en-US" sz="2600" i="1" dirty="0">
                <a:solidFill>
                  <a:schemeClr val="tx1"/>
                </a:solidFill>
                <a:latin typeface="Arial" panose="020B0604020202020204" pitchFamily="34" charset="0"/>
                <a:cs typeface="Arial" panose="020B0604020202020204" pitchFamily="34" charset="0"/>
              </a:rPr>
              <a:t>scientific investigation</a:t>
            </a:r>
            <a:r>
              <a:rPr lang="en-US" sz="2600" i="1" dirty="0" smtClean="0">
                <a:solidFill>
                  <a:schemeClr val="tx1"/>
                </a:solidFill>
                <a:latin typeface="Arial" panose="020B0604020202020204" pitchFamily="34" charset="0"/>
                <a:cs typeface="Arial" panose="020B0604020202020204" pitchFamily="34" charset="0"/>
              </a:rPr>
              <a:t>;</a:t>
            </a:r>
            <a:endParaRPr lang="en-US" sz="2600" i="1" dirty="0">
              <a:solidFill>
                <a:schemeClr val="tx1"/>
              </a:solidFill>
              <a:latin typeface="Arial" panose="020B0604020202020204" pitchFamily="34" charset="0"/>
              <a:cs typeface="Arial" panose="020B0604020202020204" pitchFamily="34" charset="0"/>
            </a:endParaRPr>
          </a:p>
          <a:p>
            <a:pPr marL="0" indent="341313">
              <a:buNone/>
            </a:pPr>
            <a:r>
              <a:rPr lang="ro-RO" sz="2600" i="1" dirty="0" smtClean="0">
                <a:solidFill>
                  <a:schemeClr val="tx1"/>
                </a:solidFill>
                <a:latin typeface="Arial" panose="020B0604020202020204" pitchFamily="34" charset="0"/>
                <a:cs typeface="Arial" panose="020B0604020202020204" pitchFamily="34" charset="0"/>
              </a:rPr>
              <a:t>ii</a:t>
            </a:r>
            <a:r>
              <a:rPr lang="ro-RO" sz="2600" i="1" dirty="0">
                <a:solidFill>
                  <a:schemeClr val="tx1"/>
                </a:solidFill>
                <a:latin typeface="Arial" panose="020B0604020202020204" pitchFamily="34" charset="0"/>
                <a:cs typeface="Arial" panose="020B0604020202020204" pitchFamily="34" charset="0"/>
              </a:rPr>
              <a:t>) </a:t>
            </a:r>
            <a:r>
              <a:rPr lang="ro-RO" sz="2600" i="1" dirty="0" smtClean="0">
                <a:solidFill>
                  <a:schemeClr val="tx1"/>
                </a:solidFill>
                <a:latin typeface="Arial" panose="020B0604020202020204" pitchFamily="34" charset="0"/>
                <a:cs typeface="Arial" panose="020B0604020202020204" pitchFamily="34" charset="0"/>
              </a:rPr>
              <a:t>art</a:t>
            </a:r>
            <a:r>
              <a:rPr lang="en-US" sz="2600" i="1" dirty="0" smtClean="0">
                <a:solidFill>
                  <a:schemeClr val="tx1"/>
                </a:solidFill>
                <a:latin typeface="Arial" panose="020B0604020202020204" pitchFamily="34" charset="0"/>
                <a:cs typeface="Arial" panose="020B0604020202020204" pitchFamily="34" charset="0"/>
              </a:rPr>
              <a:t>;</a:t>
            </a:r>
            <a:r>
              <a:rPr lang="ro-RO" sz="2600" i="1" dirty="0" smtClean="0">
                <a:solidFill>
                  <a:schemeClr val="tx1"/>
                </a:solidFill>
                <a:latin typeface="Arial" panose="020B0604020202020204" pitchFamily="34" charset="0"/>
                <a:cs typeface="Arial" panose="020B0604020202020204" pitchFamily="34" charset="0"/>
              </a:rPr>
              <a:t> </a:t>
            </a:r>
            <a:endParaRPr lang="en-US" sz="2600" i="1" dirty="0">
              <a:solidFill>
                <a:schemeClr val="tx1"/>
              </a:solidFill>
              <a:latin typeface="Arial" panose="020B0604020202020204" pitchFamily="34" charset="0"/>
              <a:cs typeface="Arial" panose="020B0604020202020204" pitchFamily="34" charset="0"/>
            </a:endParaRPr>
          </a:p>
          <a:p>
            <a:pPr marL="0" indent="341313">
              <a:buNone/>
            </a:pPr>
            <a:r>
              <a:rPr lang="ro-RO" sz="2600" i="1" dirty="0">
                <a:solidFill>
                  <a:schemeClr val="tx1"/>
                </a:solidFill>
                <a:latin typeface="Arial" panose="020B0604020202020204" pitchFamily="34" charset="0"/>
                <a:cs typeface="Arial" panose="020B0604020202020204" pitchFamily="34" charset="0"/>
              </a:rPr>
              <a:t>iii) </a:t>
            </a:r>
            <a:r>
              <a:rPr lang="en-US" sz="2600" i="1" dirty="0" smtClean="0">
                <a:solidFill>
                  <a:schemeClr val="tx1"/>
                </a:solidFill>
                <a:latin typeface="Arial" panose="020B0604020202020204" pitchFamily="34" charset="0"/>
                <a:cs typeface="Arial" panose="020B0604020202020204" pitchFamily="34" charset="0"/>
              </a:rPr>
              <a:t>technology;</a:t>
            </a:r>
            <a:r>
              <a:rPr lang="ro-RO" sz="2600" i="1" dirty="0" smtClean="0">
                <a:solidFill>
                  <a:schemeClr val="tx1"/>
                </a:solidFill>
                <a:latin typeface="Arial" panose="020B0604020202020204" pitchFamily="34" charset="0"/>
                <a:cs typeface="Arial" panose="020B0604020202020204" pitchFamily="34" charset="0"/>
              </a:rPr>
              <a:t> </a:t>
            </a:r>
            <a:endParaRPr lang="en-US" sz="2600" i="1" dirty="0">
              <a:solidFill>
                <a:schemeClr val="tx1"/>
              </a:solidFill>
              <a:latin typeface="Arial" panose="020B0604020202020204" pitchFamily="34" charset="0"/>
              <a:cs typeface="Arial" panose="020B0604020202020204" pitchFamily="34" charset="0"/>
            </a:endParaRPr>
          </a:p>
          <a:p>
            <a:pPr marL="0" indent="341313">
              <a:buNone/>
            </a:pPr>
            <a:r>
              <a:rPr lang="ro-RO" sz="2600" i="1" dirty="0">
                <a:solidFill>
                  <a:schemeClr val="tx1"/>
                </a:solidFill>
                <a:latin typeface="Arial" panose="020B0604020202020204" pitchFamily="34" charset="0"/>
                <a:cs typeface="Arial" panose="020B0604020202020204" pitchFamily="34" charset="0"/>
              </a:rPr>
              <a:t>iv) </a:t>
            </a:r>
            <a:r>
              <a:rPr lang="en-US" sz="2600" i="1" dirty="0">
                <a:solidFill>
                  <a:schemeClr val="tx1"/>
                </a:solidFill>
                <a:latin typeface="Arial" panose="020B0604020202020204" pitchFamily="34" charset="0"/>
                <a:cs typeface="Arial" panose="020B0604020202020204" pitchFamily="34" charset="0"/>
              </a:rPr>
              <a:t>management</a:t>
            </a:r>
            <a:r>
              <a:rPr lang="en-US" sz="2600" i="1" dirty="0" smtClean="0">
                <a:solidFill>
                  <a:schemeClr val="tx1"/>
                </a:solidFill>
                <a:latin typeface="Arial" panose="020B0604020202020204" pitchFamily="34" charset="0"/>
                <a:cs typeface="Arial" panose="020B0604020202020204" pitchFamily="34" charset="0"/>
              </a:rPr>
              <a:t>”</a:t>
            </a:r>
            <a:r>
              <a:rPr lang="ro-RO" sz="2600" i="1" dirty="0" smtClean="0">
                <a:solidFill>
                  <a:schemeClr val="tx1"/>
                </a:solidFill>
                <a:latin typeface="Arial" panose="020B0604020202020204" pitchFamily="34" charset="0"/>
                <a:cs typeface="Arial" panose="020B0604020202020204" pitchFamily="34" charset="0"/>
              </a:rPr>
              <a:t>.</a:t>
            </a:r>
            <a:endParaRPr lang="en-US" sz="2600" i="1" dirty="0" smtClean="0">
              <a:solidFill>
                <a:schemeClr val="tx1"/>
              </a:solidFill>
              <a:latin typeface="Arial" panose="020B0604020202020204" pitchFamily="34" charset="0"/>
              <a:cs typeface="Arial" panose="020B0604020202020204" pitchFamily="34" charset="0"/>
            </a:endParaRPr>
          </a:p>
          <a:p>
            <a:r>
              <a:rPr lang="en-US" sz="2600" dirty="0">
                <a:solidFill>
                  <a:schemeClr val="tx1"/>
                </a:solidFill>
                <a:latin typeface="Arial" panose="020B0604020202020204" pitchFamily="34" charset="0"/>
                <a:cs typeface="Arial" panose="020B0604020202020204" pitchFamily="34" charset="0"/>
              </a:rPr>
              <a:t>The economy of a region around a cave is influenced by its </a:t>
            </a:r>
            <a:r>
              <a:rPr lang="en-US" sz="2600" dirty="0" smtClean="0">
                <a:solidFill>
                  <a:schemeClr val="tx1"/>
                </a:solidFill>
                <a:latin typeface="Arial" panose="020B0604020202020204" pitchFamily="34" charset="0"/>
                <a:cs typeface="Arial" panose="020B0604020202020204" pitchFamily="34" charset="0"/>
              </a:rPr>
              <a:t>development</a:t>
            </a:r>
          </a:p>
          <a:p>
            <a:r>
              <a:rPr lang="en-US" sz="2600" dirty="0">
                <a:solidFill>
                  <a:schemeClr val="tx1"/>
                </a:solidFill>
                <a:latin typeface="Arial" panose="020B0604020202020204" pitchFamily="34" charset="0"/>
                <a:cs typeface="Arial" panose="020B0604020202020204" pitchFamily="34" charset="0"/>
              </a:rPr>
              <a:t>The number of local people directly or indirectly involved in the activity of visiting the cave can be estimated at several hundred thousand people worldwide.</a:t>
            </a:r>
          </a:p>
          <a:p>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387965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402</TotalTime>
  <Words>1649</Words>
  <Application>Microsoft Office PowerPoint</Application>
  <PresentationFormat>Widescreen</PresentationFormat>
  <Paragraphs>97</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Century Gothic</vt:lpstr>
      <vt:lpstr>Times New Roman</vt:lpstr>
      <vt:lpstr>Wingdings</vt:lpstr>
      <vt:lpstr>Wingdings 3</vt:lpstr>
      <vt:lpstr>Wisp</vt:lpstr>
      <vt:lpstr>THE POTENTIAL BENEFITS OF SPELEOLOGICAL TOURISM FOR LOCAL ECONOMIES, COMMUNITIES AND THE ENVIRONMENT</vt:lpstr>
      <vt:lpstr> Summary:</vt:lpstr>
      <vt:lpstr>Brief history of speleological tourism</vt:lpstr>
      <vt:lpstr>PowerPoint Presentation</vt:lpstr>
      <vt:lpstr>PowerPoint Presentation</vt:lpstr>
      <vt:lpstr>The potential of speleological tourism in Romania: so far, in Romania, over 12,000 caves have been discovered and inventoried, but the potential is higher    </vt:lpstr>
      <vt:lpstr>PowerPoint Presentation</vt:lpstr>
      <vt:lpstr>PowerPoint Presentation</vt:lpstr>
      <vt:lpstr>Potential benefits of developing tourism in caves </vt:lpstr>
      <vt:lpstr>PowerPoint Presentation</vt:lpstr>
      <vt:lpstr>Figura 1 Different worldwide uses of show caves </vt:lpstr>
      <vt:lpstr>PowerPoint Presentation</vt:lpstr>
      <vt:lpstr>PowerPoint Presentation</vt:lpstr>
      <vt:lpstr>Conclusions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TURISMUL BALNEAR ROMÂNESC ÎN FAŢA PROVOCĂRILOR ACTUALE</dc:title>
  <dc:creator>Mariana</dc:creator>
  <cp:lastModifiedBy>Mariana</cp:lastModifiedBy>
  <cp:revision>53</cp:revision>
  <dcterms:created xsi:type="dcterms:W3CDTF">2019-05-15T09:02:03Z</dcterms:created>
  <dcterms:modified xsi:type="dcterms:W3CDTF">2020-09-14T17:56:39Z</dcterms:modified>
</cp:coreProperties>
</file>