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/>
              <a:t>PERCEPTIA TURISTILOR CU PRIVIRE LA CALITATEA SERVICIILOR OFERITE DE TURISMUL RURAL. STUDIU DE CAZ</a:t>
            </a:r>
            <a:r>
              <a:rPr lang="ro-RO" sz="3200" b="1"/>
              <a:t>:</a:t>
            </a:r>
            <a:r>
              <a:rPr lang="en-US" sz="3200" b="1"/>
              <a:t> </a:t>
            </a:r>
            <a:r>
              <a:rPr lang="en-US" sz="3200" b="1" dirty="0"/>
              <a:t>ROMANIA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STOIAN MARIA, MARCUTA ALINA, TINDECHE CRISTINA, MARCUTA LIVIU</a:t>
            </a:r>
            <a:endParaRPr lang="en-US" dirty="0"/>
          </a:p>
          <a:p>
            <a:r>
              <a:rPr lang="en-US" b="1" dirty="0" err="1"/>
              <a:t>Universitatea</a:t>
            </a:r>
            <a:r>
              <a:rPr lang="en-US" b="1" dirty="0"/>
              <a:t> de </a:t>
            </a:r>
            <a:r>
              <a:rPr lang="en-US" b="1" dirty="0" err="1"/>
              <a:t>Stiinte</a:t>
            </a:r>
            <a:r>
              <a:rPr lang="en-US" b="1" dirty="0"/>
              <a:t> </a:t>
            </a:r>
            <a:r>
              <a:rPr lang="en-US" b="1" dirty="0" err="1"/>
              <a:t>Agricole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Medicina</a:t>
            </a:r>
            <a:r>
              <a:rPr lang="en-US" b="1" dirty="0"/>
              <a:t> </a:t>
            </a:r>
            <a:r>
              <a:rPr lang="en-US" b="1" dirty="0" err="1"/>
              <a:t>Veterinara</a:t>
            </a:r>
            <a:r>
              <a:rPr lang="en-US" b="1" dirty="0"/>
              <a:t> din </a:t>
            </a:r>
            <a:r>
              <a:rPr lang="en-US" b="1" dirty="0" err="1"/>
              <a:t>Bucuresti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35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853"/>
          </a:xfrm>
        </p:spPr>
        <p:txBody>
          <a:bodyPr/>
          <a:lstStyle/>
          <a:p>
            <a:pPr algn="ctr"/>
            <a:r>
              <a:rPr lang="en-US" sz="2800" b="1" dirty="0" err="1"/>
              <a:t>Rezultate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discutii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69" y="1269147"/>
            <a:ext cx="10392002" cy="505545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Tabelul</a:t>
            </a:r>
            <a:r>
              <a:rPr lang="en-US" b="1" dirty="0"/>
              <a:t> 5. </a:t>
            </a:r>
            <a:r>
              <a:rPr lang="en-US" b="1" dirty="0" err="1"/>
              <a:t>Satisfactia</a:t>
            </a:r>
            <a:r>
              <a:rPr lang="en-US" b="1" dirty="0"/>
              <a:t> </a:t>
            </a:r>
            <a:r>
              <a:rPr lang="en-US" b="1" dirty="0" err="1"/>
              <a:t>turistilor</a:t>
            </a:r>
            <a:r>
              <a:rPr lang="en-US" b="1" dirty="0"/>
              <a:t> cu </a:t>
            </a:r>
            <a:r>
              <a:rPr lang="en-US" b="1" dirty="0" err="1"/>
              <a:t>privire</a:t>
            </a:r>
            <a:r>
              <a:rPr lang="en-US" b="1" dirty="0"/>
              <a:t> la</a:t>
            </a:r>
            <a:r>
              <a:rPr lang="en-US" dirty="0"/>
              <a:t> </a:t>
            </a:r>
            <a:r>
              <a:rPr lang="en-US" b="1" dirty="0" err="1"/>
              <a:t>activitatile</a:t>
            </a:r>
            <a:r>
              <a:rPr lang="en-US" b="1" dirty="0"/>
              <a:t> </a:t>
            </a:r>
            <a:r>
              <a:rPr lang="en-US" b="1" dirty="0" err="1"/>
              <a:t>oferite</a:t>
            </a:r>
            <a:r>
              <a:rPr lang="en-US" b="1" dirty="0"/>
              <a:t>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/>
              <a:t>petrecerea</a:t>
            </a:r>
            <a:r>
              <a:rPr lang="en-US" b="1" dirty="0"/>
              <a:t> </a:t>
            </a:r>
            <a:r>
              <a:rPr lang="en-US" b="1" dirty="0" err="1"/>
              <a:t>timpului</a:t>
            </a:r>
            <a:r>
              <a:rPr lang="en-US" b="1" dirty="0"/>
              <a:t> in </a:t>
            </a:r>
            <a:r>
              <a:rPr lang="en-US" b="1" dirty="0" err="1"/>
              <a:t>pensiune</a:t>
            </a: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65657"/>
              </p:ext>
            </p:extLst>
          </p:nvPr>
        </p:nvGraphicFramePr>
        <p:xfrm>
          <a:off x="1931488" y="2366321"/>
          <a:ext cx="7789457" cy="2445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3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6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3223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Neither satisfied or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14.02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32.71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22.43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11.21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798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853"/>
          </a:xfrm>
        </p:spPr>
        <p:txBody>
          <a:bodyPr/>
          <a:lstStyle/>
          <a:p>
            <a:pPr algn="ctr"/>
            <a:r>
              <a:rPr lang="en-US" sz="2800" b="1" dirty="0" err="1"/>
              <a:t>Rezultate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discutii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69" y="1269147"/>
            <a:ext cx="10392002" cy="505545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Tabelul</a:t>
            </a:r>
            <a:r>
              <a:rPr lang="en-US" b="1" dirty="0"/>
              <a:t> 6. </a:t>
            </a:r>
            <a:r>
              <a:rPr lang="en-US" b="1" dirty="0" err="1"/>
              <a:t>Satisfactia</a:t>
            </a:r>
            <a:r>
              <a:rPr lang="en-US" b="1" dirty="0"/>
              <a:t> </a:t>
            </a:r>
            <a:r>
              <a:rPr lang="en-US" b="1" dirty="0" err="1"/>
              <a:t>turistilor</a:t>
            </a:r>
            <a:r>
              <a:rPr lang="en-US" b="1" dirty="0"/>
              <a:t> cu </a:t>
            </a:r>
            <a:r>
              <a:rPr lang="en-US" b="1" dirty="0" err="1"/>
              <a:t>privire</a:t>
            </a:r>
            <a:r>
              <a:rPr lang="en-US" b="1" dirty="0"/>
              <a:t> la</a:t>
            </a:r>
            <a:r>
              <a:rPr lang="en-US" dirty="0"/>
              <a:t> </a:t>
            </a:r>
            <a:r>
              <a:rPr lang="en-US" b="1" dirty="0" err="1"/>
              <a:t>respectarea</a:t>
            </a:r>
            <a:r>
              <a:rPr lang="en-US" dirty="0"/>
              <a:t> </a:t>
            </a:r>
            <a:r>
              <a:rPr lang="en-US" b="1" dirty="0" err="1"/>
              <a:t>autenticitatii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40283"/>
              </p:ext>
            </p:extLst>
          </p:nvPr>
        </p:nvGraphicFramePr>
        <p:xfrm>
          <a:off x="2007689" y="2246578"/>
          <a:ext cx="7778567" cy="2499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7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9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9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84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5966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Neither satisfied or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17.76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28.97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15.89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41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853"/>
          </a:xfrm>
        </p:spPr>
        <p:txBody>
          <a:bodyPr/>
          <a:lstStyle/>
          <a:p>
            <a:pPr algn="ctr"/>
            <a:r>
              <a:rPr lang="en-US" sz="2800" b="1" dirty="0" err="1"/>
              <a:t>Rezultate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discutii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69" y="1269147"/>
            <a:ext cx="10392002" cy="505545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Tabelul</a:t>
            </a:r>
            <a:r>
              <a:rPr lang="en-US" b="1" dirty="0"/>
              <a:t> 7. </a:t>
            </a:r>
            <a:r>
              <a:rPr lang="en-US" b="1" dirty="0" err="1"/>
              <a:t>Satisfactia</a:t>
            </a:r>
            <a:r>
              <a:rPr lang="en-US" b="1" dirty="0"/>
              <a:t> </a:t>
            </a:r>
            <a:r>
              <a:rPr lang="en-US" b="1" dirty="0" err="1"/>
              <a:t>turistilor</a:t>
            </a:r>
            <a:r>
              <a:rPr lang="en-US" b="1" dirty="0"/>
              <a:t> cu </a:t>
            </a:r>
            <a:r>
              <a:rPr lang="en-US" b="1" dirty="0" err="1"/>
              <a:t>privire</a:t>
            </a:r>
            <a:r>
              <a:rPr lang="en-US" b="1" dirty="0"/>
              <a:t> la</a:t>
            </a:r>
            <a:r>
              <a:rPr lang="en-US" dirty="0"/>
              <a:t> </a:t>
            </a:r>
            <a:r>
              <a:rPr lang="en-US" b="1" dirty="0" err="1"/>
              <a:t>tarifele</a:t>
            </a:r>
            <a:r>
              <a:rPr lang="en-US" b="1" dirty="0"/>
              <a:t> </a:t>
            </a:r>
            <a:r>
              <a:rPr lang="en-US" b="1" dirty="0" err="1"/>
              <a:t>pensiunilor</a:t>
            </a: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14273"/>
              </p:ext>
            </p:extLst>
          </p:nvPr>
        </p:nvGraphicFramePr>
        <p:xfrm>
          <a:off x="2334445" y="1996208"/>
          <a:ext cx="7832812" cy="2466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2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9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4320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Neither satisfied or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25.23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29.91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11.21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52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853"/>
          </a:xfrm>
        </p:spPr>
        <p:txBody>
          <a:bodyPr/>
          <a:lstStyle/>
          <a:p>
            <a:pPr algn="ctr"/>
            <a:r>
              <a:rPr lang="en-US" sz="2800" b="1" dirty="0" err="1"/>
              <a:t>Concluzii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69" y="1269147"/>
            <a:ext cx="10392002" cy="5055453"/>
          </a:xfrm>
        </p:spPr>
        <p:txBody>
          <a:bodyPr/>
          <a:lstStyle/>
          <a:p>
            <a:pPr algn="just"/>
            <a:r>
              <a:rPr lang="en-US" dirty="0" err="1"/>
              <a:t>Turistii</a:t>
            </a:r>
            <a:r>
              <a:rPr lang="en-US" dirty="0"/>
              <a:t> </a:t>
            </a:r>
            <a:r>
              <a:rPr lang="en-US" dirty="0" err="1"/>
              <a:t>consumatori</a:t>
            </a:r>
            <a:r>
              <a:rPr lang="en-US" dirty="0"/>
              <a:t> de </a:t>
            </a:r>
            <a:r>
              <a:rPr lang="en-US" dirty="0" err="1"/>
              <a:t>turism</a:t>
            </a:r>
            <a:r>
              <a:rPr lang="en-US" dirty="0"/>
              <a:t> rural se impart in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: </a:t>
            </a:r>
            <a:r>
              <a:rPr lang="en-US" dirty="0" err="1"/>
              <a:t>unii</a:t>
            </a:r>
            <a:r>
              <a:rPr lang="en-US" dirty="0"/>
              <a:t> care </a:t>
            </a:r>
            <a:r>
              <a:rPr lang="en-US" dirty="0" err="1"/>
              <a:t>doresc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o </a:t>
            </a:r>
            <a:r>
              <a:rPr lang="en-US" dirty="0" err="1"/>
              <a:t>iesire</a:t>
            </a:r>
            <a:r>
              <a:rPr lang="en-US" dirty="0"/>
              <a:t> la </a:t>
            </a:r>
            <a:r>
              <a:rPr lang="en-US" dirty="0" err="1"/>
              <a:t>munte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-o </a:t>
            </a:r>
            <a:r>
              <a:rPr lang="en-US" dirty="0" err="1"/>
              <a:t>alta</a:t>
            </a:r>
            <a:r>
              <a:rPr lang="en-US" dirty="0"/>
              <a:t> zona </a:t>
            </a:r>
            <a:r>
              <a:rPr lang="en-US" dirty="0" err="1"/>
              <a:t>rurala</a:t>
            </a:r>
            <a:r>
              <a:rPr lang="en-US" dirty="0"/>
              <a:t> a </a:t>
            </a:r>
            <a:r>
              <a:rPr lang="en-US" dirty="0" err="1"/>
              <a:t>tarii</a:t>
            </a:r>
            <a:r>
              <a:rPr lang="en-US" dirty="0"/>
              <a:t>, in care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beneficieze</a:t>
            </a:r>
            <a:r>
              <a:rPr lang="en-US" dirty="0"/>
              <a:t> de un </a:t>
            </a:r>
            <a:r>
              <a:rPr lang="en-US" dirty="0" err="1"/>
              <a:t>anumit</a:t>
            </a:r>
            <a:r>
              <a:rPr lang="en-US" dirty="0"/>
              <a:t> </a:t>
            </a:r>
            <a:r>
              <a:rPr lang="en-US" dirty="0" err="1"/>
              <a:t>confort</a:t>
            </a:r>
            <a:r>
              <a:rPr lang="en-US" dirty="0"/>
              <a:t>,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sa-si</a:t>
            </a:r>
            <a:r>
              <a:rPr lang="en-US" dirty="0"/>
              <a:t> </a:t>
            </a:r>
            <a:r>
              <a:rPr lang="en-US" dirty="0" err="1"/>
              <a:t>petreaca</a:t>
            </a:r>
            <a:r>
              <a:rPr lang="en-US" dirty="0"/>
              <a:t> in general </a:t>
            </a:r>
            <a:r>
              <a:rPr lang="en-US" dirty="0" err="1"/>
              <a:t>sarbatorile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timpul</a:t>
            </a:r>
            <a:r>
              <a:rPr lang="en-US" dirty="0"/>
              <a:t> liber </a:t>
            </a:r>
            <a:r>
              <a:rPr lang="en-US" dirty="0" err="1"/>
              <a:t>si</a:t>
            </a:r>
            <a:r>
              <a:rPr lang="en-US" dirty="0"/>
              <a:t> o a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categorie</a:t>
            </a:r>
            <a:r>
              <a:rPr lang="en-US" dirty="0"/>
              <a:t>, </a:t>
            </a:r>
            <a:r>
              <a:rPr lang="en-US" dirty="0" err="1"/>
              <a:t>formata</a:t>
            </a:r>
            <a:r>
              <a:rPr lang="en-US" dirty="0"/>
              <a:t> din </a:t>
            </a:r>
            <a:r>
              <a:rPr lang="en-US" dirty="0" err="1"/>
              <a:t>tineri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-o </a:t>
            </a:r>
            <a:r>
              <a:rPr lang="en-US" dirty="0" err="1"/>
              <a:t>proportie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mare, </a:t>
            </a:r>
            <a:r>
              <a:rPr lang="en-US" dirty="0" err="1"/>
              <a:t>insa</a:t>
            </a:r>
            <a:r>
              <a:rPr lang="en-US" dirty="0"/>
              <a:t> </a:t>
            </a:r>
            <a:r>
              <a:rPr lang="en-US" dirty="0" err="1"/>
              <a:t>cuprinzand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varsta</a:t>
            </a:r>
            <a:r>
              <a:rPr lang="en-US" dirty="0"/>
              <a:t>, care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doresc</a:t>
            </a:r>
            <a:r>
              <a:rPr lang="en-US" dirty="0"/>
              <a:t> </a:t>
            </a:r>
            <a:r>
              <a:rPr lang="en-US" dirty="0" err="1"/>
              <a:t>experiente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, care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participle la </a:t>
            </a:r>
            <a:r>
              <a:rPr lang="en-US" dirty="0" err="1"/>
              <a:t>activitatile</a:t>
            </a:r>
            <a:r>
              <a:rPr lang="en-US" dirty="0"/>
              <a:t> </a:t>
            </a:r>
            <a:r>
              <a:rPr lang="en-US" dirty="0" err="1"/>
              <a:t>cotidiene</a:t>
            </a:r>
            <a:r>
              <a:rPr lang="en-US" dirty="0"/>
              <a:t> </a:t>
            </a:r>
            <a:r>
              <a:rPr lang="en-US" dirty="0" err="1"/>
              <a:t>specifice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ferme</a:t>
            </a:r>
            <a:r>
              <a:rPr lang="en-US" dirty="0"/>
              <a:t> </a:t>
            </a:r>
            <a:r>
              <a:rPr lang="en-US" dirty="0" err="1"/>
              <a:t>agricole</a:t>
            </a:r>
            <a:r>
              <a:rPr lang="en-US" dirty="0"/>
              <a:t>, care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doresc</a:t>
            </a:r>
            <a:r>
              <a:rPr lang="en-US" dirty="0"/>
              <a:t> </a:t>
            </a:r>
            <a:r>
              <a:rPr lang="en-US" dirty="0" err="1"/>
              <a:t>deconectarea</a:t>
            </a:r>
            <a:r>
              <a:rPr lang="en-US" dirty="0"/>
              <a:t> de </a:t>
            </a:r>
            <a:r>
              <a:rPr lang="en-US" dirty="0" err="1"/>
              <a:t>tehnologie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care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se </a:t>
            </a:r>
            <a:r>
              <a:rPr lang="en-US" dirty="0" err="1"/>
              <a:t>bucure</a:t>
            </a:r>
            <a:r>
              <a:rPr lang="en-US" dirty="0"/>
              <a:t> de </a:t>
            </a:r>
            <a:r>
              <a:rPr lang="en-US" dirty="0" err="1"/>
              <a:t>sentimentul</a:t>
            </a:r>
            <a:r>
              <a:rPr lang="en-US" dirty="0"/>
              <a:t> de </a:t>
            </a:r>
            <a:r>
              <a:rPr lang="en-US" dirty="0" err="1"/>
              <a:t>libertate</a:t>
            </a:r>
            <a:r>
              <a:rPr lang="en-US" dirty="0"/>
              <a:t> din </a:t>
            </a:r>
            <a:r>
              <a:rPr lang="en-US" dirty="0" err="1"/>
              <a:t>mediul</a:t>
            </a:r>
            <a:r>
              <a:rPr lang="en-US" dirty="0"/>
              <a:t> rural </a:t>
            </a:r>
            <a:r>
              <a:rPr lang="en-US" dirty="0" err="1"/>
              <a:t>si</a:t>
            </a:r>
            <a:r>
              <a:rPr lang="en-US" dirty="0"/>
              <a:t> care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aiba</a:t>
            </a:r>
            <a:r>
              <a:rPr lang="en-US" dirty="0"/>
              <a:t> parte de </a:t>
            </a:r>
            <a:r>
              <a:rPr lang="en-US" dirty="0" err="1"/>
              <a:t>experiente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Turistii</a:t>
            </a:r>
            <a:r>
              <a:rPr lang="en-US" dirty="0"/>
              <a:t> cu </a:t>
            </a:r>
            <a:r>
              <a:rPr lang="en-US" dirty="0" err="1"/>
              <a:t>varsta</a:t>
            </a:r>
            <a:r>
              <a:rPr lang="en-US" dirty="0"/>
              <a:t> de </a:t>
            </a:r>
            <a:r>
              <a:rPr lang="en-US" dirty="0" err="1"/>
              <a:t>peste</a:t>
            </a:r>
            <a:r>
              <a:rPr lang="en-US" dirty="0"/>
              <a:t> 65 de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interesati</a:t>
            </a:r>
            <a:r>
              <a:rPr lang="en-US" dirty="0"/>
              <a:t> de </a:t>
            </a:r>
            <a:r>
              <a:rPr lang="en-US" dirty="0" err="1"/>
              <a:t>turismul</a:t>
            </a:r>
            <a:r>
              <a:rPr lang="en-US" dirty="0"/>
              <a:t> rural, </a:t>
            </a:r>
            <a:r>
              <a:rPr lang="en-US" dirty="0" err="1"/>
              <a:t>stiind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bine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doresc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dispusi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cheltuie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liniste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relaxare</a:t>
            </a:r>
            <a:r>
              <a:rPr lang="en-US" dirty="0"/>
              <a:t>. In </a:t>
            </a:r>
            <a:r>
              <a:rPr lang="en-US" dirty="0" err="1"/>
              <a:t>acelasi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,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prefera</a:t>
            </a:r>
            <a:r>
              <a:rPr lang="en-US" dirty="0"/>
              <a:t> </a:t>
            </a:r>
            <a:r>
              <a:rPr lang="en-US" dirty="0" err="1"/>
              <a:t>destinatia</a:t>
            </a:r>
            <a:r>
              <a:rPr lang="en-US" dirty="0"/>
              <a:t> “</a:t>
            </a:r>
            <a:r>
              <a:rPr lang="en-US" dirty="0" err="1"/>
              <a:t>munte</a:t>
            </a:r>
            <a:r>
              <a:rPr lang="en-US" dirty="0"/>
              <a:t>”, in </a:t>
            </a:r>
            <a:r>
              <a:rPr lang="en-US" dirty="0" err="1"/>
              <a:t>afara</a:t>
            </a:r>
            <a:r>
              <a:rPr lang="en-US" dirty="0"/>
              <a:t> </a:t>
            </a:r>
            <a:r>
              <a:rPr lang="en-US" dirty="0" err="1"/>
              <a:t>asa</a:t>
            </a:r>
            <a:r>
              <a:rPr lang="en-US" dirty="0"/>
              <a:t> </a:t>
            </a:r>
            <a:r>
              <a:rPr lang="en-US" dirty="0" err="1"/>
              <a:t>ziselor</a:t>
            </a:r>
            <a:r>
              <a:rPr lang="en-US" dirty="0"/>
              <a:t> </a:t>
            </a:r>
            <a:r>
              <a:rPr lang="en-US" dirty="0" err="1"/>
              <a:t>perioade</a:t>
            </a:r>
            <a:r>
              <a:rPr lang="en-US" dirty="0"/>
              <a:t> de </a:t>
            </a:r>
            <a:r>
              <a:rPr lang="en-US" dirty="0" err="1"/>
              <a:t>sezon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9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853"/>
          </a:xfrm>
        </p:spPr>
        <p:txBody>
          <a:bodyPr/>
          <a:lstStyle/>
          <a:p>
            <a:pPr algn="ctr"/>
            <a:r>
              <a:rPr lang="en-US" sz="2800" b="1" dirty="0" err="1"/>
              <a:t>Concluzii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69" y="1269147"/>
            <a:ext cx="10392002" cy="5055453"/>
          </a:xfrm>
        </p:spPr>
        <p:txBody>
          <a:bodyPr/>
          <a:lstStyle/>
          <a:p>
            <a:pPr algn="just"/>
            <a:r>
              <a:rPr lang="en-US" dirty="0" err="1"/>
              <a:t>Turistul</a:t>
            </a:r>
            <a:r>
              <a:rPr lang="en-US" dirty="0"/>
              <a:t> modern </a:t>
            </a:r>
            <a:r>
              <a:rPr lang="en-US" dirty="0" err="1"/>
              <a:t>vrea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practice un </a:t>
            </a:r>
            <a:r>
              <a:rPr lang="en-US" dirty="0" err="1"/>
              <a:t>turism</a:t>
            </a:r>
            <a:r>
              <a:rPr lang="en-US" dirty="0"/>
              <a:t> </a:t>
            </a:r>
            <a:r>
              <a:rPr lang="en-US" dirty="0" err="1"/>
              <a:t>responsabil</a:t>
            </a:r>
            <a:r>
              <a:rPr lang="en-US" dirty="0"/>
              <a:t>, de </a:t>
            </a:r>
            <a:r>
              <a:rPr lang="en-US" dirty="0" err="1"/>
              <a:t>protejare</a:t>
            </a:r>
            <a:r>
              <a:rPr lang="en-US" dirty="0"/>
              <a:t> a </a:t>
            </a:r>
            <a:r>
              <a:rPr lang="en-US" dirty="0" err="1"/>
              <a:t>mediului</a:t>
            </a:r>
            <a:r>
              <a:rPr lang="en-US" dirty="0"/>
              <a:t>, </a:t>
            </a:r>
            <a:r>
              <a:rPr lang="en-US" dirty="0" err="1"/>
              <a:t>fiind</a:t>
            </a:r>
            <a:r>
              <a:rPr lang="en-US" dirty="0"/>
              <a:t> </a:t>
            </a:r>
            <a:r>
              <a:rPr lang="en-US" dirty="0" err="1"/>
              <a:t>constient</a:t>
            </a:r>
            <a:r>
              <a:rPr lang="en-US" dirty="0"/>
              <a:t> de </a:t>
            </a:r>
            <a:r>
              <a:rPr lang="en-US" dirty="0" err="1"/>
              <a:t>responsabilitatea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o are in </a:t>
            </a:r>
            <a:r>
              <a:rPr lang="en-US" dirty="0" err="1"/>
              <a:t>supravietuirea</a:t>
            </a:r>
            <a:r>
              <a:rPr lang="en-US" dirty="0"/>
              <a:t> </a:t>
            </a:r>
            <a:r>
              <a:rPr lang="en-US" dirty="0" err="1"/>
              <a:t>planetei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nealterarea</a:t>
            </a:r>
            <a:r>
              <a:rPr lang="en-US" dirty="0"/>
              <a:t> </a:t>
            </a:r>
            <a:r>
              <a:rPr lang="en-US" dirty="0" err="1"/>
              <a:t>zonelor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Idealul</a:t>
            </a:r>
            <a:r>
              <a:rPr lang="en-US" dirty="0"/>
              <a:t> </a:t>
            </a:r>
            <a:r>
              <a:rPr lang="en-US" dirty="0" err="1"/>
              <a:t>turismului</a:t>
            </a:r>
            <a:r>
              <a:rPr lang="en-US" dirty="0"/>
              <a:t> rural </a:t>
            </a:r>
            <a:r>
              <a:rPr lang="en-US" dirty="0" err="1"/>
              <a:t>ar</a:t>
            </a:r>
            <a:r>
              <a:rPr lang="en-US" dirty="0"/>
              <a:t> fi </a:t>
            </a:r>
            <a:r>
              <a:rPr lang="en-US" dirty="0" err="1"/>
              <a:t>reprezentat</a:t>
            </a:r>
            <a:r>
              <a:rPr lang="en-US" dirty="0"/>
              <a:t> de </a:t>
            </a:r>
            <a:r>
              <a:rPr lang="en-US" dirty="0" err="1"/>
              <a:t>practicarea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turisti</a:t>
            </a:r>
            <a:r>
              <a:rPr lang="en-US" dirty="0"/>
              <a:t> </a:t>
            </a:r>
            <a:r>
              <a:rPr lang="en-US" dirty="0" err="1"/>
              <a:t>responsabili</a:t>
            </a:r>
            <a:r>
              <a:rPr lang="en-US" dirty="0"/>
              <a:t>, care </a:t>
            </a:r>
            <a:r>
              <a:rPr lang="en-US" dirty="0" err="1"/>
              <a:t>sa</a:t>
            </a:r>
            <a:r>
              <a:rPr lang="en-US" dirty="0"/>
              <a:t> se </a:t>
            </a:r>
            <a:r>
              <a:rPr lang="en-US" dirty="0" err="1"/>
              <a:t>apropie</a:t>
            </a:r>
            <a:r>
              <a:rPr lang="en-US" dirty="0"/>
              <a:t> de </a:t>
            </a:r>
            <a:r>
              <a:rPr lang="en-US" dirty="0" err="1"/>
              <a:t>valorile</a:t>
            </a:r>
            <a:r>
              <a:rPr lang="en-US" dirty="0"/>
              <a:t> </a:t>
            </a:r>
            <a:r>
              <a:rPr lang="en-US" dirty="0" err="1"/>
              <a:t>perene</a:t>
            </a:r>
            <a:r>
              <a:rPr lang="en-US" dirty="0"/>
              <a:t> ale </a:t>
            </a:r>
            <a:r>
              <a:rPr lang="en-US" dirty="0" err="1"/>
              <a:t>lumii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, de </a:t>
            </a:r>
            <a:r>
              <a:rPr lang="en-US" dirty="0" err="1"/>
              <a:t>experientele</a:t>
            </a:r>
            <a:r>
              <a:rPr lang="en-US" dirty="0"/>
              <a:t> </a:t>
            </a:r>
            <a:r>
              <a:rPr lang="en-US" dirty="0" err="1"/>
              <a:t>unice</a:t>
            </a:r>
            <a:r>
              <a:rPr lang="en-US" dirty="0"/>
              <a:t>, </a:t>
            </a:r>
            <a:r>
              <a:rPr lang="en-US" dirty="0" err="1"/>
              <a:t>nealterate</a:t>
            </a:r>
            <a:r>
              <a:rPr lang="en-US" dirty="0"/>
              <a:t>,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fie </a:t>
            </a:r>
            <a:r>
              <a:rPr lang="en-US" dirty="0" err="1"/>
              <a:t>transformat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-o forma de </a:t>
            </a:r>
            <a:r>
              <a:rPr lang="en-US" dirty="0" err="1"/>
              <a:t>turism</a:t>
            </a:r>
            <a:r>
              <a:rPr lang="en-US" dirty="0"/>
              <a:t> </a:t>
            </a:r>
            <a:r>
              <a:rPr lang="en-US" dirty="0" err="1"/>
              <a:t>efemera</a:t>
            </a:r>
            <a:r>
              <a:rPr lang="en-US" dirty="0"/>
              <a:t>, </a:t>
            </a:r>
            <a:r>
              <a:rPr lang="en-US" dirty="0" err="1"/>
              <a:t>comerciala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rentabila</a:t>
            </a:r>
            <a:r>
              <a:rPr lang="en-US" dirty="0"/>
              <a:t> din </a:t>
            </a:r>
            <a:r>
              <a:rPr lang="en-US" dirty="0" err="1"/>
              <a:t>punct</a:t>
            </a:r>
            <a:r>
              <a:rPr lang="en-US" dirty="0"/>
              <a:t> de </a:t>
            </a:r>
            <a:r>
              <a:rPr lang="en-US" dirty="0" err="1"/>
              <a:t>vedere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, </a:t>
            </a:r>
            <a:r>
              <a:rPr lang="en-US" dirty="0" err="1"/>
              <a:t>atat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gazda</a:t>
            </a:r>
            <a:r>
              <a:rPr lang="en-US" dirty="0"/>
              <a:t>, cat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oaspete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81425"/>
          </a:xfrm>
        </p:spPr>
        <p:txBody>
          <a:bodyPr/>
          <a:lstStyle/>
          <a:p>
            <a:pPr algn="ctr"/>
            <a:r>
              <a:rPr lang="en-US" sz="2800" b="1" dirty="0" err="1"/>
              <a:t>Obiective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88889"/>
            <a:ext cx="8946541" cy="4195481"/>
          </a:xfrm>
        </p:spPr>
        <p:txBody>
          <a:bodyPr/>
          <a:lstStyle/>
          <a:p>
            <a:pPr algn="just"/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lucrarea</a:t>
            </a:r>
            <a:r>
              <a:rPr lang="en-US" dirty="0"/>
              <a:t> de fata ne-am </a:t>
            </a:r>
            <a:r>
              <a:rPr lang="en-US" dirty="0" err="1"/>
              <a:t>propus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analizam</a:t>
            </a:r>
            <a:r>
              <a:rPr lang="en-US" dirty="0"/>
              <a:t> </a:t>
            </a:r>
            <a:r>
              <a:rPr lang="en-US" dirty="0" err="1"/>
              <a:t>perceptia</a:t>
            </a:r>
            <a:r>
              <a:rPr lang="en-US" dirty="0"/>
              <a:t> </a:t>
            </a:r>
            <a:r>
              <a:rPr lang="en-US" dirty="0" err="1"/>
              <a:t>turistilor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calitatea</a:t>
            </a:r>
            <a:r>
              <a:rPr lang="en-US" dirty="0"/>
              <a:t> </a:t>
            </a:r>
            <a:r>
              <a:rPr lang="en-US" dirty="0" err="1"/>
              <a:t>serviciilor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le-au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oferite</a:t>
            </a:r>
            <a:r>
              <a:rPr lang="en-US" dirty="0"/>
              <a:t> in </a:t>
            </a:r>
            <a:r>
              <a:rPr lang="en-US" dirty="0" err="1"/>
              <a:t>pensiunile</a:t>
            </a:r>
            <a:r>
              <a:rPr lang="en-US" dirty="0"/>
              <a:t> din </a:t>
            </a:r>
            <a:r>
              <a:rPr lang="en-US" dirty="0" err="1"/>
              <a:t>turismul</a:t>
            </a:r>
            <a:r>
              <a:rPr lang="en-US" dirty="0"/>
              <a:t> rural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Lucrarea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structurata</a:t>
            </a:r>
            <a:r>
              <a:rPr lang="en-US" dirty="0"/>
              <a:t> in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parti</a:t>
            </a:r>
            <a:r>
              <a:rPr lang="en-US" dirty="0"/>
              <a:t>:</a:t>
            </a:r>
          </a:p>
          <a:p>
            <a:pPr lvl="1" algn="just"/>
            <a:r>
              <a:rPr lang="en-US" dirty="0"/>
              <a:t> Prima parte </a:t>
            </a:r>
            <a:r>
              <a:rPr lang="en-US" dirty="0" err="1"/>
              <a:t>contine</a:t>
            </a:r>
            <a:r>
              <a:rPr lang="en-US" dirty="0"/>
              <a:t> date </a:t>
            </a:r>
            <a:r>
              <a:rPr lang="en-US" dirty="0" err="1"/>
              <a:t>referitoare</a:t>
            </a:r>
            <a:r>
              <a:rPr lang="en-US" dirty="0"/>
              <a:t> la </a:t>
            </a:r>
            <a:r>
              <a:rPr lang="en-US" dirty="0" err="1"/>
              <a:t>caracteristicile</a:t>
            </a:r>
            <a:r>
              <a:rPr lang="en-US" dirty="0"/>
              <a:t> socio-</a:t>
            </a:r>
            <a:r>
              <a:rPr lang="en-US" dirty="0" err="1"/>
              <a:t>demografice</a:t>
            </a:r>
            <a:r>
              <a:rPr lang="en-US" dirty="0"/>
              <a:t> ale </a:t>
            </a:r>
            <a:r>
              <a:rPr lang="en-US" dirty="0" err="1"/>
              <a:t>grupului</a:t>
            </a:r>
            <a:r>
              <a:rPr lang="en-US" dirty="0"/>
              <a:t> </a:t>
            </a:r>
            <a:r>
              <a:rPr lang="en-US" dirty="0" err="1"/>
              <a:t>intervievat</a:t>
            </a:r>
            <a:r>
              <a:rPr lang="en-US" dirty="0"/>
              <a:t> (sex, </a:t>
            </a:r>
            <a:r>
              <a:rPr lang="en-US" dirty="0" err="1"/>
              <a:t>varsta</a:t>
            </a:r>
            <a:r>
              <a:rPr lang="en-US" dirty="0"/>
              <a:t>, </a:t>
            </a:r>
            <a:r>
              <a:rPr lang="en-US" dirty="0" err="1"/>
              <a:t>mediu</a:t>
            </a:r>
            <a:r>
              <a:rPr lang="en-US" dirty="0"/>
              <a:t>,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educatie</a:t>
            </a:r>
            <a:r>
              <a:rPr lang="en-US" dirty="0"/>
              <a:t>,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venitului</a:t>
            </a:r>
            <a:r>
              <a:rPr lang="en-US" dirty="0"/>
              <a:t>), </a:t>
            </a:r>
          </a:p>
          <a:p>
            <a:pPr lvl="1" algn="just"/>
            <a:r>
              <a:rPr lang="en-US" dirty="0" err="1"/>
              <a:t>Partea</a:t>
            </a:r>
            <a:r>
              <a:rPr lang="en-US" dirty="0"/>
              <a:t> a-II-a a </a:t>
            </a:r>
            <a:r>
              <a:rPr lang="en-US" dirty="0" err="1"/>
              <a:t>presupus</a:t>
            </a:r>
            <a:r>
              <a:rPr lang="en-US" dirty="0"/>
              <a:t> </a:t>
            </a:r>
            <a:r>
              <a:rPr lang="en-US" dirty="0" err="1"/>
              <a:t>centralizarea</a:t>
            </a:r>
            <a:r>
              <a:rPr lang="en-US" dirty="0"/>
              <a:t>, </a:t>
            </a:r>
            <a:r>
              <a:rPr lang="en-US" dirty="0" err="1"/>
              <a:t>prelucrarea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gradul</a:t>
            </a:r>
            <a:r>
              <a:rPr lang="en-US" dirty="0"/>
              <a:t> de </a:t>
            </a:r>
            <a:r>
              <a:rPr lang="en-US" dirty="0" err="1"/>
              <a:t>satisfactie</a:t>
            </a:r>
            <a:r>
              <a:rPr lang="en-US" dirty="0"/>
              <a:t> al </a:t>
            </a:r>
            <a:r>
              <a:rPr lang="en-US" dirty="0" err="1"/>
              <a:t>clientilor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6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7368"/>
          </a:xfrm>
        </p:spPr>
        <p:txBody>
          <a:bodyPr/>
          <a:lstStyle/>
          <a:p>
            <a:pPr algn="ctr"/>
            <a:r>
              <a:rPr lang="en-US" sz="2800" b="1" dirty="0" err="1"/>
              <a:t>Metodologia</a:t>
            </a:r>
            <a:r>
              <a:rPr lang="en-US" sz="2800" b="1" dirty="0"/>
              <a:t> de </a:t>
            </a:r>
            <a:r>
              <a:rPr lang="en-US" sz="2800" b="1" dirty="0" err="1"/>
              <a:t>lucru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345346"/>
            <a:ext cx="11038114" cy="5371139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err="1"/>
              <a:t>Metodologia</a:t>
            </a:r>
            <a:r>
              <a:rPr lang="en-US" sz="2600" dirty="0"/>
              <a:t> de </a:t>
            </a:r>
            <a:r>
              <a:rPr lang="en-US" sz="2600" dirty="0" err="1"/>
              <a:t>lucru</a:t>
            </a:r>
            <a:r>
              <a:rPr lang="en-US" sz="2600" dirty="0"/>
              <a:t> s-a </a:t>
            </a:r>
            <a:r>
              <a:rPr lang="en-US" sz="2600" dirty="0" err="1"/>
              <a:t>bazat</a:t>
            </a:r>
            <a:r>
              <a:rPr lang="en-US" sz="2600" dirty="0"/>
              <a:t> </a:t>
            </a:r>
            <a:r>
              <a:rPr lang="en-US" sz="2600" dirty="0" err="1"/>
              <a:t>atat</a:t>
            </a:r>
            <a:r>
              <a:rPr lang="en-US" sz="2600" dirty="0"/>
              <a:t> </a:t>
            </a:r>
            <a:r>
              <a:rPr lang="en-US" sz="2600" dirty="0" err="1"/>
              <a:t>pe</a:t>
            </a:r>
            <a:r>
              <a:rPr lang="en-US" sz="2600" dirty="0"/>
              <a:t> </a:t>
            </a:r>
            <a:r>
              <a:rPr lang="en-US" sz="2600" dirty="0" err="1"/>
              <a:t>calculul</a:t>
            </a:r>
            <a:r>
              <a:rPr lang="en-US" sz="2600" dirty="0"/>
              <a:t> </a:t>
            </a:r>
            <a:r>
              <a:rPr lang="en-US" sz="2600" dirty="0" err="1"/>
              <a:t>unor</a:t>
            </a:r>
            <a:r>
              <a:rPr lang="en-US" sz="2600" dirty="0"/>
              <a:t> </a:t>
            </a:r>
            <a:r>
              <a:rPr lang="en-US" sz="2600" dirty="0" err="1"/>
              <a:t>indicatori</a:t>
            </a:r>
            <a:r>
              <a:rPr lang="en-US" sz="2600" dirty="0"/>
              <a:t>, cat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pe</a:t>
            </a:r>
            <a:r>
              <a:rPr lang="en-US" sz="2600" dirty="0"/>
              <a:t> </a:t>
            </a:r>
            <a:r>
              <a:rPr lang="en-US" sz="2600" dirty="0" err="1"/>
              <a:t>colectarea</a:t>
            </a:r>
            <a:r>
              <a:rPr lang="en-US" sz="2600" dirty="0"/>
              <a:t>, </a:t>
            </a:r>
            <a:r>
              <a:rPr lang="en-US" sz="2600" dirty="0" err="1"/>
              <a:t>analizarea</a:t>
            </a:r>
            <a:r>
              <a:rPr lang="en-US" sz="2600" dirty="0"/>
              <a:t>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interpretarea</a:t>
            </a:r>
            <a:r>
              <a:rPr lang="en-US" sz="2600" dirty="0"/>
              <a:t> </a:t>
            </a:r>
            <a:r>
              <a:rPr lang="en-US" sz="2600" dirty="0" err="1"/>
              <a:t>datelor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 err="1"/>
              <a:t>Pentru</a:t>
            </a:r>
            <a:r>
              <a:rPr lang="en-US" sz="2600" dirty="0"/>
              <a:t> </a:t>
            </a:r>
            <a:r>
              <a:rPr lang="en-US" sz="2600" dirty="0" err="1"/>
              <a:t>varsta</a:t>
            </a:r>
            <a:r>
              <a:rPr lang="en-US" sz="2600" dirty="0"/>
              <a:t> </a:t>
            </a:r>
            <a:r>
              <a:rPr lang="en-US" sz="2600" dirty="0" err="1"/>
              <a:t>respondetilor</a:t>
            </a:r>
            <a:r>
              <a:rPr lang="en-US" sz="2600" dirty="0"/>
              <a:t>, </a:t>
            </a:r>
            <a:r>
              <a:rPr lang="en-US" sz="2600" dirty="0" err="1"/>
              <a:t>venitul</a:t>
            </a:r>
            <a:r>
              <a:rPr lang="en-US" sz="2600" dirty="0"/>
              <a:t> lunar, </a:t>
            </a:r>
            <a:r>
              <a:rPr lang="en-US" sz="2600" dirty="0" err="1"/>
              <a:t>mediul</a:t>
            </a:r>
            <a:r>
              <a:rPr lang="en-US" sz="2600" dirty="0"/>
              <a:t> de </a:t>
            </a:r>
            <a:r>
              <a:rPr lang="en-US" sz="2600" dirty="0" err="1"/>
              <a:t>provenienta</a:t>
            </a:r>
            <a:r>
              <a:rPr lang="en-US" sz="2600" dirty="0"/>
              <a:t>, </a:t>
            </a:r>
            <a:r>
              <a:rPr lang="en-US" sz="2600" dirty="0" err="1"/>
              <a:t>nivelul</a:t>
            </a:r>
            <a:r>
              <a:rPr lang="en-US" sz="2600" dirty="0"/>
              <a:t> </a:t>
            </a:r>
            <a:r>
              <a:rPr lang="en-US" sz="2600" dirty="0" err="1"/>
              <a:t>veniturilor</a:t>
            </a:r>
            <a:r>
              <a:rPr lang="en-US" sz="2600" dirty="0"/>
              <a:t> au </a:t>
            </a:r>
            <a:r>
              <a:rPr lang="en-US" sz="2600" dirty="0" err="1"/>
              <a:t>fost</a:t>
            </a:r>
            <a:r>
              <a:rPr lang="en-US" sz="2600" dirty="0"/>
              <a:t> calculate media </a:t>
            </a:r>
            <a:r>
              <a:rPr lang="en-US" sz="2600" dirty="0" err="1"/>
              <a:t>statistica</a:t>
            </a:r>
            <a:r>
              <a:rPr lang="en-US" sz="2600" dirty="0"/>
              <a:t>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abaterea</a:t>
            </a:r>
            <a:r>
              <a:rPr lang="en-US" sz="2600" dirty="0"/>
              <a:t> standard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err="1"/>
              <a:t>Studiul</a:t>
            </a:r>
            <a:r>
              <a:rPr lang="en-US" sz="2600" dirty="0"/>
              <a:t> empiric a </a:t>
            </a:r>
            <a:r>
              <a:rPr lang="en-US" sz="2600" dirty="0" err="1"/>
              <a:t>presupus</a:t>
            </a:r>
            <a:r>
              <a:rPr lang="en-US" sz="2600" dirty="0"/>
              <a:t> </a:t>
            </a:r>
            <a:r>
              <a:rPr lang="en-US" sz="2600" dirty="0" err="1"/>
              <a:t>aplicarea</a:t>
            </a:r>
            <a:r>
              <a:rPr lang="en-US" sz="2600" dirty="0"/>
              <a:t> </a:t>
            </a:r>
            <a:r>
              <a:rPr lang="en-US" sz="2600" dirty="0" err="1"/>
              <a:t>unui</a:t>
            </a:r>
            <a:r>
              <a:rPr lang="en-US" sz="2600" dirty="0"/>
              <a:t> </a:t>
            </a:r>
            <a:r>
              <a:rPr lang="en-US" sz="2600" dirty="0" err="1"/>
              <a:t>chestionar</a:t>
            </a:r>
            <a:r>
              <a:rPr lang="en-US" sz="2600" dirty="0"/>
              <a:t> </a:t>
            </a:r>
            <a:r>
              <a:rPr lang="en-US" sz="2600" dirty="0" err="1"/>
              <a:t>contituit</a:t>
            </a:r>
            <a:r>
              <a:rPr lang="en-US" sz="2600" dirty="0"/>
              <a:t> </a:t>
            </a:r>
            <a:r>
              <a:rPr lang="en-US" sz="2600" dirty="0" err="1"/>
              <a:t>dintr</a:t>
            </a:r>
            <a:r>
              <a:rPr lang="en-US" sz="2600" dirty="0"/>
              <a:t>-un </a:t>
            </a:r>
            <a:r>
              <a:rPr lang="en-US" sz="2600" dirty="0" err="1"/>
              <a:t>numar</a:t>
            </a:r>
            <a:r>
              <a:rPr lang="en-US" sz="2600" dirty="0"/>
              <a:t> de 15 </a:t>
            </a:r>
            <a:r>
              <a:rPr lang="en-US" sz="2600" dirty="0" err="1"/>
              <a:t>intrebari</a:t>
            </a:r>
            <a:r>
              <a:rPr lang="en-US" sz="2600" dirty="0"/>
              <a:t>, </a:t>
            </a:r>
            <a:r>
              <a:rPr lang="en-US" sz="2600" dirty="0" err="1"/>
              <a:t>atat</a:t>
            </a:r>
            <a:r>
              <a:rPr lang="en-US" sz="2600" dirty="0"/>
              <a:t> </a:t>
            </a:r>
            <a:r>
              <a:rPr lang="en-US" sz="2600" dirty="0" err="1"/>
              <a:t>deschise</a:t>
            </a:r>
            <a:r>
              <a:rPr lang="en-US" sz="2600" dirty="0"/>
              <a:t>, cat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inchise</a:t>
            </a: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err="1"/>
              <a:t>Numarul</a:t>
            </a:r>
            <a:r>
              <a:rPr lang="en-US" sz="2600" dirty="0"/>
              <a:t> </a:t>
            </a:r>
            <a:r>
              <a:rPr lang="en-US" sz="2600" dirty="0" err="1"/>
              <a:t>respondentilor</a:t>
            </a:r>
            <a:r>
              <a:rPr lang="en-US" sz="2600" dirty="0"/>
              <a:t> a </a:t>
            </a:r>
            <a:r>
              <a:rPr lang="en-US" sz="2600" dirty="0" err="1"/>
              <a:t>fost</a:t>
            </a:r>
            <a:r>
              <a:rPr lang="en-US" sz="2600" dirty="0"/>
              <a:t> de 107. </a:t>
            </a:r>
            <a:r>
              <a:rPr lang="en-US" sz="2600" dirty="0" err="1"/>
              <a:t>Deoarece</a:t>
            </a:r>
            <a:r>
              <a:rPr lang="en-US" sz="2600" dirty="0"/>
              <a:t> am </a:t>
            </a:r>
            <a:r>
              <a:rPr lang="en-US" sz="2600" dirty="0" err="1"/>
              <a:t>dorit</a:t>
            </a:r>
            <a:r>
              <a:rPr lang="en-US" sz="2600" dirty="0"/>
              <a:t> </a:t>
            </a:r>
            <a:r>
              <a:rPr lang="en-US" sz="2600" dirty="0" err="1"/>
              <a:t>sa</a:t>
            </a:r>
            <a:r>
              <a:rPr lang="en-US" sz="2600" dirty="0"/>
              <a:t> </a:t>
            </a:r>
            <a:r>
              <a:rPr lang="en-US" sz="2600" dirty="0" err="1"/>
              <a:t>aflam</a:t>
            </a:r>
            <a:r>
              <a:rPr lang="en-US" sz="2600" dirty="0"/>
              <a:t> </a:t>
            </a:r>
            <a:r>
              <a:rPr lang="en-US" sz="2600" dirty="0" err="1"/>
              <a:t>preferintele</a:t>
            </a:r>
            <a:r>
              <a:rPr lang="en-US" sz="2600" dirty="0"/>
              <a:t> </a:t>
            </a:r>
            <a:r>
              <a:rPr lang="en-US" sz="2600" dirty="0" err="1"/>
              <a:t>turistilor</a:t>
            </a:r>
            <a:r>
              <a:rPr lang="en-US" sz="2600" dirty="0"/>
              <a:t> care </a:t>
            </a:r>
            <a:r>
              <a:rPr lang="en-US" sz="2600" dirty="0" err="1"/>
              <a:t>practica</a:t>
            </a:r>
            <a:r>
              <a:rPr lang="en-US" sz="2600" dirty="0"/>
              <a:t> </a:t>
            </a:r>
            <a:r>
              <a:rPr lang="en-US" sz="2600" dirty="0" err="1"/>
              <a:t>turismul</a:t>
            </a:r>
            <a:r>
              <a:rPr lang="en-US" sz="2600" dirty="0"/>
              <a:t> rural </a:t>
            </a:r>
            <a:r>
              <a:rPr lang="en-US" sz="2600" dirty="0" err="1"/>
              <a:t>sau</a:t>
            </a:r>
            <a:r>
              <a:rPr lang="en-US" sz="2600" dirty="0"/>
              <a:t> al </a:t>
            </a:r>
            <a:r>
              <a:rPr lang="en-US" sz="2600" dirty="0" err="1"/>
              <a:t>celor</a:t>
            </a:r>
            <a:r>
              <a:rPr lang="en-US" sz="2600" dirty="0"/>
              <a:t> care </a:t>
            </a:r>
            <a:r>
              <a:rPr lang="en-US" sz="2600" dirty="0" err="1"/>
              <a:t>si-ar</a:t>
            </a:r>
            <a:r>
              <a:rPr lang="en-US" sz="2600" dirty="0"/>
              <a:t> </a:t>
            </a:r>
            <a:r>
              <a:rPr lang="en-US" sz="2600" dirty="0" err="1"/>
              <a:t>dori</a:t>
            </a:r>
            <a:r>
              <a:rPr lang="en-US" sz="2600" dirty="0"/>
              <a:t> </a:t>
            </a:r>
            <a:r>
              <a:rPr lang="en-US" sz="2600" dirty="0" err="1"/>
              <a:t>sa</a:t>
            </a:r>
            <a:r>
              <a:rPr lang="en-US" sz="2600" dirty="0"/>
              <a:t> practice </a:t>
            </a:r>
            <a:r>
              <a:rPr lang="en-US" sz="2600" dirty="0" err="1"/>
              <a:t>turismul</a:t>
            </a:r>
            <a:r>
              <a:rPr lang="en-US" sz="2600" dirty="0"/>
              <a:t> rural, </a:t>
            </a:r>
            <a:r>
              <a:rPr lang="en-US" sz="2600" dirty="0" err="1"/>
              <a:t>cei</a:t>
            </a:r>
            <a:r>
              <a:rPr lang="en-US" sz="2600" dirty="0"/>
              <a:t> 107 </a:t>
            </a:r>
            <a:r>
              <a:rPr lang="en-US" sz="2600" dirty="0" err="1"/>
              <a:t>respondenti</a:t>
            </a:r>
            <a:r>
              <a:rPr lang="en-US" sz="2600" dirty="0"/>
              <a:t> au </a:t>
            </a:r>
            <a:r>
              <a:rPr lang="en-US" sz="2600" dirty="0" err="1"/>
              <a:t>fost</a:t>
            </a:r>
            <a:r>
              <a:rPr lang="en-US" sz="2600" dirty="0"/>
              <a:t> </a:t>
            </a:r>
            <a:r>
              <a:rPr lang="en-US" sz="2600" dirty="0" err="1"/>
              <a:t>selectati</a:t>
            </a:r>
            <a:r>
              <a:rPr lang="en-US" sz="2600" dirty="0"/>
              <a:t> </a:t>
            </a:r>
            <a:r>
              <a:rPr lang="en-US" sz="2600" dirty="0" err="1"/>
              <a:t>dintr</a:t>
            </a:r>
            <a:r>
              <a:rPr lang="en-US" sz="2600" dirty="0"/>
              <a:t>-un </a:t>
            </a:r>
            <a:r>
              <a:rPr lang="en-US" sz="2600" dirty="0" err="1"/>
              <a:t>numar</a:t>
            </a:r>
            <a:r>
              <a:rPr lang="en-US" sz="2600" dirty="0"/>
              <a:t> de 219 de </a:t>
            </a:r>
            <a:r>
              <a:rPr lang="en-US" sz="2600" dirty="0" err="1"/>
              <a:t>persoane</a:t>
            </a:r>
            <a:r>
              <a:rPr lang="en-US" sz="2600" dirty="0"/>
              <a:t>. </a:t>
            </a:r>
            <a:r>
              <a:rPr lang="en-US" sz="2600" dirty="0" err="1"/>
              <a:t>Cele</a:t>
            </a:r>
            <a:r>
              <a:rPr lang="en-US" sz="2600" dirty="0"/>
              <a:t> 112 </a:t>
            </a:r>
            <a:r>
              <a:rPr lang="en-US" sz="2600" dirty="0" err="1"/>
              <a:t>persoane</a:t>
            </a:r>
            <a:r>
              <a:rPr lang="en-US" sz="2600" dirty="0"/>
              <a:t> eliminate din </a:t>
            </a:r>
            <a:r>
              <a:rPr lang="en-US" sz="2600" dirty="0" err="1"/>
              <a:t>studiul</a:t>
            </a:r>
            <a:r>
              <a:rPr lang="en-US" sz="2600" dirty="0"/>
              <a:t> de </a:t>
            </a:r>
            <a:r>
              <a:rPr lang="en-US" sz="2600" dirty="0" err="1"/>
              <a:t>caz</a:t>
            </a:r>
            <a:r>
              <a:rPr lang="en-US" sz="2600" dirty="0"/>
              <a:t> au </a:t>
            </a:r>
            <a:r>
              <a:rPr lang="en-US" sz="2600" dirty="0" err="1"/>
              <a:t>fost</a:t>
            </a:r>
            <a:r>
              <a:rPr lang="en-US" sz="2600" dirty="0"/>
              <a:t> </a:t>
            </a:r>
            <a:r>
              <a:rPr lang="en-US" sz="2600" dirty="0" err="1"/>
              <a:t>cele</a:t>
            </a:r>
            <a:r>
              <a:rPr lang="en-US" sz="2600" dirty="0"/>
              <a:t> care </a:t>
            </a:r>
            <a:r>
              <a:rPr lang="en-US" sz="2600" dirty="0" err="1"/>
              <a:t>prefera</a:t>
            </a:r>
            <a:r>
              <a:rPr lang="en-US" sz="2600" dirty="0"/>
              <a:t> </a:t>
            </a:r>
            <a:r>
              <a:rPr lang="en-US" sz="2600" dirty="0" err="1"/>
              <a:t>alte</a:t>
            </a:r>
            <a:r>
              <a:rPr lang="en-US" sz="2600" dirty="0"/>
              <a:t> </a:t>
            </a:r>
            <a:r>
              <a:rPr lang="en-US" sz="2600" dirty="0" err="1"/>
              <a:t>forme</a:t>
            </a:r>
            <a:r>
              <a:rPr lang="en-US" sz="2600" dirty="0"/>
              <a:t> de </a:t>
            </a:r>
            <a:r>
              <a:rPr lang="en-US" sz="2600" dirty="0" err="1"/>
              <a:t>turism</a:t>
            </a:r>
            <a:r>
              <a:rPr lang="en-US" sz="2600" dirty="0"/>
              <a:t>. 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err="1"/>
              <a:t>Chestionarul</a:t>
            </a:r>
            <a:r>
              <a:rPr lang="en-US" sz="2600" dirty="0"/>
              <a:t> a </a:t>
            </a:r>
            <a:r>
              <a:rPr lang="en-US" sz="2600" dirty="0" err="1"/>
              <a:t>fost</a:t>
            </a:r>
            <a:r>
              <a:rPr lang="en-US" sz="2600" dirty="0"/>
              <a:t> </a:t>
            </a:r>
            <a:r>
              <a:rPr lang="en-US" sz="2600" dirty="0" err="1"/>
              <a:t>aplicat</a:t>
            </a:r>
            <a:r>
              <a:rPr lang="en-US" sz="2600" dirty="0"/>
              <a:t> in </a:t>
            </a:r>
            <a:r>
              <a:rPr lang="en-US" sz="2600" dirty="0" err="1"/>
              <a:t>perioada</a:t>
            </a:r>
            <a:r>
              <a:rPr lang="en-US" sz="2600" dirty="0"/>
              <a:t> 20-23 </a:t>
            </a:r>
            <a:r>
              <a:rPr lang="en-US" sz="2600" dirty="0" err="1"/>
              <a:t>februarie</a:t>
            </a:r>
            <a:r>
              <a:rPr lang="en-US" sz="2600" dirty="0"/>
              <a:t> 2020 in </a:t>
            </a:r>
            <a:r>
              <a:rPr lang="en-US" sz="2600" dirty="0" err="1"/>
              <a:t>timpul</a:t>
            </a:r>
            <a:r>
              <a:rPr lang="en-US" sz="2600" dirty="0"/>
              <a:t> </a:t>
            </a:r>
            <a:r>
              <a:rPr lang="en-US" sz="2600" dirty="0" err="1"/>
              <a:t>Targului</a:t>
            </a:r>
            <a:r>
              <a:rPr lang="en-US" sz="2600" dirty="0"/>
              <a:t> de </a:t>
            </a:r>
            <a:r>
              <a:rPr lang="en-US" sz="2600" dirty="0" err="1"/>
              <a:t>turism</a:t>
            </a:r>
            <a:r>
              <a:rPr lang="en-US" sz="2600" dirty="0"/>
              <a:t> al </a:t>
            </a:r>
            <a:r>
              <a:rPr lang="en-US" sz="2600" dirty="0" err="1"/>
              <a:t>Romaniei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0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/>
              <a:t>Chestionarul</a:t>
            </a:r>
            <a:r>
              <a:rPr lang="en-US" sz="2800" dirty="0"/>
              <a:t> a </a:t>
            </a:r>
            <a:r>
              <a:rPr lang="en-US" sz="2800" dirty="0" err="1"/>
              <a:t>urmarit</a:t>
            </a:r>
            <a:r>
              <a:rPr lang="en-US" sz="2800" dirty="0"/>
              <a:t> aspect </a:t>
            </a:r>
            <a:r>
              <a:rPr lang="en-US" sz="2800" dirty="0" err="1"/>
              <a:t>referitoare</a:t>
            </a:r>
            <a:r>
              <a:rPr lang="en-US" sz="2800" dirty="0"/>
              <a:t> la: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2918"/>
            <a:ext cx="11517086" cy="4195481"/>
          </a:xfrm>
        </p:spPr>
        <p:txBody>
          <a:bodyPr>
            <a:normAutofit/>
          </a:bodyPr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Cat de des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petreceti</a:t>
            </a:r>
            <a:r>
              <a:rPr lang="en-US" dirty="0"/>
              <a:t> </a:t>
            </a:r>
            <a:r>
              <a:rPr lang="en-US" dirty="0" err="1"/>
              <a:t>vacantele</a:t>
            </a:r>
            <a:r>
              <a:rPr lang="en-US" dirty="0"/>
              <a:t> in </a:t>
            </a:r>
            <a:r>
              <a:rPr lang="en-US" dirty="0" err="1"/>
              <a:t>pensiuni</a:t>
            </a:r>
            <a:r>
              <a:rPr lang="en-US" dirty="0"/>
              <a:t> </a:t>
            </a:r>
            <a:r>
              <a:rPr lang="en-US" dirty="0" err="1"/>
              <a:t>turistice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; </a:t>
            </a:r>
          </a:p>
          <a:p>
            <a:r>
              <a:rPr lang="en-US" dirty="0"/>
              <a:t>(ii)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sezonul</a:t>
            </a:r>
            <a:r>
              <a:rPr lang="en-US" dirty="0"/>
              <a:t> in care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petreceti</a:t>
            </a:r>
            <a:r>
              <a:rPr lang="en-US" dirty="0"/>
              <a:t> </a:t>
            </a:r>
            <a:r>
              <a:rPr lang="en-US" dirty="0" err="1"/>
              <a:t>vacanta</a:t>
            </a:r>
            <a:r>
              <a:rPr lang="en-US" dirty="0"/>
              <a:t> la </a:t>
            </a:r>
            <a:r>
              <a:rPr lang="en-US" dirty="0" err="1"/>
              <a:t>pensiunile</a:t>
            </a:r>
            <a:r>
              <a:rPr lang="en-US" dirty="0"/>
              <a:t> din </a:t>
            </a:r>
            <a:r>
              <a:rPr lang="en-US" dirty="0" err="1"/>
              <a:t>mediul</a:t>
            </a:r>
            <a:r>
              <a:rPr lang="en-US" dirty="0"/>
              <a:t> rural; </a:t>
            </a:r>
          </a:p>
          <a:p>
            <a:r>
              <a:rPr lang="en-US" dirty="0"/>
              <a:t>(iii) Cat de </a:t>
            </a:r>
            <a:r>
              <a:rPr lang="en-US" dirty="0" err="1"/>
              <a:t>multumit</a:t>
            </a:r>
            <a:r>
              <a:rPr lang="en-US" dirty="0"/>
              <a:t>/</a:t>
            </a:r>
            <a:r>
              <a:rPr lang="en-US" dirty="0" err="1"/>
              <a:t>multumita</a:t>
            </a:r>
            <a:r>
              <a:rPr lang="en-US" dirty="0"/>
              <a:t> </a:t>
            </a:r>
            <a:r>
              <a:rPr lang="en-US" dirty="0" err="1"/>
              <a:t>ati</a:t>
            </a:r>
            <a:r>
              <a:rPr lang="en-US" dirty="0"/>
              <a:t> </a:t>
            </a:r>
            <a:r>
              <a:rPr lang="en-US" dirty="0" err="1"/>
              <a:t>fost</a:t>
            </a:r>
            <a:r>
              <a:rPr lang="en-US" dirty="0"/>
              <a:t> de </a:t>
            </a:r>
            <a:r>
              <a:rPr lang="en-US" dirty="0" err="1"/>
              <a:t>serviciile</a:t>
            </a:r>
            <a:r>
              <a:rPr lang="en-US" dirty="0"/>
              <a:t> de </a:t>
            </a:r>
            <a:r>
              <a:rPr lang="en-US" dirty="0" err="1"/>
              <a:t>cazare</a:t>
            </a:r>
            <a:r>
              <a:rPr lang="en-US" dirty="0"/>
              <a:t>; </a:t>
            </a:r>
          </a:p>
          <a:p>
            <a:r>
              <a:rPr lang="en-US" dirty="0"/>
              <a:t>(iv) Cat de </a:t>
            </a:r>
            <a:r>
              <a:rPr lang="en-US" dirty="0" err="1"/>
              <a:t>multumit</a:t>
            </a:r>
            <a:r>
              <a:rPr lang="en-US" dirty="0"/>
              <a:t>/</a:t>
            </a:r>
            <a:r>
              <a:rPr lang="en-US" dirty="0" err="1"/>
              <a:t>multumita</a:t>
            </a:r>
            <a:r>
              <a:rPr lang="en-US" dirty="0"/>
              <a:t> </a:t>
            </a:r>
            <a:r>
              <a:rPr lang="en-US" dirty="0" err="1"/>
              <a:t>ati</a:t>
            </a:r>
            <a:r>
              <a:rPr lang="en-US" dirty="0"/>
              <a:t> </a:t>
            </a:r>
            <a:r>
              <a:rPr lang="en-US" dirty="0" err="1"/>
              <a:t>fost</a:t>
            </a:r>
            <a:r>
              <a:rPr lang="en-US" dirty="0"/>
              <a:t> de </a:t>
            </a:r>
            <a:r>
              <a:rPr lang="en-US" dirty="0" err="1"/>
              <a:t>serviciile</a:t>
            </a:r>
            <a:r>
              <a:rPr lang="en-US" dirty="0"/>
              <a:t> de masa; </a:t>
            </a:r>
          </a:p>
          <a:p>
            <a:r>
              <a:rPr lang="en-US" dirty="0"/>
              <a:t>(v) Cat de </a:t>
            </a:r>
            <a:r>
              <a:rPr lang="en-US" dirty="0" err="1"/>
              <a:t>multumit</a:t>
            </a:r>
            <a:r>
              <a:rPr lang="en-US" dirty="0"/>
              <a:t>/</a:t>
            </a:r>
            <a:r>
              <a:rPr lang="en-US" dirty="0" err="1"/>
              <a:t>multumita</a:t>
            </a:r>
            <a:r>
              <a:rPr lang="en-US" dirty="0"/>
              <a:t> </a:t>
            </a:r>
            <a:r>
              <a:rPr lang="en-US" dirty="0" err="1"/>
              <a:t>sunteti</a:t>
            </a:r>
            <a:r>
              <a:rPr lang="en-US" dirty="0"/>
              <a:t> de </a:t>
            </a:r>
            <a:r>
              <a:rPr lang="en-US" dirty="0" err="1"/>
              <a:t>ospitalitatea</a:t>
            </a:r>
            <a:r>
              <a:rPr lang="en-US" dirty="0"/>
              <a:t> </a:t>
            </a:r>
            <a:r>
              <a:rPr lang="en-US" dirty="0" err="1"/>
              <a:t>gazdelor</a:t>
            </a:r>
            <a:r>
              <a:rPr lang="en-US" dirty="0"/>
              <a:t>; </a:t>
            </a:r>
          </a:p>
          <a:p>
            <a:r>
              <a:rPr lang="en-US" dirty="0"/>
              <a:t>(vi) Cat de </a:t>
            </a:r>
            <a:r>
              <a:rPr lang="en-US" dirty="0" err="1"/>
              <a:t>multumit</a:t>
            </a:r>
            <a:r>
              <a:rPr lang="en-US" dirty="0"/>
              <a:t>/</a:t>
            </a:r>
            <a:r>
              <a:rPr lang="en-US" dirty="0" err="1"/>
              <a:t>multumita</a:t>
            </a:r>
            <a:r>
              <a:rPr lang="en-US" dirty="0"/>
              <a:t> </a:t>
            </a:r>
            <a:r>
              <a:rPr lang="en-US" dirty="0" err="1"/>
              <a:t>sunteti</a:t>
            </a:r>
            <a:r>
              <a:rPr lang="en-US" dirty="0"/>
              <a:t> de </a:t>
            </a:r>
            <a:r>
              <a:rPr lang="en-US" dirty="0" err="1"/>
              <a:t>activitatile</a:t>
            </a:r>
            <a:r>
              <a:rPr lang="en-US" dirty="0"/>
              <a:t> </a:t>
            </a:r>
            <a:r>
              <a:rPr lang="en-US" dirty="0" err="1"/>
              <a:t>oferite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petrecerea</a:t>
            </a:r>
            <a:r>
              <a:rPr lang="en-US" dirty="0"/>
              <a:t> </a:t>
            </a:r>
            <a:r>
              <a:rPr lang="en-US" dirty="0" err="1"/>
              <a:t>timpului</a:t>
            </a:r>
            <a:r>
              <a:rPr lang="en-US" dirty="0"/>
              <a:t> in </a:t>
            </a:r>
            <a:r>
              <a:rPr lang="en-US" dirty="0" err="1"/>
              <a:t>pensiune</a:t>
            </a:r>
            <a:r>
              <a:rPr lang="en-US" dirty="0"/>
              <a:t>; </a:t>
            </a:r>
          </a:p>
          <a:p>
            <a:r>
              <a:rPr lang="en-US" dirty="0"/>
              <a:t>(vii) Cat de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pensiunea</a:t>
            </a:r>
            <a:r>
              <a:rPr lang="en-US" dirty="0"/>
              <a:t> </a:t>
            </a:r>
            <a:r>
              <a:rPr lang="en-US" dirty="0" err="1"/>
              <a:t>respecta</a:t>
            </a:r>
            <a:r>
              <a:rPr lang="en-US" dirty="0"/>
              <a:t> </a:t>
            </a:r>
            <a:r>
              <a:rPr lang="en-US" dirty="0" err="1"/>
              <a:t>autenticitatea</a:t>
            </a:r>
            <a:r>
              <a:rPr lang="en-US" dirty="0"/>
              <a:t> </a:t>
            </a:r>
            <a:r>
              <a:rPr lang="en-US" dirty="0" err="1"/>
              <a:t>zonei</a:t>
            </a:r>
            <a:r>
              <a:rPr lang="en-US" dirty="0"/>
              <a:t>; </a:t>
            </a:r>
          </a:p>
          <a:p>
            <a:r>
              <a:rPr lang="en-US" dirty="0"/>
              <a:t>(viii) Cat de </a:t>
            </a:r>
            <a:r>
              <a:rPr lang="en-US" dirty="0" err="1"/>
              <a:t>multumit</a:t>
            </a:r>
            <a:r>
              <a:rPr lang="en-US" dirty="0"/>
              <a:t>/</a:t>
            </a:r>
            <a:r>
              <a:rPr lang="en-US" dirty="0" err="1"/>
              <a:t>multumita</a:t>
            </a:r>
            <a:r>
              <a:rPr lang="en-US" dirty="0"/>
              <a:t> </a:t>
            </a:r>
            <a:r>
              <a:rPr lang="en-US" dirty="0" err="1"/>
              <a:t>sunteti</a:t>
            </a:r>
            <a:r>
              <a:rPr lang="en-US" dirty="0"/>
              <a:t> de </a:t>
            </a:r>
            <a:r>
              <a:rPr lang="en-US" dirty="0" err="1"/>
              <a:t>tarifele</a:t>
            </a:r>
            <a:r>
              <a:rPr lang="en-US" dirty="0"/>
              <a:t> de </a:t>
            </a:r>
            <a:r>
              <a:rPr lang="en-US" dirty="0" err="1"/>
              <a:t>cazare</a:t>
            </a:r>
            <a:r>
              <a:rPr lang="en-US" dirty="0"/>
              <a:t> </a:t>
            </a:r>
            <a:r>
              <a:rPr lang="en-US" dirty="0" err="1"/>
              <a:t>practicate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9680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/>
              <a:t>Chestionarul</a:t>
            </a:r>
            <a:r>
              <a:rPr lang="en-US" sz="2800" dirty="0"/>
              <a:t> a </a:t>
            </a:r>
            <a:r>
              <a:rPr lang="en-US" sz="2800" dirty="0" err="1"/>
              <a:t>urmarit</a:t>
            </a:r>
            <a:r>
              <a:rPr lang="en-US" sz="2800" dirty="0"/>
              <a:t> aspect </a:t>
            </a:r>
            <a:r>
              <a:rPr lang="en-US" sz="2800" dirty="0" err="1"/>
              <a:t>referitoare</a:t>
            </a:r>
            <a:r>
              <a:rPr lang="en-US" sz="2800" dirty="0"/>
              <a:t> la: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2918"/>
            <a:ext cx="11517086" cy="4195481"/>
          </a:xfrm>
        </p:spPr>
        <p:txBody>
          <a:bodyPr>
            <a:normAutofit/>
          </a:bodyPr>
          <a:lstStyle/>
          <a:p>
            <a:r>
              <a:rPr lang="en-US" dirty="0"/>
              <a:t>(ix) </a:t>
            </a:r>
            <a:r>
              <a:rPr lang="en-US" dirty="0" err="1"/>
              <a:t>Dorinta</a:t>
            </a:r>
            <a:r>
              <a:rPr lang="en-US" dirty="0"/>
              <a:t> de a </a:t>
            </a:r>
            <a:r>
              <a:rPr lang="en-US" dirty="0" err="1"/>
              <a:t>reveni</a:t>
            </a:r>
            <a:r>
              <a:rPr lang="en-US" dirty="0"/>
              <a:t> in </a:t>
            </a:r>
            <a:r>
              <a:rPr lang="en-US" dirty="0" err="1"/>
              <a:t>pensiuni</a:t>
            </a:r>
            <a:r>
              <a:rPr lang="en-US" dirty="0"/>
              <a:t> </a:t>
            </a:r>
            <a:r>
              <a:rPr lang="en-US" dirty="0" err="1"/>
              <a:t>turistice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; </a:t>
            </a:r>
          </a:p>
          <a:p>
            <a:r>
              <a:rPr lang="en-US" dirty="0"/>
              <a:t>(x) </a:t>
            </a:r>
            <a:r>
              <a:rPr lang="en-US" dirty="0" err="1"/>
              <a:t>Dorinta</a:t>
            </a:r>
            <a:r>
              <a:rPr lang="en-US" dirty="0"/>
              <a:t> de a </a:t>
            </a:r>
            <a:r>
              <a:rPr lang="en-US" dirty="0" err="1"/>
              <a:t>recomanda</a:t>
            </a:r>
            <a:r>
              <a:rPr lang="en-US" dirty="0"/>
              <a:t> </a:t>
            </a:r>
            <a:r>
              <a:rPr lang="en-US" dirty="0" err="1"/>
              <a:t>pensiunile</a:t>
            </a:r>
            <a:r>
              <a:rPr lang="en-US" dirty="0"/>
              <a:t> </a:t>
            </a:r>
            <a:r>
              <a:rPr lang="en-US" dirty="0" err="1"/>
              <a:t>turistice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; </a:t>
            </a:r>
          </a:p>
          <a:p>
            <a:r>
              <a:rPr lang="en-US" dirty="0"/>
              <a:t>(xi)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aspectele</a:t>
            </a:r>
            <a:r>
              <a:rPr lang="en-US" dirty="0"/>
              <a:t> </a:t>
            </a:r>
            <a:r>
              <a:rPr lang="en-US" dirty="0" err="1"/>
              <a:t>pozitive</a:t>
            </a:r>
            <a:r>
              <a:rPr lang="en-US" dirty="0"/>
              <a:t> legate de </a:t>
            </a:r>
            <a:r>
              <a:rPr lang="en-US" dirty="0" err="1"/>
              <a:t>petrecerea</a:t>
            </a:r>
            <a:r>
              <a:rPr lang="en-US" dirty="0"/>
              <a:t> </a:t>
            </a:r>
            <a:r>
              <a:rPr lang="en-US" dirty="0" err="1"/>
              <a:t>vacantei</a:t>
            </a:r>
            <a:r>
              <a:rPr lang="en-US" dirty="0"/>
              <a:t> in </a:t>
            </a:r>
            <a:r>
              <a:rPr lang="en-US" dirty="0" err="1"/>
              <a:t>pensiunile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; </a:t>
            </a:r>
          </a:p>
          <a:p>
            <a:r>
              <a:rPr lang="en-US" dirty="0"/>
              <a:t>(xii)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aspectele</a:t>
            </a:r>
            <a:r>
              <a:rPr lang="en-US" dirty="0"/>
              <a:t> negative legate de </a:t>
            </a:r>
            <a:r>
              <a:rPr lang="en-US" dirty="0" err="1"/>
              <a:t>petrecerea</a:t>
            </a:r>
            <a:r>
              <a:rPr lang="en-US" dirty="0"/>
              <a:t> </a:t>
            </a:r>
            <a:r>
              <a:rPr lang="en-US" dirty="0" err="1"/>
              <a:t>vacantei</a:t>
            </a:r>
            <a:r>
              <a:rPr lang="en-US" dirty="0"/>
              <a:t> in </a:t>
            </a:r>
            <a:r>
              <a:rPr lang="en-US" dirty="0" err="1"/>
              <a:t>pensiunile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;</a:t>
            </a:r>
          </a:p>
          <a:p>
            <a:r>
              <a:rPr lang="en-US" dirty="0"/>
              <a:t>(xiii) Ce v-</a:t>
            </a:r>
            <a:r>
              <a:rPr lang="en-US" dirty="0" err="1"/>
              <a:t>ati</a:t>
            </a:r>
            <a:r>
              <a:rPr lang="en-US" dirty="0"/>
              <a:t> </a:t>
            </a:r>
            <a:r>
              <a:rPr lang="en-US" dirty="0" err="1"/>
              <a:t>dori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ofere</a:t>
            </a:r>
            <a:r>
              <a:rPr lang="en-US" dirty="0"/>
              <a:t> in plus </a:t>
            </a:r>
            <a:r>
              <a:rPr lang="en-US" dirty="0" err="1"/>
              <a:t>petrecerea</a:t>
            </a:r>
            <a:r>
              <a:rPr lang="en-US" dirty="0"/>
              <a:t> </a:t>
            </a:r>
            <a:r>
              <a:rPr lang="en-US" dirty="0" err="1"/>
              <a:t>vacantelor</a:t>
            </a:r>
            <a:r>
              <a:rPr lang="en-US" dirty="0"/>
              <a:t> in </a:t>
            </a:r>
            <a:r>
              <a:rPr lang="en-US" dirty="0" err="1"/>
              <a:t>pensiunile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; </a:t>
            </a:r>
          </a:p>
          <a:p>
            <a:r>
              <a:rPr lang="en-US" dirty="0"/>
              <a:t>(xiv) Ce </a:t>
            </a:r>
            <a:r>
              <a:rPr lang="en-US" dirty="0" err="1"/>
              <a:t>activitati</a:t>
            </a:r>
            <a:r>
              <a:rPr lang="en-US" dirty="0"/>
              <a:t> v-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placea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desfasurati</a:t>
            </a:r>
            <a:r>
              <a:rPr lang="en-US" dirty="0"/>
              <a:t> in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vacantelor</a:t>
            </a:r>
            <a:r>
              <a:rPr lang="en-US" dirty="0"/>
              <a:t> </a:t>
            </a:r>
            <a:r>
              <a:rPr lang="en-US" dirty="0" err="1"/>
              <a:t>petrecute</a:t>
            </a:r>
            <a:r>
              <a:rPr lang="en-US" dirty="0"/>
              <a:t> in </a:t>
            </a:r>
            <a:r>
              <a:rPr lang="en-US" dirty="0" err="1"/>
              <a:t>pensiunile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; </a:t>
            </a:r>
          </a:p>
          <a:p>
            <a:r>
              <a:rPr lang="en-US" dirty="0"/>
              <a:t>(xv)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evenimentele</a:t>
            </a:r>
            <a:r>
              <a:rPr lang="en-US" dirty="0"/>
              <a:t> </a:t>
            </a:r>
            <a:r>
              <a:rPr lang="en-US" dirty="0" err="1"/>
              <a:t>culturale</a:t>
            </a:r>
            <a:r>
              <a:rPr lang="en-US" dirty="0"/>
              <a:t> la care </a:t>
            </a:r>
            <a:r>
              <a:rPr lang="en-US" dirty="0" err="1"/>
              <a:t>ati</a:t>
            </a:r>
            <a:r>
              <a:rPr lang="en-US" dirty="0"/>
              <a:t> </a:t>
            </a:r>
            <a:r>
              <a:rPr lang="en-US" dirty="0" err="1"/>
              <a:t>dori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participati</a:t>
            </a:r>
            <a:r>
              <a:rPr lang="en-US" dirty="0"/>
              <a:t> in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vacantelor</a:t>
            </a:r>
            <a:r>
              <a:rPr lang="en-US" dirty="0"/>
              <a:t> </a:t>
            </a:r>
            <a:r>
              <a:rPr lang="en-US" dirty="0" err="1"/>
              <a:t>petrecute</a:t>
            </a:r>
            <a:r>
              <a:rPr lang="en-US" dirty="0"/>
              <a:t> in </a:t>
            </a:r>
            <a:r>
              <a:rPr lang="en-US" dirty="0" err="1"/>
              <a:t>pensiunile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6340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853"/>
          </a:xfrm>
        </p:spPr>
        <p:txBody>
          <a:bodyPr/>
          <a:lstStyle/>
          <a:p>
            <a:pPr algn="ctr"/>
            <a:r>
              <a:rPr lang="en-US" sz="2800" b="1" dirty="0" err="1"/>
              <a:t>Rezultate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discutii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69" y="1269147"/>
            <a:ext cx="10392002" cy="505545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Tabelul</a:t>
            </a:r>
            <a:r>
              <a:rPr lang="en-US" b="1" dirty="0"/>
              <a:t> 1. </a:t>
            </a:r>
            <a:r>
              <a:rPr lang="en-US" b="1" dirty="0" err="1"/>
              <a:t>Caractersiticile</a:t>
            </a:r>
            <a:r>
              <a:rPr lang="en-US" b="1" dirty="0"/>
              <a:t> socio-</a:t>
            </a:r>
            <a:r>
              <a:rPr lang="en-US" b="1" dirty="0" err="1"/>
              <a:t>demografice</a:t>
            </a:r>
            <a:r>
              <a:rPr lang="en-US" b="1" dirty="0"/>
              <a:t> ale </a:t>
            </a:r>
            <a:r>
              <a:rPr lang="en-US" b="1" dirty="0" err="1"/>
              <a:t>turistilor</a:t>
            </a: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52471"/>
              </p:ext>
            </p:extLst>
          </p:nvPr>
        </p:nvGraphicFramePr>
        <p:xfrm>
          <a:off x="3606942" y="1823572"/>
          <a:ext cx="4600971" cy="4295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6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Frequency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7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Famale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57.94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7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Residence environment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Urban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80.37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Rural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7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18-34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25.23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35-54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38.31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55-64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23.36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 and over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7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 level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Secondary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39.25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University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60.75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71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Monthly income level (lei/month)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1000-2000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2001-3000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15.88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3001-4000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4001-5000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26.16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over 5000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29.65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31" marR="66831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90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853"/>
          </a:xfrm>
        </p:spPr>
        <p:txBody>
          <a:bodyPr/>
          <a:lstStyle/>
          <a:p>
            <a:pPr algn="ctr"/>
            <a:r>
              <a:rPr lang="en-US" sz="2800" b="1" dirty="0" err="1"/>
              <a:t>Rezultate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discutii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69" y="1269147"/>
            <a:ext cx="10392002" cy="505545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Tabelul</a:t>
            </a:r>
            <a:r>
              <a:rPr lang="en-US" b="1" dirty="0"/>
              <a:t> 2. </a:t>
            </a:r>
            <a:r>
              <a:rPr lang="en-US" b="1" dirty="0" err="1"/>
              <a:t>Satisfactia</a:t>
            </a:r>
            <a:r>
              <a:rPr lang="en-US" b="1" dirty="0"/>
              <a:t> </a:t>
            </a:r>
            <a:r>
              <a:rPr lang="en-US" b="1" dirty="0" err="1"/>
              <a:t>turistilor</a:t>
            </a:r>
            <a:r>
              <a:rPr lang="en-US" b="1" dirty="0"/>
              <a:t> cu </a:t>
            </a:r>
            <a:r>
              <a:rPr lang="en-US" b="1" dirty="0" err="1"/>
              <a:t>privire</a:t>
            </a:r>
            <a:r>
              <a:rPr lang="en-US" b="1" dirty="0"/>
              <a:t> la </a:t>
            </a:r>
            <a:r>
              <a:rPr lang="en-US" b="1" dirty="0" err="1"/>
              <a:t>serviciile</a:t>
            </a:r>
            <a:r>
              <a:rPr lang="en-US" b="1" dirty="0"/>
              <a:t> de </a:t>
            </a:r>
            <a:r>
              <a:rPr lang="en-US" b="1" dirty="0" err="1"/>
              <a:t>cazare</a:t>
            </a: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85668"/>
              </p:ext>
            </p:extLst>
          </p:nvPr>
        </p:nvGraphicFramePr>
        <p:xfrm>
          <a:off x="2073001" y="1985320"/>
          <a:ext cx="7977832" cy="2477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9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4869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Neither satisfied or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6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40.19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14.95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01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853"/>
          </a:xfrm>
        </p:spPr>
        <p:txBody>
          <a:bodyPr/>
          <a:lstStyle/>
          <a:p>
            <a:pPr algn="ctr"/>
            <a:r>
              <a:rPr lang="en-US" sz="2800" b="1" dirty="0" err="1"/>
              <a:t>Rezultate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discutii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69" y="1269147"/>
            <a:ext cx="10392002" cy="505545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Tabelul</a:t>
            </a:r>
            <a:r>
              <a:rPr lang="en-US" b="1" dirty="0"/>
              <a:t> 3. </a:t>
            </a:r>
            <a:r>
              <a:rPr lang="en-US" b="1" dirty="0" err="1"/>
              <a:t>Satisfactia</a:t>
            </a:r>
            <a:r>
              <a:rPr lang="en-US" b="1" dirty="0"/>
              <a:t> </a:t>
            </a:r>
            <a:r>
              <a:rPr lang="en-US" b="1" dirty="0" err="1"/>
              <a:t>turistilor</a:t>
            </a:r>
            <a:r>
              <a:rPr lang="en-US" b="1" dirty="0"/>
              <a:t> cu </a:t>
            </a:r>
            <a:r>
              <a:rPr lang="en-US" b="1" dirty="0" err="1"/>
              <a:t>privire</a:t>
            </a:r>
            <a:r>
              <a:rPr lang="en-US" b="1" dirty="0"/>
              <a:t> la </a:t>
            </a:r>
            <a:r>
              <a:rPr lang="en-US" b="1" dirty="0" err="1"/>
              <a:t>serviciile</a:t>
            </a:r>
            <a:r>
              <a:rPr lang="en-US" b="1" dirty="0"/>
              <a:t> de masa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906782"/>
              </p:ext>
            </p:extLst>
          </p:nvPr>
        </p:nvGraphicFramePr>
        <p:xfrm>
          <a:off x="1898832" y="2170380"/>
          <a:ext cx="8152002" cy="2641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6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3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63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309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Neither satisfied or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42.06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9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5853"/>
          </a:xfrm>
        </p:spPr>
        <p:txBody>
          <a:bodyPr/>
          <a:lstStyle/>
          <a:p>
            <a:pPr algn="ctr"/>
            <a:r>
              <a:rPr lang="en-US" sz="2800" b="1" dirty="0" err="1"/>
              <a:t>Rezultate</a:t>
            </a:r>
            <a:r>
              <a:rPr lang="en-US" sz="2800" b="1" dirty="0"/>
              <a:t> </a:t>
            </a:r>
            <a:r>
              <a:rPr lang="en-US" sz="2800" b="1" dirty="0" err="1"/>
              <a:t>si</a:t>
            </a:r>
            <a:r>
              <a:rPr lang="en-US" sz="2800" b="1" dirty="0"/>
              <a:t> </a:t>
            </a:r>
            <a:r>
              <a:rPr lang="en-US" sz="2800" b="1" dirty="0" err="1"/>
              <a:t>discutii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69" y="1269147"/>
            <a:ext cx="10392002" cy="505545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/>
              <a:t>Tabelul</a:t>
            </a:r>
            <a:r>
              <a:rPr lang="en-US" b="1" dirty="0"/>
              <a:t> 4. </a:t>
            </a:r>
            <a:r>
              <a:rPr lang="en-US" b="1" dirty="0" err="1"/>
              <a:t>Satisfactia</a:t>
            </a:r>
            <a:r>
              <a:rPr lang="en-US" b="1" dirty="0"/>
              <a:t> </a:t>
            </a:r>
            <a:r>
              <a:rPr lang="en-US" b="1" dirty="0" err="1"/>
              <a:t>turistilor</a:t>
            </a:r>
            <a:r>
              <a:rPr lang="en-US" b="1" dirty="0"/>
              <a:t> cu </a:t>
            </a:r>
            <a:r>
              <a:rPr lang="en-US" b="1" dirty="0" err="1"/>
              <a:t>privire</a:t>
            </a:r>
            <a:r>
              <a:rPr lang="en-US" b="1" dirty="0"/>
              <a:t> la </a:t>
            </a:r>
            <a:r>
              <a:rPr lang="en-US" b="1" dirty="0" err="1"/>
              <a:t>ospitalitatea</a:t>
            </a:r>
            <a:r>
              <a:rPr lang="en-US" b="1" dirty="0"/>
              <a:t> </a:t>
            </a:r>
            <a:r>
              <a:rPr lang="en-US" b="1" dirty="0" err="1"/>
              <a:t>gazdelor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34911"/>
              </p:ext>
            </p:extLst>
          </p:nvPr>
        </p:nvGraphicFramePr>
        <p:xfrm>
          <a:off x="2236289" y="2192151"/>
          <a:ext cx="7713256" cy="2728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2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5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8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7486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Neither satisfied or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Highly dissatisfied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Frequency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43.93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37.38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14.95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446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1109</Words>
  <Application>Microsoft Office PowerPoint</Application>
  <PresentationFormat>Widescreen</PresentationFormat>
  <Paragraphs>286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</vt:lpstr>
      <vt:lpstr>PERCEPTIA TURISTILOR CU PRIVIRE LA CALITATEA SERVICIILOR OFERITE DE TURISMUL RURAL. STUDIU DE CAZ: ROMANIA</vt:lpstr>
      <vt:lpstr>Obiective</vt:lpstr>
      <vt:lpstr>Metodologia de lucru</vt:lpstr>
      <vt:lpstr>Chestionarul a urmarit aspect referitoare la:</vt:lpstr>
      <vt:lpstr>Chestionarul a urmarit aspect referitoare la:</vt:lpstr>
      <vt:lpstr>Rezultate si discutii</vt:lpstr>
      <vt:lpstr>Rezultate si discutii</vt:lpstr>
      <vt:lpstr>Rezultate si discutii</vt:lpstr>
      <vt:lpstr>Rezultate si discutii</vt:lpstr>
      <vt:lpstr>Rezultate si discutii</vt:lpstr>
      <vt:lpstr>Rezultate si discutii</vt:lpstr>
      <vt:lpstr>Rezultate si discutii</vt:lpstr>
      <vt:lpstr>Concluzii</vt:lpstr>
      <vt:lpstr>Concluzii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PERCEPTIA TURISTILOR CU PRIVIRE LA CALITATEA SERVICIILOR OFERITE DE TURISMUL RURAL. STUDIU DE CAZ ROMANIA</dc:title>
  <dc:creator>Liviu Marcuta</dc:creator>
  <cp:lastModifiedBy>Tacu</cp:lastModifiedBy>
  <cp:revision>4</cp:revision>
  <dcterms:created xsi:type="dcterms:W3CDTF">2020-09-28T19:11:21Z</dcterms:created>
  <dcterms:modified xsi:type="dcterms:W3CDTF">2020-09-29T21:43:30Z</dcterms:modified>
</cp:coreProperties>
</file>