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20"/>
  </p:notesMasterIdLst>
  <p:sldIdLst>
    <p:sldId id="257" r:id="rId2"/>
    <p:sldId id="258" r:id="rId3"/>
    <p:sldId id="264" r:id="rId4"/>
    <p:sldId id="261" r:id="rId5"/>
    <p:sldId id="259" r:id="rId6"/>
    <p:sldId id="262" r:id="rId7"/>
    <p:sldId id="263" r:id="rId8"/>
    <p:sldId id="266" r:id="rId9"/>
    <p:sldId id="270" r:id="rId10"/>
    <p:sldId id="267" r:id="rId11"/>
    <p:sldId id="272" r:id="rId12"/>
    <p:sldId id="275" r:id="rId13"/>
    <p:sldId id="273" r:id="rId14"/>
    <p:sldId id="271" r:id="rId15"/>
    <p:sldId id="269" r:id="rId16"/>
    <p:sldId id="268" r:id="rId17"/>
    <p:sldId id="274" r:id="rId18"/>
    <p:sldId id="260" r:id="rId19"/>
  </p:sldIdLst>
  <p:sldSz cx="12192000" cy="6858000"/>
  <p:notesSz cx="6858000" cy="9926638"/>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0435"/>
    <a:srgbClr val="DF8B25"/>
    <a:srgbClr val="EA14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 mediu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l medi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4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C2514C0D-CC06-4D04-9BF5-05EE47037A70}" type="datetimeFigureOut">
              <a:rPr lang="ro-RO" smtClean="0"/>
              <a:t>18.05.2022</a:t>
            </a:fld>
            <a:endParaRPr lang="ro-RO"/>
          </a:p>
        </p:txBody>
      </p:sp>
      <p:sp>
        <p:nvSpPr>
          <p:cNvPr id="4" name="Substituent imagine diapozitiv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6" name="Substituent subsol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A0463DC8-907E-43C9-A1ED-88FC45792D64}" type="slidenum">
              <a:rPr lang="ro-RO" smtClean="0"/>
              <a:t>‹#›</a:t>
            </a:fld>
            <a:endParaRPr lang="ro-RO"/>
          </a:p>
        </p:txBody>
      </p:sp>
    </p:spTree>
    <p:extLst>
      <p:ext uri="{BB962C8B-B14F-4D97-AF65-F5344CB8AC3E}">
        <p14:creationId xmlns:p14="http://schemas.microsoft.com/office/powerpoint/2010/main" val="395466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fld id="{A0463DC8-907E-43C9-A1ED-88FC45792D64}" type="slidenum">
              <a:rPr lang="ro-RO" smtClean="0"/>
              <a:t>1</a:t>
            </a:fld>
            <a:endParaRPr lang="ro-RO"/>
          </a:p>
        </p:txBody>
      </p:sp>
    </p:spTree>
    <p:extLst>
      <p:ext uri="{BB962C8B-B14F-4D97-AF65-F5344CB8AC3E}">
        <p14:creationId xmlns:p14="http://schemas.microsoft.com/office/powerpoint/2010/main" val="582208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fld id="{A0463DC8-907E-43C9-A1ED-88FC45792D64}" type="slidenum">
              <a:rPr lang="ro-RO" smtClean="0"/>
              <a:t>2</a:t>
            </a:fld>
            <a:endParaRPr lang="ro-RO"/>
          </a:p>
        </p:txBody>
      </p:sp>
    </p:spTree>
    <p:extLst>
      <p:ext uri="{BB962C8B-B14F-4D97-AF65-F5344CB8AC3E}">
        <p14:creationId xmlns:p14="http://schemas.microsoft.com/office/powerpoint/2010/main" val="296996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fld id="{A0463DC8-907E-43C9-A1ED-88FC45792D64}" type="slidenum">
              <a:rPr lang="ro-RO" smtClean="0"/>
              <a:t>7</a:t>
            </a:fld>
            <a:endParaRPr lang="ro-RO"/>
          </a:p>
        </p:txBody>
      </p:sp>
    </p:spTree>
    <p:extLst>
      <p:ext uri="{BB962C8B-B14F-4D97-AF65-F5344CB8AC3E}">
        <p14:creationId xmlns:p14="http://schemas.microsoft.com/office/powerpoint/2010/main" val="1485802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fld id="{A0463DC8-907E-43C9-A1ED-88FC45792D64}" type="slidenum">
              <a:rPr lang="ro-RO" smtClean="0"/>
              <a:t>8</a:t>
            </a:fld>
            <a:endParaRPr lang="ro-RO"/>
          </a:p>
        </p:txBody>
      </p:sp>
    </p:spTree>
    <p:extLst>
      <p:ext uri="{BB962C8B-B14F-4D97-AF65-F5344CB8AC3E}">
        <p14:creationId xmlns:p14="http://schemas.microsoft.com/office/powerpoint/2010/main" val="774664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fld id="{A0463DC8-907E-43C9-A1ED-88FC45792D64}" type="slidenum">
              <a:rPr lang="ro-RO" smtClean="0"/>
              <a:t>12</a:t>
            </a:fld>
            <a:endParaRPr lang="ro-RO"/>
          </a:p>
        </p:txBody>
      </p:sp>
    </p:spTree>
    <p:extLst>
      <p:ext uri="{BB962C8B-B14F-4D97-AF65-F5344CB8AC3E}">
        <p14:creationId xmlns:p14="http://schemas.microsoft.com/office/powerpoint/2010/main" val="3704443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fld id="{A0463DC8-907E-43C9-A1ED-88FC45792D64}" type="slidenum">
              <a:rPr lang="ro-RO" smtClean="0"/>
              <a:t>14</a:t>
            </a:fld>
            <a:endParaRPr lang="ro-RO"/>
          </a:p>
        </p:txBody>
      </p:sp>
    </p:spTree>
    <p:extLst>
      <p:ext uri="{BB962C8B-B14F-4D97-AF65-F5344CB8AC3E}">
        <p14:creationId xmlns:p14="http://schemas.microsoft.com/office/powerpoint/2010/main" val="3519097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fld id="{A0463DC8-907E-43C9-A1ED-88FC45792D64}" type="slidenum">
              <a:rPr lang="ro-RO" smtClean="0"/>
              <a:t>16</a:t>
            </a:fld>
            <a:endParaRPr lang="ro-RO"/>
          </a:p>
        </p:txBody>
      </p:sp>
    </p:spTree>
    <p:extLst>
      <p:ext uri="{BB962C8B-B14F-4D97-AF65-F5344CB8AC3E}">
        <p14:creationId xmlns:p14="http://schemas.microsoft.com/office/powerpoint/2010/main" val="1968017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u diapozitiv">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o-RO" smtClean="0"/>
              <a:t>Clic pentru editare stil titlu</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smtClean="0"/>
              <a:t>Clic pentru a edita stilul de subtitlu</a:t>
            </a:r>
            <a:endParaRPr lang="en-US" dirty="0"/>
          </a:p>
        </p:txBody>
      </p:sp>
      <p:sp>
        <p:nvSpPr>
          <p:cNvPr id="4" name="Date Placeholder 3"/>
          <p:cNvSpPr>
            <a:spLocks noGrp="1"/>
          </p:cNvSpPr>
          <p:nvPr>
            <p:ph type="dt" sz="half" idx="10"/>
          </p:nvPr>
        </p:nvSpPr>
        <p:spPr/>
        <p:txBody>
          <a:bodyPr/>
          <a:lstStyle/>
          <a:p>
            <a:fld id="{7DA88CF7-E64D-48C7-BAF3-10F388DEEEBA}" type="datetimeFigureOut">
              <a:rPr lang="ro-RO" smtClean="0"/>
              <a:t>18.05.2022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6EFF062-BCEA-4595-A75D-8EDAABE14485}" type="slidenum">
              <a:rPr lang="ro-RO" smtClean="0"/>
              <a:t>‹#›</a:t>
            </a:fld>
            <a:endParaRPr lang="ro-RO"/>
          </a:p>
        </p:txBody>
      </p:sp>
    </p:spTree>
    <p:extLst>
      <p:ext uri="{BB962C8B-B14F-4D97-AF65-F5344CB8AC3E}">
        <p14:creationId xmlns:p14="http://schemas.microsoft.com/office/powerpoint/2010/main" val="1558668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o-RO" smtClean="0"/>
              <a:t>Clic pentru editare stil titlu</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7DA88CF7-E64D-48C7-BAF3-10F388DEEEBA}" type="datetimeFigureOut">
              <a:rPr lang="ro-RO" smtClean="0"/>
              <a:t>18.05.2022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6EFF062-BCEA-4595-A75D-8EDAABE14485}" type="slidenum">
              <a:rPr lang="ro-RO" smtClean="0"/>
              <a:t>‹#›</a:t>
            </a:fld>
            <a:endParaRPr lang="ro-RO"/>
          </a:p>
        </p:txBody>
      </p:sp>
    </p:spTree>
    <p:extLst>
      <p:ext uri="{BB962C8B-B14F-4D97-AF65-F5344CB8AC3E}">
        <p14:creationId xmlns:p14="http://schemas.microsoft.com/office/powerpoint/2010/main" val="503257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o-RO" smtClean="0"/>
              <a:t>Clic pentru editare stil titlu</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smtClean="0"/>
              <a:t>Clic pentru editare stiluri text Coordonator</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7DA88CF7-E64D-48C7-BAF3-10F388DEEEBA}" type="datetimeFigureOut">
              <a:rPr lang="ro-RO" smtClean="0"/>
              <a:t>18.05.2022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6EFF062-BCEA-4595-A75D-8EDAABE14485}" type="slidenum">
              <a:rPr lang="ro-RO" smtClean="0"/>
              <a:t>‹#›</a:t>
            </a:fld>
            <a:endParaRPr lang="ro-RO"/>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28931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o-RO" smtClean="0"/>
              <a:t>Clic pentru editare stil titlu</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7DA88CF7-E64D-48C7-BAF3-10F388DEEEBA}" type="datetimeFigureOut">
              <a:rPr lang="ro-RO" smtClean="0"/>
              <a:t>18.05.2022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6EFF062-BCEA-4595-A75D-8EDAABE14485}" type="slidenum">
              <a:rPr lang="ro-RO" smtClean="0"/>
              <a:t>‹#›</a:t>
            </a:fld>
            <a:endParaRPr lang="ro-RO"/>
          </a:p>
        </p:txBody>
      </p:sp>
    </p:spTree>
    <p:extLst>
      <p:ext uri="{BB962C8B-B14F-4D97-AF65-F5344CB8AC3E}">
        <p14:creationId xmlns:p14="http://schemas.microsoft.com/office/powerpoint/2010/main" val="1632187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o-RO" smtClean="0"/>
              <a:t>Clic pentru editare stil titlu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smtClean="0"/>
              <a:t>Clic pentru editare stiluri text Coordonator</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7DA88CF7-E64D-48C7-BAF3-10F388DEEEBA}" type="datetimeFigureOut">
              <a:rPr lang="ro-RO" smtClean="0"/>
              <a:t>18.05.2022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6EFF062-BCEA-4595-A75D-8EDAABE14485}" type="slidenum">
              <a:rPr lang="ro-RO" smtClean="0"/>
              <a:t>‹#›</a:t>
            </a:fld>
            <a:endParaRPr lang="ro-R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0272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o-RO" smtClean="0"/>
              <a:t>Clic pentru editare stil titlu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smtClean="0"/>
              <a:t>Clic pentru editare stiluri text Coordonator</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7DA88CF7-E64D-48C7-BAF3-10F388DEEEBA}" type="datetimeFigureOut">
              <a:rPr lang="ro-RO" smtClean="0"/>
              <a:t>18.05.2022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6EFF062-BCEA-4595-A75D-8EDAABE14485}" type="slidenum">
              <a:rPr lang="ro-RO" smtClean="0"/>
              <a:t>‹#›</a:t>
            </a:fld>
            <a:endParaRPr lang="ro-RO"/>
          </a:p>
        </p:txBody>
      </p:sp>
    </p:spTree>
    <p:extLst>
      <p:ext uri="{BB962C8B-B14F-4D97-AF65-F5344CB8AC3E}">
        <p14:creationId xmlns:p14="http://schemas.microsoft.com/office/powerpoint/2010/main" val="1933196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dirty="0"/>
          </a:p>
        </p:txBody>
      </p:sp>
      <p:sp>
        <p:nvSpPr>
          <p:cNvPr id="3" name="Vertical Text Placeholder 2"/>
          <p:cNvSpPr>
            <a:spLocks noGrp="1"/>
          </p:cNvSpPr>
          <p:nvPr>
            <p:ph type="body" orient="vert" idx="1"/>
          </p:nvPr>
        </p:nvSpPr>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7DA88CF7-E64D-48C7-BAF3-10F388DEEEBA}" type="datetimeFigureOut">
              <a:rPr lang="ro-RO" smtClean="0"/>
              <a:t>18.05.2022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6EFF062-BCEA-4595-A75D-8EDAABE14485}" type="slidenum">
              <a:rPr lang="ro-RO" smtClean="0"/>
              <a:t>‹#›</a:t>
            </a:fld>
            <a:endParaRPr lang="ro-RO"/>
          </a:p>
        </p:txBody>
      </p:sp>
    </p:spTree>
    <p:extLst>
      <p:ext uri="{BB962C8B-B14F-4D97-AF65-F5344CB8AC3E}">
        <p14:creationId xmlns:p14="http://schemas.microsoft.com/office/powerpoint/2010/main" val="3409442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o-RO" smtClean="0"/>
              <a:t>Clic pentru editare stil titlu</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7DA88CF7-E64D-48C7-BAF3-10F388DEEEBA}" type="datetimeFigureOut">
              <a:rPr lang="ro-RO" smtClean="0"/>
              <a:t>18.05.2022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6EFF062-BCEA-4595-A75D-8EDAABE14485}" type="slidenum">
              <a:rPr lang="ro-RO" smtClean="0"/>
              <a:t>‹#›</a:t>
            </a:fld>
            <a:endParaRPr lang="ro-RO"/>
          </a:p>
        </p:txBody>
      </p:sp>
    </p:spTree>
    <p:extLst>
      <p:ext uri="{BB962C8B-B14F-4D97-AF65-F5344CB8AC3E}">
        <p14:creationId xmlns:p14="http://schemas.microsoft.com/office/powerpoint/2010/main" val="376186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o-RO" smtClean="0"/>
              <a:t>Clic pentru editare stil titlu</a:t>
            </a:r>
            <a:endParaRPr lang="en-US" dirty="0"/>
          </a:p>
        </p:txBody>
      </p:sp>
      <p:sp>
        <p:nvSpPr>
          <p:cNvPr id="3" name="Content Placeholder 2"/>
          <p:cNvSpPr>
            <a:spLocks noGrp="1"/>
          </p:cNvSpPr>
          <p:nvPr>
            <p:ph idx="1"/>
          </p:nvPr>
        </p:nvSpPr>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7DA88CF7-E64D-48C7-BAF3-10F388DEEEBA}" type="datetimeFigureOut">
              <a:rPr lang="ro-RO" smtClean="0"/>
              <a:t>18.05.2022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6EFF062-BCEA-4595-A75D-8EDAABE14485}" type="slidenum">
              <a:rPr lang="ro-RO" smtClean="0"/>
              <a:t>‹#›</a:t>
            </a:fld>
            <a:endParaRPr lang="ro-RO"/>
          </a:p>
        </p:txBody>
      </p:sp>
    </p:spTree>
    <p:extLst>
      <p:ext uri="{BB962C8B-B14F-4D97-AF65-F5344CB8AC3E}">
        <p14:creationId xmlns:p14="http://schemas.microsoft.com/office/powerpoint/2010/main" val="3690158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o-RO" smtClean="0"/>
              <a:t>Clic pentru editare stil titlu</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7DA88CF7-E64D-48C7-BAF3-10F388DEEEBA}" type="datetimeFigureOut">
              <a:rPr lang="ro-RO" smtClean="0"/>
              <a:t>18.05.2022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6EFF062-BCEA-4595-A75D-8EDAABE14485}" type="slidenum">
              <a:rPr lang="ro-RO" smtClean="0"/>
              <a:t>‹#›</a:t>
            </a:fld>
            <a:endParaRPr lang="ro-RO"/>
          </a:p>
        </p:txBody>
      </p:sp>
    </p:spTree>
    <p:extLst>
      <p:ext uri="{BB962C8B-B14F-4D97-AF65-F5344CB8AC3E}">
        <p14:creationId xmlns:p14="http://schemas.microsoft.com/office/powerpoint/2010/main" val="21411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5" name="Date Placeholder 4"/>
          <p:cNvSpPr>
            <a:spLocks noGrp="1"/>
          </p:cNvSpPr>
          <p:nvPr>
            <p:ph type="dt" sz="half" idx="10"/>
          </p:nvPr>
        </p:nvSpPr>
        <p:spPr/>
        <p:txBody>
          <a:bodyPr/>
          <a:lstStyle/>
          <a:p>
            <a:fld id="{7DA88CF7-E64D-48C7-BAF3-10F388DEEEBA}" type="datetimeFigureOut">
              <a:rPr lang="ro-RO" smtClean="0"/>
              <a:t>18.05.2022</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6EFF062-BCEA-4595-A75D-8EDAABE14485}" type="slidenum">
              <a:rPr lang="ro-RO" smtClean="0"/>
              <a:t>‹#›</a:t>
            </a:fld>
            <a:endParaRPr lang="ro-RO"/>
          </a:p>
        </p:txBody>
      </p:sp>
    </p:spTree>
    <p:extLst>
      <p:ext uri="{BB962C8B-B14F-4D97-AF65-F5344CB8AC3E}">
        <p14:creationId xmlns:p14="http://schemas.microsoft.com/office/powerpoint/2010/main" val="3683620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o-RO" smtClean="0"/>
              <a:t>Clic pentru editare stil titlu</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7" name="Date Placeholder 6"/>
          <p:cNvSpPr>
            <a:spLocks noGrp="1"/>
          </p:cNvSpPr>
          <p:nvPr>
            <p:ph type="dt" sz="half" idx="10"/>
          </p:nvPr>
        </p:nvSpPr>
        <p:spPr/>
        <p:txBody>
          <a:bodyPr/>
          <a:lstStyle/>
          <a:p>
            <a:fld id="{7DA88CF7-E64D-48C7-BAF3-10F388DEEEBA}" type="datetimeFigureOut">
              <a:rPr lang="ro-RO" smtClean="0"/>
              <a:t>18.05.2022</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26EFF062-BCEA-4595-A75D-8EDAABE14485}" type="slidenum">
              <a:rPr lang="ro-RO" smtClean="0"/>
              <a:t>‹#›</a:t>
            </a:fld>
            <a:endParaRPr lang="ro-RO"/>
          </a:p>
        </p:txBody>
      </p:sp>
    </p:spTree>
    <p:extLst>
      <p:ext uri="{BB962C8B-B14F-4D97-AF65-F5344CB8AC3E}">
        <p14:creationId xmlns:p14="http://schemas.microsoft.com/office/powerpoint/2010/main" val="2690921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o-RO" smtClean="0"/>
              <a:t>Clic pentru editare stil titlu</a:t>
            </a:r>
            <a:endParaRPr lang="en-US" dirty="0"/>
          </a:p>
        </p:txBody>
      </p:sp>
      <p:sp>
        <p:nvSpPr>
          <p:cNvPr id="3" name="Date Placeholder 2"/>
          <p:cNvSpPr>
            <a:spLocks noGrp="1"/>
          </p:cNvSpPr>
          <p:nvPr>
            <p:ph type="dt" sz="half" idx="10"/>
          </p:nvPr>
        </p:nvSpPr>
        <p:spPr/>
        <p:txBody>
          <a:bodyPr/>
          <a:lstStyle/>
          <a:p>
            <a:fld id="{7DA88CF7-E64D-48C7-BAF3-10F388DEEEBA}" type="datetimeFigureOut">
              <a:rPr lang="ro-RO" smtClean="0"/>
              <a:t>18.05.2022</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26EFF062-BCEA-4595-A75D-8EDAABE14485}" type="slidenum">
              <a:rPr lang="ro-RO" smtClean="0"/>
              <a:t>‹#›</a:t>
            </a:fld>
            <a:endParaRPr lang="ro-RO"/>
          </a:p>
        </p:txBody>
      </p:sp>
    </p:spTree>
    <p:extLst>
      <p:ext uri="{BB962C8B-B14F-4D97-AF65-F5344CB8AC3E}">
        <p14:creationId xmlns:p14="http://schemas.microsoft.com/office/powerpoint/2010/main" val="156887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88CF7-E64D-48C7-BAF3-10F388DEEEBA}" type="datetimeFigureOut">
              <a:rPr lang="ro-RO" smtClean="0"/>
              <a:t>18.05.2022</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26EFF062-BCEA-4595-A75D-8EDAABE14485}" type="slidenum">
              <a:rPr lang="ro-RO" smtClean="0"/>
              <a:t>‹#›</a:t>
            </a:fld>
            <a:endParaRPr lang="ro-RO"/>
          </a:p>
        </p:txBody>
      </p:sp>
    </p:spTree>
    <p:extLst>
      <p:ext uri="{BB962C8B-B14F-4D97-AF65-F5344CB8AC3E}">
        <p14:creationId xmlns:p14="http://schemas.microsoft.com/office/powerpoint/2010/main" val="206010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o-RO" smtClean="0"/>
              <a:t>Clic pentru editare stil titlu</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o-RO" smtClean="0"/>
              <a:t>Clic pentru editare stiluri text Coordonator</a:t>
            </a:r>
          </a:p>
        </p:txBody>
      </p:sp>
      <p:sp>
        <p:nvSpPr>
          <p:cNvPr id="5" name="Date Placeholder 4"/>
          <p:cNvSpPr>
            <a:spLocks noGrp="1"/>
          </p:cNvSpPr>
          <p:nvPr>
            <p:ph type="dt" sz="half" idx="10"/>
          </p:nvPr>
        </p:nvSpPr>
        <p:spPr/>
        <p:txBody>
          <a:bodyPr/>
          <a:lstStyle/>
          <a:p>
            <a:fld id="{7DA88CF7-E64D-48C7-BAF3-10F388DEEEBA}" type="datetimeFigureOut">
              <a:rPr lang="ro-RO" smtClean="0"/>
              <a:t>18.05.2022</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6EFF062-BCEA-4595-A75D-8EDAABE14485}" type="slidenum">
              <a:rPr lang="ro-RO" smtClean="0"/>
              <a:t>‹#›</a:t>
            </a:fld>
            <a:endParaRPr lang="ro-RO"/>
          </a:p>
        </p:txBody>
      </p:sp>
    </p:spTree>
    <p:extLst>
      <p:ext uri="{BB962C8B-B14F-4D97-AF65-F5344CB8AC3E}">
        <p14:creationId xmlns:p14="http://schemas.microsoft.com/office/powerpoint/2010/main" val="173117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o-RO" smtClean="0"/>
              <a:t>Clic pentru editare stil titlu</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smtClean="0"/>
              <a:t>Faceți clic pe pictogramă pentru a adăuga o imagine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Date Placeholder 4"/>
          <p:cNvSpPr>
            <a:spLocks noGrp="1"/>
          </p:cNvSpPr>
          <p:nvPr>
            <p:ph type="dt" sz="half" idx="10"/>
          </p:nvPr>
        </p:nvSpPr>
        <p:spPr/>
        <p:txBody>
          <a:bodyPr/>
          <a:lstStyle/>
          <a:p>
            <a:fld id="{7DA88CF7-E64D-48C7-BAF3-10F388DEEEBA}" type="datetimeFigureOut">
              <a:rPr lang="ro-RO" smtClean="0"/>
              <a:t>18.05.2022</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6EFF062-BCEA-4595-A75D-8EDAABE14485}" type="slidenum">
              <a:rPr lang="ro-RO" smtClean="0"/>
              <a:t>‹#›</a:t>
            </a:fld>
            <a:endParaRPr lang="ro-RO"/>
          </a:p>
        </p:txBody>
      </p:sp>
    </p:spTree>
    <p:extLst>
      <p:ext uri="{BB962C8B-B14F-4D97-AF65-F5344CB8AC3E}">
        <p14:creationId xmlns:p14="http://schemas.microsoft.com/office/powerpoint/2010/main" val="1661104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o-RO" smtClean="0"/>
              <a:t>Clic pentru editare stil titlu</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A88CF7-E64D-48C7-BAF3-10F388DEEEBA}" type="datetimeFigureOut">
              <a:rPr lang="ro-RO" smtClean="0"/>
              <a:t>18.05.2022</a:t>
            </a:fld>
            <a:endParaRPr lang="ro-R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6EFF062-BCEA-4595-A75D-8EDAABE14485}" type="slidenum">
              <a:rPr lang="ro-RO" smtClean="0"/>
              <a:t>‹#›</a:t>
            </a:fld>
            <a:endParaRPr lang="ro-RO"/>
          </a:p>
        </p:txBody>
      </p:sp>
    </p:spTree>
    <p:extLst>
      <p:ext uri="{BB962C8B-B14F-4D97-AF65-F5344CB8AC3E}">
        <p14:creationId xmlns:p14="http://schemas.microsoft.com/office/powerpoint/2010/main" val="126956604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hyperlink" Target="https://doi.org/10.3945/ajcn.2009.27462E" TargetMode="External"/><Relationship Id="rId13" Type="http://schemas.openxmlformats.org/officeDocument/2006/relationships/hyperlink" Target="https://doi.org/10.1017/S000711450788295X" TargetMode="External"/><Relationship Id="rId3" Type="http://schemas.openxmlformats.org/officeDocument/2006/relationships/hyperlink" Target="https://doi.org/10.1016/S0092-8674(03)00844-4" TargetMode="External"/><Relationship Id="rId7" Type="http://schemas.openxmlformats.org/officeDocument/2006/relationships/hyperlink" Target="https://doi.org/10.1038/nature726" TargetMode="External"/><Relationship Id="rId12" Type="http://schemas.openxmlformats.org/officeDocument/2006/relationships/hyperlink" Target="https://doi.org/10.1080/10408398.2021.1909532" TargetMode="External"/><Relationship Id="rId17" Type="http://schemas.openxmlformats.org/officeDocument/2006/relationships/hyperlink" Target="https://doi.org/10.1111/ijfs.15061" TargetMode="External"/><Relationship Id="rId2" Type="http://schemas.openxmlformats.org/officeDocument/2006/relationships/hyperlink" Target="https://doi.org/10.1042/bst0161095" TargetMode="External"/><Relationship Id="rId16" Type="http://schemas.openxmlformats.org/officeDocument/2006/relationships/hyperlink" Target="https://doi.org/10.2152/jmi.56.197" TargetMode="External"/><Relationship Id="rId1" Type="http://schemas.openxmlformats.org/officeDocument/2006/relationships/slideLayout" Target="../slideLayouts/slideLayout2.xml"/><Relationship Id="rId6" Type="http://schemas.openxmlformats.org/officeDocument/2006/relationships/hyperlink" Target="https://doi.org/10.1038/72153" TargetMode="External"/><Relationship Id="rId11" Type="http://schemas.openxmlformats.org/officeDocument/2006/relationships/hyperlink" Target="https://doi.org/10.3168/jds.2018-15339" TargetMode="External"/><Relationship Id="rId5" Type="http://schemas.openxmlformats.org/officeDocument/2006/relationships/hyperlink" Target="https://doi.org/10.3945/ajcn.2009.27462D" TargetMode="External"/><Relationship Id="rId15" Type="http://schemas.openxmlformats.org/officeDocument/2006/relationships/hyperlink" Target="https://doi.org/10.1016/j.foodchem.2021.130849" TargetMode="External"/><Relationship Id="rId10" Type="http://schemas.openxmlformats.org/officeDocument/2006/relationships/hyperlink" Target="http://dx.doi.org/10.1155/2015/189402" TargetMode="External"/><Relationship Id="rId4" Type="http://schemas.openxmlformats.org/officeDocument/2006/relationships/hyperlink" Target="https://doi.org/10.1016/j.tifs.2019.04.008" TargetMode="External"/><Relationship Id="rId9" Type="http://schemas.openxmlformats.org/officeDocument/2006/relationships/hyperlink" Target="https://doi.org/10.1016/j.bbrc.2014.11.114" TargetMode="External"/><Relationship Id="rId14" Type="http://schemas.openxmlformats.org/officeDocument/2006/relationships/hyperlink" Target="https://doi.org/10.3109/09637486.2012.67602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659876" y="2541180"/>
            <a:ext cx="10567447" cy="1634893"/>
          </a:xfrm>
        </p:spPr>
        <p:txBody>
          <a:bodyPr>
            <a:normAutofit/>
          </a:bodyPr>
          <a:lstStyle/>
          <a:p>
            <a:pPr algn="ctr">
              <a:spcAft>
                <a:spcPts val="0"/>
              </a:spcAft>
              <a:tabLst>
                <a:tab pos="5962015" algn="l"/>
              </a:tabLst>
            </a:pPr>
            <a:r>
              <a:rPr lang="ro-RO" sz="3200" b="1" dirty="0" err="1">
                <a:solidFill>
                  <a:srgbClr val="000000"/>
                </a:solidFill>
                <a:latin typeface="Palatino Linotype" panose="02040502050505030304" pitchFamily="18" charset="0"/>
                <a:ea typeface="Times New Roman" panose="02020603050405020304" pitchFamily="18" charset="0"/>
              </a:rPr>
              <a:t>Harnessing</a:t>
            </a:r>
            <a:r>
              <a:rPr lang="ro-RO" sz="3200" b="1" dirty="0">
                <a:solidFill>
                  <a:srgbClr val="000000"/>
                </a:solidFill>
                <a:latin typeface="Palatino Linotype" panose="02040502050505030304" pitchFamily="18" charset="0"/>
                <a:ea typeface="Times New Roman" panose="02020603050405020304" pitchFamily="18" charset="0"/>
              </a:rPr>
              <a:t> in </a:t>
            </a:r>
            <a:r>
              <a:rPr lang="ro-RO" sz="3200" b="1" dirty="0" err="1">
                <a:solidFill>
                  <a:srgbClr val="000000"/>
                </a:solidFill>
                <a:latin typeface="Palatino Linotype" panose="02040502050505030304" pitchFamily="18" charset="0"/>
                <a:ea typeface="Times New Roman" panose="02020603050405020304" pitchFamily="18" charset="0"/>
              </a:rPr>
              <a:t>gastronomy</a:t>
            </a:r>
            <a:r>
              <a:rPr lang="ro-RO" sz="3200" b="1" dirty="0">
                <a:solidFill>
                  <a:srgbClr val="000000"/>
                </a:solidFill>
                <a:latin typeface="Palatino Linotype" panose="02040502050505030304" pitchFamily="18" charset="0"/>
                <a:ea typeface="Times New Roman" panose="02020603050405020304" pitchFamily="18" charset="0"/>
              </a:rPr>
              <a:t> of </a:t>
            </a:r>
            <a:r>
              <a:rPr lang="ro-RO" sz="3200" b="1" dirty="0" err="1">
                <a:solidFill>
                  <a:srgbClr val="000000"/>
                </a:solidFill>
                <a:latin typeface="Palatino Linotype" panose="02040502050505030304" pitchFamily="18" charset="0"/>
                <a:ea typeface="Times New Roman" panose="02020603050405020304" pitchFamily="18" charset="0"/>
              </a:rPr>
              <a:t>mountain</a:t>
            </a:r>
            <a:r>
              <a:rPr lang="ro-RO" sz="3200" b="1" dirty="0">
                <a:solidFill>
                  <a:srgbClr val="000000"/>
                </a:solidFill>
                <a:latin typeface="Palatino Linotype" panose="02040502050505030304" pitchFamily="18" charset="0"/>
                <a:ea typeface="Times New Roman" panose="02020603050405020304" pitchFamily="18" charset="0"/>
              </a:rPr>
              <a:t> </a:t>
            </a:r>
            <a:r>
              <a:rPr lang="ro-RO" sz="3200" b="1" dirty="0" err="1">
                <a:solidFill>
                  <a:srgbClr val="000000"/>
                </a:solidFill>
                <a:latin typeface="Palatino Linotype" panose="02040502050505030304" pitchFamily="18" charset="0"/>
                <a:ea typeface="Times New Roman" panose="02020603050405020304" pitchFamily="18" charset="0"/>
              </a:rPr>
              <a:t>products</a:t>
            </a:r>
            <a:r>
              <a:rPr lang="ro-RO" sz="3200" b="1" dirty="0">
                <a:solidFill>
                  <a:srgbClr val="000000"/>
                </a:solidFill>
                <a:latin typeface="Palatino Linotype" panose="02040502050505030304" pitchFamily="18" charset="0"/>
                <a:ea typeface="Times New Roman" panose="02020603050405020304" pitchFamily="18" charset="0"/>
              </a:rPr>
              <a:t> </a:t>
            </a:r>
            <a:r>
              <a:rPr lang="ro-RO" sz="3200" b="1" dirty="0" err="1">
                <a:solidFill>
                  <a:srgbClr val="000000"/>
                </a:solidFill>
                <a:latin typeface="Palatino Linotype" panose="02040502050505030304" pitchFamily="18" charset="0"/>
                <a:ea typeface="Times New Roman" panose="02020603050405020304" pitchFamily="18" charset="0"/>
              </a:rPr>
              <a:t>by</a:t>
            </a:r>
            <a:r>
              <a:rPr lang="ro-RO" sz="3200" b="1" dirty="0">
                <a:solidFill>
                  <a:srgbClr val="000000"/>
                </a:solidFill>
                <a:latin typeface="Palatino Linotype" panose="02040502050505030304" pitchFamily="18" charset="0"/>
                <a:ea typeface="Times New Roman" panose="02020603050405020304" pitchFamily="18" charset="0"/>
              </a:rPr>
              <a:t> </a:t>
            </a:r>
            <a:r>
              <a:rPr lang="ro-RO" sz="3200" b="1" dirty="0" err="1">
                <a:solidFill>
                  <a:srgbClr val="000000"/>
                </a:solidFill>
                <a:latin typeface="Palatino Linotype" panose="02040502050505030304" pitchFamily="18" charset="0"/>
                <a:ea typeface="Times New Roman" panose="02020603050405020304" pitchFamily="18" charset="0"/>
              </a:rPr>
              <a:t>fruiting</a:t>
            </a:r>
            <a:r>
              <a:rPr lang="ro-RO" sz="3200" b="1" dirty="0">
                <a:solidFill>
                  <a:srgbClr val="000000"/>
                </a:solidFill>
                <a:latin typeface="Palatino Linotype" panose="02040502050505030304" pitchFamily="18" charset="0"/>
                <a:ea typeface="Times New Roman" panose="02020603050405020304" pitchFamily="18" charset="0"/>
              </a:rPr>
              <a:t> </a:t>
            </a:r>
            <a:r>
              <a:rPr lang="ro-RO" sz="3200" b="1" dirty="0" err="1">
                <a:solidFill>
                  <a:srgbClr val="000000"/>
                </a:solidFill>
                <a:latin typeface="Palatino Linotype" panose="02040502050505030304" pitchFamily="18" charset="0"/>
                <a:ea typeface="Times New Roman" panose="02020603050405020304" pitchFamily="18" charset="0"/>
              </a:rPr>
              <a:t>the</a:t>
            </a:r>
            <a:r>
              <a:rPr lang="ro-RO" sz="3200" b="1" dirty="0">
                <a:solidFill>
                  <a:srgbClr val="000000"/>
                </a:solidFill>
                <a:latin typeface="Palatino Linotype" panose="02040502050505030304" pitchFamily="18" charset="0"/>
                <a:ea typeface="Times New Roman" panose="02020603050405020304" pitchFamily="18" charset="0"/>
              </a:rPr>
              <a:t> </a:t>
            </a:r>
            <a:r>
              <a:rPr lang="ro-RO" sz="3200" b="1" dirty="0" err="1">
                <a:solidFill>
                  <a:srgbClr val="000000"/>
                </a:solidFill>
                <a:latin typeface="Palatino Linotype" panose="02040502050505030304" pitchFamily="18" charset="0"/>
                <a:ea typeface="Times New Roman" panose="02020603050405020304" pitchFamily="18" charset="0"/>
              </a:rPr>
              <a:t>umami</a:t>
            </a:r>
            <a:r>
              <a:rPr lang="ro-RO" sz="3200" b="1" dirty="0">
                <a:solidFill>
                  <a:srgbClr val="000000"/>
                </a:solidFill>
                <a:latin typeface="Palatino Linotype" panose="02040502050505030304" pitchFamily="18" charset="0"/>
                <a:ea typeface="Times New Roman" panose="02020603050405020304" pitchFamily="18" charset="0"/>
              </a:rPr>
              <a:t> taste</a:t>
            </a:r>
            <a:r>
              <a:rPr lang="ro-RO" sz="2800" dirty="0">
                <a:latin typeface="Times New Roman" panose="02020603050405020304" pitchFamily="18" charset="0"/>
                <a:ea typeface="Times New Roman" panose="02020603050405020304" pitchFamily="18" charset="0"/>
              </a:rPr>
              <a:t/>
            </a:r>
            <a:br>
              <a:rPr lang="ro-RO" sz="2800" dirty="0">
                <a:latin typeface="Times New Roman" panose="02020603050405020304" pitchFamily="18" charset="0"/>
                <a:ea typeface="Times New Roman" panose="02020603050405020304" pitchFamily="18" charset="0"/>
              </a:rPr>
            </a:br>
            <a:endParaRPr lang="ro-RO" sz="3200" dirty="0">
              <a:solidFill>
                <a:schemeClr val="tx1"/>
              </a:solidFill>
              <a:latin typeface="Arial Black" panose="020B0A04020102020204" pitchFamily="34" charset="0"/>
            </a:endParaRPr>
          </a:p>
        </p:txBody>
      </p:sp>
      <p:sp>
        <p:nvSpPr>
          <p:cNvPr id="3" name="Substituent conținut 2"/>
          <p:cNvSpPr>
            <a:spLocks noGrp="1"/>
          </p:cNvSpPr>
          <p:nvPr>
            <p:ph idx="1"/>
          </p:nvPr>
        </p:nvSpPr>
        <p:spPr>
          <a:xfrm>
            <a:off x="6070862" y="5401339"/>
            <a:ext cx="5821562" cy="510363"/>
          </a:xfrm>
        </p:spPr>
        <p:txBody>
          <a:bodyPr>
            <a:noAutofit/>
          </a:bodyPr>
          <a:lstStyle/>
          <a:p>
            <a:pPr marL="0" indent="0">
              <a:buNone/>
            </a:pPr>
            <a:r>
              <a:rPr lang="pt-BR" sz="2800" b="1" dirty="0" smtClean="0">
                <a:solidFill>
                  <a:schemeClr val="accent2">
                    <a:lumMod val="50000"/>
                  </a:schemeClr>
                </a:solidFill>
              </a:rPr>
              <a:t>Author</a:t>
            </a:r>
            <a:r>
              <a:rPr lang="pt-BR" sz="2800" dirty="0" smtClean="0">
                <a:solidFill>
                  <a:schemeClr val="accent2">
                    <a:lumMod val="50000"/>
                  </a:schemeClr>
                </a:solidFill>
              </a:rPr>
              <a:t>: </a:t>
            </a:r>
            <a:r>
              <a:rPr lang="pt-BR" sz="2800" dirty="0">
                <a:solidFill>
                  <a:schemeClr val="accent2">
                    <a:lumMod val="50000"/>
                  </a:schemeClr>
                </a:solidFill>
              </a:rPr>
              <a:t>CS III Manuela APETREI</a:t>
            </a:r>
            <a:endParaRPr lang="ro-RO" sz="2800" dirty="0">
              <a:solidFill>
                <a:schemeClr val="accent2">
                  <a:lumMod val="50000"/>
                </a:schemeClr>
              </a:solidFill>
            </a:endParaRPr>
          </a:p>
        </p:txBody>
      </p:sp>
      <p:pic>
        <p:nvPicPr>
          <p:cNvPr id="4" name="Imagine 3"/>
          <p:cNvPicPr>
            <a:picLocks noChangeAspect="1"/>
          </p:cNvPicPr>
          <p:nvPr/>
        </p:nvPicPr>
        <p:blipFill>
          <a:blip r:embed="rId3"/>
          <a:stretch>
            <a:fillRect/>
          </a:stretch>
        </p:blipFill>
        <p:spPr>
          <a:xfrm>
            <a:off x="4655051" y="661737"/>
            <a:ext cx="2767824" cy="749873"/>
          </a:xfrm>
          <a:prstGeom prst="rect">
            <a:avLst/>
          </a:prstGeom>
        </p:spPr>
      </p:pic>
      <p:pic>
        <p:nvPicPr>
          <p:cNvPr id="9" name="I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7181" y="4016227"/>
            <a:ext cx="2409825" cy="1895475"/>
          </a:xfrm>
          <a:prstGeom prst="rect">
            <a:avLst/>
          </a:prstGeom>
        </p:spPr>
      </p:pic>
    </p:spTree>
    <p:extLst>
      <p:ext uri="{BB962C8B-B14F-4D97-AF65-F5344CB8AC3E}">
        <p14:creationId xmlns:p14="http://schemas.microsoft.com/office/powerpoint/2010/main" val="2714666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791852" y="198662"/>
            <a:ext cx="9916997" cy="528576"/>
          </a:xfrm>
        </p:spPr>
        <p:txBody>
          <a:bodyPr/>
          <a:lstStyle/>
          <a:p>
            <a:pPr algn="ctr"/>
            <a:r>
              <a:rPr lang="ro-RO" sz="3200" b="1" dirty="0">
                <a:solidFill>
                  <a:schemeClr val="accent2">
                    <a:lumMod val="75000"/>
                  </a:schemeClr>
                </a:solidFill>
              </a:rPr>
              <a:t>A</a:t>
            </a:r>
            <a:r>
              <a:rPr lang="ro-RO" sz="3200" b="1" dirty="0" smtClean="0">
                <a:solidFill>
                  <a:schemeClr val="accent2">
                    <a:lumMod val="75000"/>
                  </a:schemeClr>
                </a:solidFill>
              </a:rPr>
              <a:t>pplication</a:t>
            </a:r>
            <a:endParaRPr lang="ro-RO" sz="3200" b="1" dirty="0">
              <a:solidFill>
                <a:schemeClr val="accent2">
                  <a:lumMod val="75000"/>
                </a:schemeClr>
              </a:solidFill>
            </a:endParaRPr>
          </a:p>
        </p:txBody>
      </p:sp>
      <p:sp>
        <p:nvSpPr>
          <p:cNvPr id="3" name="Subtitlu 2"/>
          <p:cNvSpPr>
            <a:spLocks noGrp="1"/>
          </p:cNvSpPr>
          <p:nvPr>
            <p:ph type="subTitle" idx="1"/>
          </p:nvPr>
        </p:nvSpPr>
        <p:spPr>
          <a:xfrm>
            <a:off x="876692" y="914400"/>
            <a:ext cx="10661715" cy="5943599"/>
          </a:xfrm>
        </p:spPr>
        <p:txBody>
          <a:bodyPr>
            <a:normAutofit/>
          </a:bodyPr>
          <a:lstStyle/>
          <a:p>
            <a:pPr algn="just"/>
            <a:r>
              <a:rPr lang="ro-RO" dirty="0" smtClean="0">
                <a:solidFill>
                  <a:schemeClr val="tx1"/>
                </a:solidFill>
              </a:rPr>
              <a:t>	</a:t>
            </a:r>
          </a:p>
          <a:p>
            <a:pPr algn="just"/>
            <a:r>
              <a:rPr lang="ro-RO" sz="2800" dirty="0">
                <a:solidFill>
                  <a:schemeClr val="tx1"/>
                </a:solidFill>
              </a:rPr>
              <a:t>	</a:t>
            </a:r>
            <a:r>
              <a:rPr lang="en-US" sz="2800" dirty="0">
                <a:solidFill>
                  <a:schemeClr val="tx1"/>
                </a:solidFill>
              </a:rPr>
              <a:t>A precious information for the food industry is that the amount of glutamate contained in certain foods and also, the flavor, increase as they undergo fermentation, maturation or drying </a:t>
            </a:r>
            <a:r>
              <a:rPr lang="en-US" sz="2800" dirty="0">
                <a:solidFill>
                  <a:schemeClr val="bg2">
                    <a:lumMod val="50000"/>
                  </a:schemeClr>
                </a:solidFill>
              </a:rPr>
              <a:t>(</a:t>
            </a:r>
            <a:r>
              <a:rPr lang="en-US" sz="2800" dirty="0" err="1">
                <a:solidFill>
                  <a:schemeClr val="bg2">
                    <a:lumMod val="50000"/>
                  </a:schemeClr>
                </a:solidFill>
              </a:rPr>
              <a:t>Barretto</a:t>
            </a:r>
            <a:r>
              <a:rPr lang="en-US" sz="2800" dirty="0">
                <a:solidFill>
                  <a:schemeClr val="bg2">
                    <a:lumMod val="50000"/>
                  </a:schemeClr>
                </a:solidFill>
              </a:rPr>
              <a:t> et al, 2018)</a:t>
            </a:r>
            <a:r>
              <a:rPr lang="en-US" sz="2800" dirty="0">
                <a:solidFill>
                  <a:schemeClr val="tx1"/>
                </a:solidFill>
              </a:rPr>
              <a:t> compared to the amount of glutamate that is finds in the fresher equivalents. </a:t>
            </a:r>
            <a:r>
              <a:rPr lang="ro-RO" sz="2800" dirty="0" smtClean="0">
                <a:solidFill>
                  <a:schemeClr val="tx1"/>
                </a:solidFill>
              </a:rPr>
              <a:t>	</a:t>
            </a:r>
            <a:endParaRPr lang="ro-RO" sz="2800" dirty="0" smtClean="0">
              <a:solidFill>
                <a:schemeClr val="tx1"/>
              </a:solidFill>
            </a:endParaRPr>
          </a:p>
          <a:p>
            <a:pPr algn="just"/>
            <a:r>
              <a:rPr lang="ro-RO" sz="2800" dirty="0">
                <a:solidFill>
                  <a:schemeClr val="tx1"/>
                </a:solidFill>
              </a:rPr>
              <a:t>	</a:t>
            </a:r>
            <a:r>
              <a:rPr lang="en-US" sz="2800" dirty="0">
                <a:solidFill>
                  <a:schemeClr val="tx1"/>
                </a:solidFill>
              </a:rPr>
              <a:t>During these processes (fermentation, maturation or drying) the proteins are completely broken down into several units, of which a molecule called L-glutamate is the single molecule responsible for the taste of umami</a:t>
            </a:r>
            <a:r>
              <a:rPr lang="en-US" sz="2800" dirty="0" smtClean="0">
                <a:solidFill>
                  <a:schemeClr val="tx1"/>
                </a:solidFill>
              </a:rPr>
              <a:t>.</a:t>
            </a:r>
            <a:endParaRPr lang="ro-RO" sz="2800" dirty="0">
              <a:solidFill>
                <a:schemeClr val="tx1"/>
              </a:solidFill>
            </a:endParaRPr>
          </a:p>
        </p:txBody>
      </p:sp>
      <p:pic>
        <p:nvPicPr>
          <p:cNvPr id="5" name="Imagine 4"/>
          <p:cNvPicPr>
            <a:picLocks noChangeAspect="1"/>
          </p:cNvPicPr>
          <p:nvPr/>
        </p:nvPicPr>
        <p:blipFill>
          <a:blip r:embed="rId2"/>
          <a:stretch>
            <a:fillRect/>
          </a:stretch>
        </p:blipFill>
        <p:spPr>
          <a:xfrm>
            <a:off x="8338318" y="157212"/>
            <a:ext cx="1548518" cy="1140051"/>
          </a:xfrm>
          <a:prstGeom prst="rect">
            <a:avLst/>
          </a:prstGeom>
        </p:spPr>
      </p:pic>
    </p:spTree>
    <p:extLst>
      <p:ext uri="{BB962C8B-B14F-4D97-AF65-F5344CB8AC3E}">
        <p14:creationId xmlns:p14="http://schemas.microsoft.com/office/powerpoint/2010/main" val="2747346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329938" y="263951"/>
            <a:ext cx="11283885" cy="763571"/>
          </a:xfrm>
        </p:spPr>
        <p:txBody>
          <a:bodyPr/>
          <a:lstStyle/>
          <a:p>
            <a:pPr algn="ctr"/>
            <a:r>
              <a:rPr lang="ro-RO" sz="4000" b="1" dirty="0">
                <a:solidFill>
                  <a:schemeClr val="accent2">
                    <a:lumMod val="75000"/>
                  </a:schemeClr>
                </a:solidFill>
              </a:rPr>
              <a:t>Application</a:t>
            </a:r>
            <a:endParaRPr lang="ro-RO" sz="4000" b="1" dirty="0">
              <a:solidFill>
                <a:schemeClr val="accent2">
                  <a:lumMod val="75000"/>
                </a:schemeClr>
              </a:solidFill>
            </a:endParaRPr>
          </a:p>
        </p:txBody>
      </p:sp>
      <p:sp>
        <p:nvSpPr>
          <p:cNvPr id="3" name="Subtitlu 2"/>
          <p:cNvSpPr>
            <a:spLocks noGrp="1"/>
          </p:cNvSpPr>
          <p:nvPr>
            <p:ph type="subTitle" idx="1"/>
          </p:nvPr>
        </p:nvSpPr>
        <p:spPr>
          <a:xfrm>
            <a:off x="989814" y="1366887"/>
            <a:ext cx="10520314" cy="5052767"/>
          </a:xfrm>
        </p:spPr>
        <p:txBody>
          <a:bodyPr/>
          <a:lstStyle/>
          <a:p>
            <a:pPr algn="just"/>
            <a:r>
              <a:rPr lang="ro-RO" sz="2800" dirty="0" smtClean="0">
                <a:solidFill>
                  <a:schemeClr val="tx1"/>
                </a:solidFill>
              </a:rPr>
              <a:t>	</a:t>
            </a:r>
            <a:endParaRPr lang="ro-RO" sz="2000" dirty="0"/>
          </a:p>
        </p:txBody>
      </p:sp>
      <p:pic>
        <p:nvPicPr>
          <p:cNvPr id="5" name="Imagine 4"/>
          <p:cNvPicPr>
            <a:picLocks noChangeAspect="1"/>
          </p:cNvPicPr>
          <p:nvPr/>
        </p:nvPicPr>
        <p:blipFill>
          <a:blip r:embed="rId2"/>
          <a:stretch>
            <a:fillRect/>
          </a:stretch>
        </p:blipFill>
        <p:spPr>
          <a:xfrm>
            <a:off x="877463" y="14733"/>
            <a:ext cx="1548518" cy="1140051"/>
          </a:xfrm>
          <a:prstGeom prst="rect">
            <a:avLst/>
          </a:prstGeom>
        </p:spPr>
      </p:pic>
      <p:pic>
        <p:nvPicPr>
          <p:cNvPr id="6" name="Imagine 5"/>
          <p:cNvPicPr>
            <a:picLocks noChangeAspect="1"/>
          </p:cNvPicPr>
          <p:nvPr/>
        </p:nvPicPr>
        <p:blipFill>
          <a:blip r:embed="rId3"/>
          <a:stretch>
            <a:fillRect/>
          </a:stretch>
        </p:blipFill>
        <p:spPr>
          <a:xfrm>
            <a:off x="1368917" y="1027522"/>
            <a:ext cx="8302983" cy="2248885"/>
          </a:xfrm>
          <a:prstGeom prst="rect">
            <a:avLst/>
          </a:prstGeom>
        </p:spPr>
      </p:pic>
      <p:pic>
        <p:nvPicPr>
          <p:cNvPr id="8" name="Imagine 7"/>
          <p:cNvPicPr>
            <a:picLocks noChangeAspect="1"/>
          </p:cNvPicPr>
          <p:nvPr/>
        </p:nvPicPr>
        <p:blipFill>
          <a:blip r:embed="rId4"/>
          <a:stretch>
            <a:fillRect/>
          </a:stretch>
        </p:blipFill>
        <p:spPr>
          <a:xfrm>
            <a:off x="1370948" y="3594193"/>
            <a:ext cx="8123874" cy="2599217"/>
          </a:xfrm>
          <a:prstGeom prst="rect">
            <a:avLst/>
          </a:prstGeom>
        </p:spPr>
      </p:pic>
    </p:spTree>
    <p:extLst>
      <p:ext uri="{BB962C8B-B14F-4D97-AF65-F5344CB8AC3E}">
        <p14:creationId xmlns:p14="http://schemas.microsoft.com/office/powerpoint/2010/main" val="3155531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82257" y="149164"/>
            <a:ext cx="98626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269875" algn="ctr" eaLnBrk="0" fontAlgn="base" hangingPunct="0">
              <a:spcBef>
                <a:spcPct val="0"/>
              </a:spcBef>
              <a:spcAft>
                <a:spcPct val="0"/>
              </a:spcAft>
            </a:pPr>
            <a:r>
              <a:rPr lang="en-US" altLang="ro-RO" b="1" dirty="0">
                <a:solidFill>
                  <a:schemeClr val="accent2">
                    <a:lumMod val="50000"/>
                  </a:schemeClr>
                </a:solidFill>
                <a:latin typeface="+mj-lt"/>
              </a:rPr>
              <a:t>Table no. 3</a:t>
            </a:r>
            <a:r>
              <a:rPr lang="en-US" altLang="ro-RO" dirty="0">
                <a:solidFill>
                  <a:schemeClr val="accent2">
                    <a:lumMod val="50000"/>
                  </a:schemeClr>
                </a:solidFill>
                <a:latin typeface="+mj-lt"/>
              </a:rPr>
              <a:t>: Umami substance content in various mountain products (mg / 100 g)</a:t>
            </a:r>
            <a:endParaRPr kumimoji="0" lang="en-US" altLang="ro-RO" i="0" u="none" strike="noStrike" cap="none" normalizeH="0" baseline="0" dirty="0" smtClean="0">
              <a:ln>
                <a:noFill/>
              </a:ln>
              <a:solidFill>
                <a:schemeClr val="accent2">
                  <a:lumMod val="50000"/>
                </a:schemeClr>
              </a:solidFill>
              <a:effectLst/>
              <a:latin typeface="+mj-lt"/>
            </a:endParaRPr>
          </a:p>
        </p:txBody>
      </p:sp>
      <p:pic>
        <p:nvPicPr>
          <p:cNvPr id="6" name="Imagine 5"/>
          <p:cNvPicPr>
            <a:picLocks noChangeAspect="1"/>
          </p:cNvPicPr>
          <p:nvPr/>
        </p:nvPicPr>
        <p:blipFill>
          <a:blip r:embed="rId3"/>
          <a:stretch>
            <a:fillRect/>
          </a:stretch>
        </p:blipFill>
        <p:spPr>
          <a:xfrm>
            <a:off x="141402" y="149164"/>
            <a:ext cx="1095670" cy="806655"/>
          </a:xfrm>
          <a:prstGeom prst="rect">
            <a:avLst/>
          </a:prstGeom>
        </p:spPr>
      </p:pic>
      <p:pic>
        <p:nvPicPr>
          <p:cNvPr id="7" name="Imagine 6"/>
          <p:cNvPicPr>
            <a:picLocks noChangeAspect="1"/>
          </p:cNvPicPr>
          <p:nvPr/>
        </p:nvPicPr>
        <p:blipFill>
          <a:blip r:embed="rId4"/>
          <a:stretch>
            <a:fillRect/>
          </a:stretch>
        </p:blipFill>
        <p:spPr>
          <a:xfrm>
            <a:off x="1489435" y="600440"/>
            <a:ext cx="8267307" cy="6257560"/>
          </a:xfrm>
          <a:prstGeom prst="rect">
            <a:avLst/>
          </a:prstGeom>
        </p:spPr>
      </p:pic>
    </p:spTree>
    <p:extLst>
      <p:ext uri="{BB962C8B-B14F-4D97-AF65-F5344CB8AC3E}">
        <p14:creationId xmlns:p14="http://schemas.microsoft.com/office/powerpoint/2010/main" val="422846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781666" y="194820"/>
            <a:ext cx="7793994" cy="455629"/>
          </a:xfrm>
        </p:spPr>
        <p:txBody>
          <a:bodyPr>
            <a:noAutofit/>
          </a:bodyPr>
          <a:lstStyle/>
          <a:p>
            <a:pPr algn="ctr"/>
            <a:r>
              <a:rPr lang="ro-RO" sz="3200" b="1" dirty="0" smtClean="0">
                <a:solidFill>
                  <a:schemeClr val="accent2">
                    <a:lumMod val="75000"/>
                  </a:schemeClr>
                </a:solidFill>
              </a:rPr>
              <a:t>Application</a:t>
            </a:r>
            <a:r>
              <a:rPr lang="ro-RO" sz="3200" b="1" dirty="0" smtClean="0">
                <a:solidFill>
                  <a:schemeClr val="accent2">
                    <a:lumMod val="75000"/>
                  </a:schemeClr>
                </a:solidFill>
              </a:rPr>
              <a:t/>
            </a:r>
            <a:br>
              <a:rPr lang="ro-RO" sz="3200" b="1" dirty="0" smtClean="0">
                <a:solidFill>
                  <a:schemeClr val="accent2">
                    <a:lumMod val="75000"/>
                  </a:schemeClr>
                </a:solidFill>
              </a:rPr>
            </a:br>
            <a:r>
              <a:rPr lang="ro-RO" sz="2000" b="1" dirty="0">
                <a:solidFill>
                  <a:schemeClr val="accent2">
                    <a:lumMod val="75000"/>
                  </a:schemeClr>
                </a:solidFill>
              </a:rPr>
              <a:t/>
            </a:r>
            <a:br>
              <a:rPr lang="ro-RO" sz="2000" b="1" dirty="0">
                <a:solidFill>
                  <a:schemeClr val="accent2">
                    <a:lumMod val="75000"/>
                  </a:schemeClr>
                </a:solidFill>
              </a:rPr>
            </a:br>
            <a:endParaRPr lang="ro-RO" sz="2000" b="1" dirty="0">
              <a:solidFill>
                <a:schemeClr val="accent2">
                  <a:lumMod val="75000"/>
                </a:schemeClr>
              </a:solidFill>
            </a:endParaRPr>
          </a:p>
        </p:txBody>
      </p:sp>
      <p:sp>
        <p:nvSpPr>
          <p:cNvPr id="3" name="Dreptunghi 2"/>
          <p:cNvSpPr/>
          <p:nvPr/>
        </p:nvSpPr>
        <p:spPr>
          <a:xfrm>
            <a:off x="848413" y="1028343"/>
            <a:ext cx="10388338" cy="4893647"/>
          </a:xfrm>
          <a:prstGeom prst="rect">
            <a:avLst/>
          </a:prstGeom>
        </p:spPr>
        <p:txBody>
          <a:bodyPr wrap="square">
            <a:spAutoFit/>
          </a:bodyPr>
          <a:lstStyle/>
          <a:p>
            <a:pPr algn="just"/>
            <a:r>
              <a:rPr lang="ro-RO" sz="2400" dirty="0" smtClean="0"/>
              <a:t>	</a:t>
            </a:r>
            <a:endParaRPr lang="en-US" sz="2400" dirty="0"/>
          </a:p>
          <a:p>
            <a:pPr algn="just"/>
            <a:r>
              <a:rPr lang="ro-RO" sz="2400" dirty="0" smtClean="0"/>
              <a:t>	</a:t>
            </a:r>
            <a:r>
              <a:rPr lang="en-US" sz="2400" dirty="0" smtClean="0"/>
              <a:t>Science </a:t>
            </a:r>
            <a:r>
              <a:rPr lang="en-US" sz="2400" dirty="0"/>
              <a:t>has now demonstrated what great chefs around the world have instinctively known: foods that contain responsible substances for the umami taste can be cleverly combined to contribute to a delicious taste and to complete and enhance the flavor of food.</a:t>
            </a:r>
          </a:p>
          <a:p>
            <a:pPr algn="just"/>
            <a:r>
              <a:rPr lang="ro-RO" sz="2400" dirty="0" smtClean="0"/>
              <a:t>	</a:t>
            </a:r>
            <a:r>
              <a:rPr lang="en-US" sz="2400" dirty="0"/>
              <a:t>Umami is a combination of flavors that confer many unique properties: </a:t>
            </a:r>
          </a:p>
          <a:p>
            <a:pPr algn="just"/>
            <a:r>
              <a:rPr lang="en-US" sz="2400" dirty="0"/>
              <a:t>a)	intensity and long persistence in the oral cavity </a:t>
            </a:r>
            <a:r>
              <a:rPr lang="en-US" sz="2400" dirty="0">
                <a:solidFill>
                  <a:schemeClr val="bg2">
                    <a:lumMod val="50000"/>
                  </a:schemeClr>
                </a:solidFill>
              </a:rPr>
              <a:t>(Marcus, 2005);</a:t>
            </a:r>
          </a:p>
          <a:p>
            <a:pPr algn="just"/>
            <a:r>
              <a:rPr lang="en-US" sz="2400" dirty="0"/>
              <a:t>b)	increased saliva secretion </a:t>
            </a:r>
            <a:r>
              <a:rPr lang="en-US" sz="2400" dirty="0">
                <a:solidFill>
                  <a:schemeClr val="bg2">
                    <a:lumMod val="50000"/>
                  </a:schemeClr>
                </a:solidFill>
              </a:rPr>
              <a:t>(</a:t>
            </a:r>
            <a:r>
              <a:rPr lang="en-US" sz="2400" dirty="0" err="1">
                <a:solidFill>
                  <a:schemeClr val="bg2">
                    <a:lumMod val="50000"/>
                  </a:schemeClr>
                </a:solidFill>
              </a:rPr>
              <a:t>Uneyama</a:t>
            </a:r>
            <a:r>
              <a:rPr lang="en-US" sz="2400" dirty="0">
                <a:solidFill>
                  <a:schemeClr val="bg2">
                    <a:lumMod val="50000"/>
                  </a:schemeClr>
                </a:solidFill>
              </a:rPr>
              <a:t> et </a:t>
            </a:r>
            <a:r>
              <a:rPr lang="en-US" sz="2400" dirty="0" smtClean="0">
                <a:solidFill>
                  <a:schemeClr val="bg2">
                    <a:lumMod val="50000"/>
                  </a:schemeClr>
                </a:solidFill>
              </a:rPr>
              <a:t>al, </a:t>
            </a:r>
            <a:r>
              <a:rPr lang="en-US" sz="2400" dirty="0">
                <a:solidFill>
                  <a:schemeClr val="bg2">
                    <a:lumMod val="50000"/>
                  </a:schemeClr>
                </a:solidFill>
              </a:rPr>
              <a:t>2009);</a:t>
            </a:r>
          </a:p>
          <a:p>
            <a:pPr marL="895350" indent="-895350" algn="just"/>
            <a:r>
              <a:rPr lang="en-US" sz="2400" dirty="0"/>
              <a:t>c)	reduction of the amount of salt used in food preparation by up to 20% </a:t>
            </a:r>
            <a:r>
              <a:rPr lang="en-US" sz="2400" dirty="0">
                <a:solidFill>
                  <a:schemeClr val="bg2">
                    <a:lumMod val="50000"/>
                  </a:schemeClr>
                </a:solidFill>
              </a:rPr>
              <a:t>(</a:t>
            </a:r>
            <a:r>
              <a:rPr lang="en-US" sz="2400" dirty="0" err="1">
                <a:solidFill>
                  <a:schemeClr val="bg2">
                    <a:lumMod val="50000"/>
                  </a:schemeClr>
                </a:solidFill>
              </a:rPr>
              <a:t>Simões</a:t>
            </a:r>
            <a:r>
              <a:rPr lang="en-US" sz="2400" dirty="0">
                <a:solidFill>
                  <a:schemeClr val="bg2">
                    <a:lumMod val="50000"/>
                  </a:schemeClr>
                </a:solidFill>
              </a:rPr>
              <a:t> do </a:t>
            </a:r>
            <a:r>
              <a:rPr lang="en-US" sz="2400" dirty="0" err="1">
                <a:solidFill>
                  <a:schemeClr val="bg2">
                    <a:lumMod val="50000"/>
                  </a:schemeClr>
                </a:solidFill>
              </a:rPr>
              <a:t>Couto</a:t>
            </a:r>
            <a:r>
              <a:rPr lang="en-US" sz="2400" dirty="0">
                <a:solidFill>
                  <a:schemeClr val="bg2">
                    <a:lumMod val="50000"/>
                  </a:schemeClr>
                </a:solidFill>
              </a:rPr>
              <a:t> Rosa et al, 2018).</a:t>
            </a:r>
          </a:p>
          <a:p>
            <a:pPr algn="just"/>
            <a:r>
              <a:rPr lang="en-US" sz="2400" dirty="0"/>
              <a:t>d)	intensifying the taste of other food preparations </a:t>
            </a:r>
            <a:r>
              <a:rPr lang="en-US" sz="2400" dirty="0">
                <a:solidFill>
                  <a:schemeClr val="bg2">
                    <a:lumMod val="50000"/>
                  </a:schemeClr>
                </a:solidFill>
              </a:rPr>
              <a:t>(</a:t>
            </a:r>
            <a:r>
              <a:rPr lang="en-US" sz="2400" dirty="0" err="1">
                <a:solidFill>
                  <a:schemeClr val="bg2">
                    <a:lumMod val="50000"/>
                  </a:schemeClr>
                </a:solidFill>
              </a:rPr>
              <a:t>Ninomiya</a:t>
            </a:r>
            <a:r>
              <a:rPr lang="en-US" sz="2400" dirty="0">
                <a:solidFill>
                  <a:schemeClr val="bg2">
                    <a:lumMod val="50000"/>
                  </a:schemeClr>
                </a:solidFill>
              </a:rPr>
              <a:t>, 2015).</a:t>
            </a:r>
          </a:p>
          <a:p>
            <a:pPr algn="just"/>
            <a:endParaRPr lang="ro-RO" sz="2400" dirty="0">
              <a:solidFill>
                <a:schemeClr val="bg2">
                  <a:lumMod val="50000"/>
                </a:schemeClr>
              </a:solidFill>
            </a:endParaRPr>
          </a:p>
        </p:txBody>
      </p:sp>
      <p:pic>
        <p:nvPicPr>
          <p:cNvPr id="4" name="Imagine 3"/>
          <p:cNvPicPr>
            <a:picLocks noChangeAspect="1"/>
          </p:cNvPicPr>
          <p:nvPr/>
        </p:nvPicPr>
        <p:blipFill>
          <a:blip r:embed="rId2"/>
          <a:stretch>
            <a:fillRect/>
          </a:stretch>
        </p:blipFill>
        <p:spPr>
          <a:xfrm>
            <a:off x="74154" y="80423"/>
            <a:ext cx="1548518" cy="1140051"/>
          </a:xfrm>
          <a:prstGeom prst="rect">
            <a:avLst/>
          </a:prstGeom>
        </p:spPr>
      </p:pic>
    </p:spTree>
    <p:extLst>
      <p:ext uri="{BB962C8B-B14F-4D97-AF65-F5344CB8AC3E}">
        <p14:creationId xmlns:p14="http://schemas.microsoft.com/office/powerpoint/2010/main" val="900989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1111141" y="292930"/>
            <a:ext cx="10549816" cy="696884"/>
          </a:xfrm>
        </p:spPr>
        <p:txBody>
          <a:bodyPr/>
          <a:lstStyle/>
          <a:p>
            <a:pPr lvl="0" algn="ctr">
              <a:spcBef>
                <a:spcPts val="1000"/>
              </a:spcBef>
            </a:pPr>
            <a:r>
              <a:rPr lang="ro-RO" sz="1600" dirty="0" smtClean="0">
                <a:solidFill>
                  <a:prstClr val="black"/>
                </a:solidFill>
                <a:ea typeface="+mn-ea"/>
                <a:cs typeface="+mn-cs"/>
              </a:rPr>
              <a:t>               </a:t>
            </a:r>
            <a:br>
              <a:rPr lang="ro-RO" sz="1600" dirty="0" smtClean="0">
                <a:solidFill>
                  <a:prstClr val="black"/>
                </a:solidFill>
                <a:ea typeface="+mn-ea"/>
                <a:cs typeface="+mn-cs"/>
              </a:rPr>
            </a:br>
            <a:r>
              <a:rPr lang="ro-RO" sz="1600" dirty="0" smtClean="0">
                <a:solidFill>
                  <a:prstClr val="black"/>
                </a:solidFill>
                <a:ea typeface="+mn-ea"/>
                <a:cs typeface="+mn-cs"/>
              </a:rPr>
              <a:t/>
            </a:r>
            <a:br>
              <a:rPr lang="ro-RO" sz="1600" dirty="0" smtClean="0">
                <a:solidFill>
                  <a:prstClr val="black"/>
                </a:solidFill>
                <a:ea typeface="+mn-ea"/>
                <a:cs typeface="+mn-cs"/>
              </a:rPr>
            </a:br>
            <a:r>
              <a:rPr lang="ro-RO" sz="1600" dirty="0">
                <a:solidFill>
                  <a:prstClr val="black"/>
                </a:solidFill>
                <a:ea typeface="+mn-ea"/>
                <a:cs typeface="+mn-cs"/>
              </a:rPr>
              <a:t/>
            </a:r>
            <a:br>
              <a:rPr lang="ro-RO" sz="1600" dirty="0">
                <a:solidFill>
                  <a:prstClr val="black"/>
                </a:solidFill>
                <a:ea typeface="+mn-ea"/>
                <a:cs typeface="+mn-cs"/>
              </a:rPr>
            </a:br>
            <a:r>
              <a:rPr lang="ro-RO" sz="3200" b="1" dirty="0">
                <a:solidFill>
                  <a:prstClr val="black"/>
                </a:solidFill>
              </a:rPr>
              <a:t/>
            </a:r>
            <a:br>
              <a:rPr lang="ro-RO" sz="3200" b="1" dirty="0">
                <a:solidFill>
                  <a:prstClr val="black"/>
                </a:solidFill>
              </a:rPr>
            </a:br>
            <a:r>
              <a:rPr lang="ro-RO" sz="3200" b="1" dirty="0" smtClean="0">
                <a:solidFill>
                  <a:prstClr val="black"/>
                </a:solidFill>
              </a:rPr>
              <a:t/>
            </a:r>
            <a:br>
              <a:rPr lang="ro-RO" sz="3200" b="1" dirty="0" smtClean="0">
                <a:solidFill>
                  <a:prstClr val="black"/>
                </a:solidFill>
              </a:rPr>
            </a:br>
            <a:r>
              <a:rPr lang="ro-RO" sz="3200" b="1" dirty="0">
                <a:solidFill>
                  <a:prstClr val="black"/>
                </a:solidFill>
              </a:rPr>
              <a:t/>
            </a:r>
            <a:br>
              <a:rPr lang="ro-RO" sz="3200" b="1" dirty="0">
                <a:solidFill>
                  <a:prstClr val="black"/>
                </a:solidFill>
              </a:rPr>
            </a:br>
            <a:r>
              <a:rPr lang="ro-RO" sz="3200" b="1" dirty="0" smtClean="0">
                <a:solidFill>
                  <a:prstClr val="black"/>
                </a:solidFill>
              </a:rPr>
              <a:t/>
            </a:r>
            <a:br>
              <a:rPr lang="ro-RO" sz="3200" b="1" dirty="0" smtClean="0">
                <a:solidFill>
                  <a:prstClr val="black"/>
                </a:solidFill>
              </a:rPr>
            </a:br>
            <a:endParaRPr lang="ro-RO" sz="2400" b="1" u="sng" dirty="0">
              <a:solidFill>
                <a:schemeClr val="tx1"/>
              </a:solidFill>
            </a:endParaRPr>
          </a:p>
        </p:txBody>
      </p:sp>
      <p:sp>
        <p:nvSpPr>
          <p:cNvPr id="3" name="Subtitlu 2"/>
          <p:cNvSpPr>
            <a:spLocks noGrp="1"/>
          </p:cNvSpPr>
          <p:nvPr>
            <p:ph type="subTitle" idx="1"/>
          </p:nvPr>
        </p:nvSpPr>
        <p:spPr>
          <a:xfrm>
            <a:off x="377072" y="867267"/>
            <a:ext cx="11425287" cy="5495827"/>
          </a:xfrm>
        </p:spPr>
        <p:txBody>
          <a:bodyPr>
            <a:normAutofit fontScale="92500" lnSpcReduction="10000"/>
          </a:bodyPr>
          <a:lstStyle/>
          <a:p>
            <a:pPr algn="l"/>
            <a:r>
              <a:rPr lang="ro-RO" dirty="0" smtClean="0"/>
              <a:t>	</a:t>
            </a:r>
          </a:p>
          <a:p>
            <a:pPr algn="l"/>
            <a:endParaRPr lang="ro-RO" sz="1600" dirty="0">
              <a:solidFill>
                <a:schemeClr val="tx1"/>
              </a:solidFill>
            </a:endParaRPr>
          </a:p>
          <a:p>
            <a:pPr algn="just">
              <a:spcBef>
                <a:spcPts val="0"/>
              </a:spcBef>
            </a:pPr>
            <a:r>
              <a:rPr lang="ro-RO" sz="2400" dirty="0" smtClean="0">
                <a:solidFill>
                  <a:schemeClr val="tx1"/>
                </a:solidFill>
                <a:latin typeface="+mj-lt"/>
              </a:rPr>
              <a:t>	</a:t>
            </a:r>
            <a:r>
              <a:rPr lang="en-US" sz="2400" dirty="0">
                <a:solidFill>
                  <a:schemeClr val="tx1"/>
                </a:solidFill>
                <a:latin typeface="+mj-lt"/>
              </a:rPr>
              <a:t>Foods that have a particularly intense umami taste are often not consumed individually, but they are the golden ingredient in many recipes, enhancing and amplifying the taste of the final dishes</a:t>
            </a:r>
            <a:r>
              <a:rPr lang="en-US" sz="2400" dirty="0" smtClean="0">
                <a:solidFill>
                  <a:schemeClr val="tx1"/>
                </a:solidFill>
                <a:latin typeface="+mj-lt"/>
              </a:rPr>
              <a:t>.</a:t>
            </a:r>
            <a:endParaRPr lang="ro-RO" sz="2400" dirty="0" smtClean="0">
              <a:solidFill>
                <a:schemeClr val="tx1"/>
              </a:solidFill>
              <a:latin typeface="+mj-lt"/>
            </a:endParaRPr>
          </a:p>
          <a:p>
            <a:pPr algn="just">
              <a:spcBef>
                <a:spcPts val="0"/>
              </a:spcBef>
            </a:pPr>
            <a:r>
              <a:rPr lang="ro-RO" sz="2400" dirty="0" smtClean="0">
                <a:solidFill>
                  <a:schemeClr val="tx1"/>
                </a:solidFill>
                <a:latin typeface="+mj-lt"/>
              </a:rPr>
              <a:t> </a:t>
            </a:r>
            <a:r>
              <a:rPr lang="ro-RO" sz="2400" dirty="0" smtClean="0">
                <a:solidFill>
                  <a:schemeClr val="tx1"/>
                </a:solidFill>
                <a:latin typeface="+mj-lt"/>
              </a:rPr>
              <a:t>	</a:t>
            </a:r>
            <a:r>
              <a:rPr lang="en-US" sz="2400" dirty="0">
                <a:solidFill>
                  <a:schemeClr val="tx1"/>
                </a:solidFill>
                <a:latin typeface="+mj-lt"/>
              </a:rPr>
              <a:t>By doing an exercise of imagination, we immediately answer how delicious is feta cheese when it is served with fresh tomatoes, what flavor it brings to the au gratin preparations a little grated Parmesan cheese or how tempting is a cheesecake with fresh raspberries. </a:t>
            </a:r>
            <a:endParaRPr lang="ro-RO" sz="2400" dirty="0" smtClean="0">
              <a:solidFill>
                <a:schemeClr val="tx1"/>
              </a:solidFill>
              <a:latin typeface="+mj-lt"/>
            </a:endParaRPr>
          </a:p>
          <a:p>
            <a:pPr algn="just">
              <a:spcBef>
                <a:spcPts val="0"/>
              </a:spcBef>
            </a:pPr>
            <a:r>
              <a:rPr lang="ro-RO" sz="2400" dirty="0">
                <a:solidFill>
                  <a:schemeClr val="tx1"/>
                </a:solidFill>
                <a:latin typeface="+mj-lt"/>
              </a:rPr>
              <a:t>	</a:t>
            </a:r>
            <a:r>
              <a:rPr lang="en-US" sz="2400" dirty="0">
                <a:solidFill>
                  <a:schemeClr val="tx1"/>
                </a:solidFill>
                <a:latin typeface="+mj-lt"/>
              </a:rPr>
              <a:t>The clever combination of ingredients of mountain origin can transform a simple meal in a real celebration of taste. Cow's, sheep's and goat's milk are a rich source of glutamic </a:t>
            </a:r>
            <a:r>
              <a:rPr lang="en-US" sz="2400" dirty="0" smtClean="0">
                <a:solidFill>
                  <a:schemeClr val="tx1"/>
                </a:solidFill>
                <a:latin typeface="+mj-lt"/>
              </a:rPr>
              <a:t>acid</a:t>
            </a:r>
            <a:r>
              <a:rPr lang="ro-RO" sz="2400" dirty="0" smtClean="0">
                <a:solidFill>
                  <a:schemeClr val="tx1"/>
                </a:solidFill>
                <a:latin typeface="+mj-lt"/>
              </a:rPr>
              <a:t>.</a:t>
            </a:r>
            <a:r>
              <a:rPr lang="en-US" sz="2400" dirty="0">
                <a:solidFill>
                  <a:schemeClr val="tx1"/>
                </a:solidFill>
                <a:latin typeface="+mj-lt"/>
              </a:rPr>
              <a:t> Glutamic acid is released when milk is grown with enzymes, bacteria or culture mold. The stronger and older the cheese is, such as Parmesan or Swiss cheese, the higher the glutamate content is and the more effective for flavoring is the product. </a:t>
            </a:r>
            <a:r>
              <a:rPr lang="ro-RO" sz="2400" dirty="0">
                <a:solidFill>
                  <a:schemeClr val="tx1"/>
                </a:solidFill>
                <a:latin typeface="+mj-lt"/>
              </a:rPr>
              <a:t>	</a:t>
            </a:r>
            <a:r>
              <a:rPr lang="en-US" sz="2400" dirty="0">
                <a:solidFill>
                  <a:schemeClr val="tx1"/>
                </a:solidFill>
                <a:latin typeface="+mj-lt"/>
              </a:rPr>
              <a:t>The long and slow stew of bones, meat and vegetables remains the star of the umami taste for mountain products, being extremely rich in natural glutamate and can be used in many dishes: soups / soups, </a:t>
            </a:r>
            <a:r>
              <a:rPr lang="en-US" sz="2400" dirty="0" smtClean="0">
                <a:solidFill>
                  <a:schemeClr val="tx1"/>
                </a:solidFill>
                <a:latin typeface="+mj-lt"/>
              </a:rPr>
              <a:t>sauces</a:t>
            </a:r>
            <a:r>
              <a:rPr lang="ro-RO" sz="2400" dirty="0" smtClean="0">
                <a:solidFill>
                  <a:schemeClr val="tx1"/>
                </a:solidFill>
                <a:latin typeface="+mj-lt"/>
              </a:rPr>
              <a:t>.</a:t>
            </a:r>
            <a:endParaRPr lang="ro-RO" sz="2400" dirty="0">
              <a:solidFill>
                <a:schemeClr val="tx1"/>
              </a:solidFill>
              <a:latin typeface="+mj-lt"/>
            </a:endParaRPr>
          </a:p>
        </p:txBody>
      </p:sp>
      <p:pic>
        <p:nvPicPr>
          <p:cNvPr id="6" name="Imagine 5"/>
          <p:cNvPicPr>
            <a:picLocks noChangeAspect="1"/>
          </p:cNvPicPr>
          <p:nvPr/>
        </p:nvPicPr>
        <p:blipFill>
          <a:blip r:embed="rId3"/>
          <a:stretch>
            <a:fillRect/>
          </a:stretch>
        </p:blipFill>
        <p:spPr>
          <a:xfrm>
            <a:off x="7751025" y="71345"/>
            <a:ext cx="1548518" cy="1140051"/>
          </a:xfrm>
          <a:prstGeom prst="rect">
            <a:avLst/>
          </a:prstGeom>
        </p:spPr>
      </p:pic>
      <p:pic>
        <p:nvPicPr>
          <p:cNvPr id="7" name="Imagine 6"/>
          <p:cNvPicPr>
            <a:picLocks noChangeAspect="1"/>
          </p:cNvPicPr>
          <p:nvPr/>
        </p:nvPicPr>
        <p:blipFill>
          <a:blip r:embed="rId3"/>
          <a:stretch>
            <a:fillRect/>
          </a:stretch>
        </p:blipFill>
        <p:spPr>
          <a:xfrm>
            <a:off x="5071660" y="71346"/>
            <a:ext cx="1548518" cy="1140051"/>
          </a:xfrm>
          <a:prstGeom prst="rect">
            <a:avLst/>
          </a:prstGeom>
        </p:spPr>
      </p:pic>
      <p:pic>
        <p:nvPicPr>
          <p:cNvPr id="9" name="Imagine 8"/>
          <p:cNvPicPr>
            <a:picLocks noChangeAspect="1"/>
          </p:cNvPicPr>
          <p:nvPr/>
        </p:nvPicPr>
        <p:blipFill>
          <a:blip r:embed="rId3"/>
          <a:stretch>
            <a:fillRect/>
          </a:stretch>
        </p:blipFill>
        <p:spPr>
          <a:xfrm>
            <a:off x="2568844" y="147544"/>
            <a:ext cx="1548518" cy="1140051"/>
          </a:xfrm>
          <a:prstGeom prst="rect">
            <a:avLst/>
          </a:prstGeom>
        </p:spPr>
      </p:pic>
    </p:spTree>
    <p:extLst>
      <p:ext uri="{BB962C8B-B14F-4D97-AF65-F5344CB8AC3E}">
        <p14:creationId xmlns:p14="http://schemas.microsoft.com/office/powerpoint/2010/main" val="352508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831916" y="94268"/>
            <a:ext cx="10360058" cy="1065229"/>
          </a:xfrm>
        </p:spPr>
        <p:txBody>
          <a:bodyPr/>
          <a:lstStyle/>
          <a:p>
            <a:pPr algn="ctr"/>
            <a:r>
              <a:rPr lang="ro-RO" sz="3600" dirty="0" smtClean="0">
                <a:solidFill>
                  <a:schemeClr val="accent1">
                    <a:lumMod val="75000"/>
                  </a:schemeClr>
                </a:solidFill>
              </a:rPr>
              <a:t/>
            </a:r>
            <a:br>
              <a:rPr lang="ro-RO" sz="3600" dirty="0" smtClean="0">
                <a:solidFill>
                  <a:schemeClr val="accent1">
                    <a:lumMod val="75000"/>
                  </a:schemeClr>
                </a:solidFill>
              </a:rPr>
            </a:br>
            <a:r>
              <a:rPr lang="ro-RO" sz="3600" dirty="0">
                <a:solidFill>
                  <a:schemeClr val="accent1">
                    <a:lumMod val="75000"/>
                  </a:schemeClr>
                </a:solidFill>
              </a:rPr>
              <a:t/>
            </a:r>
            <a:br>
              <a:rPr lang="ro-RO" sz="3600" dirty="0">
                <a:solidFill>
                  <a:schemeClr val="accent1">
                    <a:lumMod val="75000"/>
                  </a:schemeClr>
                </a:solidFill>
              </a:rPr>
            </a:br>
            <a:r>
              <a:rPr lang="en-US" sz="2800" dirty="0">
                <a:solidFill>
                  <a:schemeClr val="accent1">
                    <a:lumMod val="50000"/>
                  </a:schemeClr>
                </a:solidFill>
              </a:rPr>
              <a:t>Applicability - mountain products become stars in the final preparation (responsible for the taste of umami</a:t>
            </a:r>
            <a:r>
              <a:rPr lang="en-US" sz="2800" dirty="0" smtClean="0">
                <a:solidFill>
                  <a:schemeClr val="accent1">
                    <a:lumMod val="50000"/>
                  </a:schemeClr>
                </a:solidFill>
              </a:rPr>
              <a:t>)</a:t>
            </a:r>
            <a:endParaRPr lang="ro-RO" sz="2800" dirty="0">
              <a:solidFill>
                <a:schemeClr val="accent1">
                  <a:lumMod val="50000"/>
                </a:schemeClr>
              </a:solidFill>
            </a:endParaRPr>
          </a:p>
        </p:txBody>
      </p:sp>
      <p:sp>
        <p:nvSpPr>
          <p:cNvPr id="3" name="Subtitlu 2"/>
          <p:cNvSpPr>
            <a:spLocks noGrp="1"/>
          </p:cNvSpPr>
          <p:nvPr>
            <p:ph type="subTitle" idx="1"/>
          </p:nvPr>
        </p:nvSpPr>
        <p:spPr>
          <a:xfrm>
            <a:off x="480768" y="1159497"/>
            <a:ext cx="11062354" cy="5401559"/>
          </a:xfrm>
        </p:spPr>
        <p:txBody>
          <a:bodyPr>
            <a:normAutofit/>
          </a:bodyPr>
          <a:lstStyle/>
          <a:p>
            <a:pPr algn="l"/>
            <a:r>
              <a:rPr lang="ro-RO" dirty="0" smtClean="0">
                <a:solidFill>
                  <a:schemeClr val="tx1"/>
                </a:solidFill>
              </a:rPr>
              <a:t>	</a:t>
            </a:r>
            <a:endParaRPr lang="ro-RO" dirty="0">
              <a:solidFill>
                <a:srgbClr val="C00000"/>
              </a:solidFill>
            </a:endParaRPr>
          </a:p>
        </p:txBody>
      </p:sp>
      <p:pic>
        <p:nvPicPr>
          <p:cNvPr id="7" name="Imagine 6"/>
          <p:cNvPicPr>
            <a:picLocks noChangeAspect="1"/>
          </p:cNvPicPr>
          <p:nvPr/>
        </p:nvPicPr>
        <p:blipFill>
          <a:blip r:embed="rId2"/>
          <a:stretch>
            <a:fillRect/>
          </a:stretch>
        </p:blipFill>
        <p:spPr>
          <a:xfrm>
            <a:off x="8961548" y="3203424"/>
            <a:ext cx="2369468" cy="1421681"/>
          </a:xfrm>
          <a:prstGeom prst="rect">
            <a:avLst/>
          </a:prstGeom>
        </p:spPr>
      </p:pic>
      <p:pic>
        <p:nvPicPr>
          <p:cNvPr id="8" name="Imagine 7"/>
          <p:cNvPicPr>
            <a:picLocks noChangeAspect="1"/>
          </p:cNvPicPr>
          <p:nvPr/>
        </p:nvPicPr>
        <p:blipFill>
          <a:blip r:embed="rId3"/>
          <a:stretch>
            <a:fillRect/>
          </a:stretch>
        </p:blipFill>
        <p:spPr>
          <a:xfrm>
            <a:off x="9964131" y="1255383"/>
            <a:ext cx="1994569" cy="1496179"/>
          </a:xfrm>
          <a:prstGeom prst="rect">
            <a:avLst/>
          </a:prstGeom>
        </p:spPr>
      </p:pic>
      <p:pic>
        <p:nvPicPr>
          <p:cNvPr id="9" name="Imagine 8"/>
          <p:cNvPicPr>
            <a:picLocks noChangeAspect="1"/>
          </p:cNvPicPr>
          <p:nvPr/>
        </p:nvPicPr>
        <p:blipFill>
          <a:blip r:embed="rId4"/>
          <a:stretch>
            <a:fillRect/>
          </a:stretch>
        </p:blipFill>
        <p:spPr>
          <a:xfrm>
            <a:off x="8358776" y="5157720"/>
            <a:ext cx="2619375" cy="1743075"/>
          </a:xfrm>
          <a:prstGeom prst="rect">
            <a:avLst/>
          </a:prstGeom>
        </p:spPr>
      </p:pic>
      <p:pic>
        <p:nvPicPr>
          <p:cNvPr id="4" name="Imagine 3"/>
          <p:cNvPicPr>
            <a:picLocks noChangeAspect="1"/>
          </p:cNvPicPr>
          <p:nvPr/>
        </p:nvPicPr>
        <p:blipFill>
          <a:blip r:embed="rId5"/>
          <a:stretch>
            <a:fillRect/>
          </a:stretch>
        </p:blipFill>
        <p:spPr>
          <a:xfrm>
            <a:off x="480768" y="1564849"/>
            <a:ext cx="7878008" cy="4920792"/>
          </a:xfrm>
          <a:prstGeom prst="rect">
            <a:avLst/>
          </a:prstGeom>
        </p:spPr>
      </p:pic>
    </p:spTree>
    <p:extLst>
      <p:ext uri="{BB962C8B-B14F-4D97-AF65-F5344CB8AC3E}">
        <p14:creationId xmlns:p14="http://schemas.microsoft.com/office/powerpoint/2010/main" val="2828631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1484110" y="123248"/>
            <a:ext cx="8966113" cy="1064530"/>
          </a:xfrm>
        </p:spPr>
        <p:txBody>
          <a:bodyPr/>
          <a:lstStyle/>
          <a:p>
            <a:pPr algn="ctr"/>
            <a:r>
              <a:rPr lang="ro-RO" b="1" dirty="0" err="1" smtClean="0">
                <a:solidFill>
                  <a:schemeClr val="tx1"/>
                </a:solidFill>
              </a:rPr>
              <a:t>Conclusions</a:t>
            </a:r>
            <a:endParaRPr lang="ro-RO" b="1" dirty="0">
              <a:solidFill>
                <a:schemeClr val="tx1"/>
              </a:solidFill>
            </a:endParaRPr>
          </a:p>
        </p:txBody>
      </p:sp>
      <p:sp>
        <p:nvSpPr>
          <p:cNvPr id="3" name="Subtitlu 2"/>
          <p:cNvSpPr>
            <a:spLocks noGrp="1"/>
          </p:cNvSpPr>
          <p:nvPr>
            <p:ph type="subTitle" idx="1"/>
          </p:nvPr>
        </p:nvSpPr>
        <p:spPr>
          <a:xfrm>
            <a:off x="565609" y="1508289"/>
            <a:ext cx="11283884" cy="4553146"/>
          </a:xfrm>
        </p:spPr>
        <p:txBody>
          <a:bodyPr>
            <a:normAutofit/>
          </a:bodyPr>
          <a:lstStyle/>
          <a:p>
            <a:pPr indent="450215" algn="just">
              <a:tabLst>
                <a:tab pos="180340" algn="l"/>
              </a:tabLst>
            </a:pPr>
            <a:r>
              <a:rPr lang="en-US" sz="2800" dirty="0">
                <a:solidFill>
                  <a:schemeClr val="accent2">
                    <a:lumMod val="50000"/>
                  </a:schemeClr>
                </a:solidFill>
              </a:rPr>
              <a:t>More than the pleasure of taste, umami also activates the memory of taste. Thus, through food, our memories or moments that connect us to our past, to our </a:t>
            </a:r>
            <a:r>
              <a:rPr lang="en-US" sz="2800" dirty="0" smtClean="0">
                <a:solidFill>
                  <a:schemeClr val="accent2">
                    <a:lumMod val="50000"/>
                  </a:schemeClr>
                </a:solidFill>
              </a:rPr>
              <a:t>roots </a:t>
            </a:r>
            <a:r>
              <a:rPr lang="en-US" sz="2800" dirty="0">
                <a:solidFill>
                  <a:schemeClr val="accent2">
                    <a:lumMod val="50000"/>
                  </a:schemeClr>
                </a:solidFill>
              </a:rPr>
              <a:t>can be </a:t>
            </a:r>
            <a:r>
              <a:rPr lang="en-US" sz="2800" dirty="0" smtClean="0">
                <a:solidFill>
                  <a:schemeClr val="accent2">
                    <a:lumMod val="50000"/>
                  </a:schemeClr>
                </a:solidFill>
              </a:rPr>
              <a:t>reactivated</a:t>
            </a:r>
            <a:r>
              <a:rPr lang="ro-RO" sz="2800" dirty="0" smtClean="0">
                <a:solidFill>
                  <a:schemeClr val="accent2">
                    <a:lumMod val="50000"/>
                  </a:schemeClr>
                </a:solidFill>
              </a:rPr>
              <a:t>.</a:t>
            </a:r>
            <a:r>
              <a:rPr lang="en-US" sz="2800" dirty="0" smtClean="0">
                <a:solidFill>
                  <a:schemeClr val="accent2">
                    <a:lumMod val="50000"/>
                  </a:schemeClr>
                </a:solidFill>
              </a:rPr>
              <a:t> </a:t>
            </a:r>
            <a:r>
              <a:rPr lang="en-US" sz="2800" dirty="0">
                <a:solidFill>
                  <a:srgbClr val="C00000"/>
                </a:solidFill>
              </a:rPr>
              <a:t>This is how mountain products can become a vector of nostalgia for people and places in our lives </a:t>
            </a:r>
            <a:r>
              <a:rPr lang="en-US" sz="2800" dirty="0">
                <a:solidFill>
                  <a:schemeClr val="accent2">
                    <a:lumMod val="50000"/>
                  </a:schemeClr>
                </a:solidFill>
              </a:rPr>
              <a:t>because unconsciously when you choose to eat something (especially when you are relaxed, for example staying at a </a:t>
            </a:r>
            <a:r>
              <a:rPr lang="en-US" sz="2800" dirty="0" err="1">
                <a:solidFill>
                  <a:schemeClr val="accent2">
                    <a:lumMod val="50000"/>
                  </a:schemeClr>
                </a:solidFill>
              </a:rPr>
              <a:t>agrotourism</a:t>
            </a:r>
            <a:r>
              <a:rPr lang="en-US" sz="2800" dirty="0">
                <a:solidFill>
                  <a:schemeClr val="accent2">
                    <a:lumMod val="50000"/>
                  </a:schemeClr>
                </a:solidFill>
              </a:rPr>
              <a:t> pension) you make associations with memories, places and people. </a:t>
            </a:r>
            <a:r>
              <a:rPr lang="ro-RO" sz="2800" dirty="0" smtClean="0">
                <a:solidFill>
                  <a:schemeClr val="accent2">
                    <a:lumMod val="50000"/>
                  </a:schemeClr>
                </a:solidFill>
              </a:rPr>
              <a:t>	</a:t>
            </a:r>
            <a:endParaRPr lang="ro-RO" sz="2800" dirty="0" smtClean="0"/>
          </a:p>
          <a:p>
            <a:endParaRPr lang="ro-RO" dirty="0"/>
          </a:p>
        </p:txBody>
      </p:sp>
      <p:pic>
        <p:nvPicPr>
          <p:cNvPr id="6" name="Imagine 5"/>
          <p:cNvPicPr>
            <a:picLocks noChangeAspect="1"/>
          </p:cNvPicPr>
          <p:nvPr/>
        </p:nvPicPr>
        <p:blipFill>
          <a:blip r:embed="rId3"/>
          <a:stretch>
            <a:fillRect/>
          </a:stretch>
        </p:blipFill>
        <p:spPr>
          <a:xfrm>
            <a:off x="4529889" y="4921384"/>
            <a:ext cx="1548518" cy="1140051"/>
          </a:xfrm>
          <a:prstGeom prst="rect">
            <a:avLst/>
          </a:prstGeom>
        </p:spPr>
      </p:pic>
    </p:spTree>
    <p:extLst>
      <p:ext uri="{BB962C8B-B14F-4D97-AF65-F5344CB8AC3E}">
        <p14:creationId xmlns:p14="http://schemas.microsoft.com/office/powerpoint/2010/main" val="3101895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290077" y="2494961"/>
            <a:ext cx="8596668" cy="1320800"/>
          </a:xfrm>
        </p:spPr>
        <p:txBody>
          <a:bodyPr>
            <a:normAutofit/>
          </a:bodyPr>
          <a:lstStyle/>
          <a:p>
            <a:pPr algn="ctr"/>
            <a:r>
              <a:rPr lang="ro-RO" sz="6000" b="1" dirty="0" err="1">
                <a:solidFill>
                  <a:schemeClr val="accent2">
                    <a:lumMod val="50000"/>
                  </a:schemeClr>
                </a:solidFill>
              </a:rPr>
              <a:t>Thank</a:t>
            </a:r>
            <a:r>
              <a:rPr lang="ro-RO" sz="6000" b="1" dirty="0">
                <a:solidFill>
                  <a:schemeClr val="accent2">
                    <a:lumMod val="50000"/>
                  </a:schemeClr>
                </a:solidFill>
              </a:rPr>
              <a:t> </a:t>
            </a:r>
            <a:r>
              <a:rPr lang="ro-RO" sz="6000" b="1" dirty="0" err="1">
                <a:solidFill>
                  <a:schemeClr val="accent2">
                    <a:lumMod val="50000"/>
                  </a:schemeClr>
                </a:solidFill>
              </a:rPr>
              <a:t>you</a:t>
            </a:r>
            <a:r>
              <a:rPr lang="ro-RO" sz="6000" b="1" dirty="0" smtClean="0">
                <a:solidFill>
                  <a:schemeClr val="accent2">
                    <a:lumMod val="50000"/>
                  </a:schemeClr>
                </a:solidFill>
              </a:rPr>
              <a:t>!</a:t>
            </a:r>
            <a:endParaRPr lang="ro-RO" sz="6000" b="1" dirty="0">
              <a:solidFill>
                <a:schemeClr val="accent2">
                  <a:lumMod val="50000"/>
                </a:schemeClr>
              </a:solidFill>
            </a:endParaRPr>
          </a:p>
        </p:txBody>
      </p:sp>
      <p:pic>
        <p:nvPicPr>
          <p:cNvPr id="3" name="Imagine 2"/>
          <p:cNvPicPr>
            <a:picLocks noChangeAspect="1"/>
          </p:cNvPicPr>
          <p:nvPr/>
        </p:nvPicPr>
        <p:blipFill>
          <a:blip r:embed="rId2"/>
          <a:stretch>
            <a:fillRect/>
          </a:stretch>
        </p:blipFill>
        <p:spPr>
          <a:xfrm>
            <a:off x="1456752" y="539980"/>
            <a:ext cx="1548518" cy="1140051"/>
          </a:xfrm>
          <a:prstGeom prst="rect">
            <a:avLst/>
          </a:prstGeom>
        </p:spPr>
      </p:pic>
    </p:spTree>
    <p:extLst>
      <p:ext uri="{BB962C8B-B14F-4D97-AF65-F5344CB8AC3E}">
        <p14:creationId xmlns:p14="http://schemas.microsoft.com/office/powerpoint/2010/main" val="3825691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365688" y="91126"/>
            <a:ext cx="6700923" cy="323653"/>
          </a:xfrm>
        </p:spPr>
        <p:txBody>
          <a:bodyPr>
            <a:normAutofit/>
          </a:bodyPr>
          <a:lstStyle/>
          <a:p>
            <a:pPr algn="ctr"/>
            <a:r>
              <a:rPr lang="ro-RO" sz="1400" b="1" dirty="0" err="1" smtClean="0">
                <a:solidFill>
                  <a:schemeClr val="tx1"/>
                </a:solidFill>
              </a:rPr>
              <a:t>References</a:t>
            </a:r>
            <a:endParaRPr lang="ro-RO" sz="1400" b="1" dirty="0">
              <a:solidFill>
                <a:schemeClr val="tx1"/>
              </a:solidFill>
            </a:endParaRPr>
          </a:p>
        </p:txBody>
      </p:sp>
      <p:sp>
        <p:nvSpPr>
          <p:cNvPr id="3" name="Substituent conținut 2"/>
          <p:cNvSpPr>
            <a:spLocks noGrp="1"/>
          </p:cNvSpPr>
          <p:nvPr>
            <p:ph idx="1"/>
          </p:nvPr>
        </p:nvSpPr>
        <p:spPr>
          <a:xfrm>
            <a:off x="603316" y="532176"/>
            <a:ext cx="10828549" cy="6104294"/>
          </a:xfrm>
        </p:spPr>
        <p:txBody>
          <a:bodyPr>
            <a:normAutofit fontScale="47500" lnSpcReduction="20000"/>
          </a:bodyPr>
          <a:lstStyle/>
          <a:p>
            <a:pPr>
              <a:lnSpc>
                <a:spcPct val="120000"/>
              </a:lnSpc>
              <a:spcBef>
                <a:spcPts val="600"/>
              </a:spcBef>
              <a:buFont typeface="Wingdings" panose="05000000000000000000" pitchFamily="2" charset="2"/>
              <a:buChar char="Ø"/>
            </a:pPr>
            <a:r>
              <a:rPr lang="en-US" dirty="0" err="1" smtClean="0"/>
              <a:t>Kurihara</a:t>
            </a:r>
            <a:r>
              <a:rPr lang="en-US" dirty="0" smtClean="0"/>
              <a:t> </a:t>
            </a:r>
            <a:r>
              <a:rPr lang="en-US" dirty="0"/>
              <a:t>K. (1987). Recent progress in the taste receptor mechanism. In: Kawamura Y, </a:t>
            </a:r>
            <a:r>
              <a:rPr lang="en-US" dirty="0" err="1"/>
              <a:t>Kare</a:t>
            </a:r>
            <a:r>
              <a:rPr lang="en-US" dirty="0"/>
              <a:t> MR, editors. Umami, a basic taste. New York: Marcel Dekker, 1987:3±39. </a:t>
            </a:r>
            <a:r>
              <a:rPr lang="en-US" dirty="0">
                <a:hlinkClick r:id="rId2"/>
              </a:rPr>
              <a:t>https://</a:t>
            </a:r>
            <a:r>
              <a:rPr lang="en-US" dirty="0" smtClean="0">
                <a:hlinkClick r:id="rId2"/>
              </a:rPr>
              <a:t>doi.org/10.1042/bst0161095</a:t>
            </a:r>
            <a:endParaRPr lang="ro-RO" dirty="0" smtClean="0"/>
          </a:p>
          <a:p>
            <a:pPr>
              <a:lnSpc>
                <a:spcPct val="120000"/>
              </a:lnSpc>
              <a:spcBef>
                <a:spcPts val="600"/>
              </a:spcBef>
              <a:buFont typeface="Wingdings" panose="05000000000000000000" pitchFamily="2" charset="2"/>
              <a:buChar char="Ø"/>
            </a:pPr>
            <a:r>
              <a:rPr lang="ro-RO" dirty="0" err="1"/>
              <a:t>Zhao</a:t>
            </a:r>
            <a:r>
              <a:rPr lang="ro-RO" dirty="0"/>
              <a:t> G. Q., </a:t>
            </a:r>
            <a:r>
              <a:rPr lang="ro-RO" dirty="0" err="1"/>
              <a:t>Zhang</a:t>
            </a:r>
            <a:r>
              <a:rPr lang="ro-RO" dirty="0"/>
              <a:t> Y., </a:t>
            </a:r>
            <a:r>
              <a:rPr lang="ro-RO" dirty="0" err="1"/>
              <a:t>Hoon</a:t>
            </a:r>
            <a:r>
              <a:rPr lang="ro-RO" dirty="0"/>
              <a:t> M. A., </a:t>
            </a:r>
            <a:r>
              <a:rPr lang="ro-RO" dirty="0" err="1"/>
              <a:t>Chandrashekar</a:t>
            </a:r>
            <a:r>
              <a:rPr lang="ro-RO" dirty="0"/>
              <a:t> J., </a:t>
            </a:r>
            <a:r>
              <a:rPr lang="ro-RO" dirty="0" err="1"/>
              <a:t>Erlenbach</a:t>
            </a:r>
            <a:r>
              <a:rPr lang="ro-RO" dirty="0"/>
              <a:t> I., </a:t>
            </a:r>
            <a:r>
              <a:rPr lang="ro-RO" dirty="0" err="1"/>
              <a:t>Ryba</a:t>
            </a:r>
            <a:r>
              <a:rPr lang="ro-RO" dirty="0"/>
              <a:t> N.J.P., </a:t>
            </a:r>
            <a:r>
              <a:rPr lang="ro-RO" dirty="0" err="1"/>
              <a:t>Zuker</a:t>
            </a:r>
            <a:r>
              <a:rPr lang="ro-RO" dirty="0"/>
              <a:t> C S.(2003). The </a:t>
            </a:r>
            <a:r>
              <a:rPr lang="ro-RO" dirty="0" err="1"/>
              <a:t>Receptors</a:t>
            </a:r>
            <a:r>
              <a:rPr lang="ro-RO" dirty="0"/>
              <a:t> for </a:t>
            </a:r>
            <a:r>
              <a:rPr lang="ro-RO" dirty="0" err="1"/>
              <a:t>Mammalian</a:t>
            </a:r>
            <a:r>
              <a:rPr lang="ro-RO" dirty="0"/>
              <a:t> </a:t>
            </a:r>
            <a:r>
              <a:rPr lang="ro-RO" dirty="0" err="1"/>
              <a:t>Sweet</a:t>
            </a:r>
            <a:r>
              <a:rPr lang="ro-RO" dirty="0"/>
              <a:t> </a:t>
            </a:r>
            <a:r>
              <a:rPr lang="ro-RO" dirty="0" err="1"/>
              <a:t>and</a:t>
            </a:r>
            <a:r>
              <a:rPr lang="ro-RO" dirty="0"/>
              <a:t> Umami Taste, </a:t>
            </a:r>
            <a:r>
              <a:rPr lang="ro-RO" dirty="0" err="1"/>
              <a:t>Cell</a:t>
            </a:r>
            <a:r>
              <a:rPr lang="ro-RO" dirty="0"/>
              <a:t>, Volume 115, </a:t>
            </a:r>
            <a:r>
              <a:rPr lang="ro-RO" dirty="0" err="1"/>
              <a:t>Issue</a:t>
            </a:r>
            <a:r>
              <a:rPr lang="ro-RO" dirty="0"/>
              <a:t> 3, 2003, </a:t>
            </a:r>
            <a:r>
              <a:rPr lang="ro-RO" dirty="0" err="1"/>
              <a:t>Pages</a:t>
            </a:r>
            <a:r>
              <a:rPr lang="ro-RO" dirty="0"/>
              <a:t> 255-266, ISSN 0092-8674, </a:t>
            </a:r>
            <a:r>
              <a:rPr lang="ro-RO" dirty="0">
                <a:hlinkClick r:id="rId3"/>
              </a:rPr>
              <a:t>https://doi.org/10.1016/S0092-8674(03)00844-4</a:t>
            </a:r>
            <a:r>
              <a:rPr lang="ro-RO" dirty="0" smtClean="0"/>
              <a:t>.</a:t>
            </a:r>
          </a:p>
          <a:p>
            <a:pPr>
              <a:lnSpc>
                <a:spcPct val="120000"/>
              </a:lnSpc>
              <a:spcBef>
                <a:spcPts val="600"/>
              </a:spcBef>
              <a:buFont typeface="Wingdings" panose="05000000000000000000" pitchFamily="2" charset="2"/>
              <a:buChar char="Ø"/>
            </a:pPr>
            <a:r>
              <a:rPr lang="en-US" dirty="0"/>
              <a:t>Zhang, J., Sun-Waterhouse, D., Su, G., Zhao, M. (2019). New insight into umami receptor, umami/umami-enhancing peptides and their derivatives: A review, Trends in Food Science &amp; Technology, </a:t>
            </a:r>
            <a:r>
              <a:rPr lang="en-US" dirty="0">
                <a:hlinkClick r:id="rId4"/>
              </a:rPr>
              <a:t>https://doi.org/10.1016/j.tifs.2019.04.008</a:t>
            </a:r>
            <a:r>
              <a:rPr lang="en-US" dirty="0" smtClean="0"/>
              <a:t>.</a:t>
            </a:r>
            <a:endParaRPr lang="ro-RO" dirty="0" smtClean="0"/>
          </a:p>
          <a:p>
            <a:pPr>
              <a:lnSpc>
                <a:spcPct val="120000"/>
              </a:lnSpc>
              <a:spcBef>
                <a:spcPts val="600"/>
              </a:spcBef>
              <a:buFont typeface="Wingdings" panose="05000000000000000000" pitchFamily="2" charset="2"/>
              <a:buChar char="Ø"/>
            </a:pPr>
            <a:r>
              <a:rPr lang="ro-RO" dirty="0" err="1"/>
              <a:t>Kurihara</a:t>
            </a:r>
            <a:r>
              <a:rPr lang="ro-RO" dirty="0"/>
              <a:t>, K., </a:t>
            </a:r>
            <a:r>
              <a:rPr lang="ro-RO" dirty="0" err="1"/>
              <a:t>Kashiwayanagi</a:t>
            </a:r>
            <a:r>
              <a:rPr lang="ro-RO" dirty="0"/>
              <a:t>, M. (1998). </a:t>
            </a:r>
            <a:r>
              <a:rPr lang="ro-RO" dirty="0" err="1"/>
              <a:t>Introductory</a:t>
            </a:r>
            <a:r>
              <a:rPr lang="ro-RO" dirty="0"/>
              <a:t> </a:t>
            </a:r>
            <a:r>
              <a:rPr lang="ro-RO" dirty="0" err="1"/>
              <a:t>remarks</a:t>
            </a:r>
            <a:r>
              <a:rPr lang="ro-RO" dirty="0"/>
              <a:t> on </a:t>
            </a:r>
            <a:r>
              <a:rPr lang="ro-RO" dirty="0" err="1"/>
              <a:t>umami</a:t>
            </a:r>
            <a:r>
              <a:rPr lang="ro-RO" dirty="0"/>
              <a:t> taste, in </a:t>
            </a:r>
            <a:r>
              <a:rPr lang="ro-RO" dirty="0" err="1"/>
              <a:t>Olfaction</a:t>
            </a:r>
            <a:r>
              <a:rPr lang="ro-RO" dirty="0"/>
              <a:t> </a:t>
            </a:r>
            <a:r>
              <a:rPr lang="ro-RO" dirty="0" err="1"/>
              <a:t>and</a:t>
            </a:r>
            <a:r>
              <a:rPr lang="ro-RO" dirty="0"/>
              <a:t> Taste. Ann. N Y Acad. </a:t>
            </a:r>
            <a:r>
              <a:rPr lang="ro-RO" dirty="0" err="1"/>
              <a:t>Sci</a:t>
            </a:r>
            <a:r>
              <a:rPr lang="ro-RO" dirty="0"/>
              <a:t>. 855:393–397;  doi: </a:t>
            </a:r>
            <a:r>
              <a:rPr lang="ro-RO" dirty="0" smtClean="0"/>
              <a:t>10.1111/j.1749-6632.1998.tb10597.x</a:t>
            </a:r>
          </a:p>
          <a:p>
            <a:pPr>
              <a:lnSpc>
                <a:spcPct val="120000"/>
              </a:lnSpc>
              <a:spcBef>
                <a:spcPts val="600"/>
              </a:spcBef>
              <a:buFont typeface="Wingdings" panose="05000000000000000000" pitchFamily="2" charset="2"/>
              <a:buChar char="Ø"/>
            </a:pPr>
            <a:r>
              <a:rPr lang="ro-RO" dirty="0"/>
              <a:t>Behrens M,, Meyerhof W., </a:t>
            </a:r>
            <a:r>
              <a:rPr lang="ro-RO" dirty="0" err="1"/>
              <a:t>Hellfritsch</a:t>
            </a:r>
            <a:r>
              <a:rPr lang="ro-RO" dirty="0"/>
              <a:t> C., </a:t>
            </a:r>
            <a:r>
              <a:rPr lang="ro-RO" dirty="0" err="1"/>
              <a:t>Hofmann</a:t>
            </a:r>
            <a:r>
              <a:rPr lang="ro-RO" dirty="0"/>
              <a:t> T. (2011). </a:t>
            </a:r>
            <a:r>
              <a:rPr lang="ro-RO" dirty="0" err="1"/>
              <a:t>Sweet</a:t>
            </a:r>
            <a:r>
              <a:rPr lang="ro-RO" dirty="0"/>
              <a:t> </a:t>
            </a:r>
            <a:r>
              <a:rPr lang="ro-RO" dirty="0" err="1"/>
              <a:t>and</a:t>
            </a:r>
            <a:r>
              <a:rPr lang="ro-RO" dirty="0"/>
              <a:t> Umami Taste: Natural </a:t>
            </a:r>
            <a:r>
              <a:rPr lang="ro-RO" dirty="0" err="1"/>
              <a:t>Products</a:t>
            </a:r>
            <a:r>
              <a:rPr lang="ro-RO" dirty="0"/>
              <a:t>, </a:t>
            </a:r>
            <a:r>
              <a:rPr lang="ro-RO" dirty="0" err="1"/>
              <a:t>Their</a:t>
            </a:r>
            <a:r>
              <a:rPr lang="ro-RO" dirty="0"/>
              <a:t> </a:t>
            </a:r>
            <a:r>
              <a:rPr lang="ro-RO" dirty="0" err="1"/>
              <a:t>Chemosensory</a:t>
            </a:r>
            <a:r>
              <a:rPr lang="ro-RO" dirty="0"/>
              <a:t> </a:t>
            </a:r>
            <a:r>
              <a:rPr lang="ro-RO" dirty="0" err="1"/>
              <a:t>Targets</a:t>
            </a:r>
            <a:r>
              <a:rPr lang="ro-RO" dirty="0"/>
              <a:t>, </a:t>
            </a:r>
            <a:r>
              <a:rPr lang="ro-RO" dirty="0" err="1"/>
              <a:t>and</a:t>
            </a:r>
            <a:r>
              <a:rPr lang="ro-RO" dirty="0"/>
              <a:t> </a:t>
            </a:r>
            <a:r>
              <a:rPr lang="ro-RO" dirty="0" err="1"/>
              <a:t>Beyond</a:t>
            </a:r>
            <a:r>
              <a:rPr lang="ro-RO" dirty="0"/>
              <a:t>. </a:t>
            </a:r>
            <a:r>
              <a:rPr lang="ro-RO" dirty="0" err="1"/>
              <a:t>Angew</a:t>
            </a:r>
            <a:r>
              <a:rPr lang="ro-RO" dirty="0"/>
              <a:t>. Chem. Int. Ed., 50, 2220 – 2242;  doi.org/10.1002/anie.201002094</a:t>
            </a:r>
            <a:r>
              <a:rPr lang="ro-RO" dirty="0" smtClean="0"/>
              <a:t>;</a:t>
            </a:r>
          </a:p>
          <a:p>
            <a:pPr>
              <a:lnSpc>
                <a:spcPct val="120000"/>
              </a:lnSpc>
              <a:spcBef>
                <a:spcPts val="0"/>
              </a:spcBef>
              <a:buFont typeface="Wingdings" panose="05000000000000000000" pitchFamily="2" charset="2"/>
              <a:buChar char="Ø"/>
            </a:pPr>
            <a:r>
              <a:rPr lang="en-US" dirty="0" err="1" smtClean="0"/>
              <a:t>Kurihara</a:t>
            </a:r>
            <a:r>
              <a:rPr lang="en-US" dirty="0" smtClean="0"/>
              <a:t> </a:t>
            </a:r>
            <a:r>
              <a:rPr lang="en-US" dirty="0"/>
              <a:t>K. (2009). Glutamate: from discovery as a food flavor to role as a basic taste (umami).</a:t>
            </a:r>
          </a:p>
          <a:p>
            <a:pPr marL="358775" indent="-358775">
              <a:lnSpc>
                <a:spcPct val="120000"/>
              </a:lnSpc>
              <a:spcBef>
                <a:spcPts val="0"/>
              </a:spcBef>
              <a:buNone/>
            </a:pPr>
            <a:r>
              <a:rPr lang="ro-RO" dirty="0" smtClean="0"/>
              <a:t>         </a:t>
            </a:r>
            <a:r>
              <a:rPr lang="en-US" dirty="0" smtClean="0"/>
              <a:t>The </a:t>
            </a:r>
            <a:r>
              <a:rPr lang="en-US" dirty="0"/>
              <a:t>American Journal of Clinical Nutrition, Volume 90, Issue 3, September 2009, Pages 719S–722S, </a:t>
            </a:r>
            <a:r>
              <a:rPr lang="ro-RO" dirty="0" smtClean="0"/>
              <a:t>      </a:t>
            </a:r>
            <a:r>
              <a:rPr lang="en-US" dirty="0" smtClean="0">
                <a:hlinkClick r:id="rId5"/>
              </a:rPr>
              <a:t>https</a:t>
            </a:r>
            <a:r>
              <a:rPr lang="en-US" dirty="0">
                <a:hlinkClick r:id="rId5"/>
              </a:rPr>
              <a:t>://</a:t>
            </a:r>
            <a:r>
              <a:rPr lang="en-US" dirty="0" smtClean="0">
                <a:hlinkClick r:id="rId5"/>
              </a:rPr>
              <a:t>doi.org/10.3945/ajcn.2009.27462D</a:t>
            </a:r>
            <a:endParaRPr lang="ro-RO" dirty="0" smtClean="0"/>
          </a:p>
          <a:p>
            <a:pPr>
              <a:lnSpc>
                <a:spcPct val="120000"/>
              </a:lnSpc>
              <a:spcBef>
                <a:spcPts val="0"/>
              </a:spcBef>
              <a:buFont typeface="Wingdings" panose="05000000000000000000" pitchFamily="2" charset="2"/>
              <a:buChar char="Ø"/>
            </a:pPr>
            <a:r>
              <a:rPr lang="en-US" dirty="0" err="1"/>
              <a:t>Lindemann</a:t>
            </a:r>
            <a:r>
              <a:rPr lang="en-US" dirty="0"/>
              <a:t>, B. (2000). A taste for umami. Nat </a:t>
            </a:r>
            <a:r>
              <a:rPr lang="en-US" dirty="0" err="1"/>
              <a:t>Neurosci</a:t>
            </a:r>
            <a:r>
              <a:rPr lang="en-US" dirty="0"/>
              <a:t> 3, 99–100 (2000). </a:t>
            </a:r>
            <a:r>
              <a:rPr lang="en-US" dirty="0">
                <a:hlinkClick r:id="rId6"/>
              </a:rPr>
              <a:t>https://</a:t>
            </a:r>
            <a:r>
              <a:rPr lang="en-US" dirty="0" smtClean="0">
                <a:hlinkClick r:id="rId6"/>
              </a:rPr>
              <a:t>doi.org/10.1038/72153</a:t>
            </a:r>
            <a:endParaRPr lang="ro-RO" dirty="0" smtClean="0"/>
          </a:p>
          <a:p>
            <a:pPr>
              <a:lnSpc>
                <a:spcPct val="120000"/>
              </a:lnSpc>
              <a:spcBef>
                <a:spcPts val="0"/>
              </a:spcBef>
              <a:buFont typeface="Wingdings" panose="05000000000000000000" pitchFamily="2" charset="2"/>
              <a:buChar char="Ø"/>
            </a:pPr>
            <a:r>
              <a:rPr lang="ro-RO" dirty="0"/>
              <a:t>Nelson G., </a:t>
            </a:r>
            <a:r>
              <a:rPr lang="ro-RO" dirty="0" err="1"/>
              <a:t>Chandrashekar</a:t>
            </a:r>
            <a:r>
              <a:rPr lang="ro-RO" dirty="0"/>
              <a:t> J., </a:t>
            </a:r>
            <a:r>
              <a:rPr lang="ro-RO" dirty="0" err="1"/>
              <a:t>Hoon</a:t>
            </a:r>
            <a:r>
              <a:rPr lang="ro-RO" dirty="0"/>
              <a:t> M. A., </a:t>
            </a:r>
            <a:r>
              <a:rPr lang="ro-RO" dirty="0" err="1"/>
              <a:t>Feng</a:t>
            </a:r>
            <a:r>
              <a:rPr lang="ro-RO" dirty="0"/>
              <a:t> L., </a:t>
            </a:r>
            <a:r>
              <a:rPr lang="ro-RO" dirty="0" err="1"/>
              <a:t>Zhao</a:t>
            </a:r>
            <a:r>
              <a:rPr lang="ro-RO" dirty="0"/>
              <a:t> G., </a:t>
            </a:r>
            <a:r>
              <a:rPr lang="ro-RO" dirty="0" err="1"/>
              <a:t>Ryba</a:t>
            </a:r>
            <a:r>
              <a:rPr lang="ro-RO" dirty="0"/>
              <a:t> N. J., C. S. </a:t>
            </a:r>
            <a:r>
              <a:rPr lang="ro-RO" dirty="0" err="1"/>
              <a:t>Zuker</a:t>
            </a:r>
            <a:r>
              <a:rPr lang="ro-RO" dirty="0"/>
              <a:t>. (2002). An </a:t>
            </a:r>
            <a:r>
              <a:rPr lang="ro-RO" dirty="0" err="1"/>
              <a:t>amino</a:t>
            </a:r>
            <a:r>
              <a:rPr lang="ro-RO" dirty="0"/>
              <a:t>-acid taste receptor. </a:t>
            </a:r>
            <a:r>
              <a:rPr lang="ro-RO" dirty="0" err="1"/>
              <a:t>Nature</a:t>
            </a:r>
            <a:r>
              <a:rPr lang="ro-RO" dirty="0"/>
              <a:t>. 14;416(6877):199-202. </a:t>
            </a:r>
            <a:r>
              <a:rPr lang="ro-RO" dirty="0">
                <a:hlinkClick r:id="rId7"/>
              </a:rPr>
              <a:t>https://</a:t>
            </a:r>
            <a:r>
              <a:rPr lang="ro-RO" dirty="0" smtClean="0">
                <a:hlinkClick r:id="rId7"/>
              </a:rPr>
              <a:t>doi.org/10.1038/nature726</a:t>
            </a:r>
            <a:endParaRPr lang="ro-RO" dirty="0" smtClean="0"/>
          </a:p>
          <a:p>
            <a:pPr>
              <a:lnSpc>
                <a:spcPct val="120000"/>
              </a:lnSpc>
              <a:spcBef>
                <a:spcPts val="0"/>
              </a:spcBef>
              <a:buFont typeface="Wingdings" panose="05000000000000000000" pitchFamily="2" charset="2"/>
              <a:buChar char="Ø"/>
            </a:pPr>
            <a:r>
              <a:rPr lang="ro-RO" dirty="0"/>
              <a:t>Li X., </a:t>
            </a:r>
            <a:r>
              <a:rPr lang="ro-RO" dirty="0" err="1"/>
              <a:t>Staszewske</a:t>
            </a:r>
            <a:r>
              <a:rPr lang="ro-RO" dirty="0"/>
              <a:t> L., Xu H., </a:t>
            </a:r>
            <a:r>
              <a:rPr lang="ro-RO" dirty="0" err="1"/>
              <a:t>Durick</a:t>
            </a:r>
            <a:r>
              <a:rPr lang="ro-RO" dirty="0"/>
              <a:t> K., </a:t>
            </a:r>
            <a:r>
              <a:rPr lang="ro-RO" dirty="0" err="1"/>
              <a:t>Zoller</a:t>
            </a:r>
            <a:r>
              <a:rPr lang="ro-RO" dirty="0"/>
              <a:t> M., Adler E. (2002). </a:t>
            </a:r>
            <a:r>
              <a:rPr lang="ro-RO" dirty="0" err="1"/>
              <a:t>Human</a:t>
            </a:r>
            <a:r>
              <a:rPr lang="ro-RO" dirty="0"/>
              <a:t> </a:t>
            </a:r>
            <a:r>
              <a:rPr lang="ro-RO" dirty="0" err="1"/>
              <a:t>receptors</a:t>
            </a:r>
            <a:r>
              <a:rPr lang="ro-RO" dirty="0"/>
              <a:t> for </a:t>
            </a:r>
            <a:r>
              <a:rPr lang="ro-RO" dirty="0" err="1"/>
              <a:t>sweet</a:t>
            </a:r>
            <a:r>
              <a:rPr lang="ro-RO" dirty="0"/>
              <a:t> </a:t>
            </a:r>
            <a:r>
              <a:rPr lang="ro-RO" dirty="0" err="1"/>
              <a:t>and</a:t>
            </a:r>
            <a:r>
              <a:rPr lang="ro-RO" dirty="0"/>
              <a:t> </a:t>
            </a:r>
            <a:r>
              <a:rPr lang="ro-RO" dirty="0" err="1"/>
              <a:t>umami</a:t>
            </a:r>
            <a:r>
              <a:rPr lang="ro-RO" dirty="0"/>
              <a:t> taste. </a:t>
            </a:r>
            <a:r>
              <a:rPr lang="ro-RO" dirty="0" err="1"/>
              <a:t>Proc</a:t>
            </a:r>
            <a:r>
              <a:rPr lang="ro-RO" dirty="0"/>
              <a:t> </a:t>
            </a:r>
            <a:r>
              <a:rPr lang="ro-RO" dirty="0" err="1"/>
              <a:t>Natl</a:t>
            </a:r>
            <a:r>
              <a:rPr lang="ro-RO" dirty="0"/>
              <a:t> Acad </a:t>
            </a:r>
            <a:r>
              <a:rPr lang="ro-RO" dirty="0" err="1"/>
              <a:t>Sci</a:t>
            </a:r>
            <a:r>
              <a:rPr lang="ro-RO" dirty="0"/>
              <a:t> USA, 99:4292–4296. DOI: </a:t>
            </a:r>
            <a:r>
              <a:rPr lang="ro-RO" dirty="0" smtClean="0"/>
              <a:t>10.1073/pnas.072090199</a:t>
            </a:r>
          </a:p>
          <a:p>
            <a:pPr>
              <a:lnSpc>
                <a:spcPct val="120000"/>
              </a:lnSpc>
              <a:spcBef>
                <a:spcPts val="0"/>
              </a:spcBef>
              <a:buFont typeface="Wingdings" panose="05000000000000000000" pitchFamily="2" charset="2"/>
              <a:buChar char="Ø"/>
            </a:pPr>
            <a:r>
              <a:rPr lang="en-US" dirty="0"/>
              <a:t>Beauchamp GK. (2009). Sensory and receptor responses to umami: an overview of pioneering work. Am J </a:t>
            </a:r>
            <a:r>
              <a:rPr lang="en-US" dirty="0" err="1"/>
              <a:t>Clin</a:t>
            </a:r>
            <a:r>
              <a:rPr lang="en-US" dirty="0"/>
              <a:t> </a:t>
            </a:r>
            <a:r>
              <a:rPr lang="en-US" dirty="0" err="1"/>
              <a:t>Nutr</a:t>
            </a:r>
            <a:r>
              <a:rPr lang="en-US" dirty="0"/>
              <a:t>, 90(</a:t>
            </a:r>
            <a:r>
              <a:rPr lang="en-US" dirty="0" err="1"/>
              <a:t>Suppl</a:t>
            </a:r>
            <a:r>
              <a:rPr lang="en-US" dirty="0"/>
              <a:t>):723–727. </a:t>
            </a:r>
            <a:r>
              <a:rPr lang="en-US" dirty="0">
                <a:hlinkClick r:id="rId8"/>
              </a:rPr>
              <a:t>https://</a:t>
            </a:r>
            <a:r>
              <a:rPr lang="en-US" dirty="0" smtClean="0">
                <a:hlinkClick r:id="rId8"/>
              </a:rPr>
              <a:t>doi.org/10.3945/ajcn.2009.27462E</a:t>
            </a:r>
            <a:endParaRPr lang="ro-RO" dirty="0" smtClean="0"/>
          </a:p>
          <a:p>
            <a:pPr>
              <a:lnSpc>
                <a:spcPct val="120000"/>
              </a:lnSpc>
              <a:spcBef>
                <a:spcPts val="0"/>
              </a:spcBef>
              <a:buFont typeface="Wingdings" panose="05000000000000000000" pitchFamily="2" charset="2"/>
              <a:buChar char="Ø"/>
            </a:pPr>
            <a:r>
              <a:rPr lang="en-US" dirty="0" err="1"/>
              <a:t>Mouritsen</a:t>
            </a:r>
            <a:r>
              <a:rPr lang="en-US" dirty="0"/>
              <a:t> O., </a:t>
            </a:r>
            <a:r>
              <a:rPr lang="en-US" dirty="0" err="1"/>
              <a:t>Styrbæk</a:t>
            </a:r>
            <a:r>
              <a:rPr lang="en-US" dirty="0"/>
              <a:t> K., </a:t>
            </a:r>
            <a:r>
              <a:rPr lang="en-US" dirty="0" err="1"/>
              <a:t>Mouritsen</a:t>
            </a:r>
            <a:r>
              <a:rPr lang="en-US" dirty="0"/>
              <a:t> J. D., Johansen M. (2015). Umami: Unlocking the Secrets of the Fifth Taste (Arts and Traditions of the Table: Perspectives on Culinary History. Columbia University Press, New York</a:t>
            </a:r>
            <a:r>
              <a:rPr lang="en-US" dirty="0" smtClean="0"/>
              <a:t>.</a:t>
            </a:r>
            <a:endParaRPr lang="ro-RO" dirty="0" smtClean="0"/>
          </a:p>
          <a:p>
            <a:pPr>
              <a:lnSpc>
                <a:spcPct val="120000"/>
              </a:lnSpc>
              <a:spcBef>
                <a:spcPts val="0"/>
              </a:spcBef>
              <a:buFont typeface="Wingdings" panose="05000000000000000000" pitchFamily="2" charset="2"/>
              <a:buChar char="Ø"/>
            </a:pPr>
            <a:r>
              <a:rPr lang="ro-RO" dirty="0"/>
              <a:t>Kim, M. J., Son, H. J., Kim, Y., </a:t>
            </a:r>
            <a:r>
              <a:rPr lang="ro-RO" dirty="0" err="1"/>
              <a:t>Misaka</a:t>
            </a:r>
            <a:r>
              <a:rPr lang="ro-RO" dirty="0"/>
              <a:t>, T., </a:t>
            </a:r>
            <a:r>
              <a:rPr lang="ro-RO" dirty="0" err="1"/>
              <a:t>Rhyu</a:t>
            </a:r>
            <a:r>
              <a:rPr lang="ro-RO" dirty="0"/>
              <a:t>, M. (2015). Umami bitter </a:t>
            </a:r>
            <a:r>
              <a:rPr lang="ro-RO" dirty="0" err="1"/>
              <a:t>interactions</a:t>
            </a:r>
            <a:r>
              <a:rPr lang="ro-RO" dirty="0"/>
              <a:t>: The</a:t>
            </a:r>
          </a:p>
          <a:p>
            <a:pPr marL="358775" indent="0">
              <a:lnSpc>
                <a:spcPct val="120000"/>
              </a:lnSpc>
              <a:spcBef>
                <a:spcPts val="0"/>
              </a:spcBef>
              <a:buNone/>
            </a:pPr>
            <a:r>
              <a:rPr lang="ro-RO" dirty="0" err="1"/>
              <a:t>suppression</a:t>
            </a:r>
            <a:r>
              <a:rPr lang="ro-RO" dirty="0"/>
              <a:t> of </a:t>
            </a:r>
            <a:r>
              <a:rPr lang="ro-RO" dirty="0" err="1"/>
              <a:t>bitterness</a:t>
            </a:r>
            <a:r>
              <a:rPr lang="ro-RO" dirty="0"/>
              <a:t> </a:t>
            </a:r>
            <a:r>
              <a:rPr lang="ro-RO" dirty="0" err="1"/>
              <a:t>by</a:t>
            </a:r>
            <a:r>
              <a:rPr lang="ro-RO" dirty="0"/>
              <a:t> </a:t>
            </a:r>
            <a:r>
              <a:rPr lang="ro-RO" dirty="0" err="1"/>
              <a:t>umami</a:t>
            </a:r>
            <a:r>
              <a:rPr lang="ro-RO" dirty="0"/>
              <a:t> </a:t>
            </a:r>
            <a:r>
              <a:rPr lang="ro-RO" dirty="0" err="1"/>
              <a:t>peptides</a:t>
            </a:r>
            <a:r>
              <a:rPr lang="ro-RO" dirty="0"/>
              <a:t> via </a:t>
            </a:r>
            <a:r>
              <a:rPr lang="ro-RO" dirty="0" err="1"/>
              <a:t>human</a:t>
            </a:r>
            <a:r>
              <a:rPr lang="ro-RO" dirty="0"/>
              <a:t> bitter taste receptor. </a:t>
            </a:r>
            <a:r>
              <a:rPr lang="ro-RO" dirty="0" err="1"/>
              <a:t>Biochemical</a:t>
            </a:r>
            <a:r>
              <a:rPr lang="ro-RO" dirty="0"/>
              <a:t> </a:t>
            </a:r>
            <a:r>
              <a:rPr lang="ro-RO" dirty="0" err="1"/>
              <a:t>and</a:t>
            </a:r>
            <a:r>
              <a:rPr lang="ro-RO" dirty="0"/>
              <a:t> </a:t>
            </a:r>
            <a:r>
              <a:rPr lang="ro-RO" dirty="0" err="1"/>
              <a:t>Biophysical</a:t>
            </a:r>
            <a:r>
              <a:rPr lang="ro-RO" dirty="0"/>
              <a:t> </a:t>
            </a:r>
            <a:r>
              <a:rPr lang="ro-RO" dirty="0" err="1"/>
              <a:t>Research</a:t>
            </a:r>
            <a:r>
              <a:rPr lang="ro-RO" dirty="0"/>
              <a:t> Communications, 456(2), 586-590. </a:t>
            </a:r>
            <a:r>
              <a:rPr lang="ro-RO" dirty="0">
                <a:hlinkClick r:id="rId9"/>
              </a:rPr>
              <a:t>https://</a:t>
            </a:r>
            <a:r>
              <a:rPr lang="ro-RO" dirty="0" smtClean="0">
                <a:hlinkClick r:id="rId9"/>
              </a:rPr>
              <a:t>doi.org/10.1016/j.bbrc.2014.11.114</a:t>
            </a:r>
            <a:endParaRPr lang="ro-RO" dirty="0" smtClean="0"/>
          </a:p>
          <a:p>
            <a:pPr marL="358775" indent="-358775">
              <a:lnSpc>
                <a:spcPct val="120000"/>
              </a:lnSpc>
              <a:spcBef>
                <a:spcPts val="0"/>
              </a:spcBef>
              <a:buFont typeface="Wingdings" panose="05000000000000000000" pitchFamily="2" charset="2"/>
              <a:buChar char="Ø"/>
            </a:pPr>
            <a:r>
              <a:rPr lang="en-US" dirty="0"/>
              <a:t>Zhang, J., Sun-Waterhouse, D., Su, G., Zhao, M. (2019). New insight into umami receptor, umami/umami-enhancing peptides and their derivatives: A review, Trends in Food Science &amp; Technology, </a:t>
            </a:r>
            <a:r>
              <a:rPr lang="en-US" dirty="0">
                <a:hlinkClick r:id="rId4"/>
              </a:rPr>
              <a:t>https://doi.org/10.1016/j.tifs.2019.04.008</a:t>
            </a:r>
            <a:r>
              <a:rPr lang="en-US" dirty="0" smtClean="0"/>
              <a:t>.</a:t>
            </a:r>
            <a:endParaRPr lang="ro-RO" dirty="0" smtClean="0"/>
          </a:p>
          <a:p>
            <a:pPr marL="358775" indent="-358775">
              <a:lnSpc>
                <a:spcPct val="120000"/>
              </a:lnSpc>
              <a:spcBef>
                <a:spcPts val="0"/>
              </a:spcBef>
              <a:buFont typeface="Wingdings" panose="05000000000000000000" pitchFamily="2" charset="2"/>
              <a:buChar char="Ø"/>
            </a:pPr>
            <a:r>
              <a:rPr lang="en-US" dirty="0" err="1"/>
              <a:t>Kurihara</a:t>
            </a:r>
            <a:r>
              <a:rPr lang="en-US" dirty="0"/>
              <a:t> K. (2015). Umami the Fifth Basic Taste: History of Studies on Receptor Mechanisms and Role as a Food Flavor. </a:t>
            </a:r>
            <a:r>
              <a:rPr lang="en-US" dirty="0" err="1"/>
              <a:t>BioMed</a:t>
            </a:r>
            <a:r>
              <a:rPr lang="en-US" dirty="0"/>
              <a:t> Research International Volume 2015, Article ID 189402.  </a:t>
            </a:r>
            <a:r>
              <a:rPr lang="en-US" dirty="0">
                <a:hlinkClick r:id="rId10"/>
              </a:rPr>
              <a:t>http://</a:t>
            </a:r>
            <a:r>
              <a:rPr lang="en-US" dirty="0" smtClean="0">
                <a:hlinkClick r:id="rId10"/>
              </a:rPr>
              <a:t>dx.doi.org/10.1155/2015/189402</a:t>
            </a:r>
            <a:endParaRPr lang="ro-RO" dirty="0" smtClean="0"/>
          </a:p>
          <a:p>
            <a:pPr marL="358775" indent="-358775">
              <a:lnSpc>
                <a:spcPct val="120000"/>
              </a:lnSpc>
              <a:spcBef>
                <a:spcPts val="0"/>
              </a:spcBef>
              <a:buFont typeface="Wingdings" panose="05000000000000000000" pitchFamily="2" charset="2"/>
              <a:buChar char="Ø"/>
            </a:pPr>
            <a:r>
              <a:rPr lang="en-US" dirty="0"/>
              <a:t>Marcus, J. B. (2005). Culinary applications of umami. Food Technol. 59(5):24–30</a:t>
            </a:r>
            <a:r>
              <a:rPr lang="en-US" dirty="0" smtClean="0"/>
              <a:t>.</a:t>
            </a:r>
            <a:endParaRPr lang="ro-RO" dirty="0" smtClean="0"/>
          </a:p>
          <a:p>
            <a:pPr marL="358775" indent="-358775">
              <a:lnSpc>
                <a:spcPct val="120000"/>
              </a:lnSpc>
              <a:spcBef>
                <a:spcPts val="0"/>
              </a:spcBef>
              <a:buFont typeface="Wingdings" panose="05000000000000000000" pitchFamily="2" charset="2"/>
              <a:buChar char="Ø"/>
            </a:pPr>
            <a:r>
              <a:rPr lang="en-US" dirty="0" err="1"/>
              <a:t>Mastorakou</a:t>
            </a:r>
            <a:r>
              <a:rPr lang="en-US" dirty="0"/>
              <a:t>, D., A. </a:t>
            </a:r>
            <a:r>
              <a:rPr lang="en-US" dirty="0" err="1"/>
              <a:t>Ruark</a:t>
            </a:r>
            <a:r>
              <a:rPr lang="en-US" dirty="0"/>
              <a:t>, H. </a:t>
            </a:r>
            <a:r>
              <a:rPr lang="en-US" dirty="0" err="1"/>
              <a:t>Weenen</a:t>
            </a:r>
            <a:r>
              <a:rPr lang="en-US" dirty="0"/>
              <a:t>, B. Stahl, M. </a:t>
            </a:r>
            <a:r>
              <a:rPr lang="en-US" dirty="0" err="1"/>
              <a:t>Stieger</a:t>
            </a:r>
            <a:r>
              <a:rPr lang="en-US" dirty="0"/>
              <a:t>. (2019). Sensory characteristics of human milk: Association between mothers’ diet and milk for bitter taste. Journal of Dairy Science 102 (2) 1116–30: </a:t>
            </a:r>
            <a:r>
              <a:rPr lang="en-US" dirty="0">
                <a:hlinkClick r:id="rId11"/>
              </a:rPr>
              <a:t>https://</a:t>
            </a:r>
            <a:r>
              <a:rPr lang="en-US" dirty="0" smtClean="0">
                <a:hlinkClick r:id="rId11"/>
              </a:rPr>
              <a:t>doi.org/10.3168/jds.2018-15339</a:t>
            </a:r>
            <a:endParaRPr lang="ro-RO" dirty="0" smtClean="0"/>
          </a:p>
          <a:p>
            <a:pPr marL="358775" indent="-358775">
              <a:lnSpc>
                <a:spcPct val="120000"/>
              </a:lnSpc>
              <a:spcBef>
                <a:spcPts val="0"/>
              </a:spcBef>
              <a:buFont typeface="Wingdings" panose="05000000000000000000" pitchFamily="2" charset="2"/>
              <a:buChar char="Ø"/>
            </a:pPr>
            <a:r>
              <a:rPr lang="en-US" dirty="0"/>
              <a:t>Wu B.,</a:t>
            </a:r>
            <a:r>
              <a:rPr lang="en-US" dirty="0" err="1"/>
              <a:t>Eldeghaidy</a:t>
            </a:r>
            <a:r>
              <a:rPr lang="en-US" dirty="0"/>
              <a:t> S., </a:t>
            </a:r>
            <a:r>
              <a:rPr lang="en-US" dirty="0" err="1"/>
              <a:t>Ayed</a:t>
            </a:r>
            <a:r>
              <a:rPr lang="en-US" dirty="0"/>
              <a:t> C., Fisk I. D., </a:t>
            </a:r>
            <a:r>
              <a:rPr lang="en-US" dirty="0" err="1"/>
              <a:t>Hewson</a:t>
            </a:r>
            <a:r>
              <a:rPr lang="en-US" dirty="0"/>
              <a:t> L., Liu Y. (2021). Mechanisms of umami taste perception: From molecular level to brain imaging. Critical Reviews in Food Science and Nutrition, </a:t>
            </a:r>
            <a:r>
              <a:rPr lang="en-US" dirty="0">
                <a:hlinkClick r:id="rId12"/>
              </a:rPr>
              <a:t>https://</a:t>
            </a:r>
            <a:r>
              <a:rPr lang="en-US" dirty="0" smtClean="0">
                <a:hlinkClick r:id="rId12"/>
              </a:rPr>
              <a:t>doi.org/10.1080/10408398.2021.1909532</a:t>
            </a:r>
            <a:endParaRPr lang="ro-RO" dirty="0" smtClean="0"/>
          </a:p>
          <a:p>
            <a:pPr marL="358775" indent="-358775">
              <a:lnSpc>
                <a:spcPct val="120000"/>
              </a:lnSpc>
              <a:spcBef>
                <a:spcPts val="0"/>
              </a:spcBef>
              <a:buFont typeface="Wingdings" panose="05000000000000000000" pitchFamily="2" charset="2"/>
              <a:buChar char="Ø"/>
            </a:pPr>
            <a:r>
              <a:rPr lang="en-US" dirty="0" err="1"/>
              <a:t>Luscombe</a:t>
            </a:r>
            <a:r>
              <a:rPr lang="en-US" dirty="0"/>
              <a:t> Marsh N. D.,</a:t>
            </a:r>
            <a:r>
              <a:rPr lang="en-US" dirty="0" err="1"/>
              <a:t>Smeets</a:t>
            </a:r>
            <a:r>
              <a:rPr lang="en-US" dirty="0"/>
              <a:t> J. P. G., </a:t>
            </a:r>
            <a:r>
              <a:rPr lang="en-US" dirty="0" err="1"/>
              <a:t>Westerterp-Plantenga</a:t>
            </a:r>
            <a:r>
              <a:rPr lang="en-US" dirty="0"/>
              <a:t> M. (2008). Taste sensitivity for monosodium glutamate and an increased liking of dietary protein. British Journal of Nutrition, 99(4), 904–908. </a:t>
            </a:r>
            <a:r>
              <a:rPr lang="en-US" dirty="0">
                <a:hlinkClick r:id="rId13"/>
              </a:rPr>
              <a:t>https://</a:t>
            </a:r>
            <a:r>
              <a:rPr lang="en-US" dirty="0" smtClean="0">
                <a:hlinkClick r:id="rId13"/>
              </a:rPr>
              <a:t>doi.org/10.1017/S000711450788295X</a:t>
            </a:r>
            <a:endParaRPr lang="ro-RO" dirty="0" smtClean="0"/>
          </a:p>
          <a:p>
            <a:pPr marL="358775" indent="-358775">
              <a:lnSpc>
                <a:spcPct val="120000"/>
              </a:lnSpc>
              <a:spcBef>
                <a:spcPts val="0"/>
              </a:spcBef>
              <a:buFont typeface="Wingdings" panose="05000000000000000000" pitchFamily="2" charset="2"/>
              <a:buChar char="Ø"/>
            </a:pPr>
            <a:r>
              <a:rPr lang="en-US" dirty="0" err="1"/>
              <a:t>Ghirri</a:t>
            </a:r>
            <a:r>
              <a:rPr lang="en-US" dirty="0"/>
              <a:t> A., </a:t>
            </a:r>
            <a:r>
              <a:rPr lang="en-US" dirty="0" err="1"/>
              <a:t>Bignetti</a:t>
            </a:r>
            <a:r>
              <a:rPr lang="en-US" dirty="0"/>
              <a:t> E. (2012). Occurrence and role of umami molecules in foods. International Journal of Food Sciences &amp; Nutrition, 63(7), 871–881. </a:t>
            </a:r>
            <a:r>
              <a:rPr lang="en-US" dirty="0">
                <a:hlinkClick r:id="rId14"/>
              </a:rPr>
              <a:t>https://</a:t>
            </a:r>
            <a:r>
              <a:rPr lang="en-US" dirty="0" smtClean="0">
                <a:hlinkClick r:id="rId14"/>
              </a:rPr>
              <a:t>doi.org/10.3109/09637486.2012.676028</a:t>
            </a:r>
            <a:endParaRPr lang="ro-RO" dirty="0" smtClean="0"/>
          </a:p>
          <a:p>
            <a:pPr marL="358775" indent="-358775">
              <a:lnSpc>
                <a:spcPct val="120000"/>
              </a:lnSpc>
              <a:spcBef>
                <a:spcPts val="0"/>
              </a:spcBef>
              <a:buFont typeface="Wingdings" panose="05000000000000000000" pitchFamily="2" charset="2"/>
              <a:buChar char="Ø"/>
            </a:pPr>
            <a:r>
              <a:rPr lang="en-US" dirty="0"/>
              <a:t>Zhu Y., Zhou X., Chen Y. P., Liu Z., Jiang S., Chen G., Liu Y. (2022).  Exploring the relationships between perceived umami intensity, umami components and electronic tongue responses in food matrices. Food Chemistry 368 (2022) 130849. </a:t>
            </a:r>
            <a:r>
              <a:rPr lang="en-US" dirty="0">
                <a:hlinkClick r:id="rId15"/>
              </a:rPr>
              <a:t>https://doi.org/10.1016/j.foodchem.2021.130849</a:t>
            </a:r>
            <a:r>
              <a:rPr lang="en-US" dirty="0" smtClean="0"/>
              <a:t>;</a:t>
            </a:r>
            <a:endParaRPr lang="ro-RO" dirty="0" smtClean="0"/>
          </a:p>
          <a:p>
            <a:pPr marL="358775" indent="-358775">
              <a:lnSpc>
                <a:spcPct val="120000"/>
              </a:lnSpc>
              <a:spcBef>
                <a:spcPts val="0"/>
              </a:spcBef>
              <a:buFont typeface="Wingdings" panose="05000000000000000000" pitchFamily="2" charset="2"/>
              <a:buChar char="Ø"/>
            </a:pPr>
            <a:r>
              <a:rPr lang="ro-RO" dirty="0" err="1"/>
              <a:t>Barretto</a:t>
            </a:r>
            <a:r>
              <a:rPr lang="ro-RO" dirty="0"/>
              <a:t> T. L., </a:t>
            </a:r>
            <a:r>
              <a:rPr lang="ro-RO" dirty="0" err="1"/>
              <a:t>Pollonio</a:t>
            </a:r>
            <a:r>
              <a:rPr lang="ro-RO" dirty="0"/>
              <a:t> M. A. R., </a:t>
            </a:r>
            <a:r>
              <a:rPr lang="ro-RO" dirty="0" err="1"/>
              <a:t>Telis-Romero</a:t>
            </a:r>
            <a:r>
              <a:rPr lang="ro-RO" dirty="0"/>
              <a:t> J., </a:t>
            </a:r>
            <a:r>
              <a:rPr lang="ro-RO" dirty="0" err="1"/>
              <a:t>Barretto</a:t>
            </a:r>
            <a:r>
              <a:rPr lang="ro-RO" dirty="0"/>
              <a:t>, A. C. D. (2018). </a:t>
            </a:r>
            <a:r>
              <a:rPr lang="ro-RO" dirty="0" err="1"/>
              <a:t>Improving</a:t>
            </a:r>
            <a:r>
              <a:rPr lang="ro-RO" dirty="0"/>
              <a:t> </a:t>
            </a:r>
            <a:r>
              <a:rPr lang="ro-RO" dirty="0" err="1"/>
              <a:t>sensory</a:t>
            </a:r>
            <a:r>
              <a:rPr lang="ro-RO" dirty="0"/>
              <a:t> </a:t>
            </a:r>
            <a:r>
              <a:rPr lang="ro-RO" dirty="0" err="1"/>
              <a:t>acceptance</a:t>
            </a:r>
            <a:r>
              <a:rPr lang="ro-RO" dirty="0"/>
              <a:t> </a:t>
            </a:r>
            <a:r>
              <a:rPr lang="ro-RO" dirty="0" err="1"/>
              <a:t>and</a:t>
            </a:r>
            <a:r>
              <a:rPr lang="ro-RO" dirty="0"/>
              <a:t> </a:t>
            </a:r>
            <a:r>
              <a:rPr lang="ro-RO" dirty="0" err="1"/>
              <a:t>physicochemical</a:t>
            </a:r>
            <a:r>
              <a:rPr lang="ro-RO" dirty="0"/>
              <a:t> </a:t>
            </a:r>
            <a:r>
              <a:rPr lang="ro-RO" dirty="0" err="1"/>
              <a:t>properties</a:t>
            </a:r>
            <a:r>
              <a:rPr lang="ro-RO" dirty="0"/>
              <a:t> </a:t>
            </a:r>
            <a:r>
              <a:rPr lang="ro-RO" dirty="0" err="1"/>
              <a:t>by</a:t>
            </a:r>
            <a:r>
              <a:rPr lang="ro-RO" dirty="0"/>
              <a:t> </a:t>
            </a:r>
            <a:r>
              <a:rPr lang="ro-RO" dirty="0" err="1"/>
              <a:t>ultrasound</a:t>
            </a:r>
            <a:r>
              <a:rPr lang="ro-RO" dirty="0"/>
              <a:t> </a:t>
            </a:r>
            <a:r>
              <a:rPr lang="ro-RO" dirty="0" err="1"/>
              <a:t>application</a:t>
            </a:r>
            <a:r>
              <a:rPr lang="ro-RO" dirty="0"/>
              <a:t> </a:t>
            </a:r>
            <a:r>
              <a:rPr lang="ro-RO" dirty="0" err="1"/>
              <a:t>to</a:t>
            </a:r>
            <a:r>
              <a:rPr lang="ro-RO" dirty="0"/>
              <a:t> </a:t>
            </a:r>
            <a:r>
              <a:rPr lang="ro-RO" dirty="0" err="1"/>
              <a:t>restructured</a:t>
            </a:r>
            <a:r>
              <a:rPr lang="ro-RO" dirty="0"/>
              <a:t> </a:t>
            </a:r>
            <a:r>
              <a:rPr lang="ro-RO" dirty="0" err="1"/>
              <a:t>cooked</a:t>
            </a:r>
            <a:r>
              <a:rPr lang="ro-RO" dirty="0"/>
              <a:t> ham </a:t>
            </a:r>
            <a:r>
              <a:rPr lang="ro-RO" dirty="0" err="1"/>
              <a:t>with</a:t>
            </a:r>
            <a:r>
              <a:rPr lang="ro-RO" dirty="0"/>
              <a:t> salt (</a:t>
            </a:r>
            <a:r>
              <a:rPr lang="ro-RO" dirty="0" err="1"/>
              <a:t>NaCl</a:t>
            </a:r>
            <a:r>
              <a:rPr lang="ro-RO" dirty="0"/>
              <a:t>) </a:t>
            </a:r>
            <a:r>
              <a:rPr lang="ro-RO" dirty="0" err="1"/>
              <a:t>reduction</a:t>
            </a:r>
            <a:r>
              <a:rPr lang="ro-RO" dirty="0"/>
              <a:t>. Meat </a:t>
            </a:r>
            <a:r>
              <a:rPr lang="ro-RO" dirty="0" err="1"/>
              <a:t>Science</a:t>
            </a:r>
            <a:r>
              <a:rPr lang="ro-RO" dirty="0"/>
              <a:t>, 145, 55–62. https://doi.org/10.1016/j.meatsci.2018.05.023;</a:t>
            </a:r>
            <a:endParaRPr lang="ro-RO" dirty="0" smtClean="0"/>
          </a:p>
          <a:p>
            <a:pPr marL="358775" indent="-358775">
              <a:lnSpc>
                <a:spcPct val="120000"/>
              </a:lnSpc>
              <a:spcBef>
                <a:spcPts val="0"/>
              </a:spcBef>
              <a:buFont typeface="Wingdings" panose="05000000000000000000" pitchFamily="2" charset="2"/>
              <a:buChar char="Ø"/>
            </a:pPr>
            <a:r>
              <a:rPr lang="ro-RO" dirty="0" err="1"/>
              <a:t>Uneyama</a:t>
            </a:r>
            <a:r>
              <a:rPr lang="ro-RO" dirty="0"/>
              <a:t> H., </a:t>
            </a:r>
            <a:r>
              <a:rPr lang="ro-RO" dirty="0" err="1"/>
              <a:t>Kawai</a:t>
            </a:r>
            <a:r>
              <a:rPr lang="ro-RO" dirty="0"/>
              <a:t> M., </a:t>
            </a:r>
            <a:r>
              <a:rPr lang="ro-RO" dirty="0" err="1"/>
              <a:t>Sekine-Hayakawa</a:t>
            </a:r>
            <a:r>
              <a:rPr lang="ro-RO" dirty="0"/>
              <a:t> Y., </a:t>
            </a:r>
            <a:r>
              <a:rPr lang="ro-RO" dirty="0" err="1"/>
              <a:t>Torii</a:t>
            </a:r>
            <a:r>
              <a:rPr lang="ro-RO" dirty="0"/>
              <a:t> K. (2009). </a:t>
            </a:r>
            <a:r>
              <a:rPr lang="ro-RO" dirty="0" err="1"/>
              <a:t>Contribution</a:t>
            </a:r>
            <a:r>
              <a:rPr lang="ro-RO" dirty="0"/>
              <a:t> of </a:t>
            </a:r>
            <a:r>
              <a:rPr lang="ro-RO" dirty="0" err="1"/>
              <a:t>umami</a:t>
            </a:r>
            <a:r>
              <a:rPr lang="ro-RO" dirty="0"/>
              <a:t> taste </a:t>
            </a:r>
            <a:r>
              <a:rPr lang="ro-RO" dirty="0" err="1"/>
              <a:t>substances</a:t>
            </a:r>
            <a:r>
              <a:rPr lang="ro-RO" dirty="0"/>
              <a:t> in </a:t>
            </a:r>
            <a:r>
              <a:rPr lang="ro-RO" dirty="0" err="1"/>
              <a:t>human</a:t>
            </a:r>
            <a:r>
              <a:rPr lang="ro-RO" dirty="0"/>
              <a:t> </a:t>
            </a:r>
            <a:r>
              <a:rPr lang="ro-RO" dirty="0" err="1"/>
              <a:t>salivation</a:t>
            </a:r>
            <a:r>
              <a:rPr lang="ro-RO" dirty="0"/>
              <a:t> </a:t>
            </a:r>
            <a:r>
              <a:rPr lang="ro-RO" dirty="0" err="1"/>
              <a:t>during</a:t>
            </a:r>
            <a:r>
              <a:rPr lang="ro-RO" dirty="0"/>
              <a:t> </a:t>
            </a:r>
            <a:r>
              <a:rPr lang="ro-RO" dirty="0" err="1"/>
              <a:t>meal</a:t>
            </a:r>
            <a:r>
              <a:rPr lang="ro-RO" dirty="0"/>
              <a:t>. J Med Invest. 56 Suppl:197-204; </a:t>
            </a:r>
            <a:r>
              <a:rPr lang="ro-RO" dirty="0">
                <a:hlinkClick r:id="rId16"/>
              </a:rPr>
              <a:t>https://</a:t>
            </a:r>
            <a:r>
              <a:rPr lang="ro-RO" dirty="0" smtClean="0">
                <a:hlinkClick r:id="rId16"/>
              </a:rPr>
              <a:t>doi.org/10.2152/jmi.56.197</a:t>
            </a:r>
            <a:endParaRPr lang="ro-RO" dirty="0" smtClean="0"/>
          </a:p>
          <a:p>
            <a:pPr marL="358775" indent="-358775">
              <a:lnSpc>
                <a:spcPct val="120000"/>
              </a:lnSpc>
              <a:spcBef>
                <a:spcPts val="0"/>
              </a:spcBef>
              <a:buFont typeface="Wingdings" panose="05000000000000000000" pitchFamily="2" charset="2"/>
              <a:buChar char="Ø"/>
            </a:pPr>
            <a:r>
              <a:rPr lang="ro-RO" dirty="0" err="1"/>
              <a:t>Simões</a:t>
            </a:r>
            <a:r>
              <a:rPr lang="ro-RO" dirty="0"/>
              <a:t> do </a:t>
            </a:r>
            <a:r>
              <a:rPr lang="ro-RO" dirty="0" err="1"/>
              <a:t>Couto</a:t>
            </a:r>
            <a:r>
              <a:rPr lang="ro-RO" dirty="0"/>
              <a:t> Rosa M, Machado </a:t>
            </a:r>
            <a:r>
              <a:rPr lang="ro-RO" dirty="0" err="1"/>
              <a:t>Pinto</a:t>
            </a:r>
            <a:r>
              <a:rPr lang="ro-RO" dirty="0"/>
              <a:t>-e-Silva M, </a:t>
            </a:r>
            <a:r>
              <a:rPr lang="ro-RO" dirty="0" err="1"/>
              <a:t>Simoni</a:t>
            </a:r>
            <a:r>
              <a:rPr lang="ro-RO" dirty="0"/>
              <a:t> N K. (2021).</a:t>
            </a:r>
            <a:r>
              <a:rPr lang="ro-RO" dirty="0" err="1"/>
              <a:t>Can</a:t>
            </a:r>
            <a:r>
              <a:rPr lang="ro-RO" dirty="0"/>
              <a:t> </a:t>
            </a:r>
            <a:r>
              <a:rPr lang="ro-RO" dirty="0" err="1"/>
              <a:t>umami</a:t>
            </a:r>
            <a:r>
              <a:rPr lang="ro-RO" dirty="0"/>
              <a:t> taste </a:t>
            </a:r>
            <a:r>
              <a:rPr lang="ro-RO" dirty="0" err="1"/>
              <a:t>be</a:t>
            </a:r>
            <a:r>
              <a:rPr lang="ro-RO" dirty="0"/>
              <a:t> an </a:t>
            </a:r>
            <a:r>
              <a:rPr lang="ro-RO" dirty="0" err="1"/>
              <a:t>adequate</a:t>
            </a:r>
            <a:r>
              <a:rPr lang="ro-RO" dirty="0"/>
              <a:t> </a:t>
            </a:r>
            <a:r>
              <a:rPr lang="ro-RO" dirty="0" err="1"/>
              <a:t>tool</a:t>
            </a:r>
            <a:r>
              <a:rPr lang="ro-RO" dirty="0"/>
              <a:t> for </a:t>
            </a:r>
            <a:r>
              <a:rPr lang="ro-RO" dirty="0" err="1"/>
              <a:t>reducing</a:t>
            </a:r>
            <a:r>
              <a:rPr lang="ro-RO" dirty="0"/>
              <a:t> </a:t>
            </a:r>
            <a:r>
              <a:rPr lang="ro-RO" dirty="0" err="1"/>
              <a:t>sodium</a:t>
            </a:r>
            <a:r>
              <a:rPr lang="ro-RO" dirty="0"/>
              <a:t> in </a:t>
            </a:r>
            <a:r>
              <a:rPr lang="ro-RO" dirty="0" err="1"/>
              <a:t>food</a:t>
            </a:r>
            <a:r>
              <a:rPr lang="ro-RO" dirty="0"/>
              <a:t> </a:t>
            </a:r>
            <a:r>
              <a:rPr lang="ro-RO" dirty="0" err="1"/>
              <a:t>preparations</a:t>
            </a:r>
            <a:r>
              <a:rPr lang="ro-RO" dirty="0"/>
              <a:t>? International Journal of </a:t>
            </a:r>
            <a:r>
              <a:rPr lang="ro-RO" dirty="0" err="1"/>
              <a:t>Food</a:t>
            </a:r>
            <a:r>
              <a:rPr lang="ro-RO" dirty="0"/>
              <a:t> </a:t>
            </a:r>
            <a:r>
              <a:rPr lang="ro-RO" dirty="0" err="1"/>
              <a:t>Science</a:t>
            </a:r>
            <a:r>
              <a:rPr lang="ro-RO" dirty="0"/>
              <a:t> &amp; Technology 56(10). </a:t>
            </a:r>
            <a:r>
              <a:rPr lang="ro-RO" dirty="0">
                <a:hlinkClick r:id="rId17"/>
              </a:rPr>
              <a:t>https://</a:t>
            </a:r>
            <a:r>
              <a:rPr lang="ro-RO" dirty="0" smtClean="0">
                <a:hlinkClick r:id="rId17"/>
              </a:rPr>
              <a:t>doi.org/10.1111/ijfs.15061</a:t>
            </a:r>
            <a:endParaRPr lang="ro-RO" dirty="0" smtClean="0"/>
          </a:p>
          <a:p>
            <a:pPr marL="358775" indent="-358775">
              <a:lnSpc>
                <a:spcPct val="120000"/>
              </a:lnSpc>
              <a:spcBef>
                <a:spcPts val="0"/>
              </a:spcBef>
              <a:buFont typeface="Wingdings" panose="05000000000000000000" pitchFamily="2" charset="2"/>
              <a:buChar char="Ø"/>
            </a:pPr>
            <a:r>
              <a:rPr lang="en-US" dirty="0" err="1"/>
              <a:t>Ninomiya</a:t>
            </a:r>
            <a:r>
              <a:rPr lang="en-US" dirty="0"/>
              <a:t> K. (2015).  Science of umami taste: adaptation to gastronomic culture. </a:t>
            </a:r>
            <a:r>
              <a:rPr lang="en-US" dirty="0" err="1"/>
              <a:t>Flavour</a:t>
            </a:r>
            <a:r>
              <a:rPr lang="en-US" dirty="0"/>
              <a:t>.  4:13. https://doi.org/10.1186/2044-7248-4-13</a:t>
            </a:r>
            <a:endParaRPr lang="ro-RO" dirty="0"/>
          </a:p>
          <a:p>
            <a:pPr marL="358775" indent="-358775">
              <a:lnSpc>
                <a:spcPct val="120000"/>
              </a:lnSpc>
              <a:spcBef>
                <a:spcPts val="0"/>
              </a:spcBef>
              <a:buFont typeface="Wingdings" panose="05000000000000000000" pitchFamily="2" charset="2"/>
              <a:buChar char="Ø"/>
            </a:pPr>
            <a:endParaRPr lang="ro-RO" dirty="0"/>
          </a:p>
          <a:p>
            <a:pPr marL="358775" indent="-358775">
              <a:lnSpc>
                <a:spcPct val="120000"/>
              </a:lnSpc>
              <a:spcBef>
                <a:spcPts val="0"/>
              </a:spcBef>
              <a:buFont typeface="Wingdings" panose="05000000000000000000" pitchFamily="2" charset="2"/>
              <a:buChar char="Ø"/>
            </a:pPr>
            <a:endParaRPr lang="ro-RO" dirty="0" smtClean="0"/>
          </a:p>
          <a:p>
            <a:pPr marL="358775" indent="-358775">
              <a:lnSpc>
                <a:spcPct val="120000"/>
              </a:lnSpc>
              <a:spcBef>
                <a:spcPts val="0"/>
              </a:spcBef>
              <a:buFont typeface="Wingdings" panose="05000000000000000000" pitchFamily="2" charset="2"/>
              <a:buChar char="Ø"/>
            </a:pPr>
            <a:endParaRPr lang="ro-RO" dirty="0" smtClean="0"/>
          </a:p>
          <a:p>
            <a:pPr marL="358775" indent="0">
              <a:lnSpc>
                <a:spcPct val="120000"/>
              </a:lnSpc>
              <a:spcBef>
                <a:spcPts val="0"/>
              </a:spcBef>
              <a:buNone/>
            </a:pPr>
            <a:endParaRPr lang="ro-RO" dirty="0"/>
          </a:p>
          <a:p>
            <a:pPr>
              <a:lnSpc>
                <a:spcPct val="120000"/>
              </a:lnSpc>
              <a:spcBef>
                <a:spcPts val="0"/>
              </a:spcBef>
              <a:buFont typeface="Wingdings" panose="05000000000000000000" pitchFamily="2" charset="2"/>
              <a:buChar char="Ø"/>
            </a:pPr>
            <a:endParaRPr lang="ro-RO" dirty="0" smtClean="0"/>
          </a:p>
          <a:p>
            <a:pPr>
              <a:lnSpc>
                <a:spcPct val="120000"/>
              </a:lnSpc>
              <a:spcBef>
                <a:spcPts val="0"/>
              </a:spcBef>
              <a:buFont typeface="Wingdings" panose="05000000000000000000" pitchFamily="2" charset="2"/>
              <a:buChar char="Ø"/>
            </a:pPr>
            <a:endParaRPr lang="ro-RO" dirty="0" smtClean="0"/>
          </a:p>
          <a:p>
            <a:pPr>
              <a:lnSpc>
                <a:spcPct val="120000"/>
              </a:lnSpc>
              <a:spcBef>
                <a:spcPts val="0"/>
              </a:spcBef>
              <a:buFont typeface="Wingdings" panose="05000000000000000000" pitchFamily="2" charset="2"/>
              <a:buChar char="Ø"/>
            </a:pPr>
            <a:endParaRPr lang="ro-RO" dirty="0" smtClean="0"/>
          </a:p>
          <a:p>
            <a:pPr>
              <a:lnSpc>
                <a:spcPct val="110000"/>
              </a:lnSpc>
              <a:spcBef>
                <a:spcPts val="0"/>
              </a:spcBef>
              <a:buFont typeface="Wingdings" panose="05000000000000000000" pitchFamily="2" charset="2"/>
              <a:buChar char="Ø"/>
            </a:pPr>
            <a:endParaRPr lang="en-US" dirty="0"/>
          </a:p>
          <a:p>
            <a:pPr>
              <a:buFont typeface="Wingdings" panose="05000000000000000000" pitchFamily="2" charset="2"/>
              <a:buChar char="Ø"/>
            </a:pPr>
            <a:endParaRPr lang="ro-RO" dirty="0" smtClean="0"/>
          </a:p>
          <a:p>
            <a:pPr>
              <a:buFont typeface="Wingdings" panose="05000000000000000000" pitchFamily="2" charset="2"/>
              <a:buChar char="Ø"/>
            </a:pPr>
            <a:endParaRPr lang="ro-RO" dirty="0" smtClean="0"/>
          </a:p>
          <a:p>
            <a:pPr>
              <a:buFont typeface="Wingdings" panose="05000000000000000000" pitchFamily="2" charset="2"/>
              <a:buChar char="Ø"/>
            </a:pPr>
            <a:endParaRPr lang="ro-RO" dirty="0" smtClean="0"/>
          </a:p>
          <a:p>
            <a:pPr>
              <a:buFont typeface="Wingdings" panose="05000000000000000000" pitchFamily="2" charset="2"/>
              <a:buChar char="Ø"/>
            </a:pPr>
            <a:endParaRPr lang="ro-RO" dirty="0" smtClean="0"/>
          </a:p>
          <a:p>
            <a:pPr>
              <a:buFont typeface="Wingdings" panose="05000000000000000000" pitchFamily="2" charset="2"/>
              <a:buChar char="Ø"/>
            </a:pPr>
            <a:endParaRPr lang="ro-RO" dirty="0" smtClean="0"/>
          </a:p>
          <a:p>
            <a:pPr>
              <a:buFont typeface="Wingdings" panose="05000000000000000000" pitchFamily="2" charset="2"/>
              <a:buChar char="Ø"/>
            </a:pPr>
            <a:endParaRPr lang="ro-RO" dirty="0" smtClean="0"/>
          </a:p>
          <a:p>
            <a:pPr>
              <a:buFont typeface="Wingdings" panose="05000000000000000000" pitchFamily="2" charset="2"/>
              <a:buChar char="Ø"/>
            </a:pPr>
            <a:endParaRPr lang="ro-RO" dirty="0" smtClean="0"/>
          </a:p>
          <a:p>
            <a:pPr>
              <a:buFont typeface="Wingdings" panose="05000000000000000000" pitchFamily="2" charset="2"/>
              <a:buChar char="Ø"/>
            </a:pPr>
            <a:endParaRPr lang="ro-RO" dirty="0"/>
          </a:p>
        </p:txBody>
      </p:sp>
    </p:spTree>
    <p:extLst>
      <p:ext uri="{BB962C8B-B14F-4D97-AF65-F5344CB8AC3E}">
        <p14:creationId xmlns:p14="http://schemas.microsoft.com/office/powerpoint/2010/main" val="3354389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1648469" y="309701"/>
            <a:ext cx="7766936" cy="785233"/>
          </a:xfrm>
        </p:spPr>
        <p:txBody>
          <a:bodyPr/>
          <a:lstStyle/>
          <a:p>
            <a:r>
              <a:rPr lang="ro-RO" b="1" dirty="0">
                <a:solidFill>
                  <a:schemeClr val="tx2"/>
                </a:solidFill>
              </a:rPr>
              <a:t>Short </a:t>
            </a:r>
            <a:r>
              <a:rPr lang="ro-RO" b="1" dirty="0" err="1" smtClean="0">
                <a:solidFill>
                  <a:schemeClr val="tx2"/>
                </a:solidFill>
              </a:rPr>
              <a:t>introduction</a:t>
            </a:r>
            <a:endParaRPr lang="ro-RO" b="1" dirty="0">
              <a:solidFill>
                <a:schemeClr val="tx2"/>
              </a:solidFill>
            </a:endParaRPr>
          </a:p>
        </p:txBody>
      </p:sp>
      <p:sp>
        <p:nvSpPr>
          <p:cNvPr id="3" name="Subtitlu 2"/>
          <p:cNvSpPr>
            <a:spLocks noGrp="1"/>
          </p:cNvSpPr>
          <p:nvPr>
            <p:ph type="subTitle" idx="1"/>
          </p:nvPr>
        </p:nvSpPr>
        <p:spPr>
          <a:xfrm>
            <a:off x="715216" y="1094934"/>
            <a:ext cx="10358868" cy="5156792"/>
          </a:xfrm>
        </p:spPr>
        <p:txBody>
          <a:bodyPr>
            <a:noAutofit/>
          </a:bodyPr>
          <a:lstStyle/>
          <a:p>
            <a:pPr marL="742950" lvl="1" indent="-285750" algn="just">
              <a:buFont typeface="Arial" panose="020B0604020202020204" pitchFamily="34" charset="0"/>
              <a:buChar char="•"/>
            </a:pPr>
            <a:r>
              <a:rPr lang="en-US" sz="2000" dirty="0">
                <a:solidFill>
                  <a:schemeClr val="accent2">
                    <a:lumMod val="50000"/>
                  </a:schemeClr>
                </a:solidFill>
              </a:rPr>
              <a:t>Gastronomy, this path of knowledge the specificity of a nation, was conditioned at the beginning by the local material resources, to then be able, due to the development of trade and infrastructure, to have the opportunity to talk about a migration of flavors, but also of the characteristic preparation techniques for the each country’s </a:t>
            </a:r>
            <a:r>
              <a:rPr lang="en-US" sz="2000" dirty="0" smtClean="0">
                <a:solidFill>
                  <a:schemeClr val="accent2">
                    <a:lumMod val="50000"/>
                  </a:schemeClr>
                </a:solidFill>
              </a:rPr>
              <a:t>cuisine</a:t>
            </a:r>
            <a:r>
              <a:rPr lang="ro-RO" sz="2000" dirty="0" smtClean="0">
                <a:solidFill>
                  <a:schemeClr val="accent2">
                    <a:lumMod val="50000"/>
                  </a:schemeClr>
                </a:solidFill>
              </a:rPr>
              <a:t>.</a:t>
            </a:r>
          </a:p>
          <a:p>
            <a:pPr marL="742950" lvl="1" indent="-285750" algn="just">
              <a:buFont typeface="Arial" panose="020B0604020202020204" pitchFamily="34" charset="0"/>
              <a:buChar char="•"/>
            </a:pPr>
            <a:r>
              <a:rPr lang="en-US" sz="2000" dirty="0">
                <a:solidFill>
                  <a:schemeClr val="accent2">
                    <a:lumMod val="50000"/>
                  </a:schemeClr>
                </a:solidFill>
              </a:rPr>
              <a:t>Taste is one of the five main senses and is connected to the sensations that result from the food and drink we eat. Known as the fifth taste, </a:t>
            </a:r>
            <a:r>
              <a:rPr lang="en-US" sz="2000" b="1" dirty="0">
                <a:solidFill>
                  <a:srgbClr val="FF0000"/>
                </a:solidFill>
              </a:rPr>
              <a:t>umami</a:t>
            </a:r>
            <a:r>
              <a:rPr lang="en-US" sz="2000" dirty="0">
                <a:solidFill>
                  <a:schemeClr val="accent2">
                    <a:lumMod val="50000"/>
                  </a:schemeClr>
                </a:solidFill>
              </a:rPr>
              <a:t> is one of the most present in the dishes we eat daily</a:t>
            </a:r>
            <a:r>
              <a:rPr lang="en-US" sz="2000" dirty="0" smtClean="0">
                <a:solidFill>
                  <a:schemeClr val="accent2">
                    <a:lumMod val="50000"/>
                  </a:schemeClr>
                </a:solidFill>
              </a:rPr>
              <a:t>.</a:t>
            </a:r>
            <a:endParaRPr lang="ro-RO" sz="2000" dirty="0" smtClean="0">
              <a:solidFill>
                <a:schemeClr val="accent2">
                  <a:lumMod val="50000"/>
                </a:schemeClr>
              </a:solidFill>
            </a:endParaRPr>
          </a:p>
          <a:p>
            <a:pPr marL="742950" lvl="1" indent="-285750" algn="just">
              <a:buFont typeface="Arial" panose="020B0604020202020204" pitchFamily="34" charset="0"/>
              <a:buChar char="•"/>
            </a:pPr>
            <a:r>
              <a:rPr lang="en-US" sz="2000" dirty="0">
                <a:solidFill>
                  <a:schemeClr val="accent2">
                    <a:lumMod val="50000"/>
                  </a:schemeClr>
                </a:solidFill>
              </a:rPr>
              <a:t>According to officials at the Umami Information Center (UIC), umami refers to the taste of glutamate, </a:t>
            </a:r>
            <a:r>
              <a:rPr lang="en-US" sz="2000" dirty="0" err="1">
                <a:solidFill>
                  <a:schemeClr val="accent2">
                    <a:lumMod val="50000"/>
                  </a:schemeClr>
                </a:solidFill>
              </a:rPr>
              <a:t>inosinate</a:t>
            </a:r>
            <a:r>
              <a:rPr lang="en-US" sz="2000" dirty="0">
                <a:solidFill>
                  <a:schemeClr val="accent2">
                    <a:lumMod val="50000"/>
                  </a:schemeClr>
                </a:solidFill>
              </a:rPr>
              <a:t> or </a:t>
            </a:r>
            <a:r>
              <a:rPr lang="en-US" sz="2000" dirty="0" err="1">
                <a:solidFill>
                  <a:schemeClr val="accent2">
                    <a:lumMod val="50000"/>
                  </a:schemeClr>
                </a:solidFill>
              </a:rPr>
              <a:t>guanilate</a:t>
            </a:r>
            <a:r>
              <a:rPr lang="en-US" sz="2000" dirty="0" smtClean="0">
                <a:solidFill>
                  <a:schemeClr val="accent2">
                    <a:lumMod val="50000"/>
                  </a:schemeClr>
                </a:solidFill>
              </a:rPr>
              <a:t>.</a:t>
            </a:r>
            <a:endParaRPr lang="ro-RO" sz="2000" dirty="0" smtClean="0">
              <a:solidFill>
                <a:schemeClr val="accent2">
                  <a:lumMod val="50000"/>
                </a:schemeClr>
              </a:solidFill>
            </a:endParaRPr>
          </a:p>
          <a:p>
            <a:pPr marL="742950" lvl="1" indent="-285750" algn="just">
              <a:buFont typeface="Arial" panose="020B0604020202020204" pitchFamily="34" charset="0"/>
              <a:buChar char="•"/>
            </a:pPr>
            <a:r>
              <a:rPr lang="ro-RO" sz="2000" dirty="0" smtClean="0">
                <a:solidFill>
                  <a:schemeClr val="accent2">
                    <a:lumMod val="50000"/>
                  </a:schemeClr>
                </a:solidFill>
              </a:rPr>
              <a:t>T</a:t>
            </a:r>
            <a:r>
              <a:rPr lang="en-US" sz="2000" dirty="0" err="1" smtClean="0">
                <a:solidFill>
                  <a:schemeClr val="accent2">
                    <a:lumMod val="50000"/>
                  </a:schemeClr>
                </a:solidFill>
              </a:rPr>
              <a:t>hroughout</a:t>
            </a:r>
            <a:r>
              <a:rPr lang="en-US" sz="2000" dirty="0" smtClean="0">
                <a:solidFill>
                  <a:schemeClr val="accent2">
                    <a:lumMod val="50000"/>
                  </a:schemeClr>
                </a:solidFill>
              </a:rPr>
              <a:t> </a:t>
            </a:r>
            <a:r>
              <a:rPr lang="en-US" sz="2000" dirty="0">
                <a:solidFill>
                  <a:schemeClr val="accent2">
                    <a:lumMod val="50000"/>
                  </a:schemeClr>
                </a:solidFill>
              </a:rPr>
              <a:t>the scientific approach when we talk about umami and the "delicious" taste given by glutamate, </a:t>
            </a:r>
            <a:r>
              <a:rPr lang="en-US" sz="2000" dirty="0" smtClean="0">
                <a:solidFill>
                  <a:srgbClr val="FF0000"/>
                </a:solidFill>
              </a:rPr>
              <a:t>it's </a:t>
            </a:r>
            <a:r>
              <a:rPr lang="en-US" sz="2000" dirty="0">
                <a:solidFill>
                  <a:srgbClr val="FF0000"/>
                </a:solidFill>
              </a:rPr>
              <a:t>about </a:t>
            </a:r>
            <a:r>
              <a:rPr lang="en-US" sz="2000" dirty="0" smtClean="0">
                <a:solidFill>
                  <a:srgbClr val="FF0000"/>
                </a:solidFill>
              </a:rPr>
              <a:t>glutamate </a:t>
            </a:r>
            <a:r>
              <a:rPr lang="ro-RO" sz="2000" dirty="0" err="1" smtClean="0">
                <a:solidFill>
                  <a:srgbClr val="FF0000"/>
                </a:solidFill>
              </a:rPr>
              <a:t>that</a:t>
            </a:r>
            <a:r>
              <a:rPr lang="ro-RO" sz="2000" dirty="0" smtClean="0">
                <a:solidFill>
                  <a:srgbClr val="FF0000"/>
                </a:solidFill>
              </a:rPr>
              <a:t> </a:t>
            </a:r>
            <a:r>
              <a:rPr lang="en-US" sz="2000" dirty="0" smtClean="0">
                <a:solidFill>
                  <a:srgbClr val="FF0000"/>
                </a:solidFill>
              </a:rPr>
              <a:t>is </a:t>
            </a:r>
            <a:r>
              <a:rPr lang="en-US" sz="2000" dirty="0">
                <a:solidFill>
                  <a:srgbClr val="FF0000"/>
                </a:solidFill>
              </a:rPr>
              <a:t>found naturally in foods </a:t>
            </a:r>
            <a:r>
              <a:rPr lang="en-US" sz="2000" dirty="0">
                <a:solidFill>
                  <a:schemeClr val="accent2">
                    <a:lumMod val="50000"/>
                  </a:schemeClr>
                </a:solidFill>
              </a:rPr>
              <a:t>such as seaweed, soy, ripened cheese, green tea, </a:t>
            </a:r>
            <a:r>
              <a:rPr lang="en-US" sz="2000" dirty="0" smtClean="0">
                <a:solidFill>
                  <a:schemeClr val="accent2">
                    <a:lumMod val="50000"/>
                  </a:schemeClr>
                </a:solidFill>
              </a:rPr>
              <a:t>seafood, </a:t>
            </a:r>
            <a:r>
              <a:rPr lang="en-US" sz="2000" dirty="0">
                <a:solidFill>
                  <a:schemeClr val="accent2">
                    <a:lumMod val="50000"/>
                  </a:schemeClr>
                </a:solidFill>
              </a:rPr>
              <a:t>tomatoes, mushrooms, potatoes, etc</a:t>
            </a:r>
            <a:r>
              <a:rPr lang="en-US" sz="2000" dirty="0" smtClean="0">
                <a:solidFill>
                  <a:schemeClr val="accent2">
                    <a:lumMod val="50000"/>
                  </a:schemeClr>
                </a:solidFill>
              </a:rPr>
              <a:t>.</a:t>
            </a:r>
            <a:endParaRPr lang="ro-RO" sz="2000" dirty="0" smtClean="0">
              <a:solidFill>
                <a:schemeClr val="accent2">
                  <a:lumMod val="50000"/>
                </a:schemeClr>
              </a:solidFill>
            </a:endParaRPr>
          </a:p>
        </p:txBody>
      </p:sp>
      <p:pic>
        <p:nvPicPr>
          <p:cNvPr id="5" name="Imagine 4"/>
          <p:cNvPicPr>
            <a:picLocks noChangeAspect="1"/>
          </p:cNvPicPr>
          <p:nvPr/>
        </p:nvPicPr>
        <p:blipFill>
          <a:blip r:embed="rId3"/>
          <a:stretch>
            <a:fillRect/>
          </a:stretch>
        </p:blipFill>
        <p:spPr>
          <a:xfrm>
            <a:off x="0" y="5666191"/>
            <a:ext cx="1491138" cy="1171070"/>
          </a:xfrm>
          <a:prstGeom prst="rect">
            <a:avLst/>
          </a:prstGeom>
        </p:spPr>
      </p:pic>
    </p:spTree>
    <p:extLst>
      <p:ext uri="{BB962C8B-B14F-4D97-AF65-F5344CB8AC3E}">
        <p14:creationId xmlns:p14="http://schemas.microsoft.com/office/powerpoint/2010/main" val="4147930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1902992" y="264649"/>
            <a:ext cx="9494013" cy="838287"/>
          </a:xfrm>
        </p:spPr>
        <p:txBody>
          <a:bodyPr/>
          <a:lstStyle/>
          <a:p>
            <a:pPr algn="ctr"/>
            <a:r>
              <a:rPr lang="ro-RO" sz="4400" b="1" dirty="0">
                <a:solidFill>
                  <a:schemeClr val="tx1"/>
                </a:solidFill>
              </a:rPr>
              <a:t>Short </a:t>
            </a:r>
            <a:r>
              <a:rPr lang="ro-RO" sz="4400" b="1" dirty="0" err="1" smtClean="0">
                <a:solidFill>
                  <a:schemeClr val="tx1"/>
                </a:solidFill>
              </a:rPr>
              <a:t>introduction</a:t>
            </a:r>
            <a:endParaRPr lang="ro-RO" sz="4400" b="1" dirty="0">
              <a:solidFill>
                <a:schemeClr val="tx1"/>
              </a:solidFill>
            </a:endParaRPr>
          </a:p>
        </p:txBody>
      </p:sp>
      <p:sp>
        <p:nvSpPr>
          <p:cNvPr id="3" name="Subtitlu 2"/>
          <p:cNvSpPr>
            <a:spLocks noGrp="1"/>
          </p:cNvSpPr>
          <p:nvPr>
            <p:ph type="subTitle" idx="1"/>
          </p:nvPr>
        </p:nvSpPr>
        <p:spPr>
          <a:xfrm>
            <a:off x="1507066" y="1263192"/>
            <a:ext cx="10144463" cy="4647413"/>
          </a:xfrm>
        </p:spPr>
        <p:txBody>
          <a:bodyPr>
            <a:normAutofit lnSpcReduction="10000"/>
          </a:bodyPr>
          <a:lstStyle/>
          <a:p>
            <a:pPr marL="0" lvl="1" algn="just"/>
            <a:r>
              <a:rPr lang="ro-RO" sz="3200" dirty="0" smtClean="0">
                <a:solidFill>
                  <a:schemeClr val="tx1"/>
                </a:solidFill>
              </a:rPr>
              <a:t>	</a:t>
            </a:r>
            <a:r>
              <a:rPr lang="en-US" sz="2600" dirty="0">
                <a:solidFill>
                  <a:schemeClr val="accent2">
                    <a:lumMod val="50000"/>
                  </a:schemeClr>
                </a:solidFill>
                <a:latin typeface="+mj-lt"/>
              </a:rPr>
              <a:t>Given that the discovery of umami taste is due to Asian cuisine, in this scientific approach I’ve tried to extract from the catalog of mountain products those that contain natural glutamate (free), which is responsible for umami taste, in order to skillfully combine them having the end result  delicious dishes that delights the consumer.</a:t>
            </a:r>
            <a:endParaRPr lang="ro-RO" sz="2600" dirty="0" smtClean="0">
              <a:solidFill>
                <a:schemeClr val="accent2">
                  <a:lumMod val="50000"/>
                </a:schemeClr>
              </a:solidFill>
              <a:latin typeface="+mj-lt"/>
            </a:endParaRPr>
          </a:p>
          <a:p>
            <a:pPr marL="0" lvl="1" algn="just"/>
            <a:r>
              <a:rPr lang="ro-RO" sz="2600" dirty="0" smtClean="0">
                <a:solidFill>
                  <a:schemeClr val="accent2">
                    <a:lumMod val="50000"/>
                  </a:schemeClr>
                </a:solidFill>
                <a:latin typeface="+mj-lt"/>
                <a:ea typeface="Calibri" panose="020F0502020204030204" pitchFamily="34" charset="0"/>
              </a:rPr>
              <a:t>	</a:t>
            </a:r>
            <a:r>
              <a:rPr lang="en-US" sz="2600" dirty="0">
                <a:solidFill>
                  <a:schemeClr val="accent2">
                    <a:lumMod val="50000"/>
                  </a:schemeClr>
                </a:solidFill>
                <a:latin typeface="+mj-lt"/>
                <a:ea typeface="Calibri" panose="020F0502020204030204" pitchFamily="34" charset="0"/>
              </a:rPr>
              <a:t>The harmonious combination of different foods containing umami allows the creation of a high level gastronomic experience, without the support of very sophisticated recipes. Owners of food </a:t>
            </a:r>
            <a:r>
              <a:rPr lang="ro-RO" sz="2600" dirty="0" err="1" smtClean="0">
                <a:solidFill>
                  <a:schemeClr val="accent2">
                    <a:lumMod val="50000"/>
                  </a:schemeClr>
                </a:solidFill>
                <a:latin typeface="+mj-lt"/>
                <a:ea typeface="Calibri" panose="020F0502020204030204" pitchFamily="34" charset="0"/>
              </a:rPr>
              <a:t>units</a:t>
            </a:r>
            <a:r>
              <a:rPr lang="ro-RO" sz="2600" dirty="0" smtClean="0">
                <a:solidFill>
                  <a:schemeClr val="accent2">
                    <a:lumMod val="50000"/>
                  </a:schemeClr>
                </a:solidFill>
                <a:latin typeface="+mj-lt"/>
                <a:ea typeface="Calibri" panose="020F0502020204030204" pitchFamily="34" charset="0"/>
              </a:rPr>
              <a:t> </a:t>
            </a:r>
            <a:r>
              <a:rPr lang="en-US" sz="2600" dirty="0" smtClean="0">
                <a:solidFill>
                  <a:schemeClr val="accent2">
                    <a:lumMod val="50000"/>
                  </a:schemeClr>
                </a:solidFill>
                <a:latin typeface="+mj-lt"/>
                <a:ea typeface="Calibri" panose="020F0502020204030204" pitchFamily="34" charset="0"/>
              </a:rPr>
              <a:t>that </a:t>
            </a:r>
            <a:r>
              <a:rPr lang="en-US" sz="2600" dirty="0">
                <a:solidFill>
                  <a:schemeClr val="accent2">
                    <a:lumMod val="50000"/>
                  </a:schemeClr>
                </a:solidFill>
                <a:latin typeface="+mj-lt"/>
                <a:ea typeface="Calibri" panose="020F0502020204030204" pitchFamily="34" charset="0"/>
              </a:rPr>
              <a:t>use raw materials from the mountains can successfully use this information to combine foods so that they become even tastier and more attractive to consumers</a:t>
            </a:r>
            <a:r>
              <a:rPr lang="en-US" sz="2600" dirty="0" smtClean="0">
                <a:solidFill>
                  <a:schemeClr val="accent2">
                    <a:lumMod val="50000"/>
                  </a:schemeClr>
                </a:solidFill>
                <a:latin typeface="+mj-lt"/>
                <a:ea typeface="Calibri" panose="020F0502020204030204" pitchFamily="34" charset="0"/>
              </a:rPr>
              <a:t>.</a:t>
            </a:r>
            <a:endParaRPr lang="ro-RO" sz="2600" dirty="0">
              <a:solidFill>
                <a:schemeClr val="accent2">
                  <a:lumMod val="50000"/>
                </a:schemeClr>
              </a:solidFill>
              <a:latin typeface="+mj-lt"/>
            </a:endParaRPr>
          </a:p>
        </p:txBody>
      </p:sp>
      <p:pic>
        <p:nvPicPr>
          <p:cNvPr id="7" name="Imagine 6"/>
          <p:cNvPicPr>
            <a:picLocks noChangeAspect="1"/>
          </p:cNvPicPr>
          <p:nvPr/>
        </p:nvPicPr>
        <p:blipFill>
          <a:blip r:embed="rId2"/>
          <a:stretch>
            <a:fillRect/>
          </a:stretch>
        </p:blipFill>
        <p:spPr>
          <a:xfrm>
            <a:off x="0" y="0"/>
            <a:ext cx="1868168" cy="1471890"/>
          </a:xfrm>
          <a:prstGeom prst="rect">
            <a:avLst/>
          </a:prstGeom>
        </p:spPr>
      </p:pic>
    </p:spTree>
    <p:extLst>
      <p:ext uri="{BB962C8B-B14F-4D97-AF65-F5344CB8AC3E}">
        <p14:creationId xmlns:p14="http://schemas.microsoft.com/office/powerpoint/2010/main" val="3283343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621019" y="81699"/>
            <a:ext cx="10954685" cy="825795"/>
          </a:xfrm>
        </p:spPr>
        <p:txBody>
          <a:bodyPr>
            <a:noAutofit/>
          </a:bodyPr>
          <a:lstStyle/>
          <a:p>
            <a:pPr algn="ctr"/>
            <a:r>
              <a:rPr lang="ro-RO" sz="4000" b="1" dirty="0">
                <a:solidFill>
                  <a:schemeClr val="tx1"/>
                </a:solidFill>
              </a:rPr>
              <a:t>What </a:t>
            </a:r>
            <a:r>
              <a:rPr lang="ro-RO" sz="4000" b="1" dirty="0" err="1">
                <a:solidFill>
                  <a:schemeClr val="tx1"/>
                </a:solidFill>
              </a:rPr>
              <a:t>is</a:t>
            </a:r>
            <a:r>
              <a:rPr lang="ro-RO" sz="4000" b="1" dirty="0">
                <a:solidFill>
                  <a:schemeClr val="tx1"/>
                </a:solidFill>
              </a:rPr>
              <a:t> </a:t>
            </a:r>
            <a:r>
              <a:rPr lang="ro-RO" sz="4000" b="1" dirty="0" err="1">
                <a:solidFill>
                  <a:schemeClr val="tx1"/>
                </a:solidFill>
              </a:rPr>
              <a:t>umami</a:t>
            </a:r>
            <a:r>
              <a:rPr lang="ro-RO" sz="4000" b="1" dirty="0" smtClean="0">
                <a:solidFill>
                  <a:schemeClr val="tx1"/>
                </a:solidFill>
              </a:rPr>
              <a:t>?</a:t>
            </a:r>
            <a:endParaRPr lang="ro-RO" sz="4000" b="1" dirty="0">
              <a:solidFill>
                <a:schemeClr val="tx1"/>
              </a:solidFill>
            </a:endParaRPr>
          </a:p>
        </p:txBody>
      </p:sp>
      <p:sp>
        <p:nvSpPr>
          <p:cNvPr id="3" name="Substituent conținut 2"/>
          <p:cNvSpPr>
            <a:spLocks noGrp="1"/>
          </p:cNvSpPr>
          <p:nvPr>
            <p:ph idx="1"/>
          </p:nvPr>
        </p:nvSpPr>
        <p:spPr>
          <a:xfrm>
            <a:off x="1677560" y="982907"/>
            <a:ext cx="9898144" cy="5052536"/>
          </a:xfrm>
        </p:spPr>
        <p:txBody>
          <a:bodyPr>
            <a:normAutofit/>
          </a:bodyPr>
          <a:lstStyle/>
          <a:p>
            <a:pPr algn="just"/>
            <a:r>
              <a:rPr lang="en-US" sz="2400" dirty="0">
                <a:solidFill>
                  <a:schemeClr val="accent2">
                    <a:lumMod val="50000"/>
                  </a:schemeClr>
                </a:solidFill>
              </a:rPr>
              <a:t>Taste, because it can not be received from a distance, it is considered the most intimate of the senses. </a:t>
            </a:r>
            <a:endParaRPr lang="ro-RO" sz="2400" dirty="0" smtClean="0">
              <a:solidFill>
                <a:schemeClr val="accent2">
                  <a:lumMod val="50000"/>
                </a:schemeClr>
              </a:solidFill>
            </a:endParaRPr>
          </a:p>
          <a:p>
            <a:pPr algn="just"/>
            <a:r>
              <a:rPr lang="en-US" sz="2400" dirty="0">
                <a:solidFill>
                  <a:schemeClr val="accent2">
                    <a:lumMod val="50000"/>
                  </a:schemeClr>
                </a:solidFill>
              </a:rPr>
              <a:t>In 1987, </a:t>
            </a:r>
            <a:r>
              <a:rPr lang="en-US" sz="2400" dirty="0" err="1">
                <a:solidFill>
                  <a:schemeClr val="accent2">
                    <a:lumMod val="50000"/>
                  </a:schemeClr>
                </a:solidFill>
              </a:rPr>
              <a:t>Kurihara</a:t>
            </a:r>
            <a:r>
              <a:rPr lang="en-US" sz="2400" dirty="0">
                <a:solidFill>
                  <a:schemeClr val="accent2">
                    <a:lumMod val="50000"/>
                  </a:schemeClr>
                </a:solidFill>
              </a:rPr>
              <a:t> described the fundamental mechanism by which all taste stimuli are perceived. A chemical stimulus, such as a sweet, salty, sour, or bitter substance, is first absorbed by the receptor membranes of the taste buds. In the receptor cells, a chemical transmitter is released, which in turn, triggers an impulse in one of the nerves responsible for taste sensitivity (tympanic cord and / or glossopharyngeal nerve). Successive brain relays pass the message on to the primary and secondary cortex where is processed and recognized </a:t>
            </a:r>
            <a:r>
              <a:rPr lang="en-US" sz="2400" dirty="0">
                <a:solidFill>
                  <a:schemeClr val="bg2">
                    <a:lumMod val="50000"/>
                  </a:schemeClr>
                </a:solidFill>
              </a:rPr>
              <a:t>(</a:t>
            </a:r>
            <a:r>
              <a:rPr lang="en-US" sz="2400" dirty="0" err="1">
                <a:solidFill>
                  <a:schemeClr val="bg2">
                    <a:lumMod val="50000"/>
                  </a:schemeClr>
                </a:solidFill>
              </a:rPr>
              <a:t>Kurihara</a:t>
            </a:r>
            <a:r>
              <a:rPr lang="en-US" sz="2400" dirty="0">
                <a:solidFill>
                  <a:schemeClr val="bg2">
                    <a:lumMod val="50000"/>
                  </a:schemeClr>
                </a:solidFill>
              </a:rPr>
              <a:t>, 1987). </a:t>
            </a:r>
            <a:endParaRPr lang="ro-RO" sz="2400" dirty="0">
              <a:solidFill>
                <a:schemeClr val="bg2">
                  <a:lumMod val="50000"/>
                </a:schemeClr>
              </a:solidFill>
            </a:endParaRPr>
          </a:p>
        </p:txBody>
      </p:sp>
      <p:pic>
        <p:nvPicPr>
          <p:cNvPr id="5" name="Imagine 4"/>
          <p:cNvPicPr>
            <a:picLocks noChangeAspect="1"/>
          </p:cNvPicPr>
          <p:nvPr/>
        </p:nvPicPr>
        <p:blipFill>
          <a:blip r:embed="rId2"/>
          <a:stretch>
            <a:fillRect/>
          </a:stretch>
        </p:blipFill>
        <p:spPr>
          <a:xfrm>
            <a:off x="0" y="5388737"/>
            <a:ext cx="1865538" cy="1469263"/>
          </a:xfrm>
          <a:prstGeom prst="rect">
            <a:avLst/>
          </a:prstGeom>
        </p:spPr>
      </p:pic>
    </p:spTree>
    <p:extLst>
      <p:ext uri="{BB962C8B-B14F-4D97-AF65-F5344CB8AC3E}">
        <p14:creationId xmlns:p14="http://schemas.microsoft.com/office/powerpoint/2010/main" val="1201360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1730678" y="69646"/>
            <a:ext cx="8955371" cy="944722"/>
          </a:xfrm>
        </p:spPr>
        <p:txBody>
          <a:bodyPr/>
          <a:lstStyle/>
          <a:p>
            <a:pPr algn="ctr"/>
            <a:r>
              <a:rPr lang="ro-RO" sz="4400" b="1" dirty="0">
                <a:solidFill>
                  <a:schemeClr val="tx1"/>
                </a:solidFill>
              </a:rPr>
              <a:t>What </a:t>
            </a:r>
            <a:r>
              <a:rPr lang="ro-RO" sz="4400" b="1" dirty="0" err="1">
                <a:solidFill>
                  <a:schemeClr val="tx1"/>
                </a:solidFill>
              </a:rPr>
              <a:t>is</a:t>
            </a:r>
            <a:r>
              <a:rPr lang="ro-RO" sz="4400" b="1" dirty="0">
                <a:solidFill>
                  <a:schemeClr val="tx1"/>
                </a:solidFill>
              </a:rPr>
              <a:t> </a:t>
            </a:r>
            <a:r>
              <a:rPr lang="ro-RO" sz="4400" b="1" dirty="0" err="1">
                <a:solidFill>
                  <a:schemeClr val="tx1"/>
                </a:solidFill>
              </a:rPr>
              <a:t>umami</a:t>
            </a:r>
            <a:r>
              <a:rPr lang="ro-RO" sz="4400" b="1" dirty="0">
                <a:solidFill>
                  <a:schemeClr val="tx1"/>
                </a:solidFill>
              </a:rPr>
              <a:t>?</a:t>
            </a:r>
            <a:endParaRPr lang="ro-RO" sz="4400" b="1" dirty="0">
              <a:solidFill>
                <a:schemeClr val="tx1"/>
              </a:solidFill>
            </a:endParaRPr>
          </a:p>
        </p:txBody>
      </p:sp>
      <p:sp>
        <p:nvSpPr>
          <p:cNvPr id="3" name="Subtitlu 2"/>
          <p:cNvSpPr>
            <a:spLocks noGrp="1"/>
          </p:cNvSpPr>
          <p:nvPr>
            <p:ph type="subTitle" idx="1"/>
          </p:nvPr>
        </p:nvSpPr>
        <p:spPr>
          <a:xfrm>
            <a:off x="1379902" y="1147659"/>
            <a:ext cx="10058399" cy="4859079"/>
          </a:xfrm>
        </p:spPr>
        <p:txBody>
          <a:bodyPr>
            <a:normAutofit fontScale="92500" lnSpcReduction="10000"/>
          </a:bodyPr>
          <a:lstStyle/>
          <a:p>
            <a:pPr marL="342900" indent="-342900" algn="just">
              <a:buFont typeface="Arial" panose="020B0604020202020204" pitchFamily="34" charset="0"/>
              <a:buChar char="•"/>
            </a:pPr>
            <a:r>
              <a:rPr lang="en-US" sz="2200" dirty="0" smtClean="0">
                <a:solidFill>
                  <a:schemeClr val="accent2">
                    <a:lumMod val="50000"/>
                  </a:schemeClr>
                </a:solidFill>
                <a:latin typeface="+mj-lt"/>
              </a:rPr>
              <a:t>Sweet</a:t>
            </a:r>
            <a:r>
              <a:rPr lang="en-US" sz="2200" dirty="0">
                <a:solidFill>
                  <a:schemeClr val="accent2">
                    <a:lumMod val="50000"/>
                  </a:schemeClr>
                </a:solidFill>
                <a:latin typeface="+mj-lt"/>
              </a:rPr>
              <a:t>, salty, bitter and sour are the four fundamental tastes perceived by the taste buds. The fifth taste, umami, was discovered a century ago by a chemist of Japanese origin, </a:t>
            </a:r>
            <a:r>
              <a:rPr lang="en-US" sz="2200" dirty="0" err="1">
                <a:solidFill>
                  <a:schemeClr val="accent2">
                    <a:lumMod val="50000"/>
                  </a:schemeClr>
                </a:solidFill>
                <a:latin typeface="+mj-lt"/>
              </a:rPr>
              <a:t>Kikunae</a:t>
            </a:r>
            <a:r>
              <a:rPr lang="en-US" sz="2200" dirty="0">
                <a:solidFill>
                  <a:schemeClr val="accent2">
                    <a:lumMod val="50000"/>
                  </a:schemeClr>
                </a:solidFill>
                <a:latin typeface="+mj-lt"/>
              </a:rPr>
              <a:t> Ikeda </a:t>
            </a:r>
            <a:r>
              <a:rPr lang="en-US" sz="2200" dirty="0">
                <a:solidFill>
                  <a:schemeClr val="bg2">
                    <a:lumMod val="50000"/>
                  </a:schemeClr>
                </a:solidFill>
                <a:latin typeface="+mj-lt"/>
              </a:rPr>
              <a:t>(</a:t>
            </a:r>
            <a:r>
              <a:rPr lang="en-US" sz="2200" dirty="0" err="1">
                <a:solidFill>
                  <a:schemeClr val="bg2">
                    <a:lumMod val="50000"/>
                  </a:schemeClr>
                </a:solidFill>
                <a:latin typeface="+mj-lt"/>
              </a:rPr>
              <a:t>Lindemann</a:t>
            </a:r>
            <a:r>
              <a:rPr lang="en-US" sz="2200" dirty="0">
                <a:solidFill>
                  <a:schemeClr val="bg2">
                    <a:lumMod val="50000"/>
                  </a:schemeClr>
                </a:solidFill>
                <a:latin typeface="+mj-lt"/>
              </a:rPr>
              <a:t> et al, 2002) </a:t>
            </a:r>
            <a:r>
              <a:rPr lang="en-US" sz="2200" dirty="0">
                <a:solidFill>
                  <a:schemeClr val="accent2">
                    <a:lumMod val="50000"/>
                  </a:schemeClr>
                </a:solidFill>
                <a:latin typeface="+mj-lt"/>
              </a:rPr>
              <a:t>and can be translated as "pleasant, tasty taste" from the words </a:t>
            </a:r>
            <a:r>
              <a:rPr lang="en-US" sz="2200" dirty="0" err="1">
                <a:solidFill>
                  <a:schemeClr val="accent2">
                    <a:lumMod val="50000"/>
                  </a:schemeClr>
                </a:solidFill>
                <a:latin typeface="+mj-lt"/>
              </a:rPr>
              <a:t>umai</a:t>
            </a:r>
            <a:r>
              <a:rPr lang="en-US" sz="2200" dirty="0">
                <a:solidFill>
                  <a:schemeClr val="accent2">
                    <a:lumMod val="50000"/>
                  </a:schemeClr>
                </a:solidFill>
                <a:latin typeface="+mj-lt"/>
              </a:rPr>
              <a:t> - delicious and mi - taste; the name was given after its scientific identification in 1908 </a:t>
            </a:r>
            <a:r>
              <a:rPr lang="en-US" sz="2200" dirty="0">
                <a:solidFill>
                  <a:schemeClr val="bg2">
                    <a:lumMod val="50000"/>
                  </a:schemeClr>
                </a:solidFill>
                <a:latin typeface="+mj-lt"/>
              </a:rPr>
              <a:t>(Ikeda, 2002</a:t>
            </a:r>
            <a:r>
              <a:rPr lang="en-US" sz="2200" dirty="0">
                <a:solidFill>
                  <a:schemeClr val="accent2">
                    <a:lumMod val="50000"/>
                  </a:schemeClr>
                </a:solidFill>
                <a:latin typeface="+mj-lt"/>
              </a:rPr>
              <a:t>). The sensory message associated with umami taste has been studied and described from the receptors to the cerebral cortex. Receptor cells are innervated by related fibers that transmit information to the gustatory centers of the cortex through synapses in the brainstem and thalamus </a:t>
            </a:r>
            <a:r>
              <a:rPr lang="en-US" sz="2200" dirty="0">
                <a:solidFill>
                  <a:schemeClr val="bg2">
                    <a:lumMod val="50000"/>
                  </a:schemeClr>
                </a:solidFill>
                <a:latin typeface="+mj-lt"/>
              </a:rPr>
              <a:t>(Zhao et al, 2003</a:t>
            </a:r>
            <a:r>
              <a:rPr lang="en-US" sz="2200" dirty="0" smtClean="0">
                <a:solidFill>
                  <a:schemeClr val="bg2">
                    <a:lumMod val="50000"/>
                  </a:schemeClr>
                </a:solidFill>
                <a:latin typeface="+mj-lt"/>
              </a:rPr>
              <a:t>).</a:t>
            </a:r>
            <a:endParaRPr lang="ro-RO" sz="2200" dirty="0" smtClean="0">
              <a:solidFill>
                <a:schemeClr val="bg2">
                  <a:lumMod val="50000"/>
                </a:schemeClr>
              </a:solidFill>
              <a:latin typeface="+mj-lt"/>
            </a:endParaRPr>
          </a:p>
          <a:p>
            <a:pPr marL="342900" indent="-342900" algn="just">
              <a:buFont typeface="Arial" panose="020B0604020202020204" pitchFamily="34" charset="0"/>
              <a:buChar char="•"/>
            </a:pPr>
            <a:r>
              <a:rPr lang="ro-RO" sz="2200" dirty="0">
                <a:solidFill>
                  <a:schemeClr val="accent2">
                    <a:lumMod val="50000"/>
                  </a:schemeClr>
                </a:solidFill>
                <a:latin typeface="+mj-lt"/>
              </a:rPr>
              <a:t>The </a:t>
            </a:r>
            <a:r>
              <a:rPr lang="ro-RO" sz="2200" dirty="0" err="1">
                <a:solidFill>
                  <a:schemeClr val="accent2">
                    <a:lumMod val="50000"/>
                  </a:schemeClr>
                </a:solidFill>
                <a:latin typeface="+mj-lt"/>
              </a:rPr>
              <a:t>chemist</a:t>
            </a:r>
            <a:r>
              <a:rPr lang="ro-RO" sz="2200" dirty="0">
                <a:solidFill>
                  <a:schemeClr val="accent2">
                    <a:lumMod val="50000"/>
                  </a:schemeClr>
                </a:solidFill>
                <a:latin typeface="+mj-lt"/>
              </a:rPr>
              <a:t> </a:t>
            </a:r>
            <a:r>
              <a:rPr lang="ro-RO" sz="2200" dirty="0" err="1">
                <a:solidFill>
                  <a:schemeClr val="accent2">
                    <a:lumMod val="50000"/>
                  </a:schemeClr>
                </a:solidFill>
                <a:latin typeface="+mj-lt"/>
              </a:rPr>
              <a:t>Kikunae</a:t>
            </a:r>
            <a:r>
              <a:rPr lang="ro-RO" sz="2200" dirty="0">
                <a:solidFill>
                  <a:schemeClr val="accent2">
                    <a:lumMod val="50000"/>
                  </a:schemeClr>
                </a:solidFill>
                <a:latin typeface="+mj-lt"/>
              </a:rPr>
              <a:t> </a:t>
            </a:r>
            <a:r>
              <a:rPr lang="ro-RO" sz="2200" dirty="0" err="1">
                <a:solidFill>
                  <a:schemeClr val="accent2">
                    <a:lumMod val="50000"/>
                  </a:schemeClr>
                </a:solidFill>
                <a:latin typeface="+mj-lt"/>
              </a:rPr>
              <a:t>Ikeda</a:t>
            </a:r>
            <a:r>
              <a:rPr lang="ro-RO" sz="2200" dirty="0">
                <a:solidFill>
                  <a:schemeClr val="accent2">
                    <a:lumMod val="50000"/>
                  </a:schemeClr>
                </a:solidFill>
                <a:latin typeface="+mj-lt"/>
              </a:rPr>
              <a:t> </a:t>
            </a:r>
            <a:r>
              <a:rPr lang="ro-RO" sz="2200" dirty="0" err="1">
                <a:solidFill>
                  <a:schemeClr val="accent2">
                    <a:lumMod val="50000"/>
                  </a:schemeClr>
                </a:solidFill>
                <a:latin typeface="+mj-lt"/>
              </a:rPr>
              <a:t>detected</a:t>
            </a:r>
            <a:r>
              <a:rPr lang="ro-RO" sz="2200" dirty="0">
                <a:solidFill>
                  <a:schemeClr val="accent2">
                    <a:lumMod val="50000"/>
                  </a:schemeClr>
                </a:solidFill>
                <a:latin typeface="+mj-lt"/>
              </a:rPr>
              <a:t> </a:t>
            </a:r>
            <a:r>
              <a:rPr lang="ro-RO" sz="2200" dirty="0" err="1">
                <a:solidFill>
                  <a:schemeClr val="accent2">
                    <a:lumMod val="50000"/>
                  </a:schemeClr>
                </a:solidFill>
                <a:latin typeface="+mj-lt"/>
              </a:rPr>
              <a:t>this</a:t>
            </a:r>
            <a:r>
              <a:rPr lang="ro-RO" sz="2200" dirty="0">
                <a:solidFill>
                  <a:schemeClr val="accent2">
                    <a:lumMod val="50000"/>
                  </a:schemeClr>
                </a:solidFill>
                <a:latin typeface="+mj-lt"/>
              </a:rPr>
              <a:t> </a:t>
            </a:r>
            <a:r>
              <a:rPr lang="ro-RO" sz="2200" dirty="0" err="1">
                <a:solidFill>
                  <a:schemeClr val="accent2">
                    <a:lumMod val="50000"/>
                  </a:schemeClr>
                </a:solidFill>
                <a:latin typeface="+mj-lt"/>
              </a:rPr>
              <a:t>delicious</a:t>
            </a:r>
            <a:r>
              <a:rPr lang="ro-RO" sz="2200" dirty="0">
                <a:solidFill>
                  <a:schemeClr val="accent2">
                    <a:lumMod val="50000"/>
                  </a:schemeClr>
                </a:solidFill>
                <a:latin typeface="+mj-lt"/>
              </a:rPr>
              <a:t> taste in a </a:t>
            </a:r>
            <a:r>
              <a:rPr lang="ro-RO" sz="2200" dirty="0" err="1">
                <a:solidFill>
                  <a:schemeClr val="accent2">
                    <a:lumMod val="50000"/>
                  </a:schemeClr>
                </a:solidFill>
                <a:latin typeface="+mj-lt"/>
              </a:rPr>
              <a:t>traditional</a:t>
            </a:r>
            <a:r>
              <a:rPr lang="ro-RO" sz="2200" dirty="0">
                <a:solidFill>
                  <a:schemeClr val="accent2">
                    <a:lumMod val="50000"/>
                  </a:schemeClr>
                </a:solidFill>
                <a:latin typeface="+mj-lt"/>
              </a:rPr>
              <a:t> </a:t>
            </a:r>
            <a:r>
              <a:rPr lang="ro-RO" sz="2200" dirty="0" err="1">
                <a:solidFill>
                  <a:schemeClr val="accent2">
                    <a:lumMod val="50000"/>
                  </a:schemeClr>
                </a:solidFill>
                <a:latin typeface="+mj-lt"/>
              </a:rPr>
              <a:t>dish</a:t>
            </a:r>
            <a:r>
              <a:rPr lang="ro-RO" sz="2200" dirty="0">
                <a:solidFill>
                  <a:schemeClr val="accent2">
                    <a:lumMod val="50000"/>
                  </a:schemeClr>
                </a:solidFill>
                <a:latin typeface="+mj-lt"/>
              </a:rPr>
              <a:t> </a:t>
            </a:r>
            <a:r>
              <a:rPr lang="ro-RO" sz="2200" dirty="0" err="1">
                <a:solidFill>
                  <a:schemeClr val="accent2">
                    <a:lumMod val="50000"/>
                  </a:schemeClr>
                </a:solidFill>
                <a:latin typeface="+mj-lt"/>
              </a:rPr>
              <a:t>called</a:t>
            </a:r>
            <a:r>
              <a:rPr lang="ro-RO" sz="2200" dirty="0">
                <a:solidFill>
                  <a:schemeClr val="accent2">
                    <a:lumMod val="50000"/>
                  </a:schemeClr>
                </a:solidFill>
                <a:latin typeface="+mj-lt"/>
              </a:rPr>
              <a:t> </a:t>
            </a:r>
            <a:r>
              <a:rPr lang="ro-RO" sz="2200" dirty="0" err="1">
                <a:solidFill>
                  <a:srgbClr val="FF0000"/>
                </a:solidFill>
                <a:latin typeface="+mj-lt"/>
              </a:rPr>
              <a:t>dashi</a:t>
            </a:r>
            <a:r>
              <a:rPr lang="ro-RO" sz="2200" dirty="0">
                <a:solidFill>
                  <a:srgbClr val="FF0000"/>
                </a:solidFill>
                <a:latin typeface="+mj-lt"/>
              </a:rPr>
              <a:t> </a:t>
            </a:r>
            <a:r>
              <a:rPr lang="ro-RO" sz="2200" dirty="0" err="1">
                <a:solidFill>
                  <a:schemeClr val="accent2">
                    <a:lumMod val="50000"/>
                  </a:schemeClr>
                </a:solidFill>
                <a:latin typeface="+mj-lt"/>
              </a:rPr>
              <a:t>based</a:t>
            </a:r>
            <a:r>
              <a:rPr lang="ro-RO" sz="2200" dirty="0">
                <a:solidFill>
                  <a:schemeClr val="accent2">
                    <a:lumMod val="50000"/>
                  </a:schemeClr>
                </a:solidFill>
                <a:latin typeface="+mj-lt"/>
              </a:rPr>
              <a:t> on </a:t>
            </a:r>
            <a:r>
              <a:rPr lang="ro-RO" sz="2200" dirty="0" err="1">
                <a:solidFill>
                  <a:schemeClr val="accent2">
                    <a:lumMod val="50000"/>
                  </a:schemeClr>
                </a:solidFill>
                <a:latin typeface="+mj-lt"/>
              </a:rPr>
              <a:t>seaweed</a:t>
            </a:r>
            <a:r>
              <a:rPr lang="ro-RO" sz="2200" dirty="0">
                <a:solidFill>
                  <a:schemeClr val="accent2">
                    <a:lumMod val="50000"/>
                  </a:schemeClr>
                </a:solidFill>
                <a:latin typeface="+mj-lt"/>
              </a:rPr>
              <a:t> </a:t>
            </a:r>
            <a:r>
              <a:rPr lang="ro-RO" sz="2200" i="1" dirty="0">
                <a:solidFill>
                  <a:schemeClr val="accent2">
                    <a:lumMod val="50000"/>
                  </a:schemeClr>
                </a:solidFill>
                <a:latin typeface="+mj-lt"/>
              </a:rPr>
              <a:t>Laminaria </a:t>
            </a:r>
            <a:r>
              <a:rPr lang="ro-RO" sz="2200" i="1" dirty="0" err="1">
                <a:solidFill>
                  <a:schemeClr val="accent2">
                    <a:lumMod val="50000"/>
                  </a:schemeClr>
                </a:solidFill>
                <a:latin typeface="+mj-lt"/>
              </a:rPr>
              <a:t>Japonica</a:t>
            </a:r>
            <a:r>
              <a:rPr lang="ro-RO" sz="2200" i="1" dirty="0">
                <a:solidFill>
                  <a:schemeClr val="accent2">
                    <a:lumMod val="50000"/>
                  </a:schemeClr>
                </a:solidFill>
                <a:latin typeface="+mj-lt"/>
              </a:rPr>
              <a:t>, </a:t>
            </a:r>
            <a:r>
              <a:rPr lang="ro-RO" sz="2200" dirty="0">
                <a:solidFill>
                  <a:schemeClr val="accent2">
                    <a:lumMod val="50000"/>
                  </a:schemeClr>
                </a:solidFill>
                <a:latin typeface="+mj-lt"/>
              </a:rPr>
              <a:t>a </a:t>
            </a:r>
            <a:r>
              <a:rPr lang="ro-RO" sz="2200" dirty="0" err="1">
                <a:solidFill>
                  <a:schemeClr val="accent2">
                    <a:lumMod val="50000"/>
                  </a:schemeClr>
                </a:solidFill>
                <a:latin typeface="+mj-lt"/>
              </a:rPr>
              <a:t>raw</a:t>
            </a:r>
            <a:r>
              <a:rPr lang="ro-RO" sz="2200" dirty="0">
                <a:solidFill>
                  <a:schemeClr val="accent2">
                    <a:lumMod val="50000"/>
                  </a:schemeClr>
                </a:solidFill>
                <a:latin typeface="+mj-lt"/>
              </a:rPr>
              <a:t> material </a:t>
            </a:r>
            <a:r>
              <a:rPr lang="ro-RO" sz="2200" dirty="0" err="1">
                <a:solidFill>
                  <a:schemeClr val="accent2">
                    <a:lumMod val="50000"/>
                  </a:schemeClr>
                </a:solidFill>
                <a:latin typeface="+mj-lt"/>
              </a:rPr>
              <a:t>used</a:t>
            </a:r>
            <a:r>
              <a:rPr lang="ro-RO" sz="2200" dirty="0">
                <a:solidFill>
                  <a:schemeClr val="accent2">
                    <a:lumMod val="50000"/>
                  </a:schemeClr>
                </a:solidFill>
                <a:latin typeface="+mj-lt"/>
              </a:rPr>
              <a:t> </a:t>
            </a:r>
            <a:r>
              <a:rPr lang="ro-RO" sz="2200" dirty="0" err="1">
                <a:solidFill>
                  <a:schemeClr val="accent2">
                    <a:lumMod val="50000"/>
                  </a:schemeClr>
                </a:solidFill>
                <a:latin typeface="+mj-lt"/>
              </a:rPr>
              <a:t>since</a:t>
            </a:r>
            <a:r>
              <a:rPr lang="ro-RO" sz="2200" dirty="0">
                <a:solidFill>
                  <a:schemeClr val="accent2">
                    <a:lumMod val="50000"/>
                  </a:schemeClr>
                </a:solidFill>
                <a:latin typeface="+mj-lt"/>
              </a:rPr>
              <a:t> </a:t>
            </a:r>
            <a:r>
              <a:rPr lang="ro-RO" sz="2200" dirty="0" err="1">
                <a:solidFill>
                  <a:schemeClr val="accent2">
                    <a:lumMod val="50000"/>
                  </a:schemeClr>
                </a:solidFill>
                <a:latin typeface="+mj-lt"/>
              </a:rPr>
              <a:t>ancient</a:t>
            </a:r>
            <a:r>
              <a:rPr lang="ro-RO" sz="2200" dirty="0">
                <a:solidFill>
                  <a:schemeClr val="accent2">
                    <a:lumMod val="50000"/>
                  </a:schemeClr>
                </a:solidFill>
                <a:latin typeface="+mj-lt"/>
              </a:rPr>
              <a:t> </a:t>
            </a:r>
            <a:r>
              <a:rPr lang="ro-RO" sz="2200" dirty="0" err="1">
                <a:solidFill>
                  <a:schemeClr val="accent2">
                    <a:lumMod val="50000"/>
                  </a:schemeClr>
                </a:solidFill>
                <a:latin typeface="+mj-lt"/>
              </a:rPr>
              <a:t>times</a:t>
            </a:r>
            <a:r>
              <a:rPr lang="ro-RO" sz="2200" dirty="0">
                <a:solidFill>
                  <a:schemeClr val="accent2">
                    <a:lumMod val="50000"/>
                  </a:schemeClr>
                </a:solidFill>
                <a:latin typeface="+mj-lt"/>
              </a:rPr>
              <a:t> in </a:t>
            </a:r>
            <a:r>
              <a:rPr lang="ro-RO" sz="2200" dirty="0" err="1">
                <a:solidFill>
                  <a:schemeClr val="accent2">
                    <a:lumMod val="50000"/>
                  </a:schemeClr>
                </a:solidFill>
                <a:latin typeface="+mj-lt"/>
              </a:rPr>
              <a:t>Japanese</a:t>
            </a:r>
            <a:r>
              <a:rPr lang="ro-RO" sz="2200" dirty="0">
                <a:solidFill>
                  <a:schemeClr val="accent2">
                    <a:lumMod val="50000"/>
                  </a:schemeClr>
                </a:solidFill>
                <a:latin typeface="+mj-lt"/>
              </a:rPr>
              <a:t> </a:t>
            </a:r>
            <a:r>
              <a:rPr lang="ro-RO" sz="2200" dirty="0" err="1">
                <a:solidFill>
                  <a:schemeClr val="accent2">
                    <a:lumMod val="50000"/>
                  </a:schemeClr>
                </a:solidFill>
                <a:latin typeface="+mj-lt"/>
              </a:rPr>
              <a:t>cuisine</a:t>
            </a:r>
            <a:r>
              <a:rPr lang="ro-RO" sz="2200" dirty="0">
                <a:solidFill>
                  <a:schemeClr val="accent2">
                    <a:lumMod val="50000"/>
                  </a:schemeClr>
                </a:solidFill>
                <a:latin typeface="+mj-lt"/>
              </a:rPr>
              <a:t> </a:t>
            </a:r>
            <a:r>
              <a:rPr lang="ro-RO" sz="2200" dirty="0">
                <a:solidFill>
                  <a:schemeClr val="bg2">
                    <a:lumMod val="50000"/>
                  </a:schemeClr>
                </a:solidFill>
                <a:latin typeface="+mj-lt"/>
              </a:rPr>
              <a:t>(Behrens et al, 2011) </a:t>
            </a:r>
            <a:r>
              <a:rPr lang="ro-RO" sz="2200" dirty="0">
                <a:solidFill>
                  <a:schemeClr val="accent2">
                    <a:lumMod val="50000"/>
                  </a:schemeClr>
                </a:solidFill>
                <a:latin typeface="+mj-lt"/>
              </a:rPr>
              <a:t>in </a:t>
            </a:r>
            <a:r>
              <a:rPr lang="ro-RO" sz="2200" dirty="0" err="1">
                <a:solidFill>
                  <a:schemeClr val="accent2">
                    <a:lumMod val="50000"/>
                  </a:schemeClr>
                </a:solidFill>
                <a:latin typeface="+mj-lt"/>
              </a:rPr>
              <a:t>which</a:t>
            </a:r>
            <a:r>
              <a:rPr lang="ro-RO" sz="2200" dirty="0">
                <a:solidFill>
                  <a:schemeClr val="accent2">
                    <a:lumMod val="50000"/>
                  </a:schemeClr>
                </a:solidFill>
                <a:latin typeface="+mj-lt"/>
              </a:rPr>
              <a:t> </a:t>
            </a:r>
            <a:r>
              <a:rPr lang="ro-RO" sz="2200" dirty="0" err="1">
                <a:solidFill>
                  <a:schemeClr val="accent2">
                    <a:lumMod val="50000"/>
                  </a:schemeClr>
                </a:solidFill>
                <a:latin typeface="+mj-lt"/>
              </a:rPr>
              <a:t>he</a:t>
            </a:r>
            <a:r>
              <a:rPr lang="ro-RO" sz="2200" dirty="0">
                <a:solidFill>
                  <a:schemeClr val="accent2">
                    <a:lumMod val="50000"/>
                  </a:schemeClr>
                </a:solidFill>
                <a:latin typeface="+mj-lt"/>
              </a:rPr>
              <a:t> </a:t>
            </a:r>
            <a:r>
              <a:rPr lang="ro-RO" sz="2200" dirty="0" err="1">
                <a:solidFill>
                  <a:schemeClr val="accent2">
                    <a:lumMod val="50000"/>
                  </a:schemeClr>
                </a:solidFill>
                <a:latin typeface="+mj-lt"/>
              </a:rPr>
              <a:t>identified</a:t>
            </a:r>
            <a:r>
              <a:rPr lang="ro-RO" sz="2200" dirty="0">
                <a:solidFill>
                  <a:schemeClr val="accent2">
                    <a:lumMod val="50000"/>
                  </a:schemeClr>
                </a:solidFill>
                <a:latin typeface="+mj-lt"/>
              </a:rPr>
              <a:t> </a:t>
            </a:r>
            <a:r>
              <a:rPr lang="ro-RO" sz="2200" dirty="0" err="1">
                <a:solidFill>
                  <a:schemeClr val="accent2">
                    <a:lumMod val="50000"/>
                  </a:schemeClr>
                </a:solidFill>
                <a:latin typeface="+mj-lt"/>
              </a:rPr>
              <a:t>glutamic</a:t>
            </a:r>
            <a:r>
              <a:rPr lang="ro-RO" sz="2200" dirty="0">
                <a:solidFill>
                  <a:schemeClr val="accent2">
                    <a:lumMod val="50000"/>
                  </a:schemeClr>
                </a:solidFill>
                <a:latin typeface="+mj-lt"/>
              </a:rPr>
              <a:t> acid as a </a:t>
            </a:r>
            <a:r>
              <a:rPr lang="ro-RO" sz="2200" dirty="0" err="1">
                <a:solidFill>
                  <a:schemeClr val="accent2">
                    <a:lumMod val="50000"/>
                  </a:schemeClr>
                </a:solidFill>
                <a:latin typeface="+mj-lt"/>
              </a:rPr>
              <a:t>key</a:t>
            </a:r>
            <a:r>
              <a:rPr lang="ro-RO" sz="2200" dirty="0">
                <a:solidFill>
                  <a:schemeClr val="accent2">
                    <a:lumMod val="50000"/>
                  </a:schemeClr>
                </a:solidFill>
                <a:latin typeface="+mj-lt"/>
              </a:rPr>
              <a:t> component. </a:t>
            </a:r>
            <a:endParaRPr lang="ro-RO" sz="2200" dirty="0" smtClean="0">
              <a:solidFill>
                <a:schemeClr val="accent2">
                  <a:lumMod val="50000"/>
                </a:schemeClr>
              </a:solidFill>
              <a:latin typeface="+mj-lt"/>
            </a:endParaRPr>
          </a:p>
          <a:p>
            <a:pPr marL="342900" indent="-342900" algn="just">
              <a:buFont typeface="Arial" panose="020B0604020202020204" pitchFamily="34" charset="0"/>
              <a:buChar char="•"/>
            </a:pPr>
            <a:r>
              <a:rPr lang="en-US" sz="2200" dirty="0">
                <a:solidFill>
                  <a:schemeClr val="accent2">
                    <a:lumMod val="50000"/>
                  </a:schemeClr>
                </a:solidFill>
                <a:latin typeface="+mj-lt"/>
              </a:rPr>
              <a:t>In the study of umami, a very important role was played by the discovery of umami taste receptors: T1R1 / T1R3, mGluR1, mGluR4, taste-mGluR1 and taste-mGluR4 </a:t>
            </a:r>
            <a:r>
              <a:rPr lang="en-US" sz="2200" dirty="0">
                <a:solidFill>
                  <a:schemeClr val="bg2">
                    <a:lumMod val="50000"/>
                  </a:schemeClr>
                </a:solidFill>
                <a:latin typeface="+mj-lt"/>
              </a:rPr>
              <a:t>(Zhang et al, 2019</a:t>
            </a:r>
            <a:r>
              <a:rPr lang="en-US" sz="2200" dirty="0" smtClean="0">
                <a:solidFill>
                  <a:schemeClr val="bg2">
                    <a:lumMod val="50000"/>
                  </a:schemeClr>
                </a:solidFill>
                <a:latin typeface="+mj-lt"/>
              </a:rPr>
              <a:t>).</a:t>
            </a:r>
            <a:endParaRPr lang="ro-RO" sz="2200" dirty="0" smtClean="0">
              <a:solidFill>
                <a:schemeClr val="bg2">
                  <a:lumMod val="50000"/>
                </a:schemeClr>
              </a:solidFill>
              <a:latin typeface="+mj-lt"/>
            </a:endParaRPr>
          </a:p>
          <a:p>
            <a:pPr marL="342900" indent="-342900" algn="just">
              <a:buFont typeface="Arial" panose="020B0604020202020204" pitchFamily="34" charset="0"/>
              <a:buChar char="•"/>
            </a:pPr>
            <a:endParaRPr lang="ro-RO" sz="2400" dirty="0" smtClean="0">
              <a:solidFill>
                <a:schemeClr val="tx1"/>
              </a:solidFill>
              <a:latin typeface="+mj-lt"/>
            </a:endParaRPr>
          </a:p>
          <a:p>
            <a:pPr algn="just"/>
            <a:endParaRPr lang="ro-RO" sz="2400" dirty="0">
              <a:solidFill>
                <a:schemeClr val="tx1"/>
              </a:solidFill>
              <a:latin typeface="+mj-lt"/>
            </a:endParaRPr>
          </a:p>
        </p:txBody>
      </p:sp>
      <p:pic>
        <p:nvPicPr>
          <p:cNvPr id="5" name="Imagine 4"/>
          <p:cNvPicPr>
            <a:picLocks noChangeAspect="1"/>
          </p:cNvPicPr>
          <p:nvPr/>
        </p:nvPicPr>
        <p:blipFill>
          <a:blip r:embed="rId2"/>
          <a:stretch>
            <a:fillRect/>
          </a:stretch>
        </p:blipFill>
        <p:spPr>
          <a:xfrm>
            <a:off x="-134860" y="5272106"/>
            <a:ext cx="1865538" cy="1469263"/>
          </a:xfrm>
          <a:prstGeom prst="rect">
            <a:avLst/>
          </a:prstGeom>
        </p:spPr>
      </p:pic>
    </p:spTree>
    <p:extLst>
      <p:ext uri="{BB962C8B-B14F-4D97-AF65-F5344CB8AC3E}">
        <p14:creationId xmlns:p14="http://schemas.microsoft.com/office/powerpoint/2010/main" val="4192278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1687398" y="107902"/>
            <a:ext cx="9859560" cy="674523"/>
          </a:xfrm>
        </p:spPr>
        <p:txBody>
          <a:bodyPr/>
          <a:lstStyle/>
          <a:p>
            <a:pPr algn="ctr"/>
            <a:r>
              <a:rPr lang="ro-RO" sz="3600" b="1" dirty="0">
                <a:solidFill>
                  <a:schemeClr val="tx1"/>
                </a:solidFill>
              </a:rPr>
              <a:t>What </a:t>
            </a:r>
            <a:r>
              <a:rPr lang="ro-RO" sz="3600" b="1" dirty="0" err="1">
                <a:solidFill>
                  <a:schemeClr val="tx1"/>
                </a:solidFill>
              </a:rPr>
              <a:t>is</a:t>
            </a:r>
            <a:r>
              <a:rPr lang="ro-RO" sz="3600" b="1" dirty="0">
                <a:solidFill>
                  <a:schemeClr val="tx1"/>
                </a:solidFill>
              </a:rPr>
              <a:t> </a:t>
            </a:r>
            <a:r>
              <a:rPr lang="ro-RO" sz="3600" b="1" dirty="0" err="1">
                <a:solidFill>
                  <a:schemeClr val="tx1"/>
                </a:solidFill>
              </a:rPr>
              <a:t>umami</a:t>
            </a:r>
            <a:r>
              <a:rPr lang="ro-RO" sz="3600" b="1" dirty="0">
                <a:solidFill>
                  <a:schemeClr val="tx1"/>
                </a:solidFill>
              </a:rPr>
              <a:t>?</a:t>
            </a:r>
            <a:endParaRPr lang="ro-RO" sz="3600" b="1" dirty="0">
              <a:solidFill>
                <a:schemeClr val="tx1"/>
              </a:solidFill>
            </a:endParaRPr>
          </a:p>
        </p:txBody>
      </p:sp>
      <p:sp>
        <p:nvSpPr>
          <p:cNvPr id="3" name="Subtitlu 2"/>
          <p:cNvSpPr>
            <a:spLocks noGrp="1"/>
          </p:cNvSpPr>
          <p:nvPr>
            <p:ph type="subTitle" idx="1"/>
          </p:nvPr>
        </p:nvSpPr>
        <p:spPr>
          <a:xfrm>
            <a:off x="1131216" y="782425"/>
            <a:ext cx="10415742" cy="5637229"/>
          </a:xfrm>
        </p:spPr>
        <p:txBody>
          <a:bodyPr>
            <a:noAutofit/>
          </a:bodyPr>
          <a:lstStyle/>
          <a:p>
            <a:pPr marL="457200" indent="-457200" algn="just">
              <a:buFont typeface="Wingdings" panose="05000000000000000000" pitchFamily="2" charset="2"/>
              <a:buChar char="Ø"/>
            </a:pPr>
            <a:r>
              <a:rPr lang="en-US" sz="3000" dirty="0">
                <a:solidFill>
                  <a:schemeClr val="tx2">
                    <a:lumMod val="50000"/>
                  </a:schemeClr>
                </a:solidFill>
                <a:latin typeface="+mj-lt"/>
              </a:rPr>
              <a:t>There are three umami substances in nature</a:t>
            </a:r>
            <a:r>
              <a:rPr lang="en-US" sz="3000" dirty="0" smtClean="0">
                <a:solidFill>
                  <a:schemeClr val="tx2">
                    <a:lumMod val="50000"/>
                  </a:schemeClr>
                </a:solidFill>
                <a:latin typeface="+mj-lt"/>
              </a:rPr>
              <a:t>:</a:t>
            </a:r>
            <a:endParaRPr lang="ro-RO" sz="3000" dirty="0" smtClean="0">
              <a:solidFill>
                <a:schemeClr val="tx2">
                  <a:lumMod val="50000"/>
                </a:schemeClr>
              </a:solidFill>
              <a:latin typeface="+mj-lt"/>
            </a:endParaRPr>
          </a:p>
          <a:p>
            <a:pPr marL="457200" indent="-457200" algn="just">
              <a:buFont typeface="Wingdings" panose="05000000000000000000" pitchFamily="2" charset="2"/>
              <a:buChar char="§"/>
            </a:pPr>
            <a:r>
              <a:rPr lang="ro-RO" sz="3000" i="1" dirty="0" err="1">
                <a:solidFill>
                  <a:schemeClr val="tx2">
                    <a:lumMod val="50000"/>
                  </a:schemeClr>
                </a:solidFill>
                <a:latin typeface="+mj-lt"/>
              </a:rPr>
              <a:t>monosodium</a:t>
            </a:r>
            <a:r>
              <a:rPr lang="ro-RO" sz="3000" i="1" dirty="0">
                <a:solidFill>
                  <a:schemeClr val="tx2">
                    <a:lumMod val="50000"/>
                  </a:schemeClr>
                </a:solidFill>
                <a:latin typeface="+mj-lt"/>
              </a:rPr>
              <a:t> </a:t>
            </a:r>
            <a:r>
              <a:rPr lang="ro-RO" sz="3000" i="1" dirty="0" err="1">
                <a:solidFill>
                  <a:schemeClr val="tx2">
                    <a:lumMod val="50000"/>
                  </a:schemeClr>
                </a:solidFill>
                <a:latin typeface="+mj-lt"/>
              </a:rPr>
              <a:t>glutamate</a:t>
            </a:r>
            <a:r>
              <a:rPr lang="ro-RO" sz="3000" i="1" dirty="0">
                <a:solidFill>
                  <a:schemeClr val="tx2">
                    <a:lumMod val="50000"/>
                  </a:schemeClr>
                </a:solidFill>
                <a:latin typeface="+mj-lt"/>
              </a:rPr>
              <a:t> (MSG) - a </a:t>
            </a:r>
            <a:r>
              <a:rPr lang="ro-RO" sz="3000" i="1" dirty="0" err="1">
                <a:solidFill>
                  <a:schemeClr val="tx2">
                    <a:lumMod val="50000"/>
                  </a:schemeClr>
                </a:solidFill>
                <a:latin typeface="+mj-lt"/>
              </a:rPr>
              <a:t>sodium</a:t>
            </a:r>
            <a:r>
              <a:rPr lang="ro-RO" sz="3000" i="1" dirty="0">
                <a:solidFill>
                  <a:schemeClr val="tx2">
                    <a:lumMod val="50000"/>
                  </a:schemeClr>
                </a:solidFill>
                <a:latin typeface="+mj-lt"/>
              </a:rPr>
              <a:t> salt of </a:t>
            </a:r>
            <a:r>
              <a:rPr lang="ro-RO" sz="3000" i="1" dirty="0" err="1">
                <a:solidFill>
                  <a:schemeClr val="tx2">
                    <a:lumMod val="50000"/>
                  </a:schemeClr>
                </a:solidFill>
                <a:latin typeface="+mj-lt"/>
              </a:rPr>
              <a:t>glutamic</a:t>
            </a:r>
            <a:r>
              <a:rPr lang="ro-RO" sz="3000" i="1" dirty="0">
                <a:solidFill>
                  <a:schemeClr val="tx2">
                    <a:lumMod val="50000"/>
                  </a:schemeClr>
                </a:solidFill>
                <a:latin typeface="+mj-lt"/>
              </a:rPr>
              <a:t> acid, a non-</a:t>
            </a:r>
            <a:r>
              <a:rPr lang="ro-RO" sz="3000" i="1" dirty="0" err="1">
                <a:solidFill>
                  <a:schemeClr val="tx2">
                    <a:lumMod val="50000"/>
                  </a:schemeClr>
                </a:solidFill>
                <a:latin typeface="+mj-lt"/>
              </a:rPr>
              <a:t>essential</a:t>
            </a:r>
            <a:r>
              <a:rPr lang="ro-RO" sz="3000" i="1" dirty="0">
                <a:solidFill>
                  <a:schemeClr val="tx2">
                    <a:lumMod val="50000"/>
                  </a:schemeClr>
                </a:solidFill>
                <a:latin typeface="+mj-lt"/>
              </a:rPr>
              <a:t> </a:t>
            </a:r>
            <a:r>
              <a:rPr lang="ro-RO" sz="3000" i="1" dirty="0" err="1">
                <a:solidFill>
                  <a:schemeClr val="tx2">
                    <a:lumMod val="50000"/>
                  </a:schemeClr>
                </a:solidFill>
                <a:latin typeface="+mj-lt"/>
              </a:rPr>
              <a:t>amino</a:t>
            </a:r>
            <a:r>
              <a:rPr lang="ro-RO" sz="3000" i="1" dirty="0">
                <a:solidFill>
                  <a:schemeClr val="tx2">
                    <a:lumMod val="50000"/>
                  </a:schemeClr>
                </a:solidFill>
                <a:latin typeface="+mj-lt"/>
              </a:rPr>
              <a:t> acid, </a:t>
            </a:r>
            <a:r>
              <a:rPr lang="ro-RO" sz="3000" i="1" dirty="0" err="1">
                <a:solidFill>
                  <a:schemeClr val="tx2">
                    <a:lumMod val="50000"/>
                  </a:schemeClr>
                </a:solidFill>
                <a:latin typeface="+mj-lt"/>
              </a:rPr>
              <a:t>naturally</a:t>
            </a:r>
            <a:r>
              <a:rPr lang="ro-RO" sz="3000" i="1" dirty="0">
                <a:solidFill>
                  <a:schemeClr val="tx2">
                    <a:lumMod val="50000"/>
                  </a:schemeClr>
                </a:solidFill>
                <a:latin typeface="+mj-lt"/>
              </a:rPr>
              <a:t> </a:t>
            </a:r>
            <a:r>
              <a:rPr lang="ro-RO" sz="3000" i="1" dirty="0" err="1">
                <a:solidFill>
                  <a:schemeClr val="tx2">
                    <a:lumMod val="50000"/>
                  </a:schemeClr>
                </a:solidFill>
                <a:latin typeface="+mj-lt"/>
              </a:rPr>
              <a:t>occurring</a:t>
            </a:r>
            <a:r>
              <a:rPr lang="ro-RO" sz="3000" i="1" dirty="0">
                <a:solidFill>
                  <a:schemeClr val="tx2">
                    <a:lumMod val="50000"/>
                  </a:schemeClr>
                </a:solidFill>
                <a:latin typeface="+mj-lt"/>
              </a:rPr>
              <a:t>, </a:t>
            </a:r>
            <a:r>
              <a:rPr lang="ro-RO" sz="3000" i="1" dirty="0" err="1">
                <a:solidFill>
                  <a:schemeClr val="tx2">
                    <a:lumMod val="50000"/>
                  </a:schemeClr>
                </a:solidFill>
                <a:latin typeface="+mj-lt"/>
              </a:rPr>
              <a:t>found</a:t>
            </a:r>
            <a:r>
              <a:rPr lang="ro-RO" sz="3000" i="1" dirty="0">
                <a:solidFill>
                  <a:schemeClr val="tx2">
                    <a:lumMod val="50000"/>
                  </a:schemeClr>
                </a:solidFill>
                <a:latin typeface="+mj-lt"/>
              </a:rPr>
              <a:t> in </a:t>
            </a:r>
            <a:r>
              <a:rPr lang="ro-RO" sz="3000" i="1" dirty="0" err="1">
                <a:solidFill>
                  <a:schemeClr val="tx2">
                    <a:lumMod val="50000"/>
                  </a:schemeClr>
                </a:solidFill>
                <a:latin typeface="+mj-lt"/>
              </a:rPr>
              <a:t>plant</a:t>
            </a:r>
            <a:r>
              <a:rPr lang="ro-RO" sz="3000" i="1" dirty="0">
                <a:solidFill>
                  <a:schemeClr val="tx2">
                    <a:lumMod val="50000"/>
                  </a:schemeClr>
                </a:solidFill>
                <a:latin typeface="+mj-lt"/>
              </a:rPr>
              <a:t> </a:t>
            </a:r>
            <a:r>
              <a:rPr lang="ro-RO" sz="3000" i="1" dirty="0" err="1">
                <a:solidFill>
                  <a:schemeClr val="tx2">
                    <a:lumMod val="50000"/>
                  </a:schemeClr>
                </a:solidFill>
                <a:latin typeface="+mj-lt"/>
              </a:rPr>
              <a:t>and</a:t>
            </a:r>
            <a:r>
              <a:rPr lang="ro-RO" sz="3000" i="1" dirty="0">
                <a:solidFill>
                  <a:schemeClr val="tx2">
                    <a:lumMod val="50000"/>
                  </a:schemeClr>
                </a:solidFill>
                <a:latin typeface="+mj-lt"/>
              </a:rPr>
              <a:t> animal </a:t>
            </a:r>
            <a:r>
              <a:rPr lang="ro-RO" sz="3000" i="1" dirty="0" err="1" smtClean="0">
                <a:solidFill>
                  <a:schemeClr val="tx2">
                    <a:lumMod val="50000"/>
                  </a:schemeClr>
                </a:solidFill>
                <a:latin typeface="+mj-lt"/>
              </a:rPr>
              <a:t>proteins</a:t>
            </a:r>
            <a:r>
              <a:rPr lang="ro-RO" sz="3000" i="1" dirty="0" smtClean="0">
                <a:solidFill>
                  <a:schemeClr val="tx2">
                    <a:lumMod val="50000"/>
                  </a:schemeClr>
                </a:solidFill>
                <a:latin typeface="+mj-lt"/>
              </a:rPr>
              <a:t>; </a:t>
            </a:r>
          </a:p>
          <a:p>
            <a:pPr marL="457200" indent="-457200" algn="just">
              <a:buFont typeface="Wingdings" panose="05000000000000000000" pitchFamily="2" charset="2"/>
              <a:buChar char="§"/>
            </a:pPr>
            <a:r>
              <a:rPr lang="en-US" sz="3000" i="1" dirty="0">
                <a:solidFill>
                  <a:schemeClr val="tx2">
                    <a:lumMod val="50000"/>
                  </a:schemeClr>
                </a:solidFill>
                <a:latin typeface="+mj-lt"/>
              </a:rPr>
              <a:t>disodium </a:t>
            </a:r>
            <a:r>
              <a:rPr lang="en-US" sz="3000" i="1" dirty="0" err="1">
                <a:solidFill>
                  <a:schemeClr val="tx2">
                    <a:lumMod val="50000"/>
                  </a:schemeClr>
                </a:solidFill>
                <a:latin typeface="+mj-lt"/>
              </a:rPr>
              <a:t>guanylate</a:t>
            </a:r>
            <a:r>
              <a:rPr lang="en-US" sz="3000" i="1" dirty="0">
                <a:solidFill>
                  <a:schemeClr val="tx2">
                    <a:lumMod val="50000"/>
                  </a:schemeClr>
                </a:solidFill>
                <a:latin typeface="+mj-lt"/>
              </a:rPr>
              <a:t> (GMP) - is the sodium salt of </a:t>
            </a:r>
            <a:r>
              <a:rPr lang="en-US" sz="3000" i="1" dirty="0" err="1">
                <a:solidFill>
                  <a:schemeClr val="tx2">
                    <a:lumMod val="50000"/>
                  </a:schemeClr>
                </a:solidFill>
                <a:latin typeface="+mj-lt"/>
              </a:rPr>
              <a:t>guanilic</a:t>
            </a:r>
            <a:r>
              <a:rPr lang="en-US" sz="3000" i="1" dirty="0">
                <a:solidFill>
                  <a:schemeClr val="tx2">
                    <a:lumMod val="50000"/>
                  </a:schemeClr>
                </a:solidFill>
                <a:latin typeface="+mj-lt"/>
              </a:rPr>
              <a:t> acid, a natural acid used as a food additive with the role of flavor enhancer that is found especially in plants</a:t>
            </a:r>
            <a:r>
              <a:rPr lang="en-US" sz="3000" i="1" dirty="0" smtClean="0">
                <a:solidFill>
                  <a:schemeClr val="tx2">
                    <a:lumMod val="50000"/>
                  </a:schemeClr>
                </a:solidFill>
                <a:latin typeface="+mj-lt"/>
              </a:rPr>
              <a:t>;</a:t>
            </a:r>
            <a:endParaRPr lang="ro-RO" sz="3000" i="1" dirty="0" smtClean="0">
              <a:solidFill>
                <a:schemeClr val="tx2">
                  <a:lumMod val="50000"/>
                </a:schemeClr>
              </a:solidFill>
              <a:latin typeface="+mj-lt"/>
            </a:endParaRPr>
          </a:p>
          <a:p>
            <a:pPr marL="457200" indent="-457200" algn="just">
              <a:buFont typeface="Wingdings" panose="05000000000000000000" pitchFamily="2" charset="2"/>
              <a:buChar char="§"/>
            </a:pPr>
            <a:r>
              <a:rPr lang="en-US" sz="3000" i="1" dirty="0">
                <a:solidFill>
                  <a:schemeClr val="tx2">
                    <a:lumMod val="50000"/>
                  </a:schemeClr>
                </a:solidFill>
                <a:latin typeface="+mj-lt"/>
              </a:rPr>
              <a:t>disodium </a:t>
            </a:r>
            <a:r>
              <a:rPr lang="en-US" sz="3000" i="1" dirty="0" err="1">
                <a:solidFill>
                  <a:schemeClr val="tx2">
                    <a:lumMod val="50000"/>
                  </a:schemeClr>
                </a:solidFill>
                <a:latin typeface="+mj-lt"/>
              </a:rPr>
              <a:t>inosine</a:t>
            </a:r>
            <a:r>
              <a:rPr lang="en-US" sz="3000" i="1" dirty="0">
                <a:solidFill>
                  <a:schemeClr val="tx2">
                    <a:lumMod val="50000"/>
                  </a:schemeClr>
                </a:solidFill>
                <a:latin typeface="+mj-lt"/>
              </a:rPr>
              <a:t> (IMP) - is the sodium salt of </a:t>
            </a:r>
            <a:r>
              <a:rPr lang="en-US" sz="3000" i="1" dirty="0" err="1">
                <a:solidFill>
                  <a:schemeClr val="tx2">
                    <a:lumMod val="50000"/>
                  </a:schemeClr>
                </a:solidFill>
                <a:latin typeface="+mj-lt"/>
              </a:rPr>
              <a:t>inosinic</a:t>
            </a:r>
            <a:r>
              <a:rPr lang="en-US" sz="3000" i="1" dirty="0">
                <a:solidFill>
                  <a:schemeClr val="tx2">
                    <a:lumMod val="50000"/>
                  </a:schemeClr>
                </a:solidFill>
                <a:latin typeface="+mj-lt"/>
              </a:rPr>
              <a:t> acid and is found mainly in meat (</a:t>
            </a:r>
            <a:r>
              <a:rPr lang="en-US" sz="3000" i="1" dirty="0" err="1">
                <a:solidFill>
                  <a:schemeClr val="tx2">
                    <a:lumMod val="50000"/>
                  </a:schemeClr>
                </a:solidFill>
                <a:latin typeface="+mj-lt"/>
              </a:rPr>
              <a:t>Kurihara</a:t>
            </a:r>
            <a:r>
              <a:rPr lang="en-US" sz="3000" i="1" dirty="0">
                <a:solidFill>
                  <a:schemeClr val="tx2">
                    <a:lumMod val="50000"/>
                  </a:schemeClr>
                </a:solidFill>
                <a:latin typeface="+mj-lt"/>
              </a:rPr>
              <a:t> and </a:t>
            </a:r>
            <a:r>
              <a:rPr lang="en-US" sz="3000" i="1" dirty="0" err="1">
                <a:solidFill>
                  <a:schemeClr val="tx2">
                    <a:lumMod val="50000"/>
                  </a:schemeClr>
                </a:solidFill>
                <a:latin typeface="+mj-lt"/>
              </a:rPr>
              <a:t>Kashiwayanagi</a:t>
            </a:r>
            <a:r>
              <a:rPr lang="en-US" sz="3000" i="1" dirty="0">
                <a:solidFill>
                  <a:schemeClr val="tx2">
                    <a:lumMod val="50000"/>
                  </a:schemeClr>
                </a:solidFill>
                <a:latin typeface="+mj-lt"/>
              </a:rPr>
              <a:t>, 2006</a:t>
            </a:r>
            <a:r>
              <a:rPr lang="en-US" sz="3000" i="1" dirty="0" smtClean="0">
                <a:solidFill>
                  <a:schemeClr val="tx2">
                    <a:lumMod val="50000"/>
                  </a:schemeClr>
                </a:solidFill>
                <a:latin typeface="+mj-lt"/>
              </a:rPr>
              <a:t>)</a:t>
            </a:r>
            <a:r>
              <a:rPr lang="ro-RO" sz="3000" i="1" dirty="0" smtClean="0">
                <a:solidFill>
                  <a:schemeClr val="tx2">
                    <a:lumMod val="50000"/>
                  </a:schemeClr>
                </a:solidFill>
                <a:latin typeface="+mj-lt"/>
              </a:rPr>
              <a:t>;</a:t>
            </a:r>
            <a:endParaRPr lang="ro-RO" sz="3000" dirty="0">
              <a:solidFill>
                <a:schemeClr val="bg2">
                  <a:lumMod val="50000"/>
                </a:schemeClr>
              </a:solidFill>
              <a:latin typeface="+mj-lt"/>
            </a:endParaRPr>
          </a:p>
        </p:txBody>
      </p:sp>
      <p:pic>
        <p:nvPicPr>
          <p:cNvPr id="5" name="Imagine 4"/>
          <p:cNvPicPr>
            <a:picLocks noChangeAspect="1"/>
          </p:cNvPicPr>
          <p:nvPr/>
        </p:nvPicPr>
        <p:blipFill>
          <a:blip r:embed="rId2"/>
          <a:stretch>
            <a:fillRect/>
          </a:stretch>
        </p:blipFill>
        <p:spPr>
          <a:xfrm>
            <a:off x="10008609" y="179110"/>
            <a:ext cx="1454385" cy="1145447"/>
          </a:xfrm>
          <a:prstGeom prst="rect">
            <a:avLst/>
          </a:prstGeom>
        </p:spPr>
      </p:pic>
    </p:spTree>
    <p:extLst>
      <p:ext uri="{BB962C8B-B14F-4D97-AF65-F5344CB8AC3E}">
        <p14:creationId xmlns:p14="http://schemas.microsoft.com/office/powerpoint/2010/main" val="3088558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1507066" y="76003"/>
            <a:ext cx="9933566" cy="640434"/>
          </a:xfrm>
        </p:spPr>
        <p:txBody>
          <a:bodyPr/>
          <a:lstStyle/>
          <a:p>
            <a:pPr algn="ctr"/>
            <a:r>
              <a:rPr lang="ro-RO" sz="4000" b="1" dirty="0" smtClean="0">
                <a:solidFill>
                  <a:schemeClr val="tx1"/>
                </a:solidFill>
              </a:rPr>
              <a:t/>
            </a:r>
            <a:br>
              <a:rPr lang="ro-RO" sz="4000" b="1" dirty="0" smtClean="0">
                <a:solidFill>
                  <a:schemeClr val="tx1"/>
                </a:solidFill>
              </a:rPr>
            </a:br>
            <a:r>
              <a:rPr lang="ro-RO" sz="4000" b="1" dirty="0" smtClean="0">
                <a:solidFill>
                  <a:schemeClr val="tx1"/>
                </a:solidFill>
              </a:rPr>
              <a:t>What </a:t>
            </a:r>
            <a:r>
              <a:rPr lang="ro-RO" sz="4000" b="1" dirty="0" err="1">
                <a:solidFill>
                  <a:schemeClr val="tx1"/>
                </a:solidFill>
              </a:rPr>
              <a:t>is</a:t>
            </a:r>
            <a:r>
              <a:rPr lang="ro-RO" sz="4000" b="1" dirty="0">
                <a:solidFill>
                  <a:schemeClr val="tx1"/>
                </a:solidFill>
              </a:rPr>
              <a:t> </a:t>
            </a:r>
            <a:r>
              <a:rPr lang="ro-RO" sz="4000" b="1" dirty="0" err="1">
                <a:solidFill>
                  <a:schemeClr val="tx1"/>
                </a:solidFill>
              </a:rPr>
              <a:t>umami</a:t>
            </a:r>
            <a:r>
              <a:rPr lang="ro-RO" sz="4000" b="1" dirty="0">
                <a:solidFill>
                  <a:schemeClr val="tx1"/>
                </a:solidFill>
              </a:rPr>
              <a:t>?</a:t>
            </a:r>
            <a:endParaRPr lang="ro-RO" sz="4000" b="1" dirty="0">
              <a:solidFill>
                <a:schemeClr val="tx1"/>
              </a:solidFill>
            </a:endParaRPr>
          </a:p>
        </p:txBody>
      </p:sp>
      <p:sp>
        <p:nvSpPr>
          <p:cNvPr id="3" name="Subtitlu 2"/>
          <p:cNvSpPr>
            <a:spLocks noGrp="1"/>
          </p:cNvSpPr>
          <p:nvPr>
            <p:ph type="subTitle" idx="1"/>
          </p:nvPr>
        </p:nvSpPr>
        <p:spPr>
          <a:xfrm>
            <a:off x="1640264" y="716437"/>
            <a:ext cx="9800368" cy="5882326"/>
          </a:xfrm>
        </p:spPr>
        <p:txBody>
          <a:bodyPr>
            <a:noAutofit/>
          </a:bodyPr>
          <a:lstStyle/>
          <a:p>
            <a:pPr marL="457200" indent="-457200" algn="just">
              <a:buFont typeface="Wingdings" panose="05000000000000000000" pitchFamily="2" charset="2"/>
              <a:buChar char="Ø"/>
            </a:pPr>
            <a:endParaRPr lang="ro-RO" sz="2200" dirty="0" smtClean="0">
              <a:solidFill>
                <a:schemeClr val="tx1"/>
              </a:solidFill>
            </a:endParaRPr>
          </a:p>
          <a:p>
            <a:pPr marL="457200" indent="-457200" algn="just">
              <a:buFont typeface="Wingdings" panose="05000000000000000000" pitchFamily="2" charset="2"/>
              <a:buChar char="Ø"/>
            </a:pPr>
            <a:endParaRPr lang="ro-RO" sz="2200" dirty="0">
              <a:solidFill>
                <a:schemeClr val="tx1"/>
              </a:solidFill>
            </a:endParaRPr>
          </a:p>
          <a:p>
            <a:pPr marL="457200" indent="-457200" algn="just">
              <a:buFont typeface="Wingdings" panose="05000000000000000000" pitchFamily="2" charset="2"/>
              <a:buChar char="Ø"/>
            </a:pPr>
            <a:r>
              <a:rPr lang="en-US" sz="2200" dirty="0" smtClean="0">
                <a:solidFill>
                  <a:schemeClr val="tx1"/>
                </a:solidFill>
              </a:rPr>
              <a:t>Certain </a:t>
            </a:r>
            <a:r>
              <a:rPr lang="en-US" sz="2200" dirty="0">
                <a:solidFill>
                  <a:schemeClr val="tx1"/>
                </a:solidFill>
              </a:rPr>
              <a:t>processes of preparation, drying or preservation lead to the breaking of protein bonds, the release of amino acids and the formation of salts, as is the case of glutamate. </a:t>
            </a:r>
            <a:endParaRPr lang="ro-RO" sz="2200" dirty="0" smtClean="0">
              <a:solidFill>
                <a:schemeClr val="tx1"/>
              </a:solidFill>
            </a:endParaRPr>
          </a:p>
          <a:p>
            <a:pPr marL="457200" indent="-457200" algn="just">
              <a:buFont typeface="Wingdings" panose="05000000000000000000" pitchFamily="2" charset="2"/>
              <a:buChar char="Ø"/>
            </a:pPr>
            <a:r>
              <a:rPr lang="en-US" sz="2200" u="sng" dirty="0">
                <a:solidFill>
                  <a:schemeClr val="tx1"/>
                </a:solidFill>
              </a:rPr>
              <a:t>It should be noted not to be confused with synthetic sodium </a:t>
            </a:r>
            <a:r>
              <a:rPr lang="en-US" sz="2200" u="sng" dirty="0" err="1">
                <a:solidFill>
                  <a:schemeClr val="tx1"/>
                </a:solidFill>
              </a:rPr>
              <a:t>monoglutamate</a:t>
            </a:r>
            <a:r>
              <a:rPr lang="en-US" sz="2200" u="sng" dirty="0">
                <a:solidFill>
                  <a:schemeClr val="tx1"/>
                </a:solidFill>
              </a:rPr>
              <a:t>, an additive that is added in large quantities in fast food and </a:t>
            </a:r>
            <a:r>
              <a:rPr lang="en-US" sz="2200" u="sng" dirty="0" err="1">
                <a:solidFill>
                  <a:schemeClr val="tx1"/>
                </a:solidFill>
              </a:rPr>
              <a:t>vegeta</a:t>
            </a:r>
            <a:r>
              <a:rPr lang="en-US" sz="2200" u="sng" dirty="0">
                <a:solidFill>
                  <a:schemeClr val="tx1"/>
                </a:solidFill>
              </a:rPr>
              <a:t> spices. It is labeled as E621 and belongs to the category of food additives, but submissive to quantitative limits</a:t>
            </a:r>
            <a:r>
              <a:rPr lang="en-US" sz="2200" u="sng" dirty="0" smtClean="0">
                <a:solidFill>
                  <a:schemeClr val="tx1"/>
                </a:solidFill>
              </a:rPr>
              <a:t>.</a:t>
            </a:r>
            <a:endParaRPr lang="ro-RO" sz="2200" u="sng" dirty="0" smtClean="0">
              <a:solidFill>
                <a:schemeClr val="tx1"/>
              </a:solidFill>
            </a:endParaRPr>
          </a:p>
          <a:p>
            <a:pPr marL="457200" indent="-457200" algn="just">
              <a:buFont typeface="Wingdings" panose="05000000000000000000" pitchFamily="2" charset="2"/>
              <a:buChar char="Ø"/>
            </a:pPr>
            <a:r>
              <a:rPr lang="en-US" sz="2200" dirty="0">
                <a:solidFill>
                  <a:schemeClr val="tx1"/>
                </a:solidFill>
              </a:rPr>
              <a:t>Umami, is seen as a potential indicator of protein content in foods </a:t>
            </a:r>
            <a:r>
              <a:rPr lang="en-US" sz="2200" dirty="0">
                <a:solidFill>
                  <a:schemeClr val="bg2">
                    <a:lumMod val="50000"/>
                  </a:schemeClr>
                </a:solidFill>
              </a:rPr>
              <a:t>(</a:t>
            </a:r>
            <a:r>
              <a:rPr lang="en-US" sz="2200" dirty="0" err="1">
                <a:solidFill>
                  <a:schemeClr val="bg2">
                    <a:lumMod val="50000"/>
                  </a:schemeClr>
                </a:solidFill>
              </a:rPr>
              <a:t>Luscombe</a:t>
            </a:r>
            <a:r>
              <a:rPr lang="en-US" sz="2200" dirty="0">
                <a:solidFill>
                  <a:schemeClr val="bg2">
                    <a:lumMod val="50000"/>
                  </a:schemeClr>
                </a:solidFill>
              </a:rPr>
              <a:t>-Marsh et al., 2008; </a:t>
            </a:r>
            <a:r>
              <a:rPr lang="en-US" sz="2200" dirty="0" err="1">
                <a:solidFill>
                  <a:schemeClr val="bg2">
                    <a:lumMod val="50000"/>
                  </a:schemeClr>
                </a:solidFill>
              </a:rPr>
              <a:t>Ghirri</a:t>
            </a:r>
            <a:r>
              <a:rPr lang="en-US" sz="2200" dirty="0">
                <a:solidFill>
                  <a:schemeClr val="bg2">
                    <a:lumMod val="50000"/>
                  </a:schemeClr>
                </a:solidFill>
              </a:rPr>
              <a:t> A. et </a:t>
            </a:r>
            <a:r>
              <a:rPr lang="en-US" sz="2200" dirty="0" err="1">
                <a:solidFill>
                  <a:schemeClr val="bg2">
                    <a:lumMod val="50000"/>
                  </a:schemeClr>
                </a:solidFill>
              </a:rPr>
              <a:t>Bignetti</a:t>
            </a:r>
            <a:r>
              <a:rPr lang="en-US" sz="2200" dirty="0">
                <a:solidFill>
                  <a:schemeClr val="bg2">
                    <a:lumMod val="50000"/>
                  </a:schemeClr>
                </a:solidFill>
              </a:rPr>
              <a:t> E., 2012; Zhu et al., 2022) </a:t>
            </a:r>
            <a:r>
              <a:rPr lang="en-US" sz="2200" dirty="0">
                <a:solidFill>
                  <a:schemeClr val="tx1"/>
                </a:solidFill>
              </a:rPr>
              <a:t>contributing to the choice of tasty foods, also called taste. proteins</a:t>
            </a:r>
            <a:r>
              <a:rPr lang="en-US" sz="2200" dirty="0" smtClean="0">
                <a:solidFill>
                  <a:schemeClr val="tx1"/>
                </a:solidFill>
              </a:rPr>
              <a:t>.</a:t>
            </a:r>
            <a:endParaRPr lang="ro-RO" sz="2200" dirty="0">
              <a:solidFill>
                <a:schemeClr val="tx1"/>
              </a:solidFill>
            </a:endParaRPr>
          </a:p>
        </p:txBody>
      </p:sp>
      <p:pic>
        <p:nvPicPr>
          <p:cNvPr id="4" name="Imagine 3"/>
          <p:cNvPicPr>
            <a:picLocks noChangeAspect="1"/>
          </p:cNvPicPr>
          <p:nvPr/>
        </p:nvPicPr>
        <p:blipFill>
          <a:blip r:embed="rId3"/>
          <a:stretch>
            <a:fillRect/>
          </a:stretch>
        </p:blipFill>
        <p:spPr>
          <a:xfrm>
            <a:off x="0" y="0"/>
            <a:ext cx="1413432" cy="1413432"/>
          </a:xfrm>
          <a:prstGeom prst="rect">
            <a:avLst/>
          </a:prstGeom>
        </p:spPr>
      </p:pic>
      <p:pic>
        <p:nvPicPr>
          <p:cNvPr id="6" name="Imagine 5"/>
          <p:cNvPicPr>
            <a:picLocks noChangeAspect="1"/>
          </p:cNvPicPr>
          <p:nvPr/>
        </p:nvPicPr>
        <p:blipFill>
          <a:blip r:embed="rId4"/>
          <a:stretch>
            <a:fillRect/>
          </a:stretch>
        </p:blipFill>
        <p:spPr>
          <a:xfrm>
            <a:off x="141402" y="5129500"/>
            <a:ext cx="1865538" cy="1469263"/>
          </a:xfrm>
          <a:prstGeom prst="rect">
            <a:avLst/>
          </a:prstGeom>
        </p:spPr>
      </p:pic>
    </p:spTree>
    <p:extLst>
      <p:ext uri="{BB962C8B-B14F-4D97-AF65-F5344CB8AC3E}">
        <p14:creationId xmlns:p14="http://schemas.microsoft.com/office/powerpoint/2010/main" val="2877810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141402" y="103695"/>
            <a:ext cx="11764652" cy="895546"/>
          </a:xfrm>
        </p:spPr>
        <p:txBody>
          <a:bodyPr/>
          <a:lstStyle/>
          <a:p>
            <a:pPr algn="ctr"/>
            <a:r>
              <a:rPr lang="ro-RO" sz="3200" b="1" dirty="0">
                <a:solidFill>
                  <a:schemeClr val="tx1"/>
                </a:solidFill>
              </a:rPr>
              <a:t>What </a:t>
            </a:r>
            <a:r>
              <a:rPr lang="ro-RO" sz="3200" b="1" dirty="0" err="1">
                <a:solidFill>
                  <a:schemeClr val="tx1"/>
                </a:solidFill>
              </a:rPr>
              <a:t>is</a:t>
            </a:r>
            <a:r>
              <a:rPr lang="ro-RO" sz="3200" b="1" dirty="0">
                <a:solidFill>
                  <a:schemeClr val="tx1"/>
                </a:solidFill>
              </a:rPr>
              <a:t> </a:t>
            </a:r>
            <a:r>
              <a:rPr lang="ro-RO" sz="3200" b="1" dirty="0" err="1">
                <a:solidFill>
                  <a:schemeClr val="tx1"/>
                </a:solidFill>
              </a:rPr>
              <a:t>umami</a:t>
            </a:r>
            <a:r>
              <a:rPr lang="ro-RO" sz="3200" b="1" dirty="0">
                <a:solidFill>
                  <a:schemeClr val="tx1"/>
                </a:solidFill>
              </a:rPr>
              <a:t>?</a:t>
            </a:r>
            <a:endParaRPr lang="ro-RO" sz="3200" b="1" dirty="0">
              <a:solidFill>
                <a:schemeClr val="tx1"/>
              </a:solidFill>
            </a:endParaRPr>
          </a:p>
        </p:txBody>
      </p:sp>
      <p:sp>
        <p:nvSpPr>
          <p:cNvPr id="3" name="Subtitlu 2"/>
          <p:cNvSpPr>
            <a:spLocks noGrp="1"/>
          </p:cNvSpPr>
          <p:nvPr>
            <p:ph type="subTitle" idx="1"/>
          </p:nvPr>
        </p:nvSpPr>
        <p:spPr>
          <a:xfrm>
            <a:off x="979166" y="1563243"/>
            <a:ext cx="10398988" cy="5024486"/>
          </a:xfrm>
        </p:spPr>
        <p:txBody>
          <a:bodyPr>
            <a:normAutofit/>
          </a:bodyPr>
          <a:lstStyle/>
          <a:p>
            <a:pPr marL="285750" indent="-285750" algn="just">
              <a:buFont typeface="Wingdings" panose="05000000000000000000" pitchFamily="2" charset="2"/>
              <a:buChar char="Ø"/>
            </a:pPr>
            <a:r>
              <a:rPr lang="en-US" sz="2400" dirty="0">
                <a:solidFill>
                  <a:schemeClr val="accent2">
                    <a:lumMod val="50000"/>
                  </a:schemeClr>
                </a:solidFill>
              </a:rPr>
              <a:t>Ikeda's description of umami taste remained underappreciated by the Western scientific community </a:t>
            </a:r>
            <a:r>
              <a:rPr lang="en-US" sz="2400" dirty="0">
                <a:solidFill>
                  <a:schemeClr val="bg2">
                    <a:lumMod val="25000"/>
                  </a:schemeClr>
                </a:solidFill>
              </a:rPr>
              <a:t>(Behrens et al, 2011) </a:t>
            </a:r>
            <a:r>
              <a:rPr lang="en-US" sz="2400" dirty="0">
                <a:solidFill>
                  <a:schemeClr val="accent2">
                    <a:lumMod val="50000"/>
                  </a:schemeClr>
                </a:solidFill>
              </a:rPr>
              <a:t>until 1982, when researchers in fields such as: oral physiology, nutrition, taste physiology and food chemistry founded the </a:t>
            </a:r>
            <a:r>
              <a:rPr lang="en-US" sz="2400" dirty="0">
                <a:solidFill>
                  <a:srgbClr val="FF0000"/>
                </a:solidFill>
              </a:rPr>
              <a:t>Umami Research Association </a:t>
            </a:r>
            <a:r>
              <a:rPr lang="en-US" sz="2400" dirty="0">
                <a:solidFill>
                  <a:schemeClr val="accent2">
                    <a:lumMod val="50000"/>
                  </a:schemeClr>
                </a:solidFill>
              </a:rPr>
              <a:t>which aimed to promote research into this new taste </a:t>
            </a:r>
            <a:r>
              <a:rPr lang="en-US" sz="2400" dirty="0">
                <a:solidFill>
                  <a:schemeClr val="bg2">
                    <a:lumMod val="25000"/>
                  </a:schemeClr>
                </a:solidFill>
              </a:rPr>
              <a:t>(</a:t>
            </a:r>
            <a:r>
              <a:rPr lang="en-US" sz="2400" dirty="0" err="1">
                <a:solidFill>
                  <a:schemeClr val="bg2">
                    <a:lumMod val="25000"/>
                  </a:schemeClr>
                </a:solidFill>
              </a:rPr>
              <a:t>Kurihara</a:t>
            </a:r>
            <a:r>
              <a:rPr lang="en-US" sz="2400" dirty="0">
                <a:solidFill>
                  <a:schemeClr val="bg2">
                    <a:lumMod val="25000"/>
                  </a:schemeClr>
                </a:solidFill>
              </a:rPr>
              <a:t>, 2009). </a:t>
            </a:r>
            <a:endParaRPr lang="ro-RO" sz="2400" dirty="0" smtClean="0">
              <a:solidFill>
                <a:schemeClr val="bg2">
                  <a:lumMod val="25000"/>
                </a:schemeClr>
              </a:solidFill>
            </a:endParaRPr>
          </a:p>
          <a:p>
            <a:pPr marL="285750" indent="-285750" algn="just">
              <a:buFont typeface="Wingdings" panose="05000000000000000000" pitchFamily="2" charset="2"/>
              <a:buChar char="Ø"/>
            </a:pPr>
            <a:r>
              <a:rPr lang="en-US" sz="2400" dirty="0">
                <a:solidFill>
                  <a:schemeClr val="accent2">
                    <a:lumMod val="50000"/>
                  </a:schemeClr>
                </a:solidFill>
              </a:rPr>
              <a:t>In 1985, the First International Symposium Umami (Hawaii) was held  and umami was recognized as a scientific term designating the taste of natural glutamates and nucleotides </a:t>
            </a:r>
            <a:r>
              <a:rPr lang="en-US" sz="2400" dirty="0">
                <a:solidFill>
                  <a:schemeClr val="bg2">
                    <a:lumMod val="25000"/>
                  </a:schemeClr>
                </a:solidFill>
              </a:rPr>
              <a:t>(</a:t>
            </a:r>
            <a:r>
              <a:rPr lang="en-US" sz="2400" dirty="0" err="1">
                <a:solidFill>
                  <a:schemeClr val="bg2">
                    <a:lumMod val="25000"/>
                  </a:schemeClr>
                </a:solidFill>
              </a:rPr>
              <a:t>Kurihara</a:t>
            </a:r>
            <a:r>
              <a:rPr lang="en-US" sz="2400" dirty="0">
                <a:solidFill>
                  <a:schemeClr val="bg2">
                    <a:lumMod val="25000"/>
                  </a:schemeClr>
                </a:solidFill>
              </a:rPr>
              <a:t>, 2009). </a:t>
            </a:r>
            <a:r>
              <a:rPr lang="en-US" sz="2400" dirty="0">
                <a:solidFill>
                  <a:schemeClr val="accent2">
                    <a:lumMod val="50000"/>
                  </a:schemeClr>
                </a:solidFill>
              </a:rPr>
              <a:t>In 2002, when receptors for umami taste were discovered (</a:t>
            </a:r>
            <a:r>
              <a:rPr lang="en-US" sz="2400" dirty="0" err="1">
                <a:solidFill>
                  <a:schemeClr val="bg2">
                    <a:lumMod val="25000"/>
                  </a:schemeClr>
                </a:solidFill>
              </a:rPr>
              <a:t>Lindemann</a:t>
            </a:r>
            <a:r>
              <a:rPr lang="en-US" sz="2400" dirty="0">
                <a:solidFill>
                  <a:schemeClr val="bg2">
                    <a:lumMod val="25000"/>
                  </a:schemeClr>
                </a:solidFill>
              </a:rPr>
              <a:t>, 2000; Nelson et al, 2002; Li et al, 2002)</a:t>
            </a:r>
            <a:r>
              <a:rPr lang="en-US" sz="2400" dirty="0">
                <a:solidFill>
                  <a:schemeClr val="accent2">
                    <a:lumMod val="50000"/>
                  </a:schemeClr>
                </a:solidFill>
              </a:rPr>
              <a:t>, umami was internationally recognized as the fifth taste, joining the four already existing tastes (sweet, sour, bitter, salty</a:t>
            </a:r>
            <a:r>
              <a:rPr lang="en-US" sz="2400" dirty="0" smtClean="0">
                <a:solidFill>
                  <a:schemeClr val="accent2">
                    <a:lumMod val="50000"/>
                  </a:schemeClr>
                </a:solidFill>
              </a:rPr>
              <a:t>).</a:t>
            </a:r>
            <a:endParaRPr lang="ro-RO" sz="2400" dirty="0" smtClean="0">
              <a:solidFill>
                <a:schemeClr val="accent2">
                  <a:lumMod val="50000"/>
                </a:schemeClr>
              </a:solidFill>
            </a:endParaRPr>
          </a:p>
        </p:txBody>
      </p:sp>
      <p:pic>
        <p:nvPicPr>
          <p:cNvPr id="5" name="Imagine 4"/>
          <p:cNvPicPr>
            <a:picLocks noChangeAspect="1"/>
          </p:cNvPicPr>
          <p:nvPr/>
        </p:nvPicPr>
        <p:blipFill>
          <a:blip r:embed="rId3"/>
          <a:stretch>
            <a:fillRect/>
          </a:stretch>
        </p:blipFill>
        <p:spPr>
          <a:xfrm>
            <a:off x="1757013" y="292230"/>
            <a:ext cx="1495236" cy="1177620"/>
          </a:xfrm>
          <a:prstGeom prst="rect">
            <a:avLst/>
          </a:prstGeom>
        </p:spPr>
      </p:pic>
    </p:spTree>
    <p:extLst>
      <p:ext uri="{BB962C8B-B14F-4D97-AF65-F5344CB8AC3E}">
        <p14:creationId xmlns:p14="http://schemas.microsoft.com/office/powerpoint/2010/main" val="4135241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1365664" y="217516"/>
            <a:ext cx="7740629" cy="706311"/>
          </a:xfrm>
        </p:spPr>
        <p:txBody>
          <a:bodyPr/>
          <a:lstStyle/>
          <a:p>
            <a:pPr algn="ctr"/>
            <a:r>
              <a:rPr lang="ro-RO" sz="4000" dirty="0" smtClean="0"/>
              <a:t/>
            </a:r>
            <a:br>
              <a:rPr lang="ro-RO" sz="4000" dirty="0" smtClean="0"/>
            </a:br>
            <a:r>
              <a:rPr lang="ro-RO" sz="4000" b="1" dirty="0" smtClean="0">
                <a:solidFill>
                  <a:schemeClr val="tx1"/>
                </a:solidFill>
              </a:rPr>
              <a:t>Umami taste</a:t>
            </a:r>
            <a:endParaRPr lang="ro-RO" sz="2800" b="1" dirty="0">
              <a:solidFill>
                <a:schemeClr val="tx1"/>
              </a:solidFill>
            </a:endParaRPr>
          </a:p>
        </p:txBody>
      </p:sp>
      <p:sp>
        <p:nvSpPr>
          <p:cNvPr id="3" name="Subtitlu 2"/>
          <p:cNvSpPr>
            <a:spLocks noGrp="1"/>
          </p:cNvSpPr>
          <p:nvPr>
            <p:ph type="subTitle" idx="1"/>
          </p:nvPr>
        </p:nvSpPr>
        <p:spPr>
          <a:xfrm>
            <a:off x="160256" y="1234912"/>
            <a:ext cx="10935091" cy="5184741"/>
          </a:xfrm>
        </p:spPr>
        <p:txBody>
          <a:bodyPr>
            <a:normAutofit fontScale="92500" lnSpcReduction="20000"/>
          </a:bodyPr>
          <a:lstStyle/>
          <a:p>
            <a:pPr algn="just">
              <a:lnSpc>
                <a:spcPct val="120000"/>
              </a:lnSpc>
              <a:spcBef>
                <a:spcPts val="0"/>
              </a:spcBef>
            </a:pPr>
            <a:r>
              <a:rPr lang="ro-RO" sz="2000" dirty="0" smtClean="0"/>
              <a:t>	</a:t>
            </a:r>
            <a:r>
              <a:rPr lang="en-US" sz="2000" dirty="0">
                <a:solidFill>
                  <a:schemeClr val="tx1"/>
                </a:solidFill>
              </a:rPr>
              <a:t>A peculiarity of monosodium glutamate is that it does not have a pleasant taste on its own </a:t>
            </a:r>
            <a:r>
              <a:rPr lang="en-US" sz="2000" dirty="0">
                <a:solidFill>
                  <a:schemeClr val="bg2">
                    <a:lumMod val="50000"/>
                  </a:schemeClr>
                </a:solidFill>
              </a:rPr>
              <a:t>(Beauchamp, 2009). </a:t>
            </a:r>
            <a:r>
              <a:rPr lang="en-US" sz="2000" dirty="0">
                <a:solidFill>
                  <a:schemeClr val="tx1"/>
                </a:solidFill>
              </a:rPr>
              <a:t>That sublime taste sensation is obtained only when monosodium glutamate (MSG) is combined with other substances that have a noticeable multiplier effect on the action of MSG and therefore monosodium glutamate is often characterized as a taste enhancer </a:t>
            </a:r>
            <a:r>
              <a:rPr lang="en-US" sz="2000" dirty="0">
                <a:solidFill>
                  <a:schemeClr val="bg2">
                    <a:lumMod val="50000"/>
                  </a:schemeClr>
                </a:solidFill>
              </a:rPr>
              <a:t>(</a:t>
            </a:r>
            <a:r>
              <a:rPr lang="en-US" sz="2000" dirty="0" err="1">
                <a:solidFill>
                  <a:schemeClr val="bg2">
                    <a:lumMod val="50000"/>
                  </a:schemeClr>
                </a:solidFill>
              </a:rPr>
              <a:t>Mouritsen</a:t>
            </a:r>
            <a:r>
              <a:rPr lang="en-US" sz="2000" dirty="0">
                <a:solidFill>
                  <a:schemeClr val="bg2">
                    <a:lumMod val="50000"/>
                  </a:schemeClr>
                </a:solidFill>
              </a:rPr>
              <a:t> et al, 2015).  </a:t>
            </a:r>
            <a:endParaRPr lang="ro-RO" sz="2000" dirty="0" smtClean="0">
              <a:solidFill>
                <a:schemeClr val="bg2">
                  <a:lumMod val="50000"/>
                </a:schemeClr>
              </a:solidFill>
            </a:endParaRPr>
          </a:p>
          <a:p>
            <a:pPr algn="just">
              <a:lnSpc>
                <a:spcPct val="120000"/>
              </a:lnSpc>
              <a:spcBef>
                <a:spcPts val="0"/>
              </a:spcBef>
            </a:pPr>
            <a:r>
              <a:rPr lang="ro-RO" sz="2000" dirty="0" smtClean="0">
                <a:solidFill>
                  <a:schemeClr val="tx1"/>
                </a:solidFill>
              </a:rPr>
              <a:t>	</a:t>
            </a:r>
            <a:r>
              <a:rPr lang="en-US" sz="2000" dirty="0" smtClean="0">
                <a:solidFill>
                  <a:schemeClr val="tx1"/>
                </a:solidFill>
              </a:rPr>
              <a:t>Therefore</a:t>
            </a:r>
            <a:r>
              <a:rPr lang="en-US" sz="2000" dirty="0">
                <a:solidFill>
                  <a:schemeClr val="tx1"/>
                </a:solidFill>
              </a:rPr>
              <a:t>, the umami taste </a:t>
            </a:r>
            <a:r>
              <a:rPr lang="en-US" sz="2000" dirty="0" smtClean="0">
                <a:solidFill>
                  <a:schemeClr val="tx1"/>
                </a:solidFill>
              </a:rPr>
              <a:t>is </a:t>
            </a:r>
            <a:r>
              <a:rPr lang="en-US" sz="2000" dirty="0">
                <a:solidFill>
                  <a:schemeClr val="tx1"/>
                </a:solidFill>
              </a:rPr>
              <a:t>extremely tender for those who work in the gastronomic field because by intelligently combining the raw materials, tasty dishes can be </a:t>
            </a:r>
            <a:r>
              <a:rPr lang="en-US" sz="2000" dirty="0" smtClean="0">
                <a:solidFill>
                  <a:schemeClr val="tx1"/>
                </a:solidFill>
              </a:rPr>
              <a:t>obtained</a:t>
            </a:r>
            <a:r>
              <a:rPr lang="ro-RO" sz="2000" dirty="0" smtClean="0">
                <a:solidFill>
                  <a:schemeClr val="tx1"/>
                </a:solidFill>
              </a:rPr>
              <a:t>.</a:t>
            </a:r>
            <a:endParaRPr lang="ro-RO" sz="2100" dirty="0" smtClean="0">
              <a:solidFill>
                <a:schemeClr val="tx1"/>
              </a:solidFill>
            </a:endParaRPr>
          </a:p>
          <a:p>
            <a:pPr algn="just">
              <a:lnSpc>
                <a:spcPct val="120000"/>
              </a:lnSpc>
              <a:spcBef>
                <a:spcPts val="0"/>
              </a:spcBef>
            </a:pPr>
            <a:r>
              <a:rPr lang="ro-RO" sz="2100" dirty="0">
                <a:solidFill>
                  <a:schemeClr val="tx2">
                    <a:lumMod val="50000"/>
                  </a:schemeClr>
                </a:solidFill>
              </a:rPr>
              <a:t>	</a:t>
            </a:r>
            <a:r>
              <a:rPr lang="en-US" sz="2100" dirty="0">
                <a:solidFill>
                  <a:schemeClr val="tx2">
                    <a:lumMod val="50000"/>
                  </a:schemeClr>
                </a:solidFill>
              </a:rPr>
              <a:t>The two important characteristics of umami taste are: </a:t>
            </a:r>
            <a:r>
              <a:rPr lang="en-US" sz="2100" dirty="0">
                <a:solidFill>
                  <a:srgbClr val="FF0000"/>
                </a:solidFill>
              </a:rPr>
              <a:t>synergism</a:t>
            </a:r>
            <a:r>
              <a:rPr lang="en-US" sz="2100" dirty="0">
                <a:solidFill>
                  <a:schemeClr val="tx2">
                    <a:lumMod val="50000"/>
                  </a:schemeClr>
                </a:solidFill>
              </a:rPr>
              <a:t> (the action intensification of two substances by their association) and </a:t>
            </a:r>
            <a:r>
              <a:rPr lang="en-US" sz="2100" dirty="0">
                <a:solidFill>
                  <a:srgbClr val="FF0000"/>
                </a:solidFill>
              </a:rPr>
              <a:t>interaction with other tastes </a:t>
            </a:r>
            <a:r>
              <a:rPr lang="en-US" sz="2100" dirty="0">
                <a:solidFill>
                  <a:schemeClr val="bg2">
                    <a:lumMod val="50000"/>
                  </a:schemeClr>
                </a:solidFill>
              </a:rPr>
              <a:t>(Kim et al, 2015; Zhang et al, 2019). </a:t>
            </a:r>
            <a:r>
              <a:rPr lang="ro-RO" sz="2100" dirty="0" smtClean="0">
                <a:solidFill>
                  <a:schemeClr val="bg2">
                    <a:lumMod val="50000"/>
                  </a:schemeClr>
                </a:solidFill>
              </a:rPr>
              <a:t>	</a:t>
            </a:r>
            <a:r>
              <a:rPr lang="ro-RO" sz="2100" dirty="0">
                <a:solidFill>
                  <a:schemeClr val="bg2">
                    <a:lumMod val="50000"/>
                  </a:schemeClr>
                </a:solidFill>
              </a:rPr>
              <a:t>	</a:t>
            </a:r>
            <a:endParaRPr lang="ro-RO" sz="2100" dirty="0" smtClean="0">
              <a:solidFill>
                <a:schemeClr val="bg2">
                  <a:lumMod val="50000"/>
                </a:schemeClr>
              </a:solidFill>
            </a:endParaRPr>
          </a:p>
          <a:p>
            <a:pPr algn="just">
              <a:lnSpc>
                <a:spcPct val="120000"/>
              </a:lnSpc>
              <a:spcBef>
                <a:spcPts val="0"/>
              </a:spcBef>
            </a:pPr>
            <a:r>
              <a:rPr lang="ro-RO" sz="2100" dirty="0">
                <a:solidFill>
                  <a:schemeClr val="bg2">
                    <a:lumMod val="50000"/>
                  </a:schemeClr>
                </a:solidFill>
              </a:rPr>
              <a:t>	</a:t>
            </a:r>
            <a:r>
              <a:rPr lang="en-US" sz="2100" dirty="0" smtClean="0">
                <a:solidFill>
                  <a:schemeClr val="tx1"/>
                </a:solidFill>
              </a:rPr>
              <a:t>To </a:t>
            </a:r>
            <a:r>
              <a:rPr lang="en-US" sz="2100" dirty="0">
                <a:solidFill>
                  <a:schemeClr val="tx1"/>
                </a:solidFill>
              </a:rPr>
              <a:t>humans, the response to a mixture of umami-inducing substances is eight times faster than if monosodium glutamate existed alone </a:t>
            </a:r>
            <a:r>
              <a:rPr lang="en-US" sz="2100" dirty="0">
                <a:solidFill>
                  <a:schemeClr val="bg2">
                    <a:lumMod val="50000"/>
                  </a:schemeClr>
                </a:solidFill>
              </a:rPr>
              <a:t>(Marcus, 2005; </a:t>
            </a:r>
            <a:r>
              <a:rPr lang="en-US" sz="2100" dirty="0" err="1">
                <a:solidFill>
                  <a:schemeClr val="bg2">
                    <a:lumMod val="50000"/>
                  </a:schemeClr>
                </a:solidFill>
              </a:rPr>
              <a:t>Kurihara</a:t>
            </a:r>
            <a:r>
              <a:rPr lang="en-US" sz="2100" dirty="0">
                <a:solidFill>
                  <a:schemeClr val="bg2">
                    <a:lumMod val="50000"/>
                  </a:schemeClr>
                </a:solidFill>
              </a:rPr>
              <a:t>, 2015). </a:t>
            </a:r>
            <a:r>
              <a:rPr lang="ro-RO" sz="2100" dirty="0" smtClean="0">
                <a:solidFill>
                  <a:schemeClr val="tx1"/>
                </a:solidFill>
              </a:rPr>
              <a:t>	</a:t>
            </a:r>
            <a:endParaRPr lang="ro-RO" sz="2100" dirty="0" smtClean="0">
              <a:solidFill>
                <a:schemeClr val="tx1"/>
              </a:solidFill>
            </a:endParaRPr>
          </a:p>
          <a:p>
            <a:pPr algn="just">
              <a:lnSpc>
                <a:spcPct val="120000"/>
              </a:lnSpc>
              <a:spcBef>
                <a:spcPts val="0"/>
              </a:spcBef>
            </a:pPr>
            <a:r>
              <a:rPr lang="ro-RO" sz="2100" dirty="0" smtClean="0">
                <a:solidFill>
                  <a:schemeClr val="tx1"/>
                </a:solidFill>
              </a:rPr>
              <a:t>	</a:t>
            </a:r>
            <a:r>
              <a:rPr lang="en-US" sz="2100" dirty="0">
                <a:solidFill>
                  <a:schemeClr val="tx1"/>
                </a:solidFill>
              </a:rPr>
              <a:t>We all have a preference for the umami taste since we were born. Both in amniotic fluid and in breast milk </a:t>
            </a:r>
            <a:r>
              <a:rPr lang="en-US" sz="2100" dirty="0">
                <a:solidFill>
                  <a:schemeClr val="bg2">
                    <a:lumMod val="50000"/>
                  </a:schemeClr>
                </a:solidFill>
              </a:rPr>
              <a:t>(</a:t>
            </a:r>
            <a:r>
              <a:rPr lang="en-US" sz="2100" dirty="0" err="1">
                <a:solidFill>
                  <a:schemeClr val="bg2">
                    <a:lumMod val="50000"/>
                  </a:schemeClr>
                </a:solidFill>
              </a:rPr>
              <a:t>Mastorakou</a:t>
            </a:r>
            <a:r>
              <a:rPr lang="en-US" sz="2100" dirty="0">
                <a:solidFill>
                  <a:schemeClr val="bg2">
                    <a:lumMod val="50000"/>
                  </a:schemeClr>
                </a:solidFill>
              </a:rPr>
              <a:t> et al., 2019; Wu et al., 2019) </a:t>
            </a:r>
            <a:r>
              <a:rPr lang="en-US" sz="2100" dirty="0">
                <a:solidFill>
                  <a:schemeClr val="tx1"/>
                </a:solidFill>
              </a:rPr>
              <a:t>are abundant in amino acids that transmit the umami taste thus causing us to look for its aroma throughout life. Thus the attraction for umami taste is innate </a:t>
            </a:r>
            <a:r>
              <a:rPr lang="en-US" sz="2100" dirty="0">
                <a:solidFill>
                  <a:schemeClr val="bg2">
                    <a:lumMod val="50000"/>
                  </a:schemeClr>
                </a:solidFill>
              </a:rPr>
              <a:t>(Behrens et al, 2011; </a:t>
            </a:r>
            <a:r>
              <a:rPr lang="en-US" sz="2100" dirty="0" err="1">
                <a:solidFill>
                  <a:schemeClr val="bg2">
                    <a:lumMod val="50000"/>
                  </a:schemeClr>
                </a:solidFill>
              </a:rPr>
              <a:t>Mouritsen</a:t>
            </a:r>
            <a:r>
              <a:rPr lang="en-US" sz="2100" dirty="0">
                <a:solidFill>
                  <a:schemeClr val="bg2">
                    <a:lumMod val="50000"/>
                  </a:schemeClr>
                </a:solidFill>
              </a:rPr>
              <a:t> et al, 2015</a:t>
            </a:r>
            <a:r>
              <a:rPr lang="en-US" sz="2100" dirty="0" smtClean="0">
                <a:solidFill>
                  <a:schemeClr val="bg2">
                    <a:lumMod val="50000"/>
                  </a:schemeClr>
                </a:solidFill>
              </a:rPr>
              <a:t>).</a:t>
            </a:r>
            <a:endParaRPr lang="ro-RO" sz="2000" dirty="0">
              <a:solidFill>
                <a:schemeClr val="bg2">
                  <a:lumMod val="50000"/>
                </a:schemeClr>
              </a:solidFill>
            </a:endParaRPr>
          </a:p>
        </p:txBody>
      </p:sp>
      <p:pic>
        <p:nvPicPr>
          <p:cNvPr id="5" name="Imagine 4"/>
          <p:cNvPicPr>
            <a:picLocks noChangeAspect="1"/>
          </p:cNvPicPr>
          <p:nvPr/>
        </p:nvPicPr>
        <p:blipFill>
          <a:blip r:embed="rId2"/>
          <a:stretch>
            <a:fillRect/>
          </a:stretch>
        </p:blipFill>
        <p:spPr>
          <a:xfrm>
            <a:off x="846806" y="2132"/>
            <a:ext cx="1551704" cy="1137077"/>
          </a:xfrm>
          <a:prstGeom prst="rect">
            <a:avLst/>
          </a:prstGeom>
        </p:spPr>
      </p:pic>
    </p:spTree>
    <p:extLst>
      <p:ext uri="{BB962C8B-B14F-4D97-AF65-F5344CB8AC3E}">
        <p14:creationId xmlns:p14="http://schemas.microsoft.com/office/powerpoint/2010/main" val="2387146615"/>
      </p:ext>
    </p:extLst>
  </p:cSld>
  <p:clrMapOvr>
    <a:masterClrMapping/>
  </p:clrMapOvr>
</p:sld>
</file>

<file path=ppt/theme/theme1.xml><?xml version="1.0" encoding="utf-8"?>
<a:theme xmlns:a="http://schemas.openxmlformats.org/drawingml/2006/main" name="Fațetă">
  <a:themeElements>
    <a:clrScheme name="Fațetă">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țetă">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țetă">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1328</TotalTime>
  <Words>2065</Words>
  <Application>Microsoft Office PowerPoint</Application>
  <PresentationFormat>Ecran lat</PresentationFormat>
  <Paragraphs>111</Paragraphs>
  <Slides>18</Slides>
  <Notes>7</Notes>
  <HiddenSlides>0</HiddenSlides>
  <MMClips>0</MMClips>
  <ScaleCrop>false</ScaleCrop>
  <HeadingPairs>
    <vt:vector size="6" baseType="variant">
      <vt:variant>
        <vt:lpstr>Fonturi utilizate</vt:lpstr>
      </vt:variant>
      <vt:variant>
        <vt:i4>8</vt:i4>
      </vt:variant>
      <vt:variant>
        <vt:lpstr>Temă</vt:lpstr>
      </vt:variant>
      <vt:variant>
        <vt:i4>1</vt:i4>
      </vt:variant>
      <vt:variant>
        <vt:lpstr>Titluri diapozitive</vt:lpstr>
      </vt:variant>
      <vt:variant>
        <vt:i4>18</vt:i4>
      </vt:variant>
    </vt:vector>
  </HeadingPairs>
  <TitlesOfParts>
    <vt:vector size="27" baseType="lpstr">
      <vt:lpstr>Arial</vt:lpstr>
      <vt:lpstr>Arial Black</vt:lpstr>
      <vt:lpstr>Calibri</vt:lpstr>
      <vt:lpstr>Palatino Linotype</vt:lpstr>
      <vt:lpstr>Times New Roman</vt:lpstr>
      <vt:lpstr>Trebuchet MS</vt:lpstr>
      <vt:lpstr>Wingdings</vt:lpstr>
      <vt:lpstr>Wingdings 3</vt:lpstr>
      <vt:lpstr>Fațetă</vt:lpstr>
      <vt:lpstr>Harnessing in gastronomy of mountain products by fruiting the umami taste </vt:lpstr>
      <vt:lpstr>Short introduction</vt:lpstr>
      <vt:lpstr>Short introduction</vt:lpstr>
      <vt:lpstr>What is umami?</vt:lpstr>
      <vt:lpstr>What is umami?</vt:lpstr>
      <vt:lpstr>What is umami?</vt:lpstr>
      <vt:lpstr> What is umami?</vt:lpstr>
      <vt:lpstr>What is umami?</vt:lpstr>
      <vt:lpstr> Umami taste</vt:lpstr>
      <vt:lpstr>Application</vt:lpstr>
      <vt:lpstr>Application</vt:lpstr>
      <vt:lpstr>Prezentare PowerPoint</vt:lpstr>
      <vt:lpstr>Application  </vt:lpstr>
      <vt:lpstr>                      </vt:lpstr>
      <vt:lpstr>  Applicability - mountain products become stars in the final preparation (responsible for the taste of umami)</vt:lpstr>
      <vt:lpstr>Conclusions</vt:lpstr>
      <vt:lpstr>Thank you!</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Utilizator</dc:creator>
  <cp:lastModifiedBy>Utilizator</cp:lastModifiedBy>
  <cp:revision>311</cp:revision>
  <dcterms:created xsi:type="dcterms:W3CDTF">2021-09-06T08:30:39Z</dcterms:created>
  <dcterms:modified xsi:type="dcterms:W3CDTF">2022-05-18T11:44:13Z</dcterms:modified>
</cp:coreProperties>
</file>