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2" r:id="rId2"/>
    <p:sldId id="269" r:id="rId3"/>
    <p:sldId id="257" r:id="rId4"/>
    <p:sldId id="258" r:id="rId5"/>
    <p:sldId id="259" r:id="rId6"/>
    <p:sldId id="265" r:id="rId7"/>
    <p:sldId id="266" r:id="rId8"/>
    <p:sldId id="260" r:id="rId9"/>
    <p:sldId id="261" r:id="rId10"/>
    <p:sldId id="267" r:id="rId11"/>
    <p:sldId id="262" r:id="rId12"/>
    <p:sldId id="273"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57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6.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'din WEF_TTC_2019'!$C$3</c:f>
              <c:strCache>
                <c:ptCount val="1"/>
                <c:pt idx="0">
                  <c:v>Poziția / Rank</c:v>
                </c:pt>
              </c:strCache>
            </c:strRef>
          </c:tx>
          <c:spPr>
            <a:solidFill>
              <a:schemeClr val="bg2">
                <a:lumMod val="75000"/>
              </a:schemeClr>
            </a:solidFill>
          </c:spPr>
          <c:invertIfNegative val="0"/>
          <c:dPt>
            <c:idx val="14"/>
            <c:invertIfNegative val="0"/>
            <c:bubble3D val="0"/>
            <c:spPr>
              <a:solidFill>
                <a:schemeClr val="bg2">
                  <a:lumMod val="75000"/>
                </a:schemeClr>
              </a:solidFill>
              <a:ln>
                <a:solidFill>
                  <a:schemeClr val="accent2">
                    <a:lumMod val="75000"/>
                  </a:schemeClr>
                </a:solidFill>
              </a:ln>
            </c:spPr>
            <c:extLst>
              <c:ext xmlns:c16="http://schemas.microsoft.com/office/drawing/2014/chart" uri="{C3380CC4-5D6E-409C-BE32-E72D297353CC}">
                <c16:uniqueId val="{00000001-DC9D-4566-A378-80756FB9DDA8}"/>
              </c:ext>
            </c:extLst>
          </c:dPt>
          <c:dLbls>
            <c:dLbl>
              <c:idx val="3"/>
              <c:layout>
                <c:manualLayout>
                  <c:x val="0"/>
                  <c:y val="7.1813271921990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C9D-4566-A378-80756FB9DDA8}"/>
                </c:ext>
              </c:extLst>
            </c:dLbl>
            <c:dLbl>
              <c:idx val="4"/>
              <c:layout>
                <c:manualLayout>
                  <c:x val="1.7595307917888599E-2"/>
                  <c:y val="3.83004116917284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C9D-4566-A378-80756FB9DDA8}"/>
                </c:ext>
              </c:extLst>
            </c:dLbl>
            <c:dLbl>
              <c:idx val="10"/>
              <c:layout>
                <c:manualLayout>
                  <c:x val="1.9550342130987292E-3"/>
                  <c:y val="6.70257204605247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C9D-4566-A378-80756FB9DDA8}"/>
                </c:ext>
              </c:extLst>
            </c:dLbl>
            <c:dLbl>
              <c:idx val="20"/>
              <c:layout>
                <c:manualLayout>
                  <c:x val="1.7595307917888565E-2"/>
                  <c:y val="5.74506175375926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C9D-4566-A378-80756FB9DDA8}"/>
                </c:ext>
              </c:extLst>
            </c:dLbl>
            <c:spPr>
              <a:noFill/>
              <a:ln>
                <a:noFill/>
              </a:ln>
              <a:effectLst/>
            </c:spPr>
            <c:txPr>
              <a:bodyPr/>
              <a:lstStyle/>
              <a:p>
                <a:pPr>
                  <a:defRPr sz="700" b="1" i="0" u="sng">
                    <a:solidFill>
                      <a:schemeClr val="bg2">
                        <a:lumMod val="25000"/>
                      </a:schemeClr>
                    </a:solidFill>
                    <a:latin typeface="Times New Roman" pitchFamily="18" charset="0"/>
                    <a:cs typeface="Times New Roman" pitchFamily="18" charset="0"/>
                  </a:defRPr>
                </a:pPr>
                <a:endParaRPr lang="ro-R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'din WEF_TTC_2019'!$B$4:$B$26</c:f>
              <c:strCache>
                <c:ptCount val="23"/>
                <c:pt idx="0">
                  <c:v>Spania</c:v>
                </c:pt>
                <c:pt idx="1">
                  <c:v>Franța</c:v>
                </c:pt>
                <c:pt idx="2">
                  <c:v>Germania</c:v>
                </c:pt>
                <c:pt idx="3">
                  <c:v>Armenia</c:v>
                </c:pt>
                <c:pt idx="4">
                  <c:v>Azerbaidjan</c:v>
                </c:pt>
                <c:pt idx="5">
                  <c:v>Bulgaria</c:v>
                </c:pt>
                <c:pt idx="6">
                  <c:v>Cehia</c:v>
                </c:pt>
                <c:pt idx="7">
                  <c:v>Croația</c:v>
                </c:pt>
                <c:pt idx="8">
                  <c:v>Estonia</c:v>
                </c:pt>
                <c:pt idx="9">
                  <c:v>Georgia</c:v>
                </c:pt>
                <c:pt idx="10">
                  <c:v>Kazahstan</c:v>
                </c:pt>
                <c:pt idx="11">
                  <c:v>Kârgâzstan</c:v>
                </c:pt>
                <c:pt idx="12">
                  <c:v>Letonia</c:v>
                </c:pt>
                <c:pt idx="13">
                  <c:v>Lituania</c:v>
                </c:pt>
                <c:pt idx="14">
                  <c:v>Moldova</c:v>
                </c:pt>
                <c:pt idx="15">
                  <c:v>Polonia</c:v>
                </c:pt>
                <c:pt idx="16">
                  <c:v>România</c:v>
                </c:pt>
                <c:pt idx="17">
                  <c:v>Rusia</c:v>
                </c:pt>
                <c:pt idx="18">
                  <c:v>Slovacia</c:v>
                </c:pt>
                <c:pt idx="19">
                  <c:v>Slovenia</c:v>
                </c:pt>
                <c:pt idx="20">
                  <c:v>Ucraina</c:v>
                </c:pt>
                <c:pt idx="21">
                  <c:v>Ungaria</c:v>
                </c:pt>
                <c:pt idx="22">
                  <c:v>Tadjikistan</c:v>
                </c:pt>
              </c:strCache>
            </c:strRef>
          </c:cat>
          <c:val>
            <c:numRef>
              <c:f>'din WEF_TTC_2019'!$C$4:$C$26</c:f>
              <c:numCache>
                <c:formatCode>General</c:formatCode>
                <c:ptCount val="23"/>
                <c:pt idx="0">
                  <c:v>1</c:v>
                </c:pt>
                <c:pt idx="1">
                  <c:v>2</c:v>
                </c:pt>
                <c:pt idx="2">
                  <c:v>3</c:v>
                </c:pt>
                <c:pt idx="3">
                  <c:v>79</c:v>
                </c:pt>
                <c:pt idx="4">
                  <c:v>71</c:v>
                </c:pt>
                <c:pt idx="5">
                  <c:v>45</c:v>
                </c:pt>
                <c:pt idx="6">
                  <c:v>38</c:v>
                </c:pt>
                <c:pt idx="7">
                  <c:v>27</c:v>
                </c:pt>
                <c:pt idx="8">
                  <c:v>46</c:v>
                </c:pt>
                <c:pt idx="9">
                  <c:v>68</c:v>
                </c:pt>
                <c:pt idx="10">
                  <c:v>80</c:v>
                </c:pt>
                <c:pt idx="11">
                  <c:v>110</c:v>
                </c:pt>
                <c:pt idx="12">
                  <c:v>53</c:v>
                </c:pt>
                <c:pt idx="13">
                  <c:v>59</c:v>
                </c:pt>
                <c:pt idx="14">
                  <c:v>103</c:v>
                </c:pt>
                <c:pt idx="15">
                  <c:v>42</c:v>
                </c:pt>
                <c:pt idx="16">
                  <c:v>56</c:v>
                </c:pt>
                <c:pt idx="17">
                  <c:v>39</c:v>
                </c:pt>
                <c:pt idx="18">
                  <c:v>60</c:v>
                </c:pt>
                <c:pt idx="19">
                  <c:v>36</c:v>
                </c:pt>
                <c:pt idx="20">
                  <c:v>78</c:v>
                </c:pt>
                <c:pt idx="21">
                  <c:v>48</c:v>
                </c:pt>
                <c:pt idx="22">
                  <c:v>104</c:v>
                </c:pt>
              </c:numCache>
            </c:numRef>
          </c:val>
          <c:extLst>
            <c:ext xmlns:c16="http://schemas.microsoft.com/office/drawing/2014/chart" uri="{C3380CC4-5D6E-409C-BE32-E72D297353CC}">
              <c16:uniqueId val="{00000006-DC9D-4566-A378-80756FB9DDA8}"/>
            </c:ext>
          </c:extLst>
        </c:ser>
        <c:dLbls>
          <c:showLegendKey val="0"/>
          <c:showVal val="0"/>
          <c:showCatName val="0"/>
          <c:showSerName val="0"/>
          <c:showPercent val="0"/>
          <c:showBubbleSize val="0"/>
        </c:dLbls>
        <c:gapWidth val="150"/>
        <c:axId val="151011328"/>
        <c:axId val="151012864"/>
      </c:barChart>
      <c:lineChart>
        <c:grouping val="standard"/>
        <c:varyColors val="0"/>
        <c:ser>
          <c:idx val="1"/>
          <c:order val="1"/>
          <c:tx>
            <c:strRef>
              <c:f>'din WEF_TTC_2019'!$D$3</c:f>
              <c:strCache>
                <c:ptCount val="1"/>
                <c:pt idx="0">
                  <c:v>Valoarea / Score</c:v>
                </c:pt>
              </c:strCache>
            </c:strRef>
          </c:tx>
          <c:spPr>
            <a:ln>
              <a:noFill/>
            </a:ln>
          </c:spPr>
          <c:marker>
            <c:symbol val="diamond"/>
            <c:size val="7"/>
            <c:spPr>
              <a:solidFill>
                <a:srgbClr val="660033"/>
              </a:solidFill>
              <a:ln>
                <a:solidFill>
                  <a:srgbClr val="660033"/>
                </a:solidFill>
              </a:ln>
            </c:spPr>
          </c:marker>
          <c:dLbls>
            <c:dLbl>
              <c:idx val="14"/>
              <c:layout>
                <c:manualLayout>
                  <c:x val="-7.5758345456084855E-3"/>
                  <c:y val="-3.36323605305209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C9D-4566-A378-80756FB9DDA8}"/>
                </c:ext>
              </c:extLst>
            </c:dLbl>
            <c:dLbl>
              <c:idx val="22"/>
              <c:layout>
                <c:manualLayout>
                  <c:x val="-4.4721484594484343E-2"/>
                  <c:y val="-1.44821546846567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C9D-4566-A378-80756FB9DDA8}"/>
                </c:ext>
              </c:extLst>
            </c:dLbl>
            <c:spPr>
              <a:noFill/>
              <a:ln>
                <a:noFill/>
              </a:ln>
              <a:effectLst/>
            </c:spPr>
            <c:txPr>
              <a:bodyPr/>
              <a:lstStyle/>
              <a:p>
                <a:pPr>
                  <a:defRPr sz="700" b="1" i="1">
                    <a:latin typeface="Times New Roman" pitchFamily="18" charset="0"/>
                    <a:cs typeface="Times New Roman" pitchFamily="18" charset="0"/>
                  </a:defRPr>
                </a:pPr>
                <a:endParaRPr lang="ro-R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'din WEF_TTC_2019'!$B$4:$B$26</c:f>
              <c:strCache>
                <c:ptCount val="23"/>
                <c:pt idx="0">
                  <c:v>Spania</c:v>
                </c:pt>
                <c:pt idx="1">
                  <c:v>Franța</c:v>
                </c:pt>
                <c:pt idx="2">
                  <c:v>Germania</c:v>
                </c:pt>
                <c:pt idx="3">
                  <c:v>Armenia</c:v>
                </c:pt>
                <c:pt idx="4">
                  <c:v>Azerbaidjan</c:v>
                </c:pt>
                <c:pt idx="5">
                  <c:v>Bulgaria</c:v>
                </c:pt>
                <c:pt idx="6">
                  <c:v>Cehia</c:v>
                </c:pt>
                <c:pt idx="7">
                  <c:v>Croația</c:v>
                </c:pt>
                <c:pt idx="8">
                  <c:v>Estonia</c:v>
                </c:pt>
                <c:pt idx="9">
                  <c:v>Georgia</c:v>
                </c:pt>
                <c:pt idx="10">
                  <c:v>Kazahstan</c:v>
                </c:pt>
                <c:pt idx="11">
                  <c:v>Kârgâzstan</c:v>
                </c:pt>
                <c:pt idx="12">
                  <c:v>Letonia</c:v>
                </c:pt>
                <c:pt idx="13">
                  <c:v>Lituania</c:v>
                </c:pt>
                <c:pt idx="14">
                  <c:v>Moldova</c:v>
                </c:pt>
                <c:pt idx="15">
                  <c:v>Polonia</c:v>
                </c:pt>
                <c:pt idx="16">
                  <c:v>România</c:v>
                </c:pt>
                <c:pt idx="17">
                  <c:v>Rusia</c:v>
                </c:pt>
                <c:pt idx="18">
                  <c:v>Slovacia</c:v>
                </c:pt>
                <c:pt idx="19">
                  <c:v>Slovenia</c:v>
                </c:pt>
                <c:pt idx="20">
                  <c:v>Ucraina</c:v>
                </c:pt>
                <c:pt idx="21">
                  <c:v>Ungaria</c:v>
                </c:pt>
                <c:pt idx="22">
                  <c:v>Tadjikistan</c:v>
                </c:pt>
              </c:strCache>
            </c:strRef>
          </c:cat>
          <c:val>
            <c:numRef>
              <c:f>'din WEF_TTC_2019'!$D$4:$D$26</c:f>
              <c:numCache>
                <c:formatCode>General</c:formatCode>
                <c:ptCount val="23"/>
                <c:pt idx="0">
                  <c:v>5.4</c:v>
                </c:pt>
                <c:pt idx="1">
                  <c:v>5.4</c:v>
                </c:pt>
                <c:pt idx="2">
                  <c:v>5.4</c:v>
                </c:pt>
                <c:pt idx="3">
                  <c:v>3.7</c:v>
                </c:pt>
                <c:pt idx="4">
                  <c:v>3.8</c:v>
                </c:pt>
                <c:pt idx="5">
                  <c:v>4.2</c:v>
                </c:pt>
                <c:pt idx="6">
                  <c:v>4.3</c:v>
                </c:pt>
                <c:pt idx="7">
                  <c:v>4.5</c:v>
                </c:pt>
                <c:pt idx="8">
                  <c:v>4.2</c:v>
                </c:pt>
                <c:pt idx="9">
                  <c:v>3.9</c:v>
                </c:pt>
                <c:pt idx="10">
                  <c:v>3.7</c:v>
                </c:pt>
                <c:pt idx="11">
                  <c:v>3.2</c:v>
                </c:pt>
                <c:pt idx="12">
                  <c:v>4</c:v>
                </c:pt>
                <c:pt idx="13">
                  <c:v>4</c:v>
                </c:pt>
                <c:pt idx="14">
                  <c:v>3.3</c:v>
                </c:pt>
                <c:pt idx="15">
                  <c:v>4.2</c:v>
                </c:pt>
                <c:pt idx="16">
                  <c:v>4</c:v>
                </c:pt>
                <c:pt idx="17">
                  <c:v>4.3</c:v>
                </c:pt>
                <c:pt idx="18">
                  <c:v>4</c:v>
                </c:pt>
                <c:pt idx="19">
                  <c:v>4.3</c:v>
                </c:pt>
                <c:pt idx="20">
                  <c:v>3.7</c:v>
                </c:pt>
                <c:pt idx="21">
                  <c:v>4.2</c:v>
                </c:pt>
                <c:pt idx="22">
                  <c:v>3.3</c:v>
                </c:pt>
              </c:numCache>
            </c:numRef>
          </c:val>
          <c:smooth val="0"/>
          <c:extLst>
            <c:ext xmlns:c16="http://schemas.microsoft.com/office/drawing/2014/chart" uri="{C3380CC4-5D6E-409C-BE32-E72D297353CC}">
              <c16:uniqueId val="{00000009-DC9D-4566-A378-80756FB9DDA8}"/>
            </c:ext>
          </c:extLst>
        </c:ser>
        <c:dLbls>
          <c:showLegendKey val="0"/>
          <c:showVal val="0"/>
          <c:showCatName val="0"/>
          <c:showSerName val="0"/>
          <c:showPercent val="0"/>
          <c:showBubbleSize val="0"/>
        </c:dLbls>
        <c:marker val="1"/>
        <c:smooth val="0"/>
        <c:axId val="151021056"/>
        <c:axId val="151014784"/>
      </c:lineChart>
      <c:catAx>
        <c:axId val="151011328"/>
        <c:scaling>
          <c:orientation val="minMax"/>
        </c:scaling>
        <c:delete val="0"/>
        <c:axPos val="b"/>
        <c:numFmt formatCode="General" sourceLinked="0"/>
        <c:majorTickMark val="out"/>
        <c:minorTickMark val="none"/>
        <c:tickLblPos val="nextTo"/>
        <c:txPr>
          <a:bodyPr rot="-5400000" vert="horz"/>
          <a:lstStyle/>
          <a:p>
            <a:pPr>
              <a:defRPr sz="800">
                <a:latin typeface="Times New Roman" pitchFamily="18" charset="0"/>
                <a:cs typeface="Times New Roman" pitchFamily="18" charset="0"/>
              </a:defRPr>
            </a:pPr>
            <a:endParaRPr lang="ro-RO"/>
          </a:p>
        </c:txPr>
        <c:crossAx val="151012864"/>
        <c:crosses val="autoZero"/>
        <c:auto val="1"/>
        <c:lblAlgn val="ctr"/>
        <c:lblOffset val="100"/>
        <c:noMultiLvlLbl val="0"/>
      </c:catAx>
      <c:valAx>
        <c:axId val="151012864"/>
        <c:scaling>
          <c:orientation val="minMax"/>
          <c:max val="140"/>
        </c:scaling>
        <c:delete val="0"/>
        <c:axPos val="l"/>
        <c:title>
          <c:tx>
            <c:rich>
              <a:bodyPr rot="-5400000" vert="horz"/>
              <a:lstStyle/>
              <a:p>
                <a:pPr>
                  <a:defRPr sz="900">
                    <a:latin typeface="Times New Roman" pitchFamily="18" charset="0"/>
                    <a:cs typeface="Times New Roman" pitchFamily="18" charset="0"/>
                  </a:defRPr>
                </a:pPr>
                <a:r>
                  <a:rPr lang="ro-RO" sz="900">
                    <a:latin typeface="Times New Roman" pitchFamily="18" charset="0"/>
                    <a:cs typeface="Times New Roman" pitchFamily="18" charset="0"/>
                  </a:rPr>
                  <a:t>Poziția / Rank</a:t>
                </a:r>
              </a:p>
            </c:rich>
          </c:tx>
          <c:layout>
            <c:manualLayout>
              <c:xMode val="edge"/>
              <c:yMode val="edge"/>
              <c:x val="9.7751710654936461E-3"/>
              <c:y val="0.30523430163760645"/>
            </c:manualLayout>
          </c:layout>
          <c:overlay val="0"/>
        </c:title>
        <c:numFmt formatCode="General" sourceLinked="1"/>
        <c:majorTickMark val="out"/>
        <c:minorTickMark val="none"/>
        <c:tickLblPos val="nextTo"/>
        <c:txPr>
          <a:bodyPr/>
          <a:lstStyle/>
          <a:p>
            <a:pPr>
              <a:defRPr sz="900">
                <a:latin typeface="Times New Roman" pitchFamily="18" charset="0"/>
                <a:cs typeface="Times New Roman" pitchFamily="18" charset="0"/>
              </a:defRPr>
            </a:pPr>
            <a:endParaRPr lang="ro-RO"/>
          </a:p>
        </c:txPr>
        <c:crossAx val="151011328"/>
        <c:crosses val="autoZero"/>
        <c:crossBetween val="between"/>
      </c:valAx>
      <c:valAx>
        <c:axId val="151014784"/>
        <c:scaling>
          <c:orientation val="minMax"/>
        </c:scaling>
        <c:delete val="0"/>
        <c:axPos val="r"/>
        <c:title>
          <c:tx>
            <c:rich>
              <a:bodyPr rot="5400000" vert="horz"/>
              <a:lstStyle/>
              <a:p>
                <a:pPr>
                  <a:defRPr sz="900">
                    <a:latin typeface="Times New Roman" pitchFamily="18" charset="0"/>
                    <a:cs typeface="Times New Roman" pitchFamily="18" charset="0"/>
                  </a:defRPr>
                </a:pPr>
                <a:r>
                  <a:rPr lang="ro-RO" sz="900">
                    <a:latin typeface="Times New Roman" pitchFamily="18" charset="0"/>
                    <a:cs typeface="Times New Roman" pitchFamily="18" charset="0"/>
                  </a:rPr>
                  <a:t>Valoarea / Score</a:t>
                </a:r>
              </a:p>
            </c:rich>
          </c:tx>
          <c:layout>
            <c:manualLayout>
              <c:xMode val="edge"/>
              <c:yMode val="edge"/>
              <c:x val="0.96007215816289215"/>
              <c:y val="0.27444049903266643"/>
            </c:manualLayout>
          </c:layout>
          <c:overlay val="0"/>
        </c:title>
        <c:numFmt formatCode="General" sourceLinked="1"/>
        <c:majorTickMark val="out"/>
        <c:minorTickMark val="none"/>
        <c:tickLblPos val="nextTo"/>
        <c:txPr>
          <a:bodyPr/>
          <a:lstStyle/>
          <a:p>
            <a:pPr>
              <a:defRPr sz="900">
                <a:latin typeface="Times New Roman" pitchFamily="18" charset="0"/>
                <a:cs typeface="Times New Roman" pitchFamily="18" charset="0"/>
              </a:defRPr>
            </a:pPr>
            <a:endParaRPr lang="ro-RO"/>
          </a:p>
        </c:txPr>
        <c:crossAx val="151021056"/>
        <c:crosses val="max"/>
        <c:crossBetween val="between"/>
      </c:valAx>
      <c:catAx>
        <c:axId val="151021056"/>
        <c:scaling>
          <c:orientation val="minMax"/>
        </c:scaling>
        <c:delete val="1"/>
        <c:axPos val="b"/>
        <c:numFmt formatCode="General" sourceLinked="1"/>
        <c:majorTickMark val="out"/>
        <c:minorTickMark val="none"/>
        <c:tickLblPos val="nextTo"/>
        <c:crossAx val="151014784"/>
        <c:crosses val="autoZero"/>
        <c:auto val="1"/>
        <c:lblAlgn val="ctr"/>
        <c:lblOffset val="100"/>
        <c:noMultiLvlLbl val="0"/>
      </c:catAx>
    </c:plotArea>
    <c:legend>
      <c:legendPos val="t"/>
      <c:overlay val="0"/>
      <c:txPr>
        <a:bodyPr/>
        <a:lstStyle/>
        <a:p>
          <a:pPr>
            <a:defRPr>
              <a:latin typeface="Times New Roman" pitchFamily="18" charset="0"/>
              <a:cs typeface="Times New Roman" pitchFamily="18" charset="0"/>
            </a:defRPr>
          </a:pPr>
          <a:endParaRPr lang="ro-RO"/>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Comparatie_tari!$B$23:$B$40</c:f>
              <c:strCache>
                <c:ptCount val="17"/>
                <c:pt idx="0">
                  <c:v>Armenia</c:v>
                </c:pt>
                <c:pt idx="1">
                  <c:v>Azerbaidjan</c:v>
                </c:pt>
                <c:pt idx="2">
                  <c:v>Belarus</c:v>
                </c:pt>
                <c:pt idx="3">
                  <c:v>Bulgaria</c:v>
                </c:pt>
                <c:pt idx="4">
                  <c:v>Cehia</c:v>
                </c:pt>
                <c:pt idx="5">
                  <c:v>Croația</c:v>
                </c:pt>
                <c:pt idx="6">
                  <c:v>Estonia</c:v>
                </c:pt>
                <c:pt idx="7">
                  <c:v>Georgia</c:v>
                </c:pt>
                <c:pt idx="8">
                  <c:v>Letonia</c:v>
                </c:pt>
                <c:pt idx="9">
                  <c:v>Lituania</c:v>
                </c:pt>
                <c:pt idx="10">
                  <c:v>Moldova</c:v>
                </c:pt>
                <c:pt idx="11">
                  <c:v>Polonia</c:v>
                </c:pt>
                <c:pt idx="12">
                  <c:v>România</c:v>
                </c:pt>
                <c:pt idx="13">
                  <c:v>Slovacia</c:v>
                </c:pt>
                <c:pt idx="14">
                  <c:v>Slovenia</c:v>
                </c:pt>
                <c:pt idx="15">
                  <c:v>Ucraina</c:v>
                </c:pt>
                <c:pt idx="16">
                  <c:v>Ungaria</c:v>
                </c:pt>
              </c:strCache>
            </c:strRef>
          </c:cat>
          <c:val>
            <c:numRef>
              <c:f>Comparatie_tari!$C$23:$C$40</c:f>
            </c:numRef>
          </c:val>
          <c:extLst>
            <c:ext xmlns:c16="http://schemas.microsoft.com/office/drawing/2014/chart" uri="{C3380CC4-5D6E-409C-BE32-E72D297353CC}">
              <c16:uniqueId val="{00000000-C50A-4C83-B070-D7101EFEA936}"/>
            </c:ext>
          </c:extLst>
        </c:ser>
        <c:ser>
          <c:idx val="1"/>
          <c:order val="1"/>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Comparatie_tari!$B$23:$B$40</c:f>
              <c:strCache>
                <c:ptCount val="17"/>
                <c:pt idx="0">
                  <c:v>Armenia</c:v>
                </c:pt>
                <c:pt idx="1">
                  <c:v>Azerbaidjan</c:v>
                </c:pt>
                <c:pt idx="2">
                  <c:v>Belarus</c:v>
                </c:pt>
                <c:pt idx="3">
                  <c:v>Bulgaria</c:v>
                </c:pt>
                <c:pt idx="4">
                  <c:v>Cehia</c:v>
                </c:pt>
                <c:pt idx="5">
                  <c:v>Croația</c:v>
                </c:pt>
                <c:pt idx="6">
                  <c:v>Estonia</c:v>
                </c:pt>
                <c:pt idx="7">
                  <c:v>Georgia</c:v>
                </c:pt>
                <c:pt idx="8">
                  <c:v>Letonia</c:v>
                </c:pt>
                <c:pt idx="9">
                  <c:v>Lituania</c:v>
                </c:pt>
                <c:pt idx="10">
                  <c:v>Moldova</c:v>
                </c:pt>
                <c:pt idx="11">
                  <c:v>Polonia</c:v>
                </c:pt>
                <c:pt idx="12">
                  <c:v>România</c:v>
                </c:pt>
                <c:pt idx="13">
                  <c:v>Slovacia</c:v>
                </c:pt>
                <c:pt idx="14">
                  <c:v>Slovenia</c:v>
                </c:pt>
                <c:pt idx="15">
                  <c:v>Ucraina</c:v>
                </c:pt>
                <c:pt idx="16">
                  <c:v>Ungaria</c:v>
                </c:pt>
              </c:strCache>
            </c:strRef>
          </c:cat>
          <c:val>
            <c:numRef>
              <c:f>Comparatie_tari!$D$23:$D$40</c:f>
            </c:numRef>
          </c:val>
          <c:extLst>
            <c:ext xmlns:c16="http://schemas.microsoft.com/office/drawing/2014/chart" uri="{C3380CC4-5D6E-409C-BE32-E72D297353CC}">
              <c16:uniqueId val="{00000001-C50A-4C83-B070-D7101EFEA936}"/>
            </c:ext>
          </c:extLst>
        </c:ser>
        <c:ser>
          <c:idx val="2"/>
          <c:order val="2"/>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Comparatie_tari!$B$23:$B$40</c:f>
              <c:strCache>
                <c:ptCount val="17"/>
                <c:pt idx="0">
                  <c:v>Armenia</c:v>
                </c:pt>
                <c:pt idx="1">
                  <c:v>Azerbaidjan</c:v>
                </c:pt>
                <c:pt idx="2">
                  <c:v>Belarus</c:v>
                </c:pt>
                <c:pt idx="3">
                  <c:v>Bulgaria</c:v>
                </c:pt>
                <c:pt idx="4">
                  <c:v>Cehia</c:v>
                </c:pt>
                <c:pt idx="5">
                  <c:v>Croația</c:v>
                </c:pt>
                <c:pt idx="6">
                  <c:v>Estonia</c:v>
                </c:pt>
                <c:pt idx="7">
                  <c:v>Georgia</c:v>
                </c:pt>
                <c:pt idx="8">
                  <c:v>Letonia</c:v>
                </c:pt>
                <c:pt idx="9">
                  <c:v>Lituania</c:v>
                </c:pt>
                <c:pt idx="10">
                  <c:v>Moldova</c:v>
                </c:pt>
                <c:pt idx="11">
                  <c:v>Polonia</c:v>
                </c:pt>
                <c:pt idx="12">
                  <c:v>România</c:v>
                </c:pt>
                <c:pt idx="13">
                  <c:v>Slovacia</c:v>
                </c:pt>
                <c:pt idx="14">
                  <c:v>Slovenia</c:v>
                </c:pt>
                <c:pt idx="15">
                  <c:v>Ucraina</c:v>
                </c:pt>
                <c:pt idx="16">
                  <c:v>Ungaria</c:v>
                </c:pt>
              </c:strCache>
            </c:strRef>
          </c:cat>
          <c:val>
            <c:numRef>
              <c:f>Comparatie_tari!$E$23:$E$40</c:f>
            </c:numRef>
          </c:val>
          <c:extLst>
            <c:ext xmlns:c16="http://schemas.microsoft.com/office/drawing/2014/chart" uri="{C3380CC4-5D6E-409C-BE32-E72D297353CC}">
              <c16:uniqueId val="{00000002-C50A-4C83-B070-D7101EFEA936}"/>
            </c:ext>
          </c:extLst>
        </c:ser>
        <c:ser>
          <c:idx val="3"/>
          <c:order val="3"/>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Comparatie_tari!$B$23:$B$40</c:f>
              <c:strCache>
                <c:ptCount val="17"/>
                <c:pt idx="0">
                  <c:v>Armenia</c:v>
                </c:pt>
                <c:pt idx="1">
                  <c:v>Azerbaidjan</c:v>
                </c:pt>
                <c:pt idx="2">
                  <c:v>Belarus</c:v>
                </c:pt>
                <c:pt idx="3">
                  <c:v>Bulgaria</c:v>
                </c:pt>
                <c:pt idx="4">
                  <c:v>Cehia</c:v>
                </c:pt>
                <c:pt idx="5">
                  <c:v>Croația</c:v>
                </c:pt>
                <c:pt idx="6">
                  <c:v>Estonia</c:v>
                </c:pt>
                <c:pt idx="7">
                  <c:v>Georgia</c:v>
                </c:pt>
                <c:pt idx="8">
                  <c:v>Letonia</c:v>
                </c:pt>
                <c:pt idx="9">
                  <c:v>Lituania</c:v>
                </c:pt>
                <c:pt idx="10">
                  <c:v>Moldova</c:v>
                </c:pt>
                <c:pt idx="11">
                  <c:v>Polonia</c:v>
                </c:pt>
                <c:pt idx="12">
                  <c:v>România</c:v>
                </c:pt>
                <c:pt idx="13">
                  <c:v>Slovacia</c:v>
                </c:pt>
                <c:pt idx="14">
                  <c:v>Slovenia</c:v>
                </c:pt>
                <c:pt idx="15">
                  <c:v>Ucraina</c:v>
                </c:pt>
                <c:pt idx="16">
                  <c:v>Ungaria</c:v>
                </c:pt>
              </c:strCache>
            </c:strRef>
          </c:cat>
          <c:val>
            <c:numRef>
              <c:f>Comparatie_tari!$F$23:$F$40</c:f>
            </c:numRef>
          </c:val>
          <c:extLst>
            <c:ext xmlns:c16="http://schemas.microsoft.com/office/drawing/2014/chart" uri="{C3380CC4-5D6E-409C-BE32-E72D297353CC}">
              <c16:uniqueId val="{00000003-C50A-4C83-B070-D7101EFEA936}"/>
            </c:ext>
          </c:extLst>
        </c:ser>
        <c:ser>
          <c:idx val="4"/>
          <c:order val="4"/>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Comparatie_tari!$B$23:$B$40</c:f>
              <c:strCache>
                <c:ptCount val="17"/>
                <c:pt idx="0">
                  <c:v>Armenia</c:v>
                </c:pt>
                <c:pt idx="1">
                  <c:v>Azerbaidjan</c:v>
                </c:pt>
                <c:pt idx="2">
                  <c:v>Belarus</c:v>
                </c:pt>
                <c:pt idx="3">
                  <c:v>Bulgaria</c:v>
                </c:pt>
                <c:pt idx="4">
                  <c:v>Cehia</c:v>
                </c:pt>
                <c:pt idx="5">
                  <c:v>Croația</c:v>
                </c:pt>
                <c:pt idx="6">
                  <c:v>Estonia</c:v>
                </c:pt>
                <c:pt idx="7">
                  <c:v>Georgia</c:v>
                </c:pt>
                <c:pt idx="8">
                  <c:v>Letonia</c:v>
                </c:pt>
                <c:pt idx="9">
                  <c:v>Lituania</c:v>
                </c:pt>
                <c:pt idx="10">
                  <c:v>Moldova</c:v>
                </c:pt>
                <c:pt idx="11">
                  <c:v>Polonia</c:v>
                </c:pt>
                <c:pt idx="12">
                  <c:v>România</c:v>
                </c:pt>
                <c:pt idx="13">
                  <c:v>Slovacia</c:v>
                </c:pt>
                <c:pt idx="14">
                  <c:v>Slovenia</c:v>
                </c:pt>
                <c:pt idx="15">
                  <c:v>Ucraina</c:v>
                </c:pt>
                <c:pt idx="16">
                  <c:v>Ungaria</c:v>
                </c:pt>
              </c:strCache>
            </c:strRef>
          </c:cat>
          <c:val>
            <c:numRef>
              <c:f>Comparatie_tari!$G$23:$G$40</c:f>
            </c:numRef>
          </c:val>
          <c:extLst>
            <c:ext xmlns:c16="http://schemas.microsoft.com/office/drawing/2014/chart" uri="{C3380CC4-5D6E-409C-BE32-E72D297353CC}">
              <c16:uniqueId val="{00000004-C50A-4C83-B070-D7101EFEA936}"/>
            </c:ext>
          </c:extLst>
        </c:ser>
        <c:ser>
          <c:idx val="5"/>
          <c:order val="5"/>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Comparatie_tari!$B$23:$B$40</c:f>
              <c:strCache>
                <c:ptCount val="17"/>
                <c:pt idx="0">
                  <c:v>Armenia</c:v>
                </c:pt>
                <c:pt idx="1">
                  <c:v>Azerbaidjan</c:v>
                </c:pt>
                <c:pt idx="2">
                  <c:v>Belarus</c:v>
                </c:pt>
                <c:pt idx="3">
                  <c:v>Bulgaria</c:v>
                </c:pt>
                <c:pt idx="4">
                  <c:v>Cehia</c:v>
                </c:pt>
                <c:pt idx="5">
                  <c:v>Croația</c:v>
                </c:pt>
                <c:pt idx="6">
                  <c:v>Estonia</c:v>
                </c:pt>
                <c:pt idx="7">
                  <c:v>Georgia</c:v>
                </c:pt>
                <c:pt idx="8">
                  <c:v>Letonia</c:v>
                </c:pt>
                <c:pt idx="9">
                  <c:v>Lituania</c:v>
                </c:pt>
                <c:pt idx="10">
                  <c:v>Moldova</c:v>
                </c:pt>
                <c:pt idx="11">
                  <c:v>Polonia</c:v>
                </c:pt>
                <c:pt idx="12">
                  <c:v>România</c:v>
                </c:pt>
                <c:pt idx="13">
                  <c:v>Slovacia</c:v>
                </c:pt>
                <c:pt idx="14">
                  <c:v>Slovenia</c:v>
                </c:pt>
                <c:pt idx="15">
                  <c:v>Ucraina</c:v>
                </c:pt>
                <c:pt idx="16">
                  <c:v>Ungaria</c:v>
                </c:pt>
              </c:strCache>
            </c:strRef>
          </c:cat>
          <c:val>
            <c:numRef>
              <c:f>Comparatie_tari!$H$23:$H$40</c:f>
            </c:numRef>
          </c:val>
          <c:extLst>
            <c:ext xmlns:c16="http://schemas.microsoft.com/office/drawing/2014/chart" uri="{C3380CC4-5D6E-409C-BE32-E72D297353CC}">
              <c16:uniqueId val="{00000005-C50A-4C83-B070-D7101EFEA936}"/>
            </c:ext>
          </c:extLst>
        </c:ser>
        <c:ser>
          <c:idx val="6"/>
          <c:order val="6"/>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Comparatie_tari!$B$23:$B$40</c:f>
              <c:strCache>
                <c:ptCount val="17"/>
                <c:pt idx="0">
                  <c:v>Armenia</c:v>
                </c:pt>
                <c:pt idx="1">
                  <c:v>Azerbaidjan</c:v>
                </c:pt>
                <c:pt idx="2">
                  <c:v>Belarus</c:v>
                </c:pt>
                <c:pt idx="3">
                  <c:v>Bulgaria</c:v>
                </c:pt>
                <c:pt idx="4">
                  <c:v>Cehia</c:v>
                </c:pt>
                <c:pt idx="5">
                  <c:v>Croația</c:v>
                </c:pt>
                <c:pt idx="6">
                  <c:v>Estonia</c:v>
                </c:pt>
                <c:pt idx="7">
                  <c:v>Georgia</c:v>
                </c:pt>
                <c:pt idx="8">
                  <c:v>Letonia</c:v>
                </c:pt>
                <c:pt idx="9">
                  <c:v>Lituania</c:v>
                </c:pt>
                <c:pt idx="10">
                  <c:v>Moldova</c:v>
                </c:pt>
                <c:pt idx="11">
                  <c:v>Polonia</c:v>
                </c:pt>
                <c:pt idx="12">
                  <c:v>România</c:v>
                </c:pt>
                <c:pt idx="13">
                  <c:v>Slovacia</c:v>
                </c:pt>
                <c:pt idx="14">
                  <c:v>Slovenia</c:v>
                </c:pt>
                <c:pt idx="15">
                  <c:v>Ucraina</c:v>
                </c:pt>
                <c:pt idx="16">
                  <c:v>Ungaria</c:v>
                </c:pt>
              </c:strCache>
            </c:strRef>
          </c:cat>
          <c:val>
            <c:numRef>
              <c:f>Comparatie_tari!$I$23:$I$40</c:f>
            </c:numRef>
          </c:val>
          <c:extLst>
            <c:ext xmlns:c16="http://schemas.microsoft.com/office/drawing/2014/chart" uri="{C3380CC4-5D6E-409C-BE32-E72D297353CC}">
              <c16:uniqueId val="{00000006-C50A-4C83-B070-D7101EFEA936}"/>
            </c:ext>
          </c:extLst>
        </c:ser>
        <c:ser>
          <c:idx val="7"/>
          <c:order val="7"/>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Comparatie_tari!$B$23:$B$40</c:f>
              <c:strCache>
                <c:ptCount val="17"/>
                <c:pt idx="0">
                  <c:v>Armenia</c:v>
                </c:pt>
                <c:pt idx="1">
                  <c:v>Azerbaidjan</c:v>
                </c:pt>
                <c:pt idx="2">
                  <c:v>Belarus</c:v>
                </c:pt>
                <c:pt idx="3">
                  <c:v>Bulgaria</c:v>
                </c:pt>
                <c:pt idx="4">
                  <c:v>Cehia</c:v>
                </c:pt>
                <c:pt idx="5">
                  <c:v>Croația</c:v>
                </c:pt>
                <c:pt idx="6">
                  <c:v>Estonia</c:v>
                </c:pt>
                <c:pt idx="7">
                  <c:v>Georgia</c:v>
                </c:pt>
                <c:pt idx="8">
                  <c:v>Letonia</c:v>
                </c:pt>
                <c:pt idx="9">
                  <c:v>Lituania</c:v>
                </c:pt>
                <c:pt idx="10">
                  <c:v>Moldova</c:v>
                </c:pt>
                <c:pt idx="11">
                  <c:v>Polonia</c:v>
                </c:pt>
                <c:pt idx="12">
                  <c:v>România</c:v>
                </c:pt>
                <c:pt idx="13">
                  <c:v>Slovacia</c:v>
                </c:pt>
                <c:pt idx="14">
                  <c:v>Slovenia</c:v>
                </c:pt>
                <c:pt idx="15">
                  <c:v>Ucraina</c:v>
                </c:pt>
                <c:pt idx="16">
                  <c:v>Ungaria</c:v>
                </c:pt>
              </c:strCache>
            </c:strRef>
          </c:cat>
          <c:val>
            <c:numRef>
              <c:f>Comparatie_tari!$J$23:$J$40</c:f>
            </c:numRef>
          </c:val>
          <c:extLst>
            <c:ext xmlns:c16="http://schemas.microsoft.com/office/drawing/2014/chart" uri="{C3380CC4-5D6E-409C-BE32-E72D297353CC}">
              <c16:uniqueId val="{00000007-C50A-4C83-B070-D7101EFEA936}"/>
            </c:ext>
          </c:extLst>
        </c:ser>
        <c:ser>
          <c:idx val="8"/>
          <c:order val="8"/>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Comparatie_tari!$B$23:$B$40</c:f>
              <c:strCache>
                <c:ptCount val="17"/>
                <c:pt idx="0">
                  <c:v>Armenia</c:v>
                </c:pt>
                <c:pt idx="1">
                  <c:v>Azerbaidjan</c:v>
                </c:pt>
                <c:pt idx="2">
                  <c:v>Belarus</c:v>
                </c:pt>
                <c:pt idx="3">
                  <c:v>Bulgaria</c:v>
                </c:pt>
                <c:pt idx="4">
                  <c:v>Cehia</c:v>
                </c:pt>
                <c:pt idx="5">
                  <c:v>Croația</c:v>
                </c:pt>
                <c:pt idx="6">
                  <c:v>Estonia</c:v>
                </c:pt>
                <c:pt idx="7">
                  <c:v>Georgia</c:v>
                </c:pt>
                <c:pt idx="8">
                  <c:v>Letonia</c:v>
                </c:pt>
                <c:pt idx="9">
                  <c:v>Lituania</c:v>
                </c:pt>
                <c:pt idx="10">
                  <c:v>Moldova</c:v>
                </c:pt>
                <c:pt idx="11">
                  <c:v>Polonia</c:v>
                </c:pt>
                <c:pt idx="12">
                  <c:v>România</c:v>
                </c:pt>
                <c:pt idx="13">
                  <c:v>Slovacia</c:v>
                </c:pt>
                <c:pt idx="14">
                  <c:v>Slovenia</c:v>
                </c:pt>
                <c:pt idx="15">
                  <c:v>Ucraina</c:v>
                </c:pt>
                <c:pt idx="16">
                  <c:v>Ungaria</c:v>
                </c:pt>
              </c:strCache>
            </c:strRef>
          </c:cat>
          <c:val>
            <c:numRef>
              <c:f>Comparatie_tari!$K$23:$K$40</c:f>
            </c:numRef>
          </c:val>
          <c:extLst>
            <c:ext xmlns:c16="http://schemas.microsoft.com/office/drawing/2014/chart" uri="{C3380CC4-5D6E-409C-BE32-E72D297353CC}">
              <c16:uniqueId val="{00000008-C50A-4C83-B070-D7101EFEA936}"/>
            </c:ext>
          </c:extLst>
        </c:ser>
        <c:ser>
          <c:idx val="9"/>
          <c:order val="9"/>
          <c:spPr>
            <a:solidFill>
              <a:srgbClr val="660033"/>
            </a:solidFill>
          </c:spPr>
          <c:invertIfNegative val="0"/>
          <c:dPt>
            <c:idx val="10"/>
            <c:invertIfNegative val="0"/>
            <c:bubble3D val="0"/>
            <c:spPr>
              <a:solidFill>
                <a:srgbClr val="FF0066"/>
              </a:solidFill>
              <a:ln>
                <a:solidFill>
                  <a:schemeClr val="accent2">
                    <a:lumMod val="50000"/>
                  </a:schemeClr>
                </a:solidFill>
              </a:ln>
            </c:spPr>
            <c:extLst>
              <c:ext xmlns:c16="http://schemas.microsoft.com/office/drawing/2014/chart" uri="{C3380CC4-5D6E-409C-BE32-E72D297353CC}">
                <c16:uniqueId val="{0000000A-C50A-4C83-B070-D7101EFEA936}"/>
              </c:ext>
            </c:extLst>
          </c:dPt>
          <c:dLbls>
            <c:dLbl>
              <c:idx val="1"/>
              <c:layout>
                <c:manualLayout>
                  <c:x val="8.8105726872246704E-3"/>
                  <c:y val="1.029601029601024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50A-4C83-B070-D7101EFEA936}"/>
                </c:ext>
              </c:extLst>
            </c:dLbl>
            <c:spPr>
              <a:noFill/>
              <a:ln>
                <a:noFill/>
              </a:ln>
              <a:effectLst/>
            </c:spPr>
            <c:txPr>
              <a:bodyPr/>
              <a:lstStyle/>
              <a:p>
                <a:pPr>
                  <a:defRPr sz="700" b="1">
                    <a:latin typeface="Times New Roman" pitchFamily="18" charset="0"/>
                    <a:cs typeface="Times New Roman" pitchFamily="18"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Comparatie_tari!$B$23:$B$40</c:f>
              <c:strCache>
                <c:ptCount val="17"/>
                <c:pt idx="0">
                  <c:v>Armenia</c:v>
                </c:pt>
                <c:pt idx="1">
                  <c:v>Azerbaidjan</c:v>
                </c:pt>
                <c:pt idx="2">
                  <c:v>Belarus</c:v>
                </c:pt>
                <c:pt idx="3">
                  <c:v>Bulgaria</c:v>
                </c:pt>
                <c:pt idx="4">
                  <c:v>Cehia</c:v>
                </c:pt>
                <c:pt idx="5">
                  <c:v>Croația</c:v>
                </c:pt>
                <c:pt idx="6">
                  <c:v>Estonia</c:v>
                </c:pt>
                <c:pt idx="7">
                  <c:v>Georgia</c:v>
                </c:pt>
                <c:pt idx="8">
                  <c:v>Letonia</c:v>
                </c:pt>
                <c:pt idx="9">
                  <c:v>Lituania</c:v>
                </c:pt>
                <c:pt idx="10">
                  <c:v>Moldova</c:v>
                </c:pt>
                <c:pt idx="11">
                  <c:v>Polonia</c:v>
                </c:pt>
                <c:pt idx="12">
                  <c:v>România</c:v>
                </c:pt>
                <c:pt idx="13">
                  <c:v>Slovacia</c:v>
                </c:pt>
                <c:pt idx="14">
                  <c:v>Slovenia</c:v>
                </c:pt>
                <c:pt idx="15">
                  <c:v>Ucraina</c:v>
                </c:pt>
                <c:pt idx="16">
                  <c:v>Ungaria</c:v>
                </c:pt>
              </c:strCache>
            </c:strRef>
          </c:cat>
          <c:val>
            <c:numRef>
              <c:f>Comparatie_tari!$L$23:$L$40</c:f>
              <c:numCache>
                <c:formatCode>General</c:formatCode>
                <c:ptCount val="18"/>
                <c:pt idx="0">
                  <c:v>16.239999999999998</c:v>
                </c:pt>
                <c:pt idx="1">
                  <c:v>15.14</c:v>
                </c:pt>
                <c:pt idx="2">
                  <c:v>6.18</c:v>
                </c:pt>
                <c:pt idx="3">
                  <c:v>11.25</c:v>
                </c:pt>
                <c:pt idx="4">
                  <c:v>7.61</c:v>
                </c:pt>
                <c:pt idx="5">
                  <c:v>25.15</c:v>
                </c:pt>
                <c:pt idx="6">
                  <c:v>15.48</c:v>
                </c:pt>
                <c:pt idx="7">
                  <c:v>31.29</c:v>
                </c:pt>
                <c:pt idx="8">
                  <c:v>9.39</c:v>
                </c:pt>
                <c:pt idx="9">
                  <c:v>4.92</c:v>
                </c:pt>
                <c:pt idx="10">
                  <c:v>3.32</c:v>
                </c:pt>
                <c:pt idx="11">
                  <c:v>4.53</c:v>
                </c:pt>
                <c:pt idx="12">
                  <c:v>5.37</c:v>
                </c:pt>
                <c:pt idx="13">
                  <c:v>6.42</c:v>
                </c:pt>
                <c:pt idx="14">
                  <c:v>12.25</c:v>
                </c:pt>
                <c:pt idx="15">
                  <c:v>5.97</c:v>
                </c:pt>
                <c:pt idx="16">
                  <c:v>7.98</c:v>
                </c:pt>
              </c:numCache>
            </c:numRef>
          </c:val>
          <c:extLst>
            <c:ext xmlns:c16="http://schemas.microsoft.com/office/drawing/2014/chart" uri="{C3380CC4-5D6E-409C-BE32-E72D297353CC}">
              <c16:uniqueId val="{0000000C-C50A-4C83-B070-D7101EFEA936}"/>
            </c:ext>
          </c:extLst>
        </c:ser>
        <c:dLbls>
          <c:dLblPos val="outEnd"/>
          <c:showLegendKey val="0"/>
          <c:showVal val="1"/>
          <c:showCatName val="0"/>
          <c:showSerName val="0"/>
          <c:showPercent val="0"/>
          <c:showBubbleSize val="0"/>
        </c:dLbls>
        <c:gapWidth val="150"/>
        <c:axId val="151052288"/>
        <c:axId val="151611264"/>
      </c:barChart>
      <c:catAx>
        <c:axId val="151052288"/>
        <c:scaling>
          <c:orientation val="minMax"/>
        </c:scaling>
        <c:delete val="0"/>
        <c:axPos val="b"/>
        <c:numFmt formatCode="General" sourceLinked="0"/>
        <c:majorTickMark val="out"/>
        <c:minorTickMark val="none"/>
        <c:tickLblPos val="nextTo"/>
        <c:txPr>
          <a:bodyPr rot="-5400000" vert="horz"/>
          <a:lstStyle/>
          <a:p>
            <a:pPr>
              <a:defRPr sz="800">
                <a:latin typeface="Times New Roman" pitchFamily="18" charset="0"/>
                <a:cs typeface="Times New Roman" pitchFamily="18" charset="0"/>
              </a:defRPr>
            </a:pPr>
            <a:endParaRPr lang="ro-RO"/>
          </a:p>
        </c:txPr>
        <c:crossAx val="151611264"/>
        <c:crosses val="autoZero"/>
        <c:auto val="1"/>
        <c:lblAlgn val="ctr"/>
        <c:lblOffset val="100"/>
        <c:noMultiLvlLbl val="0"/>
      </c:catAx>
      <c:valAx>
        <c:axId val="151611264"/>
        <c:scaling>
          <c:orientation val="minMax"/>
          <c:max val="35"/>
        </c:scaling>
        <c:delete val="0"/>
        <c:axPos val="l"/>
        <c:numFmt formatCode="General" sourceLinked="1"/>
        <c:majorTickMark val="out"/>
        <c:minorTickMark val="none"/>
        <c:tickLblPos val="nextTo"/>
        <c:txPr>
          <a:bodyPr/>
          <a:lstStyle/>
          <a:p>
            <a:pPr>
              <a:defRPr sz="900">
                <a:latin typeface="Times New Roman" pitchFamily="18" charset="0"/>
                <a:cs typeface="Times New Roman" pitchFamily="18" charset="0"/>
              </a:defRPr>
            </a:pPr>
            <a:endParaRPr lang="ro-RO"/>
          </a:p>
        </c:txPr>
        <c:crossAx val="151052288"/>
        <c:crosses val="autoZero"/>
        <c:crossBetween val="between"/>
      </c:valAx>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Comparatie_tari!$B$43:$B$59</c:f>
              <c:strCache>
                <c:ptCount val="17"/>
                <c:pt idx="0">
                  <c:v>Armenia</c:v>
                </c:pt>
                <c:pt idx="1">
                  <c:v>Azerbaidjan</c:v>
                </c:pt>
                <c:pt idx="2">
                  <c:v>Belarus</c:v>
                </c:pt>
                <c:pt idx="3">
                  <c:v>Bulgaria</c:v>
                </c:pt>
                <c:pt idx="4">
                  <c:v>Cehia</c:v>
                </c:pt>
                <c:pt idx="5">
                  <c:v>Croația</c:v>
                </c:pt>
                <c:pt idx="6">
                  <c:v>Estonia</c:v>
                </c:pt>
                <c:pt idx="7">
                  <c:v>Georgia</c:v>
                </c:pt>
                <c:pt idx="8">
                  <c:v>Letonia</c:v>
                </c:pt>
                <c:pt idx="9">
                  <c:v>Lituania</c:v>
                </c:pt>
                <c:pt idx="10">
                  <c:v>Moldova</c:v>
                </c:pt>
                <c:pt idx="11">
                  <c:v>Polonia</c:v>
                </c:pt>
                <c:pt idx="12">
                  <c:v>România</c:v>
                </c:pt>
                <c:pt idx="13">
                  <c:v>Slovacia</c:v>
                </c:pt>
                <c:pt idx="14">
                  <c:v>Slovenia</c:v>
                </c:pt>
                <c:pt idx="15">
                  <c:v>Ucraina</c:v>
                </c:pt>
                <c:pt idx="16">
                  <c:v>Ungaria</c:v>
                </c:pt>
              </c:strCache>
            </c:strRef>
          </c:cat>
          <c:val>
            <c:numRef>
              <c:f>Comparatie_tari!$C$43:$C$59</c:f>
            </c:numRef>
          </c:val>
          <c:extLst>
            <c:ext xmlns:c16="http://schemas.microsoft.com/office/drawing/2014/chart" uri="{C3380CC4-5D6E-409C-BE32-E72D297353CC}">
              <c16:uniqueId val="{00000000-08D1-4FFC-9E00-E2C61B2230F6}"/>
            </c:ext>
          </c:extLst>
        </c:ser>
        <c:ser>
          <c:idx val="1"/>
          <c:order val="1"/>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Comparatie_tari!$B$43:$B$59</c:f>
              <c:strCache>
                <c:ptCount val="17"/>
                <c:pt idx="0">
                  <c:v>Armenia</c:v>
                </c:pt>
                <c:pt idx="1">
                  <c:v>Azerbaidjan</c:v>
                </c:pt>
                <c:pt idx="2">
                  <c:v>Belarus</c:v>
                </c:pt>
                <c:pt idx="3">
                  <c:v>Bulgaria</c:v>
                </c:pt>
                <c:pt idx="4">
                  <c:v>Cehia</c:v>
                </c:pt>
                <c:pt idx="5">
                  <c:v>Croația</c:v>
                </c:pt>
                <c:pt idx="6">
                  <c:v>Estonia</c:v>
                </c:pt>
                <c:pt idx="7">
                  <c:v>Georgia</c:v>
                </c:pt>
                <c:pt idx="8">
                  <c:v>Letonia</c:v>
                </c:pt>
                <c:pt idx="9">
                  <c:v>Lituania</c:v>
                </c:pt>
                <c:pt idx="10">
                  <c:v>Moldova</c:v>
                </c:pt>
                <c:pt idx="11">
                  <c:v>Polonia</c:v>
                </c:pt>
                <c:pt idx="12">
                  <c:v>România</c:v>
                </c:pt>
                <c:pt idx="13">
                  <c:v>Slovacia</c:v>
                </c:pt>
                <c:pt idx="14">
                  <c:v>Slovenia</c:v>
                </c:pt>
                <c:pt idx="15">
                  <c:v>Ucraina</c:v>
                </c:pt>
                <c:pt idx="16">
                  <c:v>Ungaria</c:v>
                </c:pt>
              </c:strCache>
            </c:strRef>
          </c:cat>
          <c:val>
            <c:numRef>
              <c:f>Comparatie_tari!$D$43:$D$59</c:f>
            </c:numRef>
          </c:val>
          <c:extLst>
            <c:ext xmlns:c16="http://schemas.microsoft.com/office/drawing/2014/chart" uri="{C3380CC4-5D6E-409C-BE32-E72D297353CC}">
              <c16:uniqueId val="{00000001-08D1-4FFC-9E00-E2C61B2230F6}"/>
            </c:ext>
          </c:extLst>
        </c:ser>
        <c:ser>
          <c:idx val="2"/>
          <c:order val="2"/>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Comparatie_tari!$B$43:$B$59</c:f>
              <c:strCache>
                <c:ptCount val="17"/>
                <c:pt idx="0">
                  <c:v>Armenia</c:v>
                </c:pt>
                <c:pt idx="1">
                  <c:v>Azerbaidjan</c:v>
                </c:pt>
                <c:pt idx="2">
                  <c:v>Belarus</c:v>
                </c:pt>
                <c:pt idx="3">
                  <c:v>Bulgaria</c:v>
                </c:pt>
                <c:pt idx="4">
                  <c:v>Cehia</c:v>
                </c:pt>
                <c:pt idx="5">
                  <c:v>Croația</c:v>
                </c:pt>
                <c:pt idx="6">
                  <c:v>Estonia</c:v>
                </c:pt>
                <c:pt idx="7">
                  <c:v>Georgia</c:v>
                </c:pt>
                <c:pt idx="8">
                  <c:v>Letonia</c:v>
                </c:pt>
                <c:pt idx="9">
                  <c:v>Lituania</c:v>
                </c:pt>
                <c:pt idx="10">
                  <c:v>Moldova</c:v>
                </c:pt>
                <c:pt idx="11">
                  <c:v>Polonia</c:v>
                </c:pt>
                <c:pt idx="12">
                  <c:v>România</c:v>
                </c:pt>
                <c:pt idx="13">
                  <c:v>Slovacia</c:v>
                </c:pt>
                <c:pt idx="14">
                  <c:v>Slovenia</c:v>
                </c:pt>
                <c:pt idx="15">
                  <c:v>Ucraina</c:v>
                </c:pt>
                <c:pt idx="16">
                  <c:v>Ungaria</c:v>
                </c:pt>
              </c:strCache>
            </c:strRef>
          </c:cat>
          <c:val>
            <c:numRef>
              <c:f>Comparatie_tari!$E$43:$E$59</c:f>
            </c:numRef>
          </c:val>
          <c:extLst>
            <c:ext xmlns:c16="http://schemas.microsoft.com/office/drawing/2014/chart" uri="{C3380CC4-5D6E-409C-BE32-E72D297353CC}">
              <c16:uniqueId val="{00000002-08D1-4FFC-9E00-E2C61B2230F6}"/>
            </c:ext>
          </c:extLst>
        </c:ser>
        <c:ser>
          <c:idx val="3"/>
          <c:order val="3"/>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Comparatie_tari!$B$43:$B$59</c:f>
              <c:strCache>
                <c:ptCount val="17"/>
                <c:pt idx="0">
                  <c:v>Armenia</c:v>
                </c:pt>
                <c:pt idx="1">
                  <c:v>Azerbaidjan</c:v>
                </c:pt>
                <c:pt idx="2">
                  <c:v>Belarus</c:v>
                </c:pt>
                <c:pt idx="3">
                  <c:v>Bulgaria</c:v>
                </c:pt>
                <c:pt idx="4">
                  <c:v>Cehia</c:v>
                </c:pt>
                <c:pt idx="5">
                  <c:v>Croația</c:v>
                </c:pt>
                <c:pt idx="6">
                  <c:v>Estonia</c:v>
                </c:pt>
                <c:pt idx="7">
                  <c:v>Georgia</c:v>
                </c:pt>
                <c:pt idx="8">
                  <c:v>Letonia</c:v>
                </c:pt>
                <c:pt idx="9">
                  <c:v>Lituania</c:v>
                </c:pt>
                <c:pt idx="10">
                  <c:v>Moldova</c:v>
                </c:pt>
                <c:pt idx="11">
                  <c:v>Polonia</c:v>
                </c:pt>
                <c:pt idx="12">
                  <c:v>România</c:v>
                </c:pt>
                <c:pt idx="13">
                  <c:v>Slovacia</c:v>
                </c:pt>
                <c:pt idx="14">
                  <c:v>Slovenia</c:v>
                </c:pt>
                <c:pt idx="15">
                  <c:v>Ucraina</c:v>
                </c:pt>
                <c:pt idx="16">
                  <c:v>Ungaria</c:v>
                </c:pt>
              </c:strCache>
            </c:strRef>
          </c:cat>
          <c:val>
            <c:numRef>
              <c:f>Comparatie_tari!$F$43:$F$59</c:f>
            </c:numRef>
          </c:val>
          <c:extLst>
            <c:ext xmlns:c16="http://schemas.microsoft.com/office/drawing/2014/chart" uri="{C3380CC4-5D6E-409C-BE32-E72D297353CC}">
              <c16:uniqueId val="{00000003-08D1-4FFC-9E00-E2C61B2230F6}"/>
            </c:ext>
          </c:extLst>
        </c:ser>
        <c:ser>
          <c:idx val="4"/>
          <c:order val="4"/>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Comparatie_tari!$B$43:$B$59</c:f>
              <c:strCache>
                <c:ptCount val="17"/>
                <c:pt idx="0">
                  <c:v>Armenia</c:v>
                </c:pt>
                <c:pt idx="1">
                  <c:v>Azerbaidjan</c:v>
                </c:pt>
                <c:pt idx="2">
                  <c:v>Belarus</c:v>
                </c:pt>
                <c:pt idx="3">
                  <c:v>Bulgaria</c:v>
                </c:pt>
                <c:pt idx="4">
                  <c:v>Cehia</c:v>
                </c:pt>
                <c:pt idx="5">
                  <c:v>Croația</c:v>
                </c:pt>
                <c:pt idx="6">
                  <c:v>Estonia</c:v>
                </c:pt>
                <c:pt idx="7">
                  <c:v>Georgia</c:v>
                </c:pt>
                <c:pt idx="8">
                  <c:v>Letonia</c:v>
                </c:pt>
                <c:pt idx="9">
                  <c:v>Lituania</c:v>
                </c:pt>
                <c:pt idx="10">
                  <c:v>Moldova</c:v>
                </c:pt>
                <c:pt idx="11">
                  <c:v>Polonia</c:v>
                </c:pt>
                <c:pt idx="12">
                  <c:v>România</c:v>
                </c:pt>
                <c:pt idx="13">
                  <c:v>Slovacia</c:v>
                </c:pt>
                <c:pt idx="14">
                  <c:v>Slovenia</c:v>
                </c:pt>
                <c:pt idx="15">
                  <c:v>Ucraina</c:v>
                </c:pt>
                <c:pt idx="16">
                  <c:v>Ungaria</c:v>
                </c:pt>
              </c:strCache>
            </c:strRef>
          </c:cat>
          <c:val>
            <c:numRef>
              <c:f>Comparatie_tari!$G$43:$G$59</c:f>
            </c:numRef>
          </c:val>
          <c:extLst>
            <c:ext xmlns:c16="http://schemas.microsoft.com/office/drawing/2014/chart" uri="{C3380CC4-5D6E-409C-BE32-E72D297353CC}">
              <c16:uniqueId val="{00000004-08D1-4FFC-9E00-E2C61B2230F6}"/>
            </c:ext>
          </c:extLst>
        </c:ser>
        <c:ser>
          <c:idx val="5"/>
          <c:order val="5"/>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Comparatie_tari!$B$43:$B$59</c:f>
              <c:strCache>
                <c:ptCount val="17"/>
                <c:pt idx="0">
                  <c:v>Armenia</c:v>
                </c:pt>
                <c:pt idx="1">
                  <c:v>Azerbaidjan</c:v>
                </c:pt>
                <c:pt idx="2">
                  <c:v>Belarus</c:v>
                </c:pt>
                <c:pt idx="3">
                  <c:v>Bulgaria</c:v>
                </c:pt>
                <c:pt idx="4">
                  <c:v>Cehia</c:v>
                </c:pt>
                <c:pt idx="5">
                  <c:v>Croația</c:v>
                </c:pt>
                <c:pt idx="6">
                  <c:v>Estonia</c:v>
                </c:pt>
                <c:pt idx="7">
                  <c:v>Georgia</c:v>
                </c:pt>
                <c:pt idx="8">
                  <c:v>Letonia</c:v>
                </c:pt>
                <c:pt idx="9">
                  <c:v>Lituania</c:v>
                </c:pt>
                <c:pt idx="10">
                  <c:v>Moldova</c:v>
                </c:pt>
                <c:pt idx="11">
                  <c:v>Polonia</c:v>
                </c:pt>
                <c:pt idx="12">
                  <c:v>România</c:v>
                </c:pt>
                <c:pt idx="13">
                  <c:v>Slovacia</c:v>
                </c:pt>
                <c:pt idx="14">
                  <c:v>Slovenia</c:v>
                </c:pt>
                <c:pt idx="15">
                  <c:v>Ucraina</c:v>
                </c:pt>
                <c:pt idx="16">
                  <c:v>Ungaria</c:v>
                </c:pt>
              </c:strCache>
            </c:strRef>
          </c:cat>
          <c:val>
            <c:numRef>
              <c:f>Comparatie_tari!$H$43:$H$59</c:f>
            </c:numRef>
          </c:val>
          <c:extLst>
            <c:ext xmlns:c16="http://schemas.microsoft.com/office/drawing/2014/chart" uri="{C3380CC4-5D6E-409C-BE32-E72D297353CC}">
              <c16:uniqueId val="{00000005-08D1-4FFC-9E00-E2C61B2230F6}"/>
            </c:ext>
          </c:extLst>
        </c:ser>
        <c:ser>
          <c:idx val="6"/>
          <c:order val="6"/>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Comparatie_tari!$B$43:$B$59</c:f>
              <c:strCache>
                <c:ptCount val="17"/>
                <c:pt idx="0">
                  <c:v>Armenia</c:v>
                </c:pt>
                <c:pt idx="1">
                  <c:v>Azerbaidjan</c:v>
                </c:pt>
                <c:pt idx="2">
                  <c:v>Belarus</c:v>
                </c:pt>
                <c:pt idx="3">
                  <c:v>Bulgaria</c:v>
                </c:pt>
                <c:pt idx="4">
                  <c:v>Cehia</c:v>
                </c:pt>
                <c:pt idx="5">
                  <c:v>Croația</c:v>
                </c:pt>
                <c:pt idx="6">
                  <c:v>Estonia</c:v>
                </c:pt>
                <c:pt idx="7">
                  <c:v>Georgia</c:v>
                </c:pt>
                <c:pt idx="8">
                  <c:v>Letonia</c:v>
                </c:pt>
                <c:pt idx="9">
                  <c:v>Lituania</c:v>
                </c:pt>
                <c:pt idx="10">
                  <c:v>Moldova</c:v>
                </c:pt>
                <c:pt idx="11">
                  <c:v>Polonia</c:v>
                </c:pt>
                <c:pt idx="12">
                  <c:v>România</c:v>
                </c:pt>
                <c:pt idx="13">
                  <c:v>Slovacia</c:v>
                </c:pt>
                <c:pt idx="14">
                  <c:v>Slovenia</c:v>
                </c:pt>
                <c:pt idx="15">
                  <c:v>Ucraina</c:v>
                </c:pt>
                <c:pt idx="16">
                  <c:v>Ungaria</c:v>
                </c:pt>
              </c:strCache>
            </c:strRef>
          </c:cat>
          <c:val>
            <c:numRef>
              <c:f>Comparatie_tari!$I$43:$I$59</c:f>
            </c:numRef>
          </c:val>
          <c:extLst>
            <c:ext xmlns:c16="http://schemas.microsoft.com/office/drawing/2014/chart" uri="{C3380CC4-5D6E-409C-BE32-E72D297353CC}">
              <c16:uniqueId val="{00000006-08D1-4FFC-9E00-E2C61B2230F6}"/>
            </c:ext>
          </c:extLst>
        </c:ser>
        <c:ser>
          <c:idx val="7"/>
          <c:order val="7"/>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Comparatie_tari!$B$43:$B$59</c:f>
              <c:strCache>
                <c:ptCount val="17"/>
                <c:pt idx="0">
                  <c:v>Armenia</c:v>
                </c:pt>
                <c:pt idx="1">
                  <c:v>Azerbaidjan</c:v>
                </c:pt>
                <c:pt idx="2">
                  <c:v>Belarus</c:v>
                </c:pt>
                <c:pt idx="3">
                  <c:v>Bulgaria</c:v>
                </c:pt>
                <c:pt idx="4">
                  <c:v>Cehia</c:v>
                </c:pt>
                <c:pt idx="5">
                  <c:v>Croația</c:v>
                </c:pt>
                <c:pt idx="6">
                  <c:v>Estonia</c:v>
                </c:pt>
                <c:pt idx="7">
                  <c:v>Georgia</c:v>
                </c:pt>
                <c:pt idx="8">
                  <c:v>Letonia</c:v>
                </c:pt>
                <c:pt idx="9">
                  <c:v>Lituania</c:v>
                </c:pt>
                <c:pt idx="10">
                  <c:v>Moldova</c:v>
                </c:pt>
                <c:pt idx="11">
                  <c:v>Polonia</c:v>
                </c:pt>
                <c:pt idx="12">
                  <c:v>România</c:v>
                </c:pt>
                <c:pt idx="13">
                  <c:v>Slovacia</c:v>
                </c:pt>
                <c:pt idx="14">
                  <c:v>Slovenia</c:v>
                </c:pt>
                <c:pt idx="15">
                  <c:v>Ucraina</c:v>
                </c:pt>
                <c:pt idx="16">
                  <c:v>Ungaria</c:v>
                </c:pt>
              </c:strCache>
            </c:strRef>
          </c:cat>
          <c:val>
            <c:numRef>
              <c:f>Comparatie_tari!$J$43:$J$59</c:f>
            </c:numRef>
          </c:val>
          <c:extLst>
            <c:ext xmlns:c16="http://schemas.microsoft.com/office/drawing/2014/chart" uri="{C3380CC4-5D6E-409C-BE32-E72D297353CC}">
              <c16:uniqueId val="{00000007-08D1-4FFC-9E00-E2C61B2230F6}"/>
            </c:ext>
          </c:extLst>
        </c:ser>
        <c:ser>
          <c:idx val="8"/>
          <c:order val="8"/>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Comparatie_tari!$B$43:$B$59</c:f>
              <c:strCache>
                <c:ptCount val="17"/>
                <c:pt idx="0">
                  <c:v>Armenia</c:v>
                </c:pt>
                <c:pt idx="1">
                  <c:v>Azerbaidjan</c:v>
                </c:pt>
                <c:pt idx="2">
                  <c:v>Belarus</c:v>
                </c:pt>
                <c:pt idx="3">
                  <c:v>Bulgaria</c:v>
                </c:pt>
                <c:pt idx="4">
                  <c:v>Cehia</c:v>
                </c:pt>
                <c:pt idx="5">
                  <c:v>Croația</c:v>
                </c:pt>
                <c:pt idx="6">
                  <c:v>Estonia</c:v>
                </c:pt>
                <c:pt idx="7">
                  <c:v>Georgia</c:v>
                </c:pt>
                <c:pt idx="8">
                  <c:v>Letonia</c:v>
                </c:pt>
                <c:pt idx="9">
                  <c:v>Lituania</c:v>
                </c:pt>
                <c:pt idx="10">
                  <c:v>Moldova</c:v>
                </c:pt>
                <c:pt idx="11">
                  <c:v>Polonia</c:v>
                </c:pt>
                <c:pt idx="12">
                  <c:v>România</c:v>
                </c:pt>
                <c:pt idx="13">
                  <c:v>Slovacia</c:v>
                </c:pt>
                <c:pt idx="14">
                  <c:v>Slovenia</c:v>
                </c:pt>
                <c:pt idx="15">
                  <c:v>Ucraina</c:v>
                </c:pt>
                <c:pt idx="16">
                  <c:v>Ungaria</c:v>
                </c:pt>
              </c:strCache>
            </c:strRef>
          </c:cat>
          <c:val>
            <c:numRef>
              <c:f>Comparatie_tari!$K$43:$K$59</c:f>
            </c:numRef>
          </c:val>
          <c:extLst>
            <c:ext xmlns:c16="http://schemas.microsoft.com/office/drawing/2014/chart" uri="{C3380CC4-5D6E-409C-BE32-E72D297353CC}">
              <c16:uniqueId val="{00000008-08D1-4FFC-9E00-E2C61B2230F6}"/>
            </c:ext>
          </c:extLst>
        </c:ser>
        <c:ser>
          <c:idx val="9"/>
          <c:order val="9"/>
          <c:spPr>
            <a:solidFill>
              <a:srgbClr val="002060"/>
            </a:solidFill>
          </c:spPr>
          <c:invertIfNegative val="0"/>
          <c:dPt>
            <c:idx val="10"/>
            <c:invertIfNegative val="0"/>
            <c:bubble3D val="0"/>
            <c:spPr>
              <a:solidFill>
                <a:srgbClr val="FFC000"/>
              </a:solidFill>
              <a:ln>
                <a:solidFill>
                  <a:schemeClr val="tx2">
                    <a:lumMod val="50000"/>
                  </a:schemeClr>
                </a:solidFill>
              </a:ln>
            </c:spPr>
            <c:extLst>
              <c:ext xmlns:c16="http://schemas.microsoft.com/office/drawing/2014/chart" uri="{C3380CC4-5D6E-409C-BE32-E72D297353CC}">
                <c16:uniqueId val="{0000000A-08D1-4FFC-9E00-E2C61B2230F6}"/>
              </c:ext>
            </c:extLst>
          </c:dPt>
          <c:dLbls>
            <c:dLbl>
              <c:idx val="1"/>
              <c:layout>
                <c:manualLayout>
                  <c:x val="1.6666666666666666E-2"/>
                  <c:y val="4.62962962962967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8D1-4FFC-9E00-E2C61B2230F6}"/>
                </c:ext>
              </c:extLst>
            </c:dLbl>
            <c:dLbl>
              <c:idx val="4"/>
              <c:layout>
                <c:manualLayout>
                  <c:x val="8.3333333333333332E-3"/>
                  <c:y val="4.62962962962962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8D1-4FFC-9E00-E2C61B2230F6}"/>
                </c:ext>
              </c:extLst>
            </c:dLbl>
            <c:spPr>
              <a:noFill/>
              <a:ln>
                <a:noFill/>
              </a:ln>
              <a:effectLst/>
            </c:spPr>
            <c:txPr>
              <a:bodyPr/>
              <a:lstStyle/>
              <a:p>
                <a:pPr>
                  <a:defRPr sz="700" b="1">
                    <a:latin typeface="Times New Roman" pitchFamily="18" charset="0"/>
                    <a:cs typeface="Times New Roman" pitchFamily="18"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Comparatie_tari!$B$43:$B$59</c:f>
              <c:strCache>
                <c:ptCount val="17"/>
                <c:pt idx="0">
                  <c:v>Armenia</c:v>
                </c:pt>
                <c:pt idx="1">
                  <c:v>Azerbaidjan</c:v>
                </c:pt>
                <c:pt idx="2">
                  <c:v>Belarus</c:v>
                </c:pt>
                <c:pt idx="3">
                  <c:v>Bulgaria</c:v>
                </c:pt>
                <c:pt idx="4">
                  <c:v>Cehia</c:v>
                </c:pt>
                <c:pt idx="5">
                  <c:v>Croația</c:v>
                </c:pt>
                <c:pt idx="6">
                  <c:v>Estonia</c:v>
                </c:pt>
                <c:pt idx="7">
                  <c:v>Georgia</c:v>
                </c:pt>
                <c:pt idx="8">
                  <c:v>Letonia</c:v>
                </c:pt>
                <c:pt idx="9">
                  <c:v>Lituania</c:v>
                </c:pt>
                <c:pt idx="10">
                  <c:v>Moldova</c:v>
                </c:pt>
                <c:pt idx="11">
                  <c:v>Polonia</c:v>
                </c:pt>
                <c:pt idx="12">
                  <c:v>România</c:v>
                </c:pt>
                <c:pt idx="13">
                  <c:v>Slovacia</c:v>
                </c:pt>
                <c:pt idx="14">
                  <c:v>Slovenia</c:v>
                </c:pt>
                <c:pt idx="15">
                  <c:v>Ucraina</c:v>
                </c:pt>
                <c:pt idx="16">
                  <c:v>Ungaria</c:v>
                </c:pt>
              </c:strCache>
            </c:strRef>
          </c:cat>
          <c:val>
            <c:numRef>
              <c:f>Comparatie_tari!$L$43:$L$59</c:f>
              <c:numCache>
                <c:formatCode>General</c:formatCode>
                <c:ptCount val="17"/>
                <c:pt idx="0">
                  <c:v>14.42</c:v>
                </c:pt>
                <c:pt idx="1">
                  <c:v>13.78</c:v>
                </c:pt>
                <c:pt idx="2">
                  <c:v>5.88</c:v>
                </c:pt>
                <c:pt idx="3">
                  <c:v>10.53</c:v>
                </c:pt>
                <c:pt idx="4">
                  <c:v>9.2200000000000006</c:v>
                </c:pt>
                <c:pt idx="5">
                  <c:v>23.41</c:v>
                </c:pt>
                <c:pt idx="6">
                  <c:v>15.5</c:v>
                </c:pt>
                <c:pt idx="7">
                  <c:v>27.29</c:v>
                </c:pt>
                <c:pt idx="8">
                  <c:v>9.1999999999999993</c:v>
                </c:pt>
                <c:pt idx="9">
                  <c:v>4.83</c:v>
                </c:pt>
                <c:pt idx="10">
                  <c:v>2.93</c:v>
                </c:pt>
                <c:pt idx="11">
                  <c:v>4.53</c:v>
                </c:pt>
                <c:pt idx="12">
                  <c:v>6.4</c:v>
                </c:pt>
                <c:pt idx="13">
                  <c:v>6.23</c:v>
                </c:pt>
                <c:pt idx="14">
                  <c:v>12.71</c:v>
                </c:pt>
                <c:pt idx="15">
                  <c:v>5.35</c:v>
                </c:pt>
                <c:pt idx="16">
                  <c:v>7.39</c:v>
                </c:pt>
              </c:numCache>
            </c:numRef>
          </c:val>
          <c:extLst>
            <c:ext xmlns:c16="http://schemas.microsoft.com/office/drawing/2014/chart" uri="{C3380CC4-5D6E-409C-BE32-E72D297353CC}">
              <c16:uniqueId val="{0000000D-08D1-4FFC-9E00-E2C61B2230F6}"/>
            </c:ext>
          </c:extLst>
        </c:ser>
        <c:dLbls>
          <c:dLblPos val="outEnd"/>
          <c:showLegendKey val="0"/>
          <c:showVal val="1"/>
          <c:showCatName val="0"/>
          <c:showSerName val="0"/>
          <c:showPercent val="0"/>
          <c:showBubbleSize val="0"/>
        </c:dLbls>
        <c:gapWidth val="150"/>
        <c:axId val="151651072"/>
        <c:axId val="151693952"/>
      </c:barChart>
      <c:catAx>
        <c:axId val="151651072"/>
        <c:scaling>
          <c:orientation val="minMax"/>
        </c:scaling>
        <c:delete val="0"/>
        <c:axPos val="b"/>
        <c:numFmt formatCode="General" sourceLinked="0"/>
        <c:majorTickMark val="out"/>
        <c:minorTickMark val="none"/>
        <c:tickLblPos val="nextTo"/>
        <c:txPr>
          <a:bodyPr rot="-5400000" vert="horz"/>
          <a:lstStyle/>
          <a:p>
            <a:pPr>
              <a:defRPr sz="800">
                <a:latin typeface="Times New Roman" pitchFamily="18" charset="0"/>
                <a:cs typeface="Times New Roman" pitchFamily="18" charset="0"/>
              </a:defRPr>
            </a:pPr>
            <a:endParaRPr lang="ro-RO"/>
          </a:p>
        </c:txPr>
        <c:crossAx val="151693952"/>
        <c:crosses val="autoZero"/>
        <c:auto val="1"/>
        <c:lblAlgn val="ctr"/>
        <c:lblOffset val="100"/>
        <c:noMultiLvlLbl val="0"/>
      </c:catAx>
      <c:valAx>
        <c:axId val="151693952"/>
        <c:scaling>
          <c:orientation val="minMax"/>
        </c:scaling>
        <c:delete val="0"/>
        <c:axPos val="l"/>
        <c:numFmt formatCode="General" sourceLinked="1"/>
        <c:majorTickMark val="out"/>
        <c:minorTickMark val="none"/>
        <c:tickLblPos val="nextTo"/>
        <c:txPr>
          <a:bodyPr/>
          <a:lstStyle/>
          <a:p>
            <a:pPr>
              <a:defRPr sz="900">
                <a:latin typeface="Times New Roman" pitchFamily="18" charset="0"/>
                <a:cs typeface="Times New Roman" pitchFamily="18" charset="0"/>
              </a:defRPr>
            </a:pPr>
            <a:endParaRPr lang="ro-RO"/>
          </a:p>
        </c:txPr>
        <c:crossAx val="151651072"/>
        <c:crosses val="autoZero"/>
        <c:crossBetween val="between"/>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c:f>
              <c:strCache>
                <c:ptCount val="1"/>
                <c:pt idx="0">
                  <c:v>Valoarea ICCT</c:v>
                </c:pt>
              </c:strCache>
            </c:strRef>
          </c:tx>
          <c:spPr>
            <a:ln w="22225">
              <a:solidFill>
                <a:srgbClr val="DEA900"/>
              </a:solidFill>
            </a:ln>
          </c:spPr>
          <c:marker>
            <c:symbol val="diamond"/>
            <c:size val="7"/>
            <c:spPr>
              <a:solidFill>
                <a:schemeClr val="bg2">
                  <a:lumMod val="25000"/>
                </a:schemeClr>
              </a:solidFill>
              <a:ln>
                <a:solidFill>
                  <a:srgbClr val="DEA900"/>
                </a:solidFill>
              </a:ln>
            </c:spPr>
          </c:marker>
          <c:dLbls>
            <c:dLbl>
              <c:idx val="0"/>
              <c:layout>
                <c:manualLayout>
                  <c:x val="1.4909478168264111E-2"/>
                  <c:y val="0.108508000749795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CC-4EE0-9175-4BB25E299394}"/>
                </c:ext>
              </c:extLst>
            </c:dLbl>
            <c:dLbl>
              <c:idx val="1"/>
              <c:layout>
                <c:manualLayout>
                  <c:x val="4.2596831945527578E-3"/>
                  <c:y val="6.90505459316878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CC-4EE0-9175-4BB25E299394}"/>
                </c:ext>
              </c:extLst>
            </c:dLbl>
            <c:dLbl>
              <c:idx val="2"/>
              <c:layout>
                <c:manualLayout>
                  <c:x val="-2.1299254526091587E-2"/>
                  <c:y val="0.1052198795149529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CC-4EE0-9175-4BB25E299394}"/>
                </c:ext>
              </c:extLst>
            </c:dLbl>
            <c:dLbl>
              <c:idx val="3"/>
              <c:layout>
                <c:manualLayout>
                  <c:x val="-3.6208732694355775E-2"/>
                  <c:y val="3.2881212348422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CC-4EE0-9175-4BB25E299394}"/>
                </c:ext>
              </c:extLst>
            </c:dLbl>
            <c:dLbl>
              <c:idx val="4"/>
              <c:layout>
                <c:manualLayout>
                  <c:x val="-5.9637912673056445E-2"/>
                  <c:y val="2.30168486438959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CC-4EE0-9175-4BB25E299394}"/>
                </c:ext>
              </c:extLst>
            </c:dLbl>
            <c:dLbl>
              <c:idx val="5"/>
              <c:layout>
                <c:manualLayout>
                  <c:x val="-4.47284345047923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CC-4EE0-9175-4BB25E299394}"/>
                </c:ext>
              </c:extLst>
            </c:dLbl>
            <c:dLbl>
              <c:idx val="6"/>
              <c:layout>
                <c:manualLayout>
                  <c:x val="-4.2598509052183174E-2"/>
                  <c:y val="-1.97287274090537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0CC-4EE0-9175-4BB25E299394}"/>
                </c:ext>
              </c:extLst>
            </c:dLbl>
            <c:dLbl>
              <c:idx val="7"/>
              <c:layout>
                <c:manualLayout>
                  <c:x val="-5.5378061767838126E-2"/>
                  <c:y val="-5.5898060992318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0CC-4EE0-9175-4BB25E299394}"/>
                </c:ext>
              </c:extLst>
            </c:dLbl>
            <c:dLbl>
              <c:idx val="8"/>
              <c:layout>
                <c:manualLayout>
                  <c:x val="-2.7689030883919063E-2"/>
                  <c:y val="-5.91861822271610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0CC-4EE0-9175-4BB25E299394}"/>
                </c:ext>
              </c:extLst>
            </c:dLbl>
            <c:dLbl>
              <c:idx val="9"/>
              <c:layout>
                <c:manualLayout>
                  <c:x val="-2.1299254526091663E-2"/>
                  <c:y val="-7.23386671665301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0CC-4EE0-9175-4BB25E299394}"/>
                </c:ext>
              </c:extLst>
            </c:dLbl>
            <c:dLbl>
              <c:idx val="10"/>
              <c:layout>
                <c:manualLayout>
                  <c:x val="-1.7039403620873271E-2"/>
                  <c:y val="-0.101931758280110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0CC-4EE0-9175-4BB25E299394}"/>
                </c:ext>
              </c:extLst>
            </c:dLbl>
            <c:dLbl>
              <c:idx val="11"/>
              <c:layout>
                <c:manualLayout>
                  <c:x val="-2.1299254526091587E-2"/>
                  <c:y val="-6.57624246968455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0CC-4EE0-9175-4BB25E299394}"/>
                </c:ext>
              </c:extLst>
            </c:dLbl>
            <c:dLbl>
              <c:idx val="12"/>
              <c:layout>
                <c:manualLayout>
                  <c:x val="-1.0649627263045794E-2"/>
                  <c:y val="-0.115084243219479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0CC-4EE0-9175-4BB25E299394}"/>
                </c:ext>
              </c:extLst>
            </c:dLbl>
            <c:dLbl>
              <c:idx val="13"/>
              <c:layout>
                <c:manualLayout>
                  <c:x val="2.9818956336528223E-2"/>
                  <c:y val="-6.24743034620032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0CC-4EE0-9175-4BB25E299394}"/>
                </c:ext>
              </c:extLst>
            </c:dLbl>
            <c:dLbl>
              <c:idx val="14"/>
              <c:layout>
                <c:manualLayout>
                  <c:x val="6.3897763578274758E-3"/>
                  <c:y val="-7.89149096362145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0CC-4EE0-9175-4BB25E299394}"/>
                </c:ext>
              </c:extLst>
            </c:dLbl>
            <c:dLbl>
              <c:idx val="15"/>
              <c:layout>
                <c:manualLayout>
                  <c:x val="1.9169329073482389E-2"/>
                  <c:y val="-6.90505459316878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0CC-4EE0-9175-4BB25E299394}"/>
                </c:ext>
              </c:extLst>
            </c:dLbl>
            <c:dLbl>
              <c:idx val="16"/>
              <c:layout>
                <c:manualLayout>
                  <c:x val="4.0468583599574018E-2"/>
                  <c:y val="-7.56267884013724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0CC-4EE0-9175-4BB25E299394}"/>
                </c:ext>
              </c:extLst>
            </c:dLbl>
            <c:dLbl>
              <c:idx val="17"/>
              <c:layout>
                <c:manualLayout>
                  <c:x val="3.8338625393344816E-2"/>
                  <c:y val="-5.31010290380369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0CC-4EE0-9175-4BB25E299394}"/>
                </c:ext>
              </c:extLst>
            </c:dLbl>
            <c:dLbl>
              <c:idx val="18"/>
              <c:layout>
                <c:manualLayout>
                  <c:x val="7.6677316293929709E-2"/>
                  <c:y val="-1.97287274090537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0CC-4EE0-9175-4BB25E299394}"/>
                </c:ext>
              </c:extLst>
            </c:dLbl>
            <c:dLbl>
              <c:idx val="19"/>
              <c:layout>
                <c:manualLayout>
                  <c:x val="4.472843450479233E-2"/>
                  <c:y val="-3.28812123484227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0CC-4EE0-9175-4BB25E299394}"/>
                </c:ext>
              </c:extLst>
            </c:dLbl>
            <c:dLbl>
              <c:idx val="20"/>
              <c:layout>
                <c:manualLayout>
                  <c:x val="6.3897763578274758E-2"/>
                  <c:y val="1.31524849393691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0CC-4EE0-9175-4BB25E299394}"/>
                </c:ext>
              </c:extLst>
            </c:dLbl>
            <c:dLbl>
              <c:idx val="21"/>
              <c:layout>
                <c:manualLayout>
                  <c:x val="1.9169329073482427E-2"/>
                  <c:y val="5.91859233199771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0CC-4EE0-9175-4BB25E299394}"/>
                </c:ext>
              </c:extLst>
            </c:dLbl>
            <c:dLbl>
              <c:idx val="22"/>
              <c:layout>
                <c:manualLayout>
                  <c:x val="8.5195340997710357E-3"/>
                  <c:y val="7.23386671665301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0CC-4EE0-9175-4BB25E299394}"/>
                </c:ext>
              </c:extLst>
            </c:dLbl>
            <c:dLbl>
              <c:idx val="23"/>
              <c:layout>
                <c:manualLayout>
                  <c:x val="-2.1299254526091589E-3"/>
                  <c:y val="0.108508000749795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0CC-4EE0-9175-4BB25E299394}"/>
                </c:ext>
              </c:extLst>
            </c:dLbl>
            <c:spPr>
              <a:noFill/>
              <a:ln>
                <a:noFill/>
              </a:ln>
              <a:effectLst/>
            </c:spPr>
            <c:txPr>
              <a:bodyPr/>
              <a:lstStyle/>
              <a:p>
                <a:pPr>
                  <a:defRPr sz="700" b="1">
                    <a:latin typeface="Times New Roman" pitchFamily="18" charset="0"/>
                    <a:cs typeface="Times New Roman" pitchFamily="18" charset="0"/>
                  </a:defRPr>
                </a:pPr>
                <a:endParaRPr lang="ro-R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Sheet1!$B$3:$B$26</c:f>
              <c:strCache>
                <c:ptCount val="24"/>
                <c:pt idx="0">
                  <c:v>Armenia (74)</c:v>
                </c:pt>
                <c:pt idx="1">
                  <c:v>Azerbaidjan (49)</c:v>
                </c:pt>
                <c:pt idx="2">
                  <c:v>Bulgaria (67)</c:v>
                </c:pt>
                <c:pt idx="3">
                  <c:v>Jamaica (2) </c:v>
                </c:pt>
                <c:pt idx="4">
                  <c:v>Cehia (90)</c:v>
                </c:pt>
                <c:pt idx="5">
                  <c:v>Croația (57)</c:v>
                </c:pt>
                <c:pt idx="6">
                  <c:v>Singapore (6)</c:v>
                </c:pt>
                <c:pt idx="7">
                  <c:v>Estonia (20)</c:v>
                </c:pt>
                <c:pt idx="8">
                  <c:v>Georgia (28)</c:v>
                </c:pt>
                <c:pt idx="9">
                  <c:v>Cipru (3)</c:v>
                </c:pt>
                <c:pt idx="10">
                  <c:v>Letonia (77)</c:v>
                </c:pt>
                <c:pt idx="11">
                  <c:v>Lituania (89)</c:v>
                </c:pt>
                <c:pt idx="12">
                  <c:v>R. Moldova (117)</c:v>
                </c:pt>
                <c:pt idx="13">
                  <c:v>Polonia (98)</c:v>
                </c:pt>
                <c:pt idx="14">
                  <c:v>Islanda (4)</c:v>
                </c:pt>
                <c:pt idx="15">
                  <c:v>România (101)</c:v>
                </c:pt>
                <c:pt idx="16">
                  <c:v>Slovacia (95)</c:v>
                </c:pt>
                <c:pt idx="17">
                  <c:v>Mauritius (5)</c:v>
                </c:pt>
                <c:pt idx="18">
                  <c:v>Slovenia (33)</c:v>
                </c:pt>
                <c:pt idx="19">
                  <c:v>R. Dominicană (7)</c:v>
                </c:pt>
                <c:pt idx="20">
                  <c:v>Ucraina (92)</c:v>
                </c:pt>
                <c:pt idx="21">
                  <c:v>Ungaria (35)</c:v>
                </c:pt>
                <c:pt idx="22">
                  <c:v>Malta (1)</c:v>
                </c:pt>
                <c:pt idx="23">
                  <c:v>Spania (8)</c:v>
                </c:pt>
              </c:strCache>
            </c:strRef>
          </c:cat>
          <c:val>
            <c:numRef>
              <c:f>Sheet1!$C$3:$C$26</c:f>
              <c:numCache>
                <c:formatCode>General</c:formatCode>
                <c:ptCount val="24"/>
                <c:pt idx="0">
                  <c:v>4.7</c:v>
                </c:pt>
                <c:pt idx="1">
                  <c:v>5</c:v>
                </c:pt>
                <c:pt idx="2">
                  <c:v>4.7</c:v>
                </c:pt>
                <c:pt idx="3">
                  <c:v>6.2</c:v>
                </c:pt>
                <c:pt idx="4">
                  <c:v>4.3</c:v>
                </c:pt>
                <c:pt idx="5">
                  <c:v>4.9000000000000004</c:v>
                </c:pt>
                <c:pt idx="6">
                  <c:v>6.1</c:v>
                </c:pt>
                <c:pt idx="7">
                  <c:v>5.4</c:v>
                </c:pt>
                <c:pt idx="8">
                  <c:v>5.2</c:v>
                </c:pt>
                <c:pt idx="9">
                  <c:v>6.2</c:v>
                </c:pt>
                <c:pt idx="10">
                  <c:v>4.5999999999999996</c:v>
                </c:pt>
                <c:pt idx="11">
                  <c:v>4.3</c:v>
                </c:pt>
                <c:pt idx="12">
                  <c:v>3.7</c:v>
                </c:pt>
                <c:pt idx="13">
                  <c:v>4.2</c:v>
                </c:pt>
                <c:pt idx="14">
                  <c:v>6.1</c:v>
                </c:pt>
                <c:pt idx="15">
                  <c:v>4.0999999999999996</c:v>
                </c:pt>
                <c:pt idx="16">
                  <c:v>4.3</c:v>
                </c:pt>
                <c:pt idx="17">
                  <c:v>6.1</c:v>
                </c:pt>
                <c:pt idx="18">
                  <c:v>5.0999999999999996</c:v>
                </c:pt>
                <c:pt idx="19">
                  <c:v>6</c:v>
                </c:pt>
                <c:pt idx="20">
                  <c:v>4.3</c:v>
                </c:pt>
                <c:pt idx="21">
                  <c:v>5.0999999999999996</c:v>
                </c:pt>
                <c:pt idx="22">
                  <c:v>6.2</c:v>
                </c:pt>
                <c:pt idx="23">
                  <c:v>5.9</c:v>
                </c:pt>
              </c:numCache>
            </c:numRef>
          </c:val>
          <c:extLst>
            <c:ext xmlns:c16="http://schemas.microsoft.com/office/drawing/2014/chart" uri="{C3380CC4-5D6E-409C-BE32-E72D297353CC}">
              <c16:uniqueId val="{00000018-40CC-4EE0-9175-4BB25E299394}"/>
            </c:ext>
          </c:extLst>
        </c:ser>
        <c:ser>
          <c:idx val="1"/>
          <c:order val="1"/>
          <c:tx>
            <c:strRef>
              <c:f>Sheet1!$D$2</c:f>
              <c:strCache>
                <c:ptCount val="1"/>
                <c:pt idx="0">
                  <c:v>Poziția </c:v>
                </c:pt>
              </c:strCache>
            </c:strRef>
          </c:tx>
          <c:spPr>
            <a:ln w="19050">
              <a:solidFill>
                <a:srgbClr val="660033"/>
              </a:solidFill>
            </a:ln>
          </c:spPr>
          <c:marker>
            <c:symbol val="circle"/>
            <c:size val="7"/>
            <c:spPr>
              <a:solidFill>
                <a:schemeClr val="accent3">
                  <a:lumMod val="75000"/>
                </a:schemeClr>
              </a:solidFill>
              <a:ln>
                <a:solidFill>
                  <a:srgbClr val="660033"/>
                </a:solidFill>
              </a:ln>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Sheet1!$B$3:$B$26</c:f>
              <c:strCache>
                <c:ptCount val="24"/>
                <c:pt idx="0">
                  <c:v>Armenia (74)</c:v>
                </c:pt>
                <c:pt idx="1">
                  <c:v>Azerbaidjan (49)</c:v>
                </c:pt>
                <c:pt idx="2">
                  <c:v>Bulgaria (67)</c:v>
                </c:pt>
                <c:pt idx="3">
                  <c:v>Jamaica (2) </c:v>
                </c:pt>
                <c:pt idx="4">
                  <c:v>Cehia (90)</c:v>
                </c:pt>
                <c:pt idx="5">
                  <c:v>Croația (57)</c:v>
                </c:pt>
                <c:pt idx="6">
                  <c:v>Singapore (6)</c:v>
                </c:pt>
                <c:pt idx="7">
                  <c:v>Estonia (20)</c:v>
                </c:pt>
                <c:pt idx="8">
                  <c:v>Georgia (28)</c:v>
                </c:pt>
                <c:pt idx="9">
                  <c:v>Cipru (3)</c:v>
                </c:pt>
                <c:pt idx="10">
                  <c:v>Letonia (77)</c:v>
                </c:pt>
                <c:pt idx="11">
                  <c:v>Lituania (89)</c:v>
                </c:pt>
                <c:pt idx="12">
                  <c:v>R. Moldova (117)</c:v>
                </c:pt>
                <c:pt idx="13">
                  <c:v>Polonia (98)</c:v>
                </c:pt>
                <c:pt idx="14">
                  <c:v>Islanda (4)</c:v>
                </c:pt>
                <c:pt idx="15">
                  <c:v>România (101)</c:v>
                </c:pt>
                <c:pt idx="16">
                  <c:v>Slovacia (95)</c:v>
                </c:pt>
                <c:pt idx="17">
                  <c:v>Mauritius (5)</c:v>
                </c:pt>
                <c:pt idx="18">
                  <c:v>Slovenia (33)</c:v>
                </c:pt>
                <c:pt idx="19">
                  <c:v>R. Dominicană (7)</c:v>
                </c:pt>
                <c:pt idx="20">
                  <c:v>Ucraina (92)</c:v>
                </c:pt>
                <c:pt idx="21">
                  <c:v>Ungaria (35)</c:v>
                </c:pt>
                <c:pt idx="22">
                  <c:v>Malta (1)</c:v>
                </c:pt>
                <c:pt idx="23">
                  <c:v>Spania (8)</c:v>
                </c:pt>
              </c:strCache>
            </c:strRef>
          </c:cat>
          <c:val>
            <c:numRef>
              <c:f>Sheet1!$D$3:$D$26</c:f>
            </c:numRef>
          </c:val>
          <c:extLst>
            <c:ext xmlns:c16="http://schemas.microsoft.com/office/drawing/2014/chart" uri="{C3380CC4-5D6E-409C-BE32-E72D297353CC}">
              <c16:uniqueId val="{00000019-40CC-4EE0-9175-4BB25E299394}"/>
            </c:ext>
          </c:extLst>
        </c:ser>
        <c:dLbls>
          <c:showLegendKey val="0"/>
          <c:showVal val="1"/>
          <c:showCatName val="0"/>
          <c:showSerName val="0"/>
          <c:showPercent val="0"/>
          <c:showBubbleSize val="0"/>
        </c:dLbls>
        <c:axId val="151737088"/>
        <c:axId val="151738624"/>
      </c:radarChart>
      <c:catAx>
        <c:axId val="151737088"/>
        <c:scaling>
          <c:orientation val="minMax"/>
        </c:scaling>
        <c:delete val="0"/>
        <c:axPos val="b"/>
        <c:majorGridlines/>
        <c:numFmt formatCode="General" sourceLinked="0"/>
        <c:majorTickMark val="out"/>
        <c:minorTickMark val="none"/>
        <c:tickLblPos val="nextTo"/>
        <c:txPr>
          <a:bodyPr/>
          <a:lstStyle/>
          <a:p>
            <a:pPr>
              <a:defRPr sz="800" b="1">
                <a:latin typeface="Times New Roman" pitchFamily="18" charset="0"/>
                <a:cs typeface="Times New Roman" pitchFamily="18" charset="0"/>
              </a:defRPr>
            </a:pPr>
            <a:endParaRPr lang="ro-RO"/>
          </a:p>
        </c:txPr>
        <c:crossAx val="151738624"/>
        <c:crosses val="autoZero"/>
        <c:auto val="1"/>
        <c:lblAlgn val="ctr"/>
        <c:lblOffset val="100"/>
        <c:noMultiLvlLbl val="0"/>
      </c:catAx>
      <c:valAx>
        <c:axId val="151738624"/>
        <c:scaling>
          <c:orientation val="minMax"/>
        </c:scaling>
        <c:delete val="0"/>
        <c:axPos val="l"/>
        <c:majorGridlines/>
        <c:numFmt formatCode="General" sourceLinked="1"/>
        <c:majorTickMark val="out"/>
        <c:minorTickMark val="none"/>
        <c:tickLblPos val="nextTo"/>
        <c:txPr>
          <a:bodyPr/>
          <a:lstStyle/>
          <a:p>
            <a:pPr>
              <a:defRPr sz="800" b="1">
                <a:solidFill>
                  <a:srgbClr val="A50021"/>
                </a:solidFill>
                <a:latin typeface="Times New Roman" pitchFamily="18" charset="0"/>
                <a:cs typeface="Times New Roman" pitchFamily="18" charset="0"/>
              </a:defRPr>
            </a:pPr>
            <a:endParaRPr lang="ro-RO"/>
          </a:p>
        </c:txPr>
        <c:crossAx val="151737088"/>
        <c:crosses val="autoZero"/>
        <c:crossBetween val="between"/>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385592724476327E-2"/>
          <c:y val="0.16679762633031689"/>
          <c:w val="0.85266960274033543"/>
          <c:h val="0.5029953156140784"/>
        </c:manualLayout>
      </c:layout>
      <c:barChart>
        <c:barDir val="col"/>
        <c:grouping val="clustered"/>
        <c:varyColors val="0"/>
        <c:ser>
          <c:idx val="0"/>
          <c:order val="0"/>
          <c:tx>
            <c:strRef>
              <c:f>'din WEF_TTC_2019'!$AC$5</c:f>
              <c:strCache>
                <c:ptCount val="1"/>
                <c:pt idx="0">
                  <c:v>Poziția / Rank</c:v>
                </c:pt>
              </c:strCache>
            </c:strRef>
          </c:tx>
          <c:spPr>
            <a:solidFill>
              <a:schemeClr val="accent3">
                <a:lumMod val="60000"/>
                <a:lumOff val="40000"/>
              </a:schemeClr>
            </a:solidFill>
          </c:spPr>
          <c:invertIfNegative val="0"/>
          <c:dPt>
            <c:idx val="14"/>
            <c:invertIfNegative val="0"/>
            <c:bubble3D val="0"/>
            <c:spPr>
              <a:solidFill>
                <a:schemeClr val="accent2">
                  <a:lumMod val="60000"/>
                  <a:lumOff val="40000"/>
                </a:schemeClr>
              </a:solidFill>
            </c:spPr>
            <c:extLst>
              <c:ext xmlns:c16="http://schemas.microsoft.com/office/drawing/2014/chart" uri="{C3380CC4-5D6E-409C-BE32-E72D297353CC}">
                <c16:uniqueId val="{00000001-868B-4823-9960-35303A15C7B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68B-4823-9960-35303A15C7B6}"/>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68B-4823-9960-35303A15C7B6}"/>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68B-4823-9960-35303A15C7B6}"/>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68B-4823-9960-35303A15C7B6}"/>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68B-4823-9960-35303A15C7B6}"/>
                </c:ext>
              </c:extLst>
            </c:dLbl>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68B-4823-9960-35303A15C7B6}"/>
                </c:ext>
              </c:extLst>
            </c:dLbl>
            <c:dLbl>
              <c:idx val="1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68B-4823-9960-35303A15C7B6}"/>
                </c:ext>
              </c:extLst>
            </c:dLbl>
            <c:dLbl>
              <c:idx val="1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68B-4823-9960-35303A15C7B6}"/>
                </c:ext>
              </c:extLst>
            </c:dLbl>
            <c:dLbl>
              <c:idx val="1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68B-4823-9960-35303A15C7B6}"/>
                </c:ext>
              </c:extLst>
            </c:dLbl>
            <c:dLbl>
              <c:idx val="2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68B-4823-9960-35303A15C7B6}"/>
                </c:ext>
              </c:extLst>
            </c:dLbl>
            <c:dLbl>
              <c:idx val="3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68B-4823-9960-35303A15C7B6}"/>
                </c:ext>
              </c:extLst>
            </c:dLbl>
            <c:spPr>
              <a:noFill/>
              <a:ln>
                <a:noFill/>
              </a:ln>
              <a:effectLst/>
            </c:spPr>
            <c:txPr>
              <a:bodyPr/>
              <a:lstStyle/>
              <a:p>
                <a:pPr>
                  <a:defRPr sz="700" b="1" i="1">
                    <a:latin typeface="Times New Roman" pitchFamily="18" charset="0"/>
                    <a:cs typeface="Times New Roman" pitchFamily="18" charset="0"/>
                  </a:defRPr>
                </a:pPr>
                <a:endParaRPr lang="ro-R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'din WEF_TTC_2019'!$AB$6:$AB$36</c:f>
              <c:strCache>
                <c:ptCount val="31"/>
                <c:pt idx="0">
                  <c:v>Seychelles</c:v>
                </c:pt>
                <c:pt idx="1">
                  <c:v>Rep. Dominicană</c:v>
                </c:pt>
                <c:pt idx="2">
                  <c:v>Jamaica</c:v>
                </c:pt>
                <c:pt idx="3">
                  <c:v>Armenia</c:v>
                </c:pt>
                <c:pt idx="4">
                  <c:v>Azerbaidjan</c:v>
                </c:pt>
                <c:pt idx="5">
                  <c:v>Bulgaria</c:v>
                </c:pt>
                <c:pt idx="6">
                  <c:v>Cehia</c:v>
                </c:pt>
                <c:pt idx="7">
                  <c:v>Croația</c:v>
                </c:pt>
                <c:pt idx="8">
                  <c:v>Estonia</c:v>
                </c:pt>
                <c:pt idx="9">
                  <c:v>Georgia</c:v>
                </c:pt>
                <c:pt idx="10">
                  <c:v>Kazahstan</c:v>
                </c:pt>
                <c:pt idx="11">
                  <c:v>Kârgâzstan</c:v>
                </c:pt>
                <c:pt idx="12">
                  <c:v>Letonia</c:v>
                </c:pt>
                <c:pt idx="13">
                  <c:v>Lituania</c:v>
                </c:pt>
                <c:pt idx="14">
                  <c:v>Moldova</c:v>
                </c:pt>
                <c:pt idx="15">
                  <c:v>Polonia</c:v>
                </c:pt>
                <c:pt idx="16">
                  <c:v>România</c:v>
                </c:pt>
                <c:pt idx="17">
                  <c:v>Rusia</c:v>
                </c:pt>
                <c:pt idx="18">
                  <c:v>Slovacia</c:v>
                </c:pt>
                <c:pt idx="19">
                  <c:v>Slovenia</c:v>
                </c:pt>
                <c:pt idx="20">
                  <c:v>Ucraina</c:v>
                </c:pt>
                <c:pt idx="21">
                  <c:v>Ungaria</c:v>
                </c:pt>
                <c:pt idx="22">
                  <c:v>Tadjikistan</c:v>
                </c:pt>
                <c:pt idx="23">
                  <c:v>Grecia</c:v>
                </c:pt>
                <c:pt idx="24">
                  <c:v>Spania</c:v>
                </c:pt>
                <c:pt idx="25">
                  <c:v>Norvegia</c:v>
                </c:pt>
                <c:pt idx="26">
                  <c:v>SUA</c:v>
                </c:pt>
                <c:pt idx="27">
                  <c:v>Canada</c:v>
                </c:pt>
                <c:pt idx="28">
                  <c:v>Germania</c:v>
                </c:pt>
                <c:pt idx="29">
                  <c:v>Franța</c:v>
                </c:pt>
                <c:pt idx="30">
                  <c:v>Suedia</c:v>
                </c:pt>
              </c:strCache>
            </c:strRef>
          </c:cat>
          <c:val>
            <c:numRef>
              <c:f>'din WEF_TTC_2019'!$AC$6:$AC$36</c:f>
              <c:numCache>
                <c:formatCode>General</c:formatCode>
                <c:ptCount val="31"/>
                <c:pt idx="0">
                  <c:v>1</c:v>
                </c:pt>
                <c:pt idx="1">
                  <c:v>2</c:v>
                </c:pt>
                <c:pt idx="2">
                  <c:v>3</c:v>
                </c:pt>
                <c:pt idx="3">
                  <c:v>55</c:v>
                </c:pt>
                <c:pt idx="4">
                  <c:v>71</c:v>
                </c:pt>
                <c:pt idx="5">
                  <c:v>65</c:v>
                </c:pt>
                <c:pt idx="6">
                  <c:v>58</c:v>
                </c:pt>
                <c:pt idx="7">
                  <c:v>120</c:v>
                </c:pt>
                <c:pt idx="8">
                  <c:v>14</c:v>
                </c:pt>
                <c:pt idx="9">
                  <c:v>63</c:v>
                </c:pt>
                <c:pt idx="10">
                  <c:v>45</c:v>
                </c:pt>
                <c:pt idx="11">
                  <c:v>110</c:v>
                </c:pt>
                <c:pt idx="12">
                  <c:v>69</c:v>
                </c:pt>
                <c:pt idx="13">
                  <c:v>72</c:v>
                </c:pt>
                <c:pt idx="14">
                  <c:v>67</c:v>
                </c:pt>
                <c:pt idx="15">
                  <c:v>87</c:v>
                </c:pt>
                <c:pt idx="16">
                  <c:v>111</c:v>
                </c:pt>
                <c:pt idx="17">
                  <c:v>88</c:v>
                </c:pt>
                <c:pt idx="18">
                  <c:v>101</c:v>
                </c:pt>
                <c:pt idx="19">
                  <c:v>43</c:v>
                </c:pt>
                <c:pt idx="20">
                  <c:v>31</c:v>
                </c:pt>
                <c:pt idx="21">
                  <c:v>33</c:v>
                </c:pt>
                <c:pt idx="22">
                  <c:v>83</c:v>
                </c:pt>
                <c:pt idx="23">
                  <c:v>17</c:v>
                </c:pt>
                <c:pt idx="24">
                  <c:v>23</c:v>
                </c:pt>
                <c:pt idx="25">
                  <c:v>28</c:v>
                </c:pt>
                <c:pt idx="26">
                  <c:v>35</c:v>
                </c:pt>
                <c:pt idx="27">
                  <c:v>44</c:v>
                </c:pt>
                <c:pt idx="28">
                  <c:v>60</c:v>
                </c:pt>
                <c:pt idx="29">
                  <c:v>79</c:v>
                </c:pt>
                <c:pt idx="30">
                  <c:v>100</c:v>
                </c:pt>
              </c:numCache>
            </c:numRef>
          </c:val>
          <c:extLst>
            <c:ext xmlns:c16="http://schemas.microsoft.com/office/drawing/2014/chart" uri="{C3380CC4-5D6E-409C-BE32-E72D297353CC}">
              <c16:uniqueId val="{0000000C-868B-4823-9960-35303A15C7B6}"/>
            </c:ext>
          </c:extLst>
        </c:ser>
        <c:dLbls>
          <c:showLegendKey val="0"/>
          <c:showVal val="0"/>
          <c:showCatName val="0"/>
          <c:showSerName val="0"/>
          <c:showPercent val="0"/>
          <c:showBubbleSize val="0"/>
        </c:dLbls>
        <c:gapWidth val="150"/>
        <c:axId val="151082880"/>
        <c:axId val="151084416"/>
      </c:barChart>
      <c:lineChart>
        <c:grouping val="standard"/>
        <c:varyColors val="0"/>
        <c:ser>
          <c:idx val="1"/>
          <c:order val="1"/>
          <c:tx>
            <c:strRef>
              <c:f>'din WEF_TTC_2019'!$AD$5</c:f>
              <c:strCache>
                <c:ptCount val="1"/>
                <c:pt idx="0">
                  <c:v>Valoarea / Score</c:v>
                </c:pt>
              </c:strCache>
            </c:strRef>
          </c:tx>
          <c:spPr>
            <a:ln>
              <a:noFill/>
            </a:ln>
          </c:spPr>
          <c:marker>
            <c:symbol val="diamond"/>
            <c:size val="7"/>
            <c:spPr>
              <a:solidFill>
                <a:schemeClr val="accent3">
                  <a:lumMod val="50000"/>
                </a:schemeClr>
              </a:solidFill>
              <a:ln>
                <a:solidFill>
                  <a:schemeClr val="accent3">
                    <a:lumMod val="50000"/>
                  </a:schemeClr>
                </a:solidFill>
              </a:ln>
            </c:spPr>
          </c:marker>
          <c:dLbls>
            <c:dLbl>
              <c:idx val="0"/>
              <c:layout>
                <c:manualLayout>
                  <c:x val="-2.6057872796860143E-2"/>
                  <c:y val="-4.45677068144259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68B-4823-9960-35303A15C7B6}"/>
                </c:ext>
              </c:extLst>
            </c:dLbl>
            <c:dLbl>
              <c:idx val="1"/>
              <c:layout>
                <c:manualLayout>
                  <c:x val="-5.4180379155391954E-3"/>
                  <c:y val="-9.999805579858073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68B-4823-9960-35303A15C7B6}"/>
                </c:ext>
              </c:extLst>
            </c:dLbl>
            <c:dLbl>
              <c:idx val="2"/>
              <c:layout>
                <c:manualLayout>
                  <c:x val="-1.1609988379935461E-2"/>
                  <c:y val="-2.48146203946728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68B-4823-9960-35303A15C7B6}"/>
                </c:ext>
              </c:extLst>
            </c:dLbl>
            <c:spPr>
              <a:noFill/>
              <a:ln>
                <a:noFill/>
              </a:ln>
              <a:effectLst/>
            </c:spPr>
            <c:txPr>
              <a:bodyPr/>
              <a:lstStyle/>
              <a:p>
                <a:pPr>
                  <a:defRPr sz="700" b="1">
                    <a:latin typeface="Times New Roman" pitchFamily="18" charset="0"/>
                    <a:cs typeface="Times New Roman" pitchFamily="18" charset="0"/>
                  </a:defRPr>
                </a:pPr>
                <a:endParaRPr lang="ro-R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'din WEF_TTC_2019'!$AB$6:$AB$36</c:f>
              <c:strCache>
                <c:ptCount val="31"/>
                <c:pt idx="0">
                  <c:v>Seychelles</c:v>
                </c:pt>
                <c:pt idx="1">
                  <c:v>Rep. Dominicană</c:v>
                </c:pt>
                <c:pt idx="2">
                  <c:v>Jamaica</c:v>
                </c:pt>
                <c:pt idx="3">
                  <c:v>Armenia</c:v>
                </c:pt>
                <c:pt idx="4">
                  <c:v>Azerbaidjan</c:v>
                </c:pt>
                <c:pt idx="5">
                  <c:v>Bulgaria</c:v>
                </c:pt>
                <c:pt idx="6">
                  <c:v>Cehia</c:v>
                </c:pt>
                <c:pt idx="7">
                  <c:v>Croația</c:v>
                </c:pt>
                <c:pt idx="8">
                  <c:v>Estonia</c:v>
                </c:pt>
                <c:pt idx="9">
                  <c:v>Georgia</c:v>
                </c:pt>
                <c:pt idx="10">
                  <c:v>Kazahstan</c:v>
                </c:pt>
                <c:pt idx="11">
                  <c:v>Kârgâzstan</c:v>
                </c:pt>
                <c:pt idx="12">
                  <c:v>Letonia</c:v>
                </c:pt>
                <c:pt idx="13">
                  <c:v>Lituania</c:v>
                </c:pt>
                <c:pt idx="14">
                  <c:v>Moldova</c:v>
                </c:pt>
                <c:pt idx="15">
                  <c:v>Polonia</c:v>
                </c:pt>
                <c:pt idx="16">
                  <c:v>România</c:v>
                </c:pt>
                <c:pt idx="17">
                  <c:v>Rusia</c:v>
                </c:pt>
                <c:pt idx="18">
                  <c:v>Slovacia</c:v>
                </c:pt>
                <c:pt idx="19">
                  <c:v>Slovenia</c:v>
                </c:pt>
                <c:pt idx="20">
                  <c:v>Ucraina</c:v>
                </c:pt>
                <c:pt idx="21">
                  <c:v>Ungaria</c:v>
                </c:pt>
                <c:pt idx="22">
                  <c:v>Tadjikistan</c:v>
                </c:pt>
                <c:pt idx="23">
                  <c:v>Grecia</c:v>
                </c:pt>
                <c:pt idx="24">
                  <c:v>Spania</c:v>
                </c:pt>
                <c:pt idx="25">
                  <c:v>Norvegia</c:v>
                </c:pt>
                <c:pt idx="26">
                  <c:v>SUA</c:v>
                </c:pt>
                <c:pt idx="27">
                  <c:v>Canada</c:v>
                </c:pt>
                <c:pt idx="28">
                  <c:v>Germania</c:v>
                </c:pt>
                <c:pt idx="29">
                  <c:v>Franța</c:v>
                </c:pt>
                <c:pt idx="30">
                  <c:v>Suedia</c:v>
                </c:pt>
              </c:strCache>
            </c:strRef>
          </c:cat>
          <c:val>
            <c:numRef>
              <c:f>'din WEF_TTC_2019'!$AD$6:$AD$36</c:f>
              <c:numCache>
                <c:formatCode>General</c:formatCode>
                <c:ptCount val="31"/>
                <c:pt idx="0">
                  <c:v>22.6</c:v>
                </c:pt>
                <c:pt idx="1">
                  <c:v>22.3</c:v>
                </c:pt>
                <c:pt idx="2">
                  <c:v>17.3</c:v>
                </c:pt>
                <c:pt idx="3">
                  <c:v>3.8</c:v>
                </c:pt>
                <c:pt idx="4">
                  <c:v>3.2</c:v>
                </c:pt>
                <c:pt idx="5">
                  <c:v>3.3</c:v>
                </c:pt>
                <c:pt idx="6">
                  <c:v>3.7</c:v>
                </c:pt>
                <c:pt idx="7">
                  <c:v>1.4</c:v>
                </c:pt>
                <c:pt idx="8">
                  <c:v>8.4</c:v>
                </c:pt>
                <c:pt idx="9">
                  <c:v>3.4</c:v>
                </c:pt>
                <c:pt idx="10">
                  <c:v>4.2</c:v>
                </c:pt>
                <c:pt idx="11">
                  <c:v>1.9</c:v>
                </c:pt>
                <c:pt idx="12">
                  <c:v>3.2</c:v>
                </c:pt>
                <c:pt idx="13">
                  <c:v>3.2</c:v>
                </c:pt>
                <c:pt idx="14">
                  <c:v>3.3</c:v>
                </c:pt>
                <c:pt idx="15">
                  <c:v>2.8</c:v>
                </c:pt>
                <c:pt idx="16">
                  <c:v>1.9</c:v>
                </c:pt>
                <c:pt idx="17">
                  <c:v>2.7</c:v>
                </c:pt>
                <c:pt idx="18">
                  <c:v>2.2000000000000002</c:v>
                </c:pt>
                <c:pt idx="19">
                  <c:v>4.4000000000000004</c:v>
                </c:pt>
                <c:pt idx="20">
                  <c:v>5.6</c:v>
                </c:pt>
                <c:pt idx="21">
                  <c:v>5.3</c:v>
                </c:pt>
                <c:pt idx="22">
                  <c:v>2.9</c:v>
                </c:pt>
                <c:pt idx="23">
                  <c:v>8.1</c:v>
                </c:pt>
                <c:pt idx="24">
                  <c:v>6.5</c:v>
                </c:pt>
                <c:pt idx="25">
                  <c:v>5.9</c:v>
                </c:pt>
                <c:pt idx="26">
                  <c:v>5.2</c:v>
                </c:pt>
                <c:pt idx="27">
                  <c:v>4.3</c:v>
                </c:pt>
                <c:pt idx="28">
                  <c:v>3.6</c:v>
                </c:pt>
                <c:pt idx="29">
                  <c:v>3</c:v>
                </c:pt>
                <c:pt idx="30">
                  <c:v>2.2000000000000002</c:v>
                </c:pt>
              </c:numCache>
            </c:numRef>
          </c:val>
          <c:smooth val="0"/>
          <c:extLst>
            <c:ext xmlns:c16="http://schemas.microsoft.com/office/drawing/2014/chart" uri="{C3380CC4-5D6E-409C-BE32-E72D297353CC}">
              <c16:uniqueId val="{00000010-868B-4823-9960-35303A15C7B6}"/>
            </c:ext>
          </c:extLst>
        </c:ser>
        <c:dLbls>
          <c:showLegendKey val="0"/>
          <c:showVal val="0"/>
          <c:showCatName val="0"/>
          <c:showSerName val="0"/>
          <c:showPercent val="0"/>
          <c:showBubbleSize val="0"/>
        </c:dLbls>
        <c:marker val="1"/>
        <c:smooth val="0"/>
        <c:axId val="151113088"/>
        <c:axId val="151111168"/>
      </c:lineChart>
      <c:catAx>
        <c:axId val="151082880"/>
        <c:scaling>
          <c:orientation val="minMax"/>
        </c:scaling>
        <c:delete val="0"/>
        <c:axPos val="b"/>
        <c:numFmt formatCode="General" sourceLinked="0"/>
        <c:majorTickMark val="out"/>
        <c:minorTickMark val="none"/>
        <c:tickLblPos val="nextTo"/>
        <c:txPr>
          <a:bodyPr rot="-5400000" vert="horz"/>
          <a:lstStyle/>
          <a:p>
            <a:pPr>
              <a:defRPr sz="800">
                <a:latin typeface="Times New Roman" pitchFamily="18" charset="0"/>
                <a:cs typeface="Times New Roman" pitchFamily="18" charset="0"/>
              </a:defRPr>
            </a:pPr>
            <a:endParaRPr lang="ro-RO"/>
          </a:p>
        </c:txPr>
        <c:crossAx val="151084416"/>
        <c:crosses val="autoZero"/>
        <c:auto val="1"/>
        <c:lblAlgn val="ctr"/>
        <c:lblOffset val="100"/>
        <c:noMultiLvlLbl val="0"/>
      </c:catAx>
      <c:valAx>
        <c:axId val="151084416"/>
        <c:scaling>
          <c:orientation val="minMax"/>
        </c:scaling>
        <c:delete val="0"/>
        <c:axPos val="l"/>
        <c:title>
          <c:tx>
            <c:rich>
              <a:bodyPr rot="-5400000" vert="horz"/>
              <a:lstStyle/>
              <a:p>
                <a:pPr>
                  <a:defRPr sz="800" b="1">
                    <a:latin typeface="Times New Roman" pitchFamily="18" charset="0"/>
                    <a:cs typeface="Times New Roman" pitchFamily="18" charset="0"/>
                  </a:defRPr>
                </a:pPr>
                <a:r>
                  <a:rPr lang="ro-RO" sz="800" b="1">
                    <a:latin typeface="Times New Roman" pitchFamily="18" charset="0"/>
                    <a:cs typeface="Times New Roman" pitchFamily="18" charset="0"/>
                  </a:rPr>
                  <a:t>Poziția / Rank</a:t>
                </a:r>
              </a:p>
            </c:rich>
          </c:tx>
          <c:layout>
            <c:manualLayout>
              <c:xMode val="edge"/>
              <c:yMode val="edge"/>
              <c:x val="4.246284501061571E-3"/>
              <c:y val="0.28459365252946783"/>
            </c:manualLayout>
          </c:layout>
          <c:overlay val="0"/>
        </c:title>
        <c:numFmt formatCode="General" sourceLinked="1"/>
        <c:majorTickMark val="out"/>
        <c:minorTickMark val="none"/>
        <c:tickLblPos val="nextTo"/>
        <c:txPr>
          <a:bodyPr/>
          <a:lstStyle/>
          <a:p>
            <a:pPr>
              <a:defRPr sz="800">
                <a:latin typeface="Times New Roman" pitchFamily="18" charset="0"/>
                <a:cs typeface="Times New Roman" pitchFamily="18" charset="0"/>
              </a:defRPr>
            </a:pPr>
            <a:endParaRPr lang="ro-RO"/>
          </a:p>
        </c:txPr>
        <c:crossAx val="151082880"/>
        <c:crosses val="autoZero"/>
        <c:crossBetween val="between"/>
      </c:valAx>
      <c:valAx>
        <c:axId val="151111168"/>
        <c:scaling>
          <c:orientation val="minMax"/>
        </c:scaling>
        <c:delete val="0"/>
        <c:axPos val="r"/>
        <c:title>
          <c:tx>
            <c:rich>
              <a:bodyPr rot="5400000" vert="horz"/>
              <a:lstStyle/>
              <a:p>
                <a:pPr>
                  <a:defRPr sz="800">
                    <a:latin typeface="Times New Roman" pitchFamily="18" charset="0"/>
                    <a:cs typeface="Times New Roman" pitchFamily="18" charset="0"/>
                  </a:defRPr>
                </a:pPr>
                <a:r>
                  <a:rPr lang="ro-RO" sz="800">
                    <a:latin typeface="Times New Roman" pitchFamily="18" charset="0"/>
                    <a:cs typeface="Times New Roman" pitchFamily="18" charset="0"/>
                  </a:rPr>
                  <a:t>Valoarea / Score, %</a:t>
                </a:r>
              </a:p>
            </c:rich>
          </c:tx>
          <c:layout>
            <c:manualLayout>
              <c:xMode val="edge"/>
              <c:yMode val="edge"/>
              <c:x val="0.96977397085764894"/>
              <c:y val="0.26501080030533192"/>
            </c:manualLayout>
          </c:layout>
          <c:overlay val="0"/>
        </c:title>
        <c:numFmt formatCode="General" sourceLinked="1"/>
        <c:majorTickMark val="out"/>
        <c:minorTickMark val="none"/>
        <c:tickLblPos val="nextTo"/>
        <c:txPr>
          <a:bodyPr/>
          <a:lstStyle/>
          <a:p>
            <a:pPr>
              <a:defRPr sz="800">
                <a:latin typeface="Times New Roman" pitchFamily="18" charset="0"/>
                <a:cs typeface="Times New Roman" pitchFamily="18" charset="0"/>
              </a:defRPr>
            </a:pPr>
            <a:endParaRPr lang="ro-RO"/>
          </a:p>
        </c:txPr>
        <c:crossAx val="151113088"/>
        <c:crosses val="max"/>
        <c:crossBetween val="between"/>
      </c:valAx>
      <c:catAx>
        <c:axId val="151113088"/>
        <c:scaling>
          <c:orientation val="minMax"/>
        </c:scaling>
        <c:delete val="1"/>
        <c:axPos val="b"/>
        <c:numFmt formatCode="General" sourceLinked="1"/>
        <c:majorTickMark val="out"/>
        <c:minorTickMark val="none"/>
        <c:tickLblPos val="nextTo"/>
        <c:crossAx val="151111168"/>
        <c:crosses val="autoZero"/>
        <c:auto val="1"/>
        <c:lblAlgn val="ctr"/>
        <c:lblOffset val="100"/>
        <c:noMultiLvlLbl val="0"/>
      </c:catAx>
    </c:plotArea>
    <c:legend>
      <c:legendPos val="t"/>
      <c:overlay val="0"/>
      <c:txPr>
        <a:bodyPr/>
        <a:lstStyle/>
        <a:p>
          <a:pPr>
            <a:defRPr>
              <a:latin typeface="Times New Roman" pitchFamily="18" charset="0"/>
              <a:cs typeface="Times New Roman" pitchFamily="18" charset="0"/>
            </a:defRPr>
          </a:pPr>
          <a:endParaRPr lang="ro-RO"/>
        </a:p>
      </c:txPr>
    </c:legend>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RM!$C$10</c:f>
              <c:strCache>
                <c:ptCount val="1"/>
                <c:pt idx="0">
                  <c:v>Ponderea CP pentru turism în PIB, %</c:v>
                </c:pt>
              </c:strCache>
            </c:strRef>
          </c:tx>
          <c:dLbls>
            <c:dLbl>
              <c:idx val="4"/>
              <c:layout>
                <c:manualLayout>
                  <c:x val="-2.6709401709401708E-2"/>
                  <c:y val="-8.55113742632245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5C-44C7-B598-AB44E4A794E4}"/>
                </c:ext>
              </c:extLst>
            </c:dLbl>
            <c:spPr>
              <a:noFill/>
              <a:ln>
                <a:noFill/>
              </a:ln>
              <a:effectLst/>
            </c:spPr>
            <c:txPr>
              <a:bodyPr/>
              <a:lstStyle/>
              <a:p>
                <a:pPr>
                  <a:defRPr sz="800">
                    <a:latin typeface="Times New Roman" pitchFamily="18" charset="0"/>
                    <a:cs typeface="Times New Roman" pitchFamily="18" charset="0"/>
                  </a:defRPr>
                </a:pPr>
                <a:endParaRPr lang="ro-R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RM!$D$9:$L$9</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RM!$D$10:$L$10</c:f>
              <c:numCache>
                <c:formatCode>0.000</c:formatCode>
                <c:ptCount val="9"/>
                <c:pt idx="0">
                  <c:v>6.9544755175155307E-2</c:v>
                </c:pt>
                <c:pt idx="1">
                  <c:v>7.0869703359148342E-2</c:v>
                </c:pt>
                <c:pt idx="2">
                  <c:v>6.6363175936517749E-2</c:v>
                </c:pt>
                <c:pt idx="3">
                  <c:v>6.692719711214179E-2</c:v>
                </c:pt>
                <c:pt idx="4">
                  <c:v>5.9933338698018319E-2</c:v>
                </c:pt>
                <c:pt idx="5">
                  <c:v>6.1748028040732622E-2</c:v>
                </c:pt>
                <c:pt idx="6">
                  <c:v>6.2183422789035603E-2</c:v>
                </c:pt>
                <c:pt idx="7">
                  <c:v>6.7083744988927663E-2</c:v>
                </c:pt>
                <c:pt idx="8">
                  <c:v>6.7529467118702419E-2</c:v>
                </c:pt>
              </c:numCache>
            </c:numRef>
          </c:val>
          <c:smooth val="0"/>
          <c:extLst>
            <c:ext xmlns:c16="http://schemas.microsoft.com/office/drawing/2014/chart" uri="{C3380CC4-5D6E-409C-BE32-E72D297353CC}">
              <c16:uniqueId val="{00000001-E45C-44C7-B598-AB44E4A794E4}"/>
            </c:ext>
          </c:extLst>
        </c:ser>
        <c:dLbls>
          <c:dLblPos val="t"/>
          <c:showLegendKey val="0"/>
          <c:showVal val="1"/>
          <c:showCatName val="0"/>
          <c:showSerName val="0"/>
          <c:showPercent val="0"/>
          <c:showBubbleSize val="0"/>
        </c:dLbls>
        <c:marker val="1"/>
        <c:smooth val="0"/>
        <c:axId val="154929024"/>
        <c:axId val="154931968"/>
      </c:lineChart>
      <c:catAx>
        <c:axId val="154929024"/>
        <c:scaling>
          <c:orientation val="minMax"/>
        </c:scaling>
        <c:delete val="0"/>
        <c:axPos val="b"/>
        <c:numFmt formatCode="General" sourceLinked="1"/>
        <c:majorTickMark val="out"/>
        <c:minorTickMark val="none"/>
        <c:tickLblPos val="nextTo"/>
        <c:txPr>
          <a:bodyPr/>
          <a:lstStyle/>
          <a:p>
            <a:pPr>
              <a:defRPr>
                <a:latin typeface="Times New Roman" pitchFamily="18" charset="0"/>
                <a:cs typeface="Times New Roman" pitchFamily="18" charset="0"/>
              </a:defRPr>
            </a:pPr>
            <a:endParaRPr lang="ro-RO"/>
          </a:p>
        </c:txPr>
        <c:crossAx val="154931968"/>
        <c:crosses val="autoZero"/>
        <c:auto val="1"/>
        <c:lblAlgn val="ctr"/>
        <c:lblOffset val="100"/>
        <c:noMultiLvlLbl val="0"/>
      </c:catAx>
      <c:valAx>
        <c:axId val="154931968"/>
        <c:scaling>
          <c:orientation val="minMax"/>
          <c:min val="5.800000000000001E-2"/>
        </c:scaling>
        <c:delete val="0"/>
        <c:axPos val="l"/>
        <c:numFmt formatCode="0.000" sourceLinked="1"/>
        <c:majorTickMark val="out"/>
        <c:minorTickMark val="none"/>
        <c:tickLblPos val="nextTo"/>
        <c:txPr>
          <a:bodyPr/>
          <a:lstStyle/>
          <a:p>
            <a:pPr>
              <a:defRPr>
                <a:latin typeface="Times New Roman" pitchFamily="18" charset="0"/>
                <a:cs typeface="Times New Roman" pitchFamily="18" charset="0"/>
              </a:defRPr>
            </a:pPr>
            <a:endParaRPr lang="ro-RO"/>
          </a:p>
        </c:txPr>
        <c:crossAx val="154929024"/>
        <c:crosses val="autoZero"/>
        <c:crossBetween val="between"/>
      </c:valAx>
    </c:plotArea>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87C769-F549-412D-AEF7-96DE11A3D08F}" type="datetimeFigureOut">
              <a:rPr lang="en-US" smtClean="0"/>
              <a:pPr/>
              <a:t>10/28/2020</a:t>
            </a:fld>
            <a:endParaRPr lang="en-US"/>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1E9FB7-1C07-4F0C-8E14-3363F5419E3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866ABBB7-015E-4353-8242-423CE3B4B545}" type="datetime1">
              <a:rPr lang="ro-RO" smtClean="0"/>
              <a:t>28.10.2020</a:t>
            </a:fld>
            <a:endParaRPr lang="ru-RU"/>
          </a:p>
        </p:txBody>
      </p:sp>
      <p:sp>
        <p:nvSpPr>
          <p:cNvPr id="5" name="Нижний колонтитул 4"/>
          <p:cNvSpPr>
            <a:spLocks noGrp="1"/>
          </p:cNvSpPr>
          <p:nvPr>
            <p:ph type="ftr" sz="quarter" idx="11"/>
          </p:nvPr>
        </p:nvSpPr>
        <p:spPr/>
        <p:txBody>
          <a:bodyPr/>
          <a:lstStyle/>
          <a:p>
            <a:r>
              <a:rPr lang="en-US"/>
              <a:t>22nd International Conference ROMANIAN RURAL TOURISMIN  NTERNATIONAL  CONTEXT.PRESENT AND PROSPECTS</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F513183-EC29-4936-A069-0147F70EDDDE}" type="datetime1">
              <a:rPr lang="ro-RO" smtClean="0"/>
              <a:t>28.10.2020</a:t>
            </a:fld>
            <a:endParaRPr lang="ru-RU"/>
          </a:p>
        </p:txBody>
      </p:sp>
      <p:sp>
        <p:nvSpPr>
          <p:cNvPr id="5" name="Нижний колонтитул 4"/>
          <p:cNvSpPr>
            <a:spLocks noGrp="1"/>
          </p:cNvSpPr>
          <p:nvPr>
            <p:ph type="ftr" sz="quarter" idx="11"/>
          </p:nvPr>
        </p:nvSpPr>
        <p:spPr/>
        <p:txBody>
          <a:bodyPr/>
          <a:lstStyle/>
          <a:p>
            <a:r>
              <a:rPr lang="en-US"/>
              <a:t>22nd International Conference ROMANIAN RURAL TOURISMIN  NTERNATIONAL  CONTEXT.PRESENT AND PROSPECTS</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7C4A113-060D-4501-B7D4-6369DF8C1E99}" type="datetime1">
              <a:rPr lang="ro-RO" smtClean="0"/>
              <a:t>28.10.2020</a:t>
            </a:fld>
            <a:endParaRPr lang="ru-RU"/>
          </a:p>
        </p:txBody>
      </p:sp>
      <p:sp>
        <p:nvSpPr>
          <p:cNvPr id="5" name="Нижний колонтитул 4"/>
          <p:cNvSpPr>
            <a:spLocks noGrp="1"/>
          </p:cNvSpPr>
          <p:nvPr>
            <p:ph type="ftr" sz="quarter" idx="11"/>
          </p:nvPr>
        </p:nvSpPr>
        <p:spPr/>
        <p:txBody>
          <a:bodyPr/>
          <a:lstStyle/>
          <a:p>
            <a:r>
              <a:rPr lang="en-US"/>
              <a:t>22nd International Conference ROMANIAN RURAL TOURISMIN  NTERNATIONAL  CONTEXT.PRESENT AND PROSPECTS</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F067987-0CFF-4328-B503-27DE3E13463B}" type="datetime1">
              <a:rPr lang="ro-RO" smtClean="0"/>
              <a:t>28.10.2020</a:t>
            </a:fld>
            <a:endParaRPr lang="ru-RU"/>
          </a:p>
        </p:txBody>
      </p:sp>
      <p:sp>
        <p:nvSpPr>
          <p:cNvPr id="5" name="Нижний колонтитул 4"/>
          <p:cNvSpPr>
            <a:spLocks noGrp="1"/>
          </p:cNvSpPr>
          <p:nvPr>
            <p:ph type="ftr" sz="quarter" idx="11"/>
          </p:nvPr>
        </p:nvSpPr>
        <p:spPr/>
        <p:txBody>
          <a:bodyPr/>
          <a:lstStyle/>
          <a:p>
            <a:r>
              <a:rPr lang="en-US"/>
              <a:t>22nd International Conference ROMANIAN RURAL TOURISMIN  NTERNATIONAL  CONTEXT.PRESENT AND PROSPECTS</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A8B6B92-2981-44A6-9127-2E6C3D325D90}" type="datetime1">
              <a:rPr lang="ro-RO" smtClean="0"/>
              <a:t>28.10.2020</a:t>
            </a:fld>
            <a:endParaRPr lang="ru-RU"/>
          </a:p>
        </p:txBody>
      </p:sp>
      <p:sp>
        <p:nvSpPr>
          <p:cNvPr id="5" name="Нижний колонтитул 4"/>
          <p:cNvSpPr>
            <a:spLocks noGrp="1"/>
          </p:cNvSpPr>
          <p:nvPr>
            <p:ph type="ftr" sz="quarter" idx="11"/>
          </p:nvPr>
        </p:nvSpPr>
        <p:spPr/>
        <p:txBody>
          <a:bodyPr/>
          <a:lstStyle/>
          <a:p>
            <a:r>
              <a:rPr lang="en-US"/>
              <a:t>22nd International Conference ROMANIAN RURAL TOURISMIN  NTERNATIONAL  CONTEXT.PRESENT AND PROSPECTS</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7647F2B-777E-4C88-88B4-6E3CB667099C}" type="datetime1">
              <a:rPr lang="ro-RO" smtClean="0"/>
              <a:t>28.10.2020</a:t>
            </a:fld>
            <a:endParaRPr lang="ru-RU"/>
          </a:p>
        </p:txBody>
      </p:sp>
      <p:sp>
        <p:nvSpPr>
          <p:cNvPr id="6" name="Нижний колонтитул 5"/>
          <p:cNvSpPr>
            <a:spLocks noGrp="1"/>
          </p:cNvSpPr>
          <p:nvPr>
            <p:ph type="ftr" sz="quarter" idx="11"/>
          </p:nvPr>
        </p:nvSpPr>
        <p:spPr/>
        <p:txBody>
          <a:bodyPr/>
          <a:lstStyle/>
          <a:p>
            <a:r>
              <a:rPr lang="en-US"/>
              <a:t>22nd International Conference ROMANIAN RURAL TOURISMIN  NTERNATIONAL  CONTEXT.PRESENT AND PROSPECTS</a:t>
            </a:r>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245B0878-4DE0-4378-A1C6-E0393B844B6F}" type="datetime1">
              <a:rPr lang="ro-RO" smtClean="0"/>
              <a:t>28.10.2020</a:t>
            </a:fld>
            <a:endParaRPr lang="ru-RU"/>
          </a:p>
        </p:txBody>
      </p:sp>
      <p:sp>
        <p:nvSpPr>
          <p:cNvPr id="8" name="Нижний колонтитул 7"/>
          <p:cNvSpPr>
            <a:spLocks noGrp="1"/>
          </p:cNvSpPr>
          <p:nvPr>
            <p:ph type="ftr" sz="quarter" idx="11"/>
          </p:nvPr>
        </p:nvSpPr>
        <p:spPr/>
        <p:txBody>
          <a:bodyPr/>
          <a:lstStyle/>
          <a:p>
            <a:r>
              <a:rPr lang="en-US"/>
              <a:t>22nd International Conference ROMANIAN RURAL TOURISMIN  NTERNATIONAL  CONTEXT.PRESENT AND PROSPECTS</a:t>
            </a:r>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3263FE6-4852-426C-B0D2-03B410E851B4}" type="datetime1">
              <a:rPr lang="ro-RO" smtClean="0"/>
              <a:t>28.10.2020</a:t>
            </a:fld>
            <a:endParaRPr lang="ru-RU"/>
          </a:p>
        </p:txBody>
      </p:sp>
      <p:sp>
        <p:nvSpPr>
          <p:cNvPr id="4" name="Нижний колонтитул 3"/>
          <p:cNvSpPr>
            <a:spLocks noGrp="1"/>
          </p:cNvSpPr>
          <p:nvPr>
            <p:ph type="ftr" sz="quarter" idx="11"/>
          </p:nvPr>
        </p:nvSpPr>
        <p:spPr/>
        <p:txBody>
          <a:bodyPr/>
          <a:lstStyle/>
          <a:p>
            <a:r>
              <a:rPr lang="en-US"/>
              <a:t>22nd International Conference ROMANIAN RURAL TOURISMIN  NTERNATIONAL  CONTEXT.PRESENT AND PROSPECTS</a:t>
            </a:r>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F2B6067-45EB-4153-8ED8-37D21BF1B5D9}" type="datetime1">
              <a:rPr lang="ro-RO" smtClean="0"/>
              <a:t>28.10.2020</a:t>
            </a:fld>
            <a:endParaRPr lang="ru-RU"/>
          </a:p>
        </p:txBody>
      </p:sp>
      <p:sp>
        <p:nvSpPr>
          <p:cNvPr id="3" name="Нижний колонтитул 2"/>
          <p:cNvSpPr>
            <a:spLocks noGrp="1"/>
          </p:cNvSpPr>
          <p:nvPr>
            <p:ph type="ftr" sz="quarter" idx="11"/>
          </p:nvPr>
        </p:nvSpPr>
        <p:spPr/>
        <p:txBody>
          <a:bodyPr/>
          <a:lstStyle/>
          <a:p>
            <a:r>
              <a:rPr lang="en-US"/>
              <a:t>22nd International Conference ROMANIAN RURAL TOURISMIN  NTERNATIONAL  CONTEXT.PRESENT AND PROSPECTS</a:t>
            </a:r>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F06A35AE-6784-429C-83AA-6250B9FB68F7}" type="datetime1">
              <a:rPr lang="ro-RO" smtClean="0"/>
              <a:t>28.10.2020</a:t>
            </a:fld>
            <a:endParaRPr lang="ru-RU"/>
          </a:p>
        </p:txBody>
      </p:sp>
      <p:sp>
        <p:nvSpPr>
          <p:cNvPr id="6" name="Нижний колонтитул 5"/>
          <p:cNvSpPr>
            <a:spLocks noGrp="1"/>
          </p:cNvSpPr>
          <p:nvPr>
            <p:ph type="ftr" sz="quarter" idx="11"/>
          </p:nvPr>
        </p:nvSpPr>
        <p:spPr/>
        <p:txBody>
          <a:bodyPr/>
          <a:lstStyle/>
          <a:p>
            <a:r>
              <a:rPr lang="en-US"/>
              <a:t>22nd International Conference ROMANIAN RURAL TOURISMIN  NTERNATIONAL  CONTEXT.PRESENT AND PROSPECTS</a:t>
            </a:r>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A5CAE7E-5613-439C-9F0F-2A4812EBDC0A}" type="datetime1">
              <a:rPr lang="ro-RO" smtClean="0"/>
              <a:t>28.10.2020</a:t>
            </a:fld>
            <a:endParaRPr lang="ru-RU"/>
          </a:p>
        </p:txBody>
      </p:sp>
      <p:sp>
        <p:nvSpPr>
          <p:cNvPr id="6" name="Нижний колонтитул 5"/>
          <p:cNvSpPr>
            <a:spLocks noGrp="1"/>
          </p:cNvSpPr>
          <p:nvPr>
            <p:ph type="ftr" sz="quarter" idx="11"/>
          </p:nvPr>
        </p:nvSpPr>
        <p:spPr/>
        <p:txBody>
          <a:bodyPr/>
          <a:lstStyle/>
          <a:p>
            <a:r>
              <a:rPr lang="en-US"/>
              <a:t>22nd International Conference ROMANIAN RURAL TOURISMIN  NTERNATIONAL  CONTEXT.PRESENT AND PROSPECTS</a:t>
            </a:r>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E393E-C53F-4E88-BFDA-C96A231D6323}" type="datetime1">
              <a:rPr lang="ro-RO" smtClean="0"/>
              <a:t>28.10.2020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22nd International Conference ROMANIAN RURAL TOURISMIN  NTERNATIONAL  CONTEXT.PRESENT AND PROSPECTS</a:t>
            </a: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18258"/>
          </a:xfrm>
        </p:spPr>
        <p:txBody>
          <a:bodyPr>
            <a:normAutofit/>
          </a:bodyPr>
          <a:lstStyle/>
          <a:p>
            <a:r>
              <a:rPr lang="ro-RO" dirty="0">
                <a:latin typeface="Times New Roman" pitchFamily="18" charset="0"/>
                <a:cs typeface="Times New Roman" pitchFamily="18" charset="0"/>
              </a:rPr>
              <a:t> </a:t>
            </a:r>
            <a:endParaRPr lang="en-US" dirty="0"/>
          </a:p>
        </p:txBody>
      </p:sp>
      <p:sp>
        <p:nvSpPr>
          <p:cNvPr id="4" name="Номер слайда 3"/>
          <p:cNvSpPr>
            <a:spLocks noGrp="1"/>
          </p:cNvSpPr>
          <p:nvPr>
            <p:ph type="sldNum" sz="quarter" idx="12"/>
          </p:nvPr>
        </p:nvSpPr>
        <p:spPr>
          <a:xfrm>
            <a:off x="6732240" y="6165304"/>
            <a:ext cx="2133600" cy="365125"/>
          </a:xfrm>
        </p:spPr>
        <p:txBody>
          <a:bodyPr/>
          <a:lstStyle/>
          <a:p>
            <a:fld id="{725C68B6-61C2-468F-89AB-4B9F7531AA68}" type="slidenum">
              <a:rPr lang="ru-RU" smtClean="0"/>
              <a:pPr/>
              <a:t>1</a:t>
            </a:fld>
            <a:endParaRPr lang="ru-RU" dirty="0"/>
          </a:p>
        </p:txBody>
      </p:sp>
      <p:pic>
        <p:nvPicPr>
          <p:cNvPr id="5" name="Picture 2" descr="C:\Users\MyHome\Desktop\Moldova\Moldavia.gif"/>
          <p:cNvPicPr>
            <a:picLocks noChangeAspect="1" noChangeArrowheads="1"/>
          </p:cNvPicPr>
          <p:nvPr/>
        </p:nvPicPr>
        <p:blipFill>
          <a:blip r:embed="rId2" cstate="print"/>
          <a:srcRect/>
          <a:stretch>
            <a:fillRect/>
          </a:stretch>
        </p:blipFill>
        <p:spPr bwMode="auto">
          <a:xfrm>
            <a:off x="755576" y="1665352"/>
            <a:ext cx="7632848" cy="4499952"/>
          </a:xfrm>
          <a:prstGeom prst="rect">
            <a:avLst/>
          </a:prstGeom>
          <a:ln>
            <a:noFill/>
          </a:ln>
          <a:effectLst>
            <a:softEdge rad="112500"/>
          </a:effectLst>
        </p:spPr>
      </p:pic>
      <p:sp>
        <p:nvSpPr>
          <p:cNvPr id="6" name="Date Placeholder 5">
            <a:extLst>
              <a:ext uri="{FF2B5EF4-FFF2-40B4-BE49-F238E27FC236}">
                <a16:creationId xmlns:a16="http://schemas.microsoft.com/office/drawing/2014/main" id="{61AE8045-5F05-4631-BAEC-166740B71FA4}"/>
              </a:ext>
            </a:extLst>
          </p:cNvPr>
          <p:cNvSpPr>
            <a:spLocks noGrp="1"/>
          </p:cNvSpPr>
          <p:nvPr>
            <p:ph type="dt" sz="half" idx="10"/>
          </p:nvPr>
        </p:nvSpPr>
        <p:spPr/>
        <p:txBody>
          <a:bodyPr/>
          <a:lstStyle/>
          <a:p>
            <a:fld id="{8833C7D9-D46C-47E1-9D20-2C01045122EB}" type="datetime1">
              <a:rPr lang="ro-RO" smtClean="0"/>
              <a:t>28.10.2020</a:t>
            </a:fld>
            <a:endParaRPr lang="ru-RU"/>
          </a:p>
        </p:txBody>
      </p:sp>
      <p:sp>
        <p:nvSpPr>
          <p:cNvPr id="7" name="Footer Placeholder 6">
            <a:extLst>
              <a:ext uri="{FF2B5EF4-FFF2-40B4-BE49-F238E27FC236}">
                <a16:creationId xmlns:a16="http://schemas.microsoft.com/office/drawing/2014/main" id="{D0764A81-635B-4E08-965E-73D7C063AE40}"/>
              </a:ext>
            </a:extLst>
          </p:cNvPr>
          <p:cNvSpPr>
            <a:spLocks noGrp="1"/>
          </p:cNvSpPr>
          <p:nvPr>
            <p:ph type="ftr" sz="quarter" idx="11"/>
          </p:nvPr>
        </p:nvSpPr>
        <p:spPr/>
        <p:txBody>
          <a:bodyPr/>
          <a:lstStyle/>
          <a:p>
            <a:r>
              <a:rPr lang="en-US" dirty="0"/>
              <a:t>22nd International Conference ROMANIAN RURAL TOURISM</a:t>
            </a:r>
            <a:r>
              <a:rPr lang="ro-RO" dirty="0"/>
              <a:t>     </a:t>
            </a:r>
            <a:r>
              <a:rPr lang="en-US" dirty="0"/>
              <a:t>IN  NTERNATIONAL  CONTEXT.PRESENT AND PROSPECTS</a:t>
            </a:r>
            <a:endParaRPr lang="ru-RU" dirty="0"/>
          </a:p>
        </p:txBody>
      </p:sp>
      <p:sp>
        <p:nvSpPr>
          <p:cNvPr id="11" name="TextBox 10">
            <a:extLst>
              <a:ext uri="{FF2B5EF4-FFF2-40B4-BE49-F238E27FC236}">
                <a16:creationId xmlns:a16="http://schemas.microsoft.com/office/drawing/2014/main" id="{CB03C7B4-4339-4B41-949F-CDDEE83E0C35}"/>
              </a:ext>
            </a:extLst>
          </p:cNvPr>
          <p:cNvSpPr txBox="1"/>
          <p:nvPr/>
        </p:nvSpPr>
        <p:spPr>
          <a:xfrm>
            <a:off x="107504" y="136527"/>
            <a:ext cx="8758336" cy="2281587"/>
          </a:xfrm>
          <a:prstGeom prst="rect">
            <a:avLst/>
          </a:prstGeom>
          <a:noFill/>
        </p:spPr>
        <p:txBody>
          <a:bodyPr wrap="square">
            <a:spAutoFit/>
          </a:bodyPr>
          <a:lstStyle/>
          <a:p>
            <a:pPr algn="ctr" fontAlgn="base">
              <a:lnSpc>
                <a:spcPct val="115000"/>
              </a:lnSpc>
              <a:spcAft>
                <a:spcPts val="1000"/>
              </a:spcAft>
            </a:pPr>
            <a:r>
              <a:rPr lang="en-GB" sz="1800" b="1" cap="all" dirty="0" err="1">
                <a:effectLst/>
                <a:latin typeface="Times New Roman" panose="02020603050405020304" pitchFamily="18" charset="0"/>
                <a:ea typeface="Calibri" panose="020F0502020204030204" pitchFamily="34" charset="0"/>
                <a:cs typeface="Times New Roman" panose="02020603050405020304" pitchFamily="18" charset="0"/>
              </a:rPr>
              <a:t>consolidarea</a:t>
            </a:r>
            <a:r>
              <a:rPr lang="en-GB" sz="1800" b="1" cap="all"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cap="all" dirty="0" err="1">
                <a:effectLst/>
                <a:latin typeface="Times New Roman" panose="02020603050405020304" pitchFamily="18" charset="0"/>
                <a:ea typeface="Calibri" panose="020F0502020204030204" pitchFamily="34" charset="0"/>
                <a:cs typeface="Times New Roman" panose="02020603050405020304" pitchFamily="18" charset="0"/>
              </a:rPr>
              <a:t>Dreptului</a:t>
            </a:r>
            <a:r>
              <a:rPr lang="en-GB" sz="1800" b="1" cap="all" dirty="0">
                <a:effectLst/>
                <a:latin typeface="Times New Roman" panose="02020603050405020304" pitchFamily="18" charset="0"/>
                <a:ea typeface="Calibri" panose="020F0502020204030204" pitchFamily="34" charset="0"/>
                <a:cs typeface="Times New Roman" panose="02020603050405020304" pitchFamily="18" charset="0"/>
              </a:rPr>
              <a:t> la </a:t>
            </a:r>
            <a:r>
              <a:rPr lang="en-GB" sz="1800" b="1" cap="all" dirty="0" err="1">
                <a:effectLst/>
                <a:latin typeface="Times New Roman" panose="02020603050405020304" pitchFamily="18" charset="0"/>
                <a:ea typeface="Calibri" panose="020F0502020204030204" pitchFamily="34" charset="0"/>
                <a:cs typeface="Times New Roman" panose="02020603050405020304" pitchFamily="18" charset="0"/>
              </a:rPr>
              <a:t>odihnă</a:t>
            </a:r>
            <a:r>
              <a:rPr lang="en-GB" sz="1800" b="1" cap="all"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cap="all"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GB" sz="1800" b="1" cap="all"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cap="all" dirty="0" err="1">
                <a:effectLst/>
                <a:latin typeface="Times New Roman" panose="02020603050405020304" pitchFamily="18" charset="0"/>
                <a:ea typeface="Calibri" panose="020F0502020204030204" pitchFamily="34" charset="0"/>
                <a:cs typeface="Times New Roman" panose="02020603050405020304" pitchFamily="18" charset="0"/>
              </a:rPr>
              <a:t>recre</a:t>
            </a:r>
            <a:r>
              <a:rPr lang="ro-RO" sz="1800" b="1" cap="all">
                <a:effectLst/>
                <a:latin typeface="Times New Roman" panose="02020603050405020304" pitchFamily="18" charset="0"/>
                <a:ea typeface="Calibri" panose="020F0502020204030204" pitchFamily="34" charset="0"/>
                <a:cs typeface="Times New Roman" panose="02020603050405020304" pitchFamily="18" charset="0"/>
              </a:rPr>
              <a:t>ERE</a:t>
            </a:r>
            <a:r>
              <a:rPr lang="en-GB" sz="1800" b="1" cap="a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cap="all"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GB" sz="1800" b="1" cap="all"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cap="all" dirty="0" err="1">
                <a:effectLst/>
                <a:latin typeface="Times New Roman" panose="02020603050405020304" pitchFamily="18" charset="0"/>
                <a:ea typeface="Calibri" panose="020F0502020204030204" pitchFamily="34" charset="0"/>
                <a:cs typeface="Times New Roman" panose="02020603050405020304" pitchFamily="18" charset="0"/>
              </a:rPr>
              <a:t>Republica</a:t>
            </a:r>
            <a:r>
              <a:rPr lang="en-GB" sz="1800" b="1" cap="all"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cap="all" dirty="0" err="1">
                <a:effectLst/>
                <a:latin typeface="Times New Roman" panose="02020603050405020304" pitchFamily="18" charset="0"/>
                <a:ea typeface="Calibri" panose="020F0502020204030204" pitchFamily="34" charset="0"/>
                <a:cs typeface="Times New Roman" panose="02020603050405020304" pitchFamily="18" charset="0"/>
              </a:rPr>
              <a:t>moldova</a:t>
            </a:r>
            <a:r>
              <a:rPr lang="en-GB" sz="1800" b="1" cap="all"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cap="all" dirty="0" err="1">
                <a:effectLst/>
                <a:latin typeface="Times New Roman" panose="02020603050405020304" pitchFamily="18" charset="0"/>
                <a:ea typeface="Calibri" panose="020F0502020204030204" pitchFamily="34" charset="0"/>
                <a:cs typeface="Times New Roman" panose="02020603050405020304" pitchFamily="18" charset="0"/>
              </a:rPr>
              <a:t>Prin</a:t>
            </a:r>
            <a:r>
              <a:rPr lang="en-GB" sz="1800" b="1" cap="all"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cap="all" dirty="0" err="1">
                <a:effectLst/>
                <a:latin typeface="Times New Roman" panose="02020603050405020304" pitchFamily="18" charset="0"/>
                <a:ea typeface="Calibri" panose="020F0502020204030204" pitchFamily="34" charset="0"/>
                <a:cs typeface="Times New Roman" panose="02020603050405020304" pitchFamily="18" charset="0"/>
              </a:rPr>
              <a:t>Gestiunea</a:t>
            </a:r>
            <a:r>
              <a:rPr lang="en-GB" sz="1800" b="1" cap="all"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cap="all" dirty="0" err="1">
                <a:effectLst/>
                <a:latin typeface="Times New Roman" panose="02020603050405020304" pitchFamily="18" charset="0"/>
                <a:ea typeface="Calibri" panose="020F0502020204030204" pitchFamily="34" charset="0"/>
                <a:cs typeface="Times New Roman" panose="02020603050405020304" pitchFamily="18" charset="0"/>
              </a:rPr>
              <a:t>Eficienta</a:t>
            </a:r>
            <a:r>
              <a:rPr lang="en-GB" sz="1800" b="1" cap="all" dirty="0">
                <a:effectLst/>
                <a:latin typeface="Times New Roman" panose="02020603050405020304" pitchFamily="18" charset="0"/>
                <a:ea typeface="Calibri" panose="020F0502020204030204" pitchFamily="34" charset="0"/>
                <a:cs typeface="Times New Roman" panose="02020603050405020304" pitchFamily="18" charset="0"/>
              </a:rPr>
              <a:t> a </a:t>
            </a:r>
            <a:r>
              <a:rPr lang="en-GB" sz="1800" b="1" cap="all" dirty="0" err="1">
                <a:effectLst/>
                <a:latin typeface="Times New Roman" panose="02020603050405020304" pitchFamily="18" charset="0"/>
                <a:ea typeface="Calibri" panose="020F0502020204030204" pitchFamily="34" charset="0"/>
                <a:cs typeface="Times New Roman" panose="02020603050405020304" pitchFamily="18" charset="0"/>
              </a:rPr>
              <a:t>cheltuielilor</a:t>
            </a:r>
            <a:r>
              <a:rPr lang="en-GB" sz="1800" b="1" cap="all"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cap="all" dirty="0" err="1">
                <a:effectLst/>
                <a:latin typeface="Times New Roman" panose="02020603050405020304" pitchFamily="18" charset="0"/>
                <a:ea typeface="Calibri" panose="020F0502020204030204" pitchFamily="34" charset="0"/>
                <a:cs typeface="Times New Roman" panose="02020603050405020304" pitchFamily="18" charset="0"/>
              </a:rPr>
              <a:t>publice</a:t>
            </a:r>
            <a:r>
              <a:rPr lang="en-GB" sz="1800" b="1" cap="all"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cap="all" dirty="0" err="1">
                <a:effectLst/>
                <a:latin typeface="Times New Roman" panose="02020603050405020304" pitchFamily="18" charset="0"/>
                <a:ea typeface="Calibri" panose="020F0502020204030204" pitchFamily="34" charset="0"/>
                <a:cs typeface="Times New Roman" panose="02020603050405020304" pitchFamily="18" charset="0"/>
              </a:rPr>
              <a:t>aferente</a:t>
            </a:r>
            <a:r>
              <a:rPr lang="en-GB" sz="1800" b="1" cap="all"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cap="all" dirty="0" err="1">
                <a:effectLst/>
                <a:latin typeface="Times New Roman" panose="02020603050405020304" pitchFamily="18" charset="0"/>
                <a:ea typeface="Calibri" panose="020F0502020204030204" pitchFamily="34" charset="0"/>
                <a:cs typeface="Times New Roman" panose="02020603050405020304" pitchFamily="18" charset="0"/>
              </a:rPr>
              <a:t>turismului</a:t>
            </a:r>
            <a:endParaRPr lang="ro-RO" sz="1800" b="1" cap="all"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base">
              <a:lnSpc>
                <a:spcPct val="115000"/>
              </a:lnSpc>
              <a:spcAft>
                <a:spcPts val="1000"/>
              </a:spcAft>
            </a:pPr>
            <a:r>
              <a:rPr lang="ro-RO" sz="1100" dirty="0"/>
              <a:t>Prof.univ. dr.hab. Angela Secrieru&amp; prof.univ. Ion Pâțachi, ASE Chișinău</a:t>
            </a:r>
            <a:endParaRPr lang="ru-RU" sz="1100" dirty="0"/>
          </a:p>
          <a:p>
            <a:pPr algn="ctr" fontAlgn="base">
              <a:lnSpc>
                <a:spcPct val="115000"/>
              </a:lnSpc>
              <a:spcAft>
                <a:spcPts val="1000"/>
              </a:spcAft>
            </a:pPr>
            <a:endParaRPr lang="ro-RO"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n-GB" sz="1800" b="1" cap="all"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o-RO"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29547486-A920-4778-AA66-40A6535C87EB}"/>
              </a:ext>
            </a:extLst>
          </p:cNvPr>
          <p:cNvSpPr>
            <a:spLocks noGrp="1"/>
          </p:cNvSpPr>
          <p:nvPr>
            <p:ph idx="1"/>
          </p:nvPr>
        </p:nvSpPr>
        <p:spPr>
          <a:xfrm>
            <a:off x="489857" y="1485564"/>
            <a:ext cx="8567464" cy="5383694"/>
          </a:xfrm>
        </p:spPr>
        <p:txBody>
          <a:bodyPr/>
          <a:lstStyle/>
          <a:p>
            <a:endParaRPr lang="ro-RO"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5793507"/>
          </a:xfrm>
        </p:spPr>
        <p:txBody>
          <a:bodyPr>
            <a:normAutofit/>
          </a:bodyPr>
          <a:lstStyle/>
          <a:p>
            <a:pPr algn="ctr">
              <a:buNone/>
            </a:pPr>
            <a:r>
              <a:rPr lang="fr-FR" sz="2800" i="1" dirty="0">
                <a:latin typeface="Times New Roman" pitchFamily="18" charset="0"/>
                <a:cs typeface="Times New Roman" pitchFamily="18" charset="0"/>
              </a:rPr>
              <a:t>    </a:t>
            </a:r>
            <a:r>
              <a:rPr lang="ro-RO" sz="2800" i="1"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10</a:t>
            </a:fld>
            <a:endParaRPr lang="ru-RU"/>
          </a:p>
        </p:txBody>
      </p:sp>
      <p:sp>
        <p:nvSpPr>
          <p:cNvPr id="2" name="Date Placeholder 1">
            <a:extLst>
              <a:ext uri="{FF2B5EF4-FFF2-40B4-BE49-F238E27FC236}">
                <a16:creationId xmlns:a16="http://schemas.microsoft.com/office/drawing/2014/main" id="{6384E376-38CC-494B-9DE8-927C6754188D}"/>
              </a:ext>
            </a:extLst>
          </p:cNvPr>
          <p:cNvSpPr>
            <a:spLocks noGrp="1"/>
          </p:cNvSpPr>
          <p:nvPr>
            <p:ph type="dt" sz="half" idx="10"/>
          </p:nvPr>
        </p:nvSpPr>
        <p:spPr/>
        <p:txBody>
          <a:bodyPr/>
          <a:lstStyle/>
          <a:p>
            <a:fld id="{991310BE-DF63-4162-9C81-FBD3D131235E}" type="datetime1">
              <a:rPr lang="ro-RO" smtClean="0"/>
              <a:t>28.10.2020</a:t>
            </a:fld>
            <a:endParaRPr lang="ru-RU"/>
          </a:p>
        </p:txBody>
      </p:sp>
      <p:sp>
        <p:nvSpPr>
          <p:cNvPr id="5" name="Footer Placeholder 4">
            <a:extLst>
              <a:ext uri="{FF2B5EF4-FFF2-40B4-BE49-F238E27FC236}">
                <a16:creationId xmlns:a16="http://schemas.microsoft.com/office/drawing/2014/main" id="{E8DB3BDE-6D09-4A7B-A3CA-15A613E30205}"/>
              </a:ext>
            </a:extLst>
          </p:cNvPr>
          <p:cNvSpPr>
            <a:spLocks noGrp="1"/>
          </p:cNvSpPr>
          <p:nvPr>
            <p:ph type="ftr" sz="quarter" idx="11"/>
          </p:nvPr>
        </p:nvSpPr>
        <p:spPr/>
        <p:txBody>
          <a:bodyPr/>
          <a:lstStyle/>
          <a:p>
            <a:r>
              <a:rPr lang="en-US"/>
              <a:t>22nd International Conference ROMANIAN RURAL TOURISMIN  NTERNATIONAL  CONTEXT.PRESENT AND PROSPECTS</a:t>
            </a:r>
            <a:endParaRPr lang="ru-RU"/>
          </a:p>
        </p:txBody>
      </p:sp>
      <p:sp>
        <p:nvSpPr>
          <p:cNvPr id="7" name="TextBox 6">
            <a:extLst>
              <a:ext uri="{FF2B5EF4-FFF2-40B4-BE49-F238E27FC236}">
                <a16:creationId xmlns:a16="http://schemas.microsoft.com/office/drawing/2014/main" id="{BD6EADA6-9640-47C3-AEB9-A774FA9AB600}"/>
              </a:ext>
            </a:extLst>
          </p:cNvPr>
          <p:cNvSpPr txBox="1"/>
          <p:nvPr/>
        </p:nvSpPr>
        <p:spPr>
          <a:xfrm>
            <a:off x="0" y="1"/>
            <a:ext cx="9144000" cy="1156022"/>
          </a:xfrm>
          <a:prstGeom prst="rect">
            <a:avLst/>
          </a:prstGeom>
          <a:noFill/>
        </p:spPr>
        <p:txBody>
          <a:bodyPr wrap="square">
            <a:spAutoFit/>
          </a:bodyPr>
          <a:lstStyle/>
          <a:p>
            <a:pPr algn="ctr">
              <a:lnSpc>
                <a:spcPct val="115000"/>
              </a:lnSpc>
              <a:spcAft>
                <a:spcPts val="1000"/>
              </a:spcAft>
            </a:pPr>
            <a:r>
              <a:rPr lang="ro-RO"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Cheltuielile publice pentru turism (% din PIB) </a:t>
            </a:r>
            <a:endParaRPr lang="ro-RO"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60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o-RO"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Chart 7">
            <a:extLst>
              <a:ext uri="{FF2B5EF4-FFF2-40B4-BE49-F238E27FC236}">
                <a16:creationId xmlns:a16="http://schemas.microsoft.com/office/drawing/2014/main" id="{416E9430-DECC-4780-A51C-955C464014B2}"/>
              </a:ext>
            </a:extLst>
          </p:cNvPr>
          <p:cNvGraphicFramePr/>
          <p:nvPr>
            <p:extLst>
              <p:ext uri="{D42A27DB-BD31-4B8C-83A1-F6EECF244321}">
                <p14:modId xmlns:p14="http://schemas.microsoft.com/office/powerpoint/2010/main" val="62350737"/>
              </p:ext>
            </p:extLst>
          </p:nvPr>
        </p:nvGraphicFramePr>
        <p:xfrm>
          <a:off x="179512" y="980728"/>
          <a:ext cx="8964487" cy="496855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778098"/>
          </a:xfrm>
        </p:spPr>
        <p:txBody>
          <a:bodyPr>
            <a:normAutofit/>
          </a:bodyPr>
          <a:lstStyle/>
          <a:p>
            <a:r>
              <a:rPr lang="ro-RO" sz="2400" b="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3" name="Содержимое 2"/>
          <p:cNvSpPr>
            <a:spLocks noGrp="1"/>
          </p:cNvSpPr>
          <p:nvPr>
            <p:ph idx="1"/>
          </p:nvPr>
        </p:nvSpPr>
        <p:spPr>
          <a:xfrm>
            <a:off x="-180528" y="669543"/>
            <a:ext cx="9073008" cy="5855801"/>
          </a:xfrm>
        </p:spPr>
        <p:txBody>
          <a:bodyPr>
            <a:normAutofit fontScale="32500" lnSpcReduction="20000"/>
          </a:bodyPr>
          <a:lstStyle/>
          <a:p>
            <a:pPr indent="0" algn="just">
              <a:lnSpc>
                <a:spcPct val="150000"/>
              </a:lnSpc>
              <a:spcAft>
                <a:spcPts val="1000"/>
              </a:spcAft>
              <a:buNone/>
            </a:pPr>
            <a:r>
              <a:rPr lang="ro-RO" sz="5000" dirty="0">
                <a:latin typeface="Times New Roman" pitchFamily="18" charset="0"/>
                <a:cs typeface="Times New Roman" pitchFamily="18" charset="0"/>
              </a:rPr>
              <a:t> </a:t>
            </a:r>
            <a:r>
              <a:rPr lang="ro-RO" sz="5500" dirty="0">
                <a:latin typeface="Times New Roman" panose="02020603050405020304" pitchFamily="18" charset="0"/>
                <a:ea typeface="Calibri" panose="020F0502020204030204" pitchFamily="34" charset="0"/>
                <a:cs typeface="Times New Roman" panose="02020603050405020304" pitchFamily="18" charset="0"/>
              </a:rPr>
              <a:t>Necesitatea susținerii sectorului turismului din partea guvernului devine și mai critică în prezent, când această ramura este puternic afectată de criza declanșată de pandemia coronavirusului (COVID-19).</a:t>
            </a:r>
            <a:endParaRPr lang="ro-RO" sz="5500" dirty="0">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50000"/>
              </a:lnSpc>
              <a:spcAft>
                <a:spcPts val="1000"/>
              </a:spcAft>
            </a:pPr>
            <a:r>
              <a:rPr lang="ro-RO" sz="5500" dirty="0">
                <a:latin typeface="Times New Roman" panose="02020603050405020304" pitchFamily="18" charset="0"/>
                <a:ea typeface="Calibri" panose="020F0502020204030204" pitchFamily="34" charset="0"/>
                <a:cs typeface="Times New Roman" panose="02020603050405020304" pitchFamily="18" charset="0"/>
              </a:rPr>
              <a:t>Guvernul și industria turistică trebuie să-și concentreze eforturile pe:</a:t>
            </a:r>
            <a:endParaRPr lang="ro-RO" sz="55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SzPts val="1000"/>
              <a:buFont typeface="Wingdings 3" panose="05040102010807070707" pitchFamily="18" charset="2"/>
              <a:buChar char=""/>
            </a:pPr>
            <a:r>
              <a:rPr lang="ro-RO" sz="5500" dirty="0">
                <a:latin typeface="Times New Roman" panose="02020603050405020304" pitchFamily="18" charset="0"/>
                <a:ea typeface="Calibri" panose="020F0502020204030204" pitchFamily="34" charset="0"/>
                <a:cs typeface="Times New Roman" panose="02020603050405020304" pitchFamily="18" charset="0"/>
              </a:rPr>
              <a:t>ridicarea restricțiilor de călătorie și colaborarea cu agenții economici pentru a accesa suporturi de lichiditate, aplica noi protocoale de sănătate pentru călătorii în siguranță și ajuta la diversificarea piețelor lor;</a:t>
            </a:r>
            <a:endParaRPr lang="ro-RO" sz="55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buSzPts val="1000"/>
              <a:buFont typeface="Wingdings 3" panose="05040102010807070707" pitchFamily="18" charset="2"/>
              <a:buChar char=""/>
            </a:pPr>
            <a:r>
              <a:rPr lang="ro-RO" sz="5500" dirty="0">
                <a:latin typeface="Times New Roman" panose="02020603050405020304" pitchFamily="18" charset="0"/>
                <a:ea typeface="Calibri" panose="020F0502020204030204" pitchFamily="34" charset="0"/>
                <a:cs typeface="Times New Roman" panose="02020603050405020304" pitchFamily="18" charset="0"/>
              </a:rPr>
              <a:t>restabilirea încrederii călătorilor și stimularea cererii cu noi oferte sigure pentru sector, aplicații de informare pentru vizitatori și campanii de promovare a turismului intern. Această măsură este de o semnificație deosebită, deoarece turismul intern se așteaptă să se recupereze mai repede față de turismul receptor și emițător, devenind motorul restabilirii pentru întreaga industrie; </a:t>
            </a:r>
            <a:endParaRPr lang="ro-RO" sz="55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1000"/>
              </a:spcAft>
              <a:buSzPts val="1000"/>
              <a:buFont typeface="Wingdings 3" panose="05040102010807070707" pitchFamily="18" charset="2"/>
              <a:buChar char=""/>
            </a:pPr>
            <a:r>
              <a:rPr lang="ro-RO" sz="5500" dirty="0">
                <a:latin typeface="Times New Roman" panose="02020603050405020304" pitchFamily="18" charset="0"/>
                <a:ea typeface="Calibri" panose="020F0502020204030204" pitchFamily="34" charset="0"/>
                <a:cs typeface="Times New Roman" panose="02020603050405020304" pitchFamily="18" charset="0"/>
              </a:rPr>
              <a:t>pregătirea planurilor de recuperare cuprinzătoare a sectorului turismului pentru reconstruirea destinațiilor, încurajarea inovării și investițiilor și regândirea sectorului turistic.</a:t>
            </a:r>
            <a:endParaRPr lang="ro-RO" sz="5500" dirty="0">
              <a:latin typeface="Calibri" panose="020F0502020204030204" pitchFamily="34" charset="0"/>
              <a:ea typeface="Calibri" panose="020F0502020204030204" pitchFamily="34" charset="0"/>
              <a:cs typeface="Times New Roman" panose="02020603050405020304" pitchFamily="18" charset="0"/>
            </a:endParaRPr>
          </a:p>
          <a:p>
            <a:pPr>
              <a:buNone/>
            </a:pPr>
            <a:endParaRPr lang="en-US" sz="23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11</a:t>
            </a:fld>
            <a:endParaRPr lang="ru-RU"/>
          </a:p>
        </p:txBody>
      </p:sp>
      <p:sp>
        <p:nvSpPr>
          <p:cNvPr id="5" name="Date Placeholder 4">
            <a:extLst>
              <a:ext uri="{FF2B5EF4-FFF2-40B4-BE49-F238E27FC236}">
                <a16:creationId xmlns:a16="http://schemas.microsoft.com/office/drawing/2014/main" id="{F7A7CB32-AF8F-40EF-92B0-202AA24F486B}"/>
              </a:ext>
            </a:extLst>
          </p:cNvPr>
          <p:cNvSpPr>
            <a:spLocks noGrp="1"/>
          </p:cNvSpPr>
          <p:nvPr>
            <p:ph type="dt" sz="half" idx="10"/>
          </p:nvPr>
        </p:nvSpPr>
        <p:spPr/>
        <p:txBody>
          <a:bodyPr/>
          <a:lstStyle/>
          <a:p>
            <a:fld id="{49BA595A-D4C1-4FD1-8606-CB22FB67CFED}" type="datetime1">
              <a:rPr lang="ro-RO" smtClean="0"/>
              <a:t>28.10.2020</a:t>
            </a:fld>
            <a:endParaRPr lang="ru-RU"/>
          </a:p>
        </p:txBody>
      </p:sp>
      <p:sp>
        <p:nvSpPr>
          <p:cNvPr id="6" name="Footer Placeholder 5">
            <a:extLst>
              <a:ext uri="{FF2B5EF4-FFF2-40B4-BE49-F238E27FC236}">
                <a16:creationId xmlns:a16="http://schemas.microsoft.com/office/drawing/2014/main" id="{9FB8C1FE-D02F-4820-97FA-AC2A6B964679}"/>
              </a:ext>
            </a:extLst>
          </p:cNvPr>
          <p:cNvSpPr>
            <a:spLocks noGrp="1"/>
          </p:cNvSpPr>
          <p:nvPr>
            <p:ph type="ftr" sz="quarter" idx="11"/>
          </p:nvPr>
        </p:nvSpPr>
        <p:spPr/>
        <p:txBody>
          <a:bodyPr/>
          <a:lstStyle/>
          <a:p>
            <a:r>
              <a:rPr lang="en-US"/>
              <a:t>22nd International Conference ROMANIAN RURAL TOURISMIN  NTERNATIONAL  CONTEXT.PRESENT AND PROSPECTS</a:t>
            </a:r>
            <a:endParaRPr lang="ru-RU"/>
          </a:p>
        </p:txBody>
      </p:sp>
      <p:sp>
        <p:nvSpPr>
          <p:cNvPr id="8" name="TextBox 7">
            <a:extLst>
              <a:ext uri="{FF2B5EF4-FFF2-40B4-BE49-F238E27FC236}">
                <a16:creationId xmlns:a16="http://schemas.microsoft.com/office/drawing/2014/main" id="{752528B3-62BD-4F5E-AFA1-9789F18171B5}"/>
              </a:ext>
            </a:extLst>
          </p:cNvPr>
          <p:cNvSpPr txBox="1"/>
          <p:nvPr/>
        </p:nvSpPr>
        <p:spPr>
          <a:xfrm>
            <a:off x="0" y="1"/>
            <a:ext cx="6858000" cy="669542"/>
          </a:xfrm>
          <a:prstGeom prst="rect">
            <a:avLst/>
          </a:prstGeom>
          <a:noFill/>
        </p:spPr>
        <p:txBody>
          <a:bodyPr wrap="square">
            <a:spAutoFit/>
          </a:bodyPr>
          <a:lstStyle/>
          <a:p>
            <a:pPr indent="540385" algn="ctr">
              <a:lnSpc>
                <a:spcPct val="150000"/>
              </a:lnSpc>
              <a:spcAft>
                <a:spcPts val="1000"/>
              </a:spcAft>
            </a:pPr>
            <a:r>
              <a:rPr lang="ro-RO"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Concluzii</a:t>
            </a:r>
            <a:endParaRPr lang="ro-RO"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AEF92-EDB5-4906-939E-9E7D10581BFD}"/>
              </a:ext>
            </a:extLst>
          </p:cNvPr>
          <p:cNvSpPr>
            <a:spLocks noGrp="1"/>
          </p:cNvSpPr>
          <p:nvPr>
            <p:ph type="title"/>
          </p:nvPr>
        </p:nvSpPr>
        <p:spPr/>
        <p:txBody>
          <a:bodyPr>
            <a:normAutofit fontScale="90000"/>
          </a:bodyPr>
          <a:lstStyle/>
          <a:p>
            <a:r>
              <a:rPr lang="en-US" altLang="ro-RO" sz="4400" b="1" dirty="0">
                <a:solidFill>
                  <a:srgbClr val="00B050"/>
                </a:solidFill>
              </a:rPr>
              <a:t>VA MULTUMESC!</a:t>
            </a:r>
            <a:br>
              <a:rPr lang="en-US" altLang="ro-RO" sz="4400" dirty="0"/>
            </a:br>
            <a:r>
              <a:rPr lang="ro-RO" dirty="0">
                <a:solidFill>
                  <a:srgbClr val="0070C0"/>
                </a:solidFill>
              </a:rPr>
              <a:t> </a:t>
            </a:r>
          </a:p>
        </p:txBody>
      </p:sp>
      <p:sp>
        <p:nvSpPr>
          <p:cNvPr id="4" name="Date Placeholder 3">
            <a:extLst>
              <a:ext uri="{FF2B5EF4-FFF2-40B4-BE49-F238E27FC236}">
                <a16:creationId xmlns:a16="http://schemas.microsoft.com/office/drawing/2014/main" id="{D217FA31-B397-4694-A832-25B95096AFE1}"/>
              </a:ext>
            </a:extLst>
          </p:cNvPr>
          <p:cNvSpPr>
            <a:spLocks noGrp="1"/>
          </p:cNvSpPr>
          <p:nvPr>
            <p:ph type="dt" sz="half" idx="10"/>
          </p:nvPr>
        </p:nvSpPr>
        <p:spPr/>
        <p:txBody>
          <a:bodyPr/>
          <a:lstStyle/>
          <a:p>
            <a:fld id="{EF067987-0CFF-4328-B503-27DE3E13463B}" type="datetime1">
              <a:rPr lang="ro-RO" smtClean="0"/>
              <a:t>28.10.2020</a:t>
            </a:fld>
            <a:endParaRPr lang="ru-RU"/>
          </a:p>
        </p:txBody>
      </p:sp>
      <p:sp>
        <p:nvSpPr>
          <p:cNvPr id="5" name="Footer Placeholder 4">
            <a:extLst>
              <a:ext uri="{FF2B5EF4-FFF2-40B4-BE49-F238E27FC236}">
                <a16:creationId xmlns:a16="http://schemas.microsoft.com/office/drawing/2014/main" id="{324E7FC5-859D-42AB-91F7-FA604C78272F}"/>
              </a:ext>
            </a:extLst>
          </p:cNvPr>
          <p:cNvSpPr>
            <a:spLocks noGrp="1"/>
          </p:cNvSpPr>
          <p:nvPr>
            <p:ph type="ftr" sz="quarter" idx="11"/>
          </p:nvPr>
        </p:nvSpPr>
        <p:spPr/>
        <p:txBody>
          <a:bodyPr/>
          <a:lstStyle/>
          <a:p>
            <a:r>
              <a:rPr lang="en-US"/>
              <a:t>22nd International Conference ROMANIAN RURAL TOURISMIN  NTERNATIONAL  CONTEXT.PRESENT AND PROSPECTS</a:t>
            </a:r>
            <a:endParaRPr lang="ru-RU"/>
          </a:p>
        </p:txBody>
      </p:sp>
      <p:sp>
        <p:nvSpPr>
          <p:cNvPr id="6" name="Slide Number Placeholder 5">
            <a:extLst>
              <a:ext uri="{FF2B5EF4-FFF2-40B4-BE49-F238E27FC236}">
                <a16:creationId xmlns:a16="http://schemas.microsoft.com/office/drawing/2014/main" id="{4E277876-D94C-4AED-82A3-EAFF655F9BDE}"/>
              </a:ext>
            </a:extLst>
          </p:cNvPr>
          <p:cNvSpPr>
            <a:spLocks noGrp="1"/>
          </p:cNvSpPr>
          <p:nvPr>
            <p:ph type="sldNum" sz="quarter" idx="12"/>
          </p:nvPr>
        </p:nvSpPr>
        <p:spPr/>
        <p:txBody>
          <a:bodyPr/>
          <a:lstStyle/>
          <a:p>
            <a:fld id="{725C68B6-61C2-468F-89AB-4B9F7531AA68}" type="slidenum">
              <a:rPr lang="ru-RU" smtClean="0"/>
              <a:pPr/>
              <a:t>12</a:t>
            </a:fld>
            <a:endParaRPr lang="ru-RU"/>
          </a:p>
        </p:txBody>
      </p:sp>
      <p:pic>
        <p:nvPicPr>
          <p:cNvPr id="8" name="Picture 2">
            <a:extLst>
              <a:ext uri="{FF2B5EF4-FFF2-40B4-BE49-F238E27FC236}">
                <a16:creationId xmlns:a16="http://schemas.microsoft.com/office/drawing/2014/main" id="{ED784CA9-9A35-4B55-9BD0-58DAFBE7735F}"/>
              </a:ext>
            </a:extLst>
          </p:cNvPr>
          <p:cNvPicPr>
            <a:picLocks noGrp="1" noChangeAspect="1" noChangeArrowheads="1"/>
          </p:cNvPicPr>
          <p:nvPr>
            <p:ph idx="1"/>
          </p:nvPr>
        </p:nvPicPr>
        <p:blipFill>
          <a:blip r:embed="rId2" cstate="print"/>
          <a:srcRect/>
          <a:stretch>
            <a:fillRect/>
          </a:stretch>
        </p:blipFill>
        <p:spPr bwMode="auto">
          <a:xfrm>
            <a:off x="1172216" y="1600200"/>
            <a:ext cx="6799568" cy="4525963"/>
          </a:xfrm>
          <a:prstGeom prst="rect">
            <a:avLst/>
          </a:prstGeom>
          <a:noFill/>
          <a:ln w="9525">
            <a:noFill/>
            <a:miter lim="800000"/>
            <a:headEnd/>
            <a:tailEnd/>
          </a:ln>
        </p:spPr>
      </p:pic>
    </p:spTree>
    <p:extLst>
      <p:ext uri="{BB962C8B-B14F-4D97-AF65-F5344CB8AC3E}">
        <p14:creationId xmlns:p14="http://schemas.microsoft.com/office/powerpoint/2010/main" val="758550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a:t> </a:t>
            </a:r>
            <a:endParaRPr lang="en-US" dirty="0"/>
          </a:p>
        </p:txBody>
      </p:sp>
      <p:sp>
        <p:nvSpPr>
          <p:cNvPr id="3" name="Содержимое 2"/>
          <p:cNvSpPr>
            <a:spLocks noGrp="1"/>
          </p:cNvSpPr>
          <p:nvPr>
            <p:ph idx="1"/>
          </p:nvPr>
        </p:nvSpPr>
        <p:spPr>
          <a:xfrm>
            <a:off x="457200" y="692696"/>
            <a:ext cx="8229600" cy="5433467"/>
          </a:xfrm>
        </p:spPr>
        <p:txBody>
          <a:bodyPr/>
          <a:lstStyle/>
          <a:p>
            <a:pPr marL="0" indent="0" algn="just">
              <a:buNone/>
            </a:pPr>
            <a:r>
              <a:rPr lang="ro-RO" dirty="0">
                <a:latin typeface="Times New Roman" panose="02020603050405020304" pitchFamily="18" charset="0"/>
                <a:ea typeface="Calibri" panose="020F0502020204030204" pitchFamily="34" charset="0"/>
              </a:rPr>
              <a:t> </a:t>
            </a:r>
            <a:r>
              <a:rPr lang="ro-RO" i="1" dirty="0">
                <a:latin typeface="Times New Roman" panose="02020603050405020304" pitchFamily="18" charset="0"/>
                <a:ea typeface="Calibri" panose="020F0502020204030204" pitchFamily="34" charset="0"/>
              </a:rPr>
              <a:t>Dreptul la odihnă și timpul liber</a:t>
            </a:r>
            <a:r>
              <a:rPr lang="ro-RO" dirty="0">
                <a:latin typeface="Times New Roman" panose="02020603050405020304" pitchFamily="18" charset="0"/>
                <a:ea typeface="Calibri" panose="020F0502020204030204" pitchFamily="34" charset="0"/>
              </a:rPr>
              <a:t> reprezintă un drept evidențiat în </a:t>
            </a:r>
            <a:r>
              <a:rPr lang="ro-RO" i="1" dirty="0">
                <a:latin typeface="Times New Roman" panose="02020603050405020304" pitchFamily="18" charset="0"/>
                <a:ea typeface="Calibri" panose="020F0502020204030204" pitchFamily="34" charset="0"/>
              </a:rPr>
              <a:t>Pactul internațional cu privire la drepturile economice, sociale și culturale, </a:t>
            </a:r>
            <a:r>
              <a:rPr lang="ro-RO" dirty="0">
                <a:latin typeface="Times New Roman" panose="02020603050405020304" pitchFamily="18" charset="0"/>
                <a:ea typeface="Calibri" panose="020F0502020204030204" pitchFamily="34" charset="0"/>
              </a:rPr>
              <a:t>conectat la dreptul la muncă.</a:t>
            </a:r>
          </a:p>
          <a:p>
            <a:pPr marL="0" indent="0" algn="just">
              <a:buNone/>
            </a:pPr>
            <a:r>
              <a:rPr lang="ro-RO" dirty="0">
                <a:latin typeface="Times New Roman" panose="02020603050405020304" pitchFamily="18" charset="0"/>
                <a:ea typeface="Calibri" panose="020F0502020204030204" pitchFamily="34" charset="0"/>
              </a:rPr>
              <a:t>Dreptul la odihnă și timp liber are o importanță fundamentală pentru multe alte drepturi, inclusiv drepturile politice și civile.</a:t>
            </a:r>
            <a:r>
              <a:rPr lang="ro-RO" dirty="0">
                <a:latin typeface="Times New Roman" panose="02020603050405020304" pitchFamily="18" charset="0"/>
                <a:ea typeface="Calibri" panose="020F0502020204030204" pitchFamily="34" charset="0"/>
                <a:cs typeface="Times New Roman" panose="02020603050405020304" pitchFamily="18" charset="0"/>
              </a:rPr>
              <a:t> </a:t>
            </a:r>
          </a:p>
          <a:p>
            <a:pPr marL="0" indent="0" algn="just">
              <a:buNone/>
            </a:pPr>
            <a:r>
              <a:rPr lang="ro-RO" dirty="0">
                <a:latin typeface="Times New Roman" panose="02020603050405020304" pitchFamily="18" charset="0"/>
                <a:ea typeface="Calibri" panose="020F0502020204030204" pitchFamily="34" charset="0"/>
                <a:cs typeface="Times New Roman" panose="02020603050405020304" pitchFamily="18" charset="0"/>
              </a:rPr>
              <a:t> Dreptul la odihnă a fost legat de un lung șir de studii empirice de bunăstarea globală îmbunătățită a persoanelor.</a:t>
            </a:r>
            <a:endParaRPr lang="ro-RO"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2</a:t>
            </a:fld>
            <a:endParaRPr lang="ru-RU"/>
          </a:p>
        </p:txBody>
      </p:sp>
      <p:sp>
        <p:nvSpPr>
          <p:cNvPr id="5" name="Date Placeholder 4">
            <a:extLst>
              <a:ext uri="{FF2B5EF4-FFF2-40B4-BE49-F238E27FC236}">
                <a16:creationId xmlns:a16="http://schemas.microsoft.com/office/drawing/2014/main" id="{FEEC6746-39A8-4830-BF86-099096717D99}"/>
              </a:ext>
            </a:extLst>
          </p:cNvPr>
          <p:cNvSpPr>
            <a:spLocks noGrp="1"/>
          </p:cNvSpPr>
          <p:nvPr>
            <p:ph type="dt" sz="half" idx="10"/>
          </p:nvPr>
        </p:nvSpPr>
        <p:spPr/>
        <p:txBody>
          <a:bodyPr/>
          <a:lstStyle/>
          <a:p>
            <a:fld id="{88D89723-BD0E-44B6-A022-F3E85154F284}" type="datetime1">
              <a:rPr lang="ro-RO" smtClean="0"/>
              <a:t>28.10.2020</a:t>
            </a:fld>
            <a:endParaRPr lang="ru-RU"/>
          </a:p>
        </p:txBody>
      </p:sp>
      <p:sp>
        <p:nvSpPr>
          <p:cNvPr id="6" name="Footer Placeholder 5">
            <a:extLst>
              <a:ext uri="{FF2B5EF4-FFF2-40B4-BE49-F238E27FC236}">
                <a16:creationId xmlns:a16="http://schemas.microsoft.com/office/drawing/2014/main" id="{1687D13A-5480-41EF-BD41-4B527B82C96A}"/>
              </a:ext>
            </a:extLst>
          </p:cNvPr>
          <p:cNvSpPr>
            <a:spLocks noGrp="1"/>
          </p:cNvSpPr>
          <p:nvPr>
            <p:ph type="ftr" sz="quarter" idx="11"/>
          </p:nvPr>
        </p:nvSpPr>
        <p:spPr>
          <a:xfrm>
            <a:off x="2123728" y="5877272"/>
            <a:ext cx="5328592" cy="844204"/>
          </a:xfrm>
        </p:spPr>
        <p:txBody>
          <a:bodyPr/>
          <a:lstStyle/>
          <a:p>
            <a:r>
              <a:rPr lang="en-US" dirty="0"/>
              <a:t>22nd International Conference </a:t>
            </a:r>
            <a:endParaRPr lang="ro-RO" dirty="0"/>
          </a:p>
          <a:p>
            <a:r>
              <a:rPr lang="en-US" dirty="0"/>
              <a:t>ROMANIAN RURAL TOURISMIN  NTERNATIONAL  CONTEXT.</a:t>
            </a:r>
            <a:endParaRPr lang="ro-RO" dirty="0"/>
          </a:p>
          <a:p>
            <a:r>
              <a:rPr lang="en-US" dirty="0"/>
              <a:t>PRESENT AND PROSPECTS</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1008112"/>
          </a:xfrm>
        </p:spPr>
        <p:txBody>
          <a:bodyPr>
            <a:normAutofit fontScale="90000"/>
          </a:bodyPr>
          <a:lstStyle/>
          <a:p>
            <a:r>
              <a:rPr lang="ro-RO" b="1" dirty="0">
                <a:latin typeface="Times New Roman" panose="02020603050405020304" pitchFamily="18" charset="0"/>
                <a:ea typeface="Calibri" panose="020F0502020204030204" pitchFamily="34" charset="0"/>
                <a:cs typeface="Times New Roman" panose="02020603050405020304" pitchFamily="18" charset="0"/>
              </a:rPr>
              <a:t> </a:t>
            </a:r>
            <a:r>
              <a:rPr lang="ro-RO" sz="2700" b="1" dirty="0">
                <a:latin typeface="Times New Roman" panose="02020603050405020304" pitchFamily="18" charset="0"/>
                <a:ea typeface="Calibri" panose="020F0502020204030204" pitchFamily="34" charset="0"/>
                <a:cs typeface="Times New Roman" panose="02020603050405020304" pitchFamily="18" charset="0"/>
              </a:rPr>
              <a:t>Relația dintre Indicele Dezvoltării Umane și Indicele Competitivității Turismului</a:t>
            </a:r>
            <a:br>
              <a:rPr lang="ro-RO" dirty="0">
                <a:latin typeface="Calibri" panose="020F0502020204030204" pitchFamily="34" charset="0"/>
                <a:ea typeface="Calibri" panose="020F0502020204030204" pitchFamily="34" charset="0"/>
                <a:cs typeface="Times New Roman" panose="02020603050405020304" pitchFamily="18" charset="0"/>
              </a:rPr>
            </a:br>
            <a:r>
              <a:rPr lang="ro-RO" sz="3200" b="1" dirty="0"/>
              <a:t> </a:t>
            </a:r>
            <a:endParaRPr lang="en-US" sz="3200" dirty="0"/>
          </a:p>
        </p:txBody>
      </p:sp>
      <p:sp>
        <p:nvSpPr>
          <p:cNvPr id="3" name="Содержимое 2"/>
          <p:cNvSpPr>
            <a:spLocks noGrp="1"/>
          </p:cNvSpPr>
          <p:nvPr>
            <p:ph idx="1"/>
          </p:nvPr>
        </p:nvSpPr>
        <p:spPr>
          <a:xfrm>
            <a:off x="395536" y="980728"/>
            <a:ext cx="8229600" cy="5616624"/>
          </a:xfrm>
        </p:spPr>
        <p:txBody>
          <a:bodyPr>
            <a:normAutofit/>
          </a:bodyPr>
          <a:lstStyle/>
          <a:p>
            <a:pPr>
              <a:buNone/>
            </a:pPr>
            <a:r>
              <a:rPr lang="fr-FR" dirty="0"/>
              <a:t>      </a:t>
            </a:r>
          </a:p>
          <a:p>
            <a:pPr>
              <a:buNone/>
            </a:pPr>
            <a:r>
              <a:rPr lang="ro-RO" sz="8000" dirty="0"/>
              <a:t> </a:t>
            </a:r>
            <a:endParaRPr lang="en-US" sz="8000" dirty="0">
              <a:latin typeface="Times New Roman" pitchFamily="18" charset="0"/>
              <a:cs typeface="Times New Roman" pitchFamily="18" charset="0"/>
            </a:endParaRPr>
          </a:p>
          <a:p>
            <a:pPr>
              <a:buNone/>
            </a:pPr>
            <a:endParaRPr lang="en-US"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3</a:t>
            </a:fld>
            <a:endParaRPr lang="ru-RU"/>
          </a:p>
        </p:txBody>
      </p:sp>
      <p:sp>
        <p:nvSpPr>
          <p:cNvPr id="5" name="Date Placeholder 4">
            <a:extLst>
              <a:ext uri="{FF2B5EF4-FFF2-40B4-BE49-F238E27FC236}">
                <a16:creationId xmlns:a16="http://schemas.microsoft.com/office/drawing/2014/main" id="{228CD5D4-D3D3-49B8-9CAD-338D5BDB708A}"/>
              </a:ext>
            </a:extLst>
          </p:cNvPr>
          <p:cNvSpPr>
            <a:spLocks noGrp="1"/>
          </p:cNvSpPr>
          <p:nvPr>
            <p:ph type="dt" sz="half" idx="10"/>
          </p:nvPr>
        </p:nvSpPr>
        <p:spPr/>
        <p:txBody>
          <a:bodyPr/>
          <a:lstStyle/>
          <a:p>
            <a:fld id="{61FAB275-CE86-4B14-80BE-4D4BB5B9E07D}" type="datetime1">
              <a:rPr lang="ro-RO" smtClean="0"/>
              <a:t>28.10.2020</a:t>
            </a:fld>
            <a:endParaRPr lang="ru-RU"/>
          </a:p>
        </p:txBody>
      </p:sp>
      <p:sp>
        <p:nvSpPr>
          <p:cNvPr id="6" name="Footer Placeholder 5">
            <a:extLst>
              <a:ext uri="{FF2B5EF4-FFF2-40B4-BE49-F238E27FC236}">
                <a16:creationId xmlns:a16="http://schemas.microsoft.com/office/drawing/2014/main" id="{7ED12A0C-837D-4967-BCEC-5A54F9C297FA}"/>
              </a:ext>
            </a:extLst>
          </p:cNvPr>
          <p:cNvSpPr>
            <a:spLocks noGrp="1"/>
          </p:cNvSpPr>
          <p:nvPr>
            <p:ph type="ftr" sz="quarter" idx="11"/>
          </p:nvPr>
        </p:nvSpPr>
        <p:spPr/>
        <p:txBody>
          <a:bodyPr/>
          <a:lstStyle/>
          <a:p>
            <a:r>
              <a:rPr lang="en-US"/>
              <a:t>22nd International Conference ROMANIAN RURAL TOURISMIN  NTERNATIONAL  CONTEXT.PRESENT AND PROSPECTS</a:t>
            </a:r>
            <a:endParaRPr lang="ru-RU" dirty="0"/>
          </a:p>
        </p:txBody>
      </p:sp>
      <p:sp>
        <p:nvSpPr>
          <p:cNvPr id="8" name="TextBox 7">
            <a:extLst>
              <a:ext uri="{FF2B5EF4-FFF2-40B4-BE49-F238E27FC236}">
                <a16:creationId xmlns:a16="http://schemas.microsoft.com/office/drawing/2014/main" id="{FE679E46-8975-4499-8FFA-BA73873600A0}"/>
              </a:ext>
            </a:extLst>
          </p:cNvPr>
          <p:cNvSpPr txBox="1"/>
          <p:nvPr/>
        </p:nvSpPr>
        <p:spPr>
          <a:xfrm>
            <a:off x="1043608" y="1268760"/>
            <a:ext cx="7488832" cy="4401205"/>
          </a:xfrm>
          <a:prstGeom prst="rect">
            <a:avLst/>
          </a:prstGeom>
          <a:noFill/>
        </p:spPr>
        <p:txBody>
          <a:bodyPr wrap="square">
            <a:spAutoFit/>
          </a:bodyPr>
          <a:lstStyle/>
          <a:p>
            <a:pPr algn="just"/>
            <a:r>
              <a:rPr lang="ro-RO" sz="2800" dirty="0">
                <a:solidFill>
                  <a:srgbClr val="000000"/>
                </a:solidFill>
                <a:effectLst/>
                <a:latin typeface="Times New Roman" panose="02020603050405020304" pitchFamily="18" charset="0"/>
                <a:ea typeface="Calibri" panose="020F0502020204030204" pitchFamily="34" charset="0"/>
              </a:rPr>
              <a:t>Timpul liber de la sfârșitul săptămânii va fi folosit pentru practicare turismului, activităților sportive, vizionări de spectacole etc. Concediul anual de odihna este destinat în special turismului, tratamentelor balneare, scopurilor culturale etc. </a:t>
            </a:r>
            <a:r>
              <a:rPr lang="ro-RO" sz="2800" dirty="0">
                <a:latin typeface="Times New Roman" panose="02020603050405020304" pitchFamily="18" charset="0"/>
                <a:ea typeface="Calibri" panose="020F0502020204030204" pitchFamily="34" charset="0"/>
              </a:rPr>
              <a:t>Turismul reprezentând una din modalitățile de realizare a dreptului la odihnă și, prin aceasta - o premisă de actualizare și dezvoltare a potențialului personal al oamenilor, are puterea să contribuie la creșterea valorii IDU.</a:t>
            </a:r>
            <a:endParaRPr lang="ro-RO"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fontScale="90000"/>
          </a:bodyPr>
          <a:lstStyle/>
          <a:p>
            <a:r>
              <a:rPr lang="ro-RO" sz="1800" b="1" dirty="0">
                <a:effectLst/>
                <a:latin typeface="Times New Roman" panose="02020603050405020304" pitchFamily="18" charset="0"/>
                <a:ea typeface="Calibri" panose="020F0502020204030204" pitchFamily="34" charset="0"/>
              </a:rPr>
              <a:t> </a:t>
            </a:r>
            <a:r>
              <a:rPr lang="ro-RO" sz="1800" dirty="0">
                <a:effectLst/>
                <a:latin typeface="Times New Roman" panose="02020603050405020304" pitchFamily="18" charset="0"/>
                <a:ea typeface="Calibri" panose="020F0502020204030204" pitchFamily="34" charset="0"/>
              </a:rPr>
              <a:t>Relația dintre Indicele Dezvoltării Umane și Indicele Competitivității Turismului (2019) </a:t>
            </a:r>
            <a:r>
              <a:rPr lang="ro-RO" sz="3200" b="1" dirty="0"/>
              <a:t> </a:t>
            </a:r>
            <a:endParaRPr lang="en-US" sz="3200" dirty="0"/>
          </a:p>
        </p:txBody>
      </p:sp>
      <p:sp>
        <p:nvSpPr>
          <p:cNvPr id="3" name="Содержимое 2"/>
          <p:cNvSpPr>
            <a:spLocks noGrp="1"/>
          </p:cNvSpPr>
          <p:nvPr>
            <p:ph idx="1"/>
          </p:nvPr>
        </p:nvSpPr>
        <p:spPr>
          <a:xfrm>
            <a:off x="467544" y="1124744"/>
            <a:ext cx="8229600" cy="5289451"/>
          </a:xfrm>
        </p:spPr>
        <p:txBody>
          <a:bodyPr>
            <a:normAutofit/>
          </a:bodyPr>
          <a:lstStyle/>
          <a:p>
            <a:pPr>
              <a:buNone/>
            </a:pPr>
            <a:r>
              <a:rPr lang="fr-FR" dirty="0"/>
              <a:t>     </a:t>
            </a:r>
            <a:r>
              <a:rPr lang="ro-RO" sz="3400" dirty="0">
                <a:latin typeface="Times New Roman" pitchFamily="18" charset="0"/>
                <a:cs typeface="Times New Roman" pitchFamily="18" charset="0"/>
              </a:rPr>
              <a:t> </a:t>
            </a:r>
            <a:endParaRPr lang="en-US" sz="34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4</a:t>
            </a:fld>
            <a:endParaRPr lang="ru-RU"/>
          </a:p>
        </p:txBody>
      </p:sp>
      <p:sp>
        <p:nvSpPr>
          <p:cNvPr id="5" name="Date Placeholder 4">
            <a:extLst>
              <a:ext uri="{FF2B5EF4-FFF2-40B4-BE49-F238E27FC236}">
                <a16:creationId xmlns:a16="http://schemas.microsoft.com/office/drawing/2014/main" id="{D9C8B04E-A31E-4D0E-9500-1FBB5EE3426A}"/>
              </a:ext>
            </a:extLst>
          </p:cNvPr>
          <p:cNvSpPr>
            <a:spLocks noGrp="1"/>
          </p:cNvSpPr>
          <p:nvPr>
            <p:ph type="dt" sz="half" idx="10"/>
          </p:nvPr>
        </p:nvSpPr>
        <p:spPr/>
        <p:txBody>
          <a:bodyPr/>
          <a:lstStyle/>
          <a:p>
            <a:fld id="{28A187BD-8477-4053-8FE3-FB857E45A2BE}" type="datetime1">
              <a:rPr lang="ro-RO" smtClean="0"/>
              <a:t>28.10.2020</a:t>
            </a:fld>
            <a:endParaRPr lang="ru-RU"/>
          </a:p>
        </p:txBody>
      </p:sp>
      <p:sp>
        <p:nvSpPr>
          <p:cNvPr id="6" name="Footer Placeholder 5">
            <a:extLst>
              <a:ext uri="{FF2B5EF4-FFF2-40B4-BE49-F238E27FC236}">
                <a16:creationId xmlns:a16="http://schemas.microsoft.com/office/drawing/2014/main" id="{7CC6301B-60D2-40E9-9D62-D0FC05A20EBD}"/>
              </a:ext>
            </a:extLst>
          </p:cNvPr>
          <p:cNvSpPr>
            <a:spLocks noGrp="1"/>
          </p:cNvSpPr>
          <p:nvPr>
            <p:ph type="ftr" sz="quarter" idx="11"/>
          </p:nvPr>
        </p:nvSpPr>
        <p:spPr/>
        <p:txBody>
          <a:bodyPr/>
          <a:lstStyle/>
          <a:p>
            <a:r>
              <a:rPr lang="en-US"/>
              <a:t>22nd International Conference ROMANIAN RURAL TOURISMIN  NTERNATIONAL  CONTEXT.PRESENT AND PROSPECTS</a:t>
            </a:r>
            <a:endParaRPr lang="ru-RU"/>
          </a:p>
        </p:txBody>
      </p:sp>
      <p:pic>
        <p:nvPicPr>
          <p:cNvPr id="7" name="Picture 6">
            <a:extLst>
              <a:ext uri="{FF2B5EF4-FFF2-40B4-BE49-F238E27FC236}">
                <a16:creationId xmlns:a16="http://schemas.microsoft.com/office/drawing/2014/main" id="{CE0D22AD-6B33-4FF3-A353-D909508E3843}"/>
              </a:ext>
            </a:extLst>
          </p:cNvPr>
          <p:cNvPicPr>
            <a:picLocks noChangeAspect="1"/>
          </p:cNvPicPr>
          <p:nvPr/>
        </p:nvPicPr>
        <p:blipFill>
          <a:blip r:embed="rId2"/>
          <a:stretch>
            <a:fillRect/>
          </a:stretch>
        </p:blipFill>
        <p:spPr>
          <a:xfrm>
            <a:off x="481541" y="1760327"/>
            <a:ext cx="8023034" cy="39604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fld id="{725C68B6-61C2-468F-89AB-4B9F7531AA68}" type="slidenum">
              <a:rPr lang="ru-RU" smtClean="0"/>
              <a:pPr/>
              <a:t>5</a:t>
            </a:fld>
            <a:endParaRPr lang="ru-RU"/>
          </a:p>
        </p:txBody>
      </p:sp>
      <p:sp>
        <p:nvSpPr>
          <p:cNvPr id="2" name="Date Placeholder 1">
            <a:extLst>
              <a:ext uri="{FF2B5EF4-FFF2-40B4-BE49-F238E27FC236}">
                <a16:creationId xmlns:a16="http://schemas.microsoft.com/office/drawing/2014/main" id="{47EB68DC-C6FA-4F32-9271-F0B933B21DB9}"/>
              </a:ext>
            </a:extLst>
          </p:cNvPr>
          <p:cNvSpPr>
            <a:spLocks noGrp="1"/>
          </p:cNvSpPr>
          <p:nvPr>
            <p:ph type="dt" sz="half" idx="10"/>
          </p:nvPr>
        </p:nvSpPr>
        <p:spPr/>
        <p:txBody>
          <a:bodyPr/>
          <a:lstStyle/>
          <a:p>
            <a:fld id="{DFDA08F1-BEC2-4F65-9FAA-302B5D1FE673}" type="datetime1">
              <a:rPr lang="ro-RO" smtClean="0"/>
              <a:t>28.10.2020</a:t>
            </a:fld>
            <a:endParaRPr lang="ru-RU"/>
          </a:p>
        </p:txBody>
      </p:sp>
      <p:sp>
        <p:nvSpPr>
          <p:cNvPr id="4" name="Footer Placeholder 3">
            <a:extLst>
              <a:ext uri="{FF2B5EF4-FFF2-40B4-BE49-F238E27FC236}">
                <a16:creationId xmlns:a16="http://schemas.microsoft.com/office/drawing/2014/main" id="{85099A7B-C84F-4D8B-AA62-8BB68BB69E2B}"/>
              </a:ext>
            </a:extLst>
          </p:cNvPr>
          <p:cNvSpPr>
            <a:spLocks noGrp="1"/>
          </p:cNvSpPr>
          <p:nvPr>
            <p:ph type="ftr" sz="quarter" idx="11"/>
          </p:nvPr>
        </p:nvSpPr>
        <p:spPr/>
        <p:txBody>
          <a:bodyPr/>
          <a:lstStyle/>
          <a:p>
            <a:r>
              <a:rPr lang="en-US"/>
              <a:t>22nd International Conference ROMANIAN RURAL TOURISMIN  NTERNATIONAL  CONTEXT.PRESENT AND PROSPECTS</a:t>
            </a:r>
            <a:endParaRPr lang="ru-RU"/>
          </a:p>
        </p:txBody>
      </p:sp>
      <p:graphicFrame>
        <p:nvGraphicFramePr>
          <p:cNvPr id="9" name="Content Placeholder 8">
            <a:extLst>
              <a:ext uri="{FF2B5EF4-FFF2-40B4-BE49-F238E27FC236}">
                <a16:creationId xmlns:a16="http://schemas.microsoft.com/office/drawing/2014/main" id="{C605AB05-22EF-489B-A228-864397CED89C}"/>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593C4136-B6E6-416F-BDE4-1A4CC5B4400F}"/>
              </a:ext>
            </a:extLst>
          </p:cNvPr>
          <p:cNvSpPr txBox="1"/>
          <p:nvPr/>
        </p:nvSpPr>
        <p:spPr>
          <a:xfrm>
            <a:off x="457200" y="332656"/>
            <a:ext cx="8003232" cy="369332"/>
          </a:xfrm>
          <a:prstGeom prst="rect">
            <a:avLst/>
          </a:prstGeom>
          <a:noFill/>
        </p:spPr>
        <p:txBody>
          <a:bodyPr wrap="square">
            <a:spAutoFit/>
          </a:bodyPr>
          <a:lstStyle/>
          <a:p>
            <a:r>
              <a:rPr lang="ro-RO" sz="1800" dirty="0">
                <a:effectLst/>
                <a:latin typeface="Times New Roman" panose="02020603050405020304" pitchFamily="18" charset="0"/>
                <a:ea typeface="Calibri" panose="020F0502020204030204" pitchFamily="34" charset="0"/>
              </a:rPr>
              <a:t>Indicele competitivității turismului 2019: poziția țării și valoarea indicelui </a:t>
            </a:r>
            <a:endParaRPr lang="ro-RO"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a:t> </a:t>
            </a:r>
            <a:endParaRPr lang="en-US"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6</a:t>
            </a:fld>
            <a:endParaRPr lang="ru-RU"/>
          </a:p>
        </p:txBody>
      </p:sp>
      <p:sp>
        <p:nvSpPr>
          <p:cNvPr id="3" name="Date Placeholder 2">
            <a:extLst>
              <a:ext uri="{FF2B5EF4-FFF2-40B4-BE49-F238E27FC236}">
                <a16:creationId xmlns:a16="http://schemas.microsoft.com/office/drawing/2014/main" id="{F7C65664-18A3-45D3-97B3-67A7BECE1CC7}"/>
              </a:ext>
            </a:extLst>
          </p:cNvPr>
          <p:cNvSpPr>
            <a:spLocks noGrp="1"/>
          </p:cNvSpPr>
          <p:nvPr>
            <p:ph type="dt" sz="half" idx="10"/>
          </p:nvPr>
        </p:nvSpPr>
        <p:spPr/>
        <p:txBody>
          <a:bodyPr/>
          <a:lstStyle/>
          <a:p>
            <a:fld id="{F1918028-A8B7-4CFF-89AC-ECFD9D95CC59}" type="datetime1">
              <a:rPr lang="ro-RO" smtClean="0"/>
              <a:t>28.10.2020</a:t>
            </a:fld>
            <a:endParaRPr lang="ru-RU"/>
          </a:p>
        </p:txBody>
      </p:sp>
      <p:sp>
        <p:nvSpPr>
          <p:cNvPr id="5" name="Footer Placeholder 4">
            <a:extLst>
              <a:ext uri="{FF2B5EF4-FFF2-40B4-BE49-F238E27FC236}">
                <a16:creationId xmlns:a16="http://schemas.microsoft.com/office/drawing/2014/main" id="{52469D1D-FAAE-4B4D-B6BB-8E979FD881F8}"/>
              </a:ext>
            </a:extLst>
          </p:cNvPr>
          <p:cNvSpPr>
            <a:spLocks noGrp="1"/>
          </p:cNvSpPr>
          <p:nvPr>
            <p:ph type="ftr" sz="quarter" idx="11"/>
          </p:nvPr>
        </p:nvSpPr>
        <p:spPr/>
        <p:txBody>
          <a:bodyPr/>
          <a:lstStyle/>
          <a:p>
            <a:r>
              <a:rPr lang="en-US"/>
              <a:t>22nd International Conference ROMANIAN RURAL TOURISMIN  NTERNATIONAL  CONTEXT.PRESENT AND PROSPECTS</a:t>
            </a:r>
            <a:endParaRPr lang="ru-RU"/>
          </a:p>
        </p:txBody>
      </p:sp>
      <p:sp>
        <p:nvSpPr>
          <p:cNvPr id="8" name="TextBox 7">
            <a:extLst>
              <a:ext uri="{FF2B5EF4-FFF2-40B4-BE49-F238E27FC236}">
                <a16:creationId xmlns:a16="http://schemas.microsoft.com/office/drawing/2014/main" id="{FF038DBE-7B1D-4A7F-92E1-67069B66C7B2}"/>
              </a:ext>
            </a:extLst>
          </p:cNvPr>
          <p:cNvSpPr txBox="1"/>
          <p:nvPr/>
        </p:nvSpPr>
        <p:spPr>
          <a:xfrm>
            <a:off x="0" y="274638"/>
            <a:ext cx="9144000" cy="556434"/>
          </a:xfrm>
          <a:prstGeom prst="rect">
            <a:avLst/>
          </a:prstGeom>
          <a:noFill/>
        </p:spPr>
        <p:txBody>
          <a:bodyPr wrap="square">
            <a:spAutoFit/>
          </a:bodyPr>
          <a:lstStyle/>
          <a:p>
            <a:pPr algn="ctr">
              <a:lnSpc>
                <a:spcPct val="115000"/>
              </a:lnSpc>
              <a:spcAft>
                <a:spcPts val="100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Contribuția turismului la PIB, 2018 (%) /</a:t>
            </a:r>
            <a:endParaRPr lang="ro-RO"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Chart 8">
            <a:extLst>
              <a:ext uri="{FF2B5EF4-FFF2-40B4-BE49-F238E27FC236}">
                <a16:creationId xmlns:a16="http://schemas.microsoft.com/office/drawing/2014/main" id="{2853E024-09CB-46A0-BAB2-8C30FE9C9692}"/>
              </a:ext>
            </a:extLst>
          </p:cNvPr>
          <p:cNvGraphicFramePr/>
          <p:nvPr>
            <p:extLst>
              <p:ext uri="{D42A27DB-BD31-4B8C-83A1-F6EECF244321}">
                <p14:modId xmlns:p14="http://schemas.microsoft.com/office/powerpoint/2010/main" val="1071686359"/>
              </p:ext>
            </p:extLst>
          </p:nvPr>
        </p:nvGraphicFramePr>
        <p:xfrm>
          <a:off x="0" y="831072"/>
          <a:ext cx="9324528" cy="533423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562074"/>
          </a:xfrm>
        </p:spPr>
        <p:txBody>
          <a:bodyPr>
            <a:normAutofit fontScale="90000"/>
          </a:bodyPr>
          <a:lstStyle/>
          <a:p>
            <a:r>
              <a:rPr lang="ro-RO" dirty="0"/>
              <a:t> </a:t>
            </a:r>
            <a:endParaRPr lang="en-US"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7</a:t>
            </a:fld>
            <a:endParaRPr lang="ru-RU"/>
          </a:p>
        </p:txBody>
      </p:sp>
      <p:sp>
        <p:nvSpPr>
          <p:cNvPr id="3" name="Date Placeholder 2">
            <a:extLst>
              <a:ext uri="{FF2B5EF4-FFF2-40B4-BE49-F238E27FC236}">
                <a16:creationId xmlns:a16="http://schemas.microsoft.com/office/drawing/2014/main" id="{27116E37-FA1E-4452-A3A0-6727D1C73887}"/>
              </a:ext>
            </a:extLst>
          </p:cNvPr>
          <p:cNvSpPr>
            <a:spLocks noGrp="1"/>
          </p:cNvSpPr>
          <p:nvPr>
            <p:ph type="dt" sz="half" idx="10"/>
          </p:nvPr>
        </p:nvSpPr>
        <p:spPr/>
        <p:txBody>
          <a:bodyPr/>
          <a:lstStyle/>
          <a:p>
            <a:fld id="{053D794A-DDE5-4927-A37F-E7532C42B981}" type="datetime1">
              <a:rPr lang="ro-RO" smtClean="0"/>
              <a:t>28.10.2020</a:t>
            </a:fld>
            <a:endParaRPr lang="ru-RU"/>
          </a:p>
        </p:txBody>
      </p:sp>
      <p:sp>
        <p:nvSpPr>
          <p:cNvPr id="5" name="Footer Placeholder 4">
            <a:extLst>
              <a:ext uri="{FF2B5EF4-FFF2-40B4-BE49-F238E27FC236}">
                <a16:creationId xmlns:a16="http://schemas.microsoft.com/office/drawing/2014/main" id="{E36485F4-16E5-443D-908D-70436EC53D7C}"/>
              </a:ext>
            </a:extLst>
          </p:cNvPr>
          <p:cNvSpPr>
            <a:spLocks noGrp="1"/>
          </p:cNvSpPr>
          <p:nvPr>
            <p:ph type="ftr" sz="quarter" idx="11"/>
          </p:nvPr>
        </p:nvSpPr>
        <p:spPr/>
        <p:txBody>
          <a:bodyPr/>
          <a:lstStyle/>
          <a:p>
            <a:r>
              <a:rPr lang="en-US"/>
              <a:t>22nd International Conference ROMANIAN RURAL TOURISMIN  NTERNATIONAL  CONTEXT.PRESENT AND PROSPECTS</a:t>
            </a:r>
            <a:endParaRPr lang="ru-RU"/>
          </a:p>
        </p:txBody>
      </p:sp>
      <p:sp>
        <p:nvSpPr>
          <p:cNvPr id="8" name="TextBox 7">
            <a:extLst>
              <a:ext uri="{FF2B5EF4-FFF2-40B4-BE49-F238E27FC236}">
                <a16:creationId xmlns:a16="http://schemas.microsoft.com/office/drawing/2014/main" id="{6C8A56C7-4C5F-4159-9329-BAB313D7C86F}"/>
              </a:ext>
            </a:extLst>
          </p:cNvPr>
          <p:cNvSpPr txBox="1"/>
          <p:nvPr/>
        </p:nvSpPr>
        <p:spPr>
          <a:xfrm>
            <a:off x="0" y="136525"/>
            <a:ext cx="8892480" cy="1488613"/>
          </a:xfrm>
          <a:prstGeom prst="rect">
            <a:avLst/>
          </a:prstGeom>
          <a:noFill/>
        </p:spPr>
        <p:txBody>
          <a:bodyPr wrap="square">
            <a:spAutoFit/>
          </a:bodyPr>
          <a:lstStyle/>
          <a:p>
            <a:pPr algn="ctr">
              <a:lnSpc>
                <a:spcPct val="115000"/>
              </a:lnSpc>
              <a:spcAft>
                <a:spcPts val="1000"/>
              </a:spcAft>
            </a:pPr>
            <a:r>
              <a:rPr lang="ro-RO"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Contribuția turismului la ocuparea forței de muncă, 2018 (% din totalul ocupării forței de muncă)  </a:t>
            </a:r>
            <a:endParaRPr lang="ro-RO"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ctr" fontAlgn="base">
              <a:spcAft>
                <a:spcPts val="600"/>
              </a:spcAft>
            </a:pPr>
            <a:r>
              <a:rPr lang="ro-RO" sz="1800" b="1" dirty="0">
                <a:solidFill>
                  <a:srgbClr val="000000"/>
                </a:solidFill>
                <a:effectLst/>
                <a:latin typeface="Times New Roman" panose="02020603050405020304" pitchFamily="18" charset="0"/>
                <a:ea typeface="Times New Roman" panose="02020603050405020304" pitchFamily="18" charset="0"/>
              </a:rPr>
              <a:t> </a:t>
            </a:r>
            <a:endParaRPr lang="ro-RO" sz="4800" b="1" dirty="0">
              <a:effectLst/>
              <a:latin typeface="Times New Roman" panose="02020603050405020304" pitchFamily="18" charset="0"/>
              <a:ea typeface="Times New Roman" panose="02020603050405020304" pitchFamily="18" charset="0"/>
            </a:endParaRPr>
          </a:p>
        </p:txBody>
      </p:sp>
      <p:graphicFrame>
        <p:nvGraphicFramePr>
          <p:cNvPr id="11" name="Chart 10">
            <a:extLst>
              <a:ext uri="{FF2B5EF4-FFF2-40B4-BE49-F238E27FC236}">
                <a16:creationId xmlns:a16="http://schemas.microsoft.com/office/drawing/2014/main" id="{2250E3B7-D915-4353-969D-6F203CADA121}"/>
              </a:ext>
            </a:extLst>
          </p:cNvPr>
          <p:cNvGraphicFramePr/>
          <p:nvPr>
            <p:extLst>
              <p:ext uri="{D42A27DB-BD31-4B8C-83A1-F6EECF244321}">
                <p14:modId xmlns:p14="http://schemas.microsoft.com/office/powerpoint/2010/main" val="711752106"/>
              </p:ext>
            </p:extLst>
          </p:nvPr>
        </p:nvGraphicFramePr>
        <p:xfrm>
          <a:off x="0" y="1340768"/>
          <a:ext cx="9144000" cy="475252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29600" cy="706090"/>
          </a:xfrm>
        </p:spPr>
        <p:txBody>
          <a:bodyPr>
            <a:normAutofit/>
          </a:bodyPr>
          <a:lstStyle/>
          <a:p>
            <a:r>
              <a:rPr lang="ro-RO" sz="3200" b="1"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3" name="Содержимое 2"/>
          <p:cNvSpPr>
            <a:spLocks noGrp="1"/>
          </p:cNvSpPr>
          <p:nvPr>
            <p:ph idx="1"/>
          </p:nvPr>
        </p:nvSpPr>
        <p:spPr>
          <a:xfrm>
            <a:off x="274711" y="233769"/>
            <a:ext cx="8229600" cy="5760640"/>
          </a:xfrm>
          <a:ln>
            <a:solidFill>
              <a:schemeClr val="bg1"/>
            </a:solidFill>
          </a:ln>
        </p:spPr>
        <p:txBody>
          <a:bodyPr>
            <a:noAutofit/>
          </a:bodyPr>
          <a:lstStyle/>
          <a:p>
            <a:pPr>
              <a:buNone/>
            </a:pPr>
            <a:r>
              <a:rPr lang="fr-FR" sz="2100" dirty="0">
                <a:latin typeface="Times New Roman" pitchFamily="18" charset="0"/>
                <a:cs typeface="Times New Roman" pitchFamily="18" charset="0"/>
              </a:rPr>
              <a:t>     </a:t>
            </a:r>
            <a:r>
              <a:rPr lang="ro-RO" sz="2100" dirty="0">
                <a:latin typeface="Times New Roman" pitchFamily="18" charset="0"/>
                <a:cs typeface="Times New Roman" pitchFamily="18" charset="0"/>
              </a:rPr>
              <a:t> </a:t>
            </a:r>
            <a:endParaRPr lang="en-US" sz="21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8</a:t>
            </a:fld>
            <a:endParaRPr lang="ru-RU"/>
          </a:p>
        </p:txBody>
      </p:sp>
      <p:sp>
        <p:nvSpPr>
          <p:cNvPr id="5" name="Date Placeholder 4">
            <a:extLst>
              <a:ext uri="{FF2B5EF4-FFF2-40B4-BE49-F238E27FC236}">
                <a16:creationId xmlns:a16="http://schemas.microsoft.com/office/drawing/2014/main" id="{4B02FCB9-BCCD-4AD4-9893-4F459BED8254}"/>
              </a:ext>
            </a:extLst>
          </p:cNvPr>
          <p:cNvSpPr>
            <a:spLocks noGrp="1"/>
          </p:cNvSpPr>
          <p:nvPr>
            <p:ph type="dt" sz="half" idx="10"/>
          </p:nvPr>
        </p:nvSpPr>
        <p:spPr/>
        <p:txBody>
          <a:bodyPr/>
          <a:lstStyle/>
          <a:p>
            <a:fld id="{74741381-20CC-478A-A637-65E6D1BBF38D}" type="datetime1">
              <a:rPr lang="ro-RO" smtClean="0"/>
              <a:t>28.10.2020</a:t>
            </a:fld>
            <a:endParaRPr lang="ru-RU"/>
          </a:p>
        </p:txBody>
      </p:sp>
      <p:sp>
        <p:nvSpPr>
          <p:cNvPr id="6" name="Footer Placeholder 5">
            <a:extLst>
              <a:ext uri="{FF2B5EF4-FFF2-40B4-BE49-F238E27FC236}">
                <a16:creationId xmlns:a16="http://schemas.microsoft.com/office/drawing/2014/main" id="{54C31DC3-5E8F-4D46-8E61-A1F813F8EA08}"/>
              </a:ext>
            </a:extLst>
          </p:cNvPr>
          <p:cNvSpPr>
            <a:spLocks noGrp="1"/>
          </p:cNvSpPr>
          <p:nvPr>
            <p:ph type="ftr" sz="quarter" idx="11"/>
          </p:nvPr>
        </p:nvSpPr>
        <p:spPr/>
        <p:txBody>
          <a:bodyPr/>
          <a:lstStyle/>
          <a:p>
            <a:r>
              <a:rPr lang="en-US"/>
              <a:t>22nd International Conference ROMANIAN RURAL TOURISMIN  NTERNATIONAL  CONTEXT.PRESENT AND PROSPECTS</a:t>
            </a:r>
            <a:endParaRPr lang="ru-RU"/>
          </a:p>
        </p:txBody>
      </p:sp>
      <p:sp>
        <p:nvSpPr>
          <p:cNvPr id="8" name="TextBox 7">
            <a:extLst>
              <a:ext uri="{FF2B5EF4-FFF2-40B4-BE49-F238E27FC236}">
                <a16:creationId xmlns:a16="http://schemas.microsoft.com/office/drawing/2014/main" id="{5DB643D8-9EED-4911-9913-7093F3CDDD59}"/>
              </a:ext>
            </a:extLst>
          </p:cNvPr>
          <p:cNvSpPr txBox="1"/>
          <p:nvPr/>
        </p:nvSpPr>
        <p:spPr>
          <a:xfrm>
            <a:off x="1" y="1"/>
            <a:ext cx="8924126" cy="1488613"/>
          </a:xfrm>
          <a:prstGeom prst="rect">
            <a:avLst/>
          </a:prstGeom>
          <a:noFill/>
        </p:spPr>
        <p:txBody>
          <a:bodyPr wrap="square">
            <a:spAutoFit/>
          </a:bodyPr>
          <a:lstStyle/>
          <a:p>
            <a:pPr algn="ctr">
              <a:lnSpc>
                <a:spcPct val="115000"/>
              </a:lnSpc>
              <a:spcBef>
                <a:spcPts val="600"/>
              </a:spcBef>
              <a:spcAft>
                <a:spcPts val="1000"/>
              </a:spcAft>
            </a:pPr>
            <a:r>
              <a:rPr lang="ro-RO"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Prioritizarea domeniului CT: valoarea sub-indicelui (1 - cel mai rău; 7 - cel mai bine) și poziția țării (în paranteze) </a:t>
            </a:r>
            <a:endParaRPr lang="ro-RO"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ctr" fontAlgn="base">
              <a:spcAft>
                <a:spcPts val="600"/>
              </a:spcAft>
            </a:pPr>
            <a:r>
              <a:rPr lang="ro-RO" sz="1800" b="1" dirty="0">
                <a:solidFill>
                  <a:srgbClr val="000000"/>
                </a:solidFill>
                <a:effectLst/>
                <a:latin typeface="Times New Roman" panose="02020603050405020304" pitchFamily="18" charset="0"/>
                <a:ea typeface="Times New Roman" panose="02020603050405020304" pitchFamily="18" charset="0"/>
              </a:rPr>
              <a:t> </a:t>
            </a:r>
            <a:endParaRPr lang="ro-RO" sz="4800" b="1" dirty="0">
              <a:effectLst/>
              <a:latin typeface="Times New Roman" panose="02020603050405020304" pitchFamily="18" charset="0"/>
              <a:ea typeface="Times New Roman" panose="02020603050405020304" pitchFamily="18" charset="0"/>
            </a:endParaRPr>
          </a:p>
        </p:txBody>
      </p:sp>
      <p:graphicFrame>
        <p:nvGraphicFramePr>
          <p:cNvPr id="9" name="Chart 8">
            <a:extLst>
              <a:ext uri="{FF2B5EF4-FFF2-40B4-BE49-F238E27FC236}">
                <a16:creationId xmlns:a16="http://schemas.microsoft.com/office/drawing/2014/main" id="{9BC94867-C750-45EC-AA39-8854C7E2BB55}"/>
              </a:ext>
            </a:extLst>
          </p:cNvPr>
          <p:cNvGraphicFramePr/>
          <p:nvPr>
            <p:extLst>
              <p:ext uri="{D42A27DB-BD31-4B8C-83A1-F6EECF244321}">
                <p14:modId xmlns:p14="http://schemas.microsoft.com/office/powerpoint/2010/main" val="3556393285"/>
              </p:ext>
            </p:extLst>
          </p:nvPr>
        </p:nvGraphicFramePr>
        <p:xfrm>
          <a:off x="9870" y="1083369"/>
          <a:ext cx="9134129" cy="495616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332656"/>
            <a:ext cx="8496944" cy="5793507"/>
          </a:xfrm>
        </p:spPr>
        <p:txBody>
          <a:bodyPr>
            <a:normAutofit/>
          </a:bodyPr>
          <a:lstStyle/>
          <a:p>
            <a:pPr algn="ctr">
              <a:buNone/>
            </a:pPr>
            <a:r>
              <a:rPr lang="ro-RO" sz="2400" i="1" dirty="0">
                <a:latin typeface="Times New Roman" pitchFamily="18" charset="0"/>
                <a:cs typeface="Times New Roman" pitchFamily="18" charset="0"/>
              </a:rPr>
              <a:t> </a:t>
            </a:r>
            <a:endParaRPr lang="fr-FR" sz="24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9</a:t>
            </a:fld>
            <a:endParaRPr lang="ru-RU"/>
          </a:p>
        </p:txBody>
      </p:sp>
      <p:sp>
        <p:nvSpPr>
          <p:cNvPr id="2" name="Date Placeholder 1">
            <a:extLst>
              <a:ext uri="{FF2B5EF4-FFF2-40B4-BE49-F238E27FC236}">
                <a16:creationId xmlns:a16="http://schemas.microsoft.com/office/drawing/2014/main" id="{C6056FF2-4AF8-4E5B-8AAD-AFE0C7F0FD2E}"/>
              </a:ext>
            </a:extLst>
          </p:cNvPr>
          <p:cNvSpPr>
            <a:spLocks noGrp="1"/>
          </p:cNvSpPr>
          <p:nvPr>
            <p:ph type="dt" sz="half" idx="10"/>
          </p:nvPr>
        </p:nvSpPr>
        <p:spPr/>
        <p:txBody>
          <a:bodyPr/>
          <a:lstStyle/>
          <a:p>
            <a:fld id="{566ADB47-340C-43A2-8125-FE9C8A0E3AB6}" type="datetime1">
              <a:rPr lang="ro-RO" smtClean="0"/>
              <a:t>28.10.2020</a:t>
            </a:fld>
            <a:endParaRPr lang="ru-RU"/>
          </a:p>
        </p:txBody>
      </p:sp>
      <p:sp>
        <p:nvSpPr>
          <p:cNvPr id="5" name="Footer Placeholder 4">
            <a:extLst>
              <a:ext uri="{FF2B5EF4-FFF2-40B4-BE49-F238E27FC236}">
                <a16:creationId xmlns:a16="http://schemas.microsoft.com/office/drawing/2014/main" id="{73EE5E80-FB91-4BE9-8EDC-C4BB6B43F746}"/>
              </a:ext>
            </a:extLst>
          </p:cNvPr>
          <p:cNvSpPr>
            <a:spLocks noGrp="1"/>
          </p:cNvSpPr>
          <p:nvPr>
            <p:ph type="ftr" sz="quarter" idx="11"/>
          </p:nvPr>
        </p:nvSpPr>
        <p:spPr/>
        <p:txBody>
          <a:bodyPr/>
          <a:lstStyle/>
          <a:p>
            <a:r>
              <a:rPr lang="en-US"/>
              <a:t>22nd International Conference ROMANIAN RURAL TOURISMIN  NTERNATIONAL  CONTEXT.PRESENT AND PROSPECTS</a:t>
            </a:r>
            <a:endParaRPr lang="ru-RU"/>
          </a:p>
        </p:txBody>
      </p:sp>
      <p:sp>
        <p:nvSpPr>
          <p:cNvPr id="7" name="TextBox 6">
            <a:extLst>
              <a:ext uri="{FF2B5EF4-FFF2-40B4-BE49-F238E27FC236}">
                <a16:creationId xmlns:a16="http://schemas.microsoft.com/office/drawing/2014/main" id="{2D04CD27-1074-456A-8CD3-5E42650A1EB6}"/>
              </a:ext>
            </a:extLst>
          </p:cNvPr>
          <p:cNvSpPr txBox="1"/>
          <p:nvPr/>
        </p:nvSpPr>
        <p:spPr>
          <a:xfrm>
            <a:off x="-252536" y="0"/>
            <a:ext cx="9396536" cy="954107"/>
          </a:xfrm>
          <a:prstGeom prst="rect">
            <a:avLst/>
          </a:prstGeom>
          <a:noFill/>
        </p:spPr>
        <p:txBody>
          <a:bodyPr wrap="square">
            <a:spAutoFit/>
          </a:bodyPr>
          <a:lstStyle/>
          <a:p>
            <a:pPr algn="ctr"/>
            <a:r>
              <a:rPr lang="ro-RO" sz="1800" b="1" dirty="0">
                <a:effectLst/>
                <a:latin typeface="Times New Roman" panose="02020603050405020304" pitchFamily="18" charset="0"/>
                <a:ea typeface="Calibri" panose="020F0502020204030204" pitchFamily="34" charset="0"/>
              </a:rPr>
              <a:t> </a:t>
            </a:r>
            <a:r>
              <a:rPr lang="ro-RO" sz="2800" dirty="0">
                <a:solidFill>
                  <a:srgbClr val="FF0000"/>
                </a:solidFill>
                <a:effectLst/>
                <a:latin typeface="Times New Roman" panose="02020603050405020304" pitchFamily="18" charset="0"/>
                <a:ea typeface="Calibri" panose="020F0502020204030204" pitchFamily="34" charset="0"/>
              </a:rPr>
              <a:t>Cheltuielile publice pentru turism (% din totalul cheltuielilor publice) </a:t>
            </a:r>
            <a:endParaRPr lang="ro-RO" sz="2800" dirty="0">
              <a:solidFill>
                <a:srgbClr val="FF0000"/>
              </a:solidFill>
            </a:endParaRPr>
          </a:p>
        </p:txBody>
      </p:sp>
      <p:graphicFrame>
        <p:nvGraphicFramePr>
          <p:cNvPr id="8" name="Chart 7">
            <a:extLst>
              <a:ext uri="{FF2B5EF4-FFF2-40B4-BE49-F238E27FC236}">
                <a16:creationId xmlns:a16="http://schemas.microsoft.com/office/drawing/2014/main" id="{03EEB0BF-B5C4-4C91-8B2F-CE49AB33B139}"/>
              </a:ext>
            </a:extLst>
          </p:cNvPr>
          <p:cNvGraphicFramePr/>
          <p:nvPr>
            <p:extLst>
              <p:ext uri="{D42A27DB-BD31-4B8C-83A1-F6EECF244321}">
                <p14:modId xmlns:p14="http://schemas.microsoft.com/office/powerpoint/2010/main" val="68884798"/>
              </p:ext>
            </p:extLst>
          </p:nvPr>
        </p:nvGraphicFramePr>
        <p:xfrm>
          <a:off x="0" y="1184294"/>
          <a:ext cx="9144000" cy="494186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1830</TotalTime>
  <Words>647</Words>
  <Application>Microsoft Office PowerPoint</Application>
  <PresentationFormat>On-screen Show (4:3)</PresentationFormat>
  <Paragraphs>80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Times New Roman</vt:lpstr>
      <vt:lpstr>Wingdings 3</vt:lpstr>
      <vt:lpstr>Тема Office</vt:lpstr>
      <vt:lpstr> </vt:lpstr>
      <vt:lpstr> </vt:lpstr>
      <vt:lpstr> Relația dintre Indicele Dezvoltării Umane și Indicele Competitivității Turismului  </vt:lpstr>
      <vt:lpstr> Relația dintre Indicele Dezvoltării Umane și Indicele Competitivității Turismului (2019)  </vt:lpstr>
      <vt:lpstr>PowerPoint Presentation</vt:lpstr>
      <vt:lpstr> </vt:lpstr>
      <vt:lpstr> </vt:lpstr>
      <vt:lpstr> </vt:lpstr>
      <vt:lpstr>PowerPoint Presentation</vt:lpstr>
      <vt:lpstr>PowerPoint Presentation</vt:lpstr>
      <vt:lpstr> </vt:lpstr>
      <vt:lpstr>VA MULTUMESC!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L'économie de la Moldavie</dc:title>
  <dc:creator>MyHome</dc:creator>
  <cp:lastModifiedBy>Tacu</cp:lastModifiedBy>
  <cp:revision>167</cp:revision>
  <dcterms:created xsi:type="dcterms:W3CDTF">2017-04-10T13:03:27Z</dcterms:created>
  <dcterms:modified xsi:type="dcterms:W3CDTF">2020-10-28T19:25:38Z</dcterms:modified>
</cp:coreProperties>
</file>