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6" r:id="rId4"/>
    <p:sldId id="274" r:id="rId5"/>
    <p:sldId id="267" r:id="rId6"/>
    <p:sldId id="276" r:id="rId7"/>
    <p:sldId id="278" r:id="rId8"/>
    <p:sldId id="284" r:id="rId9"/>
    <p:sldId id="277" r:id="rId10"/>
    <p:sldId id="270" r:id="rId11"/>
    <p:sldId id="279" r:id="rId12"/>
    <p:sldId id="282" r:id="rId13"/>
    <p:sldId id="280" r:id="rId14"/>
    <p:sldId id="281" r:id="rId15"/>
    <p:sldId id="283" r:id="rId16"/>
    <p:sldId id="271" r:id="rId17"/>
    <p:sldId id="272" r:id="rId18"/>
    <p:sldId id="25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11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94660"/>
  </p:normalViewPr>
  <p:slideViewPr>
    <p:cSldViewPr snapToGrid="0">
      <p:cViewPr varScale="1">
        <p:scale>
          <a:sx n="70" d="100"/>
          <a:sy n="70" d="100"/>
        </p:scale>
        <p:origin x="32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09-Sep-20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09-Sep-20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09-Sep-20</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09-Sep-20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09-Sep-20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09-Sep-20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09-Sep-20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09-Sep-20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09-Sep-20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09-Sep-20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09-Sep-20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09-Sep-20</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35055"/>
            <a:ext cx="12191999" cy="1739347"/>
          </a:xfrm>
        </p:spPr>
        <p:txBody>
          <a:bodyPr>
            <a:normAutofit/>
          </a:bodyPr>
          <a:lstStyle/>
          <a:p>
            <a:r>
              <a:rPr lang="ro-RO" sz="2400" dirty="0">
                <a:solidFill>
                  <a:schemeClr val="tx1"/>
                </a:solidFill>
                <a:latin typeface="Arial Black" panose="020B0A04020102020204" pitchFamily="34" charset="0"/>
              </a:rPr>
              <a:t>FINANCIAL AND STATISTICAL EBITDA (EARNINGS BEFORE INTEREST, TAXES, DEPRECIATION AND AMORTIZATION) INDICATORS IN THE ROMANIAN TOURISM </a:t>
            </a:r>
            <a:r>
              <a:rPr lang="en-US" sz="2400" dirty="0">
                <a:solidFill>
                  <a:schemeClr val="tx1"/>
                </a:solidFill>
                <a:latin typeface="Arial Black" panose="020B0A04020102020204" pitchFamily="34" charset="0"/>
              </a:rPr>
              <a:t/>
            </a:r>
            <a:br>
              <a:rPr lang="en-US" sz="2400" dirty="0">
                <a:solidFill>
                  <a:schemeClr val="tx1"/>
                </a:solidFill>
                <a:latin typeface="Arial Black" panose="020B0A04020102020204" pitchFamily="34" charset="0"/>
              </a:rPr>
            </a:br>
            <a:r>
              <a:rPr lang="en-US" sz="2400" dirty="0">
                <a:solidFill>
                  <a:schemeClr val="tx1"/>
                </a:solidFill>
                <a:latin typeface="Arial Black" panose="020B0A04020102020204" pitchFamily="34" charset="0"/>
              </a:rPr>
              <a:t/>
            </a:r>
            <a:br>
              <a:rPr lang="en-US" sz="2400" dirty="0">
                <a:solidFill>
                  <a:schemeClr val="tx1"/>
                </a:solidFill>
                <a:latin typeface="Arial Black" panose="020B0A04020102020204" pitchFamily="34" charset="0"/>
              </a:rPr>
            </a:br>
            <a:endParaRPr lang="en-US" sz="2400" dirty="0">
              <a:solidFill>
                <a:schemeClr val="tx1"/>
              </a:solidFill>
              <a:latin typeface="Arial Black" panose="020B0A04020102020204" pitchFamily="34" charset="0"/>
            </a:endParaRPr>
          </a:p>
        </p:txBody>
      </p:sp>
      <p:sp>
        <p:nvSpPr>
          <p:cNvPr id="3" name="Subtitle 2"/>
          <p:cNvSpPr>
            <a:spLocks noGrp="1"/>
          </p:cNvSpPr>
          <p:nvPr>
            <p:ph type="subTitle" idx="1"/>
          </p:nvPr>
        </p:nvSpPr>
        <p:spPr>
          <a:xfrm>
            <a:off x="1361038" y="5567882"/>
            <a:ext cx="10906408" cy="860253"/>
          </a:xfrm>
        </p:spPr>
        <p:txBody>
          <a:bodyPr>
            <a:normAutofit fontScale="92500" lnSpcReduction="10000"/>
          </a:bodyPr>
          <a:lstStyle/>
          <a:p>
            <a:r>
              <a:rPr lang="en-US" b="1" dirty="0" smtClean="0">
                <a:latin typeface="Arial Black" panose="020B0A04020102020204" pitchFamily="34" charset="0"/>
              </a:rPr>
              <a:t>Authors: Prof</a:t>
            </a:r>
            <a:r>
              <a:rPr lang="en-US" b="1" dirty="0">
                <a:latin typeface="Arial Black" panose="020B0A04020102020204" pitchFamily="34" charset="0"/>
              </a:rPr>
              <a:t>. </a:t>
            </a:r>
            <a:r>
              <a:rPr lang="en-US" b="1" dirty="0" err="1">
                <a:latin typeface="Arial Black" panose="020B0A04020102020204" pitchFamily="34" charset="0"/>
              </a:rPr>
              <a:t>habil</a:t>
            </a:r>
            <a:r>
              <a:rPr lang="en-US" b="1" dirty="0">
                <a:latin typeface="Arial Black" panose="020B0A04020102020204" pitchFamily="34" charset="0"/>
              </a:rPr>
              <a:t>. Gheorghe </a:t>
            </a:r>
            <a:r>
              <a:rPr lang="en-US" b="1" dirty="0" smtClean="0">
                <a:latin typeface="Arial Black" panose="020B0A04020102020204" pitchFamily="34" charset="0"/>
              </a:rPr>
              <a:t>SĂVOIU</a:t>
            </a:r>
            <a:r>
              <a:rPr lang="ro-RO" b="1" baseline="30000" dirty="0" smtClean="0">
                <a:latin typeface="Arial Black" panose="020B0A04020102020204" pitchFamily="34" charset="0"/>
              </a:rPr>
              <a:t>1</a:t>
            </a:r>
            <a:r>
              <a:rPr lang="ro-RO" b="1" baseline="30000" dirty="0">
                <a:latin typeface="Arial Black" panose="020B0A04020102020204" pitchFamily="34" charset="0"/>
              </a:rPr>
              <a:t>)</a:t>
            </a:r>
            <a:r>
              <a:rPr lang="en-US" b="1" dirty="0" smtClean="0">
                <a:latin typeface="Arial Black" panose="020B0A04020102020204" pitchFamily="34" charset="0"/>
              </a:rPr>
              <a:t> </a:t>
            </a:r>
            <a:r>
              <a:rPr lang="en-US" b="1" dirty="0">
                <a:latin typeface="Arial Black" panose="020B0A04020102020204" pitchFamily="34" charset="0"/>
              </a:rPr>
              <a:t>PhD. </a:t>
            </a:r>
            <a:r>
              <a:rPr lang="en-US" b="1" dirty="0" smtClean="0">
                <a:latin typeface="Arial Black" panose="020B0A04020102020204" pitchFamily="34" charset="0"/>
              </a:rPr>
              <a:t> and </a:t>
            </a:r>
            <a:r>
              <a:rPr lang="ro-RO" dirty="0">
                <a:latin typeface="Arial Black" panose="020B0A04020102020204" pitchFamily="34" charset="0"/>
              </a:rPr>
              <a:t>Ec. Ligian TUDOROIU</a:t>
            </a:r>
            <a:r>
              <a:rPr lang="ro-RO" baseline="30000" dirty="0">
                <a:latin typeface="Arial Black" panose="020B0A04020102020204" pitchFamily="34" charset="0"/>
              </a:rPr>
              <a:t>2)</a:t>
            </a:r>
            <a:r>
              <a:rPr lang="ro-RO" dirty="0">
                <a:latin typeface="Arial Black" panose="020B0A04020102020204" pitchFamily="34" charset="0"/>
              </a:rPr>
              <a:t> PhD</a:t>
            </a:r>
            <a:endParaRPr lang="en-US" dirty="0">
              <a:latin typeface="Arial Black" panose="020B0A04020102020204" pitchFamily="34" charset="0"/>
            </a:endParaRPr>
          </a:p>
          <a:p>
            <a:pPr>
              <a:spcBef>
                <a:spcPts val="0"/>
              </a:spcBef>
              <a:spcAft>
                <a:spcPts val="0"/>
              </a:spcAft>
            </a:pPr>
            <a:r>
              <a:rPr lang="ro-RO" b="1" baseline="30000" dirty="0">
                <a:latin typeface="Arial Black" panose="020B0A04020102020204" pitchFamily="34" charset="0"/>
              </a:rPr>
              <a:t>1)</a:t>
            </a:r>
            <a:r>
              <a:rPr lang="ro-RO" b="1" dirty="0">
                <a:latin typeface="Arial Black" panose="020B0A04020102020204" pitchFamily="34" charset="0"/>
              </a:rPr>
              <a:t> </a:t>
            </a:r>
            <a:r>
              <a:rPr lang="en-US" b="1" dirty="0" smtClean="0">
                <a:latin typeface="Arial Black" panose="020B0A04020102020204" pitchFamily="34" charset="0"/>
              </a:rPr>
              <a:t>University </a:t>
            </a:r>
            <a:r>
              <a:rPr lang="en-US" b="1" dirty="0">
                <a:latin typeface="Arial Black" panose="020B0A04020102020204" pitchFamily="34" charset="0"/>
              </a:rPr>
              <a:t>of </a:t>
            </a:r>
            <a:r>
              <a:rPr lang="en-US" b="1" dirty="0" err="1">
                <a:latin typeface="Arial Black" panose="020B0A04020102020204" pitchFamily="34" charset="0"/>
              </a:rPr>
              <a:t>Pitești</a:t>
            </a:r>
            <a:r>
              <a:rPr lang="en-US" b="1" dirty="0">
                <a:latin typeface="Arial Black" panose="020B0A04020102020204" pitchFamily="34" charset="0"/>
              </a:rPr>
              <a:t>, Romania, </a:t>
            </a:r>
            <a:r>
              <a:rPr lang="en-US" b="1" baseline="30000" dirty="0">
                <a:latin typeface="Arial Black" panose="020B0A04020102020204" pitchFamily="34" charset="0"/>
              </a:rPr>
              <a:t>2</a:t>
            </a:r>
            <a:r>
              <a:rPr lang="ro-RO" b="1" baseline="30000" dirty="0" smtClean="0">
                <a:latin typeface="Arial Black" panose="020B0A04020102020204" pitchFamily="34" charset="0"/>
              </a:rPr>
              <a:t>)</a:t>
            </a:r>
            <a:r>
              <a:rPr lang="ro-RO" b="1" dirty="0" smtClean="0">
                <a:latin typeface="Arial Black" panose="020B0A04020102020204" pitchFamily="34" charset="0"/>
              </a:rPr>
              <a:t> </a:t>
            </a:r>
            <a:r>
              <a:rPr lang="ro-RO" dirty="0">
                <a:latin typeface="Arial Black" panose="020B0A04020102020204" pitchFamily="34" charset="0"/>
              </a:rPr>
              <a:t>Tudoroiu Plast Consulting Ltd</a:t>
            </a:r>
            <a:endParaRPr lang="en-US" dirty="0">
              <a:latin typeface="Arial Black" panose="020B0A04020102020204" pitchFamily="34" charset="0"/>
            </a:endParaRPr>
          </a:p>
          <a:p>
            <a:pPr>
              <a:spcBef>
                <a:spcPts val="0"/>
              </a:spcBef>
              <a:spcAft>
                <a:spcPts val="0"/>
              </a:spcAft>
            </a:pPr>
            <a:r>
              <a:rPr lang="en-US" b="1" dirty="0">
                <a:latin typeface="Arial Black" panose="020B0A04020102020204" pitchFamily="34" charset="0"/>
              </a:rPr>
              <a:t>Contact e-mail: </a:t>
            </a:r>
            <a:r>
              <a:rPr lang="ro-RO" b="1" dirty="0" smtClean="0">
                <a:latin typeface="Arial Black" panose="020B0A04020102020204" pitchFamily="34" charset="0"/>
              </a:rPr>
              <a:t>gsavoiu@yahoo.com</a:t>
            </a:r>
            <a:endParaRPr lang="en-US" dirty="0">
              <a:latin typeface="Arial Black" panose="020B0A04020102020204" pitchFamily="34" charset="0"/>
            </a:endParaRPr>
          </a:p>
        </p:txBody>
      </p:sp>
      <p:pic>
        <p:nvPicPr>
          <p:cNvPr id="7" name="Picture 6"/>
          <p:cNvPicPr>
            <a:picLocks noChangeAspect="1"/>
          </p:cNvPicPr>
          <p:nvPr/>
        </p:nvPicPr>
        <p:blipFill>
          <a:blip r:embed="rId2"/>
          <a:stretch>
            <a:fillRect/>
          </a:stretch>
        </p:blipFill>
        <p:spPr>
          <a:xfrm>
            <a:off x="1987339" y="646177"/>
            <a:ext cx="8217322" cy="3251367"/>
          </a:xfrm>
          <a:prstGeom prst="rect">
            <a:avLst/>
          </a:prstGeom>
        </p:spPr>
      </p:pic>
    </p:spTree>
    <p:extLst>
      <p:ext uri="{BB962C8B-B14F-4D97-AF65-F5344CB8AC3E}">
        <p14:creationId xmlns:p14="http://schemas.microsoft.com/office/powerpoint/2010/main" val="1580869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4176"/>
            <a:ext cx="12192000" cy="1508760"/>
          </a:xfrm>
        </p:spPr>
        <p:txBody>
          <a:bodyPr>
            <a:normAutofit/>
          </a:bodyPr>
          <a:lstStyle/>
          <a:p>
            <a:r>
              <a:rPr lang="en-US" sz="2400" dirty="0">
                <a:solidFill>
                  <a:srgbClr val="4E11D5"/>
                </a:solidFill>
                <a:latin typeface="Arial Black" panose="020B0A04020102020204" pitchFamily="34" charset="0"/>
              </a:rPr>
              <a:t>Table no. 1 </a:t>
            </a:r>
            <a:r>
              <a:rPr lang="en-US" sz="2400" dirty="0" smtClean="0">
                <a:solidFill>
                  <a:srgbClr val="4E11D5"/>
                </a:solidFill>
                <a:latin typeface="Arial Black" panose="020B0A04020102020204" pitchFamily="34" charset="0"/>
              </a:rPr>
              <a:t>: </a:t>
            </a:r>
            <a:r>
              <a:rPr lang="en-US" sz="2400" dirty="0" err="1" smtClean="0">
                <a:solidFill>
                  <a:srgbClr val="4E11D5"/>
                </a:solidFill>
                <a:latin typeface="Arial Black" panose="020B0A04020102020204" pitchFamily="34" charset="0"/>
              </a:rPr>
              <a:t>ExCERPT</a:t>
            </a:r>
            <a:r>
              <a:rPr lang="en-US" sz="2400" dirty="0" smtClean="0">
                <a:solidFill>
                  <a:srgbClr val="4E11D5"/>
                </a:solidFill>
                <a:latin typeface="Arial Black" panose="020B0A04020102020204" pitchFamily="34" charset="0"/>
              </a:rPr>
              <a:t> </a:t>
            </a:r>
            <a:r>
              <a:rPr lang="en-US" sz="2400" dirty="0">
                <a:solidFill>
                  <a:srgbClr val="4E11D5"/>
                </a:solidFill>
                <a:latin typeface="Arial Black" panose="020B0A04020102020204" pitchFamily="34" charset="0"/>
              </a:rPr>
              <a:t>of EBITDA calculation, made with Excel software, in two successive </a:t>
            </a:r>
            <a:r>
              <a:rPr lang="en-US" sz="2400" dirty="0" smtClean="0">
                <a:solidFill>
                  <a:srgbClr val="4E11D5"/>
                </a:solidFill>
                <a:latin typeface="Arial Black" panose="020B0A04020102020204" pitchFamily="34" charset="0"/>
              </a:rPr>
              <a:t>months</a:t>
            </a:r>
            <a:r>
              <a:rPr lang="en-US" sz="2400" dirty="0" smtClean="0">
                <a:latin typeface="Arial Black" panose="020B0A04020102020204" pitchFamily="34" charset="0"/>
              </a:rPr>
              <a:t/>
            </a:r>
            <a:br>
              <a:rPr lang="en-US" sz="2400" dirty="0" smtClean="0">
                <a:latin typeface="Arial Black" panose="020B0A04020102020204" pitchFamily="34" charset="0"/>
              </a:rPr>
            </a:br>
            <a:endParaRPr lang="en-US" sz="2400" dirty="0">
              <a:latin typeface="Arial Black" panose="020B0A04020102020204" pitchFamily="34" charset="0"/>
            </a:endParaRPr>
          </a:p>
        </p:txBody>
      </p:sp>
      <p:graphicFrame>
        <p:nvGraphicFramePr>
          <p:cNvPr id="5" name="Picture Placeholder 4"/>
          <p:cNvGraphicFramePr>
            <a:graphicFrameLocks noGrp="1"/>
          </p:cNvGraphicFramePr>
          <p:nvPr>
            <p:ph type="pic" idx="1"/>
            <p:extLst>
              <p:ext uri="{D42A27DB-BD31-4B8C-83A1-F6EECF244321}">
                <p14:modId xmlns:p14="http://schemas.microsoft.com/office/powerpoint/2010/main" val="1889945193"/>
              </p:ext>
            </p:extLst>
          </p:nvPr>
        </p:nvGraphicFramePr>
        <p:xfrm>
          <a:off x="0" y="1240325"/>
          <a:ext cx="12192001" cy="5716735"/>
        </p:xfrm>
        <a:graphic>
          <a:graphicData uri="http://schemas.openxmlformats.org/drawingml/2006/table">
            <a:tbl>
              <a:tblPr firstRow="1" firstCol="1" bandRow="1">
                <a:tableStyleId>{5C22544A-7EE6-4342-B048-85BDC9FD1C3A}</a:tableStyleId>
              </a:tblPr>
              <a:tblGrid>
                <a:gridCol w="2484729"/>
                <a:gridCol w="1263091"/>
                <a:gridCol w="724205"/>
                <a:gridCol w="1082649"/>
                <a:gridCol w="721767"/>
                <a:gridCol w="1263091"/>
                <a:gridCol w="721767"/>
                <a:gridCol w="1263091"/>
                <a:gridCol w="721767"/>
                <a:gridCol w="1285037"/>
                <a:gridCol w="660807"/>
              </a:tblGrid>
              <a:tr h="541024">
                <a:tc>
                  <a:txBody>
                    <a:bodyPr/>
                    <a:lstStyle/>
                    <a:p>
                      <a:pPr algn="ctr">
                        <a:lnSpc>
                          <a:spcPct val="115000"/>
                        </a:lnSpc>
                        <a:spcAft>
                          <a:spcPts val="0"/>
                        </a:spcAft>
                      </a:pPr>
                      <a:r>
                        <a:rPr lang="ro-RO" sz="1600" b="1">
                          <a:effectLst/>
                          <a:latin typeface="Arial" panose="020B0604020202020204" pitchFamily="34" charset="0"/>
                          <a:cs typeface="Arial" panose="020B0604020202020204" pitchFamily="34" charset="0"/>
                        </a:rPr>
                        <a:t>Luna</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15000"/>
                        </a:lnSpc>
                        <a:spcAft>
                          <a:spcPts val="0"/>
                        </a:spcAft>
                      </a:pPr>
                      <a:r>
                        <a:rPr lang="ro-RO" sz="1600" b="1">
                          <a:effectLst/>
                          <a:latin typeface="Arial" panose="020B0604020202020204" pitchFamily="34" charset="0"/>
                          <a:cs typeface="Arial" panose="020B0604020202020204" pitchFamily="34" charset="0"/>
                        </a:rPr>
                        <a:t>Tipul de cheltuieli</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15000"/>
                        </a:lnSpc>
                        <a:spcAft>
                          <a:spcPts val="0"/>
                        </a:spcAft>
                      </a:pPr>
                      <a:r>
                        <a:rPr lang="ro-RO" sz="1600" b="1">
                          <a:effectLst/>
                          <a:latin typeface="Arial" panose="020B0604020202020204" pitchFamily="34" charset="0"/>
                          <a:cs typeface="Arial" panose="020B0604020202020204" pitchFamily="34" charset="0"/>
                        </a:rPr>
                        <a:t>Id</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4">
                  <a:txBody>
                    <a:bodyPr/>
                    <a:lstStyle/>
                    <a:p>
                      <a:pPr algn="ctr">
                        <a:lnSpc>
                          <a:spcPct val="115000"/>
                        </a:lnSpc>
                        <a:spcAft>
                          <a:spcPts val="0"/>
                        </a:spcAft>
                      </a:pPr>
                      <a:r>
                        <a:rPr lang="ro-RO" sz="1600" b="1">
                          <a:effectLst/>
                          <a:latin typeface="Arial" panose="020B0604020202020204" pitchFamily="34" charset="0"/>
                          <a:cs typeface="Arial" panose="020B0604020202020204" pitchFamily="34" charset="0"/>
                        </a:rPr>
                        <a:t>Ianuarie</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lnSpc>
                          <a:spcPct val="115000"/>
                        </a:lnSpc>
                        <a:spcAft>
                          <a:spcPts val="0"/>
                        </a:spcAft>
                      </a:pPr>
                      <a:r>
                        <a:rPr lang="ro-RO" sz="1600" b="1">
                          <a:effectLst/>
                          <a:latin typeface="Arial" panose="020B0604020202020204" pitchFamily="34" charset="0"/>
                          <a:cs typeface="Arial" panose="020B0604020202020204" pitchFamily="34" charset="0"/>
                        </a:rPr>
                        <a:t>Februarie</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503151">
                <a:tc>
                  <a:txBody>
                    <a:bodyPr/>
                    <a:lstStyle/>
                    <a:p>
                      <a:endParaRPr lang="en-US" sz="1600" b="1">
                        <a:effectLst/>
                        <a:latin typeface="Arial" panose="020B0604020202020204" pitchFamily="34" charset="0"/>
                        <a:cs typeface="Arial" panose="020B0604020202020204" pitchFamily="34" charset="0"/>
                      </a:endParaRPr>
                    </a:p>
                  </a:txBody>
                  <a:tcPr marL="68580" marR="68580" marT="0" marB="0" anchor="ctr"/>
                </a:tc>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ro-RO" sz="1600" b="1">
                          <a:effectLst/>
                          <a:latin typeface="Arial" panose="020B0604020202020204" pitchFamily="34" charset="0"/>
                          <a:cs typeface="Arial" panose="020B0604020202020204" pitchFamily="34" charset="0"/>
                        </a:rPr>
                        <a:t>Bugetat</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600" b="1">
                          <a:effectLst/>
                          <a:latin typeface="Arial" panose="020B0604020202020204" pitchFamily="34" charset="0"/>
                          <a:cs typeface="Arial" panose="020B0604020202020204" pitchFamily="34" charset="0"/>
                        </a:rPr>
                        <a:t>%</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600" b="1">
                          <a:effectLst/>
                          <a:latin typeface="Arial" panose="020B0604020202020204" pitchFamily="34" charset="0"/>
                          <a:cs typeface="Arial" panose="020B0604020202020204" pitchFamily="34" charset="0"/>
                        </a:rPr>
                        <a:t>Realizat</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600" b="1">
                          <a:effectLst/>
                          <a:latin typeface="Arial" panose="020B0604020202020204" pitchFamily="34" charset="0"/>
                          <a:cs typeface="Arial" panose="020B0604020202020204" pitchFamily="34" charset="0"/>
                        </a:rPr>
                        <a:t>%</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600" b="1">
                          <a:effectLst/>
                          <a:latin typeface="Arial" panose="020B0604020202020204" pitchFamily="34" charset="0"/>
                          <a:cs typeface="Arial" panose="020B0604020202020204" pitchFamily="34" charset="0"/>
                        </a:rPr>
                        <a:t>Bugetat</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600" b="1">
                          <a:effectLst/>
                          <a:latin typeface="Arial" panose="020B0604020202020204" pitchFamily="34" charset="0"/>
                          <a:cs typeface="Arial" panose="020B0604020202020204" pitchFamily="34" charset="0"/>
                        </a:rPr>
                        <a:t>%</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600" b="1">
                          <a:effectLst/>
                          <a:latin typeface="Arial" panose="020B0604020202020204" pitchFamily="34" charset="0"/>
                          <a:cs typeface="Arial" panose="020B0604020202020204" pitchFamily="34" charset="0"/>
                        </a:rPr>
                        <a:t>Realizat</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600" b="1">
                          <a:effectLst/>
                          <a:latin typeface="Arial" panose="020B0604020202020204" pitchFamily="34" charset="0"/>
                          <a:cs typeface="Arial" panose="020B0604020202020204" pitchFamily="34" charset="0"/>
                        </a:rPr>
                        <a:t>%</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35856">
                <a:tc>
                  <a:txBody>
                    <a:bodyPr/>
                    <a:lstStyle/>
                    <a:p>
                      <a:pPr>
                        <a:lnSpc>
                          <a:spcPct val="115000"/>
                        </a:lnSpc>
                        <a:spcAft>
                          <a:spcPts val="0"/>
                        </a:spcAft>
                      </a:pPr>
                      <a:r>
                        <a:rPr lang="ro-RO" sz="1600" b="1">
                          <a:effectLst/>
                          <a:latin typeface="Arial" panose="020B0604020202020204" pitchFamily="34" charset="0"/>
                          <a:cs typeface="Arial" panose="020B0604020202020204" pitchFamily="34" charset="0"/>
                        </a:rPr>
                        <a:t>Cifra de afaceri</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600" b="1">
                          <a:effectLst/>
                          <a:latin typeface="Arial" panose="020B0604020202020204" pitchFamily="34" charset="0"/>
                          <a:cs typeface="Arial" panose="020B0604020202020204" pitchFamily="34" charset="0"/>
                        </a:rPr>
                        <a:t> </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600" b="1">
                          <a:effectLst/>
                          <a:latin typeface="Arial" panose="020B0604020202020204" pitchFamily="34" charset="0"/>
                          <a:cs typeface="Arial" panose="020B0604020202020204" pitchFamily="34" charset="0"/>
                        </a:rPr>
                        <a:t> </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9,795,862</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 </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12,780,548</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 </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11,898,312</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 </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13,044,637</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 </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35856">
                <a:tc>
                  <a:txBody>
                    <a:bodyPr/>
                    <a:lstStyle/>
                    <a:p>
                      <a:pPr>
                        <a:lnSpc>
                          <a:spcPct val="115000"/>
                        </a:lnSpc>
                        <a:spcAft>
                          <a:spcPts val="0"/>
                        </a:spcAft>
                      </a:pPr>
                      <a:r>
                        <a:rPr lang="ro-RO" sz="1600" b="1">
                          <a:effectLst/>
                          <a:latin typeface="Arial" panose="020B0604020202020204" pitchFamily="34" charset="0"/>
                          <a:cs typeface="Arial" panose="020B0604020202020204" pitchFamily="34" charset="0"/>
                        </a:rPr>
                        <a:t>Venituri din vanzari produse finite</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600" b="1">
                          <a:effectLst/>
                          <a:latin typeface="Arial" panose="020B0604020202020204" pitchFamily="34" charset="0"/>
                          <a:cs typeface="Arial" panose="020B0604020202020204" pitchFamily="34" charset="0"/>
                        </a:rPr>
                        <a:t>Cifra de afaceri</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600" b="1">
                          <a:effectLst/>
                          <a:latin typeface="Arial" panose="020B0604020202020204" pitchFamily="34" charset="0"/>
                          <a:cs typeface="Arial" panose="020B0604020202020204" pitchFamily="34" charset="0"/>
                        </a:rPr>
                        <a:t>v1</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9,772,669</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99.8</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12,624,528</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98.8</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11,866,477</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99.7</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12,790,546</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98.1</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35856">
                <a:tc>
                  <a:txBody>
                    <a:bodyPr/>
                    <a:lstStyle/>
                    <a:p>
                      <a:pPr>
                        <a:lnSpc>
                          <a:spcPct val="115000"/>
                        </a:lnSpc>
                        <a:spcAft>
                          <a:spcPts val="0"/>
                        </a:spcAft>
                      </a:pPr>
                      <a:r>
                        <a:rPr lang="ro-RO" sz="1600" b="1">
                          <a:effectLst/>
                          <a:latin typeface="Arial" panose="020B0604020202020204" pitchFamily="34" charset="0"/>
                          <a:cs typeface="Arial" panose="020B0604020202020204" pitchFamily="34" charset="0"/>
                        </a:rPr>
                        <a:t>Venituri din vanzare produse reziduale</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600" b="1">
                          <a:effectLst/>
                          <a:latin typeface="Arial" panose="020B0604020202020204" pitchFamily="34" charset="0"/>
                          <a:cs typeface="Arial" panose="020B0604020202020204" pitchFamily="34" charset="0"/>
                        </a:rPr>
                        <a:t>Cifra de afaceri</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600" b="1">
                          <a:effectLst/>
                          <a:latin typeface="Arial" panose="020B0604020202020204" pitchFamily="34" charset="0"/>
                          <a:cs typeface="Arial" panose="020B0604020202020204" pitchFamily="34" charset="0"/>
                        </a:rPr>
                        <a:t>v2</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 </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0.0</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15,238</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0.1</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 </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0.0</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10,352</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0.1</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35856">
                <a:tc>
                  <a:txBody>
                    <a:bodyPr/>
                    <a:lstStyle/>
                    <a:p>
                      <a:pPr>
                        <a:lnSpc>
                          <a:spcPct val="115000"/>
                        </a:lnSpc>
                        <a:spcAft>
                          <a:spcPts val="0"/>
                        </a:spcAft>
                      </a:pPr>
                      <a:r>
                        <a:rPr lang="ro-RO" sz="1600" b="1">
                          <a:effectLst/>
                          <a:latin typeface="Arial" panose="020B0604020202020204" pitchFamily="34" charset="0"/>
                          <a:cs typeface="Arial" panose="020B0604020202020204" pitchFamily="34" charset="0"/>
                        </a:rPr>
                        <a:t>Venituri din servicii prestate</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600" b="1">
                          <a:effectLst/>
                          <a:latin typeface="Arial" panose="020B0604020202020204" pitchFamily="34" charset="0"/>
                          <a:cs typeface="Arial" panose="020B0604020202020204" pitchFamily="34" charset="0"/>
                        </a:rPr>
                        <a:t>Cifra de afaceri</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600" b="1">
                          <a:effectLst/>
                          <a:latin typeface="Arial" panose="020B0604020202020204" pitchFamily="34" charset="0"/>
                          <a:cs typeface="Arial" panose="020B0604020202020204" pitchFamily="34" charset="0"/>
                        </a:rPr>
                        <a:t>v3</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 </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0.0</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1,637</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0.0</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 </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0.0</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30,544</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0.2</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35856">
                <a:tc>
                  <a:txBody>
                    <a:bodyPr/>
                    <a:lstStyle/>
                    <a:p>
                      <a:pPr>
                        <a:lnSpc>
                          <a:spcPct val="115000"/>
                        </a:lnSpc>
                        <a:spcAft>
                          <a:spcPts val="0"/>
                        </a:spcAft>
                      </a:pPr>
                      <a:r>
                        <a:rPr lang="ro-RO" sz="1600" b="1">
                          <a:effectLst/>
                          <a:latin typeface="Arial" panose="020B0604020202020204" pitchFamily="34" charset="0"/>
                          <a:cs typeface="Arial" panose="020B0604020202020204" pitchFamily="34" charset="0"/>
                        </a:rPr>
                        <a:t>Venituri din vanzarea marfurilor</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600" b="1">
                          <a:effectLst/>
                          <a:latin typeface="Arial" panose="020B0604020202020204" pitchFamily="34" charset="0"/>
                          <a:cs typeface="Arial" panose="020B0604020202020204" pitchFamily="34" charset="0"/>
                        </a:rPr>
                        <a:t>Cifra de afaceri</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600" b="1">
                          <a:effectLst/>
                          <a:latin typeface="Arial" panose="020B0604020202020204" pitchFamily="34" charset="0"/>
                          <a:cs typeface="Arial" panose="020B0604020202020204" pitchFamily="34" charset="0"/>
                        </a:rPr>
                        <a:t>v4</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23,193</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0.2</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136,996</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1.1</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31,835</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0.3</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205,920</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1.6</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35856">
                <a:tc>
                  <a:txBody>
                    <a:bodyPr/>
                    <a:lstStyle/>
                    <a:p>
                      <a:pPr>
                        <a:lnSpc>
                          <a:spcPct val="115000"/>
                        </a:lnSpc>
                        <a:spcAft>
                          <a:spcPts val="0"/>
                        </a:spcAft>
                      </a:pPr>
                      <a:r>
                        <a:rPr lang="ro-RO" sz="1600" b="1">
                          <a:effectLst/>
                          <a:latin typeface="Arial" panose="020B0604020202020204" pitchFamily="34" charset="0"/>
                          <a:cs typeface="Arial" panose="020B0604020202020204" pitchFamily="34" charset="0"/>
                        </a:rPr>
                        <a:t>Venituri din activitati diverse</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600" b="1">
                          <a:effectLst/>
                          <a:latin typeface="Arial" panose="020B0604020202020204" pitchFamily="34" charset="0"/>
                          <a:cs typeface="Arial" panose="020B0604020202020204" pitchFamily="34" charset="0"/>
                        </a:rPr>
                        <a:t>Cifra de afaceri</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600" b="1">
                          <a:effectLst/>
                          <a:latin typeface="Arial" panose="020B0604020202020204" pitchFamily="34" charset="0"/>
                          <a:cs typeface="Arial" panose="020B0604020202020204" pitchFamily="34" charset="0"/>
                        </a:rPr>
                        <a:t>v5</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 </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0.0</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2,148</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0.0</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 </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0.0</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7,274</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0.1</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35856">
                <a:tc>
                  <a:txBody>
                    <a:bodyPr/>
                    <a:lstStyle/>
                    <a:p>
                      <a:pPr>
                        <a:lnSpc>
                          <a:spcPct val="115000"/>
                        </a:lnSpc>
                        <a:spcAft>
                          <a:spcPts val="0"/>
                        </a:spcAft>
                      </a:pPr>
                      <a:r>
                        <a:rPr lang="ro-RO" sz="1600" b="1">
                          <a:effectLst/>
                          <a:latin typeface="Arial" panose="020B0604020202020204" pitchFamily="34" charset="0"/>
                          <a:cs typeface="Arial" panose="020B0604020202020204" pitchFamily="34" charset="0"/>
                        </a:rPr>
                        <a:t>Alte venituri din exploatare</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600" b="1">
                          <a:effectLst/>
                          <a:latin typeface="Arial" panose="020B0604020202020204" pitchFamily="34" charset="0"/>
                          <a:cs typeface="Arial" panose="020B0604020202020204" pitchFamily="34" charset="0"/>
                        </a:rPr>
                        <a:t> </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600" b="1">
                          <a:effectLst/>
                          <a:latin typeface="Arial" panose="020B0604020202020204" pitchFamily="34" charset="0"/>
                          <a:cs typeface="Arial" panose="020B0604020202020204" pitchFamily="34" charset="0"/>
                        </a:rPr>
                        <a:t>v6</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 </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 </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37</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 </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 </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 </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880</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 </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35856">
                <a:tc>
                  <a:txBody>
                    <a:bodyPr/>
                    <a:lstStyle/>
                    <a:p>
                      <a:pPr>
                        <a:lnSpc>
                          <a:spcPct val="115000"/>
                        </a:lnSpc>
                        <a:spcAft>
                          <a:spcPts val="0"/>
                        </a:spcAft>
                      </a:pPr>
                      <a:r>
                        <a:rPr lang="ro-RO" sz="1600" b="1">
                          <a:effectLst/>
                          <a:latin typeface="Arial" panose="020B0604020202020204" pitchFamily="34" charset="0"/>
                          <a:cs typeface="Arial" panose="020B0604020202020204" pitchFamily="34" charset="0"/>
                        </a:rPr>
                        <a:t>Variatia stocurilor </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600" b="1">
                          <a:effectLst/>
                          <a:latin typeface="Arial" panose="020B0604020202020204" pitchFamily="34" charset="0"/>
                          <a:cs typeface="Arial" panose="020B0604020202020204" pitchFamily="34" charset="0"/>
                        </a:rPr>
                        <a:t> </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600" b="1">
                          <a:effectLst/>
                          <a:latin typeface="Arial" panose="020B0604020202020204" pitchFamily="34" charset="0"/>
                          <a:cs typeface="Arial" panose="020B0604020202020204" pitchFamily="34" charset="0"/>
                        </a:rPr>
                        <a:t>v7</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 </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 </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-706,151</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 </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 </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 </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94,072</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 </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35856">
                <a:tc gridSpan="2">
                  <a:txBody>
                    <a:bodyPr/>
                    <a:lstStyle/>
                    <a:p>
                      <a:pPr>
                        <a:lnSpc>
                          <a:spcPct val="115000"/>
                        </a:lnSpc>
                        <a:spcAft>
                          <a:spcPts val="0"/>
                        </a:spcAft>
                      </a:pPr>
                      <a:r>
                        <a:rPr lang="ro-RO" sz="1600" b="1">
                          <a:effectLst/>
                          <a:latin typeface="Arial" panose="020B0604020202020204" pitchFamily="34" charset="0"/>
                          <a:cs typeface="Arial" panose="020B0604020202020204" pitchFamily="34" charset="0"/>
                        </a:rPr>
                        <a:t>TOTAL VENITURI DIN EXPLOATARE</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a:txBody>
                    <a:bodyPr/>
                    <a:lstStyle/>
                    <a:p>
                      <a:pPr algn="ctr">
                        <a:lnSpc>
                          <a:spcPct val="115000"/>
                        </a:lnSpc>
                        <a:spcAft>
                          <a:spcPts val="0"/>
                        </a:spcAft>
                      </a:pPr>
                      <a:r>
                        <a:rPr lang="ro-RO" sz="1600" b="1">
                          <a:effectLst/>
                          <a:latin typeface="Arial" panose="020B0604020202020204" pitchFamily="34" charset="0"/>
                          <a:cs typeface="Arial" panose="020B0604020202020204" pitchFamily="34" charset="0"/>
                        </a:rPr>
                        <a:t> </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9,795,862</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 </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12,074,434</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 </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11,898,312</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 </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a:effectLst/>
                          <a:latin typeface="Arial" panose="020B0604020202020204" pitchFamily="34" charset="0"/>
                          <a:cs typeface="Arial" panose="020B0604020202020204" pitchFamily="34" charset="0"/>
                        </a:rPr>
                        <a:t>13,139,588</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600" b="1" dirty="0">
                          <a:effectLst/>
                          <a:latin typeface="Arial" panose="020B0604020202020204" pitchFamily="34" charset="0"/>
                          <a:cs typeface="Arial" panose="020B0604020202020204" pitchFamily="34" charset="0"/>
                        </a:rPr>
                        <a:t> </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4204681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4176"/>
            <a:ext cx="12192000" cy="1508760"/>
          </a:xfrm>
        </p:spPr>
        <p:txBody>
          <a:bodyPr>
            <a:normAutofit/>
          </a:bodyPr>
          <a:lstStyle/>
          <a:p>
            <a:r>
              <a:rPr lang="en-US" sz="2400" dirty="0">
                <a:solidFill>
                  <a:srgbClr val="4E11D5"/>
                </a:solidFill>
                <a:latin typeface="Arial Black" panose="020B0A04020102020204" pitchFamily="34" charset="0"/>
              </a:rPr>
              <a:t>Table no. 1 </a:t>
            </a:r>
            <a:r>
              <a:rPr lang="en-US" sz="2400" dirty="0" smtClean="0">
                <a:solidFill>
                  <a:srgbClr val="4E11D5"/>
                </a:solidFill>
                <a:latin typeface="Arial Black" panose="020B0A04020102020204" pitchFamily="34" charset="0"/>
              </a:rPr>
              <a:t>: </a:t>
            </a:r>
            <a:r>
              <a:rPr lang="en-US" sz="2400" dirty="0">
                <a:solidFill>
                  <a:srgbClr val="4E11D5"/>
                </a:solidFill>
                <a:latin typeface="Arial Black" panose="020B0A04020102020204" pitchFamily="34" charset="0"/>
              </a:rPr>
              <a:t>Example of EBITDA calculation, made with Excel software, in two successive </a:t>
            </a:r>
            <a:r>
              <a:rPr lang="en-US" sz="2400" dirty="0" smtClean="0">
                <a:solidFill>
                  <a:srgbClr val="4E11D5"/>
                </a:solidFill>
                <a:latin typeface="Arial Black" panose="020B0A04020102020204" pitchFamily="34" charset="0"/>
              </a:rPr>
              <a:t>months</a:t>
            </a:r>
            <a:r>
              <a:rPr lang="en-US" sz="2400" dirty="0" smtClean="0">
                <a:latin typeface="Arial Black" panose="020B0A04020102020204" pitchFamily="34" charset="0"/>
              </a:rPr>
              <a:t/>
            </a:r>
            <a:br>
              <a:rPr lang="en-US" sz="2400" dirty="0" smtClean="0">
                <a:latin typeface="Arial Black" panose="020B0A04020102020204" pitchFamily="34" charset="0"/>
              </a:rPr>
            </a:br>
            <a:endParaRPr lang="en-US" sz="2400" dirty="0">
              <a:latin typeface="Arial Black" panose="020B0A040201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78540047"/>
              </p:ext>
            </p:extLst>
          </p:nvPr>
        </p:nvGraphicFramePr>
        <p:xfrm>
          <a:off x="0" y="1233837"/>
          <a:ext cx="12192000" cy="5665945"/>
        </p:xfrm>
        <a:graphic>
          <a:graphicData uri="http://schemas.openxmlformats.org/drawingml/2006/table">
            <a:tbl>
              <a:tblPr firstRow="1" firstCol="1" bandRow="1">
                <a:tableStyleId>{5C22544A-7EE6-4342-B048-85BDC9FD1C3A}</a:tableStyleId>
              </a:tblPr>
              <a:tblGrid>
                <a:gridCol w="2484729"/>
                <a:gridCol w="1263091"/>
                <a:gridCol w="724205"/>
                <a:gridCol w="1082649"/>
                <a:gridCol w="721767"/>
                <a:gridCol w="1263091"/>
                <a:gridCol w="721767"/>
                <a:gridCol w="1263091"/>
                <a:gridCol w="721767"/>
                <a:gridCol w="1285037"/>
                <a:gridCol w="660806"/>
              </a:tblGrid>
              <a:tr h="357951">
                <a:tc>
                  <a:txBody>
                    <a:bodyPr/>
                    <a:lstStyle/>
                    <a:p>
                      <a:pPr>
                        <a:lnSpc>
                          <a:spcPct val="115000"/>
                        </a:lnSpc>
                        <a:spcAft>
                          <a:spcPts val="0"/>
                        </a:spcAft>
                      </a:pPr>
                      <a:r>
                        <a:rPr lang="ro-RO" sz="1400" b="1" dirty="0">
                          <a:effectLst/>
                          <a:latin typeface="Arial" panose="020B0604020202020204" pitchFamily="34" charset="0"/>
                          <a:cs typeface="Arial" panose="020B0604020202020204" pitchFamily="34" charset="0"/>
                        </a:rPr>
                        <a:t>Productie realizata, total din care:</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9,772,669</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99.8</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11,903,130</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93.1</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11,866,477</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99.7</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12,822,771</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98.3</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57951">
                <a:tc>
                  <a:txBody>
                    <a:bodyPr/>
                    <a:lstStyle/>
                    <a:p>
                      <a:pPr>
                        <a:lnSpc>
                          <a:spcPct val="115000"/>
                        </a:lnSpc>
                        <a:spcAft>
                          <a:spcPts val="0"/>
                        </a:spcAft>
                      </a:pPr>
                      <a:r>
                        <a:rPr lang="ro-RO" sz="1400" b="1">
                          <a:effectLst/>
                          <a:latin typeface="Arial" panose="020B0604020202020204" pitchFamily="34" charset="0"/>
                          <a:cs typeface="Arial" panose="020B0604020202020204" pitchFamily="34" charset="0"/>
                        </a:rPr>
                        <a:t>Injectie</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400" b="1">
                          <a:effectLst/>
                          <a:latin typeface="Arial" panose="020B0604020202020204" pitchFamily="34" charset="0"/>
                          <a:cs typeface="Arial" panose="020B0604020202020204" pitchFamily="34" charset="0"/>
                        </a:rPr>
                        <a:t>p1</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3,598,245</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36.7</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4,376,166</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34.2</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7,576,553</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63.7</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4,715,859</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36.2</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57951">
                <a:tc>
                  <a:txBody>
                    <a:bodyPr/>
                    <a:lstStyle/>
                    <a:p>
                      <a:pPr>
                        <a:lnSpc>
                          <a:spcPct val="115000"/>
                        </a:lnSpc>
                        <a:spcAft>
                          <a:spcPts val="0"/>
                        </a:spcAft>
                      </a:pPr>
                      <a:r>
                        <a:rPr lang="ro-RO" sz="1400" b="1">
                          <a:effectLst/>
                          <a:latin typeface="Arial" panose="020B0604020202020204" pitchFamily="34" charset="0"/>
                          <a:cs typeface="Arial" panose="020B0604020202020204" pitchFamily="34" charset="0"/>
                        </a:rPr>
                        <a:t>Montaj</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400" b="1">
                          <a:effectLst/>
                          <a:latin typeface="Arial" panose="020B0604020202020204" pitchFamily="34" charset="0"/>
                          <a:cs typeface="Arial" panose="020B0604020202020204" pitchFamily="34" charset="0"/>
                        </a:rPr>
                        <a:t>p2</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6,174,424</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63.0</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7,526,964</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58.9</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4,289,925</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36.1</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8,106,912</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62.1</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57951">
                <a:tc>
                  <a:txBody>
                    <a:bodyPr/>
                    <a:lstStyle/>
                    <a:p>
                      <a:pPr>
                        <a:lnSpc>
                          <a:spcPct val="115000"/>
                        </a:lnSpc>
                        <a:spcAft>
                          <a:spcPts val="0"/>
                        </a:spcAft>
                      </a:pPr>
                      <a:r>
                        <a:rPr lang="ro-RO" sz="1400" b="1">
                          <a:effectLst/>
                          <a:latin typeface="Arial" panose="020B0604020202020204" pitchFamily="34" charset="0"/>
                          <a:cs typeface="Arial" panose="020B0604020202020204" pitchFamily="34" charset="0"/>
                        </a:rPr>
                        <a:t>Semifabricat</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400" b="1">
                          <a:effectLst/>
                          <a:latin typeface="Arial" panose="020B0604020202020204" pitchFamily="34" charset="0"/>
                          <a:cs typeface="Arial" panose="020B0604020202020204" pitchFamily="34" charset="0"/>
                        </a:rPr>
                        <a:t>p3</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0.0</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1,835,146</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14.4</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0.0</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1,977,899</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15.2</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57951">
                <a:tc>
                  <a:txBody>
                    <a:bodyPr/>
                    <a:lstStyle/>
                    <a:p>
                      <a:pPr>
                        <a:lnSpc>
                          <a:spcPct val="115000"/>
                        </a:lnSpc>
                        <a:spcAft>
                          <a:spcPts val="0"/>
                        </a:spcAft>
                      </a:pPr>
                      <a:r>
                        <a:rPr lang="ro-RO" sz="1400" b="1">
                          <a:effectLst/>
                          <a:latin typeface="Arial" panose="020B0604020202020204" pitchFamily="34" charset="0"/>
                          <a:cs typeface="Arial" panose="020B0604020202020204" pitchFamily="34" charset="0"/>
                        </a:rPr>
                        <a:t>Rebut valoric</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400" b="1">
                          <a:effectLst/>
                          <a:latin typeface="Arial" panose="020B0604020202020204" pitchFamily="34" charset="0"/>
                          <a:cs typeface="Arial" panose="020B0604020202020204" pitchFamily="34" charset="0"/>
                        </a:rPr>
                        <a:t>r1</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97,727</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1.0</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166,451</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1.3</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118,665</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1.0</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186,141</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1.4</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57951">
                <a:tc gridSpan="2">
                  <a:txBody>
                    <a:bodyPr/>
                    <a:lstStyle/>
                    <a:p>
                      <a:pPr>
                        <a:lnSpc>
                          <a:spcPct val="115000"/>
                        </a:lnSpc>
                        <a:spcAft>
                          <a:spcPts val="0"/>
                        </a:spcAft>
                      </a:pPr>
                      <a:r>
                        <a:rPr lang="ro-RO" sz="1400" b="1">
                          <a:effectLst/>
                          <a:latin typeface="Arial" panose="020B0604020202020204" pitchFamily="34" charset="0"/>
                          <a:cs typeface="Arial" panose="020B0604020202020204" pitchFamily="34" charset="0"/>
                        </a:rPr>
                        <a:t>Pondere rebut in valoare productie </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a:txBody>
                    <a:bodyPr/>
                    <a:lstStyle/>
                    <a:p>
                      <a:pPr algn="ctr">
                        <a:lnSpc>
                          <a:spcPct val="115000"/>
                        </a:lnSpc>
                        <a:spcAft>
                          <a:spcPts val="0"/>
                        </a:spcAft>
                      </a:pPr>
                      <a:r>
                        <a:rPr lang="ro-RO"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1.00</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1.38</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1.00</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1.43</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1.5</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89077">
                <a:tc>
                  <a:txBody>
                    <a:bodyPr/>
                    <a:lstStyle/>
                    <a:p>
                      <a:endParaRPr lang="en-US" sz="1400" b="1">
                        <a:effectLst/>
                        <a:latin typeface="Arial" panose="020B0604020202020204" pitchFamily="34" charset="0"/>
                        <a:cs typeface="Arial" panose="020B0604020202020204" pitchFamily="34" charset="0"/>
                      </a:endParaRPr>
                    </a:p>
                  </a:txBody>
                  <a:tcPr marL="68580" marR="68580" marT="0" marB="0" anchor="b"/>
                </a:tc>
                <a:tc>
                  <a:txBody>
                    <a:bodyPr/>
                    <a:lstStyle/>
                    <a:p>
                      <a:endParaRPr lang="en-US" sz="1400" b="1">
                        <a:effectLst/>
                        <a:latin typeface="Arial" panose="020B0604020202020204" pitchFamily="34" charset="0"/>
                        <a:cs typeface="Arial" panose="020B0604020202020204" pitchFamily="34" charset="0"/>
                      </a:endParaRPr>
                    </a:p>
                  </a:txBody>
                  <a:tcPr marL="68580" marR="68580" marT="0" marB="0" anchor="b"/>
                </a:tc>
                <a:tc>
                  <a:txBody>
                    <a:bodyPr/>
                    <a:lstStyle/>
                    <a:p>
                      <a:endParaRPr lang="en-US" sz="1400" b="1">
                        <a:effectLst/>
                        <a:latin typeface="Arial" panose="020B0604020202020204" pitchFamily="34" charset="0"/>
                        <a:cs typeface="Arial" panose="020B0604020202020204" pitchFamily="34" charset="0"/>
                      </a:endParaRPr>
                    </a:p>
                  </a:txBody>
                  <a:tcPr marL="68580" marR="68580" marT="0" marB="0" anchor="b"/>
                </a:tc>
                <a:tc>
                  <a:txBody>
                    <a:bodyPr/>
                    <a:lstStyle/>
                    <a:p>
                      <a:endParaRPr lang="en-US" sz="1400" b="1">
                        <a:effectLst/>
                        <a:latin typeface="Arial" panose="020B0604020202020204" pitchFamily="34" charset="0"/>
                        <a:cs typeface="Arial" panose="020B0604020202020204" pitchFamily="34" charset="0"/>
                      </a:endParaRPr>
                    </a:p>
                  </a:txBody>
                  <a:tcPr marL="68580" marR="68580" marT="0" marB="0" anchor="b"/>
                </a:tc>
                <a:tc>
                  <a:txBody>
                    <a:bodyPr/>
                    <a:lstStyle/>
                    <a:p>
                      <a:endParaRPr lang="en-US" sz="1400" b="1">
                        <a:effectLst/>
                        <a:latin typeface="Arial" panose="020B0604020202020204" pitchFamily="34" charset="0"/>
                        <a:cs typeface="Arial" panose="020B0604020202020204" pitchFamily="34" charset="0"/>
                      </a:endParaRPr>
                    </a:p>
                  </a:txBody>
                  <a:tcPr marL="68580" marR="68580" marT="0" marB="0" anchor="b"/>
                </a:tc>
                <a:tc>
                  <a:txBody>
                    <a:bodyPr/>
                    <a:lstStyle/>
                    <a:p>
                      <a:endParaRPr lang="en-US" sz="1400" b="1">
                        <a:effectLst/>
                        <a:latin typeface="Arial" panose="020B0604020202020204" pitchFamily="34" charset="0"/>
                        <a:cs typeface="Arial" panose="020B0604020202020204" pitchFamily="34" charset="0"/>
                      </a:endParaRPr>
                    </a:p>
                  </a:txBody>
                  <a:tcPr marL="68580" marR="68580" marT="0" marB="0" anchor="b"/>
                </a:tc>
                <a:tc>
                  <a:txBody>
                    <a:bodyPr/>
                    <a:lstStyle/>
                    <a:p>
                      <a:endParaRPr lang="en-US" sz="1400" b="1">
                        <a:effectLst/>
                        <a:latin typeface="Arial" panose="020B0604020202020204" pitchFamily="34" charset="0"/>
                        <a:cs typeface="Arial" panose="020B0604020202020204" pitchFamily="34" charset="0"/>
                      </a:endParaRPr>
                    </a:p>
                  </a:txBody>
                  <a:tcPr marL="68580" marR="68580" marT="0" marB="0" anchor="b"/>
                </a:tc>
                <a:tc>
                  <a:txBody>
                    <a:bodyPr/>
                    <a:lstStyle/>
                    <a:p>
                      <a:endParaRPr lang="en-US" sz="1400" b="1">
                        <a:effectLst/>
                        <a:latin typeface="Arial" panose="020B0604020202020204" pitchFamily="34" charset="0"/>
                        <a:cs typeface="Arial" panose="020B0604020202020204" pitchFamily="34" charset="0"/>
                      </a:endParaRPr>
                    </a:p>
                  </a:txBody>
                  <a:tcPr marL="68580" marR="68580" marT="0" marB="0" anchor="b"/>
                </a:tc>
                <a:tc>
                  <a:txBody>
                    <a:bodyPr/>
                    <a:lstStyle/>
                    <a:p>
                      <a:endParaRPr lang="en-US" sz="1400" b="1">
                        <a:effectLst/>
                        <a:latin typeface="Arial" panose="020B0604020202020204" pitchFamily="34" charset="0"/>
                        <a:cs typeface="Arial" panose="020B0604020202020204" pitchFamily="34" charset="0"/>
                      </a:endParaRPr>
                    </a:p>
                  </a:txBody>
                  <a:tcPr marL="68580" marR="68580" marT="0" marB="0" anchor="b"/>
                </a:tc>
                <a:tc>
                  <a:txBody>
                    <a:bodyPr/>
                    <a:lstStyle/>
                    <a:p>
                      <a:endParaRPr lang="en-US" sz="1400" b="1">
                        <a:effectLst/>
                        <a:latin typeface="Arial" panose="020B0604020202020204" pitchFamily="34" charset="0"/>
                        <a:cs typeface="Arial" panose="020B0604020202020204" pitchFamily="34" charset="0"/>
                      </a:endParaRPr>
                    </a:p>
                  </a:txBody>
                  <a:tcPr marL="68580" marR="68580" marT="0" marB="0" anchor="b"/>
                </a:tc>
                <a:tc>
                  <a:txBody>
                    <a:bodyPr/>
                    <a:lstStyle/>
                    <a:p>
                      <a:endParaRPr lang="en-US" sz="1400" b="1">
                        <a:effectLst/>
                        <a:latin typeface="Arial" panose="020B0604020202020204" pitchFamily="34" charset="0"/>
                        <a:cs typeface="Arial" panose="020B0604020202020204" pitchFamily="34" charset="0"/>
                      </a:endParaRPr>
                    </a:p>
                  </a:txBody>
                  <a:tcPr marL="68580" marR="68580" marT="0" marB="0" anchor="b"/>
                </a:tc>
              </a:tr>
              <a:tr h="357951">
                <a:tc>
                  <a:txBody>
                    <a:bodyPr/>
                    <a:lstStyle/>
                    <a:p>
                      <a:pPr>
                        <a:lnSpc>
                          <a:spcPct val="115000"/>
                        </a:lnSpc>
                        <a:spcAft>
                          <a:spcPts val="0"/>
                        </a:spcAft>
                      </a:pPr>
                      <a:r>
                        <a:rPr lang="ro-RO" sz="1400" b="1">
                          <a:effectLst/>
                          <a:latin typeface="Arial" panose="020B0604020202020204" pitchFamily="34" charset="0"/>
                          <a:cs typeface="Arial" panose="020B0604020202020204" pitchFamily="34" charset="0"/>
                        </a:rPr>
                        <a:t>Cheltuieli cu materii prime</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400" b="1">
                          <a:effectLst/>
                          <a:latin typeface="Arial" panose="020B0604020202020204" pitchFamily="34" charset="0"/>
                          <a:cs typeface="Arial" panose="020B0604020202020204" pitchFamily="34" charset="0"/>
                        </a:rPr>
                        <a:t>Directa</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400" b="1">
                          <a:effectLst/>
                          <a:latin typeface="Arial" panose="020B0604020202020204" pitchFamily="34" charset="0"/>
                          <a:cs typeface="Arial" panose="020B0604020202020204" pitchFamily="34" charset="0"/>
                        </a:rPr>
                        <a:t>c1</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7,003,623</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71.5</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8,448,157</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66.1</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8,447,169</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71.0</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9,133,973</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70.0</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57951">
                <a:tc>
                  <a:txBody>
                    <a:bodyPr/>
                    <a:lstStyle/>
                    <a:p>
                      <a:pPr>
                        <a:lnSpc>
                          <a:spcPct val="115000"/>
                        </a:lnSpc>
                        <a:spcAft>
                          <a:spcPts val="0"/>
                        </a:spcAft>
                      </a:pPr>
                      <a:r>
                        <a:rPr lang="ro-RO" sz="1400" b="1">
                          <a:effectLst/>
                          <a:latin typeface="Arial" panose="020B0604020202020204" pitchFamily="34" charset="0"/>
                          <a:cs typeface="Arial" panose="020B0604020202020204" pitchFamily="34" charset="0"/>
                        </a:rPr>
                        <a:t>Cheltuieli cu marfurile</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400" b="1">
                          <a:effectLst/>
                          <a:latin typeface="Arial" panose="020B0604020202020204" pitchFamily="34" charset="0"/>
                          <a:cs typeface="Arial" panose="020B0604020202020204" pitchFamily="34" charset="0"/>
                        </a:rPr>
                        <a:t>Directa</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400" b="1">
                          <a:effectLst/>
                          <a:latin typeface="Arial" panose="020B0604020202020204" pitchFamily="34" charset="0"/>
                          <a:cs typeface="Arial" panose="020B0604020202020204" pitchFamily="34" charset="0"/>
                        </a:rPr>
                        <a:t>c2</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18,168</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0.2</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125,788</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1.0</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24,928</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0.2</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194,160</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1.5</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57951">
                <a:tc>
                  <a:txBody>
                    <a:bodyPr/>
                    <a:lstStyle/>
                    <a:p>
                      <a:pPr>
                        <a:lnSpc>
                          <a:spcPct val="115000"/>
                        </a:lnSpc>
                        <a:spcAft>
                          <a:spcPts val="0"/>
                        </a:spcAft>
                      </a:pPr>
                      <a:r>
                        <a:rPr lang="ro-RO" sz="1400" b="1">
                          <a:effectLst/>
                          <a:latin typeface="Arial" panose="020B0604020202020204" pitchFamily="34" charset="0"/>
                          <a:cs typeface="Arial" panose="020B0604020202020204" pitchFamily="34" charset="0"/>
                        </a:rPr>
                        <a:t>Cheltuieli cu utilitati</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400" b="1">
                          <a:effectLst/>
                          <a:latin typeface="Arial" panose="020B0604020202020204" pitchFamily="34" charset="0"/>
                          <a:cs typeface="Arial" panose="020B0604020202020204" pitchFamily="34" charset="0"/>
                        </a:rPr>
                        <a:t>Directa</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225,695</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2.3</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282,722</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2.2</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272,605</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2.3</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265,132</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2.0</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57951">
                <a:tc>
                  <a:txBody>
                    <a:bodyPr/>
                    <a:lstStyle/>
                    <a:p>
                      <a:pPr>
                        <a:lnSpc>
                          <a:spcPct val="115000"/>
                        </a:lnSpc>
                        <a:spcAft>
                          <a:spcPts val="0"/>
                        </a:spcAft>
                      </a:pPr>
                      <a:r>
                        <a:rPr lang="ro-RO" sz="1400" b="1">
                          <a:effectLst/>
                          <a:latin typeface="Arial" panose="020B0604020202020204" pitchFamily="34" charset="0"/>
                          <a:cs typeface="Arial" panose="020B0604020202020204" pitchFamily="34" charset="0"/>
                        </a:rPr>
                        <a:t>Cheltuieli cu utilitati in scop ad-tiv</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400" b="1">
                          <a:effectLst/>
                          <a:latin typeface="Arial" panose="020B0604020202020204" pitchFamily="34" charset="0"/>
                          <a:cs typeface="Arial" panose="020B0604020202020204" pitchFamily="34" charset="0"/>
                        </a:rPr>
                        <a:t>CGA</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400" b="1">
                          <a:effectLst/>
                          <a:latin typeface="Arial" panose="020B0604020202020204" pitchFamily="34" charset="0"/>
                          <a:cs typeface="Arial" panose="020B0604020202020204" pitchFamily="34" charset="0"/>
                        </a:rPr>
                        <a:t>c4</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7,130</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0.1</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19,619</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0.2</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7,130</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0.1</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15,103</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0.1</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57951">
                <a:tc>
                  <a:txBody>
                    <a:bodyPr/>
                    <a:lstStyle/>
                    <a:p>
                      <a:pPr>
                        <a:lnSpc>
                          <a:spcPct val="115000"/>
                        </a:lnSpc>
                        <a:spcAft>
                          <a:spcPts val="0"/>
                        </a:spcAft>
                      </a:pPr>
                      <a:r>
                        <a:rPr lang="ro-RO" sz="1400" b="1">
                          <a:effectLst/>
                          <a:latin typeface="Arial" panose="020B0604020202020204" pitchFamily="34" charset="0"/>
                          <a:cs typeface="Arial" panose="020B0604020202020204" pitchFamily="34" charset="0"/>
                        </a:rPr>
                        <a:t>Cheltuieli cu utilitati directe</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400" b="1">
                          <a:effectLst/>
                          <a:latin typeface="Arial" panose="020B0604020202020204" pitchFamily="34" charset="0"/>
                          <a:cs typeface="Arial" panose="020B0604020202020204" pitchFamily="34" charset="0"/>
                        </a:rPr>
                        <a:t>c3</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218,565</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2.2</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263,103</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2.1</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265,475</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2.2</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250,029</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1.9</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57951">
                <a:tc>
                  <a:txBody>
                    <a:bodyPr/>
                    <a:lstStyle/>
                    <a:p>
                      <a:pPr>
                        <a:lnSpc>
                          <a:spcPct val="115000"/>
                        </a:lnSpc>
                        <a:spcAft>
                          <a:spcPts val="0"/>
                        </a:spcAft>
                      </a:pPr>
                      <a:r>
                        <a:rPr lang="ro-RO" sz="1400" b="1">
                          <a:effectLst/>
                          <a:latin typeface="Arial" panose="020B0604020202020204" pitchFamily="34" charset="0"/>
                          <a:cs typeface="Arial" panose="020B0604020202020204" pitchFamily="34" charset="0"/>
                        </a:rPr>
                        <a:t>Cheltuieli salariale</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400" b="1">
                          <a:effectLst/>
                          <a:latin typeface="Arial" panose="020B0604020202020204" pitchFamily="34" charset="0"/>
                          <a:cs typeface="Arial" panose="020B0604020202020204" pitchFamily="34" charset="0"/>
                        </a:rPr>
                        <a:t>Totale</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834,427</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8.5</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871,233</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6.8</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834,427</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7.0</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884,595</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6.8</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57951">
                <a:tc>
                  <a:txBody>
                    <a:bodyPr/>
                    <a:lstStyle/>
                    <a:p>
                      <a:pPr>
                        <a:lnSpc>
                          <a:spcPct val="115000"/>
                        </a:lnSpc>
                        <a:spcAft>
                          <a:spcPts val="0"/>
                        </a:spcAft>
                      </a:pPr>
                      <a:r>
                        <a:rPr lang="ro-RO" sz="1400" b="1">
                          <a:effectLst/>
                          <a:latin typeface="Arial" panose="020B0604020202020204" pitchFamily="34" charset="0"/>
                          <a:cs typeface="Arial" panose="020B0604020202020204" pitchFamily="34" charset="0"/>
                        </a:rPr>
                        <a:t>Salarii direct productivi</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400" b="1">
                          <a:effectLst/>
                          <a:latin typeface="Arial" panose="020B0604020202020204" pitchFamily="34" charset="0"/>
                          <a:cs typeface="Arial" panose="020B0604020202020204" pitchFamily="34" charset="0"/>
                        </a:rPr>
                        <a:t>Directe</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400" b="1">
                          <a:effectLst/>
                          <a:latin typeface="Arial" panose="020B0604020202020204" pitchFamily="34" charset="0"/>
                          <a:cs typeface="Arial" panose="020B0604020202020204" pitchFamily="34" charset="0"/>
                        </a:rPr>
                        <a:t>c5</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603,071</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6.2</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871,233</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6.8</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603,071</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5.1</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884,595</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6.8</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57951">
                <a:tc>
                  <a:txBody>
                    <a:bodyPr/>
                    <a:lstStyle/>
                    <a:p>
                      <a:pPr>
                        <a:lnSpc>
                          <a:spcPct val="115000"/>
                        </a:lnSpc>
                        <a:spcAft>
                          <a:spcPts val="0"/>
                        </a:spcAft>
                      </a:pPr>
                      <a:r>
                        <a:rPr lang="ro-RO" sz="1400" b="1" dirty="0">
                          <a:effectLst/>
                          <a:latin typeface="Arial" panose="020B0604020202020204" pitchFamily="34" charset="0"/>
                          <a:cs typeface="Arial" panose="020B0604020202020204" pitchFamily="34" charset="0"/>
                        </a:rPr>
                        <a:t>Salarii pers. Administratie</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400" b="1">
                          <a:effectLst/>
                          <a:latin typeface="Arial" panose="020B0604020202020204" pitchFamily="34" charset="0"/>
                          <a:cs typeface="Arial" panose="020B0604020202020204" pitchFamily="34" charset="0"/>
                        </a:rPr>
                        <a:t>CGA</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400" b="1">
                          <a:effectLst/>
                          <a:latin typeface="Arial" panose="020B0604020202020204" pitchFamily="34" charset="0"/>
                          <a:cs typeface="Arial" panose="020B0604020202020204" pitchFamily="34" charset="0"/>
                        </a:rPr>
                        <a:t>c6</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231,355</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dirty="0">
                          <a:effectLst/>
                          <a:latin typeface="Arial" panose="020B0604020202020204" pitchFamily="34" charset="0"/>
                          <a:cs typeface="Arial" panose="020B0604020202020204" pitchFamily="34" charset="0"/>
                        </a:rPr>
                        <a:t>2.4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0</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0.0</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231,355</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1.9</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a:effectLst/>
                          <a:latin typeface="Arial" panose="020B0604020202020204" pitchFamily="34" charset="0"/>
                          <a:cs typeface="Arial" panose="020B0604020202020204" pitchFamily="34" charset="0"/>
                        </a:rPr>
                        <a:t>0</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400" b="1" dirty="0">
                          <a:effectLst/>
                          <a:latin typeface="Arial" panose="020B0604020202020204" pitchFamily="34" charset="0"/>
                          <a:cs typeface="Arial" panose="020B0604020202020204" pitchFamily="34" charset="0"/>
                        </a:rPr>
                        <a:t>0.0</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871954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1605"/>
            <a:ext cx="12192000" cy="760490"/>
          </a:xfrm>
          <a:solidFill>
            <a:schemeClr val="tx1"/>
          </a:solidFill>
        </p:spPr>
        <p:txBody>
          <a:bodyPr>
            <a:normAutofit/>
          </a:bodyPr>
          <a:lstStyle/>
          <a:p>
            <a:r>
              <a:rPr lang="en-US" sz="2400" dirty="0">
                <a:solidFill>
                  <a:srgbClr val="4E11D5"/>
                </a:solidFill>
                <a:latin typeface="Arial Black" panose="020B0A04020102020204" pitchFamily="34" charset="0"/>
              </a:rPr>
              <a:t>Table no. 1 </a:t>
            </a:r>
            <a:r>
              <a:rPr lang="en-US" sz="2400" dirty="0" smtClean="0">
                <a:solidFill>
                  <a:srgbClr val="4E11D5"/>
                </a:solidFill>
                <a:latin typeface="Arial Black" panose="020B0A04020102020204" pitchFamily="34" charset="0"/>
              </a:rPr>
              <a:t>: </a:t>
            </a:r>
            <a:r>
              <a:rPr lang="en-US" sz="2400" dirty="0">
                <a:solidFill>
                  <a:srgbClr val="4E11D5"/>
                </a:solidFill>
                <a:latin typeface="Arial Black" panose="020B0A04020102020204" pitchFamily="34" charset="0"/>
              </a:rPr>
              <a:t>Example of EBITDA calculation, made with Excel software, in two successive </a:t>
            </a:r>
            <a:r>
              <a:rPr lang="en-US" sz="2400" dirty="0" smtClean="0">
                <a:solidFill>
                  <a:srgbClr val="4E11D5"/>
                </a:solidFill>
                <a:latin typeface="Arial Black" panose="020B0A04020102020204" pitchFamily="34" charset="0"/>
              </a:rPr>
              <a:t>months</a:t>
            </a:r>
            <a:endParaRPr lang="en-US" sz="2400" dirty="0">
              <a:solidFill>
                <a:srgbClr val="4E11D5"/>
              </a:solidFill>
              <a:latin typeface="Arial Black" panose="020B0A040201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82748239"/>
              </p:ext>
            </p:extLst>
          </p:nvPr>
        </p:nvGraphicFramePr>
        <p:xfrm>
          <a:off x="0" y="1052016"/>
          <a:ext cx="12191999" cy="5805984"/>
        </p:xfrm>
        <a:graphic>
          <a:graphicData uri="http://schemas.openxmlformats.org/drawingml/2006/table">
            <a:tbl>
              <a:tblPr firstRow="1" firstCol="1" bandRow="1">
                <a:tableStyleId>{5C22544A-7EE6-4342-B048-85BDC9FD1C3A}</a:tableStyleId>
              </a:tblPr>
              <a:tblGrid>
                <a:gridCol w="2833735"/>
                <a:gridCol w="914086"/>
                <a:gridCol w="724205"/>
                <a:gridCol w="1082649"/>
                <a:gridCol w="721766"/>
                <a:gridCol w="1263091"/>
                <a:gridCol w="721766"/>
                <a:gridCol w="1263091"/>
                <a:gridCol w="721766"/>
                <a:gridCol w="1285038"/>
                <a:gridCol w="660806"/>
              </a:tblGrid>
              <a:tr h="303291">
                <a:tc>
                  <a:txBody>
                    <a:bodyPr/>
                    <a:lstStyle/>
                    <a:p>
                      <a:pPr>
                        <a:lnSpc>
                          <a:spcPct val="115000"/>
                        </a:lnSpc>
                        <a:spcAft>
                          <a:spcPts val="0"/>
                        </a:spcAft>
                      </a:pPr>
                      <a:r>
                        <a:rPr lang="ro-RO" sz="1200" b="1" dirty="0">
                          <a:effectLst/>
                          <a:latin typeface="Arial" panose="020B0604020202020204" pitchFamily="34" charset="0"/>
                          <a:cs typeface="Arial" panose="020B0604020202020204" pitchFamily="34" charset="0"/>
                        </a:rPr>
                        <a:t>Cheltuieli mat consumab + ob inv</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Totale</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200" b="1">
                          <a:effectLst/>
                          <a:latin typeface="Arial" panose="020B0604020202020204" pitchFamily="34" charset="0"/>
                          <a:cs typeface="Arial" panose="020B0604020202020204" pitchFamily="34" charset="0"/>
                        </a:rPr>
                        <a:t> </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68,405</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0.7</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106,561</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0.8</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83,086</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0.7</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72,586</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0.6</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03291">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Cheltuieli mat consumab + ob inv - directe</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Directe</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200" b="1">
                          <a:effectLst/>
                          <a:latin typeface="Arial" panose="020B0604020202020204" pitchFamily="34" charset="0"/>
                          <a:cs typeface="Arial" panose="020B0604020202020204" pitchFamily="34" charset="0"/>
                        </a:rPr>
                        <a:t>c7</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42,935</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0.4</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91,696</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0.7</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52,150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0.4</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57,562</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0.4</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03291">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Cheltuieli mat consumab + ob inv - CGA</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CGA</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200" b="1">
                          <a:effectLst/>
                          <a:latin typeface="Arial" panose="020B0604020202020204" pitchFamily="34" charset="0"/>
                          <a:cs typeface="Arial" panose="020B0604020202020204" pitchFamily="34" charset="0"/>
                        </a:rPr>
                        <a:t>c8</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25,469</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0.3</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14,865</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0.1</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30,936</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0.3</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15,024</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0.1</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03291">
                <a:tc>
                  <a:txBody>
                    <a:bodyPr/>
                    <a:lstStyle/>
                    <a:p>
                      <a:pPr>
                        <a:lnSpc>
                          <a:spcPct val="115000"/>
                        </a:lnSpc>
                        <a:spcAft>
                          <a:spcPts val="0"/>
                        </a:spcAft>
                      </a:pPr>
                      <a:r>
                        <a:rPr lang="ro-RO" sz="1200" b="1" dirty="0">
                          <a:effectLst/>
                          <a:latin typeface="Arial" panose="020B0604020202020204" pitchFamily="34" charset="0"/>
                          <a:cs typeface="Arial" panose="020B0604020202020204" pitchFamily="34" charset="0"/>
                        </a:rPr>
                        <a:t>Cheltuieli cu </a:t>
                      </a:r>
                      <a:r>
                        <a:rPr lang="ro-RO" sz="1200" b="1" dirty="0" smtClean="0">
                          <a:effectLst/>
                          <a:latin typeface="Arial" panose="020B0604020202020204" pitchFamily="34" charset="0"/>
                          <a:cs typeface="Arial" panose="020B0604020202020204" pitchFamily="34" charset="0"/>
                        </a:rPr>
                        <a:t>combustibil- </a:t>
                      </a:r>
                      <a:r>
                        <a:rPr lang="ro-RO" sz="1200" b="1" dirty="0">
                          <a:effectLst/>
                          <a:latin typeface="Arial" panose="020B0604020202020204" pitchFamily="34" charset="0"/>
                          <a:cs typeface="Arial" panose="020B0604020202020204" pitchFamily="34" charset="0"/>
                        </a:rPr>
                        <a:t>productie</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Directa</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200" b="1">
                          <a:effectLst/>
                          <a:latin typeface="Arial" panose="020B0604020202020204" pitchFamily="34" charset="0"/>
                          <a:cs typeface="Arial" panose="020B0604020202020204" pitchFamily="34" charset="0"/>
                        </a:rPr>
                        <a:t>c9</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14,769</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0.2</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17,939</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0.2</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98038">
                <a:tc>
                  <a:txBody>
                    <a:bodyPr/>
                    <a:lstStyle/>
                    <a:p>
                      <a:pPr>
                        <a:lnSpc>
                          <a:spcPct val="115000"/>
                        </a:lnSpc>
                        <a:spcAft>
                          <a:spcPts val="0"/>
                        </a:spcAft>
                      </a:pPr>
                      <a:r>
                        <a:rPr lang="ro-RO" sz="1200" b="1" dirty="0">
                          <a:effectLst/>
                          <a:latin typeface="Arial" panose="020B0604020202020204" pitchFamily="34" charset="0"/>
                          <a:cs typeface="Arial" panose="020B0604020202020204" pitchFamily="34" charset="0"/>
                        </a:rPr>
                        <a:t>Cheltuieli </a:t>
                      </a:r>
                      <a:r>
                        <a:rPr lang="en-US" sz="1200" b="1" dirty="0" smtClean="0">
                          <a:effectLst/>
                          <a:latin typeface="Arial" panose="020B0604020202020204" pitchFamily="34" charset="0"/>
                          <a:cs typeface="Arial" panose="020B0604020202020204" pitchFamily="34" charset="0"/>
                        </a:rPr>
                        <a:t>cu</a:t>
                      </a:r>
                      <a:r>
                        <a:rPr lang="ro-RO" sz="1200" b="1" dirty="0" smtClean="0">
                          <a:effectLst/>
                          <a:latin typeface="Arial" panose="020B0604020202020204" pitchFamily="34" charset="0"/>
                          <a:cs typeface="Arial" panose="020B0604020202020204" pitchFamily="34" charset="0"/>
                        </a:rPr>
                        <a:t>combustibil  </a:t>
                      </a:r>
                      <a:r>
                        <a:rPr lang="ro-RO" sz="1200" b="1" dirty="0">
                          <a:effectLst/>
                          <a:latin typeface="Arial" panose="020B0604020202020204" pitchFamily="34" charset="0"/>
                          <a:cs typeface="Arial" panose="020B0604020202020204" pitchFamily="34" charset="0"/>
                        </a:rPr>
                        <a:t>si </a:t>
                      </a:r>
                      <a:r>
                        <a:rPr lang="ro-RO" sz="1200" b="1" dirty="0" smtClean="0">
                          <a:effectLst/>
                          <a:latin typeface="Arial" panose="020B0604020202020204" pitchFamily="34" charset="0"/>
                          <a:cs typeface="Arial" panose="020B0604020202020204" pitchFamily="34" charset="0"/>
                        </a:rPr>
                        <a:t>transport</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CGA</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200" b="1">
                          <a:effectLst/>
                          <a:latin typeface="Arial" panose="020B0604020202020204" pitchFamily="34" charset="0"/>
                          <a:cs typeface="Arial" panose="020B0604020202020204" pitchFamily="34" charset="0"/>
                        </a:rPr>
                        <a:t>c10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45,880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0.5</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66,520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0.5</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45,880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0.4</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61,707</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0.5</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03291">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Cheltuieli reparatii si mentenanta</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Directa</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200" b="1">
                          <a:effectLst/>
                          <a:latin typeface="Arial" panose="020B0604020202020204" pitchFamily="34" charset="0"/>
                          <a:cs typeface="Arial" panose="020B0604020202020204" pitchFamily="34" charset="0"/>
                        </a:rPr>
                        <a:t>c11</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90,378</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0.9</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146,806</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1.1</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91,613</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0.8</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161,619</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1.2</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03291">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Cheltuieli cu chiriile</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CGA</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200" b="1">
                          <a:effectLst/>
                          <a:latin typeface="Arial" panose="020B0604020202020204" pitchFamily="34" charset="0"/>
                          <a:cs typeface="Arial" panose="020B0604020202020204" pitchFamily="34" charset="0"/>
                        </a:rPr>
                        <a:t>c12</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179,022</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1.8</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171,214</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1.3</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179,022</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1.5</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180,047</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1.4</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03291">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Cheltuieli protocol</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CGA</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200" b="1">
                          <a:effectLst/>
                          <a:latin typeface="Arial" panose="020B0604020202020204" pitchFamily="34" charset="0"/>
                          <a:cs typeface="Arial" panose="020B0604020202020204" pitchFamily="34" charset="0"/>
                        </a:rPr>
                        <a:t>c13</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3,429</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4,102</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4,164</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2,085</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03291">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Cheltuieli reclama şi publicitate</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 </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200" b="1">
                          <a:effectLst/>
                          <a:latin typeface="Arial" panose="020B0604020202020204" pitchFamily="34" charset="0"/>
                          <a:cs typeface="Arial" panose="020B0604020202020204" pitchFamily="34" charset="0"/>
                        </a:rPr>
                        <a:t>c38</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8,100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0.1</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8,100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0.1</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496</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03291">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Reduceri comerciale primite</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 </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200" b="1">
                          <a:effectLst/>
                          <a:latin typeface="Arial" panose="020B0604020202020204" pitchFamily="34" charset="0"/>
                          <a:cs typeface="Arial" panose="020B0604020202020204" pitchFamily="34" charset="0"/>
                        </a:rPr>
                        <a:t>c39</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 </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 </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03291">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Chelt deplasari</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CGA</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200" b="1">
                          <a:effectLst/>
                          <a:latin typeface="Arial" panose="020B0604020202020204" pitchFamily="34" charset="0"/>
                          <a:cs typeface="Arial" panose="020B0604020202020204" pitchFamily="34" charset="0"/>
                        </a:rPr>
                        <a:t>c14</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9,796</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0.1</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8,676</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0.1</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11,898</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0.1</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8,199</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0.1</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03291">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Chelt posta si telecom</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CGA</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200" b="1">
                          <a:effectLst/>
                          <a:latin typeface="Arial" panose="020B0604020202020204" pitchFamily="34" charset="0"/>
                          <a:cs typeface="Arial" panose="020B0604020202020204" pitchFamily="34" charset="0"/>
                        </a:rPr>
                        <a:t>c15</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5,334</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0.1</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7,458</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0.1</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6,479</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0.1</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6,742</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0.1</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03291">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Cheltuieli diverse servicii terti</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Totale</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200" b="1">
                          <a:effectLst/>
                          <a:latin typeface="Arial" panose="020B0604020202020204" pitchFamily="34" charset="0"/>
                          <a:cs typeface="Arial" panose="020B0604020202020204" pitchFamily="34" charset="0"/>
                        </a:rPr>
                        <a:t> </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329,497</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3.4</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203,626</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1.6</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475,266</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4.0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85,319</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0.7</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03291">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Cheltuieli servicii terti - directe</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Directa</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200" b="1">
                          <a:effectLst/>
                          <a:latin typeface="Arial" panose="020B0604020202020204" pitchFamily="34" charset="0"/>
                          <a:cs typeface="Arial" panose="020B0604020202020204" pitchFamily="34" charset="0"/>
                        </a:rPr>
                        <a:t>c16</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122,112</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1.2</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7,632</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0.1</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151,111</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1.3</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03291">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Cheltuieli servicii terti - CGA</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CGA</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200" b="1">
                          <a:effectLst/>
                          <a:latin typeface="Arial" panose="020B0604020202020204" pitchFamily="34" charset="0"/>
                          <a:cs typeface="Arial" panose="020B0604020202020204" pitchFamily="34" charset="0"/>
                        </a:rPr>
                        <a:t>c17</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207,385</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2.1</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195,994</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1.5</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324,155</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2.7</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85,319</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0.7</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03291">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Cheltuieli cu alte impozite si taxe</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Totale</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200" b="1">
                          <a:effectLst/>
                          <a:latin typeface="Arial" panose="020B0604020202020204" pitchFamily="34" charset="0"/>
                          <a:cs typeface="Arial" panose="020B0604020202020204" pitchFamily="34" charset="0"/>
                        </a:rPr>
                        <a:t> </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4,123</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56,429</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0.4</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5,285</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15,963</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0.1</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03291">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Taxe vamale import mp, alte taxe directe</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Directa</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200" b="1">
                          <a:effectLst/>
                          <a:latin typeface="Arial" panose="020B0604020202020204" pitchFamily="34" charset="0"/>
                          <a:cs typeface="Arial" panose="020B0604020202020204" pitchFamily="34" charset="0"/>
                        </a:rPr>
                        <a:t>c18</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4,123</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56,212</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0.4</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5,285</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15,316</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0.1</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03291">
                <a:tc>
                  <a:txBody>
                    <a:bodyPr/>
                    <a:lstStyle/>
                    <a:p>
                      <a:pPr>
                        <a:lnSpc>
                          <a:spcPct val="115000"/>
                        </a:lnSpc>
                        <a:spcAft>
                          <a:spcPts val="0"/>
                        </a:spcAft>
                      </a:pPr>
                      <a:r>
                        <a:rPr lang="ro-RO" sz="1200" b="1" dirty="0">
                          <a:effectLst/>
                          <a:latin typeface="Arial" panose="020B0604020202020204" pitchFamily="34" charset="0"/>
                          <a:cs typeface="Arial" panose="020B0604020202020204" pitchFamily="34" charset="0"/>
                        </a:rPr>
                        <a:t>Impozite si taxe locale</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200" b="1">
                          <a:effectLst/>
                          <a:latin typeface="Arial" panose="020B0604020202020204" pitchFamily="34" charset="0"/>
                          <a:cs typeface="Arial" panose="020B0604020202020204" pitchFamily="34" charset="0"/>
                        </a:rPr>
                        <a:t>CGA</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200" b="1">
                          <a:effectLst/>
                          <a:latin typeface="Arial" panose="020B0604020202020204" pitchFamily="34" charset="0"/>
                          <a:cs typeface="Arial" panose="020B0604020202020204" pitchFamily="34" charset="0"/>
                        </a:rPr>
                        <a:t>c19</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dirty="0">
                          <a:effectLst/>
                          <a:latin typeface="Arial" panose="020B0604020202020204" pitchFamily="34" charset="0"/>
                          <a:cs typeface="Arial" panose="020B0604020202020204" pitchFamily="34" charset="0"/>
                        </a:rPr>
                        <a:t>0</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216</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0.0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a:effectLst/>
                          <a:latin typeface="Arial" panose="020B0604020202020204" pitchFamily="34" charset="0"/>
                          <a:cs typeface="Arial" panose="020B0604020202020204" pitchFamily="34" charset="0"/>
                        </a:rPr>
                        <a:t>646</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200" b="1" dirty="0">
                          <a:effectLst/>
                          <a:latin typeface="Arial" panose="020B0604020202020204" pitchFamily="34" charset="0"/>
                          <a:cs typeface="Arial" panose="020B0604020202020204" pitchFamily="34" charset="0"/>
                        </a:rPr>
                        <a:t>0.0</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3610471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641"/>
            <a:ext cx="12192000" cy="892774"/>
          </a:xfrm>
        </p:spPr>
        <p:txBody>
          <a:bodyPr>
            <a:normAutofit/>
          </a:bodyPr>
          <a:lstStyle/>
          <a:p>
            <a:r>
              <a:rPr lang="en-US" sz="2400" dirty="0">
                <a:solidFill>
                  <a:srgbClr val="4E11D5"/>
                </a:solidFill>
                <a:latin typeface="Arial Black" panose="020B0A04020102020204" pitchFamily="34" charset="0"/>
              </a:rPr>
              <a:t>Table no. 1 </a:t>
            </a:r>
            <a:r>
              <a:rPr lang="en-US" sz="2400" dirty="0" smtClean="0">
                <a:solidFill>
                  <a:srgbClr val="4E11D5"/>
                </a:solidFill>
                <a:latin typeface="Arial Black" panose="020B0A04020102020204" pitchFamily="34" charset="0"/>
              </a:rPr>
              <a:t>: </a:t>
            </a:r>
            <a:r>
              <a:rPr lang="en-US" sz="2400" dirty="0">
                <a:solidFill>
                  <a:srgbClr val="4E11D5"/>
                </a:solidFill>
                <a:latin typeface="Arial Black" panose="020B0A04020102020204" pitchFamily="34" charset="0"/>
              </a:rPr>
              <a:t>Example of EBITDA calculation, made with Excel software, in two successive months</a:t>
            </a:r>
          </a:p>
        </p:txBody>
      </p:sp>
      <p:graphicFrame>
        <p:nvGraphicFramePr>
          <p:cNvPr id="3" name="Table 2"/>
          <p:cNvGraphicFramePr>
            <a:graphicFrameLocks noGrp="1"/>
          </p:cNvGraphicFramePr>
          <p:nvPr>
            <p:extLst>
              <p:ext uri="{D42A27DB-BD31-4B8C-83A1-F6EECF244321}">
                <p14:modId xmlns:p14="http://schemas.microsoft.com/office/powerpoint/2010/main" val="2935689090"/>
              </p:ext>
            </p:extLst>
          </p:nvPr>
        </p:nvGraphicFramePr>
        <p:xfrm>
          <a:off x="0" y="1053750"/>
          <a:ext cx="12192000" cy="5804250"/>
        </p:xfrm>
        <a:graphic>
          <a:graphicData uri="http://schemas.openxmlformats.org/drawingml/2006/table">
            <a:tbl>
              <a:tblPr firstRow="1" firstCol="1" bandRow="1">
                <a:tableStyleId>{5C22544A-7EE6-4342-B048-85BDC9FD1C3A}</a:tableStyleId>
              </a:tblPr>
              <a:tblGrid>
                <a:gridCol w="3567065"/>
                <a:gridCol w="534155"/>
                <a:gridCol w="642796"/>
                <a:gridCol w="810658"/>
                <a:gridCol w="721767"/>
                <a:gridCol w="1263091"/>
                <a:gridCol w="721767"/>
                <a:gridCol w="1263091"/>
                <a:gridCol w="721767"/>
                <a:gridCol w="1285037"/>
                <a:gridCol w="660806"/>
              </a:tblGrid>
              <a:tr h="332479">
                <a:tc>
                  <a:txBody>
                    <a:bodyPr/>
                    <a:lstStyle/>
                    <a:p>
                      <a:pPr>
                        <a:lnSpc>
                          <a:spcPct val="115000"/>
                        </a:lnSpc>
                        <a:spcAft>
                          <a:spcPts val="0"/>
                        </a:spcAft>
                      </a:pPr>
                      <a:r>
                        <a:rPr lang="ro-RO" sz="1300" b="1">
                          <a:effectLst/>
                          <a:latin typeface="Arial" panose="020B0604020202020204" pitchFamily="34" charset="0"/>
                          <a:cs typeface="Arial" panose="020B0604020202020204" pitchFamily="34" charset="0"/>
                        </a:rPr>
                        <a:t>Cheltuieli cu asigurarile de bunuri si pers.</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300" b="1">
                          <a:effectLst/>
                          <a:latin typeface="Arial" panose="020B0604020202020204" pitchFamily="34" charset="0"/>
                          <a:cs typeface="Arial" panose="020B0604020202020204" pitchFamily="34" charset="0"/>
                        </a:rPr>
                        <a:t>CGA</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300" b="1">
                          <a:effectLst/>
                          <a:latin typeface="Arial" panose="020B0604020202020204" pitchFamily="34" charset="0"/>
                          <a:cs typeface="Arial" panose="020B0604020202020204" pitchFamily="34" charset="0"/>
                        </a:rPr>
                        <a:t>c20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24,660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0.3</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5,887</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3,919</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32479">
                <a:tc>
                  <a:txBody>
                    <a:bodyPr/>
                    <a:lstStyle/>
                    <a:p>
                      <a:pPr>
                        <a:lnSpc>
                          <a:spcPct val="115000"/>
                        </a:lnSpc>
                        <a:spcAft>
                          <a:spcPts val="0"/>
                        </a:spcAft>
                      </a:pPr>
                      <a:r>
                        <a:rPr lang="ro-RO" sz="1300" b="1">
                          <a:effectLst/>
                          <a:latin typeface="Arial" panose="020B0604020202020204" pitchFamily="34" charset="0"/>
                          <a:cs typeface="Arial" panose="020B0604020202020204" pitchFamily="34" charset="0"/>
                        </a:rPr>
                        <a:t>Cheltuieli comisioane bancare</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300" b="1">
                          <a:effectLst/>
                          <a:latin typeface="Arial" panose="020B0604020202020204" pitchFamily="34" charset="0"/>
                          <a:cs typeface="Arial" panose="020B0604020202020204" pitchFamily="34" charset="0"/>
                        </a:rPr>
                        <a:t>CGA</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300" b="1">
                          <a:effectLst/>
                          <a:latin typeface="Arial" panose="020B0604020202020204" pitchFamily="34" charset="0"/>
                          <a:cs typeface="Arial" panose="020B0604020202020204" pitchFamily="34" charset="0"/>
                        </a:rPr>
                        <a:t>c21</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10,384</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0.1</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13,665</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0.1</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10,332</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0.1</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18,378</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0.1</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32479">
                <a:tc>
                  <a:txBody>
                    <a:bodyPr/>
                    <a:lstStyle/>
                    <a:p>
                      <a:pPr>
                        <a:lnSpc>
                          <a:spcPct val="115000"/>
                        </a:lnSpc>
                        <a:spcAft>
                          <a:spcPts val="0"/>
                        </a:spcAft>
                      </a:pPr>
                      <a:r>
                        <a:rPr lang="ro-RO" sz="1300" b="1">
                          <a:effectLst/>
                          <a:latin typeface="Arial" panose="020B0604020202020204" pitchFamily="34" charset="0"/>
                          <a:cs typeface="Arial" panose="020B0604020202020204" pitchFamily="34" charset="0"/>
                        </a:rPr>
                        <a:t>Cheltuieli cu servicii non-calitate</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300" b="1">
                          <a:effectLst/>
                          <a:latin typeface="Arial" panose="020B0604020202020204" pitchFamily="34" charset="0"/>
                          <a:cs typeface="Arial" panose="020B0604020202020204" pitchFamily="34" charset="0"/>
                        </a:rPr>
                        <a:t> </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300" b="1">
                          <a:effectLst/>
                          <a:latin typeface="Arial" panose="020B0604020202020204" pitchFamily="34" charset="0"/>
                          <a:cs typeface="Arial" panose="020B0604020202020204" pitchFamily="34" charset="0"/>
                        </a:rPr>
                        <a:t>c31</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 </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33,956</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0.3</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 </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66,320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0.5</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32479">
                <a:tc>
                  <a:txBody>
                    <a:bodyPr/>
                    <a:lstStyle/>
                    <a:p>
                      <a:pPr>
                        <a:lnSpc>
                          <a:spcPct val="115000"/>
                        </a:lnSpc>
                        <a:spcAft>
                          <a:spcPts val="0"/>
                        </a:spcAft>
                      </a:pPr>
                      <a:r>
                        <a:rPr lang="ro-RO" sz="1300" b="1">
                          <a:effectLst/>
                          <a:latin typeface="Arial" panose="020B0604020202020204" pitchFamily="34" charset="0"/>
                          <a:cs typeface="Arial" panose="020B0604020202020204" pitchFamily="34" charset="0"/>
                        </a:rPr>
                        <a:t>Alte cheltuieli</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300" b="1">
                          <a:effectLst/>
                          <a:latin typeface="Arial" panose="020B0604020202020204" pitchFamily="34" charset="0"/>
                          <a:cs typeface="Arial" panose="020B0604020202020204" pitchFamily="34" charset="0"/>
                        </a:rPr>
                        <a:t> </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300" b="1">
                          <a:effectLst/>
                          <a:latin typeface="Arial" panose="020B0604020202020204" pitchFamily="34" charset="0"/>
                          <a:cs typeface="Arial" panose="020B0604020202020204" pitchFamily="34" charset="0"/>
                        </a:rPr>
                        <a:t>c36</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224</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32479">
                <a:tc>
                  <a:txBody>
                    <a:bodyPr/>
                    <a:lstStyle/>
                    <a:p>
                      <a:pPr>
                        <a:lnSpc>
                          <a:spcPct val="115000"/>
                        </a:lnSpc>
                        <a:spcAft>
                          <a:spcPts val="0"/>
                        </a:spcAft>
                      </a:pPr>
                      <a:r>
                        <a:rPr lang="ro-RO" sz="1300" b="1">
                          <a:effectLst/>
                          <a:latin typeface="Arial" panose="020B0604020202020204" pitchFamily="34" charset="0"/>
                          <a:cs typeface="Arial" panose="020B0604020202020204" pitchFamily="34" charset="0"/>
                        </a:rPr>
                        <a:t>Cheltuieli donatii si subventii acordate</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300" b="1">
                          <a:effectLst/>
                          <a:latin typeface="Arial" panose="020B0604020202020204" pitchFamily="34" charset="0"/>
                          <a:cs typeface="Arial" panose="020B0604020202020204" pitchFamily="34" charset="0"/>
                        </a:rPr>
                        <a:t> </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300" b="1">
                          <a:effectLst/>
                          <a:latin typeface="Arial" panose="020B0604020202020204" pitchFamily="34" charset="0"/>
                          <a:cs typeface="Arial" panose="020B0604020202020204" pitchFamily="34" charset="0"/>
                        </a:rPr>
                        <a:t>c32</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 </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 </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664957">
                <a:tc>
                  <a:txBody>
                    <a:bodyPr/>
                    <a:lstStyle/>
                    <a:p>
                      <a:pPr>
                        <a:lnSpc>
                          <a:spcPct val="115000"/>
                        </a:lnSpc>
                        <a:spcAft>
                          <a:spcPts val="0"/>
                        </a:spcAft>
                      </a:pPr>
                      <a:r>
                        <a:rPr lang="ro-RO" sz="1300" b="1">
                          <a:effectLst/>
                          <a:latin typeface="Arial" panose="020B0604020202020204" pitchFamily="34" charset="0"/>
                          <a:cs typeface="Arial" panose="020B0604020202020204" pitchFamily="34" charset="0"/>
                        </a:rPr>
                        <a:t>Cheltuieli cu studiile si cercetari, colaboratori, comisiona si onorarii</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300" b="1">
                          <a:effectLst/>
                          <a:latin typeface="Arial" panose="020B0604020202020204" pitchFamily="34" charset="0"/>
                          <a:cs typeface="Arial" panose="020B0604020202020204" pitchFamily="34" charset="0"/>
                        </a:rPr>
                        <a:t> </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300" b="1">
                          <a:effectLst/>
                          <a:latin typeface="Arial" panose="020B0604020202020204" pitchFamily="34" charset="0"/>
                          <a:cs typeface="Arial" panose="020B0604020202020204" pitchFamily="34" charset="0"/>
                        </a:rPr>
                        <a:t>c33</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 </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 </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32479">
                <a:tc>
                  <a:txBody>
                    <a:bodyPr/>
                    <a:lstStyle/>
                    <a:p>
                      <a:pPr>
                        <a:lnSpc>
                          <a:spcPct val="115000"/>
                        </a:lnSpc>
                        <a:spcAft>
                          <a:spcPts val="0"/>
                        </a:spcAft>
                      </a:pPr>
                      <a:r>
                        <a:rPr lang="ro-RO" sz="1300" b="1">
                          <a:effectLst/>
                          <a:latin typeface="Arial" panose="020B0604020202020204" pitchFamily="34" charset="0"/>
                          <a:cs typeface="Arial" panose="020B0604020202020204" pitchFamily="34" charset="0"/>
                        </a:rPr>
                        <a:t>Penalitati si amenzi - bugetul statului</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300" b="1">
                          <a:effectLst/>
                          <a:latin typeface="Arial" panose="020B0604020202020204" pitchFamily="34" charset="0"/>
                          <a:cs typeface="Arial" panose="020B0604020202020204" pitchFamily="34" charset="0"/>
                        </a:rPr>
                        <a:t> </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300" b="1">
                          <a:effectLst/>
                          <a:latin typeface="Arial" panose="020B0604020202020204" pitchFamily="34" charset="0"/>
                          <a:cs typeface="Arial" panose="020B0604020202020204" pitchFamily="34" charset="0"/>
                        </a:rPr>
                        <a:t>c34</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 </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 </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32479">
                <a:tc>
                  <a:txBody>
                    <a:bodyPr/>
                    <a:lstStyle/>
                    <a:p>
                      <a:pPr>
                        <a:lnSpc>
                          <a:spcPct val="115000"/>
                        </a:lnSpc>
                        <a:spcAft>
                          <a:spcPts val="0"/>
                        </a:spcAft>
                      </a:pPr>
                      <a:r>
                        <a:rPr lang="ro-RO" sz="1300" b="1">
                          <a:effectLst/>
                          <a:latin typeface="Arial" panose="020B0604020202020204" pitchFamily="34" charset="0"/>
                          <a:cs typeface="Arial" panose="020B0604020202020204" pitchFamily="34" charset="0"/>
                        </a:rPr>
                        <a:t>Penalitati si amenzi - contracte comerciale</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300" b="1">
                          <a:effectLst/>
                          <a:latin typeface="Arial" panose="020B0604020202020204" pitchFamily="34" charset="0"/>
                          <a:cs typeface="Arial" panose="020B0604020202020204" pitchFamily="34" charset="0"/>
                        </a:rPr>
                        <a:t> </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300" b="1">
                          <a:effectLst/>
                          <a:latin typeface="Arial" panose="020B0604020202020204" pitchFamily="34" charset="0"/>
                          <a:cs typeface="Arial" panose="020B0604020202020204" pitchFamily="34" charset="0"/>
                        </a:rPr>
                        <a:t>c35</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 </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73</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 </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186</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32479">
                <a:tc>
                  <a:txBody>
                    <a:bodyPr/>
                    <a:lstStyle/>
                    <a:p>
                      <a:pPr>
                        <a:lnSpc>
                          <a:spcPct val="115000"/>
                        </a:lnSpc>
                        <a:spcAft>
                          <a:spcPts val="0"/>
                        </a:spcAft>
                      </a:pPr>
                      <a:r>
                        <a:rPr lang="ro-RO" sz="1300" b="1">
                          <a:effectLst/>
                          <a:latin typeface="Arial" panose="020B0604020202020204" pitchFamily="34" charset="0"/>
                          <a:cs typeface="Arial" panose="020B0604020202020204" pitchFamily="34" charset="0"/>
                        </a:rPr>
                        <a:t>Alte cheltuieli de exploatare</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300" b="1">
                          <a:effectLst/>
                          <a:latin typeface="Arial" panose="020B0604020202020204" pitchFamily="34" charset="0"/>
                          <a:cs typeface="Arial" panose="020B0604020202020204" pitchFamily="34" charset="0"/>
                        </a:rPr>
                        <a:t> </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300" b="1">
                          <a:effectLst/>
                          <a:latin typeface="Arial" panose="020B0604020202020204" pitchFamily="34" charset="0"/>
                          <a:cs typeface="Arial" panose="020B0604020202020204" pitchFamily="34" charset="0"/>
                        </a:rPr>
                        <a:t> </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34,030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0.3</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66,730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0.5</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32479">
                <a:tc>
                  <a:txBody>
                    <a:bodyPr/>
                    <a:lstStyle/>
                    <a:p>
                      <a:pPr>
                        <a:lnSpc>
                          <a:spcPct val="115000"/>
                        </a:lnSpc>
                        <a:spcAft>
                          <a:spcPts val="0"/>
                        </a:spcAft>
                      </a:pPr>
                      <a:r>
                        <a:rPr lang="ro-RO" sz="1300" b="1">
                          <a:effectLst/>
                          <a:latin typeface="Arial" panose="020B0604020202020204" pitchFamily="34" charset="0"/>
                          <a:cs typeface="Arial" panose="020B0604020202020204" pitchFamily="34" charset="0"/>
                        </a:rPr>
                        <a:t>Total alte cheltuieli de exploatare</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300" b="1">
                          <a:effectLst/>
                          <a:latin typeface="Arial" panose="020B0604020202020204" pitchFamily="34" charset="0"/>
                          <a:cs typeface="Arial" panose="020B0604020202020204" pitchFamily="34" charset="0"/>
                        </a:rPr>
                        <a:t> </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300" b="1">
                          <a:effectLst/>
                          <a:latin typeface="Arial" panose="020B0604020202020204" pitchFamily="34" charset="0"/>
                          <a:cs typeface="Arial" panose="020B0604020202020204" pitchFamily="34" charset="0"/>
                        </a:rPr>
                        <a:t> </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1,628,203</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16.6</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1,696,205</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13.3</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1,773,493</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14.9</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1,568,385</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12.0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32479">
                <a:tc>
                  <a:txBody>
                    <a:bodyPr/>
                    <a:lstStyle/>
                    <a:p>
                      <a:pPr>
                        <a:lnSpc>
                          <a:spcPct val="115000"/>
                        </a:lnSpc>
                        <a:spcAft>
                          <a:spcPts val="0"/>
                        </a:spcAft>
                      </a:pPr>
                      <a:r>
                        <a:rPr lang="ro-RO" sz="1300" b="1">
                          <a:effectLst/>
                          <a:latin typeface="Arial" panose="020B0604020202020204" pitchFamily="34" charset="0"/>
                          <a:cs typeface="Arial" panose="020B0604020202020204" pitchFamily="34" charset="0"/>
                        </a:rPr>
                        <a:t>Cheltuieli transport Aprovizionare</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300" b="1">
                          <a:effectLst/>
                          <a:latin typeface="Arial" panose="020B0604020202020204" pitchFamily="34" charset="0"/>
                          <a:cs typeface="Arial" panose="020B0604020202020204" pitchFamily="34" charset="0"/>
                        </a:rPr>
                        <a:t> </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300" b="1">
                          <a:effectLst/>
                          <a:latin typeface="Arial" panose="020B0604020202020204" pitchFamily="34" charset="0"/>
                          <a:cs typeface="Arial" panose="020B0604020202020204" pitchFamily="34" charset="0"/>
                        </a:rPr>
                        <a:t>c22</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10,100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0.1</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30,090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0.2</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10,100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0.1</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10,138</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0.1</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32479">
                <a:tc>
                  <a:txBody>
                    <a:bodyPr/>
                    <a:lstStyle/>
                    <a:p>
                      <a:pPr>
                        <a:lnSpc>
                          <a:spcPct val="115000"/>
                        </a:lnSpc>
                        <a:spcAft>
                          <a:spcPts val="0"/>
                        </a:spcAft>
                      </a:pPr>
                      <a:r>
                        <a:rPr lang="ro-RO" sz="1300" b="1">
                          <a:effectLst/>
                          <a:latin typeface="Arial" panose="020B0604020202020204" pitchFamily="34" charset="0"/>
                          <a:cs typeface="Arial" panose="020B0604020202020204" pitchFamily="34" charset="0"/>
                        </a:rPr>
                        <a:t>Cheltuieli transport Desfacere</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300" b="1">
                          <a:effectLst/>
                          <a:latin typeface="Arial" panose="020B0604020202020204" pitchFamily="34" charset="0"/>
                          <a:cs typeface="Arial" panose="020B0604020202020204" pitchFamily="34" charset="0"/>
                        </a:rPr>
                        <a:t> </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300" b="1">
                          <a:effectLst/>
                          <a:latin typeface="Arial" panose="020B0604020202020204" pitchFamily="34" charset="0"/>
                          <a:cs typeface="Arial" panose="020B0604020202020204" pitchFamily="34" charset="0"/>
                        </a:rPr>
                        <a:t>c23</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54,000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0.6</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88,734</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0.7</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54,000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0.5</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32,844</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0.3</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32479">
                <a:tc>
                  <a:txBody>
                    <a:bodyPr/>
                    <a:lstStyle/>
                    <a:p>
                      <a:pPr>
                        <a:lnSpc>
                          <a:spcPct val="115000"/>
                        </a:lnSpc>
                        <a:spcAft>
                          <a:spcPts val="0"/>
                        </a:spcAft>
                      </a:pPr>
                      <a:r>
                        <a:rPr lang="ro-RO" sz="1300" b="1">
                          <a:effectLst/>
                          <a:latin typeface="Arial" panose="020B0604020202020204" pitchFamily="34" charset="0"/>
                          <a:cs typeface="Arial" panose="020B0604020202020204" pitchFamily="34" charset="0"/>
                        </a:rPr>
                        <a:t>Cheltuieli transport Matrite</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300" b="1">
                          <a:effectLst/>
                          <a:latin typeface="Arial" panose="020B0604020202020204" pitchFamily="34" charset="0"/>
                          <a:cs typeface="Arial" panose="020B0604020202020204" pitchFamily="34" charset="0"/>
                        </a:rPr>
                        <a:t> </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300" b="1">
                          <a:effectLst/>
                          <a:latin typeface="Arial" panose="020B0604020202020204" pitchFamily="34" charset="0"/>
                          <a:cs typeface="Arial" panose="020B0604020202020204" pitchFamily="34" charset="0"/>
                        </a:rPr>
                        <a:t>c24</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4,500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5,983</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4,500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588</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32479">
                <a:tc>
                  <a:txBody>
                    <a:bodyPr/>
                    <a:lstStyle/>
                    <a:p>
                      <a:pPr>
                        <a:lnSpc>
                          <a:spcPct val="115000"/>
                        </a:lnSpc>
                        <a:spcAft>
                          <a:spcPts val="0"/>
                        </a:spcAft>
                      </a:pPr>
                      <a:r>
                        <a:rPr lang="ro-RO" sz="1300" b="1">
                          <a:effectLst/>
                          <a:latin typeface="Arial" panose="020B0604020202020204" pitchFamily="34" charset="0"/>
                          <a:cs typeface="Arial" panose="020B0604020202020204" pitchFamily="34" charset="0"/>
                        </a:rPr>
                        <a:t>Cheltuieli transport Import</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300" b="1">
                          <a:effectLst/>
                          <a:latin typeface="Arial" panose="020B0604020202020204" pitchFamily="34" charset="0"/>
                          <a:cs typeface="Arial" panose="020B0604020202020204" pitchFamily="34" charset="0"/>
                        </a:rPr>
                        <a:t> </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300" b="1">
                          <a:effectLst/>
                          <a:latin typeface="Arial" panose="020B0604020202020204" pitchFamily="34" charset="0"/>
                          <a:cs typeface="Arial" panose="020B0604020202020204" pitchFamily="34" charset="0"/>
                        </a:rPr>
                        <a:t>c25</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9,000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0.1</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9,000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0.1</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1,343</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32479">
                <a:tc>
                  <a:txBody>
                    <a:bodyPr/>
                    <a:lstStyle/>
                    <a:p>
                      <a:pPr>
                        <a:lnSpc>
                          <a:spcPct val="115000"/>
                        </a:lnSpc>
                        <a:spcAft>
                          <a:spcPts val="0"/>
                        </a:spcAft>
                      </a:pPr>
                      <a:r>
                        <a:rPr lang="ro-RO" sz="1300" b="1">
                          <a:effectLst/>
                          <a:latin typeface="Arial" panose="020B0604020202020204" pitchFamily="34" charset="0"/>
                          <a:cs typeface="Arial" panose="020B0604020202020204" pitchFamily="34" charset="0"/>
                        </a:rPr>
                        <a:t>Cheltuieli transport Export</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300" b="1">
                          <a:effectLst/>
                          <a:latin typeface="Arial" panose="020B0604020202020204" pitchFamily="34" charset="0"/>
                          <a:cs typeface="Arial" panose="020B0604020202020204" pitchFamily="34" charset="0"/>
                        </a:rPr>
                        <a:t> </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300" b="1">
                          <a:effectLst/>
                          <a:latin typeface="Arial" panose="020B0604020202020204" pitchFamily="34" charset="0"/>
                          <a:cs typeface="Arial" panose="020B0604020202020204" pitchFamily="34" charset="0"/>
                        </a:rPr>
                        <a:t>c26</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15,750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0.2</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15,750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0.1</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15,087</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0.1</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361390">
                <a:tc>
                  <a:txBody>
                    <a:bodyPr/>
                    <a:lstStyle/>
                    <a:p>
                      <a:pPr>
                        <a:lnSpc>
                          <a:spcPct val="115000"/>
                        </a:lnSpc>
                        <a:spcAft>
                          <a:spcPts val="0"/>
                        </a:spcAft>
                      </a:pPr>
                      <a:r>
                        <a:rPr lang="ro-RO" sz="1300" b="1">
                          <a:effectLst/>
                          <a:latin typeface="Arial" panose="020B0604020202020204" pitchFamily="34" charset="0"/>
                          <a:cs typeface="Arial" panose="020B0604020202020204" pitchFamily="34" charset="0"/>
                        </a:rPr>
                        <a:t>Cheltuieli transport Totale</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endParaRPr lang="en-US" sz="1300" b="1">
                        <a:effectLst/>
                        <a:latin typeface="Arial" panose="020B0604020202020204" pitchFamily="34" charset="0"/>
                        <a:cs typeface="Arial" panose="020B0604020202020204" pitchFamily="34" charset="0"/>
                      </a:endParaRPr>
                    </a:p>
                  </a:txBody>
                  <a:tcPr marL="68580" marR="68580" marT="0" marB="0" anchor="ctr"/>
                </a:tc>
                <a:tc hMerge="1">
                  <a:txBody>
                    <a:bodyPr/>
                    <a:lstStyle/>
                    <a:p>
                      <a:endParaRPr lang="en-US"/>
                    </a:p>
                  </a:txBody>
                  <a:tcP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93,350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1.0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124,808</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1.0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93,350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0.8</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a:effectLst/>
                          <a:latin typeface="Arial" panose="020B0604020202020204" pitchFamily="34" charset="0"/>
                          <a:cs typeface="Arial" panose="020B0604020202020204" pitchFamily="34" charset="0"/>
                        </a:rPr>
                        <a:t>60,000</a:t>
                      </a:r>
                      <a:endParaRPr lang="en-US" sz="1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b="1" dirty="0">
                          <a:effectLst/>
                          <a:latin typeface="Arial" panose="020B0604020202020204" pitchFamily="34" charset="0"/>
                          <a:cs typeface="Arial" panose="020B0604020202020204" pitchFamily="34" charset="0"/>
                        </a:rPr>
                        <a:t>0.5</a:t>
                      </a:r>
                      <a:endParaRPr lang="en-US" sz="13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825517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82" y="121214"/>
            <a:ext cx="12192000" cy="756973"/>
          </a:xfrm>
        </p:spPr>
        <p:txBody>
          <a:bodyPr>
            <a:normAutofit/>
          </a:bodyPr>
          <a:lstStyle/>
          <a:p>
            <a:r>
              <a:rPr lang="en-US" sz="2400" dirty="0">
                <a:solidFill>
                  <a:srgbClr val="4E11D5"/>
                </a:solidFill>
                <a:latin typeface="Arial Black" panose="020B0A04020102020204" pitchFamily="34" charset="0"/>
              </a:rPr>
              <a:t>Table no. 1 </a:t>
            </a:r>
            <a:r>
              <a:rPr lang="en-US" sz="2400" dirty="0" smtClean="0">
                <a:solidFill>
                  <a:srgbClr val="4E11D5"/>
                </a:solidFill>
                <a:latin typeface="Arial Black" panose="020B0A04020102020204" pitchFamily="34" charset="0"/>
              </a:rPr>
              <a:t>: </a:t>
            </a:r>
            <a:r>
              <a:rPr lang="en-US" sz="2400" dirty="0">
                <a:solidFill>
                  <a:srgbClr val="4E11D5"/>
                </a:solidFill>
                <a:latin typeface="Arial Black" panose="020B0A04020102020204" pitchFamily="34" charset="0"/>
              </a:rPr>
              <a:t>Example of EBITDA calculation, made with Excel software, in two successive </a:t>
            </a:r>
            <a:r>
              <a:rPr lang="en-US" sz="2400" dirty="0" smtClean="0">
                <a:solidFill>
                  <a:srgbClr val="4E11D5"/>
                </a:solidFill>
                <a:latin typeface="Arial Black" panose="020B0A04020102020204" pitchFamily="34" charset="0"/>
              </a:rPr>
              <a:t>month</a:t>
            </a:r>
            <a:endParaRPr lang="en-US" sz="2400" dirty="0">
              <a:solidFill>
                <a:srgbClr val="4E11D5"/>
              </a:solidFill>
              <a:latin typeface="Arial Black" panose="020B0A040201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487863604"/>
              </p:ext>
            </p:extLst>
          </p:nvPr>
        </p:nvGraphicFramePr>
        <p:xfrm>
          <a:off x="0" y="747193"/>
          <a:ext cx="12192000" cy="6188275"/>
        </p:xfrm>
        <a:graphic>
          <a:graphicData uri="http://schemas.openxmlformats.org/drawingml/2006/table">
            <a:tbl>
              <a:tblPr firstRow="1" firstCol="1" bandRow="1">
                <a:tableStyleId>{5C22544A-7EE6-4342-B048-85BDC9FD1C3A}</a:tableStyleId>
              </a:tblPr>
              <a:tblGrid>
                <a:gridCol w="2484729"/>
                <a:gridCol w="1263091"/>
                <a:gridCol w="724205"/>
                <a:gridCol w="1082649"/>
                <a:gridCol w="721767"/>
                <a:gridCol w="1263091"/>
                <a:gridCol w="721767"/>
                <a:gridCol w="1263091"/>
                <a:gridCol w="721767"/>
                <a:gridCol w="1285037"/>
                <a:gridCol w="660806"/>
              </a:tblGrid>
              <a:tr h="274259">
                <a:tc gridSpan="2">
                  <a:txBody>
                    <a:bodyPr/>
                    <a:lstStyle/>
                    <a:p>
                      <a:pPr>
                        <a:lnSpc>
                          <a:spcPct val="115000"/>
                        </a:lnSpc>
                        <a:spcAft>
                          <a:spcPts val="0"/>
                        </a:spcAft>
                      </a:pPr>
                      <a:r>
                        <a:rPr lang="ro-RO" sz="1300" dirty="0">
                          <a:effectLst/>
                          <a:latin typeface="Arial" panose="020B0604020202020204" pitchFamily="34" charset="0"/>
                          <a:cs typeface="Arial" panose="020B0604020202020204" pitchFamily="34" charset="0"/>
                        </a:rPr>
                        <a:t>TOTAL CHELTUIELI DE EXPLOATARE</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a:txBody>
                    <a:bodyPr/>
                    <a:lstStyle/>
                    <a:p>
                      <a:pPr algn="ctr">
                        <a:lnSpc>
                          <a:spcPct val="115000"/>
                        </a:lnSpc>
                        <a:spcAft>
                          <a:spcPts val="0"/>
                        </a:spcAft>
                      </a:pPr>
                      <a:r>
                        <a:rPr lang="ro-RO" sz="1300">
                          <a:effectLst/>
                          <a:latin typeface="Arial" panose="020B0604020202020204" pitchFamily="34" charset="0"/>
                          <a:cs typeface="Arial" panose="020B0604020202020204" pitchFamily="34" charset="0"/>
                        </a:rPr>
                        <a:t> </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8,969,039</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91.6</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10,677,680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83.5</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10,611,545</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89.2</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11,221,650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86.0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98107">
                <a:tc gridSpan="3">
                  <a:txBody>
                    <a:bodyPr/>
                    <a:lstStyle/>
                    <a:p>
                      <a:pPr>
                        <a:lnSpc>
                          <a:spcPct val="115000"/>
                        </a:lnSpc>
                        <a:spcAft>
                          <a:spcPts val="0"/>
                        </a:spcAft>
                      </a:pPr>
                      <a:r>
                        <a:rPr lang="ro-RO" sz="1300">
                          <a:effectLst/>
                          <a:latin typeface="Arial" panose="020B0604020202020204" pitchFamily="34" charset="0"/>
                          <a:cs typeface="Arial" panose="020B0604020202020204" pitchFamily="34" charset="0"/>
                        </a:rPr>
                        <a:t>Pondere cheltuili cu mat.prime in productia realizata</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71.67</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sz="1300">
                        <a:effectLst/>
                        <a:latin typeface="Arial" panose="020B060402020202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70.97</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sz="1300">
                        <a:effectLst/>
                        <a:latin typeface="Arial" panose="020B060402020202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71.19</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sz="1300">
                        <a:effectLst/>
                        <a:latin typeface="Arial" panose="020B060402020202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71.23</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sz="1300">
                        <a:effectLst/>
                        <a:latin typeface="Arial" panose="020B0604020202020204" pitchFamily="34" charset="0"/>
                        <a:cs typeface="Arial" panose="020B0604020202020204" pitchFamily="34" charset="0"/>
                      </a:endParaRPr>
                    </a:p>
                  </a:txBody>
                  <a:tcPr marL="68580" marR="68580" marT="0" marB="0" anchor="ctr"/>
                </a:tc>
              </a:tr>
              <a:tr h="274259">
                <a:tc>
                  <a:txBody>
                    <a:bodyPr/>
                    <a:lstStyle/>
                    <a:p>
                      <a:pPr>
                        <a:lnSpc>
                          <a:spcPct val="115000"/>
                        </a:lnSpc>
                        <a:spcAft>
                          <a:spcPts val="0"/>
                        </a:spcAft>
                      </a:pPr>
                      <a:r>
                        <a:rPr lang="ro-RO" sz="1300">
                          <a:effectLst/>
                          <a:latin typeface="Arial" panose="020B0604020202020204" pitchFamily="34" charset="0"/>
                          <a:cs typeface="Arial" panose="020B0604020202020204" pitchFamily="34" charset="0"/>
                        </a:rPr>
                        <a:t>Venituri din active cedate</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300" dirty="0">
                          <a:effectLst/>
                          <a:latin typeface="Arial" panose="020B0604020202020204" pitchFamily="34" charset="0"/>
                          <a:cs typeface="Arial" panose="020B0604020202020204" pitchFamily="34" charset="0"/>
                        </a:rPr>
                        <a:t> </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300">
                          <a:effectLst/>
                          <a:latin typeface="Arial" panose="020B0604020202020204" pitchFamily="34" charset="0"/>
                          <a:cs typeface="Arial" panose="020B0604020202020204" pitchFamily="34" charset="0"/>
                        </a:rPr>
                        <a:t>v8</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74259">
                <a:tc>
                  <a:txBody>
                    <a:bodyPr/>
                    <a:lstStyle/>
                    <a:p>
                      <a:pPr>
                        <a:lnSpc>
                          <a:spcPct val="115000"/>
                        </a:lnSpc>
                        <a:spcAft>
                          <a:spcPts val="0"/>
                        </a:spcAft>
                      </a:pPr>
                      <a:r>
                        <a:rPr lang="ro-RO" sz="1300">
                          <a:effectLst/>
                          <a:latin typeface="Arial" panose="020B0604020202020204" pitchFamily="34" charset="0"/>
                          <a:cs typeface="Arial" panose="020B0604020202020204" pitchFamily="34" charset="0"/>
                        </a:rPr>
                        <a:t>Cheltuieli din active cedate</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300">
                          <a:effectLst/>
                          <a:latin typeface="Arial" panose="020B0604020202020204" pitchFamily="34" charset="0"/>
                          <a:cs typeface="Arial" panose="020B0604020202020204" pitchFamily="34" charset="0"/>
                        </a:rPr>
                        <a:t> </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300">
                          <a:effectLst/>
                          <a:latin typeface="Arial" panose="020B0604020202020204" pitchFamily="34" charset="0"/>
                          <a:cs typeface="Arial" panose="020B0604020202020204" pitchFamily="34" charset="0"/>
                        </a:rPr>
                        <a:t>c27</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74259">
                <a:tc>
                  <a:txBody>
                    <a:bodyPr/>
                    <a:lstStyle/>
                    <a:p>
                      <a:pPr>
                        <a:lnSpc>
                          <a:spcPct val="115000"/>
                        </a:lnSpc>
                        <a:spcAft>
                          <a:spcPts val="0"/>
                        </a:spcAft>
                      </a:pPr>
                      <a:r>
                        <a:rPr lang="ro-RO" sz="1300" dirty="0">
                          <a:solidFill>
                            <a:srgbClr val="4E11D5"/>
                          </a:solidFill>
                          <a:effectLst/>
                          <a:latin typeface="Arial" panose="020B0604020202020204" pitchFamily="34" charset="0"/>
                          <a:cs typeface="Arial" panose="020B0604020202020204" pitchFamily="34" charset="0"/>
                        </a:rPr>
                        <a:t>EBITDA</a:t>
                      </a:r>
                      <a:endParaRPr lang="en-US" sz="1300" dirty="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300" dirty="0">
                          <a:solidFill>
                            <a:srgbClr val="4E11D5"/>
                          </a:solidFill>
                          <a:effectLst/>
                          <a:latin typeface="Arial" panose="020B0604020202020204" pitchFamily="34" charset="0"/>
                          <a:cs typeface="Arial" panose="020B0604020202020204" pitchFamily="34" charset="0"/>
                        </a:rPr>
                        <a:t> </a:t>
                      </a:r>
                      <a:endParaRPr lang="en-US" sz="1300" dirty="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300" dirty="0">
                          <a:solidFill>
                            <a:srgbClr val="4E11D5"/>
                          </a:solidFill>
                          <a:effectLst/>
                          <a:latin typeface="Arial" panose="020B0604020202020204" pitchFamily="34" charset="0"/>
                          <a:cs typeface="Arial" panose="020B0604020202020204" pitchFamily="34" charset="0"/>
                        </a:rPr>
                        <a:t> </a:t>
                      </a:r>
                      <a:endParaRPr lang="en-US" sz="1300" dirty="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dirty="0">
                          <a:solidFill>
                            <a:srgbClr val="4E11D5"/>
                          </a:solidFill>
                          <a:effectLst/>
                          <a:latin typeface="Arial" panose="020B0604020202020204" pitchFamily="34" charset="0"/>
                          <a:cs typeface="Arial" panose="020B0604020202020204" pitchFamily="34" charset="0"/>
                        </a:rPr>
                        <a:t>826,822</a:t>
                      </a:r>
                      <a:endParaRPr lang="en-US" sz="1300" dirty="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dirty="0">
                          <a:solidFill>
                            <a:srgbClr val="4E11D5"/>
                          </a:solidFill>
                          <a:effectLst/>
                          <a:latin typeface="Arial" panose="020B0604020202020204" pitchFamily="34" charset="0"/>
                          <a:cs typeface="Arial" panose="020B0604020202020204" pitchFamily="34" charset="0"/>
                        </a:rPr>
                        <a:t>8.4</a:t>
                      </a:r>
                      <a:endParaRPr lang="en-US" sz="1300" dirty="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dirty="0">
                          <a:solidFill>
                            <a:srgbClr val="4E11D5"/>
                          </a:solidFill>
                          <a:effectLst/>
                          <a:latin typeface="Arial" panose="020B0604020202020204" pitchFamily="34" charset="0"/>
                          <a:cs typeface="Arial" panose="020B0604020202020204" pitchFamily="34" charset="0"/>
                        </a:rPr>
                        <a:t>1,396,754</a:t>
                      </a:r>
                      <a:endParaRPr lang="en-US" sz="1300" dirty="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solidFill>
                            <a:srgbClr val="4E11D5"/>
                          </a:solidFill>
                          <a:effectLst/>
                          <a:latin typeface="Arial" panose="020B0604020202020204" pitchFamily="34" charset="0"/>
                          <a:cs typeface="Arial" panose="020B0604020202020204" pitchFamily="34" charset="0"/>
                        </a:rPr>
                        <a:t>10.9</a:t>
                      </a:r>
                      <a:endParaRPr lang="en-US" sz="130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dirty="0">
                          <a:solidFill>
                            <a:srgbClr val="4E11D5"/>
                          </a:solidFill>
                          <a:effectLst/>
                          <a:latin typeface="Arial" panose="020B0604020202020204" pitchFamily="34" charset="0"/>
                          <a:cs typeface="Arial" panose="020B0604020202020204" pitchFamily="34" charset="0"/>
                        </a:rPr>
                        <a:t>1,286,767</a:t>
                      </a:r>
                      <a:endParaRPr lang="en-US" sz="1300" dirty="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dirty="0">
                          <a:solidFill>
                            <a:srgbClr val="4E11D5"/>
                          </a:solidFill>
                          <a:effectLst/>
                          <a:latin typeface="Arial" panose="020B0604020202020204" pitchFamily="34" charset="0"/>
                          <a:cs typeface="Arial" panose="020B0604020202020204" pitchFamily="34" charset="0"/>
                        </a:rPr>
                        <a:t>10.8</a:t>
                      </a:r>
                      <a:endParaRPr lang="en-US" sz="1300" dirty="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dirty="0">
                          <a:solidFill>
                            <a:srgbClr val="4E11D5"/>
                          </a:solidFill>
                          <a:effectLst/>
                          <a:latin typeface="Arial" panose="020B0604020202020204" pitchFamily="34" charset="0"/>
                          <a:cs typeface="Arial" panose="020B0604020202020204" pitchFamily="34" charset="0"/>
                        </a:rPr>
                        <a:t>1,917,939</a:t>
                      </a:r>
                      <a:endParaRPr lang="en-US" sz="1300" dirty="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dirty="0">
                          <a:solidFill>
                            <a:srgbClr val="4E11D5"/>
                          </a:solidFill>
                          <a:effectLst/>
                          <a:latin typeface="Arial" panose="020B0604020202020204" pitchFamily="34" charset="0"/>
                          <a:cs typeface="Arial" panose="020B0604020202020204" pitchFamily="34" charset="0"/>
                        </a:rPr>
                        <a:t>14.7</a:t>
                      </a:r>
                      <a:endParaRPr lang="en-US" sz="1300" dirty="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74259">
                <a:tc>
                  <a:txBody>
                    <a:bodyPr/>
                    <a:lstStyle/>
                    <a:p>
                      <a:pPr>
                        <a:lnSpc>
                          <a:spcPct val="115000"/>
                        </a:lnSpc>
                        <a:spcAft>
                          <a:spcPts val="0"/>
                        </a:spcAft>
                      </a:pPr>
                      <a:r>
                        <a:rPr lang="ro-RO" sz="1300">
                          <a:effectLst/>
                          <a:latin typeface="Arial" panose="020B0604020202020204" pitchFamily="34" charset="0"/>
                          <a:cs typeface="Arial" panose="020B0604020202020204" pitchFamily="34" charset="0"/>
                        </a:rPr>
                        <a:t>Cheltuieli cu amortizarea imobilizarilor</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300">
                          <a:effectLst/>
                          <a:latin typeface="Arial" panose="020B0604020202020204" pitchFamily="34" charset="0"/>
                          <a:cs typeface="Arial" panose="020B0604020202020204" pitchFamily="34" charset="0"/>
                        </a:rPr>
                        <a:t>Total</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300">
                          <a:effectLst/>
                          <a:latin typeface="Arial" panose="020B0604020202020204" pitchFamily="34" charset="0"/>
                          <a:cs typeface="Arial" panose="020B0604020202020204" pitchFamily="34" charset="0"/>
                        </a:rPr>
                        <a:t> </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477,816</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4.9</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dirty="0">
                          <a:effectLst/>
                          <a:latin typeface="Arial" panose="020B0604020202020204" pitchFamily="34" charset="0"/>
                          <a:cs typeface="Arial" panose="020B0604020202020204" pitchFamily="34" charset="0"/>
                        </a:rPr>
                        <a:t>514,164</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dirty="0">
                          <a:effectLst/>
                          <a:latin typeface="Arial" panose="020B0604020202020204" pitchFamily="34" charset="0"/>
                          <a:cs typeface="Arial" panose="020B0604020202020204" pitchFamily="34" charset="0"/>
                        </a:rPr>
                        <a:t>4.0</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511,023</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4.3</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514,097</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3.9</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74259">
                <a:tc>
                  <a:txBody>
                    <a:bodyPr/>
                    <a:lstStyle/>
                    <a:p>
                      <a:pPr>
                        <a:lnSpc>
                          <a:spcPct val="115000"/>
                        </a:lnSpc>
                        <a:spcAft>
                          <a:spcPts val="0"/>
                        </a:spcAft>
                      </a:pPr>
                      <a:r>
                        <a:rPr lang="ro-RO" sz="1300">
                          <a:effectLst/>
                          <a:latin typeface="Arial" panose="020B0604020202020204" pitchFamily="34" charset="0"/>
                          <a:cs typeface="Arial" panose="020B0604020202020204" pitchFamily="34" charset="0"/>
                        </a:rPr>
                        <a:t>amortizare mij fixe de productie</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300">
                          <a:effectLst/>
                          <a:latin typeface="Arial" panose="020B0604020202020204" pitchFamily="34" charset="0"/>
                          <a:cs typeface="Arial" panose="020B0604020202020204" pitchFamily="34" charset="0"/>
                        </a:rPr>
                        <a:t>Directa</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300">
                          <a:effectLst/>
                          <a:latin typeface="Arial" panose="020B0604020202020204" pitchFamily="34" charset="0"/>
                          <a:cs typeface="Arial" panose="020B0604020202020204" pitchFamily="34" charset="0"/>
                        </a:rPr>
                        <a:t>a1</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439,612</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4.5</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514,164</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4.0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472,969</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4.0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514,097</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3.9</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74259">
                <a:tc>
                  <a:txBody>
                    <a:bodyPr/>
                    <a:lstStyle/>
                    <a:p>
                      <a:pPr>
                        <a:lnSpc>
                          <a:spcPct val="115000"/>
                        </a:lnSpc>
                        <a:spcAft>
                          <a:spcPts val="0"/>
                        </a:spcAft>
                      </a:pPr>
                      <a:r>
                        <a:rPr lang="ro-RO" sz="1300">
                          <a:effectLst/>
                          <a:latin typeface="Arial" panose="020B0604020202020204" pitchFamily="34" charset="0"/>
                          <a:cs typeface="Arial" panose="020B0604020202020204" pitchFamily="34" charset="0"/>
                        </a:rPr>
                        <a:t>amortizare mij fixe in administratie, IT</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300">
                          <a:effectLst/>
                          <a:latin typeface="Arial" panose="020B0604020202020204" pitchFamily="34" charset="0"/>
                          <a:cs typeface="Arial" panose="020B0604020202020204" pitchFamily="34" charset="0"/>
                        </a:rPr>
                        <a:t>CGA</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300">
                          <a:effectLst/>
                          <a:latin typeface="Arial" panose="020B0604020202020204" pitchFamily="34" charset="0"/>
                          <a:cs typeface="Arial" panose="020B0604020202020204" pitchFamily="34" charset="0"/>
                        </a:rPr>
                        <a:t>a2</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38,204</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0.4</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38,054</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0.3</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548518">
                <a:tc>
                  <a:txBody>
                    <a:bodyPr/>
                    <a:lstStyle/>
                    <a:p>
                      <a:pPr>
                        <a:lnSpc>
                          <a:spcPct val="115000"/>
                        </a:lnSpc>
                        <a:spcAft>
                          <a:spcPts val="0"/>
                        </a:spcAft>
                      </a:pPr>
                      <a:r>
                        <a:rPr lang="ro-RO" sz="1300">
                          <a:effectLst/>
                          <a:latin typeface="Arial" panose="020B0604020202020204" pitchFamily="34" charset="0"/>
                          <a:cs typeface="Arial" panose="020B0604020202020204" pitchFamily="34" charset="0"/>
                        </a:rPr>
                        <a:t>Venituri din subventii pentru investitii  (50%  amortizare CCE)</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300">
                          <a:effectLst/>
                          <a:latin typeface="Arial" panose="020B0604020202020204" pitchFamily="34" charset="0"/>
                          <a:cs typeface="Arial" panose="020B0604020202020204" pitchFamily="34" charset="0"/>
                        </a:rPr>
                        <a:t> </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300">
                          <a:effectLst/>
                          <a:latin typeface="Arial" panose="020B0604020202020204" pitchFamily="34" charset="0"/>
                          <a:cs typeface="Arial" panose="020B0604020202020204" pitchFamily="34" charset="0"/>
                        </a:rPr>
                        <a:t>a3</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152,380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1.6</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152,380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1.2</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152,380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1.3</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152,380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1.2</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74259">
                <a:tc>
                  <a:txBody>
                    <a:bodyPr/>
                    <a:lstStyle/>
                    <a:p>
                      <a:pPr>
                        <a:lnSpc>
                          <a:spcPct val="115000"/>
                        </a:lnSpc>
                        <a:spcAft>
                          <a:spcPts val="0"/>
                        </a:spcAft>
                      </a:pPr>
                      <a:r>
                        <a:rPr lang="ro-RO" sz="1300">
                          <a:effectLst/>
                          <a:latin typeface="Arial" panose="020B0604020202020204" pitchFamily="34" charset="0"/>
                          <a:cs typeface="Arial" panose="020B0604020202020204" pitchFamily="34" charset="0"/>
                        </a:rPr>
                        <a:t>Rezultatul exploatarii</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300">
                          <a:effectLst/>
                          <a:latin typeface="Arial" panose="020B0604020202020204" pitchFamily="34" charset="0"/>
                          <a:cs typeface="Arial" panose="020B0604020202020204" pitchFamily="34" charset="0"/>
                        </a:rPr>
                        <a:t> </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300">
                          <a:effectLst/>
                          <a:latin typeface="Arial" panose="020B0604020202020204" pitchFamily="34" charset="0"/>
                          <a:cs typeface="Arial" panose="020B0604020202020204" pitchFamily="34" charset="0"/>
                        </a:rPr>
                        <a:t> </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501,386</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5.1</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1,034,970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8.1</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928,124</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7.8</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1,556,222</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11.9</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74259">
                <a:tc>
                  <a:txBody>
                    <a:bodyPr/>
                    <a:lstStyle/>
                    <a:p>
                      <a:pPr>
                        <a:lnSpc>
                          <a:spcPct val="115000"/>
                        </a:lnSpc>
                        <a:spcAft>
                          <a:spcPts val="0"/>
                        </a:spcAft>
                      </a:pPr>
                      <a:r>
                        <a:rPr lang="ro-RO" sz="1300">
                          <a:effectLst/>
                          <a:latin typeface="Arial" panose="020B0604020202020204" pitchFamily="34" charset="0"/>
                          <a:cs typeface="Arial" panose="020B0604020202020204" pitchFamily="34" charset="0"/>
                        </a:rPr>
                        <a:t>Venituri financiare</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300">
                          <a:effectLst/>
                          <a:latin typeface="Arial" panose="020B0604020202020204" pitchFamily="34" charset="0"/>
                          <a:cs typeface="Arial" panose="020B0604020202020204" pitchFamily="34" charset="0"/>
                        </a:rPr>
                        <a:t> </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300">
                          <a:effectLst/>
                          <a:latin typeface="Arial" panose="020B0604020202020204" pitchFamily="34" charset="0"/>
                          <a:cs typeface="Arial" panose="020B0604020202020204" pitchFamily="34" charset="0"/>
                        </a:rPr>
                        <a:t>v9</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123,428</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1.3</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195,389</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1.5</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149,919</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1.3</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110,092</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0.8</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74259">
                <a:tc>
                  <a:txBody>
                    <a:bodyPr/>
                    <a:lstStyle/>
                    <a:p>
                      <a:pPr>
                        <a:lnSpc>
                          <a:spcPct val="115000"/>
                        </a:lnSpc>
                        <a:spcAft>
                          <a:spcPts val="0"/>
                        </a:spcAft>
                      </a:pPr>
                      <a:r>
                        <a:rPr lang="ro-RO" sz="1300">
                          <a:effectLst/>
                          <a:latin typeface="Arial" panose="020B0604020202020204" pitchFamily="34" charset="0"/>
                          <a:cs typeface="Arial" panose="020B0604020202020204" pitchFamily="34" charset="0"/>
                        </a:rPr>
                        <a:t>Cheltuieli financiare Total</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300">
                          <a:effectLst/>
                          <a:latin typeface="Arial" panose="020B0604020202020204" pitchFamily="34" charset="0"/>
                          <a:cs typeface="Arial" panose="020B0604020202020204" pitchFamily="34" charset="0"/>
                        </a:rPr>
                        <a:t> </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300">
                          <a:effectLst/>
                          <a:latin typeface="Arial" panose="020B0604020202020204" pitchFamily="34" charset="0"/>
                          <a:cs typeface="Arial" panose="020B0604020202020204" pitchFamily="34" charset="0"/>
                        </a:rPr>
                        <a:t> </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137,252</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1.4</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13,627</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0.1</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157,695</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1.3</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111,993</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0.9</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74259">
                <a:tc>
                  <a:txBody>
                    <a:bodyPr/>
                    <a:lstStyle/>
                    <a:p>
                      <a:pPr>
                        <a:lnSpc>
                          <a:spcPct val="115000"/>
                        </a:lnSpc>
                        <a:spcAft>
                          <a:spcPts val="0"/>
                        </a:spcAft>
                      </a:pPr>
                      <a:r>
                        <a:rPr lang="ro-RO" sz="1300">
                          <a:effectLst/>
                          <a:latin typeface="Arial" panose="020B0604020202020204" pitchFamily="34" charset="0"/>
                          <a:cs typeface="Arial" panose="020B0604020202020204" pitchFamily="34" charset="0"/>
                        </a:rPr>
                        <a:t>Dobanzi credite</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300">
                          <a:effectLst/>
                          <a:latin typeface="Arial" panose="020B0604020202020204" pitchFamily="34" charset="0"/>
                          <a:cs typeface="Arial" panose="020B0604020202020204" pitchFamily="34" charset="0"/>
                        </a:rPr>
                        <a:t> </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300">
                          <a:effectLst/>
                          <a:latin typeface="Arial" panose="020B0604020202020204" pitchFamily="34" charset="0"/>
                          <a:cs typeface="Arial" panose="020B0604020202020204" pitchFamily="34" charset="0"/>
                        </a:rPr>
                        <a:t>c28</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29,498</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0.3</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25,588</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0.2</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26,814</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0.2</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23,009</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0.2</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74259">
                <a:tc>
                  <a:txBody>
                    <a:bodyPr/>
                    <a:lstStyle/>
                    <a:p>
                      <a:pPr>
                        <a:lnSpc>
                          <a:spcPct val="115000"/>
                        </a:lnSpc>
                        <a:spcAft>
                          <a:spcPts val="0"/>
                        </a:spcAft>
                      </a:pPr>
                      <a:r>
                        <a:rPr lang="ro-RO" sz="1300">
                          <a:effectLst/>
                          <a:latin typeface="Arial" panose="020B0604020202020204" pitchFamily="34" charset="0"/>
                          <a:cs typeface="Arial" panose="020B0604020202020204" pitchFamily="34" charset="0"/>
                        </a:rPr>
                        <a:t>Diferente de curs valutar</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300">
                          <a:effectLst/>
                          <a:latin typeface="Arial" panose="020B0604020202020204" pitchFamily="34" charset="0"/>
                          <a:cs typeface="Arial" panose="020B0604020202020204" pitchFamily="34" charset="0"/>
                        </a:rPr>
                        <a:t> </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300">
                          <a:effectLst/>
                          <a:latin typeface="Arial" panose="020B0604020202020204" pitchFamily="34" charset="0"/>
                          <a:cs typeface="Arial" panose="020B0604020202020204" pitchFamily="34" charset="0"/>
                        </a:rPr>
                        <a:t>c29</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107,754</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1.1</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-11,961</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-0.1</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130,881</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1.1</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88,984</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0.7</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74259">
                <a:tc>
                  <a:txBody>
                    <a:bodyPr/>
                    <a:lstStyle/>
                    <a:p>
                      <a:pPr>
                        <a:lnSpc>
                          <a:spcPct val="115000"/>
                        </a:lnSpc>
                        <a:spcAft>
                          <a:spcPts val="0"/>
                        </a:spcAft>
                      </a:pPr>
                      <a:r>
                        <a:rPr lang="ro-RO" sz="1300">
                          <a:effectLst/>
                          <a:latin typeface="Arial" panose="020B0604020202020204" pitchFamily="34" charset="0"/>
                          <a:cs typeface="Arial" panose="020B0604020202020204" pitchFamily="34" charset="0"/>
                        </a:rPr>
                        <a:t>Alte cheltuieli financiare</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300">
                          <a:effectLst/>
                          <a:latin typeface="Arial" panose="020B0604020202020204" pitchFamily="34" charset="0"/>
                          <a:cs typeface="Arial" panose="020B0604020202020204" pitchFamily="34" charset="0"/>
                        </a:rPr>
                        <a:t> </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300">
                          <a:effectLst/>
                          <a:latin typeface="Arial" panose="020B0604020202020204" pitchFamily="34" charset="0"/>
                          <a:cs typeface="Arial" panose="020B0604020202020204" pitchFamily="34" charset="0"/>
                        </a:rPr>
                        <a:t>c30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 </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 </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74259">
                <a:tc>
                  <a:txBody>
                    <a:bodyPr/>
                    <a:lstStyle/>
                    <a:p>
                      <a:pPr>
                        <a:lnSpc>
                          <a:spcPct val="115000"/>
                        </a:lnSpc>
                        <a:spcAft>
                          <a:spcPts val="0"/>
                        </a:spcAft>
                      </a:pPr>
                      <a:r>
                        <a:rPr lang="ro-RO" sz="1300">
                          <a:effectLst/>
                          <a:latin typeface="Arial" panose="020B0604020202020204" pitchFamily="34" charset="0"/>
                          <a:cs typeface="Arial" panose="020B0604020202020204" pitchFamily="34" charset="0"/>
                        </a:rPr>
                        <a:t>Rezultatul financiar</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300">
                          <a:effectLst/>
                          <a:latin typeface="Arial" panose="020B0604020202020204" pitchFamily="34" charset="0"/>
                          <a:cs typeface="Arial" panose="020B0604020202020204" pitchFamily="34" charset="0"/>
                        </a:rPr>
                        <a:t> </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300">
                          <a:effectLst/>
                          <a:latin typeface="Arial" panose="020B0604020202020204" pitchFamily="34" charset="0"/>
                          <a:cs typeface="Arial" panose="020B0604020202020204" pitchFamily="34" charset="0"/>
                        </a:rPr>
                        <a:t> </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-13,824</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-0.1</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181,762</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1.4</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-7,777</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-0.1</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-1,901</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74259">
                <a:tc>
                  <a:txBody>
                    <a:bodyPr/>
                    <a:lstStyle/>
                    <a:p>
                      <a:pPr>
                        <a:lnSpc>
                          <a:spcPct val="115000"/>
                        </a:lnSpc>
                        <a:spcAft>
                          <a:spcPts val="0"/>
                        </a:spcAft>
                      </a:pPr>
                      <a:r>
                        <a:rPr lang="ro-RO" sz="1300" dirty="0">
                          <a:solidFill>
                            <a:srgbClr val="4E11D5"/>
                          </a:solidFill>
                          <a:effectLst/>
                          <a:latin typeface="Arial" panose="020B0604020202020204" pitchFamily="34" charset="0"/>
                          <a:cs typeface="Arial" panose="020B0604020202020204" pitchFamily="34" charset="0"/>
                        </a:rPr>
                        <a:t>PROFIT BRUT</a:t>
                      </a:r>
                      <a:endParaRPr lang="en-US" sz="1300" dirty="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300" dirty="0">
                          <a:solidFill>
                            <a:srgbClr val="4E11D5"/>
                          </a:solidFill>
                          <a:effectLst/>
                          <a:latin typeface="Arial" panose="020B0604020202020204" pitchFamily="34" charset="0"/>
                          <a:cs typeface="Arial" panose="020B0604020202020204" pitchFamily="34" charset="0"/>
                        </a:rPr>
                        <a:t> </a:t>
                      </a:r>
                      <a:endParaRPr lang="en-US" sz="1300" dirty="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300" dirty="0">
                          <a:solidFill>
                            <a:srgbClr val="4E11D5"/>
                          </a:solidFill>
                          <a:effectLst/>
                          <a:latin typeface="Arial" panose="020B0604020202020204" pitchFamily="34" charset="0"/>
                          <a:cs typeface="Arial" panose="020B0604020202020204" pitchFamily="34" charset="0"/>
                        </a:rPr>
                        <a:t> </a:t>
                      </a:r>
                      <a:endParaRPr lang="en-US" sz="1300" dirty="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dirty="0">
                          <a:solidFill>
                            <a:srgbClr val="4E11D5"/>
                          </a:solidFill>
                          <a:effectLst/>
                          <a:latin typeface="Arial" panose="020B0604020202020204" pitchFamily="34" charset="0"/>
                          <a:cs typeface="Arial" panose="020B0604020202020204" pitchFamily="34" charset="0"/>
                        </a:rPr>
                        <a:t>487,562</a:t>
                      </a:r>
                      <a:endParaRPr lang="en-US" sz="1300" dirty="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dirty="0">
                          <a:solidFill>
                            <a:srgbClr val="4E11D5"/>
                          </a:solidFill>
                          <a:effectLst/>
                          <a:latin typeface="Arial" panose="020B0604020202020204" pitchFamily="34" charset="0"/>
                          <a:cs typeface="Arial" panose="020B0604020202020204" pitchFamily="34" charset="0"/>
                        </a:rPr>
                        <a:t>5.0</a:t>
                      </a:r>
                      <a:endParaRPr lang="en-US" sz="1300" dirty="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dirty="0">
                          <a:solidFill>
                            <a:srgbClr val="4E11D5"/>
                          </a:solidFill>
                          <a:effectLst/>
                          <a:latin typeface="Arial" panose="020B0604020202020204" pitchFamily="34" charset="0"/>
                          <a:cs typeface="Arial" panose="020B0604020202020204" pitchFamily="34" charset="0"/>
                        </a:rPr>
                        <a:t>1,216,731</a:t>
                      </a:r>
                      <a:endParaRPr lang="en-US" sz="1300" dirty="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solidFill>
                            <a:srgbClr val="4E11D5"/>
                          </a:solidFill>
                          <a:effectLst/>
                          <a:latin typeface="Arial" panose="020B0604020202020204" pitchFamily="34" charset="0"/>
                          <a:cs typeface="Arial" panose="020B0604020202020204" pitchFamily="34" charset="0"/>
                        </a:rPr>
                        <a:t>9.5</a:t>
                      </a:r>
                      <a:endParaRPr lang="en-US" sz="130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dirty="0">
                          <a:solidFill>
                            <a:srgbClr val="4E11D5"/>
                          </a:solidFill>
                          <a:effectLst/>
                          <a:latin typeface="Arial" panose="020B0604020202020204" pitchFamily="34" charset="0"/>
                          <a:cs typeface="Arial" panose="020B0604020202020204" pitchFamily="34" charset="0"/>
                        </a:rPr>
                        <a:t>920,347</a:t>
                      </a:r>
                      <a:endParaRPr lang="en-US" sz="1300" dirty="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dirty="0">
                          <a:solidFill>
                            <a:srgbClr val="4E11D5"/>
                          </a:solidFill>
                          <a:effectLst/>
                          <a:latin typeface="Arial" panose="020B0604020202020204" pitchFamily="34" charset="0"/>
                          <a:cs typeface="Arial" panose="020B0604020202020204" pitchFamily="34" charset="0"/>
                        </a:rPr>
                        <a:t>7.7</a:t>
                      </a:r>
                      <a:endParaRPr lang="en-US" sz="1300" dirty="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dirty="0">
                          <a:solidFill>
                            <a:srgbClr val="4E11D5"/>
                          </a:solidFill>
                          <a:effectLst/>
                          <a:latin typeface="Arial" panose="020B0604020202020204" pitchFamily="34" charset="0"/>
                          <a:cs typeface="Arial" panose="020B0604020202020204" pitchFamily="34" charset="0"/>
                        </a:rPr>
                        <a:t>1,554,320</a:t>
                      </a:r>
                      <a:endParaRPr lang="en-US" sz="1300" dirty="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dirty="0">
                          <a:solidFill>
                            <a:srgbClr val="4E11D5"/>
                          </a:solidFill>
                          <a:effectLst/>
                          <a:latin typeface="Arial" panose="020B0604020202020204" pitchFamily="34" charset="0"/>
                          <a:cs typeface="Arial" panose="020B0604020202020204" pitchFamily="34" charset="0"/>
                        </a:rPr>
                        <a:t>11.9</a:t>
                      </a:r>
                      <a:endParaRPr lang="en-US" sz="1300" dirty="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74259">
                <a:tc>
                  <a:txBody>
                    <a:bodyPr/>
                    <a:lstStyle/>
                    <a:p>
                      <a:pPr>
                        <a:lnSpc>
                          <a:spcPct val="115000"/>
                        </a:lnSpc>
                        <a:spcAft>
                          <a:spcPts val="0"/>
                        </a:spcAft>
                      </a:pPr>
                      <a:r>
                        <a:rPr lang="ro-RO" sz="1300">
                          <a:effectLst/>
                          <a:latin typeface="Arial" panose="020B0604020202020204" pitchFamily="34" charset="0"/>
                          <a:cs typeface="Arial" panose="020B0604020202020204" pitchFamily="34" charset="0"/>
                        </a:rPr>
                        <a:t>Impozit pe profit fiscal</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300">
                          <a:effectLst/>
                          <a:latin typeface="Arial" panose="020B0604020202020204" pitchFamily="34" charset="0"/>
                          <a:cs typeface="Arial" panose="020B0604020202020204" pitchFamily="34" charset="0"/>
                        </a:rPr>
                        <a:t> </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300">
                          <a:effectLst/>
                          <a:latin typeface="Arial" panose="020B0604020202020204" pitchFamily="34" charset="0"/>
                          <a:cs typeface="Arial" panose="020B0604020202020204" pitchFamily="34" charset="0"/>
                        </a:rPr>
                        <a:t>c37</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effectLst/>
                          <a:latin typeface="Arial" panose="020B0604020202020204" pitchFamily="34" charset="0"/>
                          <a:cs typeface="Arial" panose="020B0604020202020204" pitchFamily="34" charset="0"/>
                        </a:rPr>
                        <a:t>0.0</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74259">
                <a:tc>
                  <a:txBody>
                    <a:bodyPr/>
                    <a:lstStyle/>
                    <a:p>
                      <a:pPr>
                        <a:lnSpc>
                          <a:spcPct val="115000"/>
                        </a:lnSpc>
                        <a:spcAft>
                          <a:spcPts val="0"/>
                        </a:spcAft>
                      </a:pPr>
                      <a:r>
                        <a:rPr lang="ro-RO" sz="1300" dirty="0">
                          <a:solidFill>
                            <a:srgbClr val="4E11D5"/>
                          </a:solidFill>
                          <a:effectLst/>
                          <a:latin typeface="Arial" panose="020B0604020202020204" pitchFamily="34" charset="0"/>
                          <a:cs typeface="Arial" panose="020B0604020202020204" pitchFamily="34" charset="0"/>
                        </a:rPr>
                        <a:t>PROFIT NET</a:t>
                      </a:r>
                      <a:endParaRPr lang="en-US" sz="1300" dirty="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ro-RO" sz="1300" dirty="0">
                          <a:solidFill>
                            <a:srgbClr val="4E11D5"/>
                          </a:solidFill>
                          <a:effectLst/>
                          <a:latin typeface="Arial" panose="020B0604020202020204" pitchFamily="34" charset="0"/>
                          <a:cs typeface="Arial" panose="020B0604020202020204" pitchFamily="34" charset="0"/>
                        </a:rPr>
                        <a:t> </a:t>
                      </a:r>
                      <a:endParaRPr lang="en-US" sz="1300" dirty="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ro-RO" sz="1300" dirty="0">
                          <a:solidFill>
                            <a:srgbClr val="4E11D5"/>
                          </a:solidFill>
                          <a:effectLst/>
                          <a:latin typeface="Arial" panose="020B0604020202020204" pitchFamily="34" charset="0"/>
                          <a:cs typeface="Arial" panose="020B0604020202020204" pitchFamily="34" charset="0"/>
                        </a:rPr>
                        <a:t> </a:t>
                      </a:r>
                      <a:endParaRPr lang="en-US" sz="1300" dirty="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dirty="0">
                          <a:solidFill>
                            <a:srgbClr val="4E11D5"/>
                          </a:solidFill>
                          <a:effectLst/>
                          <a:latin typeface="Arial" panose="020B0604020202020204" pitchFamily="34" charset="0"/>
                          <a:cs typeface="Arial" panose="020B0604020202020204" pitchFamily="34" charset="0"/>
                        </a:rPr>
                        <a:t>487,562</a:t>
                      </a:r>
                      <a:endParaRPr lang="en-US" sz="1300" dirty="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a:solidFill>
                            <a:srgbClr val="4E11D5"/>
                          </a:solidFill>
                          <a:effectLst/>
                          <a:latin typeface="Arial" panose="020B0604020202020204" pitchFamily="34" charset="0"/>
                          <a:cs typeface="Arial" panose="020B0604020202020204" pitchFamily="34" charset="0"/>
                        </a:rPr>
                        <a:t>5.0</a:t>
                      </a:r>
                      <a:endParaRPr lang="en-US" sz="130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dirty="0">
                          <a:solidFill>
                            <a:srgbClr val="4E11D5"/>
                          </a:solidFill>
                          <a:effectLst/>
                          <a:latin typeface="Arial" panose="020B0604020202020204" pitchFamily="34" charset="0"/>
                          <a:cs typeface="Arial" panose="020B0604020202020204" pitchFamily="34" charset="0"/>
                        </a:rPr>
                        <a:t>1,216,731</a:t>
                      </a:r>
                      <a:endParaRPr lang="en-US" sz="1300" dirty="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dirty="0">
                          <a:solidFill>
                            <a:srgbClr val="4E11D5"/>
                          </a:solidFill>
                          <a:effectLst/>
                          <a:latin typeface="Arial" panose="020B0604020202020204" pitchFamily="34" charset="0"/>
                          <a:cs typeface="Arial" panose="020B0604020202020204" pitchFamily="34" charset="0"/>
                        </a:rPr>
                        <a:t>9.5</a:t>
                      </a:r>
                      <a:endParaRPr lang="en-US" sz="1300" dirty="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dirty="0">
                          <a:solidFill>
                            <a:srgbClr val="4E11D5"/>
                          </a:solidFill>
                          <a:effectLst/>
                          <a:latin typeface="Arial" panose="020B0604020202020204" pitchFamily="34" charset="0"/>
                          <a:cs typeface="Arial" panose="020B0604020202020204" pitchFamily="34" charset="0"/>
                        </a:rPr>
                        <a:t>920,347</a:t>
                      </a:r>
                      <a:endParaRPr lang="en-US" sz="1300" dirty="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dirty="0">
                          <a:solidFill>
                            <a:srgbClr val="4E11D5"/>
                          </a:solidFill>
                          <a:effectLst/>
                          <a:latin typeface="Arial" panose="020B0604020202020204" pitchFamily="34" charset="0"/>
                          <a:cs typeface="Arial" panose="020B0604020202020204" pitchFamily="34" charset="0"/>
                        </a:rPr>
                        <a:t>7.7</a:t>
                      </a:r>
                      <a:endParaRPr lang="en-US" sz="1300" dirty="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dirty="0">
                          <a:solidFill>
                            <a:srgbClr val="4E11D5"/>
                          </a:solidFill>
                          <a:effectLst/>
                          <a:latin typeface="Arial" panose="020B0604020202020204" pitchFamily="34" charset="0"/>
                          <a:cs typeface="Arial" panose="020B0604020202020204" pitchFamily="34" charset="0"/>
                        </a:rPr>
                        <a:t>1,554,320</a:t>
                      </a:r>
                      <a:endParaRPr lang="en-US" sz="1300" dirty="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ro-RO" sz="1300" dirty="0">
                          <a:solidFill>
                            <a:srgbClr val="4E11D5"/>
                          </a:solidFill>
                          <a:effectLst/>
                          <a:latin typeface="Arial" panose="020B0604020202020204" pitchFamily="34" charset="0"/>
                          <a:cs typeface="Arial" panose="020B0604020202020204" pitchFamily="34" charset="0"/>
                        </a:rPr>
                        <a:t>11.9</a:t>
                      </a:r>
                      <a:endParaRPr lang="en-US" sz="1300" dirty="0">
                        <a:solidFill>
                          <a:srgbClr val="4E11D5"/>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550118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Black" panose="020B0A04020102020204" pitchFamily="34" charset="0"/>
              </a:rPr>
              <a:t>Conclusion </a:t>
            </a:r>
            <a:endParaRPr lang="en-US" sz="2800" b="1" dirty="0">
              <a:latin typeface="Arial Black" panose="020B0A04020102020204" pitchFamily="34" charset="0"/>
            </a:endParaRPr>
          </a:p>
        </p:txBody>
      </p:sp>
      <p:sp>
        <p:nvSpPr>
          <p:cNvPr id="3" name="Content Placeholder 2"/>
          <p:cNvSpPr>
            <a:spLocks noGrp="1"/>
          </p:cNvSpPr>
          <p:nvPr>
            <p:ph idx="1"/>
          </p:nvPr>
        </p:nvSpPr>
        <p:spPr>
          <a:xfrm>
            <a:off x="805757" y="2011680"/>
            <a:ext cx="10483913" cy="4724098"/>
          </a:xfrm>
        </p:spPr>
        <p:txBody>
          <a:bodyPr/>
          <a:lstStyle/>
          <a:p>
            <a:pPr marL="0" indent="0" algn="just">
              <a:buNone/>
            </a:pPr>
            <a:r>
              <a:rPr lang="en-US" b="1" dirty="0" smtClean="0">
                <a:latin typeface="Arial" panose="020B0604020202020204" pitchFamily="34" charset="0"/>
                <a:cs typeface="Arial" panose="020B0604020202020204" pitchFamily="34" charset="0"/>
              </a:rPr>
              <a:t>Beyond </a:t>
            </a:r>
            <a:r>
              <a:rPr lang="en-US" b="1" dirty="0">
                <a:latin typeface="Arial" panose="020B0604020202020204" pitchFamily="34" charset="0"/>
                <a:cs typeface="Arial" panose="020B0604020202020204" pitchFamily="34" charset="0"/>
              </a:rPr>
              <a:t>the continuous improvement of the </a:t>
            </a:r>
            <a:r>
              <a:rPr lang="en-US" b="1" dirty="0" smtClean="0">
                <a:latin typeface="Arial" panose="020B0604020202020204" pitchFamily="34" charset="0"/>
                <a:cs typeface="Arial" panose="020B0604020202020204" pitchFamily="34" charset="0"/>
              </a:rPr>
              <a:t>operating </a:t>
            </a:r>
            <a:r>
              <a:rPr lang="en-US" b="1" dirty="0">
                <a:latin typeface="Arial" panose="020B0604020202020204" pitchFamily="34" charset="0"/>
                <a:cs typeface="Arial" panose="020B0604020202020204" pitchFamily="34" charset="0"/>
              </a:rPr>
              <a:t>budgeting </a:t>
            </a:r>
            <a:r>
              <a:rPr lang="en-US" b="1" dirty="0" smtClean="0">
                <a:latin typeface="Arial" panose="020B0604020202020204" pitchFamily="34" charset="0"/>
                <a:cs typeface="Arial" panose="020B0604020202020204" pitchFamily="34" charset="0"/>
              </a:rPr>
              <a:t>system, </a:t>
            </a:r>
            <a:r>
              <a:rPr lang="en-US" b="1" dirty="0">
                <a:latin typeface="Arial" panose="020B0604020202020204" pitchFamily="34" charset="0"/>
                <a:cs typeface="Arial" panose="020B0604020202020204" pitchFamily="34" charset="0"/>
              </a:rPr>
              <a:t>the EBITDA method allows a continuous adaptation of the level of gross and net profit simultaneously budgeted to the previous one, in accordance with revenue analysis and expenditure. </a:t>
            </a:r>
            <a:endParaRPr lang="en-US" b="1" dirty="0" smtClean="0">
              <a:latin typeface="Arial" panose="020B0604020202020204" pitchFamily="34" charset="0"/>
              <a:cs typeface="Arial" panose="020B0604020202020204" pitchFamily="34" charset="0"/>
            </a:endParaRPr>
          </a:p>
          <a:p>
            <a:pPr marL="0" indent="0" algn="just">
              <a:buNone/>
            </a:pPr>
            <a:r>
              <a:rPr lang="en-US" b="1" dirty="0" smtClean="0">
                <a:latin typeface="Arial" panose="020B0604020202020204" pitchFamily="34" charset="0"/>
                <a:cs typeface="Arial" panose="020B0604020202020204" pitchFamily="34" charset="0"/>
              </a:rPr>
              <a:t>An </a:t>
            </a:r>
            <a:r>
              <a:rPr lang="en-US" b="1" dirty="0">
                <a:latin typeface="Arial" panose="020B0604020202020204" pitchFamily="34" charset="0"/>
                <a:cs typeface="Arial" panose="020B0604020202020204" pitchFamily="34" charset="0"/>
              </a:rPr>
              <a:t>almost double percentage level of gross and net profit, achieved in relation to the budgeted </a:t>
            </a:r>
            <a:r>
              <a:rPr lang="en-US" b="1" dirty="0" smtClean="0">
                <a:latin typeface="Arial" panose="020B0604020202020204" pitchFamily="34" charset="0"/>
                <a:cs typeface="Arial" panose="020B0604020202020204" pitchFamily="34" charset="0"/>
              </a:rPr>
              <a:t>profit, </a:t>
            </a:r>
            <a:r>
              <a:rPr lang="en-US" b="1" dirty="0">
                <a:latin typeface="Arial" panose="020B0604020202020204" pitchFamily="34" charset="0"/>
                <a:cs typeface="Arial" panose="020B0604020202020204" pitchFamily="34" charset="0"/>
              </a:rPr>
              <a:t>means in this context, a good permanent adaptive </a:t>
            </a:r>
            <a:r>
              <a:rPr lang="en-US" b="1" dirty="0" smtClean="0">
                <a:latin typeface="Arial" panose="020B0604020202020204" pitchFamily="34" charset="0"/>
                <a:cs typeface="Arial" panose="020B0604020202020204" pitchFamily="34" charset="0"/>
              </a:rPr>
              <a:t>management, </a:t>
            </a:r>
            <a:r>
              <a:rPr lang="en-US" b="1" dirty="0">
                <a:latin typeface="Arial" panose="020B0604020202020204" pitchFamily="34" charset="0"/>
                <a:cs typeface="Arial" panose="020B0604020202020204" pitchFamily="34" charset="0"/>
              </a:rPr>
              <a:t>an ascending rhythm of the evolution of the business, firm or company. </a:t>
            </a:r>
            <a:endParaRPr lang="en-US" b="1" dirty="0" smtClean="0">
              <a:latin typeface="Arial" panose="020B0604020202020204" pitchFamily="34" charset="0"/>
              <a:cs typeface="Arial" panose="020B0604020202020204" pitchFamily="34" charset="0"/>
            </a:endParaRPr>
          </a:p>
          <a:p>
            <a:pPr marL="0" indent="0" algn="just">
              <a:buNone/>
            </a:pPr>
            <a:r>
              <a:rPr lang="en-US" b="1" dirty="0" smtClean="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comparison or confrontation with the domestic and international level and dynamics </a:t>
            </a:r>
            <a:r>
              <a:rPr lang="en-US" b="1" dirty="0" smtClean="0">
                <a:latin typeface="Arial" panose="020B0604020202020204" pitchFamily="34" charset="0"/>
                <a:cs typeface="Arial" panose="020B0604020202020204" pitchFamily="34" charset="0"/>
              </a:rPr>
              <a:t>of the market </a:t>
            </a:r>
            <a:r>
              <a:rPr lang="en-US" b="1" dirty="0">
                <a:latin typeface="Arial" panose="020B0604020202020204" pitchFamily="34" charset="0"/>
                <a:cs typeface="Arial" panose="020B0604020202020204" pitchFamily="34" charset="0"/>
              </a:rPr>
              <a:t>of </a:t>
            </a:r>
            <a:r>
              <a:rPr lang="en-US" b="1" dirty="0" smtClean="0">
                <a:latin typeface="Arial" panose="020B0604020202020204" pitchFamily="34" charset="0"/>
                <a:cs typeface="Arial" panose="020B0604020202020204" pitchFamily="34" charset="0"/>
              </a:rPr>
              <a:t>profits, </a:t>
            </a:r>
            <a:r>
              <a:rPr lang="en-US" b="1" dirty="0">
                <a:latin typeface="Arial" panose="020B0604020202020204" pitchFamily="34" charset="0"/>
                <a:cs typeface="Arial" panose="020B0604020202020204" pitchFamily="34" charset="0"/>
              </a:rPr>
              <a:t>with favorable consequences related to the </a:t>
            </a:r>
            <a:r>
              <a:rPr lang="en-US" b="1" dirty="0" smtClean="0">
                <a:latin typeface="Arial" panose="020B0604020202020204" pitchFamily="34" charset="0"/>
                <a:cs typeface="Arial" panose="020B0604020202020204" pitchFamily="34" charset="0"/>
              </a:rPr>
              <a:t>survival </a:t>
            </a:r>
            <a:r>
              <a:rPr lang="en-US" b="1" dirty="0">
                <a:latin typeface="Arial" panose="020B0604020202020204" pitchFamily="34" charset="0"/>
                <a:cs typeface="Arial" panose="020B0604020202020204" pitchFamily="34" charset="0"/>
              </a:rPr>
              <a:t>of the business, firm or </a:t>
            </a:r>
            <a:r>
              <a:rPr lang="en-US" b="1" dirty="0" smtClean="0">
                <a:latin typeface="Arial" panose="020B0604020202020204" pitchFamily="34" charset="0"/>
                <a:cs typeface="Arial" panose="020B0604020202020204" pitchFamily="34" charset="0"/>
              </a:rPr>
              <a:t>company.</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086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latin typeface="Arial Black" panose="020B0A04020102020204" pitchFamily="34" charset="0"/>
              </a:rPr>
              <a:t>A FINAL REMARQUE</a:t>
            </a:r>
            <a:endParaRPr lang="en-US" dirty="0">
              <a:latin typeface="Arial Black" panose="020B0A04020102020204" pitchFamily="34" charset="0"/>
            </a:endParaRPr>
          </a:p>
        </p:txBody>
      </p:sp>
      <p:sp>
        <p:nvSpPr>
          <p:cNvPr id="4" name="Rectangle 3"/>
          <p:cNvSpPr/>
          <p:nvPr/>
        </p:nvSpPr>
        <p:spPr>
          <a:xfrm>
            <a:off x="588474" y="2452435"/>
            <a:ext cx="10692143" cy="4093428"/>
          </a:xfrm>
          <a:prstGeom prst="rect">
            <a:avLst/>
          </a:prstGeom>
        </p:spPr>
        <p:txBody>
          <a:bodyPr wrap="square">
            <a:spAutoFit/>
          </a:bodyPr>
          <a:lstStyle/>
          <a:p>
            <a:pPr algn="just"/>
            <a:r>
              <a:rPr lang="en-US" sz="2000" dirty="0">
                <a:latin typeface="Arial Black" panose="020B0A04020102020204" pitchFamily="34" charset="0"/>
              </a:rPr>
              <a:t>Periodically, EBITDA simplifies business plans, short or medium term forecasts, but also the general strategic objectives of the company, providing that their destination or direction is well known and mastered. </a:t>
            </a:r>
            <a:endParaRPr lang="en-US" sz="2000" dirty="0" smtClean="0">
              <a:latin typeface="Arial Black" panose="020B0A04020102020204" pitchFamily="34" charset="0"/>
            </a:endParaRPr>
          </a:p>
          <a:p>
            <a:pPr algn="just"/>
            <a:endParaRPr lang="en-US" sz="2000" dirty="0">
              <a:latin typeface="Arial Black" panose="020B0A04020102020204" pitchFamily="34" charset="0"/>
            </a:endParaRPr>
          </a:p>
          <a:p>
            <a:pPr algn="just"/>
            <a:r>
              <a:rPr lang="en-US" sz="2000" dirty="0" smtClean="0">
                <a:latin typeface="Arial Black" panose="020B0A04020102020204" pitchFamily="34" charset="0"/>
              </a:rPr>
              <a:t>Thus</a:t>
            </a:r>
            <a:r>
              <a:rPr lang="en-US" sz="2000" dirty="0">
                <a:latin typeface="Arial Black" panose="020B0A04020102020204" pitchFamily="34" charset="0"/>
              </a:rPr>
              <a:t>, one can understand why should EBITDA be optimally used in Romania, even in tourism or tourism business, as a tool developed monthly to verify whether a certain manager or a certain company (subsidiary or agency) is on the economic path, on the right one or not, being rather deviated from the profitable economic way. </a:t>
            </a:r>
            <a:endParaRPr lang="en-US" sz="2000" dirty="0" smtClean="0">
              <a:latin typeface="Arial Black" panose="020B0A04020102020204" pitchFamily="34" charset="0"/>
            </a:endParaRPr>
          </a:p>
          <a:p>
            <a:pPr algn="just"/>
            <a:endParaRPr lang="en-US" sz="2000" dirty="0">
              <a:latin typeface="Arial Black" panose="020B0A04020102020204" pitchFamily="34" charset="0"/>
            </a:endParaRPr>
          </a:p>
          <a:p>
            <a:pPr algn="just"/>
            <a:r>
              <a:rPr lang="en-US" sz="2000" dirty="0" smtClean="0">
                <a:latin typeface="Arial Black" panose="020B0A04020102020204" pitchFamily="34" charset="0"/>
              </a:rPr>
              <a:t>At </a:t>
            </a:r>
            <a:r>
              <a:rPr lang="en-US" sz="2000" dirty="0">
                <a:latin typeface="Arial Black" panose="020B0A04020102020204" pitchFamily="34" charset="0"/>
              </a:rPr>
              <a:t>the same time, EBITDA can provide the most realistic market value of the business, firm or company in the case of their sales in this contemporary pandemic period.</a:t>
            </a:r>
            <a:endParaRPr lang="en-US" sz="2000" dirty="0"/>
          </a:p>
        </p:txBody>
      </p:sp>
    </p:spTree>
    <p:extLst>
      <p:ext uri="{BB962C8B-B14F-4D97-AF65-F5344CB8AC3E}">
        <p14:creationId xmlns:p14="http://schemas.microsoft.com/office/powerpoint/2010/main" val="204362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smtClean="0">
                <a:latin typeface="Arial Black" panose="020B0A04020102020204" pitchFamily="34" charset="0"/>
              </a:rPr>
              <a:t>BIBLIOGRAPHY</a:t>
            </a:r>
            <a:endParaRPr lang="en-US" b="1" dirty="0">
              <a:latin typeface="Arial Black" panose="020B0A04020102020204" pitchFamily="34" charset="0"/>
            </a:endParaRPr>
          </a:p>
        </p:txBody>
      </p:sp>
      <p:sp>
        <p:nvSpPr>
          <p:cNvPr id="3" name="Rectangle 2"/>
          <p:cNvSpPr/>
          <p:nvPr/>
        </p:nvSpPr>
        <p:spPr>
          <a:xfrm>
            <a:off x="269054" y="2360792"/>
            <a:ext cx="11651810" cy="3577518"/>
          </a:xfrm>
          <a:prstGeom prst="rect">
            <a:avLst/>
          </a:prstGeom>
        </p:spPr>
        <p:txBody>
          <a:bodyPr wrap="square">
            <a:spAutoFit/>
          </a:bodyPr>
          <a:lstStyle/>
          <a:p>
            <a:pPr>
              <a:lnSpc>
                <a:spcPct val="115000"/>
              </a:lnSpc>
              <a:spcAft>
                <a:spcPts val="0"/>
              </a:spcAft>
            </a:pPr>
            <a:r>
              <a:rPr lang="ro-RO" dirty="0">
                <a:latin typeface="Arial Black" panose="020B0A04020102020204" pitchFamily="34" charset="0"/>
                <a:ea typeface="Calibri" panose="020F0502020204030204" pitchFamily="34" charset="0"/>
                <a:cs typeface="Times New Roman" panose="02020603050405020304" pitchFamily="18" charset="0"/>
              </a:rPr>
              <a:t>1. Mizrahi, A. 2016. </a:t>
            </a:r>
            <a:r>
              <a:rPr lang="ro-RO" i="1" dirty="0">
                <a:latin typeface="Arial Black" panose="020B0A04020102020204" pitchFamily="34" charset="0"/>
                <a:ea typeface="Calibri" panose="020F0502020204030204" pitchFamily="34" charset="0"/>
                <a:cs typeface="Times New Roman" panose="02020603050405020304" pitchFamily="18" charset="0"/>
              </a:rPr>
              <a:t>Earnings Before Interests And Taxes (EBIT) Margin - Business Kpis</a:t>
            </a:r>
            <a:r>
              <a:rPr lang="ro-RO" dirty="0">
                <a:latin typeface="Arial Black" panose="020B0A04020102020204" pitchFamily="34" charset="0"/>
                <a:ea typeface="Calibri" panose="020F0502020204030204" pitchFamily="34" charset="0"/>
                <a:cs typeface="Times New Roman" panose="02020603050405020304" pitchFamily="18" charset="0"/>
              </a:rPr>
              <a:t>. Available online at: https://wiki.scn.sap.com/wiki/display/KPI/Earnings+Before+Interests+and+ Taxes+%28EBIT%29+Margin, Accessed on the 18</a:t>
            </a:r>
            <a:r>
              <a:rPr lang="ro-RO" baseline="30000" dirty="0">
                <a:latin typeface="Arial Black" panose="020B0A04020102020204" pitchFamily="34" charset="0"/>
                <a:ea typeface="Calibri" panose="020F0502020204030204" pitchFamily="34" charset="0"/>
                <a:cs typeface="Times New Roman" panose="02020603050405020304" pitchFamily="18" charset="0"/>
              </a:rPr>
              <a:t>th</a:t>
            </a:r>
            <a:r>
              <a:rPr lang="ro-RO" dirty="0">
                <a:latin typeface="Arial Black" panose="020B0A04020102020204" pitchFamily="34" charset="0"/>
                <a:ea typeface="Calibri" panose="020F0502020204030204" pitchFamily="34" charset="0"/>
                <a:cs typeface="Times New Roman" panose="02020603050405020304" pitchFamily="18" charset="0"/>
              </a:rPr>
              <a:t> of June, 2020.</a:t>
            </a:r>
            <a:endParaRPr lang="en-US" sz="1600" dirty="0">
              <a:latin typeface="Arial Black" panose="020B0A04020102020204" pitchFamily="34" charset="0"/>
              <a:ea typeface="Calibri" panose="020F0502020204030204" pitchFamily="34" charset="0"/>
              <a:cs typeface="Times New Roman" panose="02020603050405020304" pitchFamily="18" charset="0"/>
            </a:endParaRPr>
          </a:p>
          <a:p>
            <a:pPr>
              <a:lnSpc>
                <a:spcPct val="115000"/>
              </a:lnSpc>
              <a:spcAft>
                <a:spcPts val="0"/>
              </a:spcAft>
            </a:pPr>
            <a:r>
              <a:rPr lang="ro-RO" dirty="0">
                <a:latin typeface="Arial Black" panose="020B0A04020102020204" pitchFamily="34" charset="0"/>
                <a:ea typeface="Calibri" panose="020F0502020204030204" pitchFamily="34" charset="0"/>
                <a:cs typeface="Times New Roman" panose="02020603050405020304" pitchFamily="18" charset="0"/>
              </a:rPr>
              <a:t>2. Săvoiu, G., 2013. </a:t>
            </a:r>
            <a:r>
              <a:rPr lang="ro-RO" i="1" dirty="0">
                <a:latin typeface="Arial Black" panose="020B0A04020102020204" pitchFamily="34" charset="0"/>
                <a:ea typeface="Calibri" panose="020F0502020204030204" pitchFamily="34" charset="0"/>
                <a:cs typeface="Times New Roman" panose="02020603050405020304" pitchFamily="18" charset="0"/>
              </a:rPr>
              <a:t>Modelarea economico-financiară: Gândirea econometrică aplicată în domeniul financiar</a:t>
            </a:r>
            <a:r>
              <a:rPr lang="ro-RO" dirty="0">
                <a:latin typeface="Arial Black" panose="020B0A04020102020204" pitchFamily="34" charset="0"/>
                <a:ea typeface="Calibri" panose="020F0502020204030204" pitchFamily="34" charset="0"/>
                <a:cs typeface="Times New Roman" panose="02020603050405020304" pitchFamily="18" charset="0"/>
              </a:rPr>
              <a:t>, Bucureşti: Editura Universitară.</a:t>
            </a:r>
            <a:endParaRPr lang="en-US" sz="1600" dirty="0">
              <a:latin typeface="Arial Black" panose="020B0A04020102020204" pitchFamily="34" charset="0"/>
              <a:ea typeface="Calibri" panose="020F0502020204030204" pitchFamily="34" charset="0"/>
              <a:cs typeface="Times New Roman" panose="02020603050405020304" pitchFamily="18" charset="0"/>
            </a:endParaRPr>
          </a:p>
          <a:p>
            <a:pPr>
              <a:lnSpc>
                <a:spcPct val="115000"/>
              </a:lnSpc>
              <a:spcAft>
                <a:spcPts val="0"/>
              </a:spcAft>
            </a:pPr>
            <a:r>
              <a:rPr lang="ro-RO" dirty="0">
                <a:latin typeface="Arial Black" panose="020B0A04020102020204" pitchFamily="34" charset="0"/>
                <a:ea typeface="Calibri" panose="020F0502020204030204" pitchFamily="34" charset="0"/>
                <a:cs typeface="Times New Roman" panose="02020603050405020304" pitchFamily="18" charset="0"/>
              </a:rPr>
              <a:t>3. Săvoiu, G. 2012. </a:t>
            </a:r>
            <a:r>
              <a:rPr lang="ro-RO" i="1" dirty="0">
                <a:latin typeface="Arial Black" panose="020B0A04020102020204" pitchFamily="34" charset="0"/>
                <a:ea typeface="Calibri" panose="020F0502020204030204" pitchFamily="34" charset="0"/>
                <a:cs typeface="Times New Roman" panose="02020603050405020304" pitchFamily="18" charset="0"/>
              </a:rPr>
              <a:t>Statistică generală cu aplicații în contabilitate</a:t>
            </a:r>
            <a:r>
              <a:rPr lang="ro-RO" dirty="0">
                <a:latin typeface="Arial Black" panose="020B0A04020102020204" pitchFamily="34" charset="0"/>
                <a:ea typeface="Calibri" panose="020F0502020204030204" pitchFamily="34" charset="0"/>
                <a:cs typeface="Times New Roman" panose="02020603050405020304" pitchFamily="18" charset="0"/>
              </a:rPr>
              <a:t>, București: Editura Universitară.</a:t>
            </a:r>
            <a:endParaRPr lang="en-US" sz="1600" dirty="0">
              <a:latin typeface="Arial Black" panose="020B0A04020102020204" pitchFamily="34" charset="0"/>
              <a:ea typeface="Calibri" panose="020F0502020204030204" pitchFamily="34" charset="0"/>
              <a:cs typeface="Times New Roman" panose="02020603050405020304" pitchFamily="18" charset="0"/>
            </a:endParaRPr>
          </a:p>
          <a:p>
            <a:pPr>
              <a:lnSpc>
                <a:spcPct val="115000"/>
              </a:lnSpc>
              <a:spcAft>
                <a:spcPts val="0"/>
              </a:spcAft>
            </a:pPr>
            <a:r>
              <a:rPr lang="ro-RO" i="1" dirty="0">
                <a:latin typeface="Arial Black" panose="020B0A04020102020204" pitchFamily="34" charset="0"/>
                <a:ea typeface="Calibri" panose="020F0502020204030204" pitchFamily="34" charset="0"/>
                <a:cs typeface="Times New Roman" panose="02020603050405020304" pitchFamily="18" charset="0"/>
              </a:rPr>
              <a:t>4. *** 2017. Top 5 critical KPIs to measure financial performance, </a:t>
            </a:r>
            <a:r>
              <a:rPr lang="ro-RO" dirty="0">
                <a:latin typeface="Arial Black" panose="020B0A04020102020204" pitchFamily="34" charset="0"/>
                <a:ea typeface="Calibri" panose="020F0502020204030204" pitchFamily="34" charset="0"/>
                <a:cs typeface="Times New Roman" panose="02020603050405020304" pitchFamily="18" charset="0"/>
              </a:rPr>
              <a:t>Available online at: https://www.performancecanvas.com/top-5-critical-kpis-to-measure-financial-performance/ , Accessed on the 18</a:t>
            </a:r>
            <a:r>
              <a:rPr lang="ro-RO" baseline="30000" dirty="0">
                <a:latin typeface="Arial Black" panose="020B0A04020102020204" pitchFamily="34" charset="0"/>
                <a:ea typeface="Calibri" panose="020F0502020204030204" pitchFamily="34" charset="0"/>
                <a:cs typeface="Times New Roman" panose="02020603050405020304" pitchFamily="18" charset="0"/>
              </a:rPr>
              <a:t>th</a:t>
            </a:r>
            <a:r>
              <a:rPr lang="ro-RO" dirty="0">
                <a:latin typeface="Arial Black" panose="020B0A04020102020204" pitchFamily="34" charset="0"/>
                <a:ea typeface="Calibri" panose="020F0502020204030204" pitchFamily="34" charset="0"/>
                <a:cs typeface="Times New Roman" panose="02020603050405020304" pitchFamily="18" charset="0"/>
              </a:rPr>
              <a:t> of June, 2020. </a:t>
            </a:r>
            <a:endParaRPr lang="en-US" sz="1600" dirty="0">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1849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solidFill>
                  <a:srgbClr val="4E11D5"/>
                </a:solidFill>
                <a:latin typeface="Arial Black" panose="020B0A04020102020204" pitchFamily="34" charset="0"/>
              </a:rPr>
              <a:t>Thank you MY DEAR FRIENDS </a:t>
            </a:r>
            <a:r>
              <a:rPr lang="ro-RO" dirty="0" smtClean="0">
                <a:solidFill>
                  <a:srgbClr val="4E11D5"/>
                </a:solidFill>
              </a:rPr>
              <a:t>! </a:t>
            </a:r>
            <a:endParaRPr lang="en-US" dirty="0">
              <a:solidFill>
                <a:srgbClr val="4E11D5"/>
              </a:solidFill>
            </a:endParaRPr>
          </a:p>
        </p:txBody>
      </p:sp>
      <p:sp>
        <p:nvSpPr>
          <p:cNvPr id="4" name="Text Placeholder 3"/>
          <p:cNvSpPr>
            <a:spLocks noGrp="1"/>
          </p:cNvSpPr>
          <p:nvPr>
            <p:ph type="body" sz="half" idx="2"/>
          </p:nvPr>
        </p:nvSpPr>
        <p:spPr>
          <a:xfrm>
            <a:off x="4355869" y="2150621"/>
            <a:ext cx="7365077" cy="3429000"/>
          </a:xfrm>
        </p:spPr>
        <p:txBody>
          <a:bodyPr>
            <a:noAutofit/>
          </a:bodyPr>
          <a:lstStyle/>
          <a:p>
            <a:r>
              <a:rPr lang="en-US" sz="3200" b="1" dirty="0">
                <a:latin typeface="Arial Black" panose="020B0A04020102020204" pitchFamily="34" charset="0"/>
              </a:rPr>
              <a:t>Prof. </a:t>
            </a:r>
            <a:r>
              <a:rPr lang="en-US" sz="3200" b="1" dirty="0" err="1">
                <a:latin typeface="Arial Black" panose="020B0A04020102020204" pitchFamily="34" charset="0"/>
              </a:rPr>
              <a:t>univ.</a:t>
            </a:r>
            <a:r>
              <a:rPr lang="en-US" sz="3200" b="1" dirty="0">
                <a:latin typeface="Arial Black" panose="020B0A04020102020204" pitchFamily="34" charset="0"/>
              </a:rPr>
              <a:t> dr. </a:t>
            </a:r>
            <a:r>
              <a:rPr lang="en-US" sz="3200" b="1" dirty="0" err="1">
                <a:latin typeface="Arial Black" panose="020B0A04020102020204" pitchFamily="34" charset="0"/>
              </a:rPr>
              <a:t>habil</a:t>
            </a:r>
            <a:r>
              <a:rPr lang="en-US" sz="3200" b="1" dirty="0">
                <a:latin typeface="Arial Black" panose="020B0A04020102020204" pitchFamily="34" charset="0"/>
              </a:rPr>
              <a:t>.</a:t>
            </a:r>
            <a:endParaRPr lang="en-US" sz="3200" dirty="0">
              <a:latin typeface="Arial Black" panose="020B0A04020102020204" pitchFamily="34" charset="0"/>
            </a:endParaRPr>
          </a:p>
          <a:p>
            <a:r>
              <a:rPr lang="en-US" sz="3200" b="1" dirty="0">
                <a:latin typeface="Arial Black" panose="020B0A04020102020204" pitchFamily="34" charset="0"/>
              </a:rPr>
              <a:t>Gheorghe SĂVOIU</a:t>
            </a:r>
            <a:endParaRPr lang="en-US" sz="3200" dirty="0">
              <a:latin typeface="Arial Black" panose="020B0A04020102020204" pitchFamily="34" charset="0"/>
            </a:endParaRPr>
          </a:p>
          <a:p>
            <a:r>
              <a:rPr lang="en-US" sz="3200" b="1" dirty="0">
                <a:latin typeface="Arial Black" panose="020B0A04020102020204" pitchFamily="34" charset="0"/>
              </a:rPr>
              <a:t>University </a:t>
            </a:r>
            <a:r>
              <a:rPr lang="en-US" sz="3200" b="1" dirty="0" smtClean="0">
                <a:latin typeface="Arial Black" panose="020B0A04020102020204" pitchFamily="34" charset="0"/>
              </a:rPr>
              <a:t>o</a:t>
            </a:r>
            <a:r>
              <a:rPr lang="ro-RO" sz="3200" b="1" dirty="0" smtClean="0">
                <a:latin typeface="Arial Black" panose="020B0A04020102020204" pitchFamily="34" charset="0"/>
              </a:rPr>
              <a:t>f</a:t>
            </a:r>
            <a:r>
              <a:rPr lang="en-US" sz="3200" b="1" dirty="0" smtClean="0">
                <a:latin typeface="Arial Black" panose="020B0A04020102020204" pitchFamily="34" charset="0"/>
              </a:rPr>
              <a:t> </a:t>
            </a:r>
            <a:r>
              <a:rPr lang="en-US" sz="3200" b="1" dirty="0">
                <a:latin typeface="Arial Black" panose="020B0A04020102020204" pitchFamily="34" charset="0"/>
              </a:rPr>
              <a:t>Pitesti</a:t>
            </a:r>
            <a:endParaRPr lang="en-US" sz="3200" dirty="0">
              <a:latin typeface="Arial Black" panose="020B0A04020102020204" pitchFamily="34" charset="0"/>
            </a:endParaRPr>
          </a:p>
          <a:p>
            <a:r>
              <a:rPr lang="en-US" sz="3200" b="1" dirty="0" smtClean="0">
                <a:latin typeface="Arial Black" panose="020B0A04020102020204" pitchFamily="34" charset="0"/>
              </a:rPr>
              <a:t>e-mail</a:t>
            </a:r>
            <a:r>
              <a:rPr lang="ro-RO" sz="3200" b="1" dirty="0" smtClean="0">
                <a:latin typeface="Arial Black" panose="020B0A04020102020204" pitchFamily="34" charset="0"/>
              </a:rPr>
              <a:t> </a:t>
            </a:r>
            <a:r>
              <a:rPr lang="en-US" sz="3200" b="1" dirty="0" smtClean="0">
                <a:latin typeface="Arial Black" panose="020B0A04020102020204" pitchFamily="34" charset="0"/>
              </a:rPr>
              <a:t>: </a:t>
            </a:r>
            <a:r>
              <a:rPr lang="ro-RO" sz="3200" b="1" dirty="0" smtClean="0">
                <a:latin typeface="Arial Black" panose="020B0A04020102020204" pitchFamily="34" charset="0"/>
              </a:rPr>
              <a:t>gsavoiu@yahoo.com </a:t>
            </a:r>
            <a:r>
              <a:rPr lang="en-US" sz="3200" b="1" dirty="0" smtClean="0">
                <a:latin typeface="Arial Black" panose="020B0A04020102020204" pitchFamily="34" charset="0"/>
              </a:rPr>
              <a:t>             </a:t>
            </a:r>
            <a:r>
              <a:rPr lang="ro-RO" sz="3200" b="1" dirty="0" smtClean="0">
                <a:latin typeface="Arial Black" panose="020B0A04020102020204" pitchFamily="34" charset="0"/>
              </a:rPr>
              <a:t>     </a:t>
            </a:r>
          </a:p>
          <a:p>
            <a:r>
              <a:rPr lang="ro-RO" sz="3200" b="1" dirty="0">
                <a:latin typeface="Arial Black" panose="020B0A04020102020204" pitchFamily="34" charset="0"/>
              </a:rPr>
              <a:t> </a:t>
            </a:r>
            <a:r>
              <a:rPr lang="ro-RO" sz="3200" b="1" dirty="0" smtClean="0">
                <a:latin typeface="Arial Black" panose="020B0A04020102020204" pitchFamily="34" charset="0"/>
              </a:rPr>
              <a:t>            </a:t>
            </a:r>
            <a:r>
              <a:rPr lang="en-US" sz="3200" b="1" dirty="0" smtClean="0">
                <a:latin typeface="Arial Black" panose="020B0A04020102020204" pitchFamily="34" charset="0"/>
              </a:rPr>
              <a:t>gheorghe.savoiu@upit.ro</a:t>
            </a:r>
            <a:endParaRPr lang="en-US" sz="3200" dirty="0">
              <a:latin typeface="Arial Black" panose="020B0A04020102020204" pitchFamily="34" charset="0"/>
            </a:endParaRPr>
          </a:p>
          <a:p>
            <a:endParaRPr lang="en-US" sz="3200"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17005" b="17005"/>
          <a:stretch>
            <a:fillRect/>
          </a:stretch>
        </p:blipFill>
        <p:spPr>
          <a:xfrm>
            <a:off x="631594" y="2150621"/>
            <a:ext cx="3541713" cy="4083924"/>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63500" cap="flat" cmpd="sng" algn="ctr">
            <a:solidFill>
              <a:srgbClr val="94B6D2"/>
            </a:solidFill>
            <a:prstDash val="solid"/>
            <a:miter lim="800000"/>
          </a:ln>
          <a:effectLst/>
        </p:spPr>
      </p:pic>
    </p:spTree>
    <p:extLst>
      <p:ext uri="{BB962C8B-B14F-4D97-AF65-F5344CB8AC3E}">
        <p14:creationId xmlns:p14="http://schemas.microsoft.com/office/powerpoint/2010/main" val="384364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latin typeface="Arial Black" panose="020B0A04020102020204" pitchFamily="34" charset="0"/>
              </a:rPr>
              <a:t>CONTENTS</a:t>
            </a:r>
            <a:endParaRPr lang="en-US" dirty="0">
              <a:latin typeface="Arial Black" panose="020B0A04020102020204" pitchFamily="34" charset="0"/>
            </a:endParaRPr>
          </a:p>
        </p:txBody>
      </p:sp>
      <p:sp>
        <p:nvSpPr>
          <p:cNvPr id="3" name="Content Placeholder 2"/>
          <p:cNvSpPr>
            <a:spLocks noGrp="1"/>
          </p:cNvSpPr>
          <p:nvPr>
            <p:ph idx="1"/>
          </p:nvPr>
        </p:nvSpPr>
        <p:spPr>
          <a:xfrm>
            <a:off x="1202919" y="2889866"/>
            <a:ext cx="9026306" cy="2388304"/>
          </a:xfrm>
        </p:spPr>
        <p:txBody>
          <a:bodyPr>
            <a:normAutofit/>
          </a:bodyPr>
          <a:lstStyle/>
          <a:p>
            <a:pPr marL="0" indent="0">
              <a:buNone/>
            </a:pPr>
            <a:r>
              <a:rPr lang="en-US" sz="2000" dirty="0" smtClean="0">
                <a:latin typeface="Arial Black" panose="020B0A04020102020204" pitchFamily="34" charset="0"/>
              </a:rPr>
              <a:t>INTRODUCTION</a:t>
            </a:r>
          </a:p>
          <a:p>
            <a:pPr marL="0" indent="0">
              <a:buNone/>
            </a:pPr>
            <a:r>
              <a:rPr lang="en-US" sz="2000" dirty="0" smtClean="0">
                <a:latin typeface="Arial Black" panose="020B0A04020102020204" pitchFamily="34" charset="0"/>
              </a:rPr>
              <a:t>S1. EBITDA IN THE THEORY AND PRACTICE OF EVALUATING THE PROFITS AND MARKET VALUE OF COMPANIES</a:t>
            </a:r>
          </a:p>
          <a:p>
            <a:pPr marL="0" indent="0">
              <a:buNone/>
            </a:pPr>
            <a:r>
              <a:rPr lang="en-US" sz="2000" dirty="0" smtClean="0">
                <a:latin typeface="Arial Black" panose="020B0A04020102020204" pitchFamily="34" charset="0"/>
              </a:rPr>
              <a:t>A FINAL REMARKS</a:t>
            </a:r>
          </a:p>
          <a:p>
            <a:pPr marL="0" indent="0">
              <a:buNone/>
            </a:pPr>
            <a:r>
              <a:rPr lang="en-US" sz="2000" dirty="0" smtClean="0">
                <a:latin typeface="Arial Black" panose="020B0A04020102020204" pitchFamily="34" charset="0"/>
              </a:rPr>
              <a:t>BIBLIOGRAFIE</a:t>
            </a:r>
            <a:endParaRPr lang="en-US" sz="2000" dirty="0">
              <a:latin typeface="Arial Black" panose="020B0A04020102020204" pitchFamily="34" charset="0"/>
            </a:endParaRPr>
          </a:p>
        </p:txBody>
      </p:sp>
    </p:spTree>
    <p:extLst>
      <p:ext uri="{BB962C8B-B14F-4D97-AF65-F5344CB8AC3E}">
        <p14:creationId xmlns:p14="http://schemas.microsoft.com/office/powerpoint/2010/main" val="2098653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latin typeface="Arial Black" panose="020B0A04020102020204" pitchFamily="34" charset="0"/>
              </a:rPr>
              <a:t>INTRODUCTION</a:t>
            </a:r>
            <a:endParaRPr lang="en-US" dirty="0">
              <a:latin typeface="Arial Black" panose="020B0A04020102020204" pitchFamily="34" charset="0"/>
            </a:endParaRPr>
          </a:p>
        </p:txBody>
      </p:sp>
      <p:sp>
        <p:nvSpPr>
          <p:cNvPr id="3" name="Content Placeholder 2"/>
          <p:cNvSpPr>
            <a:spLocks noGrp="1"/>
          </p:cNvSpPr>
          <p:nvPr>
            <p:ph idx="1"/>
          </p:nvPr>
        </p:nvSpPr>
        <p:spPr>
          <a:xfrm>
            <a:off x="181069" y="2011680"/>
            <a:ext cx="11660864" cy="3864020"/>
          </a:xfrm>
        </p:spPr>
        <p:txBody>
          <a:bodyPr>
            <a:normAutofit lnSpcReduction="10000"/>
          </a:bodyPr>
          <a:lstStyle/>
          <a:p>
            <a:pPr marL="0" indent="0" algn="just">
              <a:buNone/>
            </a:pPr>
            <a:r>
              <a:rPr lang="ro-RO" sz="2000" dirty="0">
                <a:latin typeface="Arial Black" panose="020B0A04020102020204" pitchFamily="34" charset="0"/>
              </a:rPr>
              <a:t>EBITDA (the abbreviation or the acronym for Earnings Before Interest, Taxes, Depreciation and Amortization) financial and statistical indicators are a real and viable solution even in the unstable context of Romanian tourism (especially in mountain tourism). </a:t>
            </a:r>
            <a:endParaRPr lang="en-US" sz="2000" dirty="0" smtClean="0">
              <a:latin typeface="Arial Black" panose="020B0A04020102020204" pitchFamily="34" charset="0"/>
            </a:endParaRPr>
          </a:p>
          <a:p>
            <a:pPr marL="0" indent="0" algn="just">
              <a:buNone/>
            </a:pPr>
            <a:r>
              <a:rPr lang="ro-RO" sz="2000" dirty="0" smtClean="0">
                <a:latin typeface="Arial Black" panose="020B0A04020102020204" pitchFamily="34" charset="0"/>
              </a:rPr>
              <a:t>The </a:t>
            </a:r>
            <a:r>
              <a:rPr lang="ro-RO" sz="2000" dirty="0">
                <a:latin typeface="Arial Black" panose="020B0A04020102020204" pitchFamily="34" charset="0"/>
              </a:rPr>
              <a:t>sections of the paper develop an original topics with a significant potential impact, starting from the introduction, to results and discussions, then passing through a section of literature review and through a purely methodological one. </a:t>
            </a:r>
            <a:endParaRPr lang="en-US" sz="2000" dirty="0" smtClean="0">
              <a:latin typeface="Arial Black" panose="020B0A04020102020204" pitchFamily="34" charset="0"/>
            </a:endParaRPr>
          </a:p>
          <a:p>
            <a:pPr marL="0" indent="0" algn="just">
              <a:buNone/>
            </a:pPr>
            <a:r>
              <a:rPr lang="ro-RO" sz="2000" dirty="0" smtClean="0">
                <a:latin typeface="Arial Black" panose="020B0A04020102020204" pitchFamily="34" charset="0"/>
              </a:rPr>
              <a:t>An </a:t>
            </a:r>
            <a:r>
              <a:rPr lang="ro-RO" sz="2000" dirty="0">
                <a:latin typeface="Arial Black" panose="020B0A04020102020204" pitchFamily="34" charset="0"/>
              </a:rPr>
              <a:t>indicator approach scheme can be a good application model in the very near future for creative entrepreneurs with a good opportunity or chance of becoming leaders in the Romanian (mountain) tourism market. The conclusions are simple and natural, emphasizing the dependence on pre- and post- project indicators of all those managers or entrepreneurs included in the market economy competition.</a:t>
            </a:r>
            <a:endParaRPr lang="en-US" sz="2000" dirty="0">
              <a:latin typeface="Arial Black" panose="020B0A04020102020204" pitchFamily="34" charset="0"/>
            </a:endParaRPr>
          </a:p>
          <a:p>
            <a:pPr marL="0" indent="0" algn="just">
              <a:buNone/>
            </a:pPr>
            <a:endParaRPr lang="en-US" sz="2000" dirty="0">
              <a:latin typeface="Arial Black" panose="020B0A04020102020204" pitchFamily="34" charset="0"/>
            </a:endParaRPr>
          </a:p>
        </p:txBody>
      </p:sp>
      <p:sp>
        <p:nvSpPr>
          <p:cNvPr id="5" name="Rectangle 4"/>
          <p:cNvSpPr/>
          <p:nvPr/>
        </p:nvSpPr>
        <p:spPr>
          <a:xfrm>
            <a:off x="181069" y="5875700"/>
            <a:ext cx="11660863" cy="587853"/>
          </a:xfrm>
          <a:prstGeom prst="rect">
            <a:avLst/>
          </a:prstGeom>
        </p:spPr>
        <p:txBody>
          <a:bodyPr wrap="square">
            <a:spAutoFit/>
          </a:bodyPr>
          <a:lstStyle/>
          <a:p>
            <a:pPr algn="just">
              <a:lnSpc>
                <a:spcPct val="115000"/>
              </a:lnSpc>
              <a:spcAft>
                <a:spcPts val="0"/>
              </a:spcAft>
            </a:pPr>
            <a:r>
              <a:rPr lang="ro-RO" sz="1400" b="1" dirty="0">
                <a:latin typeface="Arial Black" panose="020B0A04020102020204" pitchFamily="34" charset="0"/>
                <a:ea typeface="Times New Roman" panose="02020603050405020304" pitchFamily="18" charset="0"/>
                <a:cs typeface="Times New Roman" panose="02020603050405020304" pitchFamily="18" charset="0"/>
              </a:rPr>
              <a:t>Keywords:</a:t>
            </a:r>
            <a:r>
              <a:rPr lang="ro-RO" sz="1400" dirty="0">
                <a:latin typeface="Arial Black" panose="020B0A04020102020204" pitchFamily="34" charset="0"/>
                <a:ea typeface="Times New Roman" panose="02020603050405020304" pitchFamily="18" charset="0"/>
                <a:cs typeface="Times New Roman" panose="02020603050405020304" pitchFamily="18" charset="0"/>
              </a:rPr>
              <a:t> statistical indicator, financial statistical indicator, tourism indicator, EBITDA indicator, net profit, interest expenses, tax expenses, depreciation expenses</a:t>
            </a:r>
            <a:endParaRPr lang="en-US" sz="1400" dirty="0">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821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604" y="284176"/>
            <a:ext cx="11516008" cy="1508760"/>
          </a:xfrm>
        </p:spPr>
        <p:txBody>
          <a:bodyPr>
            <a:noAutofit/>
          </a:bodyPr>
          <a:lstStyle/>
          <a:p>
            <a:r>
              <a:rPr lang="ro-RO" sz="2800" dirty="0" smtClean="0">
                <a:latin typeface="Arial Black" panose="020B0A04020102020204" pitchFamily="34" charset="0"/>
              </a:rPr>
              <a:t>SECTION 1</a:t>
            </a:r>
            <a:r>
              <a:rPr lang="en-US" sz="2800" dirty="0">
                <a:latin typeface="Arial Black" panose="020B0A04020102020204" pitchFamily="34" charset="0"/>
              </a:rPr>
              <a:t>. EBITDA IN THE THEORY AND PRACTICE OF EVALUATING THE PROFITS AND MARKET VALUE OF COMPANIES</a:t>
            </a:r>
            <a:br>
              <a:rPr lang="en-US" sz="2800" dirty="0">
                <a:latin typeface="Arial Black" panose="020B0A04020102020204" pitchFamily="34" charset="0"/>
              </a:rPr>
            </a:br>
            <a:endParaRPr lang="en-US" sz="2800" dirty="0">
              <a:latin typeface="Arial Black" panose="020B0A04020102020204" pitchFamily="34" charset="0"/>
            </a:endParaRPr>
          </a:p>
        </p:txBody>
      </p:sp>
      <p:sp>
        <p:nvSpPr>
          <p:cNvPr id="3" name="Content Placeholder 2"/>
          <p:cNvSpPr>
            <a:spLocks noGrp="1"/>
          </p:cNvSpPr>
          <p:nvPr>
            <p:ph idx="1"/>
          </p:nvPr>
        </p:nvSpPr>
        <p:spPr>
          <a:xfrm>
            <a:off x="534154" y="2011679"/>
            <a:ext cx="11253458" cy="4579243"/>
          </a:xfrm>
        </p:spPr>
        <p:txBody>
          <a:bodyPr>
            <a:normAutofit/>
          </a:bodyPr>
          <a:lstStyle/>
          <a:p>
            <a:pPr marL="0" indent="0" algn="just">
              <a:buNone/>
            </a:pPr>
            <a:r>
              <a:rPr lang="en-US" dirty="0" smtClean="0">
                <a:latin typeface="Arial Black" panose="020B0A04020102020204" pitchFamily="34" charset="0"/>
              </a:rPr>
              <a:t>Starting </a:t>
            </a:r>
            <a:r>
              <a:rPr lang="en-US" dirty="0">
                <a:latin typeface="Arial Black" panose="020B0A04020102020204" pitchFamily="34" charset="0"/>
              </a:rPr>
              <a:t>from a realistic premise, </a:t>
            </a:r>
            <a:r>
              <a:rPr lang="en-US" dirty="0" smtClean="0">
                <a:latin typeface="Arial Black" panose="020B0A04020102020204" pitchFamily="34" charset="0"/>
              </a:rPr>
              <a:t>you can find three major questions about the use of the EBITDA </a:t>
            </a:r>
            <a:r>
              <a:rPr lang="en-US" dirty="0">
                <a:latin typeface="Arial Black" panose="020B0A04020102020204" pitchFamily="34" charset="0"/>
              </a:rPr>
              <a:t>method </a:t>
            </a:r>
            <a:r>
              <a:rPr lang="en-US" dirty="0" smtClean="0">
                <a:latin typeface="Arial Black" panose="020B0A04020102020204" pitchFamily="34" charset="0"/>
              </a:rPr>
              <a:t>for capitalization </a:t>
            </a:r>
            <a:r>
              <a:rPr lang="en-US" dirty="0">
                <a:latin typeface="Arial Black" panose="020B0A04020102020204" pitchFamily="34" charset="0"/>
              </a:rPr>
              <a:t>in </a:t>
            </a:r>
            <a:r>
              <a:rPr lang="en-US" dirty="0" smtClean="0">
                <a:latin typeface="Arial Black" panose="020B0A04020102020204" pitchFamily="34" charset="0"/>
              </a:rPr>
              <a:t>bankruptcy, </a:t>
            </a:r>
            <a:r>
              <a:rPr lang="en-US" dirty="0">
                <a:latin typeface="Arial Black" panose="020B0A04020102020204" pitchFamily="34" charset="0"/>
              </a:rPr>
              <a:t>instead of other methods of evaluating </a:t>
            </a:r>
            <a:r>
              <a:rPr lang="en-US" dirty="0" smtClean="0">
                <a:latin typeface="Arial Black" panose="020B0A04020102020204" pitchFamily="34" charset="0"/>
              </a:rPr>
              <a:t>the </a:t>
            </a:r>
            <a:r>
              <a:rPr lang="en-US" dirty="0">
                <a:latin typeface="Arial Black" panose="020B0A04020102020204" pitchFamily="34" charset="0"/>
              </a:rPr>
              <a:t>economic agents from the sectors exposed to the recession, </a:t>
            </a:r>
            <a:r>
              <a:rPr lang="en-US" dirty="0" smtClean="0">
                <a:latin typeface="Arial Black" panose="020B0A04020102020204" pitchFamily="34" charset="0"/>
              </a:rPr>
              <a:t>and three questions are reproduced </a:t>
            </a:r>
            <a:r>
              <a:rPr lang="en-US" dirty="0">
                <a:latin typeface="Arial Black" panose="020B0A04020102020204" pitchFamily="34" charset="0"/>
              </a:rPr>
              <a:t>below:</a:t>
            </a:r>
          </a:p>
          <a:p>
            <a:pPr algn="just"/>
            <a:r>
              <a:rPr lang="en-US" dirty="0">
                <a:latin typeface="Arial Black" panose="020B0A04020102020204" pitchFamily="34" charset="0"/>
              </a:rPr>
              <a:t>1) What does the letter association or acronym EBITDA </a:t>
            </a:r>
            <a:r>
              <a:rPr lang="en-US" dirty="0" smtClean="0">
                <a:latin typeface="Arial Black" panose="020B0A04020102020204" pitchFamily="34" charset="0"/>
              </a:rPr>
              <a:t>represents and </a:t>
            </a:r>
            <a:r>
              <a:rPr lang="en-US" dirty="0">
                <a:latin typeface="Arial Black" panose="020B0A04020102020204" pitchFamily="34" charset="0"/>
              </a:rPr>
              <a:t>what is the meaning and </a:t>
            </a:r>
            <a:r>
              <a:rPr lang="en-US" dirty="0" smtClean="0">
                <a:latin typeface="Arial Black" panose="020B0A04020102020204" pitchFamily="34" charset="0"/>
              </a:rPr>
              <a:t>contents of it?</a:t>
            </a:r>
            <a:endParaRPr lang="en-US" dirty="0">
              <a:latin typeface="Arial Black" panose="020B0A04020102020204" pitchFamily="34" charset="0"/>
            </a:endParaRPr>
          </a:p>
          <a:p>
            <a:pPr algn="just"/>
            <a:r>
              <a:rPr lang="en-US" dirty="0">
                <a:latin typeface="Arial Black" panose="020B0A04020102020204" pitchFamily="34" charset="0"/>
              </a:rPr>
              <a:t>2) Is EBITDA a better method than others or a </a:t>
            </a:r>
            <a:r>
              <a:rPr lang="en-US" dirty="0" smtClean="0">
                <a:latin typeface="Arial Black" panose="020B0A04020102020204" pitchFamily="34" charset="0"/>
              </a:rPr>
              <a:t>major </a:t>
            </a:r>
            <a:r>
              <a:rPr lang="en-US" dirty="0">
                <a:latin typeface="Arial Black" panose="020B0A04020102020204" pitchFamily="34" charset="0"/>
              </a:rPr>
              <a:t>KPI performance indicator more important than </a:t>
            </a:r>
            <a:r>
              <a:rPr lang="en-US" dirty="0" smtClean="0">
                <a:latin typeface="Arial Black" panose="020B0A04020102020204" pitchFamily="34" charset="0"/>
              </a:rPr>
              <a:t>other KPI indicators </a:t>
            </a:r>
            <a:r>
              <a:rPr lang="en-US" dirty="0">
                <a:latin typeface="Arial Black" panose="020B0A04020102020204" pitchFamily="34" charset="0"/>
              </a:rPr>
              <a:t>in the contemporary business world?</a:t>
            </a:r>
          </a:p>
          <a:p>
            <a:pPr algn="just"/>
            <a:r>
              <a:rPr lang="en-US" dirty="0">
                <a:latin typeface="Arial Black" panose="020B0A04020102020204" pitchFamily="34" charset="0"/>
              </a:rPr>
              <a:t>3) Can the EBITDA solution be briefly exemplified by capitalizing, calculating and comparing data records for two successive time periods?</a:t>
            </a:r>
            <a:endParaRPr lang="en-US" dirty="0">
              <a:latin typeface="Arial Black" panose="020B0A04020102020204" pitchFamily="34" charset="0"/>
            </a:endParaRPr>
          </a:p>
        </p:txBody>
      </p:sp>
    </p:spTree>
    <p:extLst>
      <p:ext uri="{BB962C8B-B14F-4D97-AF65-F5344CB8AC3E}">
        <p14:creationId xmlns:p14="http://schemas.microsoft.com/office/powerpoint/2010/main" val="176691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604" y="284176"/>
            <a:ext cx="11516008" cy="1508760"/>
          </a:xfrm>
        </p:spPr>
        <p:txBody>
          <a:bodyPr>
            <a:noAutofit/>
          </a:bodyPr>
          <a:lstStyle/>
          <a:p>
            <a:r>
              <a:rPr lang="ro-RO" sz="2800" dirty="0" smtClean="0">
                <a:latin typeface="Arial Black" panose="020B0A04020102020204" pitchFamily="34" charset="0"/>
              </a:rPr>
              <a:t>SECTION 1</a:t>
            </a:r>
            <a:r>
              <a:rPr lang="en-US" sz="2800" dirty="0">
                <a:latin typeface="Arial Black" panose="020B0A04020102020204" pitchFamily="34" charset="0"/>
              </a:rPr>
              <a:t>. EBITDA IN THE THEORY AND PRACTICE OF EVALUATING THE PROFITS AND MARKET VALUE OF COMPANIES</a:t>
            </a:r>
            <a:br>
              <a:rPr lang="en-US" sz="2800" dirty="0">
                <a:latin typeface="Arial Black" panose="020B0A04020102020204" pitchFamily="34" charset="0"/>
              </a:rPr>
            </a:br>
            <a:endParaRPr lang="en-US" sz="2800" dirty="0">
              <a:latin typeface="Arial Black" panose="020B0A04020102020204" pitchFamily="34" charset="0"/>
            </a:endParaRPr>
          </a:p>
        </p:txBody>
      </p:sp>
      <p:sp>
        <p:nvSpPr>
          <p:cNvPr id="3" name="Content Placeholder 2"/>
          <p:cNvSpPr>
            <a:spLocks noGrp="1"/>
          </p:cNvSpPr>
          <p:nvPr>
            <p:ph idx="1"/>
          </p:nvPr>
        </p:nvSpPr>
        <p:spPr>
          <a:xfrm>
            <a:off x="190123" y="2011679"/>
            <a:ext cx="11778558" cy="4669777"/>
          </a:xfrm>
        </p:spPr>
        <p:txBody>
          <a:bodyPr>
            <a:normAutofit/>
          </a:bodyPr>
          <a:lstStyle/>
          <a:p>
            <a:pPr algn="just"/>
            <a:r>
              <a:rPr lang="en-US" dirty="0">
                <a:latin typeface="Arial Black" panose="020B0A04020102020204" pitchFamily="34" charset="0"/>
              </a:rPr>
              <a:t>EBITDA is </a:t>
            </a:r>
            <a:r>
              <a:rPr lang="en-US" dirty="0" smtClean="0">
                <a:latin typeface="Arial Black" panose="020B0A04020102020204" pitchFamily="34" charset="0"/>
              </a:rPr>
              <a:t>an </a:t>
            </a:r>
            <a:r>
              <a:rPr lang="en-US" dirty="0">
                <a:latin typeface="Arial Black" panose="020B0A04020102020204" pitchFamily="34" charset="0"/>
              </a:rPr>
              <a:t>acronym </a:t>
            </a:r>
            <a:r>
              <a:rPr lang="en-US" dirty="0" smtClean="0">
                <a:latin typeface="Arial Black" panose="020B0A04020102020204" pitchFamily="34" charset="0"/>
              </a:rPr>
              <a:t>from </a:t>
            </a:r>
            <a:r>
              <a:rPr lang="en-US" dirty="0">
                <a:latin typeface="Arial Black" panose="020B0A04020102020204" pitchFamily="34" charset="0"/>
              </a:rPr>
              <a:t>a standard English expression, based on </a:t>
            </a:r>
            <a:r>
              <a:rPr lang="en-US" dirty="0" smtClean="0">
                <a:latin typeface="Arial Black" panose="020B0A04020102020204" pitchFamily="34" charset="0"/>
              </a:rPr>
              <a:t>"</a:t>
            </a:r>
            <a:r>
              <a:rPr lang="en-US" dirty="0">
                <a:latin typeface="Arial Black" panose="020B0A04020102020204" pitchFamily="34" charset="0"/>
              </a:rPr>
              <a:t>Earnings Before Interest, Taxes, Depreciation and Amortization" </a:t>
            </a:r>
            <a:r>
              <a:rPr lang="en-US" dirty="0" smtClean="0">
                <a:latin typeface="Arial Black" panose="020B0A04020102020204" pitchFamily="34" charset="0"/>
              </a:rPr>
              <a:t>and its calculation in accounting is </a:t>
            </a:r>
            <a:r>
              <a:rPr lang="en-US" dirty="0">
                <a:latin typeface="Arial Black" panose="020B0A04020102020204" pitchFamily="34" charset="0"/>
              </a:rPr>
              <a:t>not considered mandatory in contrast to International Standards (IFRS). </a:t>
            </a:r>
            <a:endParaRPr lang="en-US" dirty="0" smtClean="0">
              <a:latin typeface="Arial Black" panose="020B0A04020102020204" pitchFamily="34" charset="0"/>
            </a:endParaRPr>
          </a:p>
          <a:p>
            <a:pPr algn="just"/>
            <a:r>
              <a:rPr lang="en-US" dirty="0" smtClean="0">
                <a:latin typeface="Arial Black" panose="020B0A04020102020204" pitchFamily="34" charset="0"/>
              </a:rPr>
              <a:t>EBITDA quantifies </a:t>
            </a:r>
            <a:r>
              <a:rPr lang="en-US" dirty="0">
                <a:latin typeface="Arial Black" panose="020B0A04020102020204" pitchFamily="34" charset="0"/>
              </a:rPr>
              <a:t>the profit before amortization by rhythmically delimiting the efficiency image and promptly identifies </a:t>
            </a:r>
            <a:r>
              <a:rPr lang="en-US" dirty="0" smtClean="0">
                <a:latin typeface="Arial Black" panose="020B0A04020102020204" pitchFamily="34" charset="0"/>
              </a:rPr>
              <a:t>(based on a </a:t>
            </a:r>
            <a:r>
              <a:rPr lang="en-US" dirty="0">
                <a:latin typeface="Arial Black" panose="020B0A04020102020204" pitchFamily="34" charset="0"/>
              </a:rPr>
              <a:t>monthly </a:t>
            </a:r>
            <a:r>
              <a:rPr lang="en-US" dirty="0" smtClean="0">
                <a:latin typeface="Arial Black" panose="020B0A04020102020204" pitchFamily="34" charset="0"/>
              </a:rPr>
              <a:t>frequency), </a:t>
            </a:r>
            <a:r>
              <a:rPr lang="en-US" dirty="0">
                <a:latin typeface="Arial Black" panose="020B0A04020102020204" pitchFamily="34" charset="0"/>
              </a:rPr>
              <a:t>what is left of earnings or income under the established name of </a:t>
            </a:r>
            <a:r>
              <a:rPr lang="en-US" dirty="0" smtClean="0">
                <a:latin typeface="Arial Black" panose="020B0A04020102020204" pitchFamily="34" charset="0"/>
              </a:rPr>
              <a:t>profit, after </a:t>
            </a:r>
            <a:r>
              <a:rPr lang="en-US" dirty="0">
                <a:latin typeface="Arial Black" panose="020B0A04020102020204" pitchFamily="34" charset="0"/>
              </a:rPr>
              <a:t>all major expenses have been paid (raw material expenses, materials, utilities, salaries including contributions and taxes related to them, rents, transport and any other monetary expenditure specific to a business, firm or company). </a:t>
            </a:r>
            <a:endParaRPr lang="en-US" dirty="0" smtClean="0">
              <a:latin typeface="Arial Black" panose="020B0A04020102020204" pitchFamily="34" charset="0"/>
            </a:endParaRPr>
          </a:p>
          <a:p>
            <a:pPr algn="just"/>
            <a:r>
              <a:rPr lang="en-US" dirty="0" smtClean="0">
                <a:latin typeface="Arial Black" panose="020B0A04020102020204" pitchFamily="34" charset="0"/>
              </a:rPr>
              <a:t>EBITDA </a:t>
            </a:r>
            <a:r>
              <a:rPr lang="en-US" dirty="0">
                <a:latin typeface="Arial Black" panose="020B0A04020102020204" pitchFamily="34" charset="0"/>
              </a:rPr>
              <a:t>allows the systematic tracking of the market value of a business, firm or company, </a:t>
            </a:r>
            <a:r>
              <a:rPr lang="en-US" dirty="0" smtClean="0">
                <a:latin typeface="Arial Black" panose="020B0A04020102020204" pitchFamily="34" charset="0"/>
              </a:rPr>
              <a:t>and the </a:t>
            </a:r>
            <a:r>
              <a:rPr lang="en-US" dirty="0">
                <a:latin typeface="Arial Black" panose="020B0A04020102020204" pitchFamily="34" charset="0"/>
              </a:rPr>
              <a:t>quantification of operational cash flow.</a:t>
            </a:r>
          </a:p>
          <a:p>
            <a:pPr algn="just"/>
            <a:endParaRPr lang="en-US" dirty="0">
              <a:latin typeface="Arial Black" panose="020B0A04020102020204" pitchFamily="34" charset="0"/>
            </a:endParaRPr>
          </a:p>
        </p:txBody>
      </p:sp>
    </p:spTree>
    <p:extLst>
      <p:ext uri="{BB962C8B-B14F-4D97-AF65-F5344CB8AC3E}">
        <p14:creationId xmlns:p14="http://schemas.microsoft.com/office/powerpoint/2010/main" val="38325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604" y="284176"/>
            <a:ext cx="11516008" cy="1508760"/>
          </a:xfrm>
        </p:spPr>
        <p:txBody>
          <a:bodyPr>
            <a:noAutofit/>
          </a:bodyPr>
          <a:lstStyle/>
          <a:p>
            <a:r>
              <a:rPr lang="ro-RO" sz="2800" dirty="0" smtClean="0">
                <a:latin typeface="Arial Black" panose="020B0A04020102020204" pitchFamily="34" charset="0"/>
              </a:rPr>
              <a:t>SECTION 1</a:t>
            </a:r>
            <a:r>
              <a:rPr lang="en-US" sz="2800" dirty="0">
                <a:latin typeface="Arial Black" panose="020B0A04020102020204" pitchFamily="34" charset="0"/>
              </a:rPr>
              <a:t>. EBITDA IN THE THEORY AND PRACTICE OF EVALUATING THE PROFITS AND MARKET VALUE OF COMPANIES</a:t>
            </a:r>
            <a:br>
              <a:rPr lang="en-US" sz="2800" dirty="0">
                <a:latin typeface="Arial Black" panose="020B0A04020102020204" pitchFamily="34" charset="0"/>
              </a:rPr>
            </a:br>
            <a:endParaRPr lang="en-US" sz="2800" dirty="0">
              <a:latin typeface="Arial Black" panose="020B0A04020102020204" pitchFamily="34" charset="0"/>
            </a:endParaRPr>
          </a:p>
        </p:txBody>
      </p:sp>
      <p:sp>
        <p:nvSpPr>
          <p:cNvPr id="3" name="Content Placeholder 2"/>
          <p:cNvSpPr>
            <a:spLocks noGrp="1"/>
          </p:cNvSpPr>
          <p:nvPr>
            <p:ph idx="1"/>
          </p:nvPr>
        </p:nvSpPr>
        <p:spPr>
          <a:xfrm>
            <a:off x="271604" y="2011679"/>
            <a:ext cx="11579382" cy="4669777"/>
          </a:xfrm>
        </p:spPr>
        <p:txBody>
          <a:bodyPr>
            <a:normAutofit/>
          </a:bodyPr>
          <a:lstStyle/>
          <a:p>
            <a:pPr marL="0" indent="0" algn="just">
              <a:buNone/>
            </a:pPr>
            <a:r>
              <a:rPr lang="en-US" sz="2400" dirty="0">
                <a:latin typeface="Arial Black" panose="020B0A04020102020204" pitchFamily="34" charset="0"/>
              </a:rPr>
              <a:t>EBITDA </a:t>
            </a:r>
            <a:r>
              <a:rPr lang="en-US" sz="2400" dirty="0" smtClean="0">
                <a:latin typeface="Arial Black" panose="020B0A04020102020204" pitchFamily="34" charset="0"/>
              </a:rPr>
              <a:t>remains a </a:t>
            </a:r>
            <a:r>
              <a:rPr lang="en-US" sz="2400" dirty="0">
                <a:latin typeface="Arial Black" panose="020B0A04020102020204" pitchFamily="34" charset="0"/>
              </a:rPr>
              <a:t>key performance indicator (KPI</a:t>
            </a:r>
            <a:r>
              <a:rPr lang="en-US" sz="2400" dirty="0" smtClean="0">
                <a:latin typeface="Arial Black" panose="020B0A04020102020204" pitchFamily="34" charset="0"/>
              </a:rPr>
              <a:t>), from </a:t>
            </a:r>
            <a:r>
              <a:rPr lang="en-US" sz="2400" dirty="0">
                <a:latin typeface="Arial Black" panose="020B0A04020102020204" pitchFamily="34" charset="0"/>
              </a:rPr>
              <a:t>the thousands of </a:t>
            </a:r>
            <a:r>
              <a:rPr lang="en-US" sz="2400" dirty="0" smtClean="0">
                <a:latin typeface="Arial Black" panose="020B0A04020102020204" pitchFamily="34" charset="0"/>
              </a:rPr>
              <a:t>variances, </a:t>
            </a:r>
            <a:r>
              <a:rPr lang="en-US" sz="2400" dirty="0">
                <a:latin typeface="Arial Black" panose="020B0A04020102020204" pitchFamily="34" charset="0"/>
              </a:rPr>
              <a:t>some of which can be measured trivially by simple value or percentage reporting, and others </a:t>
            </a:r>
            <a:r>
              <a:rPr lang="en-US" sz="2400" dirty="0" smtClean="0">
                <a:latin typeface="Arial Black" panose="020B0A04020102020204" pitchFamily="34" charset="0"/>
              </a:rPr>
              <a:t>based on the quantification </a:t>
            </a:r>
            <a:r>
              <a:rPr lang="en-US" sz="2400" dirty="0">
                <a:latin typeface="Arial Black" panose="020B0A04020102020204" pitchFamily="34" charset="0"/>
              </a:rPr>
              <a:t>and time management software to determine minimal and relevant critical information about businesses, companies, etc. </a:t>
            </a:r>
            <a:r>
              <a:rPr lang="en-US" sz="2400" dirty="0" smtClean="0">
                <a:latin typeface="Arial Black" panose="020B0A04020102020204" pitchFamily="34" charset="0"/>
              </a:rPr>
              <a:t>from </a:t>
            </a:r>
            <a:r>
              <a:rPr lang="en-US" sz="2400" dirty="0">
                <a:latin typeface="Arial Black" panose="020B0A04020102020204" pitchFamily="34" charset="0"/>
              </a:rPr>
              <a:t>a series of </a:t>
            </a:r>
            <a:r>
              <a:rPr lang="en-US" sz="2400" dirty="0" smtClean="0">
                <a:latin typeface="Arial Black" panose="020B0A04020102020204" pitchFamily="34" charset="0"/>
              </a:rPr>
              <a:t>data.</a:t>
            </a:r>
          </a:p>
          <a:p>
            <a:pPr marL="0" indent="0" algn="just">
              <a:buNone/>
            </a:pPr>
            <a:r>
              <a:rPr lang="en-US" sz="2400" dirty="0" smtClean="0">
                <a:latin typeface="Arial Black" panose="020B0A04020102020204" pitchFamily="34" charset="0"/>
              </a:rPr>
              <a:t>I can </a:t>
            </a:r>
            <a:r>
              <a:rPr lang="en-US" sz="2400" dirty="0">
                <a:latin typeface="Arial Black" panose="020B0A04020102020204" pitchFamily="34" charset="0"/>
              </a:rPr>
              <a:t>mention </a:t>
            </a:r>
            <a:r>
              <a:rPr lang="en-US" sz="2400" dirty="0" smtClean="0">
                <a:latin typeface="Arial Black" panose="020B0A04020102020204" pitchFamily="34" charset="0"/>
              </a:rPr>
              <a:t>as </a:t>
            </a:r>
            <a:r>
              <a:rPr lang="en-US" sz="2400" dirty="0" err="1" smtClean="0">
                <a:latin typeface="Arial Black" panose="020B0A04020102020204" pitchFamily="34" charset="0"/>
              </a:rPr>
              <a:t>exemple</a:t>
            </a:r>
            <a:r>
              <a:rPr lang="en-US" sz="2400" dirty="0" smtClean="0">
                <a:latin typeface="Arial Black" panose="020B0A04020102020204" pitchFamily="34" charset="0"/>
              </a:rPr>
              <a:t> Performance </a:t>
            </a:r>
            <a:r>
              <a:rPr lang="en-US" sz="2400" dirty="0">
                <a:latin typeface="Arial Black" panose="020B0A04020102020204" pitchFamily="34" charset="0"/>
              </a:rPr>
              <a:t>Canvas, a software that was created by </a:t>
            </a:r>
            <a:r>
              <a:rPr lang="en-US" sz="2400" dirty="0" err="1">
                <a:latin typeface="Arial Black" panose="020B0A04020102020204" pitchFamily="34" charset="0"/>
              </a:rPr>
              <a:t>DSPanel</a:t>
            </a:r>
            <a:r>
              <a:rPr lang="en-US" sz="2400" dirty="0">
                <a:latin typeface="Arial Black" panose="020B0A04020102020204" pitchFamily="34" charset="0"/>
              </a:rPr>
              <a:t> to identify, use and change KPIs suitable for business, company, company since </a:t>
            </a:r>
            <a:r>
              <a:rPr lang="en-US" sz="2400" dirty="0" smtClean="0">
                <a:latin typeface="Arial Black" panose="020B0A04020102020204" pitchFamily="34" charset="0"/>
              </a:rPr>
              <a:t>2017,</a:t>
            </a:r>
          </a:p>
          <a:p>
            <a:pPr marL="0" indent="0" algn="just">
              <a:buNone/>
            </a:pPr>
            <a:r>
              <a:rPr lang="en-US" sz="2400" dirty="0" smtClean="0">
                <a:latin typeface="Arial Black" panose="020B0A04020102020204" pitchFamily="34" charset="0"/>
              </a:rPr>
              <a:t> </a:t>
            </a:r>
            <a:r>
              <a:rPr lang="en-US" sz="2400" dirty="0">
                <a:latin typeface="Arial Black" panose="020B0A04020102020204" pitchFamily="34" charset="0"/>
              </a:rPr>
              <a:t>(https://www.performancecanvas.com/top-5-critical-kpis- Financial-to-measure-performance /).</a:t>
            </a:r>
            <a:endParaRPr lang="en-US" sz="2400" dirty="0">
              <a:latin typeface="Arial Black" panose="020B0A04020102020204" pitchFamily="34" charset="0"/>
            </a:endParaRPr>
          </a:p>
        </p:txBody>
      </p:sp>
    </p:spTree>
    <p:extLst>
      <p:ext uri="{BB962C8B-B14F-4D97-AF65-F5344CB8AC3E}">
        <p14:creationId xmlns:p14="http://schemas.microsoft.com/office/powerpoint/2010/main" val="555187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604" y="284176"/>
            <a:ext cx="11516008" cy="1508760"/>
          </a:xfrm>
        </p:spPr>
        <p:txBody>
          <a:bodyPr>
            <a:noAutofit/>
          </a:bodyPr>
          <a:lstStyle/>
          <a:p>
            <a:r>
              <a:rPr lang="ro-RO" sz="2800" dirty="0" smtClean="0">
                <a:latin typeface="Arial Black" panose="020B0A04020102020204" pitchFamily="34" charset="0"/>
              </a:rPr>
              <a:t>SECTION 1</a:t>
            </a:r>
            <a:r>
              <a:rPr lang="en-US" sz="2800" dirty="0">
                <a:latin typeface="Arial Black" panose="020B0A04020102020204" pitchFamily="34" charset="0"/>
              </a:rPr>
              <a:t>. EBITDA IN THE THEORY AND PRACTICE OF EVALUATING THE PROFITS AND MARKET VALUE OF COMPANIES</a:t>
            </a:r>
            <a:br>
              <a:rPr lang="en-US" sz="2800" dirty="0">
                <a:latin typeface="Arial Black" panose="020B0A04020102020204" pitchFamily="34" charset="0"/>
              </a:rPr>
            </a:br>
            <a:endParaRPr lang="en-US" sz="2800" dirty="0">
              <a:latin typeface="Arial Black" panose="020B0A04020102020204" pitchFamily="34" charset="0"/>
            </a:endParaRPr>
          </a:p>
        </p:txBody>
      </p:sp>
      <p:sp>
        <p:nvSpPr>
          <p:cNvPr id="3" name="Content Placeholder 2"/>
          <p:cNvSpPr>
            <a:spLocks noGrp="1"/>
          </p:cNvSpPr>
          <p:nvPr>
            <p:ph idx="1"/>
          </p:nvPr>
        </p:nvSpPr>
        <p:spPr>
          <a:xfrm>
            <a:off x="271604" y="2066000"/>
            <a:ext cx="11249551" cy="4570190"/>
          </a:xfrm>
        </p:spPr>
        <p:txBody>
          <a:bodyPr>
            <a:noAutofit/>
          </a:bodyPr>
          <a:lstStyle/>
          <a:p>
            <a:pPr marL="0" indent="0" algn="just">
              <a:buNone/>
            </a:pPr>
            <a:r>
              <a:rPr lang="en-US" sz="2400" b="1" dirty="0">
                <a:latin typeface="Arial Black" panose="020B0A04020102020204" pitchFamily="34" charset="0"/>
              </a:rPr>
              <a:t>The five most used critical performance indicators in the </a:t>
            </a:r>
            <a:r>
              <a:rPr lang="en-US" sz="2400" b="1" dirty="0" smtClean="0">
                <a:latin typeface="Arial Black" panose="020B0A04020102020204" pitchFamily="34" charset="0"/>
              </a:rPr>
              <a:t>US provide </a:t>
            </a:r>
            <a:r>
              <a:rPr lang="en-US" sz="2400" b="1" dirty="0">
                <a:latin typeface="Arial Black" panose="020B0A04020102020204" pitchFamily="34" charset="0"/>
              </a:rPr>
              <a:t>a relevant example of the </a:t>
            </a:r>
            <a:r>
              <a:rPr lang="en-US" sz="2400" b="1" dirty="0" smtClean="0">
                <a:latin typeface="Arial Black" panose="020B0A04020102020204" pitchFamily="34" charset="0"/>
              </a:rPr>
              <a:t>details, </a:t>
            </a:r>
            <a:r>
              <a:rPr lang="en-US" sz="2400" b="1" dirty="0">
                <a:latin typeface="Arial Black" panose="020B0A04020102020204" pitchFamily="34" charset="0"/>
              </a:rPr>
              <a:t>needed for the decision-making process in relation to the real characteristics of the markets, the maturity of demand and the intensity of competition:</a:t>
            </a:r>
          </a:p>
          <a:p>
            <a:pPr marL="0" indent="0" algn="just">
              <a:buNone/>
            </a:pPr>
            <a:r>
              <a:rPr lang="en-US" sz="2400" b="1" dirty="0" err="1">
                <a:latin typeface="Arial Black" panose="020B0A04020102020204" pitchFamily="34" charset="0"/>
              </a:rPr>
              <a:t>i</a:t>
            </a:r>
            <a:r>
              <a:rPr lang="en-US" sz="2400" b="1" dirty="0">
                <a:latin typeface="Arial Black" panose="020B0A04020102020204" pitchFamily="34" charset="0"/>
              </a:rPr>
              <a:t>) the net profit </a:t>
            </a:r>
            <a:r>
              <a:rPr lang="en-US" sz="2400" b="1" dirty="0" smtClean="0">
                <a:latin typeface="Arial Black" panose="020B0A04020102020204" pitchFamily="34" charset="0"/>
              </a:rPr>
              <a:t>limit or margin </a:t>
            </a:r>
            <a:r>
              <a:rPr lang="en-US" sz="2400" b="1" dirty="0">
                <a:latin typeface="Arial Black" panose="020B0A04020102020204" pitchFamily="34" charset="0"/>
              </a:rPr>
              <a:t>or concretely how much is earned in a business, firm or company from each closed sale, in fact defining a measure of realistic control over operating costs;</a:t>
            </a:r>
          </a:p>
          <a:p>
            <a:pPr marL="0" indent="0" algn="just">
              <a:buNone/>
            </a:pPr>
            <a:r>
              <a:rPr lang="en-US" sz="2400" b="1" dirty="0">
                <a:latin typeface="Arial Black" panose="020B0A04020102020204" pitchFamily="34" charset="0"/>
              </a:rPr>
              <a:t>ii) the gross profit </a:t>
            </a:r>
            <a:r>
              <a:rPr lang="en-US" sz="2400" b="1" dirty="0" smtClean="0">
                <a:latin typeface="Arial Black" panose="020B0A04020102020204" pitchFamily="34" charset="0"/>
              </a:rPr>
              <a:t>limit or margin</a:t>
            </a:r>
            <a:r>
              <a:rPr lang="en-US" sz="2400" b="1" dirty="0">
                <a:latin typeface="Arial Black" panose="020B0A04020102020204" pitchFamily="34" charset="0"/>
              </a:rPr>
              <a:t>, without an adequate gross </a:t>
            </a:r>
            <a:r>
              <a:rPr lang="en-US" sz="2400" b="1" dirty="0" smtClean="0">
                <a:latin typeface="Arial Black" panose="020B0A04020102020204" pitchFamily="34" charset="0"/>
              </a:rPr>
              <a:t>limit or margin</a:t>
            </a:r>
            <a:r>
              <a:rPr lang="en-US" sz="2400" b="1" dirty="0">
                <a:latin typeface="Arial Black" panose="020B0A04020102020204" pitchFamily="34" charset="0"/>
              </a:rPr>
              <a:t>, the business, the firm or the </a:t>
            </a:r>
            <a:r>
              <a:rPr lang="en-US" sz="2400" b="1" dirty="0">
                <a:latin typeface="Arial Black" panose="020B0A04020102020204" pitchFamily="34" charset="0"/>
              </a:rPr>
              <a:t>company being  not able </a:t>
            </a:r>
            <a:r>
              <a:rPr lang="en-US" sz="2400" b="1" dirty="0">
                <a:latin typeface="Arial Black" panose="020B0A04020102020204" pitchFamily="34" charset="0"/>
              </a:rPr>
              <a:t>to pay its operating expenses, otherwise confronting its efficiency model in competition with the competition</a:t>
            </a:r>
            <a:r>
              <a:rPr lang="en-US" sz="2400" b="1" dirty="0" smtClean="0">
                <a:latin typeface="Arial Black" panose="020B0A04020102020204" pitchFamily="34" charset="0"/>
              </a:rPr>
              <a:t>;</a:t>
            </a:r>
            <a:endParaRPr lang="en-US" sz="2400" b="1" dirty="0">
              <a:latin typeface="Arial Black" panose="020B0A04020102020204" pitchFamily="34" charset="0"/>
            </a:endParaRPr>
          </a:p>
        </p:txBody>
      </p:sp>
    </p:spTree>
    <p:extLst>
      <p:ext uri="{BB962C8B-B14F-4D97-AF65-F5344CB8AC3E}">
        <p14:creationId xmlns:p14="http://schemas.microsoft.com/office/powerpoint/2010/main" val="1075422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604" y="284176"/>
            <a:ext cx="11516008" cy="1508760"/>
          </a:xfrm>
        </p:spPr>
        <p:txBody>
          <a:bodyPr>
            <a:noAutofit/>
          </a:bodyPr>
          <a:lstStyle/>
          <a:p>
            <a:r>
              <a:rPr lang="ro-RO" sz="2800" dirty="0" smtClean="0">
                <a:latin typeface="Arial Black" panose="020B0A04020102020204" pitchFamily="34" charset="0"/>
              </a:rPr>
              <a:t>SECTION 1</a:t>
            </a:r>
            <a:r>
              <a:rPr lang="en-US" sz="2800" dirty="0">
                <a:latin typeface="Arial Black" panose="020B0A04020102020204" pitchFamily="34" charset="0"/>
              </a:rPr>
              <a:t>. EBITDA IN THE THEORY AND PRACTICE OF EVALUATING THE PROFITS AND MARKET VALUE OF COMPANIES</a:t>
            </a:r>
            <a:br>
              <a:rPr lang="en-US" sz="2800" dirty="0">
                <a:latin typeface="Arial Black" panose="020B0A04020102020204" pitchFamily="34" charset="0"/>
              </a:rPr>
            </a:br>
            <a:endParaRPr lang="en-US" sz="2800" dirty="0">
              <a:latin typeface="Arial Black" panose="020B0A04020102020204" pitchFamily="34" charset="0"/>
            </a:endParaRPr>
          </a:p>
        </p:txBody>
      </p:sp>
      <p:sp>
        <p:nvSpPr>
          <p:cNvPr id="3" name="Content Placeholder 2"/>
          <p:cNvSpPr>
            <a:spLocks noGrp="1"/>
          </p:cNvSpPr>
          <p:nvPr>
            <p:ph idx="1"/>
          </p:nvPr>
        </p:nvSpPr>
        <p:spPr>
          <a:xfrm>
            <a:off x="271604" y="2066000"/>
            <a:ext cx="11669917" cy="4570190"/>
          </a:xfrm>
        </p:spPr>
        <p:txBody>
          <a:bodyPr>
            <a:noAutofit/>
          </a:bodyPr>
          <a:lstStyle/>
          <a:p>
            <a:pPr marL="0" indent="0" algn="just">
              <a:buNone/>
            </a:pPr>
            <a:r>
              <a:rPr lang="en-US" sz="2400" b="1" dirty="0" smtClean="0">
                <a:latin typeface="Arial Black" panose="020B0A04020102020204" pitchFamily="34" charset="0"/>
              </a:rPr>
              <a:t>iii</a:t>
            </a:r>
            <a:r>
              <a:rPr lang="en-US" sz="2400" b="1" dirty="0">
                <a:latin typeface="Arial Black" panose="020B0A04020102020204" pitchFamily="34" charset="0"/>
              </a:rPr>
              <a:t>) the operating profit </a:t>
            </a:r>
            <a:r>
              <a:rPr lang="en-US" sz="2400" b="1" dirty="0" smtClean="0">
                <a:latin typeface="Arial Black" panose="020B0A04020102020204" pitchFamily="34" charset="0"/>
              </a:rPr>
              <a:t>limit or margin </a:t>
            </a:r>
            <a:r>
              <a:rPr lang="en-US" sz="2400" b="1" dirty="0">
                <a:latin typeface="Arial Black" panose="020B0A04020102020204" pitchFamily="34" charset="0"/>
              </a:rPr>
              <a:t>that evaluates how competitive a business, firm or company is in </a:t>
            </a:r>
            <a:r>
              <a:rPr lang="en-US" sz="2400" b="1" dirty="0" smtClean="0">
                <a:latin typeface="Arial Black" panose="020B0A04020102020204" pitchFamily="34" charset="0"/>
              </a:rPr>
              <a:t>its controlling </a:t>
            </a:r>
            <a:r>
              <a:rPr lang="en-US" sz="2400" b="1" dirty="0">
                <a:latin typeface="Arial Black" panose="020B0A04020102020204" pitchFamily="34" charset="0"/>
              </a:rPr>
              <a:t>costs;</a:t>
            </a:r>
          </a:p>
          <a:p>
            <a:pPr marL="0" indent="0" algn="just">
              <a:buNone/>
            </a:pPr>
            <a:r>
              <a:rPr lang="en-US" sz="2400" b="1" dirty="0">
                <a:latin typeface="Arial Black" panose="020B0A04020102020204" pitchFamily="34" charset="0"/>
              </a:rPr>
              <a:t>iv) EBITDA is </a:t>
            </a:r>
            <a:r>
              <a:rPr lang="en-US" sz="2400" b="1" dirty="0" smtClean="0">
                <a:latin typeface="Arial Black" panose="020B0A04020102020204" pitchFamily="34" charset="0"/>
              </a:rPr>
              <a:t>rather </a:t>
            </a:r>
            <a:r>
              <a:rPr lang="en-US" sz="2400" b="1" dirty="0">
                <a:latin typeface="Arial Black" panose="020B0A04020102020204" pitchFamily="34" charset="0"/>
              </a:rPr>
              <a:t>a mandate, power of attorney or representation for the earning potential of the business, firm or company, having the quality of eliminating the costs of debt capital and their tax effects by adding interest and taxes to earnings;</a:t>
            </a:r>
          </a:p>
          <a:p>
            <a:pPr marL="0" indent="0" algn="just">
              <a:buNone/>
            </a:pPr>
            <a:r>
              <a:rPr lang="en-US" sz="2400" b="1" dirty="0">
                <a:latin typeface="Arial Black" panose="020B0A04020102020204" pitchFamily="34" charset="0"/>
              </a:rPr>
              <a:t>v) the growth rate of income, which shows a slower or more pronounced expansion of sales over time, which allows measuring the trend of growth rate of the business, firm or company according to the </a:t>
            </a:r>
            <a:r>
              <a:rPr lang="en-US" sz="2400" b="1" dirty="0" smtClean="0">
                <a:latin typeface="Arial Black" panose="020B0A04020102020204" pitchFamily="34" charset="0"/>
              </a:rPr>
              <a:t>revenue </a:t>
            </a:r>
            <a:r>
              <a:rPr lang="en-US" sz="2400" b="1" dirty="0">
                <a:latin typeface="Arial Black" panose="020B0A04020102020204" pitchFamily="34" charset="0"/>
              </a:rPr>
              <a:t>growth over time.</a:t>
            </a:r>
          </a:p>
        </p:txBody>
      </p:sp>
    </p:spTree>
    <p:extLst>
      <p:ext uri="{BB962C8B-B14F-4D97-AF65-F5344CB8AC3E}">
        <p14:creationId xmlns:p14="http://schemas.microsoft.com/office/powerpoint/2010/main" val="2369456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604" y="284176"/>
            <a:ext cx="11516008" cy="1508760"/>
          </a:xfrm>
        </p:spPr>
        <p:txBody>
          <a:bodyPr>
            <a:noAutofit/>
          </a:bodyPr>
          <a:lstStyle/>
          <a:p>
            <a:r>
              <a:rPr lang="ro-RO" sz="2800" dirty="0" smtClean="0">
                <a:latin typeface="Arial Black" panose="020B0A04020102020204" pitchFamily="34" charset="0"/>
              </a:rPr>
              <a:t>SECTION 1</a:t>
            </a:r>
            <a:r>
              <a:rPr lang="en-US" sz="2800" dirty="0">
                <a:latin typeface="Arial Black" panose="020B0A04020102020204" pitchFamily="34" charset="0"/>
              </a:rPr>
              <a:t>. EBITDA IN THE THEORY AND PRACTICE OF EVALUATING THE PROFITS AND MARKET VALUE OF COMPANIES</a:t>
            </a:r>
            <a:br>
              <a:rPr lang="en-US" sz="2800" dirty="0">
                <a:latin typeface="Arial Black" panose="020B0A04020102020204" pitchFamily="34" charset="0"/>
              </a:rPr>
            </a:br>
            <a:endParaRPr lang="en-US" sz="2800" dirty="0">
              <a:latin typeface="Arial Black" panose="020B0A04020102020204" pitchFamily="34" charset="0"/>
            </a:endParaRPr>
          </a:p>
        </p:txBody>
      </p:sp>
      <p:sp>
        <p:nvSpPr>
          <p:cNvPr id="3" name="Content Placeholder 2"/>
          <p:cNvSpPr>
            <a:spLocks noGrp="1"/>
          </p:cNvSpPr>
          <p:nvPr>
            <p:ph idx="1"/>
          </p:nvPr>
        </p:nvSpPr>
        <p:spPr>
          <a:xfrm>
            <a:off x="543208" y="2011679"/>
            <a:ext cx="11009014" cy="4751259"/>
          </a:xfrm>
        </p:spPr>
        <p:txBody>
          <a:bodyPr>
            <a:normAutofit lnSpcReduction="10000"/>
          </a:bodyPr>
          <a:lstStyle/>
          <a:p>
            <a:pPr marL="0" indent="0" algn="just">
              <a:buNone/>
            </a:pPr>
            <a:r>
              <a:rPr lang="en-US" dirty="0">
                <a:latin typeface="Arial Black" panose="020B0A04020102020204" pitchFamily="34" charset="0"/>
              </a:rPr>
              <a:t>EBITDA </a:t>
            </a:r>
            <a:r>
              <a:rPr lang="en-US" dirty="0" smtClean="0">
                <a:latin typeface="Arial Black" panose="020B0A04020102020204" pitchFamily="34" charset="0"/>
              </a:rPr>
              <a:t>quantifies </a:t>
            </a:r>
            <a:r>
              <a:rPr lang="en-US" dirty="0">
                <a:latin typeface="Arial Black" panose="020B0A04020102020204" pitchFamily="34" charset="0"/>
              </a:rPr>
              <a:t>practically </a:t>
            </a:r>
            <a:r>
              <a:rPr lang="en-US" dirty="0" smtClean="0">
                <a:latin typeface="Arial Black" panose="020B0A04020102020204" pitchFamily="34" charset="0"/>
              </a:rPr>
              <a:t>the </a:t>
            </a:r>
            <a:r>
              <a:rPr lang="en-US" dirty="0">
                <a:latin typeface="Arial Black" panose="020B0A04020102020204" pitchFamily="34" charset="0"/>
              </a:rPr>
              <a:t>profit of an employer, entrepreneur, manager and his dynamics over time, and like any KPI it has important disadvantages:</a:t>
            </a:r>
          </a:p>
          <a:p>
            <a:pPr marL="0" indent="0" algn="just">
              <a:buNone/>
            </a:pPr>
            <a:r>
              <a:rPr lang="en-US" dirty="0">
                <a:latin typeface="Arial Black" panose="020B0A04020102020204" pitchFamily="34" charset="0"/>
              </a:rPr>
              <a:t>a) t</a:t>
            </a:r>
            <a:r>
              <a:rPr lang="en-US" dirty="0" smtClean="0">
                <a:latin typeface="Arial Black" panose="020B0A04020102020204" pitchFamily="34" charset="0"/>
              </a:rPr>
              <a:t>he accounting </a:t>
            </a:r>
            <a:r>
              <a:rPr lang="en-US" dirty="0">
                <a:latin typeface="Arial Black" panose="020B0A04020102020204" pitchFamily="34" charset="0"/>
              </a:rPr>
              <a:t>policy </a:t>
            </a:r>
            <a:r>
              <a:rPr lang="en-US" dirty="0" smtClean="0">
                <a:latin typeface="Arial Black" panose="020B0A04020102020204" pitchFamily="34" charset="0"/>
              </a:rPr>
              <a:t>measures can </a:t>
            </a:r>
            <a:r>
              <a:rPr lang="en-US" dirty="0">
                <a:latin typeface="Arial Black" panose="020B0A04020102020204" pitchFamily="34" charset="0"/>
              </a:rPr>
              <a:t>be prevented only by ensuring the prior integrity and verified </a:t>
            </a:r>
            <a:r>
              <a:rPr lang="en-US" dirty="0" smtClean="0">
                <a:latin typeface="Arial Black" panose="020B0A04020102020204" pitchFamily="34" charset="0"/>
              </a:rPr>
              <a:t>professionalism;</a:t>
            </a:r>
            <a:endParaRPr lang="en-US" dirty="0">
              <a:latin typeface="Arial Black" panose="020B0A04020102020204" pitchFamily="34" charset="0"/>
            </a:endParaRPr>
          </a:p>
          <a:p>
            <a:pPr marL="0" indent="0" algn="just">
              <a:buNone/>
            </a:pPr>
            <a:r>
              <a:rPr lang="en-US" dirty="0">
                <a:latin typeface="Arial Black" panose="020B0A04020102020204" pitchFamily="34" charset="0"/>
              </a:rPr>
              <a:t>b) EBITDA </a:t>
            </a:r>
            <a:r>
              <a:rPr lang="en-US" dirty="0" smtClean="0">
                <a:latin typeface="Arial Black" panose="020B0A04020102020204" pitchFamily="34" charset="0"/>
              </a:rPr>
              <a:t>as KPI does </a:t>
            </a:r>
            <a:r>
              <a:rPr lang="en-US" dirty="0">
                <a:latin typeface="Arial Black" panose="020B0A04020102020204" pitchFamily="34" charset="0"/>
              </a:rPr>
              <a:t>not take into account the expenses that reflect the investments in fixed assets (CAPEX from capital expenditure), offering distorted results in the situation of a large volume </a:t>
            </a:r>
            <a:r>
              <a:rPr lang="en-US" dirty="0" smtClean="0">
                <a:latin typeface="Arial Black" panose="020B0A04020102020204" pitchFamily="34" charset="0"/>
              </a:rPr>
              <a:t>of activity;</a:t>
            </a:r>
            <a:endParaRPr lang="en-US" dirty="0">
              <a:latin typeface="Arial Black" panose="020B0A04020102020204" pitchFamily="34" charset="0"/>
            </a:endParaRPr>
          </a:p>
          <a:p>
            <a:pPr marL="0" indent="0" algn="just">
              <a:buNone/>
            </a:pPr>
            <a:r>
              <a:rPr lang="en-US" dirty="0">
                <a:latin typeface="Arial Black" panose="020B0A04020102020204" pitchFamily="34" charset="0"/>
              </a:rPr>
              <a:t>c) EBITDA </a:t>
            </a:r>
            <a:r>
              <a:rPr lang="en-US" smtClean="0">
                <a:latin typeface="Arial Black" panose="020B0A04020102020204" pitchFamily="34" charset="0"/>
              </a:rPr>
              <a:t>as KPI ignores </a:t>
            </a:r>
            <a:r>
              <a:rPr lang="en-US" dirty="0">
                <a:latin typeface="Arial Black" panose="020B0A04020102020204" pitchFamily="34" charset="0"/>
              </a:rPr>
              <a:t>the variability of the usually important working capital in a business, firm, company, which is in an increasing trend.</a:t>
            </a:r>
          </a:p>
          <a:p>
            <a:pPr marL="0" indent="0" algn="just">
              <a:buNone/>
            </a:pPr>
            <a:r>
              <a:rPr lang="en-US" dirty="0">
                <a:latin typeface="Arial Black" panose="020B0A04020102020204" pitchFamily="34" charset="0"/>
              </a:rPr>
              <a:t>The extreme situation in which EBITDA indicates a negative value as a KPI identifies fundamental problems with the profitability of the business, firm, company.</a:t>
            </a:r>
          </a:p>
        </p:txBody>
      </p:sp>
    </p:spTree>
    <p:extLst>
      <p:ext uri="{BB962C8B-B14F-4D97-AF65-F5344CB8AC3E}">
        <p14:creationId xmlns:p14="http://schemas.microsoft.com/office/powerpoint/2010/main" val="8831553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Banded</Template>
  <TotalTime>85</TotalTime>
  <Words>2474</Words>
  <Application>Microsoft Office PowerPoint</Application>
  <PresentationFormat>Widescreen</PresentationFormat>
  <Paragraphs>905</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Black</vt:lpstr>
      <vt:lpstr>Calibri</vt:lpstr>
      <vt:lpstr>Corbel</vt:lpstr>
      <vt:lpstr>Times New Roman</vt:lpstr>
      <vt:lpstr>Wingdings</vt:lpstr>
      <vt:lpstr>Banded</vt:lpstr>
      <vt:lpstr>FINANCIAL AND STATISTICAL EBITDA (EARNINGS BEFORE INTEREST, TAXES, DEPRECIATION AND AMORTIZATION) INDICATORS IN THE ROMANIAN TOURISM   </vt:lpstr>
      <vt:lpstr>CONTENTS</vt:lpstr>
      <vt:lpstr>INTRODUCTION</vt:lpstr>
      <vt:lpstr>SECTION 1. EBITDA IN THE THEORY AND PRACTICE OF EVALUATING THE PROFITS AND MARKET VALUE OF COMPANIES </vt:lpstr>
      <vt:lpstr>SECTION 1. EBITDA IN THE THEORY AND PRACTICE OF EVALUATING THE PROFITS AND MARKET VALUE OF COMPANIES </vt:lpstr>
      <vt:lpstr>SECTION 1. EBITDA IN THE THEORY AND PRACTICE OF EVALUATING THE PROFITS AND MARKET VALUE OF COMPANIES </vt:lpstr>
      <vt:lpstr>SECTION 1. EBITDA IN THE THEORY AND PRACTICE OF EVALUATING THE PROFITS AND MARKET VALUE OF COMPANIES </vt:lpstr>
      <vt:lpstr>SECTION 1. EBITDA IN THE THEORY AND PRACTICE OF EVALUATING THE PROFITS AND MARKET VALUE OF COMPANIES </vt:lpstr>
      <vt:lpstr>SECTION 1. EBITDA IN THE THEORY AND PRACTICE OF EVALUATING THE PROFITS AND MARKET VALUE OF COMPANIES </vt:lpstr>
      <vt:lpstr>Table no. 1 : ExCERPT of EBITDA calculation, made with Excel software, in two successive months </vt:lpstr>
      <vt:lpstr>Table no. 1 : Example of EBITDA calculation, made with Excel software, in two successive months </vt:lpstr>
      <vt:lpstr>Table no. 1 : Example of EBITDA calculation, made with Excel software, in two successive months</vt:lpstr>
      <vt:lpstr>Table no. 1 : Example of EBITDA calculation, made with Excel software, in two successive months</vt:lpstr>
      <vt:lpstr>Table no. 1 : Example of EBITDA calculation, made with Excel software, in two successive month</vt:lpstr>
      <vt:lpstr>Conclusion </vt:lpstr>
      <vt:lpstr>A FINAL REMARQUE</vt:lpstr>
      <vt:lpstr>BIBLIOGRAPHY</vt:lpstr>
      <vt:lpstr>Thank you MY DEAR FRIENDS !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ROMANIAN ORTHODOX CHURCH, AN ECONOMIC SUBJECT  WITH IMPACT ON TOURISM AND ITS BEHAVIORAL AMBIGUITY IN CONTRAST TO THAT OF OTHER CHURCHES IN EUROPEAN UNION  ul</dc:title>
  <dc:creator>Windows User</dc:creator>
  <cp:lastModifiedBy>Windows User</cp:lastModifiedBy>
  <cp:revision>13</cp:revision>
  <dcterms:created xsi:type="dcterms:W3CDTF">2020-09-07T06:17:40Z</dcterms:created>
  <dcterms:modified xsi:type="dcterms:W3CDTF">2020-09-09T05:05:47Z</dcterms:modified>
</cp:coreProperties>
</file>