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7" r:id="rId7"/>
    <p:sldId id="261" r:id="rId8"/>
    <p:sldId id="266"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a"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94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Sheet1!$A$18</c:f>
              <c:strCache>
                <c:ptCount val="1"/>
                <c:pt idx="0">
                  <c:v>Emigranți temporar</c:v>
                </c:pt>
              </c:strCache>
            </c:strRef>
          </c:tx>
          <c:spPr>
            <a:solidFill>
              <a:srgbClr val="C0504D"/>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Sheet1!$B$17:$G$17</c:f>
              <c:numCache>
                <c:formatCode>General</c:formatCode>
                <c:ptCount val="6"/>
                <c:pt idx="0">
                  <c:v>2014</c:v>
                </c:pt>
                <c:pt idx="1">
                  <c:v>2015</c:v>
                </c:pt>
                <c:pt idx="2">
                  <c:v>2016</c:v>
                </c:pt>
                <c:pt idx="3">
                  <c:v>2017</c:v>
                </c:pt>
                <c:pt idx="4">
                  <c:v>2018</c:v>
                </c:pt>
                <c:pt idx="5">
                  <c:v>2019</c:v>
                </c:pt>
              </c:numCache>
            </c:numRef>
          </c:cat>
          <c:val>
            <c:numRef>
              <c:f>Sheet1!$B$18:$G$18</c:f>
              <c:numCache>
                <c:formatCode>General</c:formatCode>
                <c:ptCount val="6"/>
                <c:pt idx="0">
                  <c:v>1609</c:v>
                </c:pt>
                <c:pt idx="1">
                  <c:v>1813</c:v>
                </c:pt>
                <c:pt idx="2">
                  <c:v>1944</c:v>
                </c:pt>
                <c:pt idx="3">
                  <c:v>2237</c:v>
                </c:pt>
                <c:pt idx="4">
                  <c:v>2294</c:v>
                </c:pt>
                <c:pt idx="5">
                  <c:v>2273</c:v>
                </c:pt>
              </c:numCache>
            </c:numRef>
          </c:val>
          <c:extLst xmlns:c16r2="http://schemas.microsoft.com/office/drawing/2015/06/chart">
            <c:ext xmlns:c16="http://schemas.microsoft.com/office/drawing/2014/chart" uri="{C3380CC4-5D6E-409C-BE32-E72D297353CC}">
              <c16:uniqueId val="{00000000-A0E5-488B-9A41-096989669699}"/>
            </c:ext>
          </c:extLst>
        </c:ser>
        <c:ser>
          <c:idx val="1"/>
          <c:order val="1"/>
          <c:tx>
            <c:strRef>
              <c:f>Sheet1!$A$19</c:f>
              <c:strCache>
                <c:ptCount val="1"/>
                <c:pt idx="0">
                  <c:v>Imigranți temporar</c:v>
                </c:pt>
              </c:strCache>
            </c:strRef>
          </c:tx>
          <c:spPr>
            <a:solidFill>
              <a:srgbClr val="1F497D">
                <a:lumMod val="60000"/>
                <a:lumOff val="40000"/>
              </a:srgbClr>
            </a:solidFill>
          </c:spPr>
          <c:invertIfNegative val="0"/>
          <c:dLbls>
            <c:dLbl>
              <c:idx val="0"/>
              <c:layout>
                <c:manualLayout>
                  <c:x val="2.394390285616555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E5-488B-9A41-096989669699}"/>
                </c:ext>
              </c:extLst>
            </c:dLbl>
            <c:dLbl>
              <c:idx val="1"/>
              <c:layout>
                <c:manualLayout>
                  <c:x val="2.052105710913243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0E5-488B-9A41-096989669699}"/>
                </c:ext>
              </c:extLst>
            </c:dLbl>
            <c:dLbl>
              <c:idx val="2"/>
              <c:layout>
                <c:manualLayout>
                  <c:x val="3.0781585663698655E-2"/>
                  <c:y val="-5.254021601889130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E5-488B-9A41-096989669699}"/>
                </c:ext>
              </c:extLst>
            </c:dLbl>
            <c:dLbl>
              <c:idx val="3"/>
              <c:layout>
                <c:manualLayout>
                  <c:x val="3.0781585663698655E-2"/>
                  <c:y val="5.254021601889130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0E5-488B-9A41-096989669699}"/>
                </c:ext>
              </c:extLst>
            </c:dLbl>
            <c:dLbl>
              <c:idx val="4"/>
              <c:layout>
                <c:manualLayout>
                  <c:x val="2.394123329398784E-2"/>
                  <c:y val="-2.4080654160220108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0E5-488B-9A41-096989669699}"/>
                </c:ext>
              </c:extLst>
            </c:dLbl>
            <c:dLbl>
              <c:idx val="5"/>
              <c:layout>
                <c:manualLayout>
                  <c:x val="4.446229040312027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0E5-488B-9A41-096989669699}"/>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Sheet1!$B$17:$G$17</c:f>
              <c:numCache>
                <c:formatCode>General</c:formatCode>
                <c:ptCount val="6"/>
                <c:pt idx="0">
                  <c:v>2014</c:v>
                </c:pt>
                <c:pt idx="1">
                  <c:v>2015</c:v>
                </c:pt>
                <c:pt idx="2">
                  <c:v>2016</c:v>
                </c:pt>
                <c:pt idx="3">
                  <c:v>2017</c:v>
                </c:pt>
                <c:pt idx="4">
                  <c:v>2018</c:v>
                </c:pt>
                <c:pt idx="5">
                  <c:v>2019</c:v>
                </c:pt>
              </c:numCache>
            </c:numRef>
          </c:cat>
          <c:val>
            <c:numRef>
              <c:f>Sheet1!$B$19:$G$19</c:f>
              <c:numCache>
                <c:formatCode>General</c:formatCode>
                <c:ptCount val="6"/>
                <c:pt idx="0">
                  <c:v>1318</c:v>
                </c:pt>
                <c:pt idx="1">
                  <c:v>1287</c:v>
                </c:pt>
                <c:pt idx="2">
                  <c:v>1332</c:v>
                </c:pt>
                <c:pt idx="3">
                  <c:v>1720</c:v>
                </c:pt>
                <c:pt idx="4">
                  <c:v>1673</c:v>
                </c:pt>
                <c:pt idx="5">
                  <c:v>1928</c:v>
                </c:pt>
              </c:numCache>
            </c:numRef>
          </c:val>
          <c:extLst xmlns:c16r2="http://schemas.microsoft.com/office/drawing/2015/06/chart">
            <c:ext xmlns:c16="http://schemas.microsoft.com/office/drawing/2014/chart" uri="{C3380CC4-5D6E-409C-BE32-E72D297353CC}">
              <c16:uniqueId val="{00000007-A0E5-488B-9A41-096989669699}"/>
            </c:ext>
          </c:extLst>
        </c:ser>
        <c:dLbls>
          <c:showLegendKey val="0"/>
          <c:showVal val="0"/>
          <c:showCatName val="0"/>
          <c:showSerName val="0"/>
          <c:showPercent val="0"/>
          <c:showBubbleSize val="0"/>
        </c:dLbls>
        <c:gapWidth val="150"/>
        <c:shape val="cylinder"/>
        <c:axId val="138585600"/>
        <c:axId val="138587136"/>
        <c:axId val="0"/>
      </c:bar3DChart>
      <c:catAx>
        <c:axId val="138585600"/>
        <c:scaling>
          <c:orientation val="minMax"/>
        </c:scaling>
        <c:delete val="0"/>
        <c:axPos val="b"/>
        <c:numFmt formatCode="General" sourceLinked="1"/>
        <c:majorTickMark val="out"/>
        <c:minorTickMark val="none"/>
        <c:tickLblPos val="nextTo"/>
        <c:crossAx val="138587136"/>
        <c:crosses val="autoZero"/>
        <c:auto val="1"/>
        <c:lblAlgn val="ctr"/>
        <c:lblOffset val="100"/>
        <c:noMultiLvlLbl val="0"/>
      </c:catAx>
      <c:valAx>
        <c:axId val="138587136"/>
        <c:scaling>
          <c:orientation val="minMax"/>
        </c:scaling>
        <c:delete val="0"/>
        <c:axPos val="l"/>
        <c:majorGridlines/>
        <c:numFmt formatCode="General" sourceLinked="1"/>
        <c:majorTickMark val="out"/>
        <c:minorTickMark val="none"/>
        <c:tickLblPos val="nextTo"/>
        <c:crossAx val="138585600"/>
        <c:crosses val="autoZero"/>
        <c:crossBetween val="between"/>
      </c:valAx>
    </c:plotArea>
    <c:legend>
      <c:legendPos val="b"/>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DAED8-FFA2-4E3D-B441-0BC70D3C4EE4}" type="datetimeFigureOut">
              <a:rPr lang="ro-RO" smtClean="0"/>
              <a:t>10.05.2021</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65479-FEF1-4C45-A5AA-5323D564C843}" type="slidenum">
              <a:rPr lang="ro-RO" smtClean="0"/>
              <a:t>‹#›</a:t>
            </a:fld>
            <a:endParaRPr lang="ro-RO"/>
          </a:p>
        </p:txBody>
      </p:sp>
    </p:spTree>
    <p:extLst>
      <p:ext uri="{BB962C8B-B14F-4D97-AF65-F5344CB8AC3E}">
        <p14:creationId xmlns:p14="http://schemas.microsoft.com/office/powerpoint/2010/main" val="313282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A83E64F6-221E-4D45-A317-E84D9467B1BB}" type="datetimeFigureOut">
              <a:rPr lang="ro-RO" smtClean="0"/>
              <a:t>10.05.2021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267277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A83E64F6-221E-4D45-A317-E84D9467B1BB}" type="datetimeFigureOut">
              <a:rPr lang="ro-RO" smtClean="0"/>
              <a:t>10.05.2021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302742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A83E64F6-221E-4D45-A317-E84D9467B1BB}" type="datetimeFigureOut">
              <a:rPr lang="ro-RO" smtClean="0"/>
              <a:t>10.05.2021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265996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A83E64F6-221E-4D45-A317-E84D9467B1BB}" type="datetimeFigureOut">
              <a:rPr lang="ro-RO" smtClean="0"/>
              <a:t>10.05.2021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306401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E64F6-221E-4D45-A317-E84D9467B1BB}" type="datetimeFigureOut">
              <a:rPr lang="ro-RO" smtClean="0"/>
              <a:t>10.05.2021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330801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A83E64F6-221E-4D45-A317-E84D9467B1BB}" type="datetimeFigureOut">
              <a:rPr lang="ro-RO" smtClean="0"/>
              <a:t>10.05.2021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85420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A83E64F6-221E-4D45-A317-E84D9467B1BB}" type="datetimeFigureOut">
              <a:rPr lang="ro-RO" smtClean="0"/>
              <a:t>10.05.2021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207819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A83E64F6-221E-4D45-A317-E84D9467B1BB}" type="datetimeFigureOut">
              <a:rPr lang="ro-RO" smtClean="0"/>
              <a:t>10.05.2021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4123320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E64F6-221E-4D45-A317-E84D9467B1BB}" type="datetimeFigureOut">
              <a:rPr lang="ro-RO" smtClean="0"/>
              <a:t>10.05.2021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76471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E64F6-221E-4D45-A317-E84D9467B1BB}" type="datetimeFigureOut">
              <a:rPr lang="ro-RO" smtClean="0"/>
              <a:t>10.05.2021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199526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E64F6-221E-4D45-A317-E84D9467B1BB}" type="datetimeFigureOut">
              <a:rPr lang="ro-RO" smtClean="0"/>
              <a:t>10.05.2021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F735FFA-4002-4351-AE2B-19A16BA6B7E8}" type="slidenum">
              <a:rPr lang="ro-RO" smtClean="0"/>
              <a:t>‹#›</a:t>
            </a:fld>
            <a:endParaRPr lang="ro-RO"/>
          </a:p>
        </p:txBody>
      </p:sp>
    </p:spTree>
    <p:extLst>
      <p:ext uri="{BB962C8B-B14F-4D97-AF65-F5344CB8AC3E}">
        <p14:creationId xmlns:p14="http://schemas.microsoft.com/office/powerpoint/2010/main" val="145490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E64F6-221E-4D45-A317-E84D9467B1BB}" type="datetimeFigureOut">
              <a:rPr lang="ro-RO" smtClean="0"/>
              <a:t>10.05.2021</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35FFA-4002-4351-AE2B-19A16BA6B7E8}" type="slidenum">
              <a:rPr lang="ro-RO" smtClean="0"/>
              <a:t>‹#›</a:t>
            </a:fld>
            <a:endParaRPr lang="ro-RO"/>
          </a:p>
        </p:txBody>
      </p:sp>
    </p:spTree>
    <p:extLst>
      <p:ext uri="{BB962C8B-B14F-4D97-AF65-F5344CB8AC3E}">
        <p14:creationId xmlns:p14="http://schemas.microsoft.com/office/powerpoint/2010/main" val="3822269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latin typeface="Times New Roman" panose="02020603050405020304" pitchFamily="18" charset="0"/>
                <a:cs typeface="Times New Roman" panose="02020603050405020304" pitchFamily="18" charset="0"/>
              </a:rPr>
              <a:t>The Gorj village in danger of extinction, in the conditions of decarbonization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of the mining areas</a:t>
            </a:r>
            <a:endParaRPr lang="ro-RO"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71600" y="4495800"/>
            <a:ext cx="6400800" cy="533400"/>
          </a:xfrm>
        </p:spPr>
        <p:txBody>
          <a:bodyPr/>
          <a:lstStyle/>
          <a:p>
            <a:pPr algn="r"/>
            <a:r>
              <a:rPr lang="ro-RO" sz="2000" b="1" dirty="0">
                <a:solidFill>
                  <a:sysClr val="windowText" lastClr="000000"/>
                </a:solidFill>
                <a:latin typeface="Times New Roman" panose="02020603050405020304" pitchFamily="18" charset="0"/>
                <a:cs typeface="Times New Roman" panose="02020603050405020304" pitchFamily="18" charset="0"/>
              </a:rPr>
              <a:t>Simona Spânu, Virgil Nicula</a:t>
            </a:r>
            <a:endParaRPr lang="en-US" sz="2000" dirty="0">
              <a:solidFill>
                <a:sysClr val="windowText" lastClr="000000"/>
              </a:solidFill>
              <a:latin typeface="Times New Roman" panose="02020603050405020304" pitchFamily="18" charset="0"/>
              <a:cs typeface="Times New Roman" panose="02020603050405020304" pitchFamily="18" charset="0"/>
            </a:endParaRPr>
          </a:p>
          <a:p>
            <a:endParaRPr lang="ro-RO"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40"/>
            <a:ext cx="9174192" cy="825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100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5879"/>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5943600"/>
            <a:ext cx="8610600" cy="646331"/>
          </a:xfrm>
          <a:prstGeom prst="rect">
            <a:avLst/>
          </a:prstGeom>
        </p:spPr>
        <p:txBody>
          <a:bodyPr wrap="square">
            <a:spAutoFit/>
          </a:bodyPr>
          <a:lstStyle/>
          <a:p>
            <a:pPr marL="228600" algn="ctr">
              <a:spcAft>
                <a:spcPts val="0"/>
              </a:spcAft>
              <a:tabLst>
                <a:tab pos="228600" algn="l"/>
                <a:tab pos="457200" algn="l"/>
              </a:tabLst>
            </a:pPr>
            <a:r>
              <a:rPr lang="en-US" b="0" dirty="0" smtClean="0">
                <a:effectLst/>
                <a:latin typeface="Times New Roman"/>
                <a:ea typeface="SimSun"/>
              </a:rPr>
              <a:t>Number of tourist’s overnight stays in the reception structures with accommodation function at the level of rural localities in Gorj county</a:t>
            </a:r>
            <a:endParaRPr lang="en-US" b="1" dirty="0">
              <a:effectLst/>
              <a:latin typeface="Times New Roman"/>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097779022"/>
              </p:ext>
            </p:extLst>
          </p:nvPr>
        </p:nvGraphicFramePr>
        <p:xfrm>
          <a:off x="1581356" y="1143000"/>
          <a:ext cx="5905088" cy="4626864"/>
        </p:xfrm>
        <a:graphic>
          <a:graphicData uri="http://schemas.openxmlformats.org/drawingml/2006/table">
            <a:tbl>
              <a:tblPr firstRow="1" firstCol="1" lastRow="1" lastCol="1" bandRow="1" bandCol="1"/>
              <a:tblGrid>
                <a:gridCol w="2205926"/>
                <a:gridCol w="616527"/>
                <a:gridCol w="616527"/>
                <a:gridCol w="616527"/>
                <a:gridCol w="616527"/>
                <a:gridCol w="616527"/>
                <a:gridCol w="616527"/>
              </a:tblGrid>
              <a:tr h="188582">
                <a:tc>
                  <a:txBody>
                    <a:bodyPr/>
                    <a:lstStyle/>
                    <a:p>
                      <a:pPr algn="ctr">
                        <a:lnSpc>
                          <a:spcPct val="115000"/>
                        </a:lnSpc>
                        <a:spcAft>
                          <a:spcPts val="0"/>
                        </a:spcAft>
                      </a:pPr>
                      <a:r>
                        <a:rPr lang="en-US" sz="1100" b="1">
                          <a:effectLst/>
                          <a:latin typeface="Times New Roman"/>
                          <a:ea typeface="Calibri"/>
                          <a:cs typeface="Times New Roman"/>
                        </a:rPr>
                        <a:t> </a:t>
                      </a:r>
                      <a:endParaRPr lang="en-US" sz="1000">
                        <a:effectLst/>
                        <a:latin typeface="Calibri"/>
                        <a:ea typeface="Calibri"/>
                        <a:cs typeface="Times New Roman"/>
                      </a:endParaRPr>
                    </a:p>
                  </a:txBody>
                  <a:tcPr marL="61494" marR="6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100" b="1">
                          <a:effectLst/>
                          <a:latin typeface="Times New Roman"/>
                          <a:ea typeface="Calibri"/>
                          <a:cs typeface="Times New Roman"/>
                        </a:rPr>
                        <a:t>2014</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100" b="1">
                          <a:effectLst/>
                          <a:latin typeface="Times New Roman"/>
                          <a:ea typeface="Calibri"/>
                          <a:cs typeface="Times New Roman"/>
                        </a:rPr>
                        <a:t>2015</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100" b="1">
                          <a:effectLst/>
                          <a:latin typeface="Times New Roman"/>
                          <a:ea typeface="Calibri"/>
                          <a:cs typeface="Times New Roman"/>
                        </a:rPr>
                        <a:t>2016</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100" b="1">
                          <a:effectLst/>
                          <a:latin typeface="Times New Roman"/>
                          <a:ea typeface="Calibri"/>
                          <a:cs typeface="Times New Roman"/>
                        </a:rPr>
                        <a:t>2017</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100" b="1">
                          <a:effectLst/>
                          <a:latin typeface="Times New Roman"/>
                          <a:ea typeface="Calibri"/>
                          <a:cs typeface="Times New Roman"/>
                        </a:rPr>
                        <a:t>2018</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100" b="1">
                          <a:effectLst/>
                          <a:latin typeface="Times New Roman"/>
                          <a:ea typeface="Calibri"/>
                          <a:cs typeface="Times New Roman"/>
                        </a:rPr>
                        <a:t>2019</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8582">
                <a:tc>
                  <a:txBody>
                    <a:bodyPr/>
                    <a:lstStyle/>
                    <a:p>
                      <a:pPr>
                        <a:lnSpc>
                          <a:spcPct val="115000"/>
                        </a:lnSpc>
                        <a:spcAft>
                          <a:spcPts val="0"/>
                        </a:spcAft>
                      </a:pPr>
                      <a:r>
                        <a:rPr lang="en-US" sz="1100">
                          <a:effectLst/>
                          <a:latin typeface="Times New Roman"/>
                          <a:ea typeface="Calibri"/>
                          <a:cs typeface="Times New Roman"/>
                        </a:rPr>
                        <a:t>Total county</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a:effectLst/>
                          <a:latin typeface="Times New Roman"/>
                          <a:ea typeface="Calibri"/>
                          <a:cs typeface="Times New Roman"/>
                        </a:rPr>
                        <a:t>168737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a:effectLst/>
                          <a:latin typeface="Times New Roman"/>
                          <a:ea typeface="Calibri"/>
                          <a:cs typeface="Times New Roman"/>
                        </a:rPr>
                        <a:t>147156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a:effectLst/>
                          <a:latin typeface="Times New Roman"/>
                          <a:ea typeface="Calibri"/>
                          <a:cs typeface="Times New Roman"/>
                        </a:rPr>
                        <a:t>149869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a:effectLst/>
                          <a:latin typeface="Times New Roman"/>
                          <a:ea typeface="Calibri"/>
                          <a:cs typeface="Times New Roman"/>
                        </a:rPr>
                        <a:t>185057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a:effectLst/>
                          <a:latin typeface="Times New Roman"/>
                          <a:ea typeface="Calibri"/>
                          <a:cs typeface="Times New Roman"/>
                        </a:rPr>
                        <a:t>203786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n-US" sz="1100">
                          <a:effectLst/>
                          <a:latin typeface="Times New Roman"/>
                          <a:ea typeface="Calibri"/>
                          <a:cs typeface="Times New Roman"/>
                        </a:rPr>
                        <a:t>204872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Arcani</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77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156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1489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2581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4029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3471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Baia de Fier</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20753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21272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23262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37711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46974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43547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Bumbești - Pitic</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164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effectLst/>
                          <a:latin typeface="Times New Roman"/>
                          <a:ea typeface="Calibri"/>
                          <a:cs typeface="Times New Roman"/>
                        </a:rPr>
                        <a:t>Câlnic</a:t>
                      </a:r>
                      <a:r>
                        <a:rPr lang="en-US" sz="1100">
                          <a:solidFill>
                            <a:srgbClr val="000000"/>
                          </a:solidFill>
                          <a:effectLst/>
                          <a:latin typeface="Times New Roman"/>
                          <a:ea typeface="Calibri"/>
                          <a:cs typeface="Times New Roman"/>
                        </a:rPr>
                        <a:t>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132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99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82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139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177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249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effectLst/>
                          <a:latin typeface="Times New Roman"/>
                          <a:ea typeface="Calibri"/>
                          <a:cs typeface="Times New Roman"/>
                        </a:rPr>
                        <a:t>Cătunele</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128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212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115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155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359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effectLst/>
                          <a:latin typeface="Times New Roman"/>
                          <a:ea typeface="Calibri"/>
                          <a:cs typeface="Times New Roman"/>
                        </a:rPr>
                        <a:t>Crasna</a:t>
                      </a:r>
                      <a:r>
                        <a:rPr lang="en-US" sz="1100">
                          <a:solidFill>
                            <a:srgbClr val="000000"/>
                          </a:solidFill>
                          <a:effectLst/>
                          <a:latin typeface="Times New Roman"/>
                          <a:ea typeface="Calibri"/>
                          <a:cs typeface="Times New Roman"/>
                        </a:rPr>
                        <a:t>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67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331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229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325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712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Drăguțești</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475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Glogova</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569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Godinești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304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Mușetești</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497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428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94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277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1145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1144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Negomir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542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154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Padeș</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78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108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126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Peștișani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285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459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1475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968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1217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1049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Plopșoru</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6007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3570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1092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 Polovragi</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3359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1915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3769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4087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4127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4375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gn="just">
                        <a:lnSpc>
                          <a:spcPct val="115000"/>
                        </a:lnSpc>
                        <a:spcAft>
                          <a:spcPts val="0"/>
                        </a:spcAft>
                      </a:pPr>
                      <a:r>
                        <a:rPr lang="en-US" sz="1100">
                          <a:solidFill>
                            <a:srgbClr val="000000"/>
                          </a:solidFill>
                          <a:effectLst/>
                          <a:latin typeface="Times New Roman"/>
                          <a:ea typeface="Calibri"/>
                          <a:cs typeface="Times New Roman"/>
                        </a:rPr>
                        <a:t> Runcu</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1194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1039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618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9118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11218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6380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solidFill>
                            <a:srgbClr val="000000"/>
                          </a:solidFill>
                          <a:effectLst/>
                          <a:latin typeface="Times New Roman"/>
                          <a:ea typeface="Calibri"/>
                          <a:cs typeface="Times New Roman"/>
                        </a:rPr>
                        <a:t>Săcelu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14077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7823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11683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2156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solidFill>
                            <a:srgbClr val="000000"/>
                          </a:solidFill>
                          <a:effectLst/>
                          <a:latin typeface="Times New Roman"/>
                          <a:ea typeface="Calibri"/>
                          <a:cs typeface="Times New Roman"/>
                        </a:rPr>
                        <a:t>Scoarța</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262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277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240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solidFill>
                            <a:srgbClr val="000000"/>
                          </a:solidFill>
                          <a:effectLst/>
                          <a:latin typeface="Times New Roman"/>
                          <a:ea typeface="Calibri"/>
                          <a:cs typeface="Times New Roman"/>
                        </a:rPr>
                        <a:t>Stănești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1299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solidFill>
                            <a:srgbClr val="000000"/>
                          </a:solidFill>
                          <a:effectLst/>
                          <a:latin typeface="Times New Roman"/>
                          <a:ea typeface="Calibri"/>
                          <a:cs typeface="Times New Roman"/>
                        </a:rPr>
                        <a:t>Stejari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597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591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solidFill>
                            <a:srgbClr val="000000"/>
                          </a:solidFill>
                          <a:effectLst/>
                          <a:latin typeface="Times New Roman"/>
                          <a:ea typeface="Calibri"/>
                          <a:cs typeface="Times New Roman"/>
                        </a:rPr>
                        <a:t>Telești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380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solidFill>
                            <a:srgbClr val="000000"/>
                          </a:solidFill>
                          <a:effectLst/>
                          <a:latin typeface="Times New Roman"/>
                          <a:ea typeface="Calibri"/>
                          <a:cs typeface="Times New Roman"/>
                        </a:rPr>
                        <a:t>Turcinești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3070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dirty="0">
                          <a:solidFill>
                            <a:srgbClr val="000000"/>
                          </a:solidFill>
                          <a:effectLst/>
                          <a:latin typeface="Times New Roman"/>
                          <a:ea typeface="Calibri"/>
                          <a:cs typeface="Times New Roman"/>
                        </a:rPr>
                        <a:t>4092</a:t>
                      </a:r>
                      <a:endParaRPr lang="en-US" sz="1000" dirty="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376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4999"/>
            <a:ext cx="8229600" cy="3200401"/>
          </a:xfrm>
        </p:spPr>
        <p:txBody>
          <a:bodyPr>
            <a:normAutofit fontScale="70000" lnSpcReduction="20000"/>
          </a:bodyPr>
          <a:lstStyle/>
          <a:p>
            <a:pPr marL="0" indent="0">
              <a:buNone/>
            </a:pPr>
            <a:r>
              <a:rPr lang="en-US" sz="2600" dirty="0">
                <a:latin typeface="Times New Roman" panose="02020603050405020304" pitchFamily="18" charset="0"/>
                <a:cs typeface="Times New Roman" panose="02020603050405020304" pitchFamily="18" charset="0"/>
              </a:rPr>
              <a:t>A breakdown of the index of net capacity utilization highlights the poor results recorded in Gorj County. According to available statistics, almost three quarters of the operating capacity has not been used in recent years.</a:t>
            </a:r>
          </a:p>
          <a:p>
            <a:endParaRPr lang="ro-RO"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Higher </a:t>
            </a:r>
            <a:r>
              <a:rPr lang="en-US" sz="2600" dirty="0">
                <a:latin typeface="Times New Roman" panose="02020603050405020304" pitchFamily="18" charset="0"/>
                <a:cs typeface="Times New Roman" panose="02020603050405020304" pitchFamily="18" charset="0"/>
              </a:rPr>
              <a:t>indices of net use of accommodation in rural areas were registered in agritourism pensions (24.3%) and tourist chalets (22.8%).</a:t>
            </a:r>
          </a:p>
          <a:p>
            <a:endParaRPr lang="ro-RO"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average length of stay decreased from 1.88 days in 2015 to 1.82 days in 2019. The average length of stay was higher in certain calendar months, for example, in February 2018 it was 1, 9 days (1.9 days for Romanian tourists and 2.8 days for foreign tourists). The average length of stay in April 2020 was 3.08 days (2.95 days for Romanian tourists and 8.84 days for foreign tourists).</a:t>
            </a:r>
          </a:p>
          <a:p>
            <a:endParaRPr lang="ro-RO"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90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752600"/>
            <a:ext cx="8229600" cy="3352800"/>
          </a:xfrm>
        </p:spPr>
        <p:txBody>
          <a:bodyPr>
            <a:normAutofit fontScale="70000" lnSpcReduction="20000"/>
          </a:bodyPr>
          <a:lstStyle/>
          <a:p>
            <a:pPr marL="0" indent="0">
              <a:buNone/>
            </a:pPr>
            <a:r>
              <a:rPr lang="en-US" sz="2600" dirty="0">
                <a:latin typeface="Times New Roman" panose="02020603050405020304" pitchFamily="18" charset="0"/>
                <a:cs typeface="Times New Roman" panose="02020603050405020304" pitchFamily="18" charset="0"/>
              </a:rPr>
              <a:t>Tourism represents for the rural area of Gorj county an economic sector that has a valuable development potential, not yet sufficiently exploited and which can become a source of attractiveness for both investors and tourists (Romanians and foreigners).</a:t>
            </a:r>
          </a:p>
          <a:p>
            <a:pPr marL="0" indent="0">
              <a:buNone/>
            </a:pPr>
            <a:endParaRPr lang="ro-RO"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Contributing </a:t>
            </a:r>
            <a:r>
              <a:rPr lang="en-US" sz="2600" dirty="0">
                <a:latin typeface="Times New Roman" panose="02020603050405020304" pitchFamily="18" charset="0"/>
                <a:cs typeface="Times New Roman" panose="02020603050405020304" pitchFamily="18" charset="0"/>
              </a:rPr>
              <a:t>to the well-being of local communities, by preserving and promoting cultural authenticity can be achieved by reconverting the workforce in natural areas where the aggressive exploitation of the natural environment (mining, gravel pits) took place, by directing the workforce to the tourist </a:t>
            </a:r>
            <a:r>
              <a:rPr lang="en-US" sz="2600" dirty="0" smtClean="0">
                <a:latin typeface="Times New Roman" panose="02020603050405020304" pitchFamily="18" charset="0"/>
                <a:cs typeface="Times New Roman" panose="02020603050405020304" pitchFamily="18" charset="0"/>
              </a:rPr>
              <a:t>area. </a:t>
            </a:r>
            <a:endParaRPr lang="ro-RO" sz="2600" dirty="0" smtClean="0">
              <a:latin typeface="Times New Roman" panose="02020603050405020304" pitchFamily="18" charset="0"/>
              <a:cs typeface="Times New Roman" panose="02020603050405020304" pitchFamily="18" charset="0"/>
            </a:endParaRPr>
          </a:p>
          <a:p>
            <a:pPr marL="0" indent="0">
              <a:buNone/>
            </a:pPr>
            <a:endParaRPr lang="ro-RO"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Another </a:t>
            </a:r>
            <a:r>
              <a:rPr lang="en-US" sz="2600" dirty="0">
                <a:latin typeface="Times New Roman" panose="02020603050405020304" pitchFamily="18" charset="0"/>
                <a:cs typeface="Times New Roman" panose="02020603050405020304" pitchFamily="18" charset="0"/>
              </a:rPr>
              <a:t>initiative aims to contribute to the creation of a platform dedicated to farmers interested in tourism entrepreneurship (to be integrated into the common online platform on sustainable tourism in the Carpathians, according to the Carpathian Convention).</a:t>
            </a:r>
          </a:p>
          <a:p>
            <a:endParaRPr lang="ro-RO"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26"/>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76600" y="1066800"/>
            <a:ext cx="2438400"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Conclusions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89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4495800" cy="4267200"/>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The population of Gorj County had, on January 1, 2020, </a:t>
            </a:r>
            <a:r>
              <a:rPr lang="en-US" sz="1800" dirty="0" smtClean="0">
                <a:latin typeface="Times New Roman" panose="02020603050405020304" pitchFamily="18" charset="0"/>
                <a:cs typeface="Times New Roman" panose="02020603050405020304" pitchFamily="18" charset="0"/>
              </a:rPr>
              <a:t>16.3</a:t>
            </a:r>
            <a:r>
              <a:rPr lang="en-US" sz="1800" dirty="0">
                <a:latin typeface="Times New Roman" panose="02020603050405020304" pitchFamily="18" charset="0"/>
                <a:cs typeface="Times New Roman" panose="02020603050405020304" pitchFamily="18" charset="0"/>
              </a:rPr>
              <a:t>% of the population of the region and 1.6% of the country's population. </a:t>
            </a:r>
            <a:endParaRPr lang="ro-RO" sz="1800" dirty="0" smtClean="0">
              <a:latin typeface="Times New Roman" panose="02020603050405020304" pitchFamily="18" charset="0"/>
              <a:cs typeface="Times New Roman" panose="02020603050405020304" pitchFamily="18" charset="0"/>
            </a:endParaRPr>
          </a:p>
          <a:p>
            <a:pPr marL="0" indent="0">
              <a:buNone/>
            </a:pPr>
            <a:endParaRPr lang="ro-RO"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The </a:t>
            </a:r>
            <a:r>
              <a:rPr lang="ro-RO" sz="1800" dirty="0" smtClean="0">
                <a:latin typeface="Times New Roman" panose="02020603050405020304" pitchFamily="18" charset="0"/>
                <a:cs typeface="Times New Roman" panose="02020603050405020304" pitchFamily="18" charset="0"/>
              </a:rPr>
              <a:t>rural</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population represents </a:t>
            </a:r>
            <a:r>
              <a:rPr lang="ro-RO" sz="1800" dirty="0" smtClean="0">
                <a:latin typeface="Times New Roman" panose="02020603050405020304" pitchFamily="18" charset="0"/>
                <a:cs typeface="Times New Roman" panose="02020603050405020304" pitchFamily="18" charset="0"/>
              </a:rPr>
              <a:t>5</a:t>
            </a:r>
            <a:r>
              <a:rPr lang="en-US" sz="1800" dirty="0" smtClean="0">
                <a:latin typeface="Times New Roman" panose="02020603050405020304" pitchFamily="18" charset="0"/>
                <a:cs typeface="Times New Roman" panose="02020603050405020304" pitchFamily="18" charset="0"/>
              </a:rPr>
              <a:t>4.5</a:t>
            </a:r>
            <a:r>
              <a:rPr lang="en-US" sz="1800" dirty="0">
                <a:latin typeface="Times New Roman" panose="02020603050405020304" pitchFamily="18" charset="0"/>
                <a:cs typeface="Times New Roman" panose="02020603050405020304" pitchFamily="18" charset="0"/>
              </a:rPr>
              <a:t>% of the county's </a:t>
            </a:r>
            <a:r>
              <a:rPr lang="en-US" sz="1800" dirty="0" smtClean="0">
                <a:latin typeface="Times New Roman" panose="02020603050405020304" pitchFamily="18" charset="0"/>
                <a:cs typeface="Times New Roman" panose="02020603050405020304" pitchFamily="18" charset="0"/>
              </a:rPr>
              <a:t>population. Gorj </a:t>
            </a:r>
            <a:r>
              <a:rPr lang="en-US" sz="1800" dirty="0">
                <a:latin typeface="Times New Roman" panose="02020603050405020304" pitchFamily="18" charset="0"/>
                <a:cs typeface="Times New Roman" panose="02020603050405020304" pitchFamily="18" charset="0"/>
              </a:rPr>
              <a:t>County is facing a decrease in the number of inhabitants, a trend manifested in recent years. </a:t>
            </a:r>
            <a:endParaRPr lang="ro-RO" sz="1800" dirty="0" smtClean="0">
              <a:latin typeface="Times New Roman" panose="02020603050405020304" pitchFamily="18" charset="0"/>
              <a:cs typeface="Times New Roman" panose="02020603050405020304" pitchFamily="18" charset="0"/>
            </a:endParaRPr>
          </a:p>
          <a:p>
            <a:pPr marL="0" indent="0">
              <a:buNone/>
            </a:pPr>
            <a:endParaRPr lang="ro-RO" sz="1800" dirty="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addition, Gorj County also experienced a decrease in the active population, registering in 2019 the lowest value in the last 5 years (61.7 thousand people).</a:t>
            </a:r>
            <a:endParaRPr lang="ro-RO" sz="1800"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 y="0"/>
            <a:ext cx="9175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2133600"/>
            <a:ext cx="3932543" cy="353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8059" y="990600"/>
            <a:ext cx="8580743" cy="400110"/>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Demographic radiography of the rural area in Gorj County</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5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1524000"/>
          </a:xfrm>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The analysis of the evolution of the rural population in the period 2014-2020 shows that in 2020, compared to 2019, in 6 communes out of 61, the number of inhabitants increased, and in the rest, it had a decreasing evolution. In Gorj County, 11 communes were declared areas without cities within a radius of about 25-30 km, which require priority actions for the development of localities with the role of inter-municipal </a:t>
            </a:r>
            <a:r>
              <a:rPr lang="en-US" sz="1800" dirty="0" smtClean="0">
                <a:latin typeface="Times New Roman" panose="02020603050405020304" pitchFamily="18" charset="0"/>
                <a:cs typeface="Times New Roman" panose="02020603050405020304" pitchFamily="18" charset="0"/>
              </a:rPr>
              <a:t>service</a:t>
            </a:r>
            <a:r>
              <a:rPr lang="ro-RO" sz="1800" dirty="0" smtClean="0">
                <a:latin typeface="Times New Roman" panose="02020603050405020304" pitchFamily="18" charset="0"/>
                <a:cs typeface="Times New Roman" panose="02020603050405020304" pitchFamily="18" charset="0"/>
              </a:rPr>
              <a:t>.</a:t>
            </a:r>
            <a:endParaRPr lang="ro-RO" sz="18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875"/>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4852987"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38300" y="5702060"/>
            <a:ext cx="5867400"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Dynamics of the rural population in Gorj County during 2014-2020</a:t>
            </a:r>
            <a:endParaRPr lang="ro-RO"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90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1295399"/>
          </a:xfrm>
        </p:spPr>
        <p:txBody>
          <a:bodyPr>
            <a:normAutofit/>
          </a:bodyPr>
          <a:lstStyle/>
          <a:p>
            <a:pPr marL="0" indent="0">
              <a:buNone/>
            </a:pPr>
            <a:r>
              <a:rPr lang="en-US" sz="1900" dirty="0">
                <a:latin typeface="Times New Roman" panose="02020603050405020304" pitchFamily="18" charset="0"/>
                <a:cs typeface="Times New Roman" panose="02020603050405020304" pitchFamily="18" charset="0"/>
              </a:rPr>
              <a:t>The migratory balance in Gorj county has remained constant negative in the last 5 years (-2790 people in 2019), as a result of a similar trend followed by both departures and arrivals from urban (-1272 people in 2019) and rural areas (- 1518 people in 2019).</a:t>
            </a:r>
          </a:p>
          <a:p>
            <a:endParaRPr lang="ro-R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92"/>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hart 4"/>
          <p:cNvGraphicFramePr/>
          <p:nvPr>
            <p:extLst>
              <p:ext uri="{D42A27DB-BD31-4B8C-83A1-F6EECF244321}">
                <p14:modId xmlns:p14="http://schemas.microsoft.com/office/powerpoint/2010/main" val="2962129915"/>
              </p:ext>
            </p:extLst>
          </p:nvPr>
        </p:nvGraphicFramePr>
        <p:xfrm>
          <a:off x="2215039" y="2514600"/>
          <a:ext cx="4752022" cy="334200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6200" y="5934670"/>
            <a:ext cx="9067800" cy="584775"/>
          </a:xfrm>
          <a:prstGeom prst="rect">
            <a:avLst/>
          </a:prstGeom>
        </p:spPr>
        <p:txBody>
          <a:bodyPr wrap="square">
            <a:spAutoFit/>
          </a:bodyPr>
          <a:lstStyle/>
          <a:p>
            <a:pPr algn="ctr"/>
            <a:r>
              <a:rPr lang="en-US" sz="1600" dirty="0">
                <a:latin typeface="Times New Roman" panose="02020603050405020304" pitchFamily="18" charset="0"/>
                <a:cs typeface="Times New Roman" panose="02020603050405020304" pitchFamily="18" charset="0"/>
              </a:rPr>
              <a:t>The evolution of emigrations and temporary immigrations of people from the rural area of Gorj county in the period 2014-2019</a:t>
            </a:r>
          </a:p>
        </p:txBody>
      </p:sp>
    </p:spTree>
    <p:extLst>
      <p:ext uri="{BB962C8B-B14F-4D97-AF65-F5344CB8AC3E}">
        <p14:creationId xmlns:p14="http://schemas.microsoft.com/office/powerpoint/2010/main" val="39150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92500" lnSpcReduction="20000"/>
          </a:bodyPr>
          <a:lstStyle/>
          <a:p>
            <a:pPr marL="0" indent="0">
              <a:buNone/>
            </a:pPr>
            <a:r>
              <a:rPr lang="en-US" sz="1800" dirty="0">
                <a:latin typeface="Times New Roman" panose="02020603050405020304" pitchFamily="18" charset="0"/>
                <a:cs typeface="Times New Roman" panose="02020603050405020304" pitchFamily="18" charset="0"/>
              </a:rPr>
              <a:t>The economic activities in the rural area of Gorj County concentrated </a:t>
            </a:r>
            <a:r>
              <a:rPr lang="en-US" sz="1800" dirty="0" smtClean="0">
                <a:latin typeface="Times New Roman" panose="02020603050405020304" pitchFamily="18" charset="0"/>
                <a:cs typeface="Times New Roman" panose="02020603050405020304" pitchFamily="18" charset="0"/>
              </a:rPr>
              <a:t>37.85</a:t>
            </a:r>
            <a:r>
              <a:rPr lang="en-US" sz="1800" dirty="0">
                <a:latin typeface="Times New Roman" panose="02020603050405020304" pitchFamily="18" charset="0"/>
                <a:cs typeface="Times New Roman" panose="02020603050405020304" pitchFamily="18" charset="0"/>
              </a:rPr>
              <a:t>% of the total economic agents in the county and a turnover of </a:t>
            </a:r>
            <a:r>
              <a:rPr lang="en-US" sz="1800" dirty="0" smtClean="0">
                <a:latin typeface="Times New Roman" panose="02020603050405020304" pitchFamily="18" charset="0"/>
                <a:cs typeface="Times New Roman" panose="02020603050405020304" pitchFamily="18" charset="0"/>
              </a:rPr>
              <a:t>13.19</a:t>
            </a:r>
            <a:r>
              <a:rPr lang="en-US" sz="1800" dirty="0">
                <a:latin typeface="Times New Roman" panose="02020603050405020304" pitchFamily="18" charset="0"/>
                <a:cs typeface="Times New Roman" panose="02020603050405020304" pitchFamily="18" charset="0"/>
              </a:rPr>
              <a:t>% of the total </a:t>
            </a:r>
            <a:r>
              <a:rPr lang="en-US" sz="1800" dirty="0" smtClean="0">
                <a:latin typeface="Times New Roman" panose="02020603050405020304" pitchFamily="18" charset="0"/>
                <a:cs typeface="Times New Roman" panose="02020603050405020304" pitchFamily="18" charset="0"/>
              </a:rPr>
              <a:t>from </a:t>
            </a:r>
            <a:r>
              <a:rPr lang="en-US" sz="1800" dirty="0">
                <a:latin typeface="Times New Roman" panose="02020603050405020304" pitchFamily="18" charset="0"/>
                <a:cs typeface="Times New Roman" panose="02020603050405020304" pitchFamily="18" charset="0"/>
              </a:rPr>
              <a:t>the county</a:t>
            </a:r>
            <a:r>
              <a:rPr lang="en-US" sz="1800" dirty="0" smtClean="0">
                <a:latin typeface="Times New Roman" panose="02020603050405020304" pitchFamily="18" charset="0"/>
                <a:cs typeface="Times New Roman" panose="02020603050405020304" pitchFamily="18" charset="0"/>
              </a:rPr>
              <a:t>.</a:t>
            </a:r>
            <a:endParaRPr lang="ro-RO"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By categories of activities of the national economy, in the rural area of Gorj county predominates, depending on the number of employees, trade, construction works, forestry and forestry, road transport of goods, bakery manufacturing and activities in rural tourism, - there is a low level of diversification of economic </a:t>
            </a:r>
            <a:r>
              <a:rPr lang="en-US" sz="1800" dirty="0" smtClean="0">
                <a:latin typeface="Times New Roman" panose="02020603050405020304" pitchFamily="18" charset="0"/>
                <a:cs typeface="Times New Roman" panose="02020603050405020304" pitchFamily="18" charset="0"/>
              </a:rPr>
              <a:t>activities</a:t>
            </a:r>
            <a:r>
              <a:rPr lang="ro-RO" sz="1800" dirty="0" smtClean="0">
                <a:latin typeface="Times New Roman" panose="02020603050405020304" pitchFamily="18" charset="0"/>
                <a:cs typeface="Times New Roman" panose="02020603050405020304" pitchFamily="18" charset="0"/>
              </a:rPr>
              <a:t>.</a:t>
            </a:r>
          </a:p>
          <a:p>
            <a:pPr marL="0" indent="0">
              <a:buNone/>
            </a:pPr>
            <a:endParaRPr lang="ro-RO"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competitive advantage of </a:t>
            </a:r>
            <a:r>
              <a:rPr lang="en-US" sz="1800" b="1" i="1" dirty="0">
                <a:latin typeface="Times New Roman" panose="02020603050405020304" pitchFamily="18" charset="0"/>
                <a:cs typeface="Times New Roman" panose="02020603050405020304" pitchFamily="18" charset="0"/>
              </a:rPr>
              <a:t>rural tourism, </a:t>
            </a:r>
            <a:r>
              <a:rPr lang="en-US" sz="1800" b="1" i="1" dirty="0" smtClean="0">
                <a:latin typeface="Times New Roman" panose="02020603050405020304" pitchFamily="18" charset="0"/>
                <a:cs typeface="Times New Roman" panose="02020603050405020304" pitchFamily="18" charset="0"/>
              </a:rPr>
              <a:t>agritourism </a:t>
            </a:r>
            <a:r>
              <a:rPr lang="en-US" sz="1800" b="1" i="1" dirty="0">
                <a:latin typeface="Times New Roman" panose="02020603050405020304" pitchFamily="18" charset="0"/>
                <a:cs typeface="Times New Roman" panose="02020603050405020304" pitchFamily="18" charset="0"/>
              </a:rPr>
              <a:t>and ecotourism</a:t>
            </a:r>
            <a:r>
              <a:rPr lang="en-US" sz="1800" dirty="0">
                <a:latin typeface="Times New Roman" panose="02020603050405020304" pitchFamily="18" charset="0"/>
                <a:cs typeface="Times New Roman" panose="02020603050405020304" pitchFamily="18" charset="0"/>
              </a:rPr>
              <a:t> is related to authenticity / </a:t>
            </a:r>
            <a:r>
              <a:rPr lang="en-US" sz="1800" dirty="0" smtClean="0">
                <a:latin typeface="Times New Roman" panose="02020603050405020304" pitchFamily="18" charset="0"/>
                <a:cs typeface="Times New Roman" panose="02020603050405020304" pitchFamily="18" charset="0"/>
              </a:rPr>
              <a:t>originality. </a:t>
            </a:r>
            <a:r>
              <a:rPr lang="en-US" sz="1800" dirty="0">
                <a:latin typeface="Times New Roman" panose="02020603050405020304" pitchFamily="18" charset="0"/>
                <a:cs typeface="Times New Roman" panose="02020603050405020304" pitchFamily="18" charset="0"/>
              </a:rPr>
              <a:t>In Gorj county these forms of tourism are practiced especially in the area at the base of the mountain range in the northern part of the county, being closely related to the detachment from the accelerated life of the present, by accessing the slow and relaxing time of the </a:t>
            </a:r>
            <a:r>
              <a:rPr lang="ro-RO" sz="1800" dirty="0" smtClean="0">
                <a:latin typeface="Times New Roman" panose="02020603050405020304" pitchFamily="18" charset="0"/>
                <a:cs typeface="Times New Roman" panose="02020603050405020304" pitchFamily="18" charset="0"/>
              </a:rPr>
              <a:t>Gorj </a:t>
            </a:r>
            <a:r>
              <a:rPr lang="en-US" sz="1800" dirty="0" smtClean="0">
                <a:latin typeface="Times New Roman" panose="02020603050405020304" pitchFamily="18" charset="0"/>
                <a:cs typeface="Times New Roman" panose="02020603050405020304" pitchFamily="18" charset="0"/>
              </a:rPr>
              <a:t>village </a:t>
            </a:r>
            <a:r>
              <a:rPr lang="en-US" sz="1800" dirty="0">
                <a:latin typeface="Times New Roman" panose="02020603050405020304" pitchFamily="18" charset="0"/>
                <a:cs typeface="Times New Roman" panose="02020603050405020304" pitchFamily="18" charset="0"/>
              </a:rPr>
              <a:t>and by reconnecting with the healthy roots of </a:t>
            </a:r>
            <a:r>
              <a:rPr lang="en-US" sz="1800" dirty="0" smtClean="0">
                <a:latin typeface="Times New Roman" panose="02020603050405020304" pitchFamily="18" charset="0"/>
                <a:cs typeface="Times New Roman" panose="02020603050405020304" pitchFamily="18" charset="0"/>
              </a:rPr>
              <a:t>humanity</a:t>
            </a:r>
            <a:r>
              <a:rPr lang="ro-RO"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endParaRPr lang="ro-RO" sz="1800" dirty="0" smtClean="0">
              <a:latin typeface="Times New Roman" panose="02020603050405020304" pitchFamily="18" charset="0"/>
              <a:cs typeface="Times New Roman" panose="02020603050405020304" pitchFamily="18" charset="0"/>
            </a:endParaRPr>
          </a:p>
          <a:p>
            <a:pPr marL="0" indent="0">
              <a:buNone/>
            </a:pPr>
            <a:endParaRPr lang="ro-RO" sz="1800" dirty="0" smtClean="0"/>
          </a:p>
          <a:p>
            <a:pPr marL="0" indent="0">
              <a:buNone/>
            </a:pP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practice of </a:t>
            </a:r>
            <a:r>
              <a:rPr lang="en-US" sz="1900" b="1" i="1" dirty="0">
                <a:latin typeface="Times New Roman" panose="02020603050405020304" pitchFamily="18" charset="0"/>
                <a:cs typeface="Times New Roman" panose="02020603050405020304" pitchFamily="18" charset="0"/>
              </a:rPr>
              <a:t>gastronomic and oenological tourism</a:t>
            </a:r>
            <a:r>
              <a:rPr lang="en-US" sz="1900" dirty="0">
                <a:latin typeface="Times New Roman" panose="02020603050405020304" pitchFamily="18" charset="0"/>
                <a:cs typeface="Times New Roman" panose="02020603050405020304" pitchFamily="18" charset="0"/>
              </a:rPr>
              <a:t> in Gorj County is ensured by the existence of numerous locations and points of tourist attraction that offer interested visitors the opportunity to taste the traditional cuisine developed in the South-West Oltenia </a:t>
            </a:r>
            <a:r>
              <a:rPr lang="en-US" sz="1900" dirty="0" smtClean="0">
                <a:latin typeface="Times New Roman" panose="02020603050405020304" pitchFamily="18" charset="0"/>
                <a:cs typeface="Times New Roman" panose="02020603050405020304" pitchFamily="18" charset="0"/>
              </a:rPr>
              <a:t>region</a:t>
            </a:r>
            <a:r>
              <a:rPr lang="ro-RO" sz="1900" dirty="0" smtClean="0">
                <a:latin typeface="Times New Roman" panose="02020603050405020304" pitchFamily="18" charset="0"/>
                <a:cs typeface="Times New Roman" panose="02020603050405020304" pitchFamily="18" charset="0"/>
              </a:rPr>
              <a:t>.</a:t>
            </a:r>
            <a:r>
              <a:rPr lang="en-US" sz="1900" dirty="0" smtClean="0">
                <a:latin typeface="Times New Roman" panose="02020603050405020304" pitchFamily="18" charset="0"/>
                <a:cs typeface="Times New Roman" panose="02020603050405020304" pitchFamily="18" charset="0"/>
              </a:rPr>
              <a:t> </a:t>
            </a:r>
            <a:endParaRPr lang="ro-RO" sz="19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7445"/>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97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229600" cy="427038"/>
          </a:xfrm>
        </p:spPr>
        <p:txBody>
          <a:bodyPr>
            <a:normAutofit/>
          </a:bodyPr>
          <a:lstStyle/>
          <a:p>
            <a:r>
              <a:rPr lang="en-US" sz="2000" b="1" dirty="0">
                <a:latin typeface="Times New Roman" panose="02020603050405020304" pitchFamily="18" charset="0"/>
                <a:cs typeface="Times New Roman" panose="02020603050405020304" pitchFamily="18" charset="0"/>
              </a:rPr>
              <a:t>Solutions to revive economic activity in the </a:t>
            </a:r>
            <a:r>
              <a:rPr lang="en-US" sz="2000" b="1" dirty="0" smtClean="0">
                <a:latin typeface="Times New Roman" panose="02020603050405020304" pitchFamily="18" charset="0"/>
                <a:cs typeface="Times New Roman" panose="02020603050405020304" pitchFamily="18" charset="0"/>
              </a:rPr>
              <a:t>rural </a:t>
            </a:r>
            <a:r>
              <a:rPr lang="en-US" sz="2000" b="1" dirty="0">
                <a:latin typeface="Times New Roman" panose="02020603050405020304" pitchFamily="18" charset="0"/>
                <a:cs typeface="Times New Roman" panose="02020603050405020304" pitchFamily="18" charset="0"/>
              </a:rPr>
              <a:t>area of Gorj</a:t>
            </a:r>
            <a:endParaRPr lang="ro-RO"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6250" y="2286000"/>
            <a:ext cx="8229600" cy="3306763"/>
          </a:xfrm>
        </p:spPr>
        <p:txBody>
          <a:bodyPr>
            <a:normAutofit fontScale="70000" lnSpcReduction="20000"/>
          </a:bodyPr>
          <a:lstStyle/>
          <a:p>
            <a:pPr marL="0" indent="0">
              <a:buNone/>
            </a:pPr>
            <a:r>
              <a:rPr lang="en-US" sz="2600" dirty="0">
                <a:latin typeface="Times New Roman" panose="02020603050405020304" pitchFamily="18" charset="0"/>
                <a:cs typeface="Times New Roman" panose="02020603050405020304" pitchFamily="18" charset="0"/>
              </a:rPr>
              <a:t>In several communes of the county there were traditional craft centers that have lost their importance in the last 20 years and can be revived by involving the nuclei of folk craftsmen who still produce traditional items: Tismana - fabrics, Pocruia - fabrics, Câlnic - Găleşoaia - pottery, Padeş, Polovragi, Baia de Fier - braids, Teleşti wooden household objects.</a:t>
            </a:r>
          </a:p>
          <a:p>
            <a:pPr marL="0" indent="0">
              <a:buNone/>
            </a:pPr>
            <a:endParaRPr lang="ro-RO" sz="2600" dirty="0" smtClean="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peasant household specific to certain localities has individualized over time, depending on the historical and socio-economic </a:t>
            </a:r>
            <a:r>
              <a:rPr lang="en-US" sz="2600" dirty="0" smtClean="0">
                <a:latin typeface="Times New Roman" panose="02020603050405020304" pitchFamily="18" charset="0"/>
                <a:cs typeface="Times New Roman" panose="02020603050405020304" pitchFamily="18" charset="0"/>
              </a:rPr>
              <a:t>conditions. </a:t>
            </a:r>
            <a:endParaRPr lang="ro-RO" sz="2600" dirty="0" smtClean="0">
              <a:latin typeface="Times New Roman" panose="02020603050405020304" pitchFamily="18" charset="0"/>
              <a:cs typeface="Times New Roman" panose="02020603050405020304" pitchFamily="18" charset="0"/>
            </a:endParaRPr>
          </a:p>
          <a:p>
            <a:pPr marL="0" indent="0">
              <a:buNone/>
            </a:pPr>
            <a:endParaRPr lang="ro-RO" sz="2600" dirty="0">
              <a:latin typeface="Times New Roman" panose="02020603050405020304" pitchFamily="18" charset="0"/>
              <a:cs typeface="Times New Roman" panose="02020603050405020304" pitchFamily="18" charset="0"/>
            </a:endParaRPr>
          </a:p>
          <a:p>
            <a:pPr marL="0" indent="0">
              <a:buNone/>
            </a:pPr>
            <a:r>
              <a:rPr lang="en-US" sz="2600" dirty="0" smtClean="0">
                <a:latin typeface="Times New Roman" panose="02020603050405020304" pitchFamily="18" charset="0"/>
                <a:cs typeface="Times New Roman" panose="02020603050405020304" pitchFamily="18" charset="0"/>
              </a:rPr>
              <a:t>There </a:t>
            </a:r>
            <a:r>
              <a:rPr lang="en-US" sz="2600" dirty="0">
                <a:latin typeface="Times New Roman" panose="02020603050405020304" pitchFamily="18" charset="0"/>
                <a:cs typeface="Times New Roman" panose="02020603050405020304" pitchFamily="18" charset="0"/>
              </a:rPr>
              <a:t>are many examples of peasant houses made with artistic mastery, true architectural monuments in wood and masonry. Oak wood was the main building material, and the high pedestal, columns and arches are made of stone and brick.</a:t>
            </a:r>
          </a:p>
          <a:p>
            <a:pPr marL="0" indent="0">
              <a:buNone/>
            </a:pPr>
            <a:endParaRPr lang="ro-RO"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66"/>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65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724400"/>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The largest increases in tourist arrivals took place in the localities of Novaci, Baia de Fier, Arcani, Cătunele, </a:t>
            </a:r>
            <a:r>
              <a:rPr lang="en-US" sz="1800" dirty="0" smtClean="0">
                <a:latin typeface="Times New Roman" panose="02020603050405020304" pitchFamily="18" charset="0"/>
                <a:cs typeface="Times New Roman" panose="02020603050405020304" pitchFamily="18" charset="0"/>
              </a:rPr>
              <a:t>Peștișani </a:t>
            </a:r>
            <a:r>
              <a:rPr lang="en-US" sz="1800" dirty="0">
                <a:latin typeface="Times New Roman" panose="02020603050405020304" pitchFamily="18" charset="0"/>
                <a:cs typeface="Times New Roman" panose="02020603050405020304" pitchFamily="18" charset="0"/>
              </a:rPr>
              <a:t>and </a:t>
            </a:r>
            <a:r>
              <a:rPr lang="en-US" sz="1800" dirty="0" smtClean="0">
                <a:latin typeface="Times New Roman" panose="02020603050405020304" pitchFamily="18" charset="0"/>
                <a:cs typeface="Times New Roman" panose="02020603050405020304" pitchFamily="18" charset="0"/>
              </a:rPr>
              <a:t>Runcu.</a:t>
            </a:r>
            <a:endParaRPr lang="en-US" sz="1800" dirty="0">
              <a:latin typeface="Times New Roman" panose="02020603050405020304" pitchFamily="18" charset="0"/>
              <a:cs typeface="Times New Roman" panose="02020603050405020304" pitchFamily="18" charset="0"/>
            </a:endParaRPr>
          </a:p>
          <a:p>
            <a:pPr marL="0" indent="0">
              <a:buNone/>
            </a:pPr>
            <a:endParaRPr lang="ro-RO"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Thus</a:t>
            </a:r>
            <a:r>
              <a:rPr lang="en-US" sz="1800" dirty="0">
                <a:latin typeface="Times New Roman" panose="02020603050405020304" pitchFamily="18" charset="0"/>
                <a:cs typeface="Times New Roman" panose="02020603050405020304" pitchFamily="18" charset="0"/>
              </a:rPr>
              <a:t>, in 2019 the number of tourist arrivals increased compared to 2014 in the following types of reception structures: </a:t>
            </a:r>
            <a:endParaRPr lang="ro-RO"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hotels by 11.7%, especially in Baia de Fier by 63%, in Novaci a substantial increase by 546, 5%; </a:t>
            </a:r>
            <a:endParaRPr lang="ro-RO"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motels with 29.7%; in tourist villas it increased substantially by 381.1%; in tourist chalets with 38.7%; </a:t>
            </a:r>
            <a:endParaRPr lang="ro-RO"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tourist pensions increased by 94.3%; </a:t>
            </a:r>
            <a:endParaRPr lang="ro-RO"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sz="1800" dirty="0" smtClean="0">
                <a:latin typeface="Times New Roman" panose="02020603050405020304" pitchFamily="18" charset="0"/>
                <a:cs typeface="Times New Roman" panose="02020603050405020304" pitchFamily="18" charset="0"/>
              </a:rPr>
              <a:t>in </a:t>
            </a:r>
            <a:r>
              <a:rPr lang="en-US" sz="1800" dirty="0">
                <a:latin typeface="Times New Roman" panose="02020603050405020304" pitchFamily="18" charset="0"/>
                <a:cs typeface="Times New Roman" panose="02020603050405020304" pitchFamily="18" charset="0"/>
              </a:rPr>
              <a:t>agritourism pensions it increased substantially by 271.4%, especially in the localities of Baia de Fier, Novaci and Polovragi.</a:t>
            </a:r>
          </a:p>
          <a:p>
            <a:pPr marL="0" indent="0">
              <a:buNone/>
            </a:pPr>
            <a:endParaRPr lang="ro-RO" sz="1800" dirty="0" smtClean="0">
              <a:latin typeface="Times New Roman" panose="02020603050405020304" pitchFamily="18" charset="0"/>
              <a:cs typeface="Times New Roman" panose="02020603050405020304" pitchFamily="18" charset="0"/>
            </a:endParaRPr>
          </a:p>
          <a:p>
            <a:pPr marL="0" indent="0">
              <a:buNone/>
            </a:pPr>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largest increases in the number of tourists were registered in tourist villas, tourist pensions and agritourism.</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990600"/>
            <a:ext cx="6172200" cy="400110"/>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Analysis of tourist indicators for the rural area of Gorj</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03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5879"/>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202660689"/>
              </p:ext>
            </p:extLst>
          </p:nvPr>
        </p:nvGraphicFramePr>
        <p:xfrm>
          <a:off x="1752600" y="1066800"/>
          <a:ext cx="5340302" cy="4626864"/>
        </p:xfrm>
        <a:graphic>
          <a:graphicData uri="http://schemas.openxmlformats.org/drawingml/2006/table">
            <a:tbl>
              <a:tblPr firstRow="1" firstCol="1" lastRow="1" lastCol="1" bandRow="1" bandCol="1"/>
              <a:tblGrid>
                <a:gridCol w="1928522"/>
                <a:gridCol w="649104"/>
                <a:gridCol w="565404"/>
                <a:gridCol w="564834"/>
                <a:gridCol w="532948"/>
                <a:gridCol w="532948"/>
                <a:gridCol w="566542"/>
              </a:tblGrid>
              <a:tr h="377164">
                <a:tc>
                  <a:txBody>
                    <a:bodyPr/>
                    <a:lstStyle/>
                    <a:p>
                      <a:pPr algn="ctr">
                        <a:lnSpc>
                          <a:spcPct val="115000"/>
                        </a:lnSpc>
                        <a:spcAft>
                          <a:spcPts val="0"/>
                        </a:spcAft>
                      </a:pPr>
                      <a:r>
                        <a:rPr lang="en-US" sz="1100" b="1" dirty="0">
                          <a:effectLst/>
                          <a:latin typeface="Times New Roman"/>
                          <a:ea typeface="Calibri"/>
                          <a:cs typeface="Times New Roman"/>
                        </a:rPr>
                        <a:t>Arrivals of tourists in tourist reception structures</a:t>
                      </a:r>
                      <a:endParaRPr lang="en-US" sz="1000" dirty="0">
                        <a:effectLst/>
                        <a:latin typeface="Calibri"/>
                        <a:ea typeface="Calibri"/>
                        <a:cs typeface="Times New Roman"/>
                      </a:endParaRPr>
                    </a:p>
                  </a:txBody>
                  <a:tcPr marL="61494" marR="614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1100" b="1" dirty="0">
                          <a:effectLst/>
                          <a:latin typeface="Times New Roman"/>
                          <a:ea typeface="Calibri"/>
                          <a:cs typeface="Times New Roman"/>
                        </a:rPr>
                        <a:t>2014</a:t>
                      </a:r>
                      <a:endParaRPr lang="en-US" sz="1000" dirty="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1100" b="1" dirty="0">
                          <a:effectLst/>
                          <a:latin typeface="Times New Roman"/>
                          <a:ea typeface="Calibri"/>
                          <a:cs typeface="Times New Roman"/>
                        </a:rPr>
                        <a:t>2015</a:t>
                      </a:r>
                      <a:endParaRPr lang="en-US" sz="1000" dirty="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1100" b="1" dirty="0">
                          <a:effectLst/>
                          <a:latin typeface="Times New Roman"/>
                          <a:ea typeface="Calibri"/>
                          <a:cs typeface="Times New Roman"/>
                        </a:rPr>
                        <a:t>2016</a:t>
                      </a:r>
                      <a:endParaRPr lang="en-US" sz="1000" dirty="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1100" b="1" dirty="0">
                          <a:effectLst/>
                          <a:latin typeface="Times New Roman"/>
                          <a:ea typeface="Calibri"/>
                          <a:cs typeface="Times New Roman"/>
                        </a:rPr>
                        <a:t>2017</a:t>
                      </a:r>
                      <a:endParaRPr lang="en-US" sz="1000" dirty="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1100" b="1" dirty="0">
                          <a:effectLst/>
                          <a:latin typeface="Times New Roman"/>
                          <a:ea typeface="Calibri"/>
                          <a:cs typeface="Times New Roman"/>
                        </a:rPr>
                        <a:t>2018</a:t>
                      </a:r>
                      <a:endParaRPr lang="en-US" sz="1000" dirty="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0"/>
                        </a:spcAft>
                      </a:pPr>
                      <a:r>
                        <a:rPr lang="en-US" sz="1100" b="1" dirty="0">
                          <a:effectLst/>
                          <a:latin typeface="Times New Roman"/>
                          <a:ea typeface="Calibri"/>
                          <a:cs typeface="Times New Roman"/>
                        </a:rPr>
                        <a:t>2019</a:t>
                      </a:r>
                      <a:endParaRPr lang="en-US" sz="1000" dirty="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88582">
                <a:tc>
                  <a:txBody>
                    <a:bodyPr/>
                    <a:lstStyle/>
                    <a:p>
                      <a:pPr>
                        <a:lnSpc>
                          <a:spcPct val="115000"/>
                        </a:lnSpc>
                        <a:spcAft>
                          <a:spcPts val="0"/>
                        </a:spcAft>
                      </a:pPr>
                      <a:r>
                        <a:rPr lang="en-US" sz="1100">
                          <a:effectLst/>
                          <a:latin typeface="Times New Roman"/>
                          <a:ea typeface="Calibri"/>
                          <a:cs typeface="Times New Roman"/>
                        </a:rPr>
                        <a:t>Arcani</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91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832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1633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1986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2107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Baia de Fier</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8338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10129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12526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22076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22929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20797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Bumbești - Pitic</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82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Câlnic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73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131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149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122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Cătunele</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90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130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103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146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204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Crasna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173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96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131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188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Drăguțești</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198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Glogova</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422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Godinești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152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Mușetești</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190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165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170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433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515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Negomir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100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Padeș</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Peștișani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101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134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527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503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399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357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Plopșoru</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604</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502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238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Polovragi</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1859</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1208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2020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2310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1983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1922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Runcu</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431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511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293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4192</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5681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3256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Săcelu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3505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1455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1906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475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Scoarța</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126</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100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113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Stănești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21</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595</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Stejari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237</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233</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Telești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80</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582">
                <a:tc>
                  <a:txBody>
                    <a:bodyPr/>
                    <a:lstStyle/>
                    <a:p>
                      <a:pPr>
                        <a:lnSpc>
                          <a:spcPct val="115000"/>
                        </a:lnSpc>
                        <a:spcAft>
                          <a:spcPts val="0"/>
                        </a:spcAft>
                      </a:pPr>
                      <a:r>
                        <a:rPr lang="en-US" sz="1100">
                          <a:effectLst/>
                          <a:latin typeface="Times New Roman"/>
                          <a:ea typeface="Calibri"/>
                          <a:cs typeface="Times New Roman"/>
                        </a:rPr>
                        <a:t>Turcinești </a:t>
                      </a:r>
                      <a:endParaRPr lang="en-US" sz="1000">
                        <a:effectLst/>
                        <a:latin typeface="Calibri"/>
                        <a:ea typeface="Calibri"/>
                        <a:cs typeface="Times New Roman"/>
                      </a:endParaRPr>
                    </a:p>
                  </a:txBody>
                  <a:tcPr marL="61494" marR="614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a:solidFill>
                            <a:srgbClr val="000000"/>
                          </a:solidFill>
                          <a:effectLst/>
                          <a:latin typeface="Times New Roman"/>
                          <a:ea typeface="Calibri"/>
                          <a:cs typeface="Times New Roman"/>
                        </a:rPr>
                        <a:t>2158</a:t>
                      </a:r>
                      <a:endParaRPr lang="en-US" sz="100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100" dirty="0">
                          <a:solidFill>
                            <a:srgbClr val="000000"/>
                          </a:solidFill>
                          <a:effectLst/>
                          <a:latin typeface="Times New Roman"/>
                          <a:ea typeface="Calibri"/>
                          <a:cs typeface="Times New Roman"/>
                        </a:rPr>
                        <a:t>2652</a:t>
                      </a:r>
                      <a:endParaRPr lang="en-US" sz="1000" dirty="0">
                        <a:effectLst/>
                        <a:latin typeface="Calibri"/>
                        <a:ea typeface="Calibri"/>
                        <a:cs typeface="Times New Roman"/>
                      </a:endParaRPr>
                    </a:p>
                  </a:txBody>
                  <a:tcPr marL="61494" marR="614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1219200" y="5791200"/>
            <a:ext cx="6477000" cy="338554"/>
          </a:xfrm>
          <a:prstGeom prst="rect">
            <a:avLst/>
          </a:prstGeom>
        </p:spPr>
        <p:txBody>
          <a:bodyPr wrap="square">
            <a:spAutoFit/>
          </a:bodyPr>
          <a:lstStyle/>
          <a:p>
            <a:pPr marL="228600" algn="ctr">
              <a:spcAft>
                <a:spcPts val="0"/>
              </a:spcAft>
              <a:tabLst>
                <a:tab pos="228600" algn="l"/>
                <a:tab pos="457200" algn="l"/>
              </a:tabLst>
            </a:pPr>
            <a:r>
              <a:rPr lang="en-US" sz="1600" b="0" dirty="0" smtClean="0">
                <a:effectLst/>
                <a:latin typeface="Times New Roman"/>
                <a:ea typeface="SimSun"/>
              </a:rPr>
              <a:t>Number of tourist arrivals in the rural localities of Gorj County </a:t>
            </a:r>
            <a:endParaRPr lang="en-US" sz="1600" b="1" dirty="0">
              <a:effectLst/>
              <a:latin typeface="Times New Roman"/>
              <a:ea typeface="Times New Roman"/>
            </a:endParaRPr>
          </a:p>
        </p:txBody>
      </p:sp>
    </p:spTree>
    <p:extLst>
      <p:ext uri="{BB962C8B-B14F-4D97-AF65-F5344CB8AC3E}">
        <p14:creationId xmlns:p14="http://schemas.microsoft.com/office/powerpoint/2010/main" val="3180592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buNone/>
            </a:pPr>
            <a:r>
              <a:rPr lang="en-US" dirty="0">
                <a:latin typeface="Times New Roman" panose="02020603050405020304" pitchFamily="18" charset="0"/>
                <a:cs typeface="Times New Roman" panose="02020603050405020304" pitchFamily="18" charset="0"/>
              </a:rPr>
              <a:t>The number of tourist overnight stays in rural localities in Gorj County evolved between 2014 and 2019 as follows: at the level of Arcani locality increased substantially from 77 to 3471, as the number of arrivals in Baia de Fier increased by 109.8 %, in Câlnic increased by 88.6%, in Cătunele increased substantially, by 647.9%, in Crasna increased substantially from 36 to 712 tourists, in Mușetești increased by 130.2%, in Peștișani increased by 268.1%, in accordance with the number of arrivals, at the level of Polovragi locality it increased by 30.2%, and in Runcu it increased substantially, by 434.3%.</a:t>
            </a:r>
          </a:p>
          <a:p>
            <a:pPr marL="0" indent="0">
              <a:buNone/>
            </a:pPr>
            <a:endParaRPr lang="ro-RO"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the data analysis, it is observed that the total number of overnight stays in accommodation units has experienced an upward trend, starting with 2017 and 2018, after a decrease in 2015 and 2016. </a:t>
            </a:r>
            <a:endParaRPr lang="ro-RO" dirty="0" smtClean="0">
              <a:latin typeface="Times New Roman" panose="02020603050405020304" pitchFamily="18" charset="0"/>
              <a:cs typeface="Times New Roman" panose="02020603050405020304" pitchFamily="18" charset="0"/>
            </a:endParaRPr>
          </a:p>
          <a:p>
            <a:pPr marL="0" indent="0">
              <a:buNone/>
            </a:pPr>
            <a:endParaRPr lang="ro-RO"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Thus</a:t>
            </a:r>
            <a:r>
              <a:rPr lang="en-US" dirty="0">
                <a:latin typeface="Times New Roman" panose="02020603050405020304" pitchFamily="18" charset="0"/>
                <a:cs typeface="Times New Roman" panose="02020603050405020304" pitchFamily="18" charset="0"/>
              </a:rPr>
              <a:t>, in 2019 the number of overnight stays increased compared to 2014 within the following types of reception structures: in motels with 90.3%; in tourist villas it increased substantially by 378.8%; in tourist chalets with 52.3%; in tourist pensions increased by 121.8%; in agritourism pensions with 150%.</a:t>
            </a:r>
          </a:p>
          <a:p>
            <a:endParaRPr lang="ro-R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1" y="76200"/>
            <a:ext cx="9182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446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TotalTime>
  <Words>1641</Words>
  <Application>Microsoft Office PowerPoint</Application>
  <PresentationFormat>On-screen Show (4:3)</PresentationFormat>
  <Paragraphs>388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Gorj village in danger of extinction, in the conditions of decarbonization  of the mining areas</vt:lpstr>
      <vt:lpstr>PowerPoint Presentation</vt:lpstr>
      <vt:lpstr>PowerPoint Presentation</vt:lpstr>
      <vt:lpstr>PowerPoint Presentation</vt:lpstr>
      <vt:lpstr>PowerPoint Presentation</vt:lpstr>
      <vt:lpstr>Solutions to revive economic activity in the rural area of Gorj</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Gorj village in danger of extinction, in the conditions of decarbonization  of the mining areas</dc:title>
  <dc:creator>Simona</dc:creator>
  <cp:lastModifiedBy>Simona</cp:lastModifiedBy>
  <cp:revision>10</cp:revision>
  <dcterms:created xsi:type="dcterms:W3CDTF">2021-05-10T07:35:14Z</dcterms:created>
  <dcterms:modified xsi:type="dcterms:W3CDTF">2021-05-10T08:44:55Z</dcterms:modified>
</cp:coreProperties>
</file>