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6" r:id="rId6"/>
    <p:sldId id="277" r:id="rId7"/>
    <p:sldId id="278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9" r:id="rId20"/>
    <p:sldId id="271" r:id="rId21"/>
    <p:sldId id="272" r:id="rId22"/>
    <p:sldId id="273" r:id="rId23"/>
    <p:sldId id="274" r:id="rId24"/>
    <p:sldId id="275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59" autoAdjust="0"/>
    <p:restoredTop sz="86379" autoAdjust="0"/>
  </p:normalViewPr>
  <p:slideViewPr>
    <p:cSldViewPr>
      <p:cViewPr varScale="1">
        <p:scale>
          <a:sx n="107" d="100"/>
          <a:sy n="107" d="100"/>
        </p:scale>
        <p:origin x="241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7" Type="http://schemas.openxmlformats.org/officeDocument/2006/relationships/image" Target="../media/image52.pn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tiff"/><Relationship Id="rId5" Type="http://schemas.openxmlformats.org/officeDocument/2006/relationships/image" Target="../media/image50.tiff"/><Relationship Id="rId4" Type="http://schemas.openxmlformats.org/officeDocument/2006/relationships/image" Target="../media/image49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15" y="121456"/>
            <a:ext cx="1054267" cy="1054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341" y="152400"/>
            <a:ext cx="1463340" cy="992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271" y="1543853"/>
            <a:ext cx="9067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Soil mite fauna as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bioindicator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management type of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praticolous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ecosystems from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Bucegi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Mountains -Romania</a:t>
            </a:r>
          </a:p>
        </p:txBody>
      </p:sp>
      <p:sp>
        <p:nvSpPr>
          <p:cNvPr id="5" name="Rectangle 4"/>
          <p:cNvSpPr/>
          <p:nvPr/>
        </p:nvSpPr>
        <p:spPr>
          <a:xfrm>
            <a:off x="36346" y="2895600"/>
            <a:ext cx="9003129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000" b="1" dirty="0">
                <a:latin typeface="Times New Roman"/>
                <a:ea typeface="Times New Roman"/>
              </a:rPr>
              <a:t>Manu M.</a:t>
            </a:r>
            <a:r>
              <a:rPr lang="en-US" sz="2000" b="1" baseline="30000" dirty="0">
                <a:latin typeface="Times New Roman"/>
                <a:ea typeface="Times New Roman"/>
              </a:rPr>
              <a:t>1</a:t>
            </a:r>
            <a:r>
              <a:rPr lang="en-US" sz="2000" b="1" dirty="0">
                <a:latin typeface="Times New Roman"/>
                <a:ea typeface="Times New Roman"/>
              </a:rPr>
              <a:t>, </a:t>
            </a:r>
            <a:r>
              <a:rPr lang="en-US" sz="2000" b="1" dirty="0" err="1">
                <a:latin typeface="Times New Roman"/>
                <a:ea typeface="Times New Roman"/>
              </a:rPr>
              <a:t>Băncilă</a:t>
            </a:r>
            <a:r>
              <a:rPr lang="en-US" sz="2000" b="1" dirty="0">
                <a:latin typeface="Times New Roman"/>
                <a:ea typeface="Times New Roman"/>
              </a:rPr>
              <a:t> R.I.</a:t>
            </a:r>
            <a:r>
              <a:rPr lang="en-US" sz="2000" b="1" baseline="30000" dirty="0">
                <a:latin typeface="Times New Roman"/>
                <a:ea typeface="Times New Roman"/>
              </a:rPr>
              <a:t>2,3</a:t>
            </a:r>
            <a:r>
              <a:rPr lang="en-US" sz="2000" b="1" dirty="0">
                <a:latin typeface="Times New Roman"/>
                <a:ea typeface="Times New Roman"/>
              </a:rPr>
              <a:t>, </a:t>
            </a:r>
            <a:r>
              <a:rPr lang="en-US" sz="2000" b="1" dirty="0" err="1">
                <a:latin typeface="Times New Roman"/>
                <a:ea typeface="Times New Roman"/>
              </a:rPr>
              <a:t>Mountford</a:t>
            </a:r>
            <a:r>
              <a:rPr lang="en-US" sz="2000" b="1" dirty="0">
                <a:latin typeface="Times New Roman"/>
                <a:ea typeface="Times New Roman"/>
              </a:rPr>
              <a:t> O.</a:t>
            </a:r>
            <a:r>
              <a:rPr lang="en-US" sz="2000" b="1" baseline="30000" dirty="0">
                <a:latin typeface="Times New Roman"/>
                <a:ea typeface="Times New Roman"/>
              </a:rPr>
              <a:t>4</a:t>
            </a:r>
            <a:r>
              <a:rPr lang="en-US" sz="2000" b="1" dirty="0">
                <a:latin typeface="Times New Roman"/>
                <a:ea typeface="Times New Roman"/>
              </a:rPr>
              <a:t>, </a:t>
            </a:r>
            <a:r>
              <a:rPr lang="en-US" sz="2000" b="1" dirty="0" err="1">
                <a:latin typeface="Times New Roman"/>
                <a:ea typeface="Times New Roman"/>
              </a:rPr>
              <a:t>Maruşca</a:t>
            </a:r>
            <a:r>
              <a:rPr lang="en-US" sz="2000" b="1" dirty="0">
                <a:latin typeface="Times New Roman"/>
                <a:ea typeface="Times New Roman"/>
              </a:rPr>
              <a:t> T.</a:t>
            </a:r>
            <a:r>
              <a:rPr lang="en-US" sz="2000" b="1" baseline="30000" dirty="0">
                <a:latin typeface="Times New Roman"/>
                <a:ea typeface="Times New Roman"/>
              </a:rPr>
              <a:t>5</a:t>
            </a:r>
            <a:r>
              <a:rPr lang="en-US" sz="2000" b="1" dirty="0">
                <a:latin typeface="Times New Roman"/>
                <a:ea typeface="Times New Roman"/>
              </a:rPr>
              <a:t>, </a:t>
            </a:r>
            <a:r>
              <a:rPr lang="en-US" sz="2000" b="1" dirty="0" err="1">
                <a:latin typeface="Times New Roman"/>
                <a:ea typeface="Times New Roman"/>
              </a:rPr>
              <a:t>Blaj</a:t>
            </a:r>
            <a:r>
              <a:rPr lang="en-US" sz="2000" b="1" dirty="0">
                <a:latin typeface="Times New Roman"/>
                <a:ea typeface="Times New Roman"/>
              </a:rPr>
              <a:t> V.A.</a:t>
            </a:r>
            <a:r>
              <a:rPr lang="en-US" sz="2000" b="1" baseline="30000" dirty="0">
                <a:latin typeface="Times New Roman"/>
                <a:ea typeface="Times New Roman"/>
              </a:rPr>
              <a:t>5</a:t>
            </a:r>
            <a:r>
              <a:rPr lang="en-US" sz="2000" b="1" dirty="0">
                <a:latin typeface="Times New Roman"/>
                <a:ea typeface="Times New Roman"/>
              </a:rPr>
              <a:t>, </a:t>
            </a:r>
            <a:r>
              <a:rPr lang="en-US" sz="2000" b="1" dirty="0" err="1">
                <a:latin typeface="Times New Roman"/>
                <a:ea typeface="Times New Roman"/>
              </a:rPr>
              <a:t>Onete</a:t>
            </a:r>
            <a:r>
              <a:rPr lang="en-US" sz="2000" b="1" dirty="0">
                <a:latin typeface="Times New Roman"/>
                <a:ea typeface="Times New Roman"/>
              </a:rPr>
              <a:t> M.</a:t>
            </a:r>
            <a:r>
              <a:rPr lang="en-US" sz="2000" b="1" baseline="30000" dirty="0">
                <a:latin typeface="Times New Roman"/>
                <a:ea typeface="Times New Roman"/>
              </a:rPr>
              <a:t>1</a:t>
            </a:r>
            <a:endParaRPr lang="en-US" sz="2000" b="1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GB" sz="2400" baseline="30000" dirty="0">
                <a:latin typeface="Times New Roman"/>
                <a:ea typeface="Times New Roman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en-US" sz="1400" baseline="30000" dirty="0">
                <a:latin typeface="Times New Roman"/>
                <a:ea typeface="Times New Roman"/>
              </a:rPr>
              <a:t>1</a:t>
            </a:r>
            <a:r>
              <a:rPr lang="en-US" sz="1400" dirty="0">
                <a:latin typeface="Times New Roman"/>
                <a:ea typeface="Times New Roman"/>
              </a:rPr>
              <a:t>Romanian Academy, Institute of Biology Bucharest, Department of Ecology, Taxonomy and Nature Conservation, street </a:t>
            </a:r>
            <a:r>
              <a:rPr lang="en-US" sz="1400" dirty="0" err="1">
                <a:latin typeface="Times New Roman"/>
                <a:ea typeface="Times New Roman"/>
              </a:rPr>
              <a:t>Splaiul</a:t>
            </a:r>
            <a:r>
              <a:rPr lang="en-US" sz="1400" dirty="0">
                <a:latin typeface="Times New Roman"/>
                <a:ea typeface="Times New Roman"/>
              </a:rPr>
              <a:t> </a:t>
            </a:r>
            <a:r>
              <a:rPr lang="en-US" sz="1400" dirty="0" err="1">
                <a:latin typeface="Times New Roman"/>
                <a:ea typeface="Times New Roman"/>
              </a:rPr>
              <a:t>Independenţei</a:t>
            </a:r>
            <a:r>
              <a:rPr lang="en-US" sz="1400" dirty="0">
                <a:latin typeface="Times New Roman"/>
                <a:ea typeface="Times New Roman"/>
              </a:rPr>
              <a:t>, no. 296, zip code 0603100, PO-BOX 56-53, fax 040212219071, tel. 040212219202, Bucharest, Romania, email: minodoramanu@gmail.com and marilena.onete@gmail.com</a:t>
            </a:r>
          </a:p>
          <a:p>
            <a:pPr algn="ctr">
              <a:spcAft>
                <a:spcPts val="0"/>
              </a:spcAft>
            </a:pPr>
            <a:r>
              <a:rPr lang="en-US" sz="1400" baseline="30000" dirty="0">
                <a:latin typeface="Times New Roman"/>
                <a:ea typeface="Times New Roman"/>
              </a:rPr>
              <a:t>2</a:t>
            </a:r>
            <a:r>
              <a:rPr lang="en-US" sz="1400" dirty="0">
                <a:latin typeface="Times New Roman"/>
                <a:ea typeface="Times New Roman"/>
              </a:rPr>
              <a:t>Faculty of Natural Sciences, University </a:t>
            </a:r>
            <a:r>
              <a:rPr lang="en-US" sz="1400" dirty="0" err="1">
                <a:latin typeface="Times New Roman"/>
                <a:ea typeface="Times New Roman"/>
              </a:rPr>
              <a:t>Ovidius</a:t>
            </a:r>
            <a:r>
              <a:rPr lang="en-US" sz="1400" dirty="0">
                <a:latin typeface="Times New Roman"/>
                <a:ea typeface="Times New Roman"/>
              </a:rPr>
              <a:t> </a:t>
            </a:r>
            <a:r>
              <a:rPr lang="en-US" sz="1400" dirty="0" err="1">
                <a:latin typeface="Times New Roman"/>
                <a:ea typeface="Times New Roman"/>
              </a:rPr>
              <a:t>Constanţa</a:t>
            </a:r>
            <a:r>
              <a:rPr lang="en-US" sz="1400" dirty="0">
                <a:latin typeface="Times New Roman"/>
                <a:ea typeface="Times New Roman"/>
              </a:rPr>
              <a:t>, </a:t>
            </a:r>
            <a:r>
              <a:rPr lang="en-US" sz="1400" dirty="0" err="1">
                <a:latin typeface="Times New Roman"/>
                <a:ea typeface="Times New Roman"/>
              </a:rPr>
              <a:t>Constanţa</a:t>
            </a:r>
            <a:r>
              <a:rPr lang="en-US" sz="1400" dirty="0">
                <a:latin typeface="Times New Roman"/>
                <a:ea typeface="Times New Roman"/>
              </a:rPr>
              <a:t>, Romania</a:t>
            </a:r>
          </a:p>
          <a:p>
            <a:pPr algn="ctr">
              <a:spcAft>
                <a:spcPts val="0"/>
              </a:spcAft>
            </a:pPr>
            <a:r>
              <a:rPr lang="en-US" sz="1400" baseline="30000" dirty="0">
                <a:latin typeface="Times New Roman"/>
                <a:ea typeface="Times New Roman"/>
              </a:rPr>
              <a:t>3</a:t>
            </a:r>
            <a:r>
              <a:rPr lang="en-US" sz="1400" dirty="0">
                <a:latin typeface="Times New Roman"/>
                <a:ea typeface="Times New Roman"/>
              </a:rPr>
              <a:t>Department of </a:t>
            </a:r>
            <a:r>
              <a:rPr lang="en-US" sz="1400" dirty="0" err="1">
                <a:latin typeface="Times New Roman"/>
                <a:ea typeface="Times New Roman"/>
              </a:rPr>
              <a:t>Biospeleology</a:t>
            </a:r>
            <a:r>
              <a:rPr lang="en-US" sz="1400" dirty="0">
                <a:latin typeface="Times New Roman"/>
                <a:ea typeface="Times New Roman"/>
              </a:rPr>
              <a:t> and Soil </a:t>
            </a:r>
            <a:r>
              <a:rPr lang="en-US" sz="1400" dirty="0" err="1">
                <a:latin typeface="Times New Roman"/>
                <a:ea typeface="Times New Roman"/>
              </a:rPr>
              <a:t>Edaphobiology</a:t>
            </a:r>
            <a:r>
              <a:rPr lang="en-US" sz="1400" dirty="0">
                <a:latin typeface="Times New Roman"/>
                <a:ea typeface="Times New Roman"/>
              </a:rPr>
              <a:t>, “Emil </a:t>
            </a:r>
            <a:r>
              <a:rPr lang="en-US" sz="1400" dirty="0" err="1">
                <a:latin typeface="Times New Roman"/>
                <a:ea typeface="Times New Roman"/>
              </a:rPr>
              <a:t>Racoviţă</a:t>
            </a:r>
            <a:r>
              <a:rPr lang="en-US" sz="1400" dirty="0">
                <a:latin typeface="Times New Roman"/>
                <a:ea typeface="Times New Roman"/>
              </a:rPr>
              <a:t>” Institute of Speleology, Romanian Academy, 13 </a:t>
            </a:r>
            <a:r>
              <a:rPr lang="en-US" sz="1400" dirty="0" err="1">
                <a:latin typeface="Times New Roman"/>
                <a:ea typeface="Times New Roman"/>
              </a:rPr>
              <a:t>Septembrie</a:t>
            </a:r>
            <a:r>
              <a:rPr lang="en-US" sz="1400" dirty="0">
                <a:latin typeface="Times New Roman"/>
                <a:ea typeface="Times New Roman"/>
              </a:rPr>
              <a:t> Road, No. 13, 050711, Bucharest, Romania, bancila_ralucaioana@yahoo.com</a:t>
            </a:r>
          </a:p>
          <a:p>
            <a:pPr algn="ctr">
              <a:spcAft>
                <a:spcPts val="0"/>
              </a:spcAft>
            </a:pPr>
            <a:r>
              <a:rPr lang="en-US" sz="1400" baseline="30000" dirty="0">
                <a:latin typeface="Times New Roman"/>
                <a:ea typeface="Times New Roman"/>
              </a:rPr>
              <a:t>4</a:t>
            </a:r>
            <a:r>
              <a:rPr lang="en-US" sz="1400" dirty="0">
                <a:latin typeface="Times New Roman"/>
                <a:ea typeface="Times New Roman"/>
              </a:rPr>
              <a:t>Centre for Ecology and Hydrology, Maclean Building, Benson Lane, </a:t>
            </a:r>
            <a:r>
              <a:rPr lang="en-US" sz="1400" dirty="0" err="1">
                <a:latin typeface="Times New Roman"/>
                <a:ea typeface="Times New Roman"/>
              </a:rPr>
              <a:t>Crowmarsh</a:t>
            </a:r>
            <a:r>
              <a:rPr lang="en-US" sz="1400" dirty="0">
                <a:latin typeface="Times New Roman"/>
                <a:ea typeface="Times New Roman"/>
              </a:rPr>
              <a:t> Gifford, Wallingford, </a:t>
            </a:r>
            <a:r>
              <a:rPr lang="en-US" sz="1400" dirty="0" err="1">
                <a:latin typeface="Times New Roman"/>
                <a:ea typeface="Times New Roman"/>
              </a:rPr>
              <a:t>Oxfordshire</a:t>
            </a:r>
            <a:r>
              <a:rPr lang="en-US" sz="1400" dirty="0">
                <a:latin typeface="Times New Roman"/>
                <a:ea typeface="Times New Roman"/>
              </a:rPr>
              <a:t>, OX10 8BB, UK, email: om@ceh.ac.uk</a:t>
            </a:r>
          </a:p>
          <a:p>
            <a:pPr algn="ctr">
              <a:spcAft>
                <a:spcPts val="0"/>
              </a:spcAft>
            </a:pPr>
            <a:r>
              <a:rPr lang="en-US" sz="1400" baseline="30000" dirty="0">
                <a:latin typeface="Times New Roman"/>
                <a:ea typeface="Times New Roman"/>
              </a:rPr>
              <a:t>5</a:t>
            </a:r>
            <a:r>
              <a:rPr lang="en-US" sz="1400" dirty="0">
                <a:latin typeface="Times New Roman"/>
                <a:ea typeface="Times New Roman"/>
              </a:rPr>
              <a:t>Grassland Research and Development Institute </a:t>
            </a:r>
            <a:r>
              <a:rPr lang="en-US" sz="1400" dirty="0" err="1">
                <a:latin typeface="Times New Roman"/>
                <a:ea typeface="Times New Roman"/>
              </a:rPr>
              <a:t>Braşov</a:t>
            </a:r>
            <a:r>
              <a:rPr lang="en-US" sz="1400" dirty="0">
                <a:latin typeface="Times New Roman"/>
                <a:ea typeface="Times New Roman"/>
              </a:rPr>
              <a:t>, Romania, </a:t>
            </a:r>
            <a:r>
              <a:rPr lang="en-US" sz="1400" dirty="0" err="1">
                <a:latin typeface="Times New Roman"/>
                <a:ea typeface="Times New Roman"/>
              </a:rPr>
              <a:t>Cucului</a:t>
            </a:r>
            <a:r>
              <a:rPr lang="en-US" sz="1400" dirty="0">
                <a:latin typeface="Times New Roman"/>
                <a:ea typeface="Times New Roman"/>
              </a:rPr>
              <a:t> str., No. 5, 500128, </a:t>
            </a:r>
            <a:r>
              <a:rPr lang="en-US" sz="1400" dirty="0" err="1">
                <a:latin typeface="Times New Roman"/>
                <a:ea typeface="Times New Roman"/>
              </a:rPr>
              <a:t>Braşov</a:t>
            </a:r>
            <a:r>
              <a:rPr lang="en-US" sz="1400" dirty="0">
                <a:latin typeface="Times New Roman"/>
                <a:ea typeface="Times New Roman"/>
              </a:rPr>
              <a:t>,</a:t>
            </a:r>
          </a:p>
          <a:p>
            <a:pPr algn="ctr">
              <a:spcAft>
                <a:spcPts val="0"/>
              </a:spcAft>
            </a:pPr>
            <a:r>
              <a:rPr lang="en-US" sz="1400" dirty="0">
                <a:latin typeface="Times New Roman"/>
                <a:ea typeface="Times New Roman"/>
              </a:rPr>
              <a:t>Romania, email: maruscat@yahoo.com; blajadi@pajisti-grassland.ro</a:t>
            </a:r>
          </a:p>
          <a:p>
            <a:pPr>
              <a:spcAft>
                <a:spcPts val="0"/>
              </a:spcAft>
            </a:pPr>
            <a:endParaRPr lang="en-US" sz="14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16956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230104"/>
            <a:ext cx="4061995" cy="30464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63" y="3461084"/>
            <a:ext cx="4021221" cy="30159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30104"/>
            <a:ext cx="3962400" cy="2971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46884" y="3453063"/>
            <a:ext cx="484471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•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Plot A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 semi-natural pasture, located at 1758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metres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altitude, with an eastern exposure and a slope by 5 degrees.  </a:t>
            </a:r>
          </a:p>
          <a:p>
            <a:pPr algn="just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dominant plant species were: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Agrostis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capillaris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L.,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Deschampsia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cespitosa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(L.) P.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Beauv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Festuca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rubra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L.,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Phleum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alpinum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L.,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Poa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pratensis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and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Polygonum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bistorta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</a:t>
            </a:r>
          </a:p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was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fertilised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chemical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fertilisers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three periods 2000-2002, 2010-2012, and 2014-2016 with an average application rate per year by 100 kg ha-1 N + 50 kg ha-1 P2O5 + 50 kg ha-1 K2O.</a:t>
            </a:r>
          </a:p>
        </p:txBody>
      </p:sp>
    </p:spTree>
    <p:extLst>
      <p:ext uri="{BB962C8B-B14F-4D97-AF65-F5344CB8AC3E}">
        <p14:creationId xmlns:p14="http://schemas.microsoft.com/office/powerpoint/2010/main" val="3046830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87492"/>
            <a:ext cx="4017211" cy="30129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87492"/>
            <a:ext cx="3962400" cy="297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" y="3462274"/>
            <a:ext cx="4130842" cy="30981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19600" y="3164681"/>
            <a:ext cx="47244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•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Plot B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 semi-natural pasture, located at 1782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metres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altitude, with an eastern exposure and no slope. </a:t>
            </a:r>
          </a:p>
          <a:p>
            <a:pPr algn="just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dominant plant species were: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Deschampsia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cespitosa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(L.) P.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Beauv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Phleum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alpinum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L.,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Phleum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pratense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L., Ranunculus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acris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Trifolium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repens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 </a:t>
            </a:r>
          </a:p>
          <a:p>
            <a:pPr algn="just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was chemically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fertilised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1996-1998 with an average application rate of 150 kg ha-1 N + 75 kg ha-1 P2O5 + 75 kg ha-1 K2O and organically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fertilised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2004, 2010 and 2016 by paddocking with dairy cows. Cattle manure was added as an input of organic matter.</a:t>
            </a:r>
          </a:p>
        </p:txBody>
      </p:sp>
    </p:spTree>
    <p:extLst>
      <p:ext uri="{BB962C8B-B14F-4D97-AF65-F5344CB8AC3E}">
        <p14:creationId xmlns:p14="http://schemas.microsoft.com/office/powerpoint/2010/main" val="2338224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653" y="0"/>
            <a:ext cx="4673600" cy="3505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3292505"/>
            <a:ext cx="4719053" cy="3505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" y="1447800"/>
            <a:ext cx="419100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•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Plot C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 semi-natural pasture, situated at 1782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metres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altitude, with an eastern exposure and a slope by 5 degrees. </a:t>
            </a:r>
          </a:p>
          <a:p>
            <a:pPr algn="just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dominant plant species were: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Agrostis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vinealis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Schreb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Ligusticum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mutellina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(L.)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Crantz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Poa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annua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L.,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Poa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pratensis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L.,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Polygonum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bistorta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Trifolium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repens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 </a:t>
            </a:r>
          </a:p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was limed in 1995, chemically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fertilised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similarly to the B variant and paddocked in 2003, 2009 and 2015. To correct the acidity of the soil to 2/3 Ah (hydrolytic acidity), sterile lime powder 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was used, in a dose of approximately 7.5 tons / ha, only once at the beginning of the experiments in the summer of 1995.</a:t>
            </a:r>
          </a:p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plot C, the powdered lime was spread on the surface of land, without incorporation. </a:t>
            </a:r>
          </a:p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Cattle manure was added as an input of organic matter.</a:t>
            </a:r>
          </a:p>
        </p:txBody>
      </p:sp>
    </p:spTree>
    <p:extLst>
      <p:ext uri="{BB962C8B-B14F-4D97-AF65-F5344CB8AC3E}">
        <p14:creationId xmlns:p14="http://schemas.microsoft.com/office/powerpoint/2010/main" val="128282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32" y="3048000"/>
            <a:ext cx="5080000" cy="381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0632" y="30769"/>
            <a:ext cx="3835400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•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Plot 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 pasture that was reseeded in the late summer of 1995, after herbicide Roundup at 5 l ha-1, calcium liming (the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incorporated in soil) and chemically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fertilised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similarly to the plot C variant and paddocked in 2002, 2008 and 2014. </a:t>
            </a:r>
          </a:p>
          <a:p>
            <a:pPr algn="just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 is situated at 1784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metres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altitude, with an eastern exposure and a slope by 5 degrees. </a:t>
            </a:r>
          </a:p>
          <a:p>
            <a:pPr algn="just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sown mixture of grasses and perennial legumes comprised: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Phleum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pratense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Favorit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variety (40%),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Festuca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pratensis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Huds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Transilvan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variety (25%),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Lolium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perenne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 Marta variety (5%),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Trifolium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hybridum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L.- local population from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Braşov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(15%), Lotus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corniculatus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Livada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variety (15%). Cattle manure was added as an input of organic matter.</a:t>
            </a:r>
          </a:p>
          <a:p>
            <a:pPr algn="just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dominant plant species were: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Alchemilla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vulgaris L.,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Deschampsia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cespitosa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(L.) P.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Beauv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Holcus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lanatus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L., Ranunculus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acris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L.,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Taraxacum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officinale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F.H.Wigg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Trifolium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repens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832" y="4011"/>
            <a:ext cx="4978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83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" y="149392"/>
            <a:ext cx="4165600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6095"/>
            <a:ext cx="4467726" cy="33507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863" y="3233486"/>
            <a:ext cx="4467726" cy="33507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3639055"/>
            <a:ext cx="403726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 plot-grassland (CG)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 semi-natural pasture, unimproved, grazed in summer with cows.  It is located 1758 metres altitude, with an eastern exposure and a slope by 5</a:t>
            </a:r>
            <a:r>
              <a:rPr lang="en-GB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algn="just"/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dominant plant species were: </a:t>
            </a:r>
            <a:r>
              <a:rPr lang="en-GB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Agrostis</a:t>
            </a:r>
            <a:r>
              <a:rPr lang="en-GB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capillaris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</a:t>
            </a:r>
            <a:r>
              <a:rPr lang="en-GB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Festuca</a:t>
            </a:r>
            <a:r>
              <a:rPr lang="en-GB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ovina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</a:t>
            </a:r>
            <a:r>
              <a:rPr lang="en-GB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Pilosella</a:t>
            </a:r>
            <a:r>
              <a:rPr lang="en-GB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aurantiaca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(L.)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F.W.Schultz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Sch.Bip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Ligusticum</a:t>
            </a:r>
            <a:r>
              <a:rPr lang="en-GB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mutellina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(L.)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Crantz</a:t>
            </a:r>
            <a:r>
              <a:rPr lang="en-GB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Nardus</a:t>
            </a:r>
            <a:r>
              <a:rPr lang="en-GB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stricta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</a:t>
            </a:r>
            <a:r>
              <a:rPr lang="en-GB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Potentilla</a:t>
            </a:r>
            <a:r>
              <a:rPr lang="en-GB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aurea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</a:t>
            </a:r>
            <a:r>
              <a:rPr lang="en-GB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Polytrichum</a:t>
            </a:r>
            <a:r>
              <a:rPr lang="en-GB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n-GB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GB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Ranunculus</a:t>
            </a:r>
            <a:r>
              <a:rPr lang="en-GB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acris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 and </a:t>
            </a:r>
            <a:r>
              <a:rPr lang="en-GB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Trifolium</a:t>
            </a:r>
            <a:r>
              <a:rPr lang="en-GB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repens</a:t>
            </a:r>
            <a:r>
              <a:rPr lang="en-GB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832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801269" y="233279"/>
            <a:ext cx="5761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ENVIRONMENTAL FACTORS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48043" y="15374"/>
            <a:ext cx="5113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MATERIALS AND METHODS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202" name="Picture 10" descr="20190801_1231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869" y="794649"/>
            <a:ext cx="2320964" cy="301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20190801_1420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34" y="782617"/>
            <a:ext cx="3076655" cy="230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50" y="690479"/>
            <a:ext cx="3109157" cy="23318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50" y="3538723"/>
            <a:ext cx="3724395" cy="279329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40624" y="601110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Vegetation cover 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VegCovr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(%)-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pratological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method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3450" y="3047941"/>
            <a:ext cx="35461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Soil penetration resistance (RPs) (Map).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2625" y="6332019"/>
            <a:ext cx="48426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Soil moisture content (H) (%), soil temperature 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(0C)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65295" y="3252173"/>
            <a:ext cx="16193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Soil acidity (pH)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069155"/>
            <a:ext cx="2563505" cy="192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9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amasid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57600"/>
            <a:ext cx="2181225" cy="163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SC078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733800"/>
            <a:ext cx="3276600" cy="21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G_209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352800"/>
            <a:ext cx="1816100" cy="237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553200" y="5867400"/>
            <a:ext cx="2590800" cy="62388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544" tIns="45272" rIns="90544" bIns="45272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4. Tullgren-Berlese extractor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(in ethylic alcohol)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800600" y="5334000"/>
            <a:ext cx="1998663" cy="3048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544" tIns="45272" rIns="90544" bIns="45272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5. Fauna sample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23850" y="2781300"/>
            <a:ext cx="2971800" cy="5223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544" tIns="45272" rIns="90544" bIns="45272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1400"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1.Sample area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(100 </a:t>
            </a:r>
            <a:r>
              <a:rPr kumimoji="0" lang="en-US" altLang="en-US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sq.m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/ecosystem)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52400" y="5791200"/>
            <a:ext cx="1295400" cy="30687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544" tIns="45272" rIns="90544" bIns="45272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7. Soil mites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7" name="Picture 9" descr="p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1525"/>
            <a:ext cx="1219200" cy="110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676400" y="5943600"/>
            <a:ext cx="2873375" cy="3048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6. Taxonomic identification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50825" y="188913"/>
            <a:ext cx="5905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MATERIAL and METHODS-  MITES  SOIL SAMPLES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80" name="Picture 12" descr="DSC0077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765175"/>
            <a:ext cx="3014662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3348038" y="1125538"/>
            <a:ext cx="2743200" cy="2147887"/>
            <a:chOff x="2016" y="816"/>
            <a:chExt cx="1728" cy="1353"/>
          </a:xfrm>
        </p:grpSpPr>
        <p:pic>
          <p:nvPicPr>
            <p:cNvPr id="7182" name="Picture 14" descr="DSC0812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816"/>
              <a:ext cx="1344" cy="1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2016" y="1776"/>
              <a:ext cx="1728" cy="39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544" tIns="45272" rIns="90544" bIns="45272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2. MacFadyen soil core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(ø = 5 cm, depth = 10 cm)</a:t>
              </a:r>
              <a:r>
                <a:rPr kumimoji="0" lang="en-US" altLang="en-US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5940425" y="476250"/>
            <a:ext cx="3203575" cy="2168525"/>
            <a:chOff x="3504" y="0"/>
            <a:chExt cx="2256" cy="1366"/>
          </a:xfrm>
        </p:grpSpPr>
        <p:pic>
          <p:nvPicPr>
            <p:cNvPr id="7185" name="Picture 17" descr="DSC0528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0"/>
              <a:ext cx="1718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3504" y="1056"/>
              <a:ext cx="2256" cy="31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544" tIns="45272" rIns="90544" bIns="45272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3. Soil sample </a:t>
              </a: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(50 samples/grassland)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b="1" dirty="0">
                  <a:latin typeface="Arial" pitchFamily="34" charset="0"/>
                  <a:cs typeface="Arial" pitchFamily="34" charset="0"/>
                </a:rPr>
                <a:t>25</a:t>
              </a: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0 samples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3821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1"/>
            <a:ext cx="2743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81400" y="114300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ANALYSIS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" y="22098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the statistical procedures were implemented in R 4.0.2 (R Development Core Team 2006).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" y="2895600"/>
            <a:ext cx="8839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dispersal rate was measured using the following formula: 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(DD4) = [2W/(A+B)][(A-B)/(A+B-W)], where: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 represents the sum of the minimum frequency for the rarest species,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and B are the sum of frequencies of all species in each studied ecosystems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Madej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Skubala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2002).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considered the rarest species those classified as accessory (F2) and accidents ones (F1).</a:t>
            </a:r>
          </a:p>
        </p:txBody>
      </p:sp>
    </p:spTree>
    <p:extLst>
      <p:ext uri="{BB962C8B-B14F-4D97-AF65-F5344CB8AC3E}">
        <p14:creationId xmlns:p14="http://schemas.microsoft.com/office/powerpoint/2010/main" val="113952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90074"/>
            <a:ext cx="4572000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137" y="2057400"/>
            <a:ext cx="4315326" cy="43153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3400" y="6191888"/>
            <a:ext cx="5345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mites species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Mesostigmata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with 1163 individuals </a:t>
            </a:r>
          </a:p>
        </p:txBody>
      </p:sp>
      <p:sp>
        <p:nvSpPr>
          <p:cNvPr id="2" name="AutoShape 2" descr="1,506 Conclusions Stock Photos and Images - 123R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20720"/>
            <a:ext cx="1933538" cy="145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9482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304800"/>
            <a:ext cx="7069231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624" y="1"/>
            <a:ext cx="1623376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619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95288" y="0"/>
            <a:ext cx="9145587" cy="6858000"/>
            <a:chOff x="249" y="0"/>
            <a:chExt cx="5761" cy="432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3566"/>
              <a:ext cx="5375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385" y="0"/>
              <a:ext cx="537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WHY BIODIVERSITY as BIOLOGICAL INDICATOR?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3929"/>
              <a:ext cx="5761" cy="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4116"/>
              <a:ext cx="3164" cy="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9" y="300"/>
              <a:ext cx="2754" cy="3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23097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84" y="381000"/>
            <a:ext cx="3124200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6" y="4030579"/>
            <a:ext cx="2819400" cy="281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6148"/>
            <a:ext cx="3048000" cy="304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234762"/>
            <a:ext cx="2991853" cy="29918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874" y="1"/>
            <a:ext cx="2971800" cy="2971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875421" y="2887682"/>
            <a:ext cx="31242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arenR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plot A had the highest average values of vegetation cover, soil moisture content and the lowest average value of soil resistance at penetration; </a:t>
            </a:r>
          </a:p>
          <a:p>
            <a:pPr marL="342900" indent="-342900" algn="just">
              <a:buAutoNum type="arabicParenR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plot B had the highest average value of soil resistance at penetration and the lowest average value of soil pH; </a:t>
            </a:r>
          </a:p>
          <a:p>
            <a:pPr marL="342900" indent="-342900" algn="just">
              <a:buAutoNum type="arabicParenR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plot C had the highest average value of soil temperature and soil pH,  the lowest average values of soil water content and vegetation coverage; </a:t>
            </a:r>
          </a:p>
          <a:p>
            <a:pPr marL="342900" indent="-342900" algn="just">
              <a:buAutoNum type="arabicParenR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plot D had the lowest average value of soil temperature; </a:t>
            </a:r>
          </a:p>
          <a:p>
            <a:pPr marL="342900" indent="-342900" algn="just">
              <a:buAutoNum type="arabicParenR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plot CG had medium average values of all the investigated variables.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77" y="56148"/>
            <a:ext cx="870874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0274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147" y="152400"/>
            <a:ext cx="6477000" cy="5397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" y="5769025"/>
            <a:ext cx="868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most significant abiotic factors were vegetation coverage and soil temperature.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Veigaia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planicola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Hypoaspis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nolli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Gamasellodes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insignis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were species influenced by the vegetation cover.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31987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560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43" y="23979"/>
            <a:ext cx="6861918" cy="4784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591" y="6086390"/>
            <a:ext cx="31468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Cheroseius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bryophilus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from the lowlands to the mountains, in litter, moss or even bark galleries (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Gwiazdowicz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2007). </a:t>
            </a:r>
          </a:p>
        </p:txBody>
      </p:sp>
      <p:sp>
        <p:nvSpPr>
          <p:cNvPr id="3" name="AutoShape 4" descr="BOLD Systems: Taxonomy Browser - Pergamasus {genus}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152" y="160338"/>
            <a:ext cx="1835550" cy="1213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" y="4495715"/>
            <a:ext cx="213278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961" y="2573851"/>
            <a:ext cx="1256087" cy="152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 descr="Boreozercon emendi Díaz-Aguilar and Ujvári, 2010 – Mesostigmatid Soil Mites  of Albert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212" y="5057374"/>
            <a:ext cx="1919816" cy="143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994575" y="1373522"/>
            <a:ext cx="213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Pergamasus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norvegicus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 species characteristic of alpine areas, inhabiting cold habitats, and is resistant to the impact of agrochemicals (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1993; Messer et al. 2000).</a:t>
            </a:r>
          </a:p>
        </p:txBody>
      </p:sp>
      <p:sp>
        <p:nvSpPr>
          <p:cNvPr id="5" name="Rectangle 4"/>
          <p:cNvSpPr/>
          <p:nvPr/>
        </p:nvSpPr>
        <p:spPr>
          <a:xfrm>
            <a:off x="1905000" y="4564278"/>
            <a:ext cx="2819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Lysigamasus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conus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in plots C and D, where both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organic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fertilisers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(cattle manure) were added.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Lysigmasus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conus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in another type of experimental plot (TNT contaminated soils), in reclaimed post-mining spoil-heaps and adjacent forest habitats, in Europe.</a:t>
            </a:r>
          </a:p>
        </p:txBody>
      </p:sp>
      <p:sp>
        <p:nvSpPr>
          <p:cNvPr id="6" name="Rectangle 5"/>
          <p:cNvSpPr/>
          <p:nvPr/>
        </p:nvSpPr>
        <p:spPr>
          <a:xfrm>
            <a:off x="6692010" y="4992475"/>
            <a:ext cx="24519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Mixozercon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sellnicki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wide ecological amplitude: from dry to wet soil and preferring mildly acidic soils (mean pH= 5.05). It is characteristic for dry meadows or high altitude grasslands in Slovakia, and in forest litter, soil and moss elsewhere in Europe. </a:t>
            </a:r>
          </a:p>
        </p:txBody>
      </p:sp>
      <p:sp>
        <p:nvSpPr>
          <p:cNvPr id="7" name="Rectangle 6"/>
          <p:cNvSpPr/>
          <p:nvPr/>
        </p:nvSpPr>
        <p:spPr>
          <a:xfrm>
            <a:off x="6622604" y="4080217"/>
            <a:ext cx="259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Hypoaspis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nolli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species tolerating dry eco-systems, with soil poor in organic matter (polluted or natural grasslands, urban green areas, coastal habitats)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931687"/>
            <a:ext cx="1161506" cy="871129"/>
          </a:xfrm>
          <a:prstGeom prst="rect">
            <a:avLst/>
          </a:prstGeom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" y="51735"/>
            <a:ext cx="1098461" cy="82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5437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09800"/>
            <a:ext cx="5638800" cy="28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00400" y="152400"/>
            <a:ext cx="2879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DISPERSAL RATES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21732"/>
            <a:ext cx="4298159" cy="303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5092400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dispersal rates of mites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 control plot and plots A, B, which are no limed, reseeded or herbicide treated, 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due to the specifically/</a:t>
            </a:r>
            <a:r>
              <a:rPr lang="en-US" sz="1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favourable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environmental condition for the mobile predatory mites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(highest average values of vegetation cover, soil moisture content, the lowest average value of soil resistance at penetration; lowest average value of soil pH).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dispersal rates of mites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 plots D, C, which are  limed, reseeded or herbicide treated.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821" y="4482"/>
            <a:ext cx="1378179" cy="10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4824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1524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22412" y="914400"/>
            <a:ext cx="91215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250 soil samples were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analysed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30 species of predatory mites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Mesostigmata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with 1163 individuals.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Vegetation cover, soil moisture content and soil temperature differed significantly between the experimental grassland treatments.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experimental plot was defined by characteristic environmental conditions, showing clearly distinguishable patterns.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experimental plot was defined by specific indicator species, which are characteristic of temperate grassland eco-systems, being resistant to the different chemical treatments of soil.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structural characteristics of mite communities, specific to each grassland, are due to the significant differences of environmental variables between plots, demonstrated through multivariate analysis.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effect of these variables was demonstrated even at species level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 the experimental grasslands dominated by the accessory and accidental species, the mobility of these invertebrate communities was higher, (A-B-CG), in comparison with those from plots D and C, were these populations were more stable.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study demonstrates the importance of knowing the ecology of the mite communities, as important tools for environment assessment.</a:t>
            </a:r>
          </a:p>
        </p:txBody>
      </p:sp>
    </p:spTree>
    <p:extLst>
      <p:ext uri="{BB962C8B-B14F-4D97-AF65-F5344CB8AC3E}">
        <p14:creationId xmlns:p14="http://schemas.microsoft.com/office/powerpoint/2010/main" val="30853400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2969072" cy="198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0"/>
            <a:ext cx="2995525" cy="2246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648200"/>
            <a:ext cx="2946400" cy="220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75" y="57150"/>
            <a:ext cx="2895600" cy="2171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113" y="2259106"/>
            <a:ext cx="2965380" cy="22240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560" y="4615703"/>
            <a:ext cx="2971800" cy="22288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82788" y="2286000"/>
            <a:ext cx="24908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THANK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YOU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FOR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YOUR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ATTENTION!</a:t>
            </a:r>
          </a:p>
        </p:txBody>
      </p:sp>
    </p:spTree>
    <p:extLst>
      <p:ext uri="{BB962C8B-B14F-4D97-AF65-F5344CB8AC3E}">
        <p14:creationId xmlns:p14="http://schemas.microsoft.com/office/powerpoint/2010/main" val="234588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ini pentru soil trophic w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568"/>
            <a:ext cx="8347187" cy="530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5240326"/>
            <a:ext cx="90678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Importance of soil invertebrates in terrestrial ecosystems: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1400"/>
              <a:buFont typeface="Arial" pitchFamily="34" charset="0"/>
              <a:buChar char="-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they represent a good assessment tool for the biodiversity status,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1400"/>
              <a:buFont typeface="Arial" pitchFamily="34" charset="0"/>
              <a:buChar char="-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they respond in a short time to any environmental disturbance (due to the rapid generation times),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1400"/>
              <a:buFont typeface="Arial" pitchFamily="34" charset="0"/>
              <a:buChar char="-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they are easy to collect,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1400"/>
              <a:buFont typeface="Arial" pitchFamily="34" charset="0"/>
              <a:buChar char="-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they are present at many trophic levels in soil,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1400"/>
              <a:buFont typeface="Arial" pitchFamily="34" charset="0"/>
              <a:buChar char="-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they are important in terms of ecosystem services correlated with anthropic changes (McIntyre, 2000; Jones &amp; Leather, 2012).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511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42" y="762000"/>
            <a:ext cx="9144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07858" y="5871865"/>
            <a:ext cx="79789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Crotty F.V., 2021. Assessing soil health by measuring fauna. In: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Otten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 (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Advances in measuring soil health (Burleigh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Dodds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Series in Agricultural Science, 92)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0400" y="2286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ROLE OF SOIL FAUNA</a:t>
            </a:r>
          </a:p>
        </p:txBody>
      </p:sp>
    </p:spTree>
    <p:extLst>
      <p:ext uri="{BB962C8B-B14F-4D97-AF65-F5344CB8AC3E}">
        <p14:creationId xmlns:p14="http://schemas.microsoft.com/office/powerpoint/2010/main" val="3315643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397" y="341077"/>
            <a:ext cx="5342650" cy="6123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06842" y="28074"/>
            <a:ext cx="427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ORGANIZATION OF SOIL FOOD WEB</a:t>
            </a:r>
          </a:p>
        </p:txBody>
      </p:sp>
      <p:sp>
        <p:nvSpPr>
          <p:cNvPr id="5" name="Oval 4"/>
          <p:cNvSpPr/>
          <p:nvPr/>
        </p:nvSpPr>
        <p:spPr>
          <a:xfrm>
            <a:off x="5214313" y="4267200"/>
            <a:ext cx="1752600" cy="1524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966913" y="4953000"/>
            <a:ext cx="2177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Mesostigmata</a:t>
            </a:r>
            <a:r>
              <a:rPr lang="en-US" b="1" dirty="0">
                <a:solidFill>
                  <a:srgbClr val="FF0000"/>
                </a:solidFill>
              </a:rPr>
              <a:t> mites 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1" y="6379566"/>
            <a:ext cx="8991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FAO, ITPS, GSBI, SCBD and EC. 2020. State of knowledge of soil biodiversity - Status, challenges and potentialities, Report 2020. Rome, FAO. https://doi.org/10.4060/cb1928en</a:t>
            </a:r>
          </a:p>
        </p:txBody>
      </p:sp>
    </p:spTree>
    <p:extLst>
      <p:ext uri="{BB962C8B-B14F-4D97-AF65-F5344CB8AC3E}">
        <p14:creationId xmlns:p14="http://schemas.microsoft.com/office/powerpoint/2010/main" val="2741667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97224"/>
            <a:ext cx="5334000" cy="618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24200" y="43934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SOIL BIODIVERSITY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379566"/>
            <a:ext cx="8991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FAO, ITPS, GSBI, SCBD and EC. 2020. State of knowledge of soil biodiversity - Status, challenges and potentialities, Report 2020. Rome, FAO. https://doi.org/10.4060/cb1928en</a:t>
            </a:r>
          </a:p>
        </p:txBody>
      </p:sp>
    </p:spTree>
    <p:extLst>
      <p:ext uri="{BB962C8B-B14F-4D97-AF65-F5344CB8AC3E}">
        <p14:creationId xmlns:p14="http://schemas.microsoft.com/office/powerpoint/2010/main" val="3054471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00924"/>
            <a:ext cx="556260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Predatory mites-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Mesostigmata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order</a:t>
            </a:r>
          </a:p>
          <a:p>
            <a:pPr algn="just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 both soil and plant living mites 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Ruf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Beck, 2005).</a:t>
            </a:r>
          </a:p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the most important predators of the soil micro and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mesofauna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feeding on nematodes,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enchytraeids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microarthropods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(including springtails, mites, small insects and their larvae). </a:t>
            </a:r>
          </a:p>
          <a:p>
            <a:pPr algn="just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also serve as prey to larger arthropod species, thus providing an important link between the soil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microfauna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macrofauna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highly mobile, and many are r-selected, allowing them to track resource pulses (Cao et al., 2011).</a:t>
            </a:r>
          </a:p>
          <a:p>
            <a:pPr algn="just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a role in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carbon transformations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 their top-down effects on the herbivorous and decomposer fauna on which they feed, as well as through respiration.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effect of predatory mites on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nutrient cycles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been attributed to trophic cascades,  their feeding on microbial or fungal-grazers altering the microbiome of the soil.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have little direct impact on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soil structure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very important for the regulation of both herbivores and decomposers –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biological regulation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787" y="4372130"/>
            <a:ext cx="3227360" cy="246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916" y="36095"/>
            <a:ext cx="3511100" cy="186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" y="6375101"/>
            <a:ext cx="5824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FAO, ITPS, GSBI, SCBD and EC. 2020. State of knowledge of soil biodiversity - Status, challenges and potentialities, Report 2020. Rome, FAO. https://doi.org/10.4060/cb1928en</a:t>
            </a:r>
          </a:p>
        </p:txBody>
      </p:sp>
      <p:pic>
        <p:nvPicPr>
          <p:cNvPr id="3078" name="Picture 6" descr="Gallery of Mites- Mesostigmata - A Chaos of Delig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133600"/>
            <a:ext cx="3381623" cy="200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858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2032"/>
            <a:ext cx="1203610" cy="144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547813" y="620713"/>
            <a:ext cx="4824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THE STUDY OBJECTIVES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1219200"/>
            <a:ext cx="874741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AutoNum type="romanU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structural differences between mite communities from five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fertilised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experimental plots; 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II) the differences between certain key abiotic factors recorded in the five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fertilised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experimental plots; 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III) the influence of these abiotic factors on the structure of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mesostigmatid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mite communities;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IV) the dispersal rates of the mite communities between experimental plots.</a:t>
            </a:r>
          </a:p>
        </p:txBody>
      </p:sp>
    </p:spTree>
    <p:extLst>
      <p:ext uri="{BB962C8B-B14F-4D97-AF65-F5344CB8AC3E}">
        <p14:creationId xmlns:p14="http://schemas.microsoft.com/office/powerpoint/2010/main" val="2690210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67099" y="130342"/>
            <a:ext cx="2438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STUDY AREA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8122"/>
            <a:ext cx="7086600" cy="499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011" y="5943600"/>
            <a:ext cx="90677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research was carried out at the Mountain Grasslands Research Centre (MGRC) in the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Bucegi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Mountains, Romania, on gently sloping land situated at the base of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Blana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Peak (1875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metres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altitude).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Bucegi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Mountains are located on the east side of the Southern Carpathians, with an area of 300 km2. </a:t>
            </a:r>
          </a:p>
        </p:txBody>
      </p:sp>
      <p:sp>
        <p:nvSpPr>
          <p:cNvPr id="6" name="Rectangle 5"/>
          <p:cNvSpPr/>
          <p:nvPr/>
        </p:nvSpPr>
        <p:spPr>
          <a:xfrm>
            <a:off x="7062536" y="320842"/>
            <a:ext cx="19812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plots were grazed for 85 - 90 days per year, by three Schwyz brown cows, fed exclusively with grass. </a:t>
            </a:r>
          </a:p>
          <a:p>
            <a:pPr algn="just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type of soil in all experimental plots is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podzol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area of a plot is 0.75 hectares. </a:t>
            </a:r>
          </a:p>
          <a:p>
            <a:pPr algn="just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shape of each investigated plot is a rectangle, with a length by 125 meters and width by 60 meters.</a:t>
            </a:r>
          </a:p>
          <a:p>
            <a:pPr algn="just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July, 2017</a:t>
            </a:r>
          </a:p>
        </p:txBody>
      </p:sp>
    </p:spTree>
    <p:extLst>
      <p:ext uri="{BB962C8B-B14F-4D97-AF65-F5344CB8AC3E}">
        <p14:creationId xmlns:p14="http://schemas.microsoft.com/office/powerpoint/2010/main" val="1709515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2281</Words>
  <Application>Microsoft Office PowerPoint</Application>
  <PresentationFormat>Expunere pe ecran (4:3)</PresentationFormat>
  <Paragraphs>141</Paragraphs>
  <Slides>25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3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Office Theme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minodora</dc:creator>
  <cp:lastModifiedBy>Georgia Tacu</cp:lastModifiedBy>
  <cp:revision>31</cp:revision>
  <dcterms:created xsi:type="dcterms:W3CDTF">2006-08-16T00:00:00Z</dcterms:created>
  <dcterms:modified xsi:type="dcterms:W3CDTF">2024-07-31T13:19:44Z</dcterms:modified>
</cp:coreProperties>
</file>