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A1345DD3-A86C-42D5-95E8-09570D509D1A}" type="datetimeFigureOut">
              <a:rPr lang="en-US" smtClean="0"/>
              <a:t>9/29/2020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72B3DD7-752D-4CD1-92BD-55571D6704B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345DD3-A86C-42D5-95E8-09570D509D1A}"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B3DD7-752D-4CD1-92BD-55571D6704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1345DD3-A86C-42D5-95E8-09570D509D1A}"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B3DD7-752D-4CD1-92BD-55571D6704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A1345DD3-A86C-42D5-95E8-09570D509D1A}" type="datetimeFigureOut">
              <a:rPr lang="en-US" smtClean="0"/>
              <a:t>9/29/2020</a:t>
            </a:fld>
            <a:endParaRPr lang="en-US"/>
          </a:p>
        </p:txBody>
      </p:sp>
      <p:sp>
        <p:nvSpPr>
          <p:cNvPr id="9" name="Slide Number Placeholder 8"/>
          <p:cNvSpPr>
            <a:spLocks noGrp="1"/>
          </p:cNvSpPr>
          <p:nvPr>
            <p:ph type="sldNum" sz="quarter" idx="15"/>
          </p:nvPr>
        </p:nvSpPr>
        <p:spPr/>
        <p:txBody>
          <a:bodyPr rtlCol="0"/>
          <a:lstStyle/>
          <a:p>
            <a:fld id="{A72B3DD7-752D-4CD1-92BD-55571D6704B8}"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1345DD3-A86C-42D5-95E8-09570D509D1A}" type="datetimeFigureOut">
              <a:rPr lang="en-US" smtClean="0"/>
              <a:t>9/29/2020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72B3DD7-752D-4CD1-92BD-55571D6704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A1345DD3-A86C-42D5-95E8-09570D509D1A}"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B3DD7-752D-4CD1-92BD-55571D6704B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A1345DD3-A86C-42D5-95E8-09570D509D1A}"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2B3DD7-752D-4CD1-92BD-55571D6704B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A1345DD3-A86C-42D5-95E8-09570D509D1A}" type="datetimeFigureOut">
              <a:rPr lang="en-US" smtClean="0"/>
              <a:t>9/29/2020</a:t>
            </a:fld>
            <a:endParaRPr lang="en-US"/>
          </a:p>
        </p:txBody>
      </p:sp>
      <p:sp>
        <p:nvSpPr>
          <p:cNvPr id="7" name="Slide Number Placeholder 6"/>
          <p:cNvSpPr>
            <a:spLocks noGrp="1"/>
          </p:cNvSpPr>
          <p:nvPr>
            <p:ph type="sldNum" sz="quarter" idx="11"/>
          </p:nvPr>
        </p:nvSpPr>
        <p:spPr/>
        <p:txBody>
          <a:bodyPr rtlCol="0"/>
          <a:lstStyle/>
          <a:p>
            <a:fld id="{A72B3DD7-752D-4CD1-92BD-55571D6704B8}"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45DD3-A86C-42D5-95E8-09570D509D1A}" type="datetimeFigureOut">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2B3DD7-752D-4CD1-92BD-55571D6704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A1345DD3-A86C-42D5-95E8-09570D509D1A}" type="datetimeFigureOut">
              <a:rPr lang="en-US" smtClean="0"/>
              <a:t>9/29/2020</a:t>
            </a:fld>
            <a:endParaRPr lang="en-US"/>
          </a:p>
        </p:txBody>
      </p:sp>
      <p:sp>
        <p:nvSpPr>
          <p:cNvPr id="22" name="Slide Number Placeholder 21"/>
          <p:cNvSpPr>
            <a:spLocks noGrp="1"/>
          </p:cNvSpPr>
          <p:nvPr>
            <p:ph type="sldNum" sz="quarter" idx="15"/>
          </p:nvPr>
        </p:nvSpPr>
        <p:spPr/>
        <p:txBody>
          <a:bodyPr rtlCol="0"/>
          <a:lstStyle/>
          <a:p>
            <a:fld id="{A72B3DD7-752D-4CD1-92BD-55571D6704B8}"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1345DD3-A86C-42D5-95E8-09570D509D1A}" type="datetimeFigureOut">
              <a:rPr lang="en-US" smtClean="0"/>
              <a:t>9/29/2020</a:t>
            </a:fld>
            <a:endParaRPr lang="en-US"/>
          </a:p>
        </p:txBody>
      </p:sp>
      <p:sp>
        <p:nvSpPr>
          <p:cNvPr id="18" name="Slide Number Placeholder 17"/>
          <p:cNvSpPr>
            <a:spLocks noGrp="1"/>
          </p:cNvSpPr>
          <p:nvPr>
            <p:ph type="sldNum" sz="quarter" idx="11"/>
          </p:nvPr>
        </p:nvSpPr>
        <p:spPr/>
        <p:txBody>
          <a:bodyPr rtlCol="0"/>
          <a:lstStyle/>
          <a:p>
            <a:fld id="{A72B3DD7-752D-4CD1-92BD-55571D6704B8}"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1345DD3-A86C-42D5-95E8-09570D509D1A}" type="datetimeFigureOut">
              <a:rPr lang="en-US" smtClean="0"/>
              <a:t>9/29/2020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72B3DD7-752D-4CD1-92BD-55571D6704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4475"/>
            <a:ext cx="7172348" cy="5109659"/>
          </a:xfrm>
        </p:spPr>
        <p:txBody>
          <a:bodyPr>
            <a:normAutofit fontScale="90000"/>
          </a:bodyPr>
          <a:lstStyle/>
          <a:p>
            <a:br>
              <a:rPr lang="en-US" b="1" dirty="0"/>
            </a:br>
            <a:br>
              <a:rPr lang="en-US" b="1" dirty="0"/>
            </a:br>
            <a:br>
              <a:rPr lang="en-US" b="1"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ro-RO" sz="4900" b="1" dirty="0"/>
              <a:t> </a:t>
            </a:r>
            <a:br>
              <a:rPr lang="en-US" dirty="0"/>
            </a:br>
            <a:br>
              <a:rPr lang="en-US" dirty="0"/>
            </a:br>
            <a:br>
              <a:rPr lang="en-US" dirty="0"/>
            </a:br>
            <a:br>
              <a:rPr lang="en-US" dirty="0"/>
            </a:br>
            <a:r>
              <a:rPr lang="en-US" sz="6000" dirty="0">
                <a:solidFill>
                  <a:schemeClr val="tx1"/>
                </a:solidFill>
              </a:rPr>
              <a:t>TOURIST CLUSTERS AND </a:t>
            </a:r>
            <a:r>
              <a:rPr lang="ro-RO" sz="6000" dirty="0">
                <a:solidFill>
                  <a:schemeClr val="tx1"/>
                </a:solidFill>
              </a:rPr>
              <a:t>THE </a:t>
            </a:r>
            <a:r>
              <a:rPr lang="en-US" sz="6000" dirty="0">
                <a:solidFill>
                  <a:schemeClr val="tx1"/>
                </a:solidFill>
              </a:rPr>
              <a:t>DOMINANTS</a:t>
            </a:r>
            <a:br>
              <a:rPr lang="en-US" sz="6000" dirty="0"/>
            </a:br>
            <a:br>
              <a:rPr lang="en-US" dirty="0"/>
            </a:br>
            <a:br>
              <a:rPr lang="en-US" dirty="0"/>
            </a:br>
            <a:r>
              <a:rPr lang="ro-RO" b="1"/>
              <a:t>CLUSTER-URILE</a:t>
            </a:r>
            <a:r>
              <a:rPr lang="en-US" b="1"/>
              <a:t> </a:t>
            </a:r>
            <a:r>
              <a:rPr lang="ro-RO" b="1" dirty="0"/>
              <a:t>TURISTICE ȘI DOMINANTELE </a:t>
            </a:r>
            <a:br>
              <a:rPr lang="en-US" dirty="0"/>
            </a:br>
            <a:r>
              <a:rPr lang="ro-RO" b="1" dirty="0"/>
              <a:t> </a:t>
            </a:r>
            <a:br>
              <a:rPr lang="en-US" dirty="0"/>
            </a:br>
            <a:endParaRPr lang="en-US" dirty="0"/>
          </a:p>
        </p:txBody>
      </p:sp>
      <p:sp>
        <p:nvSpPr>
          <p:cNvPr id="3" name="Subtitle 2"/>
          <p:cNvSpPr>
            <a:spLocks noGrp="1"/>
          </p:cNvSpPr>
          <p:nvPr>
            <p:ph type="subTitle" idx="1"/>
          </p:nvPr>
        </p:nvSpPr>
        <p:spPr>
          <a:xfrm>
            <a:off x="1428728" y="4714884"/>
            <a:ext cx="7429552" cy="1752600"/>
          </a:xfrm>
        </p:spPr>
        <p:txBody>
          <a:bodyPr>
            <a:normAutofit lnSpcReduction="10000"/>
          </a:bodyPr>
          <a:lstStyle/>
          <a:p>
            <a:pPr algn="r"/>
            <a:endParaRPr lang="en-US" sz="2800" b="1" dirty="0">
              <a:solidFill>
                <a:schemeClr val="tx1"/>
              </a:solidFill>
            </a:endParaRPr>
          </a:p>
          <a:p>
            <a:pPr algn="r"/>
            <a:r>
              <a:rPr lang="ro-RO" sz="2800" b="1" dirty="0">
                <a:solidFill>
                  <a:schemeClr val="tx1"/>
                </a:solidFill>
              </a:rPr>
              <a:t>Tatiana</a:t>
            </a:r>
            <a:r>
              <a:rPr lang="en-US" sz="2800" b="1" dirty="0">
                <a:solidFill>
                  <a:schemeClr val="tx1"/>
                </a:solidFill>
              </a:rPr>
              <a:t> </a:t>
            </a:r>
            <a:r>
              <a:rPr lang="ro-RO" sz="2800" b="1" dirty="0">
                <a:solidFill>
                  <a:schemeClr val="tx1"/>
                </a:solidFill>
              </a:rPr>
              <a:t>ZAVAȚKI</a:t>
            </a:r>
            <a:br>
              <a:rPr lang="en-US" sz="2800" dirty="0">
                <a:solidFill>
                  <a:schemeClr val="tx1"/>
                </a:solidFill>
              </a:rPr>
            </a:br>
            <a:r>
              <a:rPr lang="ro-RO" sz="2800" b="1" dirty="0">
                <a:solidFill>
                  <a:schemeClr val="tx1"/>
                </a:solidFill>
              </a:rPr>
              <a:t>Ion</a:t>
            </a:r>
            <a:r>
              <a:rPr lang="en-US" sz="2800" b="1" dirty="0">
                <a:solidFill>
                  <a:schemeClr val="tx1"/>
                </a:solidFill>
              </a:rPr>
              <a:t> MAXIM</a:t>
            </a:r>
            <a:br>
              <a:rPr lang="en-US" sz="2800" dirty="0">
                <a:solidFill>
                  <a:schemeClr val="tx1"/>
                </a:solidFill>
              </a:rPr>
            </a:br>
            <a:r>
              <a:rPr lang="en-US" sz="2800" b="1" dirty="0">
                <a:solidFill>
                  <a:schemeClr val="tx1"/>
                </a:solidFill>
              </a:rPr>
              <a:t>Elena FUIOR</a:t>
            </a:r>
            <a:endParaRPr lang="en-US"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3704" y="0"/>
            <a:ext cx="8358246" cy="6643710"/>
          </a:xfrm>
        </p:spPr>
        <p:txBody>
          <a:bodyPr>
            <a:noAutofit/>
          </a:bodyPr>
          <a:lstStyle/>
          <a:p>
            <a:pPr marL="0" indent="449263" algn="just">
              <a:lnSpc>
                <a:spcPct val="80000"/>
              </a:lnSpc>
              <a:spcBef>
                <a:spcPts val="0"/>
              </a:spcBef>
              <a:buNone/>
            </a:pPr>
            <a:r>
              <a:rPr lang="en-US" sz="2200" dirty="0"/>
              <a:t>For a tourism cluster, the following guiding principles can be defined:</a:t>
            </a:r>
          </a:p>
          <a:p>
            <a:pPr marL="457200" indent="-457200" algn="just">
              <a:lnSpc>
                <a:spcPct val="80000"/>
              </a:lnSpc>
              <a:spcBef>
                <a:spcPts val="0"/>
              </a:spcBef>
              <a:buAutoNum type="arabicPeriod"/>
            </a:pPr>
            <a:r>
              <a:rPr lang="en-US" sz="2200" dirty="0"/>
              <a:t>mutual understanding and readiness for cooperation of all participants in the process;</a:t>
            </a:r>
          </a:p>
          <a:p>
            <a:pPr marL="457200" indent="-457200" algn="just">
              <a:lnSpc>
                <a:spcPct val="80000"/>
              </a:lnSpc>
              <a:spcBef>
                <a:spcPts val="0"/>
              </a:spcBef>
              <a:buAutoNum type="arabicPeriod"/>
            </a:pPr>
            <a:r>
              <a:rPr lang="en-US" sz="2200" dirty="0"/>
              <a:t>Equality and parity of all participants in the constructive dialogue;</a:t>
            </a:r>
          </a:p>
          <a:p>
            <a:pPr marL="457200" indent="-457200" algn="just">
              <a:lnSpc>
                <a:spcPct val="80000"/>
              </a:lnSpc>
              <a:spcBef>
                <a:spcPts val="0"/>
              </a:spcBef>
              <a:buAutoNum type="arabicPeriod"/>
            </a:pPr>
            <a:r>
              <a:rPr lang="en-US" sz="2200" dirty="0"/>
              <a:t>voluntary choice of forms of cooperation;</a:t>
            </a:r>
          </a:p>
          <a:p>
            <a:pPr marL="457200" indent="-457200" algn="just">
              <a:lnSpc>
                <a:spcPct val="80000"/>
              </a:lnSpc>
              <a:spcBef>
                <a:spcPts val="0"/>
              </a:spcBef>
              <a:buAutoNum type="arabicPeriod"/>
            </a:pPr>
            <a:r>
              <a:rPr lang="en-US" sz="2200" dirty="0"/>
              <a:t>mutual information and fulfillment of obligations assumed in accordance with economic agreements concluded directly between cluster members.</a:t>
            </a:r>
          </a:p>
          <a:p>
            <a:pPr marL="0" indent="361950">
              <a:lnSpc>
                <a:spcPct val="80000"/>
              </a:lnSpc>
              <a:spcBef>
                <a:spcPts val="0"/>
              </a:spcBef>
              <a:buNone/>
            </a:pPr>
            <a:r>
              <a:rPr lang="en-US" sz="2200" dirty="0"/>
              <a:t>Based on the theoretical foundations of the formation of the cluster and their practical application in the tourism economy, the following main elements of the cluster in tourism are distinguished, among which:</a:t>
            </a:r>
          </a:p>
          <a:p>
            <a:pPr>
              <a:lnSpc>
                <a:spcPct val="80000"/>
              </a:lnSpc>
              <a:spcBef>
                <a:spcPts val="0"/>
              </a:spcBef>
              <a:buFont typeface="Wingdings" pitchFamily="2" charset="2"/>
              <a:buChar char="Ø"/>
            </a:pPr>
            <a:r>
              <a:rPr lang="en-US" sz="2200" dirty="0"/>
              <a:t>tourist resources;</a:t>
            </a:r>
          </a:p>
          <a:p>
            <a:pPr>
              <a:lnSpc>
                <a:spcPct val="80000"/>
              </a:lnSpc>
              <a:spcBef>
                <a:spcPts val="0"/>
              </a:spcBef>
              <a:buFont typeface="Wingdings" pitchFamily="2" charset="2"/>
              <a:buChar char="Ø"/>
            </a:pPr>
            <a:r>
              <a:rPr lang="en-US" sz="2200" dirty="0"/>
              <a:t>travel companies;</a:t>
            </a:r>
          </a:p>
          <a:p>
            <a:pPr>
              <a:lnSpc>
                <a:spcPct val="80000"/>
              </a:lnSpc>
              <a:spcBef>
                <a:spcPts val="0"/>
              </a:spcBef>
              <a:buFont typeface="Wingdings" pitchFamily="2" charset="2"/>
              <a:buChar char="Ø"/>
            </a:pPr>
            <a:r>
              <a:rPr lang="en-US" sz="2200" dirty="0"/>
              <a:t>service providers;</a:t>
            </a:r>
          </a:p>
          <a:p>
            <a:pPr>
              <a:lnSpc>
                <a:spcPct val="80000"/>
              </a:lnSpc>
              <a:spcBef>
                <a:spcPts val="0"/>
              </a:spcBef>
              <a:buFont typeface="Wingdings" pitchFamily="2" charset="2"/>
              <a:buChar char="Ø"/>
            </a:pPr>
            <a:r>
              <a:rPr lang="en-US" sz="2200" dirty="0"/>
              <a:t>enterprises serving tourists as related industries;</a:t>
            </a:r>
          </a:p>
          <a:p>
            <a:pPr>
              <a:lnSpc>
                <a:spcPct val="80000"/>
              </a:lnSpc>
              <a:spcBef>
                <a:spcPts val="0"/>
              </a:spcBef>
              <a:buFont typeface="Wingdings" pitchFamily="2" charset="2"/>
              <a:buChar char="Ø"/>
            </a:pPr>
            <a:r>
              <a:rPr lang="en-US" sz="2200" dirty="0"/>
              <a:t>conditions that reflect the climatic and geographic characteristics of the territories that make up the cluster;</a:t>
            </a:r>
          </a:p>
          <a:p>
            <a:pPr>
              <a:lnSpc>
                <a:spcPct val="80000"/>
              </a:lnSpc>
              <a:spcBef>
                <a:spcPts val="0"/>
              </a:spcBef>
              <a:buFont typeface="Wingdings" pitchFamily="2" charset="2"/>
              <a:buChar char="Ø"/>
            </a:pPr>
            <a:r>
              <a:rPr lang="en-US" sz="2200" dirty="0"/>
              <a:t>the socio-economic situation of the territories;</a:t>
            </a:r>
          </a:p>
          <a:p>
            <a:pPr>
              <a:lnSpc>
                <a:spcPct val="80000"/>
              </a:lnSpc>
              <a:spcBef>
                <a:spcPts val="0"/>
              </a:spcBef>
              <a:buFont typeface="Wingdings" pitchFamily="2" charset="2"/>
              <a:buChar char="Ø"/>
            </a:pPr>
            <a:r>
              <a:rPr lang="en-US" sz="2200" dirty="0"/>
              <a:t>support of tourism activities by government authorities, legal regulation and information support for tourism activities of the </a:t>
            </a:r>
            <a:r>
              <a:rPr lang="en-US" dirty="0"/>
              <a:t>cluster, and others.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14290"/>
            <a:ext cx="8643998" cy="6643710"/>
          </a:xfrm>
        </p:spPr>
        <p:txBody>
          <a:bodyPr>
            <a:normAutofit fontScale="55000" lnSpcReduction="20000"/>
          </a:bodyPr>
          <a:lstStyle/>
          <a:p>
            <a:pPr marL="0" indent="276225" algn="just">
              <a:spcBef>
                <a:spcPts val="0"/>
              </a:spcBef>
              <a:buNone/>
            </a:pPr>
            <a:r>
              <a:rPr lang="en-US" sz="3300" dirty="0"/>
              <a:t>The central concept of the cluster is tourist resources - a set of natural-climatic, socio-cultural and infrastructural factors used in the production of tourist products.</a:t>
            </a:r>
          </a:p>
          <a:p>
            <a:pPr marL="0" indent="276225" algn="just">
              <a:spcBef>
                <a:spcPts val="0"/>
              </a:spcBef>
              <a:buNone/>
            </a:pPr>
            <a:r>
              <a:rPr lang="en-US" sz="3300" dirty="0"/>
              <a:t>The core is enterprises with a large share in the production of goods or services and providing the greatest economic efficiency and competitiveness in the cluster. </a:t>
            </a:r>
          </a:p>
          <a:p>
            <a:pPr marL="0" indent="276225" algn="just">
              <a:spcBef>
                <a:spcPts val="0"/>
              </a:spcBef>
              <a:buNone/>
            </a:pPr>
            <a:r>
              <a:rPr lang="en-US" sz="3300" dirty="0"/>
              <a:t>Cluster environment is a group of internal and external factors that have a direct impact - the result of tourists spending on the purchase of services and goods and indirectly - manifests itself through the multiplier effect.</a:t>
            </a:r>
          </a:p>
          <a:p>
            <a:pPr marL="0" indent="276225" algn="just">
              <a:spcBef>
                <a:spcPts val="0"/>
              </a:spcBef>
              <a:buNone/>
            </a:pPr>
            <a:r>
              <a:rPr lang="en-US" sz="3300" dirty="0"/>
              <a:t>Resource providers are activities to meet the needs of tourists, and the package of services is a complex tourist service including: a tourist center; transport; accommodation services; transfer, etc.</a:t>
            </a:r>
          </a:p>
          <a:p>
            <a:pPr marL="0" indent="276225" algn="just">
              <a:spcBef>
                <a:spcPts val="0"/>
              </a:spcBef>
              <a:buNone/>
            </a:pPr>
            <a:r>
              <a:rPr lang="en-US" sz="3300" dirty="0"/>
              <a:t>The infrastructure of the cluster is a set of industries, enterprises and organizations that are part of the tourism industry and related industries involved in the formation and sale of the tourist product of the cluster of the territory.</a:t>
            </a:r>
          </a:p>
          <a:p>
            <a:pPr marL="0" indent="276225" algn="just">
              <a:spcBef>
                <a:spcPts val="0"/>
              </a:spcBef>
              <a:buNone/>
            </a:pPr>
            <a:r>
              <a:rPr lang="en-US" sz="3300" dirty="0"/>
              <a:t>Cluster labor resources - economically active, able-bodied population participating in the cluster.</a:t>
            </a:r>
          </a:p>
          <a:p>
            <a:pPr marL="0" indent="276225" algn="just">
              <a:spcBef>
                <a:spcPts val="0"/>
              </a:spcBef>
              <a:buNone/>
            </a:pPr>
            <a:r>
              <a:rPr lang="en-US" sz="3300" dirty="0"/>
              <a:t>State institutions - tourism marketing strategies and government policies in the field of strategic management of tourism activities aimed at ensuring its sustainable development at the regional, national and global levels.</a:t>
            </a:r>
          </a:p>
          <a:p>
            <a:pPr marL="0" indent="276225" algn="just">
              <a:spcBef>
                <a:spcPts val="0"/>
              </a:spcBef>
              <a:buNone/>
            </a:pPr>
            <a:r>
              <a:rPr lang="en-US" sz="3300" dirty="0"/>
              <a:t>Scientific base of the cluster - the scientific component of the cluster includes research centers that analyze the state of clusters and develop methods for its development.</a:t>
            </a:r>
          </a:p>
          <a:p>
            <a:pPr marL="0" indent="276225" algn="just">
              <a:spcBef>
                <a:spcPts val="0"/>
              </a:spcBef>
              <a:buNone/>
            </a:pPr>
            <a:r>
              <a:rPr lang="en-US" sz="3300" dirty="0"/>
              <a:t>Distribution Channels - A group of businesses or individuals who help transfer a tourism service and ultimately bring ownership of it to the end consumer.</a:t>
            </a:r>
          </a:p>
          <a:p>
            <a:pPr marL="0" indent="276225" algn="just">
              <a:spcBef>
                <a:spcPts val="0"/>
              </a:spcBef>
              <a:buNone/>
            </a:pPr>
            <a:r>
              <a:rPr lang="en-US" sz="3300" dirty="0"/>
              <a:t>End consumers are enterprises or individuals for which a tourist product is produced</a:t>
            </a:r>
            <a:r>
              <a:rPr lang="en-US"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0"/>
            <a:ext cx="8429684" cy="6858000"/>
          </a:xfrm>
        </p:spPr>
        <p:txBody>
          <a:bodyPr>
            <a:normAutofit fontScale="70000" lnSpcReduction="20000"/>
          </a:bodyPr>
          <a:lstStyle/>
          <a:p>
            <a:pPr marL="0" indent="361950" algn="just">
              <a:buNone/>
            </a:pPr>
            <a:r>
              <a:rPr lang="en-US" dirty="0"/>
              <a:t>In the Republic of Moldova, despite the great potential opportunities, social and economic significance of tourism, its infrastructure is still insufficiently developed. Therefore, the impact of the tourism industry on the country's economy is still insignificant. It is constrained by the lack of real investment in tourism infrastructure, a low level of hotel service, an insufficient number of hotel rooms, a shortage of qualified personnel, etc.</a:t>
            </a:r>
          </a:p>
          <a:p>
            <a:pPr marL="0" indent="361950" algn="just">
              <a:buNone/>
            </a:pPr>
            <a:r>
              <a:rPr lang="en-US" dirty="0"/>
              <a:t>According to the statistics of the World Tourism Organization (UNWTO), Moldova is one of the least visited places in Europe. In this regard, the formation of tourism clusters should become a priority direction of state support for the tourism industry in the country.</a:t>
            </a:r>
          </a:p>
          <a:p>
            <a:pPr marL="0" indent="361950" algn="just">
              <a:buNone/>
            </a:pPr>
            <a:r>
              <a:rPr lang="en-US" dirty="0"/>
              <a:t>The creation of a modern tourism cluster in Moldova will allow solving a number of tasks, including:</a:t>
            </a:r>
          </a:p>
          <a:p>
            <a:pPr>
              <a:buFont typeface="Wingdings" pitchFamily="2" charset="2"/>
              <a:buChar char="Ø"/>
            </a:pPr>
            <a:r>
              <a:rPr lang="en-US" dirty="0"/>
              <a:t>rational use of the available natural potential of the country;</a:t>
            </a:r>
          </a:p>
          <a:p>
            <a:pPr>
              <a:buFont typeface="Wingdings" pitchFamily="2" charset="2"/>
              <a:buChar char="Ø"/>
            </a:pPr>
            <a:r>
              <a:rPr lang="en-US" dirty="0"/>
              <a:t>priority development of domestic and inbound tourism in the territory;</a:t>
            </a:r>
          </a:p>
          <a:p>
            <a:pPr>
              <a:buFont typeface="Wingdings" pitchFamily="2" charset="2"/>
              <a:buChar char="Ø"/>
            </a:pPr>
            <a:r>
              <a:rPr lang="en-US" dirty="0"/>
              <a:t>creation and development of a highly efficient and competitive tourist complex;</a:t>
            </a:r>
          </a:p>
          <a:p>
            <a:pPr>
              <a:buFont typeface="Wingdings" pitchFamily="2" charset="2"/>
              <a:buChar char="Ø"/>
            </a:pPr>
            <a:r>
              <a:rPr lang="en-US" dirty="0"/>
              <a:t>demonstration of historical, cultural and spiritual heritage;</a:t>
            </a:r>
          </a:p>
          <a:p>
            <a:pPr>
              <a:buFont typeface="Wingdings" pitchFamily="2" charset="2"/>
              <a:buChar char="Ø"/>
            </a:pPr>
            <a:r>
              <a:rPr lang="en-US" dirty="0"/>
              <a:t>formation of a system of state regulation of tourist activity;</a:t>
            </a:r>
          </a:p>
          <a:p>
            <a:pPr>
              <a:buFont typeface="Wingdings" pitchFamily="2" charset="2"/>
              <a:buChar char="Ø"/>
            </a:pPr>
            <a:r>
              <a:rPr lang="en-US" dirty="0"/>
              <a:t>support for the development of various types of entrepreneurship (medium and small) in the tourism sector;</a:t>
            </a:r>
          </a:p>
          <a:p>
            <a:pPr>
              <a:buFont typeface="Wingdings" pitchFamily="2" charset="2"/>
              <a:buChar char="Ø"/>
            </a:pPr>
            <a:r>
              <a:rPr lang="en-US" dirty="0"/>
              <a:t>development of a marketing strategy for promoting tourism products and creating a favorable image of the country;</a:t>
            </a:r>
          </a:p>
          <a:p>
            <a:pPr>
              <a:buFont typeface="Wingdings" pitchFamily="2" charset="2"/>
              <a:buChar char="Ø"/>
            </a:pPr>
            <a:r>
              <a:rPr lang="en-US" dirty="0"/>
              <a:t>attraction of non-budgetary sources for reconstruction and new construction of tourist facilities;</a:t>
            </a:r>
          </a:p>
          <a:p>
            <a:pPr>
              <a:buFont typeface="Wingdings" pitchFamily="2" charset="2"/>
              <a:buChar char="Ø"/>
            </a:pPr>
            <a:r>
              <a:rPr lang="en-US" dirty="0"/>
              <a:t>creation of a system of training, retraining and advanced training of tourist personnel;</a:t>
            </a:r>
          </a:p>
          <a:p>
            <a:pPr>
              <a:buFont typeface="Wingdings" pitchFamily="2" charset="2"/>
              <a:buChar char="Ø"/>
            </a:pPr>
            <a:r>
              <a:rPr lang="en-US" dirty="0"/>
              <a:t>formation of investment sites for the implementation of public-private partnership mechanisms and the development of small and medium-sized tourism businesses.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0"/>
            <a:ext cx="8501122" cy="6858000"/>
          </a:xfrm>
        </p:spPr>
        <p:txBody>
          <a:bodyPr>
            <a:normAutofit fontScale="77500" lnSpcReduction="20000"/>
          </a:bodyPr>
          <a:lstStyle/>
          <a:p>
            <a:pPr marL="0" indent="276225">
              <a:buNone/>
            </a:pPr>
            <a:r>
              <a:rPr lang="en-US" dirty="0"/>
              <a:t>In this regard, to create a tourist cluster in the country, it is necessary:</a:t>
            </a:r>
          </a:p>
          <a:p>
            <a:pPr marL="361950" indent="-361950">
              <a:buFont typeface="+mj-lt"/>
              <a:buAutoNum type="arabicPeriod"/>
            </a:pPr>
            <a:r>
              <a:rPr lang="en-US" dirty="0"/>
              <a:t>to implement an informational tourism policy in order to popularize tourism;</a:t>
            </a:r>
          </a:p>
          <a:p>
            <a:pPr marL="361950" indent="-361950">
              <a:buFont typeface="+mj-lt"/>
              <a:buAutoNum type="arabicPeriod"/>
            </a:pPr>
            <a:r>
              <a:rPr lang="en-US" dirty="0"/>
              <a:t>divide the territory of the country into tourist destinations that can be identified and which can become the basis for the formation of a cluster;</a:t>
            </a:r>
          </a:p>
          <a:p>
            <a:pPr marL="361950" indent="-361950">
              <a:buFont typeface="+mj-lt"/>
              <a:buAutoNum type="arabicPeriod"/>
            </a:pPr>
            <a:r>
              <a:rPr lang="en-US" dirty="0"/>
              <a:t>develop tourism infrastructure;</a:t>
            </a:r>
          </a:p>
          <a:p>
            <a:pPr marL="361950" indent="-361950">
              <a:buFont typeface="+mj-lt"/>
              <a:buAutoNum type="arabicPeriod"/>
            </a:pPr>
            <a:r>
              <a:rPr lang="en-US" dirty="0"/>
              <a:t> divide the territory into tourist clusters, highlighting the boundaries of each cluster;</a:t>
            </a:r>
          </a:p>
          <a:p>
            <a:pPr marL="361950" indent="-361950">
              <a:buFont typeface="+mj-lt"/>
              <a:buAutoNum type="arabicPeriod"/>
            </a:pPr>
            <a:r>
              <a:rPr lang="en-US" dirty="0"/>
              <a:t>in each selected tourist destination, select the main tourist points around which the clusters will be localized (the core of the cluster);</a:t>
            </a:r>
          </a:p>
          <a:p>
            <a:pPr marL="361950" indent="-361950">
              <a:buFont typeface="+mj-lt"/>
              <a:buAutoNum type="arabicPeriod"/>
            </a:pPr>
            <a:r>
              <a:rPr lang="en-US" dirty="0"/>
              <a:t>to analyze the potential of a cluster forming around the cluster core;</a:t>
            </a:r>
          </a:p>
          <a:p>
            <a:pPr marL="361950" indent="-361950">
              <a:buFont typeface="+mj-lt"/>
              <a:buAutoNum type="arabicPeriod"/>
            </a:pPr>
            <a:r>
              <a:rPr lang="en-US" dirty="0"/>
              <a:t>to highlight and define the natural-climatic, socio-economic, cultural and historical components of the cluster;</a:t>
            </a:r>
          </a:p>
          <a:p>
            <a:pPr marL="361950" indent="-361950">
              <a:buFont typeface="+mj-lt"/>
              <a:buAutoNum type="arabicPeriod"/>
            </a:pPr>
            <a:r>
              <a:rPr lang="en-US" dirty="0"/>
              <a:t>to establish the unique characteristics of the cluster, which are its competitive advantage;</a:t>
            </a:r>
          </a:p>
          <a:p>
            <a:pPr marL="361950" indent="-361950">
              <a:buFont typeface="+mj-lt"/>
              <a:buAutoNum type="arabicPeriod"/>
            </a:pPr>
            <a:r>
              <a:rPr lang="en-US" dirty="0"/>
              <a:t>to build tourist elements of the cluster, also highlight the basic services of the tourist cluster;</a:t>
            </a:r>
          </a:p>
          <a:p>
            <a:pPr marL="361950" indent="-361950">
              <a:buFont typeface="+mj-lt"/>
              <a:buAutoNum type="arabicPeriod"/>
            </a:pPr>
            <a:r>
              <a:rPr lang="en-US" dirty="0"/>
              <a:t>determine the tourism product of the cluster, build the structure and supply chain of the given cluster product;</a:t>
            </a:r>
          </a:p>
          <a:p>
            <a:pPr marL="361950" indent="-361950">
              <a:buFont typeface="+mj-lt"/>
              <a:buAutoNum type="arabicPeriod"/>
            </a:pPr>
            <a:r>
              <a:rPr lang="en-US" dirty="0"/>
              <a:t>provide the necessary funding for the tourism cluster;</a:t>
            </a:r>
          </a:p>
          <a:p>
            <a:pPr marL="361950" indent="-361950">
              <a:buFont typeface="+mj-lt"/>
              <a:buAutoNum type="arabicPeriod"/>
            </a:pPr>
            <a:r>
              <a:rPr lang="en-US" dirty="0"/>
              <a:t> within each group of clusters, form an algorithm for the development of the cluster: personnel policy, material and technical support, infrastructure, government support, management structure, regulatory framework, etc.</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0"/>
            <a:ext cx="8501122" cy="6858000"/>
          </a:xfrm>
        </p:spPr>
        <p:txBody>
          <a:bodyPr>
            <a:noAutofit/>
          </a:bodyPr>
          <a:lstStyle/>
          <a:p>
            <a:pPr marL="0" indent="361950" algn="just">
              <a:lnSpc>
                <a:spcPct val="80000"/>
              </a:lnSpc>
              <a:buNone/>
            </a:pPr>
            <a:r>
              <a:rPr lang="en-US" sz="2000" dirty="0"/>
              <a:t>Thus, the cluster approach in a highly competitive market environment and an ever-growing instability of the economy is one of the most progressive and effective approaches to territorial </a:t>
            </a:r>
            <a:r>
              <a:rPr lang="en-US" sz="2000"/>
              <a:t>development.</a:t>
            </a:r>
          </a:p>
          <a:p>
            <a:pPr marL="0" indent="361950" algn="just">
              <a:lnSpc>
                <a:spcPct val="80000"/>
              </a:lnSpc>
              <a:buNone/>
            </a:pPr>
            <a:r>
              <a:rPr lang="en-US" sz="2000"/>
              <a:t>The </a:t>
            </a:r>
            <a:r>
              <a:rPr lang="en-US" sz="2000" dirty="0"/>
              <a:t>task of the cluster should be not only to create comfortable conditions for vacationers, but also to ensure their safety, to search for innovative solutions in the development of tourism potential, to attract science and new technologies to improve and rational use of tourism products.</a:t>
            </a:r>
          </a:p>
          <a:p>
            <a:pPr marL="0" indent="361950" algn="just">
              <a:lnSpc>
                <a:spcPct val="80000"/>
              </a:lnSpc>
              <a:buNone/>
            </a:pPr>
            <a:r>
              <a:rPr lang="en-US" sz="2000" dirty="0"/>
              <a:t>In general, we can say that the republic has all the necessary, albeit insufficient, prerequisites and precedents for the effective clustering of tourism.</a:t>
            </a:r>
          </a:p>
          <a:p>
            <a:pPr marL="0" indent="361950" algn="just">
              <a:lnSpc>
                <a:spcPct val="80000"/>
              </a:lnSpc>
              <a:buNone/>
            </a:pPr>
            <a:r>
              <a:rPr lang="en-US" sz="2000" dirty="0"/>
              <a:t>In order for the preconditions to turn into a large-scale process, it is necessary, at least, to form an economic policy, with the inclusion of clusters in it as elements of self-organization of the economy.</a:t>
            </a:r>
            <a:br>
              <a:rPr lang="en-US" sz="2000" dirty="0"/>
            </a:br>
            <a:r>
              <a:rPr lang="en-US" sz="2000" dirty="0"/>
              <a:t>RM has a huge potential for modernization of the tourism industry, but inefficient use of tourism resources and opportunities create obstacles for the effective functioning of this industry.</a:t>
            </a:r>
          </a:p>
          <a:p>
            <a:pPr marL="0" indent="361950" algn="just">
              <a:lnSpc>
                <a:spcPct val="80000"/>
              </a:lnSpc>
              <a:buNone/>
            </a:pPr>
            <a:r>
              <a:rPr lang="en-US" sz="2000" dirty="0"/>
              <a:t>Clusters are especially relevant in the context of the financial and economic crisis, since they are one of the few opportunities for many companies to maintain their market share.</a:t>
            </a:r>
          </a:p>
          <a:p>
            <a:pPr marL="0" indent="361950" algn="just">
              <a:lnSpc>
                <a:spcPct val="80000"/>
              </a:lnSpc>
              <a:buNone/>
            </a:pPr>
            <a:r>
              <a:rPr lang="en-US" sz="2000" dirty="0"/>
              <a:t>Only mutually beneficial cooperation and active joint efforts are able to withstand the crisis situation and preserve key areas of activity in the country. The cluster approach also serves not only as a means of rescuing from the crisis, but also as a measure of increasing the competitiveness of mutually beneficial enterprises and organizations.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357166"/>
            <a:ext cx="7858180" cy="6286544"/>
          </a:xfrm>
        </p:spPr>
        <p:txBody>
          <a:bodyPr>
            <a:normAutofit fontScale="92500" lnSpcReduction="20000"/>
          </a:bodyPr>
          <a:lstStyle/>
          <a:p>
            <a:r>
              <a:rPr lang="en-US" i="1" dirty="0"/>
              <a:t>Understanding the usefulness and necessity of tourism development leads to the expansion of this activity. Based on the theoretical justification of the tourist-recreational education system, attempts are made to integrated tourism design. Increasingly, there are options for planning the development of not individual tourist sites, but their combinations; there is a tendency to form a tourist and recreational environment in vast spaces.</a:t>
            </a:r>
            <a:endParaRPr lang="en-US" dirty="0"/>
          </a:p>
          <a:p>
            <a:r>
              <a:rPr lang="en-US" i="1" dirty="0"/>
              <a:t>With the development of scientific knowledge of tourism, it is considered as a system object. Accordingly, the study of systems of various kinds is carried out as part of a system analysis, the essence of which is the approach to any area of human life or activity as a specific system. </a:t>
            </a:r>
            <a:endParaRPr lang="en-US" dirty="0"/>
          </a:p>
          <a:p>
            <a:r>
              <a:rPr lang="en-US" i="1" dirty="0"/>
              <a:t>The application of a systematic approach to the study of tourism as a complex system is not only expedient, but also necessary.</a:t>
            </a:r>
            <a:endParaRPr lang="en-US" dirty="0"/>
          </a:p>
          <a:p>
            <a:r>
              <a:rPr lang="en-US" i="1" dirty="0"/>
              <a:t>The application of a systematic approach to the study of tourism as a complex system is not only expedient, but also necessary. This method is effective in researching tourism management issues at various levels.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0"/>
            <a:ext cx="7886110" cy="6858000"/>
          </a:xfrm>
        </p:spPr>
        <p:txBody>
          <a:bodyPr>
            <a:normAutofit fontScale="92500" lnSpcReduction="20000"/>
          </a:bodyPr>
          <a:lstStyle/>
          <a:p>
            <a:pPr marL="0" indent="361950" algn="just">
              <a:lnSpc>
                <a:spcPct val="104000"/>
              </a:lnSpc>
              <a:buNone/>
            </a:pPr>
            <a:r>
              <a:rPr lang="en-US" dirty="0"/>
              <a:t>At present, tourism has long been regarded as one of the most profitable and intensively developing sectors of the world economy, as evidenced by the fact that tourism accounts for about 10% of the world's gross product, world investment, all jobs and global consumer spending.</a:t>
            </a:r>
          </a:p>
          <a:p>
            <a:pPr marL="0" indent="361950" algn="just">
              <a:lnSpc>
                <a:spcPct val="104000"/>
              </a:lnSpc>
              <a:buNone/>
            </a:pPr>
            <a:r>
              <a:rPr lang="en-US" dirty="0"/>
              <a:t>However, the state of the tourism industry in the Republic of Moldova, at present, is assessed as a crisis, associated with a reduction in the material base of the tourism industry and a significant discrepancy between tourism services and the needs of tourists.</a:t>
            </a:r>
          </a:p>
          <a:p>
            <a:pPr marL="0" indent="361950" algn="just">
              <a:lnSpc>
                <a:spcPct val="104000"/>
              </a:lnSpc>
              <a:buNone/>
            </a:pPr>
            <a:r>
              <a:rPr lang="en-US" dirty="0"/>
              <a:t>This situation in the tourism industry testifies to the feasibility of introducing a cluster approach. At the same time, the formation of clusters, as an integral system for creating new products and technologies, interconnected and concentrated in a certain economic space, is an effective tool for the long-term development of tourism and increasing competitiveness and ensuring sustainable development of territories.</a:t>
            </a:r>
          </a:p>
          <a:p>
            <a:pPr marL="0" indent="361950" algn="just">
              <a:lnSpc>
                <a:spcPct val="104000"/>
              </a:lnSpc>
              <a:buNone/>
            </a:pPr>
            <a:r>
              <a:rPr lang="en-US" dirty="0"/>
              <a:t>The creation of tourist clusters will create a competitive tourist complex, develop the tourism and economy sectors, create ample opportunities to ensure employment of the local population and meet the needs of domestic and foreign tourists.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14290"/>
            <a:ext cx="8358246" cy="6643710"/>
          </a:xfrm>
        </p:spPr>
        <p:txBody>
          <a:bodyPr>
            <a:normAutofit fontScale="92500" lnSpcReduction="10000"/>
          </a:bodyPr>
          <a:lstStyle/>
          <a:p>
            <a:pPr marL="0" indent="449263" algn="just">
              <a:buNone/>
            </a:pPr>
            <a:r>
              <a:rPr lang="en-US" dirty="0"/>
              <a:t>Today, many scientists associate the innovative way of developing various sectors of the economy, including the tourism sector, with the concept of a cluster.</a:t>
            </a:r>
            <a:br>
              <a:rPr lang="en-US" dirty="0"/>
            </a:br>
            <a:r>
              <a:rPr lang="en-US" dirty="0"/>
              <a:t>Initially, the cluster approach was applied to industrial production, and its founders were Alfred Marshall, who in his works created the concept of economic agglomeration, where the concept of "cluster" refers to the </a:t>
            </a:r>
            <a:r>
              <a:rPr lang="en-US" dirty="0" err="1"/>
              <a:t>sectoral</a:t>
            </a:r>
            <a:r>
              <a:rPr lang="en-US" dirty="0"/>
              <a:t> or geographical concentration of enterprises, transportation costs were considered as the main parameters that determine the possibility of agglomeration. </a:t>
            </a:r>
          </a:p>
          <a:p>
            <a:pPr marL="0" indent="449263" algn="just">
              <a:buNone/>
            </a:pPr>
            <a:r>
              <a:rPr lang="en-US" dirty="0"/>
              <a:t>However, in order to increase regional competitiveness, M. Porter popularized this idea, who gave the official definition of the term "cluster", characterized the stages of cluster allocation, formulated the basic principles of state policy to promote the development of cluster forms of organization, developed a system of determinants of the competitive advantage of countries, called " competitive rhombus “.</a:t>
            </a:r>
          </a:p>
          <a:p>
            <a:pPr marL="0" indent="449263" algn="just">
              <a:buNone/>
            </a:pPr>
            <a:r>
              <a:rPr lang="en-US" dirty="0"/>
              <a:t>Further, the theory of regional clusters was developed in the works of M. </a:t>
            </a:r>
            <a:r>
              <a:rPr lang="en-US" dirty="0" err="1"/>
              <a:t>Enright</a:t>
            </a:r>
            <a:r>
              <a:rPr lang="en-US" dirty="0"/>
              <a:t>, S. Rosenfeld, P. </a:t>
            </a:r>
            <a:r>
              <a:rPr lang="en-US" dirty="0" err="1"/>
              <a:t>Maskell</a:t>
            </a:r>
            <a:r>
              <a:rPr lang="en-US" dirty="0"/>
              <a:t>, M. Lorenz, J. Humphrey, H. Schmitz, E. </a:t>
            </a:r>
            <a:r>
              <a:rPr lang="en-US" dirty="0" err="1"/>
              <a:t>Feser</a:t>
            </a:r>
            <a:r>
              <a:rPr lang="en-US" dirty="0"/>
              <a:t>, D. Arthurs and other scientists.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285728"/>
            <a:ext cx="8072494" cy="6572272"/>
          </a:xfrm>
        </p:spPr>
        <p:txBody>
          <a:bodyPr>
            <a:normAutofit fontScale="92500" lnSpcReduction="20000"/>
          </a:bodyPr>
          <a:lstStyle/>
          <a:p>
            <a:pPr marL="0" indent="361950" algn="just">
              <a:buNone/>
            </a:pPr>
            <a:r>
              <a:rPr lang="en-US" dirty="0"/>
              <a:t>One of the first scientists who tried to apply the concept of an industrial cluster to tourism was M. </a:t>
            </a:r>
            <a:r>
              <a:rPr lang="en-US" dirty="0" err="1"/>
              <a:t>Monford</a:t>
            </a:r>
            <a:r>
              <a:rPr lang="en-US" dirty="0"/>
              <a:t>, who argued that it includes such aspects as: services; enjoyment; multifaceted cooperation of interconnected companies and industries; well-developed transport and communication infrastructure; complementary activities; natural resources and institutional policies.</a:t>
            </a:r>
          </a:p>
          <a:p>
            <a:pPr marL="0" indent="361950" algn="just">
              <a:buNone/>
            </a:pPr>
            <a:r>
              <a:rPr lang="en-US" dirty="0"/>
              <a:t>At that time, the scientist M. C </a:t>
            </a:r>
            <a:r>
              <a:rPr lang="en-US" dirty="0" err="1"/>
              <a:t>Beni</a:t>
            </a:r>
            <a:r>
              <a:rPr lang="en-US" dirty="0"/>
              <a:t>, defined clusters as an effective territorial form of increasing the competitive advantages of enterprises in the tourism sector and emphasized the relationship between agencies and cooperation, externally observed in the form of networks. The problem of the formation of tourist clusters was also studied by the researchers A. B. </a:t>
            </a:r>
            <a:r>
              <a:rPr lang="en-US" dirty="0" err="1"/>
              <a:t>Rodrigues</a:t>
            </a:r>
            <a:r>
              <a:rPr lang="en-US" dirty="0"/>
              <a:t>, F. Capone, J. Ferreira, C. </a:t>
            </a:r>
            <a:r>
              <a:rPr lang="en-US" dirty="0" err="1"/>
              <a:t>Estevgo</a:t>
            </a:r>
            <a:r>
              <a:rPr lang="en-US" dirty="0"/>
              <a:t>, J. Jackson and others.</a:t>
            </a:r>
          </a:p>
          <a:p>
            <a:pPr marL="0" indent="361950" algn="just">
              <a:buNone/>
            </a:pPr>
            <a:r>
              <a:rPr lang="en-US" dirty="0"/>
              <a:t>S. </a:t>
            </a:r>
            <a:r>
              <a:rPr lang="en-US" dirty="0" err="1"/>
              <a:t>Nordin</a:t>
            </a:r>
            <a:r>
              <a:rPr lang="en-US" dirty="0"/>
              <a:t> was also involved in theoretical substantiation of the tourist cluster and the possibility of applying this theory in practice, who argued that the configuration of a tourist cluster is: a complex of tourist resources; concentration of companies; sectors and industries to support tourism services; infrastructure; companies and institutions; government bodies.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14290"/>
            <a:ext cx="8501090" cy="6643710"/>
          </a:xfrm>
        </p:spPr>
        <p:txBody>
          <a:bodyPr>
            <a:normAutofit fontScale="85000" lnSpcReduction="10000"/>
          </a:bodyPr>
          <a:lstStyle/>
          <a:p>
            <a:pPr marL="0" indent="534988" algn="just">
              <a:buNone/>
            </a:pPr>
            <a:r>
              <a:rPr lang="en-US" dirty="0"/>
              <a:t>The study of the studies of a number of scientists C. </a:t>
            </a:r>
            <a:r>
              <a:rPr lang="en-US" dirty="0" err="1"/>
              <a:t>Iordache</a:t>
            </a:r>
            <a:r>
              <a:rPr lang="en-US" dirty="0"/>
              <a:t>, I. </a:t>
            </a:r>
            <a:r>
              <a:rPr lang="en-US" dirty="0" err="1"/>
              <a:t>Ciochna</a:t>
            </a:r>
            <a:r>
              <a:rPr lang="en-US" dirty="0"/>
              <a:t>, M. </a:t>
            </a:r>
            <a:r>
              <a:rPr lang="en-US" dirty="0" err="1"/>
              <a:t>Asandei</a:t>
            </a:r>
            <a:r>
              <a:rPr lang="en-US" dirty="0"/>
              <a:t>, C. Jones, A. Roberts, and others made it possible to distinguish two additional features related to the list of characteristics to determine the essence of the tourist cluster, such as: the presence of tourist resources on the geographical territories of localization of the inter-organizational network and the presence in the cluster of consumers of tourism products.</a:t>
            </a:r>
          </a:p>
          <a:p>
            <a:pPr marL="0" indent="534988" algn="just">
              <a:buNone/>
            </a:pPr>
            <a:r>
              <a:rPr lang="en-US" dirty="0"/>
              <a:t>Later, these provisions were developed in the works of B. </a:t>
            </a:r>
            <a:r>
              <a:rPr lang="en-US" dirty="0" err="1"/>
              <a:t>Dalum</a:t>
            </a:r>
            <a:r>
              <a:rPr lang="en-US" dirty="0"/>
              <a:t>, Ch. Pedersen, G. </a:t>
            </a:r>
            <a:r>
              <a:rPr lang="en-US" dirty="0" err="1"/>
              <a:t>Villumsen</a:t>
            </a:r>
            <a:r>
              <a:rPr lang="en-US" dirty="0"/>
              <a:t>. In particular, they revised and expanded the list of cluster attributes to five characteristics: to include elements: geographic size; clustering depth; clustering width; the presence of research institutes and universities in the cluster; ownership structure of firms in the cluster.</a:t>
            </a:r>
          </a:p>
          <a:p>
            <a:pPr marL="0" indent="534988" algn="just">
              <a:buNone/>
            </a:pPr>
            <a:r>
              <a:rPr lang="en-US" dirty="0"/>
              <a:t>Today, the main condition for the formation of a cluster is the geographical proximity of economic units, as a result of which transport and communication costs are reduced.</a:t>
            </a:r>
          </a:p>
          <a:p>
            <a:pPr marL="0" indent="534988" algn="just">
              <a:buNone/>
            </a:pPr>
            <a:r>
              <a:rPr lang="en-US" dirty="0"/>
              <a:t>Based on the concept of a cluster in tourism, it should be noted that the immediate main element is the tourism resources of a particular region. It is the tourist resources that cause tourists to visit a particular territory. The reasons for the formation of clusters in the tourist segment differ markedly from the reasons for the creation of industrial clusters.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14290"/>
            <a:ext cx="8286808" cy="6643710"/>
          </a:xfrm>
        </p:spPr>
        <p:txBody>
          <a:bodyPr>
            <a:normAutofit fontScale="92500" lnSpcReduction="10000"/>
          </a:bodyPr>
          <a:lstStyle/>
          <a:p>
            <a:pPr marL="0" indent="449263" algn="just">
              <a:buNone/>
            </a:pPr>
            <a:r>
              <a:rPr lang="en-US" dirty="0"/>
              <a:t>The fundamental conditions for the formation of cluster organizations in tourism are:</a:t>
            </a:r>
          </a:p>
          <a:p>
            <a:pPr algn="just"/>
            <a:r>
              <a:rPr lang="en-US" dirty="0"/>
              <a:t>the specificity of the creation and implementation of a tourist product, which is associated precisely with the technical features of production;</a:t>
            </a:r>
          </a:p>
          <a:p>
            <a:pPr algn="just"/>
            <a:r>
              <a:rPr lang="en-US" dirty="0"/>
              <a:t>the geographical location of the tourist product;</a:t>
            </a:r>
          </a:p>
          <a:p>
            <a:pPr algn="just"/>
            <a:r>
              <a:rPr lang="en-US" dirty="0"/>
              <a:t>the availability of the use of unique tourist and recreational resources;</a:t>
            </a:r>
          </a:p>
          <a:p>
            <a:pPr algn="just"/>
            <a:r>
              <a:rPr lang="en-US" dirty="0"/>
              <a:t>small and medium-sized businesses are directly involved in the creation of a tourist product.</a:t>
            </a:r>
          </a:p>
          <a:p>
            <a:pPr marL="0" indent="449263" algn="just">
              <a:buNone/>
            </a:pPr>
            <a:r>
              <a:rPr lang="en-US" dirty="0"/>
              <a:t>Clustering in the tourism industry is defined as an indicator of the effective spatial organization of tourism and the action of market forces.</a:t>
            </a:r>
          </a:p>
          <a:p>
            <a:pPr marL="0" indent="449263" algn="just">
              <a:buNone/>
            </a:pPr>
            <a:r>
              <a:rPr lang="en-US" dirty="0"/>
              <a:t>The tourism industry is considered today as a source of financial revenues for the budget, a means of developing infrastructure, creating new jobs, initiating an inflow of foreign currency to the country, providing revenues to the state and local budgets, and exerting a stimulating effect on the service industries that carry out auxiliary and related activities in relation to tourism.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0"/>
            <a:ext cx="8534752" cy="6858000"/>
          </a:xfrm>
        </p:spPr>
        <p:txBody>
          <a:bodyPr>
            <a:normAutofit fontScale="92500" lnSpcReduction="20000"/>
          </a:bodyPr>
          <a:lstStyle/>
          <a:p>
            <a:pPr marL="0" indent="276225" algn="just">
              <a:lnSpc>
                <a:spcPct val="104000"/>
              </a:lnSpc>
              <a:buNone/>
            </a:pPr>
            <a:r>
              <a:rPr lang="en-US" dirty="0"/>
              <a:t>Since a cluster is a system of complex interaction between the elements of a cluster, moreover, a tourist cluster should include: a group of geographically concentrated enterprises united by direct feedback; a common cultural and social environment; specialization by type of activity; a network of public and private institutions; tourist resources; consumers of tourist products . Potential participants in the tourism cluster in the form of enterprises, organizations, institutions, firms are in different interactions with each other.</a:t>
            </a:r>
          </a:p>
          <a:p>
            <a:pPr marL="0" indent="276225" algn="just">
              <a:lnSpc>
                <a:spcPct val="104000"/>
              </a:lnSpc>
              <a:buNone/>
            </a:pPr>
            <a:r>
              <a:rPr lang="en-US" dirty="0"/>
              <a:t>The synergistic effect of interaction between the enterprises of the cluster is determined by effective cooperation relations associated with the consolidation of efforts of objects of tourism activity, related industries, government bodies, research institutes, educational institutions.</a:t>
            </a:r>
          </a:p>
          <a:p>
            <a:pPr marL="0" indent="276225" algn="just">
              <a:lnSpc>
                <a:spcPct val="104000"/>
              </a:lnSpc>
              <a:buNone/>
            </a:pPr>
            <a:r>
              <a:rPr lang="en-US" dirty="0"/>
              <a:t>Proceeding from the fact that a cluster in tourism is a multi-component process, it is possible to highlight the following advantages of the cluster approach in tourism: innovative trends; all goods and services are compactly concentrated and available in a limited area; the ability to combine efforts and resources to create infrastructure; economic growth of the territory; activation of small and medium-sized businesses; cost reduction due to the effect of cluster scale; simplification of legal regulation mechanisms and others.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14290"/>
            <a:ext cx="8286808" cy="6643710"/>
          </a:xfrm>
        </p:spPr>
        <p:txBody>
          <a:bodyPr>
            <a:normAutofit fontScale="92500" lnSpcReduction="20000"/>
          </a:bodyPr>
          <a:lstStyle/>
          <a:p>
            <a:pPr marL="0" indent="361950" algn="just">
              <a:lnSpc>
                <a:spcPct val="104000"/>
              </a:lnSpc>
              <a:buNone/>
            </a:pPr>
            <a:r>
              <a:rPr lang="en-US" dirty="0"/>
              <a:t>Clusters in tourism have a number of distinctive features, namely:</a:t>
            </a:r>
          </a:p>
          <a:p>
            <a:pPr algn="just">
              <a:lnSpc>
                <a:spcPct val="104000"/>
              </a:lnSpc>
            </a:pPr>
            <a:r>
              <a:rPr lang="en-US" dirty="0"/>
              <a:t>tourism forms an intangible product, which increases the requirements for the management level;</a:t>
            </a:r>
          </a:p>
          <a:p>
            <a:pPr algn="just">
              <a:lnSpc>
                <a:spcPct val="104000"/>
              </a:lnSpc>
            </a:pPr>
            <a:r>
              <a:rPr lang="en-US" dirty="0"/>
              <a:t>enterprises of the tourism cluster are characterized by a high form of combination of cooperation and competition;</a:t>
            </a:r>
          </a:p>
          <a:p>
            <a:pPr algn="just">
              <a:lnSpc>
                <a:spcPct val="104000"/>
              </a:lnSpc>
            </a:pPr>
            <a:r>
              <a:rPr lang="en-US" dirty="0"/>
              <a:t>in tourism, the predominance of small and medium-sized businesses is especially pronounced, which is formed in the form of a linear or linear-functional structure;</a:t>
            </a:r>
          </a:p>
          <a:p>
            <a:pPr algn="just">
              <a:lnSpc>
                <a:spcPct val="104000"/>
              </a:lnSpc>
            </a:pPr>
            <a:r>
              <a:rPr lang="en-US" dirty="0"/>
              <a:t>the peculiarity of added value in the tourism cluster is that enterprises in the chain participate in its formation;</a:t>
            </a:r>
          </a:p>
          <a:p>
            <a:pPr algn="just">
              <a:lnSpc>
                <a:spcPct val="104000"/>
              </a:lnSpc>
            </a:pPr>
            <a:r>
              <a:rPr lang="en-US" dirty="0"/>
              <a:t>in the tourist cluster, compared to clusters in other sectors of the economy, due to specialization, transaction costs are the lowest;</a:t>
            </a:r>
          </a:p>
          <a:p>
            <a:pPr algn="just">
              <a:lnSpc>
                <a:spcPct val="104000"/>
              </a:lnSpc>
            </a:pPr>
            <a:r>
              <a:rPr lang="en-US" dirty="0"/>
              <a:t>in the management of tourism enterprises, the creation of strategic alliances is especially widely used, both between enterprises specializing in various activities, and between homogeneous enterprises;</a:t>
            </a:r>
          </a:p>
          <a:p>
            <a:pPr algn="just">
              <a:lnSpc>
                <a:spcPct val="104000"/>
              </a:lnSpc>
            </a:pPr>
            <a:r>
              <a:rPr lang="en-US" dirty="0"/>
              <a:t>within clusters, management of cluster objects based on monetary exchange is widespread.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68</TotalTime>
  <Words>2909</Words>
  <Application>Microsoft Office PowerPoint</Application>
  <PresentationFormat>On-screen Show (4:3)</PresentationFormat>
  <Paragraphs>94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Century Schoolbook</vt:lpstr>
      <vt:lpstr>Wingdings</vt:lpstr>
      <vt:lpstr>Wingdings 2</vt:lpstr>
      <vt:lpstr>Oriel</vt:lpstr>
      <vt:lpstr>                                                                        TOURIST CLUSTERS AND THE DOMINANTS   CLUSTER-URILE TURISTICE ȘI DOMINANTELE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TOURIST CLUSTERS AND DOMINANTS   CLUSTERILE TURISTICE ȘI DOMINANTELE</dc:title>
  <dc:creator>Catedra_FB2</dc:creator>
  <cp:lastModifiedBy>Tacu</cp:lastModifiedBy>
  <cp:revision>8</cp:revision>
  <dcterms:created xsi:type="dcterms:W3CDTF">2020-09-17T13:16:16Z</dcterms:created>
  <dcterms:modified xsi:type="dcterms:W3CDTF">2020-09-29T14:51:34Z</dcterms:modified>
</cp:coreProperties>
</file>