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60" r:id="rId4"/>
    <p:sldId id="258" r:id="rId5"/>
    <p:sldId id="262" r:id="rId6"/>
    <p:sldId id="259"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8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9" name="Titlu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a:t>Faceți clic pentru a edita stilul de titlu Coordonator</a:t>
            </a:r>
            <a:endParaRPr kumimoji="0" lang="en-US"/>
          </a:p>
        </p:txBody>
      </p:sp>
      <p:sp>
        <p:nvSpPr>
          <p:cNvPr id="17" name="Subtitlu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o-RO"/>
              <a:t>Faceți clic pentru editarea stilului de subtitlu al coordonatorului</a:t>
            </a:r>
            <a:endParaRPr kumimoji="0" lang="en-US"/>
          </a:p>
        </p:txBody>
      </p:sp>
      <p:sp>
        <p:nvSpPr>
          <p:cNvPr id="30" name="Substituent dată 29"/>
          <p:cNvSpPr>
            <a:spLocks noGrp="1"/>
          </p:cNvSpPr>
          <p:nvPr>
            <p:ph type="dt" sz="half" idx="10"/>
          </p:nvPr>
        </p:nvSpPr>
        <p:spPr/>
        <p:txBody>
          <a:bodyPr/>
          <a:lstStyle/>
          <a:p>
            <a:fld id="{B361EE1D-5579-4C07-A8BF-46AA279ECBFF}" type="datetimeFigureOut">
              <a:rPr lang="en-US" smtClean="0"/>
              <a:t>4/2/2023</a:t>
            </a:fld>
            <a:endParaRPr lang="en-US"/>
          </a:p>
        </p:txBody>
      </p:sp>
      <p:sp>
        <p:nvSpPr>
          <p:cNvPr id="19" name="Substituent subsol 18"/>
          <p:cNvSpPr>
            <a:spLocks noGrp="1"/>
          </p:cNvSpPr>
          <p:nvPr>
            <p:ph type="ftr" sz="quarter" idx="11"/>
          </p:nvPr>
        </p:nvSpPr>
        <p:spPr/>
        <p:txBody>
          <a:bodyPr/>
          <a:lstStyle/>
          <a:p>
            <a:endParaRPr lang="en-US"/>
          </a:p>
        </p:txBody>
      </p:sp>
      <p:sp>
        <p:nvSpPr>
          <p:cNvPr id="27" name="Substituent număr diapozitiv 26"/>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B361EE1D-5579-4C07-A8BF-46AA279ECBFF}" type="datetimeFigureOut">
              <a:rPr lang="en-US" smtClean="0"/>
              <a:t>4/2/2023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914401"/>
            <a:ext cx="2057400" cy="5211763"/>
          </a:xfrm>
        </p:spPr>
        <p:txBody>
          <a:bodyPr vert="eaVert"/>
          <a:lstStyle/>
          <a:p>
            <a:r>
              <a:rPr kumimoji="0" lang="ro-RO"/>
              <a:t>Faceți clic pentru a edita stilul de titlu Coordonator</a:t>
            </a:r>
            <a:endParaRPr kumimoji="0" lang="en-US"/>
          </a:p>
        </p:txBody>
      </p:sp>
      <p:sp>
        <p:nvSpPr>
          <p:cNvPr id="3" name="Substituent text vertical 2"/>
          <p:cNvSpPr>
            <a:spLocks noGrp="1"/>
          </p:cNvSpPr>
          <p:nvPr>
            <p:ph type="body" orient="vert" idx="1"/>
          </p:nvPr>
        </p:nvSpPr>
        <p:spPr>
          <a:xfrm>
            <a:off x="457200" y="914401"/>
            <a:ext cx="6019800" cy="5211763"/>
          </a:xfrm>
        </p:spPr>
        <p:txBody>
          <a:bodyPr vert="eaVert"/>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B361EE1D-5579-4C07-A8BF-46AA279ECBFF}" type="datetimeFigureOut">
              <a:rPr lang="en-US" smtClean="0"/>
              <a:t>4/2/2023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kumimoji="0" lang="ro-RO"/>
              <a:t>Faceți clic pentru a edita stilul de titlu Coordonator</a:t>
            </a:r>
            <a:endParaRPr kumimoji="0" lang="en-US"/>
          </a:p>
        </p:txBody>
      </p:sp>
      <p:sp>
        <p:nvSpPr>
          <p:cNvPr id="3" name="Substituent conținut 2"/>
          <p:cNvSpPr>
            <a:spLocks noGrp="1"/>
          </p:cNvSpPr>
          <p:nvPr>
            <p:ph idx="1"/>
          </p:nvPr>
        </p:nvSpPr>
        <p:spPr/>
        <p:txBody>
          <a:body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dată 3"/>
          <p:cNvSpPr>
            <a:spLocks noGrp="1"/>
          </p:cNvSpPr>
          <p:nvPr>
            <p:ph type="dt" sz="half" idx="10"/>
          </p:nvPr>
        </p:nvSpPr>
        <p:spPr/>
        <p:txBody>
          <a:bodyPr/>
          <a:lstStyle/>
          <a:p>
            <a:fld id="{B361EE1D-5579-4C07-A8BF-46AA279ECBFF}" type="datetimeFigureOut">
              <a:rPr lang="en-US" smtClean="0"/>
              <a:t>4/2/2023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o-RO"/>
              <a:t>Faceți clic pentru a edita stilurile de text Coordonator</a:t>
            </a:r>
          </a:p>
        </p:txBody>
      </p:sp>
      <p:sp>
        <p:nvSpPr>
          <p:cNvPr id="4" name="Substituent dată 3"/>
          <p:cNvSpPr>
            <a:spLocks noGrp="1"/>
          </p:cNvSpPr>
          <p:nvPr>
            <p:ph type="dt" sz="half" idx="10"/>
          </p:nvPr>
        </p:nvSpPr>
        <p:spPr/>
        <p:txBody>
          <a:bodyPr/>
          <a:lstStyle/>
          <a:p>
            <a:fld id="{B361EE1D-5579-4C07-A8BF-46AA279ECBFF}" type="datetimeFigureOut">
              <a:rPr lang="en-US" smtClean="0"/>
              <a:t>4/2/2023</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a:lstStyle/>
          <a:p>
            <a:r>
              <a:rPr kumimoji="0" lang="ro-RO"/>
              <a:t>Faceți clic pentru a edita stilul de titlu Coordonator</a:t>
            </a:r>
            <a:endParaRPr kumimoji="0" lang="en-US"/>
          </a:p>
        </p:txBody>
      </p:sp>
      <p:sp>
        <p:nvSpPr>
          <p:cNvPr id="3" name="Substituent conținut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4" name="Substituent conținut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B361EE1D-5579-4C07-A8BF-46AA279ECBFF}" type="datetimeFigureOut">
              <a:rPr lang="en-US" smtClean="0"/>
              <a:t>4/2/2023</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229600" cy="1143000"/>
          </a:xfrm>
        </p:spPr>
        <p:txBody>
          <a:bodyPr tIns="45720" anchor="b"/>
          <a:lstStyle>
            <a:lvl1pPr>
              <a:defRPr/>
            </a:lvl1pPr>
          </a:lstStyle>
          <a:p>
            <a:r>
              <a:rPr kumimoji="0" lang="ro-RO"/>
              <a:t>Faceți clic pentru a edita stilul de titlu Coordonator</a:t>
            </a:r>
            <a:endParaRPr kumimoji="0" lang="en-US"/>
          </a:p>
        </p:txBody>
      </p:sp>
      <p:sp>
        <p:nvSpPr>
          <p:cNvPr id="3" name="Substituent tex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4" name="Substituent tex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o-RO"/>
              <a:t>Faceți clic pentru a edita stilurile de text Coordonator</a:t>
            </a:r>
          </a:p>
        </p:txBody>
      </p:sp>
      <p:sp>
        <p:nvSpPr>
          <p:cNvPr id="5" name="Substituent conținut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6" name="Substituent conținut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7" name="Substituent dată 6"/>
          <p:cNvSpPr>
            <a:spLocks noGrp="1"/>
          </p:cNvSpPr>
          <p:nvPr>
            <p:ph type="dt" sz="half" idx="10"/>
          </p:nvPr>
        </p:nvSpPr>
        <p:spPr/>
        <p:txBody>
          <a:bodyPr/>
          <a:lstStyle/>
          <a:p>
            <a:fld id="{B361EE1D-5579-4C07-A8BF-46AA279ECBFF}" type="datetimeFigureOut">
              <a:rPr lang="en-US" smtClean="0"/>
              <a:t>4/2/2023</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o-RO"/>
              <a:t>Faceți clic pentru a edita stilul de titlu Coordonator</a:t>
            </a:r>
            <a:endParaRPr kumimoji="0" lang="en-US"/>
          </a:p>
        </p:txBody>
      </p:sp>
      <p:sp>
        <p:nvSpPr>
          <p:cNvPr id="3" name="Substituent dată 2"/>
          <p:cNvSpPr>
            <a:spLocks noGrp="1"/>
          </p:cNvSpPr>
          <p:nvPr>
            <p:ph type="dt" sz="half" idx="10"/>
          </p:nvPr>
        </p:nvSpPr>
        <p:spPr/>
        <p:txBody>
          <a:bodyPr/>
          <a:lstStyle/>
          <a:p>
            <a:fld id="{B361EE1D-5579-4C07-A8BF-46AA279ECBFF}" type="datetimeFigureOut">
              <a:rPr lang="en-US" smtClean="0"/>
              <a:t>4/2/2023</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B361EE1D-5579-4C07-A8BF-46AA279ECBFF}" type="datetimeFigureOut">
              <a:rPr lang="en-US" smtClean="0"/>
              <a:t>4/2/2023</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o-RO"/>
              <a:t>Faceți clic pentru a edita stilul de titlu Coordonator</a:t>
            </a:r>
            <a:endParaRPr kumimoji="0" lang="en-US"/>
          </a:p>
        </p:txBody>
      </p:sp>
      <p:sp>
        <p:nvSpPr>
          <p:cNvPr id="3" name="Substituent tex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o-RO"/>
              <a:t>Faceți clic pentru a edita stilurile de text Coordonator</a:t>
            </a:r>
          </a:p>
        </p:txBody>
      </p:sp>
      <p:sp>
        <p:nvSpPr>
          <p:cNvPr id="4" name="Substituent conținut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o-RO"/>
              <a:t>Faceți clic pentru a edita stilurile de text Coordonator</a:t>
            </a:r>
          </a:p>
          <a:p>
            <a:pPr lvl="1" eaLnBrk="1" latinLnBrk="0" hangingPunct="1"/>
            <a:r>
              <a:rPr lang="ro-RO"/>
              <a:t>Al doilea nivel</a:t>
            </a:r>
          </a:p>
          <a:p>
            <a:pPr lvl="2" eaLnBrk="1" latinLnBrk="0" hangingPunct="1"/>
            <a:r>
              <a:rPr lang="ro-RO"/>
              <a:t>Al treilea nivel</a:t>
            </a:r>
          </a:p>
          <a:p>
            <a:pPr lvl="3" eaLnBrk="1" latinLnBrk="0" hangingPunct="1"/>
            <a:r>
              <a:rPr lang="ro-RO"/>
              <a:t>Al patrulea nivel</a:t>
            </a:r>
          </a:p>
          <a:p>
            <a:pPr lvl="4" eaLnBrk="1" latinLnBrk="0" hangingPunct="1"/>
            <a:r>
              <a:rPr lang="ro-RO"/>
              <a:t>Al cincilea nivel</a:t>
            </a:r>
            <a:endParaRPr kumimoji="0" lang="en-US"/>
          </a:p>
        </p:txBody>
      </p:sp>
      <p:sp>
        <p:nvSpPr>
          <p:cNvPr id="5" name="Substituent dată 4"/>
          <p:cNvSpPr>
            <a:spLocks noGrp="1"/>
          </p:cNvSpPr>
          <p:nvPr>
            <p:ph type="dt" sz="half" idx="10"/>
          </p:nvPr>
        </p:nvSpPr>
        <p:spPr/>
        <p:txBody>
          <a:bodyPr/>
          <a:lstStyle/>
          <a:p>
            <a:fld id="{B361EE1D-5579-4C07-A8BF-46AA279ECBFF}" type="datetimeFigureOut">
              <a:rPr lang="en-US" smtClean="0"/>
              <a:t>4/2/2023</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A9CC651A-7986-4AB9-81CA-3F4F43079C9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ine cu legendă">
    <p:spTree>
      <p:nvGrpSpPr>
        <p:cNvPr id="1" name=""/>
        <p:cNvGrpSpPr/>
        <p:nvPr/>
      </p:nvGrpSpPr>
      <p:grpSpPr>
        <a:xfrm>
          <a:off x="0" y="0"/>
          <a:ext cx="0" cy="0"/>
          <a:chOff x="0" y="0"/>
          <a:chExt cx="0" cy="0"/>
        </a:xfrm>
      </p:grpSpPr>
      <p:sp>
        <p:nvSpPr>
          <p:cNvPr id="9" name="Dreptunghi cu un colţ tăiat şi rotunjit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unghi drep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u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o-RO"/>
              <a:t>Faceți clic pentru a edita stilul de titlu Coordonator</a:t>
            </a:r>
            <a:endParaRPr kumimoji="0" lang="en-US"/>
          </a:p>
        </p:txBody>
      </p:sp>
      <p:sp>
        <p:nvSpPr>
          <p:cNvPr id="4" name="Substituent tex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o-RO"/>
              <a:t>Faceți clic pentru a edita stilurile de text Coordonator</a:t>
            </a:r>
          </a:p>
        </p:txBody>
      </p:sp>
      <p:sp>
        <p:nvSpPr>
          <p:cNvPr id="5" name="Substituent dată 4"/>
          <p:cNvSpPr>
            <a:spLocks noGrp="1"/>
          </p:cNvSpPr>
          <p:nvPr>
            <p:ph type="dt" sz="half" idx="10"/>
          </p:nvPr>
        </p:nvSpPr>
        <p:spPr/>
        <p:txBody>
          <a:bodyPr/>
          <a:lstStyle/>
          <a:p>
            <a:fld id="{B361EE1D-5579-4C07-A8BF-46AA279ECBFF}" type="datetimeFigureOut">
              <a:rPr lang="en-US" smtClean="0"/>
              <a:t>4/2/2023</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a:xfrm>
            <a:off x="8077200" y="6356350"/>
            <a:ext cx="609600" cy="365125"/>
          </a:xfrm>
        </p:spPr>
        <p:txBody>
          <a:bodyPr/>
          <a:lstStyle/>
          <a:p>
            <a:fld id="{A9CC651A-7986-4AB9-81CA-3F4F43079C9B}" type="slidenum">
              <a:rPr lang="en-US" smtClean="0"/>
              <a:t>‹#›</a:t>
            </a:fld>
            <a:endParaRPr lang="en-US"/>
          </a:p>
        </p:txBody>
      </p:sp>
      <p:sp>
        <p:nvSpPr>
          <p:cNvPr id="3" name="Substituent i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o-RO"/>
              <a:t>Faceți clic pe pictogramă pentru a adăuga o imagine</a:t>
            </a:r>
            <a:endParaRPr kumimoji="0" lang="en-US" dirty="0"/>
          </a:p>
        </p:txBody>
      </p:sp>
      <p:sp>
        <p:nvSpPr>
          <p:cNvPr id="10" name="Formă liberă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ă liberă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ormă liberă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ă liberă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ubstituent titl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o-RO"/>
              <a:t>Faceți clic pentru a edita stilul de titlu Coordonator</a:t>
            </a:r>
            <a:endParaRPr kumimoji="0" lang="en-US"/>
          </a:p>
        </p:txBody>
      </p:sp>
      <p:sp>
        <p:nvSpPr>
          <p:cNvPr id="30" name="Substituent tex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o-RO"/>
              <a:t>Faceți clic pentru a edita stilurile de text Coordonator</a:t>
            </a:r>
          </a:p>
          <a:p>
            <a:pPr lvl="1" eaLnBrk="1" latinLnBrk="0" hangingPunct="1"/>
            <a:r>
              <a:rPr kumimoji="0" lang="ro-RO"/>
              <a:t>Al doilea nivel</a:t>
            </a:r>
          </a:p>
          <a:p>
            <a:pPr lvl="2" eaLnBrk="1" latinLnBrk="0" hangingPunct="1"/>
            <a:r>
              <a:rPr kumimoji="0" lang="ro-RO"/>
              <a:t>Al treilea nivel</a:t>
            </a:r>
          </a:p>
          <a:p>
            <a:pPr lvl="3" eaLnBrk="1" latinLnBrk="0" hangingPunct="1"/>
            <a:r>
              <a:rPr kumimoji="0" lang="ro-RO"/>
              <a:t>Al patrulea nivel</a:t>
            </a:r>
          </a:p>
          <a:p>
            <a:pPr lvl="4" eaLnBrk="1" latinLnBrk="0" hangingPunct="1"/>
            <a:r>
              <a:rPr kumimoji="0" lang="ro-RO"/>
              <a:t>Al cincilea nivel</a:t>
            </a:r>
            <a:endParaRPr kumimoji="0" lang="en-US"/>
          </a:p>
        </p:txBody>
      </p:sp>
      <p:sp>
        <p:nvSpPr>
          <p:cNvPr id="10" name="Substituent dată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61EE1D-5579-4C07-A8BF-46AA279ECBFF}" type="datetimeFigureOut">
              <a:rPr lang="en-US" smtClean="0"/>
              <a:t>4/2/2023</a:t>
            </a:fld>
            <a:endParaRPr lang="en-US"/>
          </a:p>
        </p:txBody>
      </p:sp>
      <p:sp>
        <p:nvSpPr>
          <p:cNvPr id="22" name="Substituent subsol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ubstituent număr diapozitiv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CC651A-7986-4AB9-81CA-3F4F43079C9B}" type="slidenum">
              <a:rPr lang="en-US" smtClean="0"/>
              <a:t>‹#›</a:t>
            </a:fld>
            <a:endParaRPr lang="en-US"/>
          </a:p>
        </p:txBody>
      </p:sp>
      <p:grpSp>
        <p:nvGrpSpPr>
          <p:cNvPr id="2" name="Grupare 1"/>
          <p:cNvGrpSpPr/>
          <p:nvPr/>
        </p:nvGrpSpPr>
        <p:grpSpPr>
          <a:xfrm>
            <a:off x="-19017" y="202408"/>
            <a:ext cx="9180548" cy="649224"/>
            <a:chOff x="-19045" y="216550"/>
            <a:chExt cx="9180548" cy="649224"/>
          </a:xfrm>
        </p:grpSpPr>
        <p:sp>
          <p:nvSpPr>
            <p:cNvPr id="12" name="Formă liberă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ă liberă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642910" y="428604"/>
            <a:ext cx="8001056"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effectLst/>
                <a:latin typeface="Times New Roman" pitchFamily="18" charset="0"/>
                <a:ea typeface="Calibri" pitchFamily="34" charset="0"/>
                <a:cs typeface="Times New Roman" pitchFamily="18" charset="0"/>
              </a:rPr>
              <a:t>Rural tourism in the </a:t>
            </a:r>
            <a:r>
              <a:rPr kumimoji="0" lang="en-US" sz="2800" b="1" i="0" u="none" strike="noStrike" cap="none" normalizeH="0" baseline="0" dirty="0" err="1">
                <a:ln>
                  <a:noFill/>
                </a:ln>
                <a:effectLst/>
                <a:latin typeface="Times New Roman" pitchFamily="18" charset="0"/>
                <a:ea typeface="Calibri" pitchFamily="34" charset="0"/>
                <a:cs typeface="Times New Roman" pitchFamily="18" charset="0"/>
              </a:rPr>
              <a:t>Bistrița</a:t>
            </a:r>
            <a:r>
              <a:rPr kumimoji="0" lang="en-US" sz="2800" b="1" i="0" u="none" strike="noStrike" cap="none" normalizeH="0" baseline="0" dirty="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Calibri" pitchFamily="34" charset="0"/>
                <a:cs typeface="Times New Roman" pitchFamily="18" charset="0"/>
              </a:rPr>
              <a:t>Aurie</a:t>
            </a:r>
            <a:r>
              <a:rPr kumimoji="0" lang="en-US" sz="2800" b="1" i="0" u="none" strike="noStrike" cap="none" normalizeH="0" baseline="0" dirty="0">
                <a:ln>
                  <a:noFill/>
                </a:ln>
                <a:effectLst/>
                <a:latin typeface="Times New Roman" pitchFamily="18" charset="0"/>
                <a:ea typeface="Calibri" pitchFamily="34" charset="0"/>
                <a:cs typeface="Times New Roman" pitchFamily="18" charset="0"/>
              </a:rPr>
              <a:t> </a:t>
            </a:r>
            <a:r>
              <a:rPr kumimoji="0" lang="en-US" sz="2800" b="1" i="0" u="none" strike="noStrike" cap="none" normalizeH="0" baseline="0" dirty="0" err="1">
                <a:ln>
                  <a:noFill/>
                </a:ln>
                <a:effectLst/>
                <a:latin typeface="Times New Roman" pitchFamily="18" charset="0"/>
                <a:ea typeface="Calibri" pitchFamily="34" charset="0"/>
                <a:cs typeface="Times New Roman" pitchFamily="18" charset="0"/>
              </a:rPr>
              <a:t>Valey</a:t>
            </a:r>
            <a:endParaRPr kumimoji="0" lang="ro-RO" sz="2800" b="1" i="0" u="none" strike="noStrike" cap="none" normalizeH="0" baseline="0" dirty="0">
              <a:ln>
                <a:noFill/>
              </a:ln>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o-RO" sz="2800" b="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600" b="0" i="0" u="none" strike="noStrike" cap="none" normalizeH="0" baseline="0" dirty="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o-RO" sz="1400" b="1" i="0" u="none" strike="noStrike" cap="none" normalizeH="0" baseline="0" dirty="0" err="1">
                <a:ln>
                  <a:noFill/>
                </a:ln>
                <a:effectLst/>
                <a:latin typeface="Times New Roman" pitchFamily="18" charset="0"/>
                <a:ea typeface="Calibri" pitchFamily="34" charset="0"/>
                <a:cs typeface="Times New Roman" pitchFamily="18" charset="0"/>
              </a:rPr>
              <a:t>Teacher</a:t>
            </a:r>
            <a:r>
              <a:rPr kumimoji="0" lang="en-US" sz="1400" b="1" i="0" u="none" strike="noStrike" cap="none" normalizeH="0" baseline="0" dirty="0">
                <a:ln>
                  <a:noFill/>
                </a:ln>
                <a:effectLst/>
                <a:latin typeface="Times New Roman" pitchFamily="18" charset="0"/>
                <a:ea typeface="Calibri" pitchFamily="34" charset="0"/>
                <a:cs typeface="Times New Roman" pitchFamily="18" charset="0"/>
              </a:rPr>
              <a:t>. </a:t>
            </a:r>
            <a:r>
              <a:rPr kumimoji="0" lang="ro-RO" sz="1400" b="1" i="0" u="none" strike="noStrike" cap="none" normalizeH="0" baseline="0">
                <a:ln>
                  <a:noFill/>
                </a:ln>
                <a:effectLst/>
                <a:latin typeface="Times New Roman" pitchFamily="18" charset="0"/>
                <a:ea typeface="Calibri" pitchFamily="34" charset="0"/>
                <a:cs typeface="Times New Roman" pitchFamily="18" charset="0"/>
              </a:rPr>
              <a:t>Mihaela </a:t>
            </a:r>
            <a:r>
              <a:rPr kumimoji="0" lang="en-US" sz="1400" b="1" i="0" u="none" strike="noStrike" cap="none" normalizeH="0" baseline="0">
                <a:ln>
                  <a:noFill/>
                </a:ln>
                <a:effectLst/>
                <a:latin typeface="Times New Roman" pitchFamily="18" charset="0"/>
                <a:ea typeface="Calibri" pitchFamily="34" charset="0"/>
                <a:cs typeface="Times New Roman" pitchFamily="18" charset="0"/>
              </a:rPr>
              <a:t>Nedele</a:t>
            </a:r>
            <a:r>
              <a:rPr kumimoji="0" lang="ro-RO" sz="1400" b="1" i="0" u="none" strike="noStrike" cap="none" normalizeH="0" baseline="0" dirty="0">
                <a:ln>
                  <a:noFill/>
                </a:ln>
                <a:effectLst/>
                <a:latin typeface="Times New Roman" pitchFamily="18" charset="0"/>
                <a:ea typeface="Calibri" pitchFamily="34" charset="0"/>
                <a:cs typeface="Times New Roman" pitchFamily="18" charset="0"/>
              </a:rPr>
              <a:t>a</a:t>
            </a:r>
            <a:endParaRPr kumimoji="0" lang="en-US" sz="1400" b="0" i="0" u="none" strike="noStrike" cap="none" normalizeH="0" baseline="0" dirty="0">
              <a:ln>
                <a:noFill/>
              </a:ln>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a:ln>
                  <a:noFill/>
                </a:ln>
                <a:effectLst/>
                <a:latin typeface="Times New Roman" pitchFamily="18" charset="0"/>
                <a:ea typeface="Calibri" pitchFamily="34" charset="0"/>
                <a:cs typeface="Times New Roman" pitchFamily="18" charset="0"/>
              </a:rPr>
              <a:t>Secondary School "</a:t>
            </a:r>
            <a:r>
              <a:rPr kumimoji="0" lang="en-US" sz="1400" b="1" i="0" u="none" strike="noStrike" cap="none" normalizeH="0" baseline="0" dirty="0" err="1">
                <a:ln>
                  <a:noFill/>
                </a:ln>
                <a:effectLst/>
                <a:latin typeface="Times New Roman" pitchFamily="18" charset="0"/>
                <a:ea typeface="Calibri" pitchFamily="34" charset="0"/>
                <a:cs typeface="Times New Roman" pitchFamily="18" charset="0"/>
              </a:rPr>
              <a:t>Ștefan</a:t>
            </a:r>
            <a:r>
              <a:rPr kumimoji="0" lang="en-US" sz="1400" b="1" i="0" u="none" strike="noStrike" cap="none" normalizeH="0" baseline="0" dirty="0">
                <a:ln>
                  <a:noFill/>
                </a:ln>
                <a:effectLst/>
                <a:latin typeface="Times New Roman" pitchFamily="18" charset="0"/>
                <a:ea typeface="Calibri" pitchFamily="34" charset="0"/>
                <a:cs typeface="Times New Roman" pitchFamily="18" charset="0"/>
              </a:rPr>
              <a:t> </a:t>
            </a:r>
            <a:r>
              <a:rPr kumimoji="0" lang="en-US" sz="1400" b="1" i="0" u="none" strike="noStrike" cap="none" normalizeH="0" baseline="0" dirty="0" err="1">
                <a:ln>
                  <a:noFill/>
                </a:ln>
                <a:effectLst/>
                <a:latin typeface="Times New Roman" pitchFamily="18" charset="0"/>
                <a:ea typeface="Calibri" pitchFamily="34" charset="0"/>
                <a:cs typeface="Times New Roman" pitchFamily="18" charset="0"/>
              </a:rPr>
              <a:t>cel</a:t>
            </a:r>
            <a:r>
              <a:rPr kumimoji="0" lang="en-US" sz="1400" b="1" i="0" u="none" strike="noStrike" cap="none" normalizeH="0" baseline="0" dirty="0">
                <a:ln>
                  <a:noFill/>
                </a:ln>
                <a:effectLst/>
                <a:latin typeface="Times New Roman" pitchFamily="18" charset="0"/>
                <a:ea typeface="Calibri" pitchFamily="34" charset="0"/>
                <a:cs typeface="Times New Roman" pitchFamily="18" charset="0"/>
              </a:rPr>
              <a:t> Mare" </a:t>
            </a:r>
            <a:r>
              <a:rPr kumimoji="0" lang="en-US" sz="1400" b="1" i="0" u="none" strike="noStrike" cap="none" normalizeH="0" baseline="0" dirty="0" err="1">
                <a:ln>
                  <a:noFill/>
                </a:ln>
                <a:effectLst/>
                <a:latin typeface="Times New Roman" pitchFamily="18" charset="0"/>
                <a:ea typeface="Calibri" pitchFamily="34" charset="0"/>
                <a:cs typeface="Times New Roman" pitchFamily="18" charset="0"/>
              </a:rPr>
              <a:t>Cârlibaba</a:t>
            </a:r>
            <a:endParaRPr kumimoji="0" lang="en-US" sz="1400" b="0" i="0" u="none" strike="noStrike" cap="none" normalizeH="0" baseline="0" dirty="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Arial" pitchFamily="34" charset="0"/>
              <a:cs typeface="Arial" pitchFamily="34" charset="0"/>
            </a:endParaRPr>
          </a:p>
        </p:txBody>
      </p:sp>
      <p:pic>
        <p:nvPicPr>
          <p:cNvPr id="5" name="Picture 3" descr="C:\Users\user\Desktop\Ce am lucrat la gradul I\Poze\239055506_236129398516067_4071801876588338399_n (1).jpg"/>
          <p:cNvPicPr>
            <a:picLocks noChangeAspect="1" noChangeArrowheads="1"/>
          </p:cNvPicPr>
          <p:nvPr/>
        </p:nvPicPr>
        <p:blipFill>
          <a:blip r:embed="rId2"/>
          <a:srcRect/>
          <a:stretch>
            <a:fillRect/>
          </a:stretch>
        </p:blipFill>
        <p:spPr bwMode="auto">
          <a:xfrm>
            <a:off x="1714480" y="1142984"/>
            <a:ext cx="5780723" cy="434054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8596" y="928670"/>
            <a:ext cx="7715272" cy="4201150"/>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Appeared and developed on the most varied forms of relief since the time of the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Thraco-Dacians</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Romanian rural settlements have preserved and still preserve to a good extent the ancient traditions and customs, a rich and varied folklore, original handicraft elements, which can be exploited for tourism in the development of rural tourism.	</a:t>
            </a:r>
            <a:r>
              <a:rPr kumimoji="0" lang="ro-RO"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Rural tourism in our country has always been practiced, but spontaneously, sporadically, randomly and unorganized. Its form of materialization is the lodging of occasional visitors of a rural settlement with citizens.	</a:t>
            </a:r>
            <a:r>
              <a:rPr kumimoji="0" lang="ro-RO"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o-RO"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Rural tourism represents a possibility of returning to nature, a return to origins, always pleasant. Tourism in rural areas is increasingly appreciated and requested by people who live and work in increasingly stressful conditions, a fact demonstrated in recent years.	Quality rural tourism also implies quality services and benefits. The village is the expression of man's connection with nature, and the preservation of nature in the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Bistri</a:t>
            </a:r>
            <a:r>
              <a:rPr lang="ro-RO" dirty="0">
                <a:latin typeface="Times New Roman" pitchFamily="18" charset="0"/>
                <a:ea typeface="Times New Roman" pitchFamily="18" charset="0"/>
                <a:cs typeface="Times New Roman" pitchFamily="18" charset="0"/>
              </a:rPr>
              <a:t>ț</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 </a:t>
            </a:r>
            <a:r>
              <a:rPr kumimoji="0" lang="en-US"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Auri</a:t>
            </a:r>
            <a:r>
              <a:rPr kumimoji="0" lang="ro-RO"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e</a:t>
            </a:r>
            <a:r>
              <a:rPr kumimoji="0" lang="en-US"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valley is a very good one. Natural healing factors: climatic factors, air ionization, medicinal plants.</a:t>
            </a:r>
            <a:r>
              <a:rPr kumimoji="0" lang="en-US" i="0"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C:\Users\user\Desktop\Pozele pt lucrare\DSCI0825.JPG"/>
          <p:cNvPicPr/>
          <p:nvPr/>
        </p:nvPicPr>
        <p:blipFill>
          <a:blip r:embed="rId2" cstate="print"/>
          <a:srcRect/>
          <a:stretch>
            <a:fillRect/>
          </a:stretch>
        </p:blipFill>
        <p:spPr bwMode="auto">
          <a:xfrm>
            <a:off x="2786050" y="3148861"/>
            <a:ext cx="5375426" cy="3709139"/>
          </a:xfrm>
          <a:prstGeom prst="rect">
            <a:avLst/>
          </a:prstGeom>
          <a:noFill/>
          <a:ln w="9525">
            <a:noFill/>
            <a:miter lim="800000"/>
            <a:headEnd/>
            <a:tailEnd/>
          </a:ln>
        </p:spPr>
      </p:pic>
      <p:pic>
        <p:nvPicPr>
          <p:cNvPr id="5" name="Picture 1" descr="C:\Users\user\Desktop\Folder nou (14)\312616794_471406394959373_6565397321772207903_n.jpg"/>
          <p:cNvPicPr>
            <a:picLocks noChangeAspect="1" noChangeArrowheads="1"/>
          </p:cNvPicPr>
          <p:nvPr/>
        </p:nvPicPr>
        <p:blipFill>
          <a:blip r:embed="rId3"/>
          <a:srcRect/>
          <a:stretch>
            <a:fillRect/>
          </a:stretch>
        </p:blipFill>
        <p:spPr bwMode="auto">
          <a:xfrm>
            <a:off x="4189095" y="0"/>
            <a:ext cx="4954905" cy="3717608"/>
          </a:xfrm>
          <a:prstGeom prst="rect">
            <a:avLst/>
          </a:prstGeom>
          <a:noFill/>
        </p:spPr>
      </p:pic>
      <p:pic>
        <p:nvPicPr>
          <p:cNvPr id="6" name="Picture 2" descr="C:\Users\user\Desktop\295018536_427996515929173_4970278194512484885_n.jpg"/>
          <p:cNvPicPr>
            <a:picLocks noChangeAspect="1" noChangeArrowheads="1"/>
          </p:cNvPicPr>
          <p:nvPr/>
        </p:nvPicPr>
        <p:blipFill>
          <a:blip r:embed="rId4" cstate="print"/>
          <a:srcRect/>
          <a:stretch>
            <a:fillRect/>
          </a:stretch>
        </p:blipFill>
        <p:spPr bwMode="auto">
          <a:xfrm>
            <a:off x="0" y="0"/>
            <a:ext cx="3382899" cy="50718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57224" y="1000108"/>
            <a:ext cx="7429552" cy="5032147"/>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organization of rural tourism in activities such as recreational (dancing, excursions, shows), sports (horse riding, fishing, sledding, skiing) or cultural (traditional museums, trips to craftsmen and folk craftsmen), is the way of economic revitalization of this area.</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Premises and motivations for the development of rural tourism	The daily activity in the conditions of the accelerated transformations taking place on all levels: social, economic or technological favors the appearance of mental overcrowding, of stress, which gradually turns into an increasingly powerful weapon against people. There is a desire to escape from the daily routine to unpolluted, quiet places, suitable for rest, movement in the open air.	</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lang="ro-RO" dirty="0">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Rural tourism takes place in relatively pollution-free spaces, inhabited by rural communities that have preserved their traditions, and that respond to the needs of maintaining or restoring health, of "escape" to reduce tension.	</a:t>
            </a: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development of sustainable rural tourism is also based on the market niche made up of people of the third age who have free time, but a lower budget and greater needs for recovery and recreation.</a:t>
            </a:r>
            <a:r>
              <a:rPr kumimoji="0" lang="en-US" b="0" i="0"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descr="D:\salvate unitate VECHE\D\My Pictures new\Festival Ciocanesti\DSC_0378.JPG"/>
          <p:cNvPicPr/>
          <p:nvPr/>
        </p:nvPicPr>
        <p:blipFill>
          <a:blip r:embed="rId2" cstate="print"/>
          <a:srcRect/>
          <a:stretch>
            <a:fillRect/>
          </a:stretch>
        </p:blipFill>
        <p:spPr bwMode="auto">
          <a:xfrm>
            <a:off x="6857984" y="5214950"/>
            <a:ext cx="2286016" cy="1643050"/>
          </a:xfrm>
          <a:prstGeom prst="rect">
            <a:avLst/>
          </a:prstGeom>
          <a:noFill/>
          <a:ln w="9525">
            <a:noFill/>
            <a:miter lim="800000"/>
            <a:headEnd/>
            <a:tailEnd/>
          </a:ln>
        </p:spPr>
      </p:pic>
      <p:pic>
        <p:nvPicPr>
          <p:cNvPr id="6" name="Imagine 5" descr="D:\salvate unitate VECHE\D\My Pictures new\Festival Ciocanesti\DSC_0391.JPG"/>
          <p:cNvPicPr/>
          <p:nvPr/>
        </p:nvPicPr>
        <p:blipFill>
          <a:blip r:embed="rId3" cstate="print"/>
          <a:srcRect/>
          <a:stretch>
            <a:fillRect/>
          </a:stretch>
        </p:blipFill>
        <p:spPr bwMode="auto">
          <a:xfrm>
            <a:off x="0" y="5214950"/>
            <a:ext cx="2357422" cy="1643050"/>
          </a:xfrm>
          <a:prstGeom prst="rect">
            <a:avLst/>
          </a:prstGeom>
          <a:noFill/>
          <a:ln w="9525">
            <a:noFill/>
            <a:miter lim="800000"/>
            <a:headEnd/>
            <a:tailEnd/>
          </a:ln>
        </p:spPr>
      </p:pic>
      <p:pic>
        <p:nvPicPr>
          <p:cNvPr id="7" name="Imagine 6" descr="D:\salvate unitate VECHE\D\My Pictures new\Festival Ciocanesti\DSC_0412.JPG"/>
          <p:cNvPicPr/>
          <p:nvPr/>
        </p:nvPicPr>
        <p:blipFill>
          <a:blip r:embed="rId4" cstate="print"/>
          <a:srcRect/>
          <a:stretch>
            <a:fillRect/>
          </a:stretch>
        </p:blipFill>
        <p:spPr bwMode="auto">
          <a:xfrm>
            <a:off x="3500430" y="5214926"/>
            <a:ext cx="2236096" cy="1643074"/>
          </a:xfrm>
          <a:prstGeom prst="rect">
            <a:avLst/>
          </a:prstGeom>
          <a:noFill/>
          <a:ln w="9525">
            <a:noFill/>
            <a:miter lim="800000"/>
            <a:headEnd/>
            <a:tailEnd/>
          </a:ln>
        </p:spPr>
      </p:pic>
      <p:pic>
        <p:nvPicPr>
          <p:cNvPr id="169985" name="Picture 1" descr="C:\Users\user\Desktop\Poze CEWE next\300011724_154871030482312_6952880180158783551_n.jpg"/>
          <p:cNvPicPr>
            <a:picLocks noChangeAspect="1" noChangeArrowheads="1"/>
          </p:cNvPicPr>
          <p:nvPr/>
        </p:nvPicPr>
        <p:blipFill>
          <a:blip r:embed="rId5" cstate="print"/>
          <a:srcRect/>
          <a:stretch>
            <a:fillRect/>
          </a:stretch>
        </p:blipFill>
        <p:spPr bwMode="auto">
          <a:xfrm>
            <a:off x="5357818" y="3143248"/>
            <a:ext cx="3121152" cy="2083308"/>
          </a:xfrm>
          <a:prstGeom prst="rect">
            <a:avLst/>
          </a:prstGeom>
          <a:noFill/>
        </p:spPr>
      </p:pic>
      <p:pic>
        <p:nvPicPr>
          <p:cNvPr id="9" name="Imagine 8" descr="DSC02981"/>
          <p:cNvPicPr/>
          <p:nvPr/>
        </p:nvPicPr>
        <p:blipFill>
          <a:blip r:embed="rId6" cstate="print"/>
          <a:srcRect/>
          <a:stretch>
            <a:fillRect/>
          </a:stretch>
        </p:blipFill>
        <p:spPr bwMode="auto">
          <a:xfrm>
            <a:off x="4500562" y="0"/>
            <a:ext cx="4643438" cy="3328434"/>
          </a:xfrm>
          <a:prstGeom prst="rect">
            <a:avLst/>
          </a:prstGeom>
          <a:noFill/>
        </p:spPr>
      </p:pic>
      <p:pic>
        <p:nvPicPr>
          <p:cNvPr id="10" name="Imagine 9" descr="Nu este disponibilă nicio descriere pentru fotografie."/>
          <p:cNvPicPr/>
          <p:nvPr/>
        </p:nvPicPr>
        <p:blipFill>
          <a:blip r:embed="rId7"/>
          <a:srcRect/>
          <a:stretch>
            <a:fillRect/>
          </a:stretch>
        </p:blipFill>
        <p:spPr bwMode="auto">
          <a:xfrm>
            <a:off x="0" y="0"/>
            <a:ext cx="4876800" cy="2926080"/>
          </a:xfrm>
          <a:prstGeom prst="rect">
            <a:avLst/>
          </a:prstGeom>
          <a:noFill/>
          <a:ln w="9525">
            <a:noFill/>
            <a:miter lim="800000"/>
            <a:headEnd/>
            <a:tailEnd/>
          </a:ln>
        </p:spPr>
      </p:pic>
      <p:pic>
        <p:nvPicPr>
          <p:cNvPr id="11" name="Imagine 10" descr="Nu este disponibilă nicio descriere pentru fotografie."/>
          <p:cNvPicPr/>
          <p:nvPr/>
        </p:nvPicPr>
        <p:blipFill>
          <a:blip r:embed="rId8"/>
          <a:srcRect/>
          <a:stretch>
            <a:fillRect/>
          </a:stretch>
        </p:blipFill>
        <p:spPr bwMode="auto">
          <a:xfrm>
            <a:off x="142844" y="2357430"/>
            <a:ext cx="4572000" cy="285752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034" y="1142984"/>
            <a:ext cx="8072494" cy="4755148"/>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o-RO" sz="16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For carrying out the activity in rural tourism, several motivations can be established, which are the most frequently encountered:</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increasing the level of education;</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picturesque landscapes, the clean air, the consumption of organic food;</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return to nature, curiosity, creativity, relaxation, desire for knowledge and escape;</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diversified offer of inexpensive recreational activities that can be practiced: sports, hiking, walking, fishing, cycling and others;</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discovering and participating in the traditions and customs of the place on different occasions belonging to the life of the village or the inhabitants and the way of life in the country;</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increasing the duration of the time affected by rest;</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improving transport and telecommunications</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increasing presence of personalized tourist offers;</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ro-RO" b="0"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authenticity of each rural space;</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peace and mental comfort;</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Char char="-"/>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the numerical increase of pensioners;</a:t>
            </a:r>
            <a:endParaRPr kumimoji="0" lang="ro-RO"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the gradual increase in the interest of local and county administrations.</a:t>
            </a:r>
            <a:r>
              <a:rPr kumimoji="0" lang="en-US" b="0" i="0" u="none" strike="noStrike" cap="none" normalizeH="0" baseline="0" dirty="0">
                <a:ln>
                  <a:noFill/>
                </a:ln>
                <a:solidFill>
                  <a:schemeClr val="tx1"/>
                </a:solidFill>
                <a:effectLst/>
                <a:latin typeface="Times New Roman" pitchFamily="18" charset="0"/>
                <a:cs typeface="Times New Roman"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ine 1" descr="C:\Users\user\Desktop\269877640_898954157479134_979365817890031460_n.jpg"/>
          <p:cNvPicPr/>
          <p:nvPr/>
        </p:nvPicPr>
        <p:blipFill>
          <a:blip r:embed="rId2"/>
          <a:srcRect/>
          <a:stretch>
            <a:fillRect/>
          </a:stretch>
        </p:blipFill>
        <p:spPr bwMode="auto">
          <a:xfrm>
            <a:off x="6143636" y="3429000"/>
            <a:ext cx="2438400" cy="3303270"/>
          </a:xfrm>
          <a:prstGeom prst="rect">
            <a:avLst/>
          </a:prstGeom>
          <a:noFill/>
          <a:ln w="9525">
            <a:noFill/>
            <a:miter lim="800000"/>
            <a:headEnd/>
            <a:tailEnd/>
          </a:ln>
        </p:spPr>
      </p:pic>
      <p:pic>
        <p:nvPicPr>
          <p:cNvPr id="5" name="Picture 3" descr="C:\Users\user\Desktop\Ce am lucrat la gradul I\Poze\240985474_389897109170505_1221725907857690309_n.jpg"/>
          <p:cNvPicPr>
            <a:picLocks noChangeAspect="1" noChangeArrowheads="1"/>
          </p:cNvPicPr>
          <p:nvPr/>
        </p:nvPicPr>
        <p:blipFill>
          <a:blip r:embed="rId3"/>
          <a:srcRect/>
          <a:stretch>
            <a:fillRect/>
          </a:stretch>
        </p:blipFill>
        <p:spPr bwMode="auto">
          <a:xfrm>
            <a:off x="2143108" y="2398585"/>
            <a:ext cx="3291840" cy="4459415"/>
          </a:xfrm>
          <a:prstGeom prst="rect">
            <a:avLst/>
          </a:prstGeom>
          <a:noFill/>
        </p:spPr>
      </p:pic>
      <p:pic>
        <p:nvPicPr>
          <p:cNvPr id="6" name="Picture 3" descr="C:\Users\user\Desktop\Ce am lucrat la gradul I\Poze\181367357_1823616451135268_6991264715784892833_n.jpg"/>
          <p:cNvPicPr>
            <a:picLocks noChangeAspect="1" noChangeArrowheads="1"/>
          </p:cNvPicPr>
          <p:nvPr/>
        </p:nvPicPr>
        <p:blipFill>
          <a:blip r:embed="rId4"/>
          <a:srcRect/>
          <a:stretch>
            <a:fillRect/>
          </a:stretch>
        </p:blipFill>
        <p:spPr bwMode="auto">
          <a:xfrm>
            <a:off x="285720" y="142852"/>
            <a:ext cx="3429000" cy="2571750"/>
          </a:xfrm>
          <a:prstGeom prst="rect">
            <a:avLst/>
          </a:prstGeom>
          <a:noFill/>
        </p:spPr>
      </p:pic>
      <p:pic>
        <p:nvPicPr>
          <p:cNvPr id="7" name="Picture 2" descr="C:\Users\user\Desktop\Ce am lucrat la gradul I\Poze\47375744_112187589814470_6818400439420059648_n.jpg"/>
          <p:cNvPicPr>
            <a:picLocks noChangeAspect="1" noChangeArrowheads="1"/>
          </p:cNvPicPr>
          <p:nvPr/>
        </p:nvPicPr>
        <p:blipFill>
          <a:blip r:embed="rId5" cstate="print"/>
          <a:srcRect/>
          <a:stretch>
            <a:fillRect/>
          </a:stretch>
        </p:blipFill>
        <p:spPr bwMode="auto">
          <a:xfrm>
            <a:off x="4267200" y="0"/>
            <a:ext cx="4876800" cy="32718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7" name="Picture 3" descr="C:\Users\user\Desktop\Ce am lucrat la gradul I\Poze\eco-brunch-ciocanesti-fotoreportaj-21.jpg"/>
          <p:cNvPicPr>
            <a:picLocks noChangeAspect="1" noChangeArrowheads="1"/>
          </p:cNvPicPr>
          <p:nvPr/>
        </p:nvPicPr>
        <p:blipFill>
          <a:blip r:embed="rId2"/>
          <a:srcRect/>
          <a:stretch>
            <a:fillRect/>
          </a:stretch>
        </p:blipFill>
        <p:spPr bwMode="auto">
          <a:xfrm>
            <a:off x="214282" y="3429000"/>
            <a:ext cx="5543550" cy="3429000"/>
          </a:xfrm>
          <a:prstGeom prst="rect">
            <a:avLst/>
          </a:prstGeom>
          <a:noFill/>
        </p:spPr>
      </p:pic>
      <p:pic>
        <p:nvPicPr>
          <p:cNvPr id="175108" name="Picture 4" descr="C:\Users\user\Desktop\Ce am lucrat la gradul I\Poze\Bunch-Ciocanesti-Tara-Dornelor23.jpg"/>
          <p:cNvPicPr>
            <a:picLocks noChangeAspect="1" noChangeArrowheads="1"/>
          </p:cNvPicPr>
          <p:nvPr/>
        </p:nvPicPr>
        <p:blipFill>
          <a:blip r:embed="rId3" cstate="print"/>
          <a:srcRect/>
          <a:stretch>
            <a:fillRect/>
          </a:stretch>
        </p:blipFill>
        <p:spPr bwMode="auto">
          <a:xfrm>
            <a:off x="6143636" y="2712720"/>
            <a:ext cx="2762441" cy="4145280"/>
          </a:xfrm>
          <a:prstGeom prst="rect">
            <a:avLst/>
          </a:prstGeom>
          <a:noFill/>
        </p:spPr>
      </p:pic>
      <p:pic>
        <p:nvPicPr>
          <p:cNvPr id="6" name="Picture 2" descr="C:\Users\user\Desktop\Ce am lucrat la gradul I\Poze\Bunch-Ciocanesti-Tara-Dornelor9.jpg"/>
          <p:cNvPicPr>
            <a:picLocks noChangeAspect="1" noChangeArrowheads="1"/>
          </p:cNvPicPr>
          <p:nvPr/>
        </p:nvPicPr>
        <p:blipFill>
          <a:blip r:embed="rId4" cstate="print"/>
          <a:srcRect/>
          <a:stretch>
            <a:fillRect/>
          </a:stretch>
        </p:blipFill>
        <p:spPr bwMode="auto">
          <a:xfrm>
            <a:off x="4511040" y="0"/>
            <a:ext cx="4632960" cy="3087434"/>
          </a:xfrm>
          <a:prstGeom prst="rect">
            <a:avLst/>
          </a:prstGeom>
          <a:noFill/>
        </p:spPr>
      </p:pic>
      <p:pic>
        <p:nvPicPr>
          <p:cNvPr id="175109" name="Picture 5" descr="C:\Users\user\Desktop\Ce am lucrat la gradul I\Poze\eco-brunch-ciocanesti-fotoreportaj-17.jpg"/>
          <p:cNvPicPr>
            <a:picLocks noChangeAspect="1" noChangeArrowheads="1"/>
          </p:cNvPicPr>
          <p:nvPr/>
        </p:nvPicPr>
        <p:blipFill>
          <a:blip r:embed="rId5" cstate="print"/>
          <a:srcRect/>
          <a:stretch>
            <a:fillRect/>
          </a:stretch>
        </p:blipFill>
        <p:spPr bwMode="auto">
          <a:xfrm>
            <a:off x="2" y="2"/>
            <a:ext cx="4457700" cy="30861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x">
  <a:themeElements>
    <a:clrScheme name="Flux">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x">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x">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TotalTime>
  <Words>625</Words>
  <Application>Microsoft Office PowerPoint</Application>
  <PresentationFormat>Expunere pe ecran (4:3)</PresentationFormat>
  <Paragraphs>32</Paragraphs>
  <Slides>8</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8</vt:i4>
      </vt:variant>
    </vt:vector>
  </HeadingPairs>
  <TitlesOfParts>
    <vt:vector size="14" baseType="lpstr">
      <vt:lpstr>Arial</vt:lpstr>
      <vt:lpstr>Calibri</vt:lpstr>
      <vt:lpstr>Constantia</vt:lpstr>
      <vt:lpstr>Times New Roman</vt:lpstr>
      <vt:lpstr>Wingdings 2</vt:lpstr>
      <vt:lpstr>Flux</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Company>Unitate Scolara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Diapozitivul 1</dc:title>
  <dc:creator>user</dc:creator>
  <cp:lastModifiedBy>Georgia Tacu</cp:lastModifiedBy>
  <cp:revision>5</cp:revision>
  <dcterms:created xsi:type="dcterms:W3CDTF">2023-03-31T18:55:02Z</dcterms:created>
  <dcterms:modified xsi:type="dcterms:W3CDTF">2023-04-02T17:48:49Z</dcterms:modified>
</cp:coreProperties>
</file>