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92938" y="1927301"/>
            <a:ext cx="5292090" cy="375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1877" y="143332"/>
            <a:ext cx="9588245" cy="1301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5686" y="3100925"/>
            <a:ext cx="9439275" cy="1659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mailto:Liliana.velea@meteoromania.ro" TargetMode="External"/><Relationship Id="rId4" Type="http://schemas.openxmlformats.org/officeDocument/2006/relationships/hyperlink" Target="mailto:Anisoara.irimescu@meteoromania.ro" TargetMode="External"/><Relationship Id="rId5" Type="http://schemas.openxmlformats.org/officeDocument/2006/relationships/hyperlink" Target="mailto:zenaida.chitu@meteoromania.ro" TargetMode="External"/><Relationship Id="rId6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s://cds.climate.copernicus.eu/cdsapp%23!/search?type=application" TargetMode="External"/><Relationship Id="rId4" Type="http://schemas.openxmlformats.org/officeDocument/2006/relationships/hyperlink" Target="http://indecis.eu/indices.php" TargetMode="External"/><Relationship Id="rId5" Type="http://schemas.openxmlformats.org/officeDocument/2006/relationships/hyperlink" Target="https://roadapt.ro/geoportal-harta-interactiva.php" TargetMode="External"/><Relationship Id="rId6" Type="http://schemas.openxmlformats.org/officeDocument/2006/relationships/hyperlink" Target="https://pric.unive.it/projects/wecent/home#c4212" TargetMode="External"/><Relationship Id="rId7" Type="http://schemas.openxmlformats.org/officeDocument/2006/relationships/hyperlink" Target="http://wectou.meteoromania.ro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meteoromania.ro/clima/adaptarea-la-" TargetMode="External"/><Relationship Id="rId4" Type="http://schemas.openxmlformats.org/officeDocument/2006/relationships/hyperlink" Target="http://www.interreg-danube.eu/approved-projects/insights" TargetMode="External"/><Relationship Id="rId5" Type="http://schemas.openxmlformats.org/officeDocument/2006/relationships/hyperlink" Target="http://www.europarl.europa.eu/RegData/etudes/BRIE/2023/751464/EPRS_BRI(2023)751464_EN.pdf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s://turism.gov.ro/web/2022/03/17/protocol-de-colaborare-intre-m-a-t-si-o-a-r-pentru-sustinerea-turismului-rural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hyperlink" Target="https://single-market-economy.ec.europa.eu/sectors/tourism/eu-funding-and-businesses/funding-guide_en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2208" y="1055369"/>
            <a:ext cx="8870315" cy="173228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algn="ctr" marL="12065" marR="5080" indent="-3175">
              <a:lnSpc>
                <a:spcPts val="4320"/>
              </a:lnSpc>
              <a:spcBef>
                <a:spcPts val="640"/>
              </a:spcBef>
            </a:pPr>
            <a:r>
              <a:rPr dirty="0" sz="4000" spc="-20">
                <a:solidFill>
                  <a:srgbClr val="FFFF00"/>
                </a:solidFill>
                <a:latin typeface="Arial Rounded MT Bold"/>
                <a:cs typeface="Arial Rounded MT Bold"/>
              </a:rPr>
              <a:t>Climate</a:t>
            </a:r>
            <a:r>
              <a:rPr dirty="0" sz="4000" spc="7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35">
                <a:solidFill>
                  <a:srgbClr val="FFFF00"/>
                </a:solidFill>
                <a:latin typeface="Arial Rounded MT Bold"/>
                <a:cs typeface="Arial Rounded MT Bold"/>
              </a:rPr>
              <a:t>changes</a:t>
            </a:r>
            <a:r>
              <a:rPr dirty="0" sz="4000" spc="5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10">
                <a:solidFill>
                  <a:srgbClr val="FFFF00"/>
                </a:solidFill>
                <a:latin typeface="Arial Rounded MT Bold"/>
                <a:cs typeface="Arial Rounded MT Bold"/>
              </a:rPr>
              <a:t>and</a:t>
            </a:r>
            <a:r>
              <a:rPr dirty="0" sz="4000" spc="5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 Rounded MT Bold"/>
                <a:cs typeface="Arial Rounded MT Bold"/>
              </a:rPr>
              <a:t>their</a:t>
            </a:r>
            <a:r>
              <a:rPr dirty="0" sz="4000" spc="55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 Rounded MT Bold"/>
                <a:cs typeface="Arial Rounded MT Bold"/>
              </a:rPr>
              <a:t>impact </a:t>
            </a:r>
            <a:r>
              <a:rPr dirty="0" sz="400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 Rounded MT Bold"/>
                <a:cs typeface="Arial Rounded MT Bold"/>
              </a:rPr>
              <a:t>on</a:t>
            </a:r>
            <a:r>
              <a:rPr dirty="0" sz="4000" spc="-15">
                <a:solidFill>
                  <a:srgbClr val="FFFF00"/>
                </a:solidFill>
                <a:latin typeface="Arial Rounded MT Bold"/>
                <a:cs typeface="Arial Rounded MT Bold"/>
              </a:rPr>
              <a:t> Romanian</a:t>
            </a:r>
            <a:r>
              <a:rPr dirty="0" sz="4000" spc="-2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45">
                <a:solidFill>
                  <a:srgbClr val="FFFF00"/>
                </a:solidFill>
                <a:latin typeface="Arial Rounded MT Bold"/>
                <a:cs typeface="Arial Rounded MT Bold"/>
              </a:rPr>
              <a:t>rural</a:t>
            </a:r>
            <a:r>
              <a:rPr dirty="0" sz="4000" spc="-1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 Rounded MT Bold"/>
                <a:cs typeface="Arial Rounded MT Bold"/>
              </a:rPr>
              <a:t>tourism-</a:t>
            </a:r>
            <a:r>
              <a:rPr dirty="0" sz="4000" spc="5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 Rounded MT Bold"/>
                <a:cs typeface="Arial Rounded MT Bold"/>
              </a:rPr>
              <a:t>a</a:t>
            </a:r>
            <a:r>
              <a:rPr dirty="0" sz="4000" spc="-15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45">
                <a:solidFill>
                  <a:srgbClr val="FFFF00"/>
                </a:solidFill>
                <a:latin typeface="Arial Rounded MT Bold"/>
                <a:cs typeface="Arial Rounded MT Bold"/>
              </a:rPr>
              <a:t>review </a:t>
            </a:r>
            <a:r>
              <a:rPr dirty="0" sz="4000" spc="-985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 Rounded MT Bold"/>
                <a:cs typeface="Arial Rounded MT Bold"/>
              </a:rPr>
              <a:t>of</a:t>
            </a:r>
            <a:r>
              <a:rPr dirty="0" sz="4000" spc="43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15">
                <a:solidFill>
                  <a:srgbClr val="FFFF00"/>
                </a:solidFill>
                <a:latin typeface="Arial Rounded MT Bold"/>
                <a:cs typeface="Arial Rounded MT Bold"/>
              </a:rPr>
              <a:t>actionable</a:t>
            </a:r>
            <a:r>
              <a:rPr dirty="0" sz="4000" spc="-5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dirty="0" sz="4000" spc="-20">
                <a:solidFill>
                  <a:srgbClr val="FFFF00"/>
                </a:solidFill>
                <a:latin typeface="Arial Rounded MT Bold"/>
                <a:cs typeface="Arial Rounded MT Bold"/>
              </a:rPr>
              <a:t>knowledge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4267" y="3807167"/>
            <a:ext cx="7034530" cy="133096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19"/>
              </a:spcBef>
            </a:pPr>
            <a:r>
              <a:rPr dirty="0" sz="1800" spc="85" b="1">
                <a:solidFill>
                  <a:srgbClr val="001F5F"/>
                </a:solidFill>
                <a:latin typeface="Calibri"/>
                <a:cs typeface="Calibri"/>
              </a:rPr>
              <a:t>Liliana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105" b="1">
                <a:solidFill>
                  <a:srgbClr val="001F5F"/>
                </a:solidFill>
                <a:latin typeface="Calibri"/>
                <a:cs typeface="Calibri"/>
              </a:rPr>
              <a:t>VELEA,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001F5F"/>
                </a:solidFill>
                <a:latin typeface="Calibri"/>
                <a:cs typeface="Calibri"/>
              </a:rPr>
              <a:t>Anișoara</a:t>
            </a:r>
            <a:r>
              <a:rPr dirty="0" sz="1800" spc="-6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100" b="1">
                <a:solidFill>
                  <a:srgbClr val="001F5F"/>
                </a:solidFill>
                <a:latin typeface="Calibri"/>
                <a:cs typeface="Calibri"/>
              </a:rPr>
              <a:t>IRIMESCU,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80" b="1">
                <a:solidFill>
                  <a:srgbClr val="001F5F"/>
                </a:solidFill>
                <a:latin typeface="Calibri"/>
                <a:cs typeface="Calibri"/>
              </a:rPr>
              <a:t>Roxana</a:t>
            </a:r>
            <a:r>
              <a:rPr dirty="0" sz="1800" spc="-6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60" b="1">
                <a:solidFill>
                  <a:srgbClr val="001F5F"/>
                </a:solidFill>
                <a:latin typeface="Calibri"/>
                <a:cs typeface="Calibri"/>
              </a:rPr>
              <a:t>BOJARIU,</a:t>
            </a:r>
            <a:r>
              <a:rPr dirty="0" sz="18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85" b="1">
                <a:solidFill>
                  <a:srgbClr val="001F5F"/>
                </a:solidFill>
                <a:latin typeface="Calibri"/>
                <a:cs typeface="Calibri"/>
              </a:rPr>
              <a:t>Zenaida</a:t>
            </a:r>
            <a:r>
              <a:rPr dirty="0" sz="1800" spc="-6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125" b="1">
                <a:solidFill>
                  <a:srgbClr val="001F5F"/>
                </a:solidFill>
                <a:latin typeface="Calibri"/>
                <a:cs typeface="Calibri"/>
              </a:rPr>
              <a:t>CHIȚU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dirty="0" sz="1600" spc="50" b="1">
                <a:solidFill>
                  <a:srgbClr val="001F5F"/>
                </a:solidFill>
                <a:latin typeface="Calibri"/>
                <a:cs typeface="Calibri"/>
              </a:rPr>
              <a:t>Administrația</a:t>
            </a:r>
            <a:r>
              <a:rPr dirty="0" sz="1600" spc="-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60" b="1">
                <a:solidFill>
                  <a:srgbClr val="001F5F"/>
                </a:solidFill>
                <a:latin typeface="Calibri"/>
                <a:cs typeface="Calibri"/>
              </a:rPr>
              <a:t>Națională</a:t>
            </a:r>
            <a:r>
              <a:rPr dirty="0" sz="1600" spc="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75" b="1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dirty="0" sz="16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35" b="1">
                <a:solidFill>
                  <a:srgbClr val="001F5F"/>
                </a:solidFill>
                <a:latin typeface="Calibri"/>
                <a:cs typeface="Calibri"/>
              </a:rPr>
              <a:t>Meteorologie,</a:t>
            </a:r>
            <a:r>
              <a:rPr dirty="0" sz="16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80" b="1">
                <a:solidFill>
                  <a:srgbClr val="001F5F"/>
                </a:solidFill>
                <a:latin typeface="Calibri"/>
                <a:cs typeface="Calibri"/>
              </a:rPr>
              <a:t>București,</a:t>
            </a:r>
            <a:r>
              <a:rPr dirty="0" sz="16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75" b="1">
                <a:solidFill>
                  <a:srgbClr val="001F5F"/>
                </a:solidFill>
                <a:latin typeface="Calibri"/>
                <a:cs typeface="Calibri"/>
              </a:rPr>
              <a:t>România</a:t>
            </a:r>
            <a:endParaRPr sz="1600">
              <a:latin typeface="Calibri"/>
              <a:cs typeface="Calibri"/>
            </a:endParaRPr>
          </a:p>
          <a:p>
            <a:pPr algn="ctr" marL="225425" marR="217170">
              <a:lnSpc>
                <a:spcPts val="1730"/>
              </a:lnSpc>
              <a:spcBef>
                <a:spcPts val="1035"/>
              </a:spcBef>
            </a:pPr>
            <a:r>
              <a:rPr dirty="0" u="sng" sz="1600" spc="5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  <a:hlinkClick r:id="rId3"/>
              </a:rPr>
              <a:t>Liliana.velea@meteoromania.ro</a:t>
            </a:r>
            <a:r>
              <a:rPr dirty="0" sz="1600" spc="55" b="1">
                <a:solidFill>
                  <a:srgbClr val="001F5F"/>
                </a:solidFill>
                <a:latin typeface="Calibri"/>
                <a:cs typeface="Calibri"/>
              </a:rPr>
              <a:t>; </a:t>
            </a:r>
            <a:r>
              <a:rPr dirty="0" u="sng" sz="1600" spc="6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  <a:hlinkClick r:id="rId4"/>
              </a:rPr>
              <a:t>Anisoara.irimescu@meteoromania.ro</a:t>
            </a:r>
            <a:r>
              <a:rPr dirty="0" sz="1600" spc="60" b="1">
                <a:solidFill>
                  <a:srgbClr val="001F5F"/>
                </a:solidFill>
                <a:latin typeface="Calibri"/>
                <a:cs typeface="Calibri"/>
              </a:rPr>
              <a:t>; </a:t>
            </a:r>
            <a:r>
              <a:rPr dirty="0" sz="1600" spc="-3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45" b="1">
                <a:solidFill>
                  <a:srgbClr val="001F5F"/>
                </a:solidFill>
                <a:latin typeface="Calibri"/>
                <a:cs typeface="Calibri"/>
              </a:rPr>
              <a:t>bojariu@meteoromania.ro;</a:t>
            </a:r>
            <a:r>
              <a:rPr dirty="0" sz="1600" spc="-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u="sng" sz="1600" spc="6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  <a:hlinkClick r:id="rId5"/>
              </a:rPr>
              <a:t>zenaida.chitu@meteoromania.ro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54383" y="6124955"/>
            <a:ext cx="624840" cy="6019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195" y="205740"/>
            <a:ext cx="10515600" cy="13258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2127885" marR="5080" indent="-2115820">
              <a:lnSpc>
                <a:spcPts val="4750"/>
              </a:lnSpc>
              <a:spcBef>
                <a:spcPts val="705"/>
              </a:spcBef>
            </a:pPr>
            <a:r>
              <a:rPr dirty="0" spc="50"/>
              <a:t>Climate</a:t>
            </a:r>
            <a:r>
              <a:rPr dirty="0" spc="-155"/>
              <a:t> </a:t>
            </a:r>
            <a:r>
              <a:rPr dirty="0"/>
              <a:t>products</a:t>
            </a:r>
            <a:r>
              <a:rPr dirty="0" spc="-145"/>
              <a:t> </a:t>
            </a:r>
            <a:r>
              <a:rPr dirty="0" spc="-25"/>
              <a:t>and</a:t>
            </a:r>
            <a:r>
              <a:rPr dirty="0" spc="-170"/>
              <a:t> </a:t>
            </a:r>
            <a:r>
              <a:rPr dirty="0" spc="80"/>
              <a:t>services</a:t>
            </a:r>
            <a:r>
              <a:rPr dirty="0" spc="-190"/>
              <a:t> </a:t>
            </a:r>
            <a:r>
              <a:rPr dirty="0" spc="-60"/>
              <a:t>relevant</a:t>
            </a:r>
            <a:r>
              <a:rPr dirty="0" spc="-165"/>
              <a:t> </a:t>
            </a:r>
            <a:r>
              <a:rPr dirty="0" spc="-130"/>
              <a:t>for </a:t>
            </a:r>
            <a:r>
              <a:rPr dirty="0" spc="-980"/>
              <a:t> </a:t>
            </a:r>
            <a:r>
              <a:rPr dirty="0" spc="45"/>
              <a:t>Rom</a:t>
            </a:r>
            <a:r>
              <a:rPr dirty="0" spc="45"/>
              <a:t>a</a:t>
            </a:r>
            <a:r>
              <a:rPr dirty="0" spc="-55"/>
              <a:t>nian</a:t>
            </a:r>
            <a:r>
              <a:rPr dirty="0" spc="-180"/>
              <a:t> </a:t>
            </a:r>
            <a:r>
              <a:rPr dirty="0" spc="-160"/>
              <a:t>ru</a:t>
            </a:r>
            <a:r>
              <a:rPr dirty="0" spc="-220"/>
              <a:t>r</a:t>
            </a:r>
            <a:r>
              <a:rPr dirty="0" spc="65"/>
              <a:t>a</a:t>
            </a:r>
            <a:r>
              <a:rPr dirty="0" spc="35"/>
              <a:t>l</a:t>
            </a:r>
            <a:r>
              <a:rPr dirty="0" spc="-170"/>
              <a:t> </a:t>
            </a:r>
            <a:r>
              <a:rPr dirty="0" spc="-170"/>
              <a:t>t</a:t>
            </a:r>
            <a:r>
              <a:rPr dirty="0" spc="-15"/>
              <a:t>ourism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3350" y="1697735"/>
          <a:ext cx="11969750" cy="515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/>
                <a:gridCol w="2388235"/>
                <a:gridCol w="1778635"/>
                <a:gridCol w="3302635"/>
                <a:gridCol w="2858134"/>
              </a:tblGrid>
              <a:tr h="904875">
                <a:tc>
                  <a:txBody>
                    <a:bodyPr/>
                    <a:lstStyle/>
                    <a:p>
                      <a:pPr marL="55244">
                        <a:lnSpc>
                          <a:spcPts val="1625"/>
                        </a:lnSpc>
                      </a:pPr>
                      <a:r>
                        <a:rPr dirty="0" sz="14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platform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2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25"/>
                        </a:lnSpc>
                      </a:pPr>
                      <a:r>
                        <a:rPr dirty="0" sz="14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Information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 marR="507365">
                        <a:lnSpc>
                          <a:spcPct val="107200"/>
                        </a:lnSpc>
                      </a:pPr>
                      <a:r>
                        <a:rPr dirty="0" sz="14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(general </a:t>
                      </a:r>
                      <a:r>
                        <a:rPr dirty="0" sz="14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4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  </a:t>
                      </a: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tourism)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625"/>
                        </a:lnSpc>
                      </a:pPr>
                      <a:r>
                        <a:rPr dirty="0" sz="14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observed/projection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625"/>
                        </a:lnSpc>
                      </a:pPr>
                      <a:r>
                        <a:rPr dirty="0" sz="140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Spatial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characteristics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</a:tr>
              <a:tr h="2351405">
                <a:tc>
                  <a:txBody>
                    <a:bodyPr/>
                    <a:lstStyle/>
                    <a:p>
                      <a:pPr marL="55244">
                        <a:lnSpc>
                          <a:spcPts val="163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erni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(CDS)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30"/>
                        </a:lnSpc>
                      </a:pPr>
                      <a:r>
                        <a:rPr dirty="0" u="sng" sz="1400" spc="35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https://cds.climate.copernic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u="sng" sz="1400" spc="35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us.eu/cdsapp#!/search?type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u="sng" sz="1400" spc="4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=application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30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General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1400" spc="60">
                          <a:latin typeface="Calibri"/>
                          <a:cs typeface="Calibri"/>
                        </a:rPr>
                        <a:t>Customized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630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Observed</a:t>
                      </a:r>
                      <a:r>
                        <a:rPr dirty="0" sz="1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(e.g.,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ERA5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Explorer)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880" marR="187325">
                        <a:lnSpc>
                          <a:spcPct val="107000"/>
                        </a:lnSpc>
                        <a:spcBef>
                          <a:spcPts val="805"/>
                        </a:spcBef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Projections</a:t>
                      </a:r>
                      <a:r>
                        <a:rPr dirty="0"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(e.g.,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European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temperature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statistics; Heat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wave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days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European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countries;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Fire weather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indicators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Europe)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880" marR="445134">
                        <a:lnSpc>
                          <a:spcPct val="106800"/>
                        </a:lnSpc>
                        <a:spcBef>
                          <a:spcPts val="8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je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tain 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tourism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meteorological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and snow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indicators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Europe)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63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European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global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coverage;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25">
                          <a:latin typeface="Calibri"/>
                          <a:cs typeface="Calibri"/>
                        </a:rPr>
                        <a:t>gridded</a:t>
                      </a:r>
                      <a:r>
                        <a:rPr dirty="0"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data/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national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level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/N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S3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 marL="55244">
                        <a:lnSpc>
                          <a:spcPts val="1630"/>
                        </a:lnSpc>
                      </a:pPr>
                      <a:r>
                        <a:rPr dirty="0" sz="14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INDECIS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30"/>
                        </a:lnSpc>
                      </a:pPr>
                      <a:r>
                        <a:rPr dirty="0" u="sng" sz="1400" spc="3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http://indecis.eu/indices.php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30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General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ts val="1680"/>
                        </a:lnSpc>
                        <a:spcBef>
                          <a:spcPts val="919"/>
                        </a:spcBef>
                      </a:pPr>
                      <a:r>
                        <a:rPr dirty="0" sz="1400" spc="60">
                          <a:latin typeface="Calibri"/>
                          <a:cs typeface="Calibri"/>
                        </a:rPr>
                        <a:t>Customized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630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Observed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63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European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coverage;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gridded</a:t>
                      </a:r>
                      <a:r>
                        <a:rPr dirty="0"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data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55244">
                        <a:lnSpc>
                          <a:spcPts val="1630"/>
                        </a:lnSpc>
                      </a:pPr>
                      <a:r>
                        <a:rPr dirty="0" sz="14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Ro-ADAPT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30"/>
                        </a:lnSpc>
                      </a:pPr>
                      <a:r>
                        <a:rPr dirty="0" u="sng" sz="1400" spc="1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https://roadapt.ro/geoportal-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u="sng" sz="1400" spc="25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harta-interactiva.php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30"/>
                        </a:lnSpc>
                      </a:pPr>
                      <a:r>
                        <a:rPr dirty="0" sz="1400" spc="60">
                          <a:latin typeface="Calibri"/>
                          <a:cs typeface="Calibri"/>
                        </a:rPr>
                        <a:t>Customized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630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Projections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63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Covering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Romania;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NUTS2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and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NUST3</a:t>
                      </a:r>
                      <a:r>
                        <a:rPr dirty="0" sz="1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55244">
                        <a:lnSpc>
                          <a:spcPts val="1635"/>
                        </a:lnSpc>
                      </a:pP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WeCENT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35"/>
                        </a:lnSpc>
                      </a:pPr>
                      <a:r>
                        <a:rPr dirty="0" u="sng" sz="1400" spc="15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https://pric.unive.it/projects/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u="sng" sz="1400" spc="4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wecent/home#c4212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35"/>
                        </a:lnSpc>
                      </a:pPr>
                      <a:r>
                        <a:rPr dirty="0" sz="1400" spc="60">
                          <a:latin typeface="Calibri"/>
                          <a:cs typeface="Calibri"/>
                        </a:rPr>
                        <a:t>Customized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63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Observed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635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touristic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destinations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(5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rural)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in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Romania;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locality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55244">
                        <a:lnSpc>
                          <a:spcPts val="1635"/>
                        </a:lnSpc>
                      </a:pPr>
                      <a:r>
                        <a:rPr dirty="0" sz="1400" spc="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WeCTOU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35"/>
                        </a:lnSpc>
                      </a:pPr>
                      <a:r>
                        <a:rPr dirty="0" u="sng" sz="1400" spc="2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http://wectou.meteoromania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u="sng" sz="1400" spc="-1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.ro/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35"/>
                        </a:lnSpc>
                      </a:pPr>
                      <a:r>
                        <a:rPr dirty="0" sz="1400" spc="60">
                          <a:latin typeface="Calibri"/>
                          <a:cs typeface="Calibri"/>
                        </a:rPr>
                        <a:t>Customized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63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Observed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635"/>
                        </a:lnSpc>
                      </a:pPr>
                      <a:r>
                        <a:rPr dirty="0" sz="1400" spc="30">
                          <a:latin typeface="Calibri"/>
                          <a:cs typeface="Calibri"/>
                        </a:rPr>
                        <a:t>175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touristic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destinations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(54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rural)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2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Romania;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locality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28663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95"/>
              <a:t>Conclusions</a:t>
            </a:r>
          </a:p>
        </p:txBody>
      </p:sp>
      <p:sp>
        <p:nvSpPr>
          <p:cNvPr id="4" name="object 4"/>
          <p:cNvSpPr/>
          <p:nvPr/>
        </p:nvSpPr>
        <p:spPr>
          <a:xfrm>
            <a:off x="419100" y="1825751"/>
            <a:ext cx="11620500" cy="4351020"/>
          </a:xfrm>
          <a:custGeom>
            <a:avLst/>
            <a:gdLst/>
            <a:ahLst/>
            <a:cxnLst/>
            <a:rect l="l" t="t" r="r" b="b"/>
            <a:pathLst>
              <a:path w="11620500" h="4351020">
                <a:moveTo>
                  <a:pt x="0" y="4351020"/>
                </a:moveTo>
                <a:lnTo>
                  <a:pt x="11620500" y="4351020"/>
                </a:lnTo>
                <a:lnTo>
                  <a:pt x="11620500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7840" y="1791969"/>
            <a:ext cx="11464290" cy="429006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At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least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on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short-term,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Romanian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25">
                <a:latin typeface="Calibri"/>
                <a:cs typeface="Calibri"/>
              </a:rPr>
              <a:t>rural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tourism,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204">
                <a:latin typeface="Calibri"/>
                <a:cs typeface="Calibri"/>
              </a:rPr>
              <a:t>as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well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200">
                <a:latin typeface="Calibri"/>
                <a:cs typeface="Calibri"/>
              </a:rPr>
              <a:t>as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130">
                <a:latin typeface="Calibri"/>
                <a:cs typeface="Calibri"/>
              </a:rPr>
              <a:t>beach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tourism,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95">
                <a:latin typeface="Calibri"/>
                <a:cs typeface="Calibri"/>
              </a:rPr>
              <a:t>may </a:t>
            </a:r>
            <a:r>
              <a:rPr dirty="0" sz="2800" spc="40">
                <a:latin typeface="Calibri"/>
                <a:cs typeface="Calibri"/>
              </a:rPr>
              <a:t>benefit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25">
                <a:latin typeface="Calibri"/>
                <a:cs typeface="Calibri"/>
              </a:rPr>
              <a:t>from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35">
                <a:latin typeface="Calibri"/>
                <a:cs typeface="Calibri"/>
              </a:rPr>
              <a:t>the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130">
                <a:latin typeface="Calibri"/>
                <a:cs typeface="Calibri"/>
              </a:rPr>
              <a:t>changes </a:t>
            </a:r>
            <a:r>
              <a:rPr dirty="0" sz="2800" spc="45">
                <a:latin typeface="Calibri"/>
                <a:cs typeface="Calibri"/>
              </a:rPr>
              <a:t>in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climate </a:t>
            </a:r>
            <a:r>
              <a:rPr dirty="0" sz="2800" spc="90">
                <a:latin typeface="Calibri"/>
                <a:cs typeface="Calibri"/>
              </a:rPr>
              <a:t>conditions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 spc="20">
                <a:latin typeface="Calibri"/>
                <a:cs typeface="Calibri"/>
              </a:rPr>
              <a:t>attractivity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95">
                <a:latin typeface="Calibri"/>
                <a:cs typeface="Calibri"/>
              </a:rPr>
              <a:t>and, </a:t>
            </a:r>
            <a:r>
              <a:rPr dirty="0" sz="2800" spc="100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overall,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30">
                <a:latin typeface="Calibri"/>
                <a:cs typeface="Calibri"/>
              </a:rPr>
              <a:t>the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tourism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30">
                <a:latin typeface="Calibri"/>
                <a:cs typeface="Calibri"/>
              </a:rPr>
              <a:t>flow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40">
                <a:latin typeface="Calibri"/>
                <a:cs typeface="Calibri"/>
              </a:rPr>
              <a:t>at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national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level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145">
                <a:latin typeface="Calibri"/>
                <a:cs typeface="Calibri"/>
              </a:rPr>
              <a:t>is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expected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to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120">
                <a:latin typeface="Calibri"/>
                <a:cs typeface="Calibri"/>
              </a:rPr>
              <a:t>decrease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in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145">
                <a:latin typeface="Calibri"/>
                <a:cs typeface="Calibri"/>
              </a:rPr>
              <a:t>a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very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low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degree</a:t>
            </a:r>
            <a:endParaRPr sz="2800">
              <a:latin typeface="Calibri"/>
              <a:cs typeface="Calibri"/>
            </a:endParaRPr>
          </a:p>
          <a:p>
            <a:pPr marL="241300" marR="635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  <a:tab pos="2007235" algn="l"/>
                <a:tab pos="3876040" algn="l"/>
                <a:tab pos="4568190" algn="l"/>
                <a:tab pos="6456680" algn="l"/>
                <a:tab pos="7306945" algn="l"/>
                <a:tab pos="8004175" algn="l"/>
                <a:tab pos="9695815" algn="l"/>
                <a:tab pos="11144885" algn="l"/>
              </a:tabLst>
            </a:pPr>
            <a:r>
              <a:rPr dirty="0" sz="2800" spc="35">
                <a:latin typeface="Calibri"/>
                <a:cs typeface="Calibri"/>
              </a:rPr>
              <a:t>Addit</a:t>
            </a:r>
            <a:r>
              <a:rPr dirty="0" sz="2800" spc="20">
                <a:latin typeface="Calibri"/>
                <a:cs typeface="Calibri"/>
              </a:rPr>
              <a:t>i</a:t>
            </a:r>
            <a:r>
              <a:rPr dirty="0" sz="2800" spc="90">
                <a:latin typeface="Calibri"/>
                <a:cs typeface="Calibri"/>
              </a:rPr>
              <a:t>onal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155">
                <a:latin typeface="Calibri"/>
                <a:cs typeface="Calibri"/>
              </a:rPr>
              <a:t>c</a:t>
            </a:r>
            <a:r>
              <a:rPr dirty="0" sz="2800" spc="185">
                <a:latin typeface="Calibri"/>
                <a:cs typeface="Calibri"/>
              </a:rPr>
              <a:t>h</a:t>
            </a:r>
            <a:r>
              <a:rPr dirty="0" sz="2800" spc="110">
                <a:latin typeface="Calibri"/>
                <a:cs typeface="Calibri"/>
              </a:rPr>
              <a:t>al</a:t>
            </a:r>
            <a:r>
              <a:rPr dirty="0" sz="2800" spc="85">
                <a:latin typeface="Calibri"/>
                <a:cs typeface="Calibri"/>
              </a:rPr>
              <a:t>l</a:t>
            </a:r>
            <a:r>
              <a:rPr dirty="0" sz="2800" spc="60">
                <a:latin typeface="Calibri"/>
                <a:cs typeface="Calibri"/>
              </a:rPr>
              <a:t>en</a:t>
            </a:r>
            <a:r>
              <a:rPr dirty="0" sz="2800" spc="30">
                <a:latin typeface="Calibri"/>
                <a:cs typeface="Calibri"/>
              </a:rPr>
              <a:t>g</a:t>
            </a:r>
            <a:r>
              <a:rPr dirty="0" sz="2800" spc="170">
                <a:latin typeface="Calibri"/>
                <a:cs typeface="Calibri"/>
              </a:rPr>
              <a:t>es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50">
                <a:latin typeface="Calibri"/>
                <a:cs typeface="Calibri"/>
              </a:rPr>
              <a:t>a</a:t>
            </a:r>
            <a:r>
              <a:rPr dirty="0" sz="2800" spc="5">
                <a:latin typeface="Calibri"/>
                <a:cs typeface="Calibri"/>
              </a:rPr>
              <a:t>r</a:t>
            </a:r>
            <a:r>
              <a:rPr dirty="0" sz="2800" spc="7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165">
                <a:latin typeface="Calibri"/>
                <a:cs typeface="Calibri"/>
              </a:rPr>
              <a:t>ass</a:t>
            </a:r>
            <a:r>
              <a:rPr dirty="0" sz="2800" spc="225">
                <a:latin typeface="Calibri"/>
                <a:cs typeface="Calibri"/>
              </a:rPr>
              <a:t>o</a:t>
            </a:r>
            <a:r>
              <a:rPr dirty="0" sz="2800" spc="130">
                <a:latin typeface="Calibri"/>
                <a:cs typeface="Calibri"/>
              </a:rPr>
              <a:t>ci</a:t>
            </a:r>
            <a:r>
              <a:rPr dirty="0" sz="2800" spc="170">
                <a:latin typeface="Calibri"/>
                <a:cs typeface="Calibri"/>
              </a:rPr>
              <a:t>a</a:t>
            </a:r>
            <a:r>
              <a:rPr dirty="0" sz="2800" spc="-50">
                <a:latin typeface="Calibri"/>
                <a:cs typeface="Calibri"/>
              </a:rPr>
              <a:t>t</a:t>
            </a:r>
            <a:r>
              <a:rPr dirty="0" sz="2800" spc="85">
                <a:latin typeface="Calibri"/>
                <a:cs typeface="Calibri"/>
              </a:rPr>
              <a:t>ed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15">
                <a:latin typeface="Calibri"/>
                <a:cs typeface="Calibri"/>
              </a:rPr>
              <a:t>with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30">
                <a:latin typeface="Calibri"/>
                <a:cs typeface="Calibri"/>
              </a:rPr>
              <a:t>th</a:t>
            </a:r>
            <a:r>
              <a:rPr dirty="0" sz="2800" spc="40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35">
                <a:latin typeface="Calibri"/>
                <a:cs typeface="Calibri"/>
              </a:rPr>
              <a:t>(ne</a:t>
            </a:r>
            <a:r>
              <a:rPr dirty="0" sz="2800" spc="25">
                <a:latin typeface="Calibri"/>
                <a:cs typeface="Calibri"/>
              </a:rPr>
              <a:t>g</a:t>
            </a:r>
            <a:r>
              <a:rPr dirty="0" sz="2800" spc="114">
                <a:latin typeface="Calibri"/>
                <a:cs typeface="Calibri"/>
              </a:rPr>
              <a:t>a</a:t>
            </a:r>
            <a:r>
              <a:rPr dirty="0" sz="2800" spc="-35">
                <a:latin typeface="Calibri"/>
                <a:cs typeface="Calibri"/>
              </a:rPr>
              <a:t>t</a:t>
            </a:r>
            <a:r>
              <a:rPr dirty="0" sz="2800" spc="5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v</a:t>
            </a:r>
            <a:r>
              <a:rPr dirty="0" sz="2800" spc="25">
                <a:latin typeface="Calibri"/>
                <a:cs typeface="Calibri"/>
              </a:rPr>
              <a:t>e)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85">
                <a:latin typeface="Calibri"/>
                <a:cs typeface="Calibri"/>
              </a:rPr>
              <a:t>im</a:t>
            </a:r>
            <a:r>
              <a:rPr dirty="0" sz="2800" spc="95">
                <a:latin typeface="Calibri"/>
                <a:cs typeface="Calibri"/>
              </a:rPr>
              <a:t>p</a:t>
            </a:r>
            <a:r>
              <a:rPr dirty="0" sz="2800" spc="160">
                <a:latin typeface="Calibri"/>
                <a:cs typeface="Calibri"/>
              </a:rPr>
              <a:t>act</a:t>
            </a:r>
            <a:r>
              <a:rPr dirty="0" sz="2800" spc="155">
                <a:latin typeface="Calibri"/>
                <a:cs typeface="Calibri"/>
              </a:rPr>
              <a:t>s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25">
                <a:latin typeface="Calibri"/>
                <a:cs typeface="Calibri"/>
              </a:rPr>
              <a:t>of  </a:t>
            </a:r>
            <a:r>
              <a:rPr dirty="0" sz="2800" spc="100">
                <a:latin typeface="Calibri"/>
                <a:cs typeface="Calibri"/>
              </a:rPr>
              <a:t>climate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125">
                <a:latin typeface="Calibri"/>
                <a:cs typeface="Calibri"/>
              </a:rPr>
              <a:t>changes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in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25">
                <a:latin typeface="Calibri"/>
                <a:cs typeface="Calibri"/>
              </a:rPr>
              <a:t>other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related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120">
                <a:latin typeface="Calibri"/>
                <a:cs typeface="Calibri"/>
              </a:rPr>
              <a:t>sectors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80">
                <a:latin typeface="Calibri"/>
                <a:cs typeface="Calibri"/>
              </a:rPr>
              <a:t>Climate-related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information,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105">
                <a:latin typeface="Calibri"/>
                <a:cs typeface="Calibri"/>
              </a:rPr>
              <a:t>customized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for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35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125">
                <a:latin typeface="Calibri"/>
                <a:cs typeface="Calibri"/>
              </a:rPr>
              <a:t>users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needs,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95">
                <a:latin typeface="Calibri"/>
                <a:cs typeface="Calibri"/>
              </a:rPr>
              <a:t>may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help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in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building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resilience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25">
                <a:latin typeface="Calibri"/>
                <a:cs typeface="Calibri"/>
              </a:rPr>
              <a:t>of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25">
                <a:latin typeface="Calibri"/>
                <a:cs typeface="Calibri"/>
              </a:rPr>
              <a:t>rural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tourism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95">
                <a:latin typeface="Calibri"/>
                <a:cs typeface="Calibri"/>
              </a:rPr>
              <a:t>sector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40">
                <a:latin typeface="Calibri"/>
                <a:cs typeface="Calibri"/>
              </a:rPr>
              <a:t>relation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to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climate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change.</a:t>
            </a:r>
            <a:endParaRPr sz="2800">
              <a:latin typeface="Calibri"/>
              <a:cs typeface="Calibri"/>
            </a:endParaRPr>
          </a:p>
          <a:p>
            <a:pPr marL="241300" marR="698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75">
                <a:latin typeface="Calibri"/>
                <a:cs typeface="Calibri"/>
              </a:rPr>
              <a:t>Limitations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25">
                <a:latin typeface="Calibri"/>
                <a:cs typeface="Calibri"/>
              </a:rPr>
              <a:t>of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35">
                <a:latin typeface="Calibri"/>
                <a:cs typeface="Calibri"/>
              </a:rPr>
              <a:t>the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study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are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related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to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35">
                <a:latin typeface="Calibri"/>
                <a:cs typeface="Calibri"/>
              </a:rPr>
              <a:t>the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20">
                <a:latin typeface="Calibri"/>
                <a:cs typeface="Calibri"/>
              </a:rPr>
              <a:t>narrow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130">
                <a:latin typeface="Calibri"/>
                <a:cs typeface="Calibri"/>
              </a:rPr>
              <a:t>focus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25">
                <a:latin typeface="Calibri"/>
                <a:cs typeface="Calibri"/>
              </a:rPr>
              <a:t>of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35">
                <a:latin typeface="Calibri"/>
                <a:cs typeface="Calibri"/>
              </a:rPr>
              <a:t>the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investigated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110">
                <a:latin typeface="Calibri"/>
                <a:cs typeface="Calibri"/>
              </a:rPr>
              <a:t>subject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15">
                <a:latin typeface="Calibri"/>
                <a:cs typeface="Calibri"/>
              </a:rPr>
              <a:t>(rural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tourism)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and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limited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geographical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area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(Romania).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6783" y="62306"/>
            <a:ext cx="25952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5"/>
              <a:t>References</a:t>
            </a:r>
          </a:p>
        </p:txBody>
      </p:sp>
      <p:sp>
        <p:nvSpPr>
          <p:cNvPr id="4" name="object 4"/>
          <p:cNvSpPr/>
          <p:nvPr/>
        </p:nvSpPr>
        <p:spPr>
          <a:xfrm>
            <a:off x="257556" y="711708"/>
            <a:ext cx="11764010" cy="6061075"/>
          </a:xfrm>
          <a:custGeom>
            <a:avLst/>
            <a:gdLst/>
            <a:ahLst/>
            <a:cxnLst/>
            <a:rect l="l" t="t" r="r" b="b"/>
            <a:pathLst>
              <a:path w="11764010" h="6061075">
                <a:moveTo>
                  <a:pt x="0" y="6060948"/>
                </a:moveTo>
                <a:lnTo>
                  <a:pt x="11763756" y="6060948"/>
                </a:lnTo>
                <a:lnTo>
                  <a:pt x="11763756" y="0"/>
                </a:lnTo>
                <a:lnTo>
                  <a:pt x="0" y="0"/>
                </a:lnTo>
                <a:lnTo>
                  <a:pt x="0" y="606094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5686" y="872109"/>
            <a:ext cx="11606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40">
                <a:latin typeface="Calibri"/>
                <a:cs typeface="Calibri"/>
              </a:rPr>
              <a:t>Amihăesei,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V.A.,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Micu,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D.M.,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Cheval,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S.,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Dumitrescu,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A.,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Sfîcă,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L.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&amp;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Bîrsan,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M.V.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(2024).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Changes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snow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cover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climatology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and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its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elevation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dependency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 </a:t>
            </a:r>
            <a:r>
              <a:rPr dirty="0" sz="1200" spc="45">
                <a:latin typeface="Calibri"/>
                <a:cs typeface="Calibri"/>
              </a:rPr>
              <a:t>Romania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(1961–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286" y="1000125"/>
            <a:ext cx="6678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>
                <a:latin typeface="Calibri"/>
                <a:cs typeface="Calibri"/>
              </a:rPr>
              <a:t>2020),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Journal</a:t>
            </a:r>
            <a:r>
              <a:rPr dirty="0" sz="1200" spc="5">
                <a:latin typeface="Calibri"/>
                <a:cs typeface="Calibri"/>
              </a:rPr>
              <a:t> of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Hydrology: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Regional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Studies,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51,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101637.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https://doi.org/10.1016/j.ejrh.2023.101637.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686" y="1204340"/>
            <a:ext cx="1160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25">
                <a:latin typeface="Calibri"/>
                <a:cs typeface="Calibri"/>
              </a:rPr>
              <a:t>Bojariu,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R. 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(2021).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‘Schimbările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climatice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–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de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la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bazele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fizice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riscuri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și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adaptare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-Editie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revizuita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si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adaugita 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[Climate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change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–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from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physical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bases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risks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286" y="1332357"/>
            <a:ext cx="11377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>
                <a:latin typeface="Calibri"/>
                <a:cs typeface="Calibri"/>
              </a:rPr>
              <a:t>adaptation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-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Revised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and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added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edition,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In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Romanian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a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summary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in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English],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Ed.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Printech,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București.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220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https://</a:t>
            </a:r>
            <a:r>
              <a:rPr dirty="0" sz="1200" spc="15">
                <a:latin typeface="Calibri"/>
                <a:cs typeface="Calibri"/>
                <a:hlinkClick r:id="rId3"/>
              </a:rPr>
              <a:t>www.meteoromania.ro/clima/adaptarea-la-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286" y="1460372"/>
            <a:ext cx="1463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>
                <a:latin typeface="Calibri"/>
                <a:cs typeface="Calibri"/>
              </a:rPr>
              <a:t>schimbarile-climatice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686" y="1664284"/>
            <a:ext cx="11607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55">
                <a:latin typeface="Calibri"/>
                <a:cs typeface="Calibri"/>
              </a:rPr>
              <a:t>Ciscar,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J.C., 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al.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(2009).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Climate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change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impacts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Europe.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Final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report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PESETA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research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project,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JRC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Research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Reports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JRC55391,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Joint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Research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Centre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(Seville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686" y="1770600"/>
            <a:ext cx="11607165" cy="63944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270"/>
              </a:spcBef>
            </a:pPr>
            <a:r>
              <a:rPr dirty="0" sz="1200" spc="25">
                <a:latin typeface="Calibri"/>
                <a:cs typeface="Calibri"/>
              </a:rPr>
              <a:t>site).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https://publications.jrc.ec.europa.eu/repository/bitstream/JRC55391/jrc55391.pdf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Croitoru,</a:t>
            </a:r>
            <a:r>
              <a:rPr dirty="0" sz="1200" spc="-4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A-E.,</a:t>
            </a:r>
            <a:r>
              <a:rPr dirty="0" sz="1200" spc="3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Times New Roman"/>
                <a:cs typeface="Times New Roman"/>
              </a:rPr>
              <a:t>Piticar,</a:t>
            </a:r>
            <a:r>
              <a:rPr dirty="0" sz="12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A.,</a:t>
            </a:r>
            <a:r>
              <a:rPr dirty="0" sz="12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Burada,</a:t>
            </a:r>
            <a:r>
              <a:rPr dirty="0" sz="1200" spc="4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D.C.</a:t>
            </a:r>
            <a:r>
              <a:rPr dirty="0" sz="12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(2016a).</a:t>
            </a:r>
            <a:r>
              <a:rPr dirty="0" sz="1200" spc="3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Changes</a:t>
            </a:r>
            <a:r>
              <a:rPr dirty="0" sz="1200" spc="5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dirty="0" sz="12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precipitation</a:t>
            </a:r>
            <a:r>
              <a:rPr dirty="0" sz="1200" spc="7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extremes</a:t>
            </a:r>
            <a:r>
              <a:rPr dirty="0" sz="1200" spc="3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dirty="0" sz="12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Romania,</a:t>
            </a:r>
            <a:r>
              <a:rPr dirty="0" sz="1200" spc="5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333333"/>
                </a:solidFill>
                <a:latin typeface="Times New Roman"/>
                <a:cs typeface="Times New Roman"/>
              </a:rPr>
              <a:t>Quaternary</a:t>
            </a:r>
            <a:r>
              <a:rPr dirty="0" sz="1200" spc="20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333333"/>
                </a:solidFill>
                <a:latin typeface="Times New Roman"/>
                <a:cs typeface="Times New Roman"/>
              </a:rPr>
              <a:t>International,</a:t>
            </a:r>
            <a:r>
              <a:rPr dirty="0" sz="1200" spc="50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415,</a:t>
            </a:r>
            <a:r>
              <a:rPr dirty="0" sz="12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325-335.</a:t>
            </a:r>
            <a:r>
              <a:rPr dirty="0" sz="12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Times New Roman"/>
                <a:cs typeface="Times New Roman"/>
              </a:rPr>
              <a:t>https://doi.org/10.1016/j.quaint.2015.07.028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45">
                <a:latin typeface="Calibri"/>
                <a:cs typeface="Calibri"/>
              </a:rPr>
              <a:t>Czuczor,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K.,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Kozma,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G.,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&amp;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Radics,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Z.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(2023).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The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territorial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tourism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development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strategies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and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implemented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cross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border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cooperation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projects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Bihor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County.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286" y="2329434"/>
            <a:ext cx="11380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5">
                <a:latin typeface="Calibri"/>
                <a:cs typeface="Calibri"/>
              </a:rPr>
              <a:t>assessment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2007-2013</a:t>
            </a:r>
            <a:r>
              <a:rPr dirty="0" sz="1200" spc="45">
                <a:latin typeface="Calibri"/>
                <a:cs typeface="Calibri"/>
              </a:rPr>
              <a:t> and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2014-2020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programming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periods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exploitation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EU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funds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from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point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of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view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of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tourism.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GeoJournal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Tourism</a:t>
            </a:r>
            <a:r>
              <a:rPr dirty="0" sz="1200" spc="45">
                <a:latin typeface="Calibri"/>
                <a:cs typeface="Calibri"/>
              </a:rPr>
              <a:t> and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Geosites,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286" y="2457450"/>
            <a:ext cx="410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latin typeface="Calibri"/>
                <a:cs typeface="Calibri"/>
              </a:rPr>
              <a:t>48(2spl),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798–809.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https://doi.org/10.30892/gtg.482spl14-1080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686" y="2661665"/>
            <a:ext cx="11606530" cy="3365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5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35">
                <a:latin typeface="Calibri"/>
                <a:cs typeface="Calibri"/>
              </a:rPr>
              <a:t>Galluzo,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N. </a:t>
            </a:r>
            <a:r>
              <a:rPr dirty="0" sz="1200" spc="15">
                <a:latin typeface="Calibri"/>
                <a:cs typeface="Calibri"/>
              </a:rPr>
              <a:t>(2021).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quantitative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analysis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on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Romanian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rural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areas,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agritourism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and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impacts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European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Union’s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financial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subsidies,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Journal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of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Rural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Studies,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82,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458- 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467,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https://doi.org/10.1016/j.jrurstud.2021.01.025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686" y="2993897"/>
            <a:ext cx="116058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45">
                <a:latin typeface="Calibri"/>
                <a:cs typeface="Calibri"/>
              </a:rPr>
              <a:t>Harpa,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G.V.,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Croitoru,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A.E.,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Djurdjevic,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V.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Horvath,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C.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(2019).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Future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changes</a:t>
            </a:r>
            <a:r>
              <a:rPr dirty="0" sz="1200" spc="20">
                <a:latin typeface="Calibri"/>
                <a:cs typeface="Calibri"/>
              </a:rPr>
              <a:t> 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five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extreme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precipitation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indices</a:t>
            </a:r>
            <a:r>
              <a:rPr dirty="0" sz="1200" spc="20">
                <a:latin typeface="Calibri"/>
                <a:cs typeface="Calibri"/>
              </a:rPr>
              <a:t> 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lowlands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Romania.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Int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J </a:t>
            </a:r>
            <a:r>
              <a:rPr dirty="0" sz="1200" spc="45">
                <a:latin typeface="Calibri"/>
                <a:cs typeface="Calibri"/>
              </a:rPr>
              <a:t>Climatol.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39,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5720–5740.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dirty="0" spc="10"/>
              <a:t>https://doi.org/10.1002/joc.6183</a:t>
            </a: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pc="20"/>
              <a:t>https://oportunitati-ue.gov.ro/en/meat-lanseaza-in-consultare-publica-strategia-nationala-a-romaniei-pentru-dezvoltarea-turismului/].</a:t>
            </a: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pc="10"/>
              <a:t>https://turism.gov.ro/web/programe-si-strategii-2/</a:t>
            </a: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pc="20"/>
              <a:t>https://turism.gov.ro/web/wp-content/uploads/2022/11/Plan-de-actiune_SE-final-2022.pdf</a:t>
            </a: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pc="20"/>
              <a:t>https://turism.gov.ro/web/wp-content/uploads/2022/11/SNRDT-actualizat-var-pt-HG-2023-2035.pdf</a:t>
            </a: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pc="20"/>
              <a:t>https://turism.gov.ro/web/wp-content/uploads/2022/11/SNRDT-actualizat-var-pt-HG-2023-2035.pdf</a:t>
            </a: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pc="40"/>
              <a:t>INSiGHT,</a:t>
            </a:r>
            <a:r>
              <a:rPr dirty="0" spc="-35"/>
              <a:t> </a:t>
            </a:r>
            <a:r>
              <a:rPr dirty="0" spc="25"/>
              <a:t>2018.</a:t>
            </a:r>
            <a:r>
              <a:rPr dirty="0" spc="15"/>
              <a:t> https://</a:t>
            </a:r>
            <a:r>
              <a:rPr dirty="0" spc="15">
                <a:hlinkClick r:id="rId4"/>
              </a:rPr>
              <a:t>www.interreg-danube.eu/approved-projects/insights</a:t>
            </a: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0665" algn="l"/>
                <a:tab pos="241300" algn="l"/>
                <a:tab pos="812165" algn="l"/>
                <a:tab pos="1123315" algn="l"/>
                <a:tab pos="1394460" algn="l"/>
                <a:tab pos="1967864" algn="l"/>
                <a:tab pos="2269490" algn="l"/>
                <a:tab pos="2899410" algn="l"/>
                <a:tab pos="3446145" algn="l"/>
                <a:tab pos="4234180" algn="l"/>
                <a:tab pos="4622800" algn="l"/>
                <a:tab pos="5406390" algn="l"/>
                <a:tab pos="5711190" algn="l"/>
                <a:tab pos="6518909" algn="l"/>
                <a:tab pos="7203440" algn="l"/>
                <a:tab pos="7628890" algn="l"/>
                <a:tab pos="8107045" algn="l"/>
                <a:tab pos="8913495" algn="l"/>
              </a:tabLst>
            </a:pPr>
            <a:r>
              <a:rPr dirty="0" spc="55"/>
              <a:t>Linca,	</a:t>
            </a:r>
            <a:r>
              <a:rPr dirty="0" spc="35"/>
              <a:t>A.	</a:t>
            </a:r>
            <a:r>
              <a:rPr dirty="0" spc="-50"/>
              <a:t>&amp;	</a:t>
            </a:r>
            <a:r>
              <a:rPr dirty="0" spc="20"/>
              <a:t>Toma,	</a:t>
            </a:r>
            <a:r>
              <a:rPr dirty="0" spc="60"/>
              <a:t>E.	</a:t>
            </a:r>
            <a:r>
              <a:rPr dirty="0" spc="10"/>
              <a:t>(2021):	</a:t>
            </a:r>
            <a:r>
              <a:rPr dirty="0" spc="35"/>
              <a:t>Study	</a:t>
            </a:r>
            <a:r>
              <a:rPr dirty="0" spc="15"/>
              <a:t>regarding	the	evolution	</a:t>
            </a:r>
            <a:r>
              <a:rPr dirty="0" spc="10"/>
              <a:t>of	</a:t>
            </a:r>
            <a:r>
              <a:rPr dirty="0" spc="30"/>
              <a:t>mountain	tourism	</a:t>
            </a:r>
            <a:r>
              <a:rPr dirty="0" spc="45"/>
              <a:t>and	</a:t>
            </a:r>
            <a:r>
              <a:rPr dirty="0" spc="10"/>
              <a:t>rural	</a:t>
            </a:r>
            <a:r>
              <a:rPr dirty="0" spc="25"/>
              <a:t>mountain	</a:t>
            </a:r>
            <a:r>
              <a:rPr dirty="0" spc="30"/>
              <a:t>tourism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21367" y="4551679"/>
            <a:ext cx="20218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75" algn="l"/>
                <a:tab pos="1153795" algn="l"/>
              </a:tabLst>
            </a:pPr>
            <a:r>
              <a:rPr dirty="0" sz="1200" spc="25">
                <a:latin typeface="Calibri"/>
                <a:cs typeface="Calibri"/>
              </a:rPr>
              <a:t>in	</a:t>
            </a:r>
            <a:r>
              <a:rPr dirty="0" sz="1200" spc="40">
                <a:latin typeface="Calibri"/>
                <a:cs typeface="Calibri"/>
              </a:rPr>
              <a:t>Romanian	</a:t>
            </a:r>
            <a:r>
              <a:rPr dirty="0" sz="1200" spc="45">
                <a:latin typeface="Calibri"/>
                <a:cs typeface="Calibri"/>
              </a:rPr>
              <a:t>Carpathians.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286" y="4679695"/>
            <a:ext cx="4011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>
                <a:latin typeface="Calibri"/>
                <a:cs typeface="Calibri"/>
              </a:rPr>
              <a:t>https://managementjournal.usamv.ro/pdf/vol.21_1/Art53.pdf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686" y="4883607"/>
            <a:ext cx="11607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5">
                <a:latin typeface="Calibri"/>
                <a:cs typeface="Calibri"/>
              </a:rPr>
              <a:t>Matei,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N.,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Garcia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Leon,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D.,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Dosio,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A.,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Batista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Silva,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F.,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Ribeiro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Barranco,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R.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&amp;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Ciscar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Martinez,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J.C.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(2023).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Regional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impact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climate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change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on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European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tourism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demand,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5686" y="4990846"/>
            <a:ext cx="11607165" cy="63817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dirty="0" sz="1200" spc="10">
                <a:latin typeface="Calibri"/>
                <a:cs typeface="Calibri"/>
              </a:rPr>
              <a:t>https://data.europa.eu/doi/10.2760/899611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50">
                <a:latin typeface="Calibri"/>
                <a:cs typeface="Calibri"/>
              </a:rPr>
              <a:t>Šajn,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N.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&amp;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Finer,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K.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(2023).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Rural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tourism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-briefing,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https://</a:t>
            </a:r>
            <a:r>
              <a:rPr dirty="0" sz="1200" spc="20">
                <a:latin typeface="Calibri"/>
                <a:cs typeface="Calibri"/>
                <a:hlinkClick r:id="rId5"/>
              </a:rPr>
              <a:t>www.europarl.europa.eu/RegData/etudes/BRIE/2023/751464/EPRS_BRI(2023)751464_EN.pdf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35">
                <a:latin typeface="Calibri"/>
                <a:cs typeface="Calibri"/>
              </a:rPr>
              <a:t>Surugiu,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C., </a:t>
            </a:r>
            <a:r>
              <a:rPr dirty="0" sz="1200" spc="35">
                <a:latin typeface="Calibri"/>
                <a:cs typeface="Calibri"/>
              </a:rPr>
              <a:t>Surugiu,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M.R.,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Frent,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C.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&amp;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Breda,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Z.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(2011).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Effects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of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climate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change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on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Romanian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mountain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tourism: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they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positive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mostly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negative?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Eur.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J.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Tour.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Hosp.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4286" y="5548680"/>
            <a:ext cx="4364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>
                <a:latin typeface="Calibri"/>
                <a:cs typeface="Calibri"/>
              </a:rPr>
              <a:t>Recreat.,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2,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42–71.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https://core.ac.uk/download/pdf/15565816.pdf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686" y="5752896"/>
            <a:ext cx="11605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30">
                <a:latin typeface="Calibri"/>
                <a:cs typeface="Calibri"/>
              </a:rPr>
              <a:t>Velea,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L.,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Bojariu,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R.,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Irimescu,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A.,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Craciunescu,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V.,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Puiu,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S.,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&amp;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Gallo,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A.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(2023).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Climate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Suitability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Tourism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Romania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Based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on</a:t>
            </a:r>
            <a:r>
              <a:rPr dirty="0" sz="1200" spc="80">
                <a:latin typeface="Calibri"/>
                <a:cs typeface="Calibri"/>
              </a:rPr>
              <a:t> HCI: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Urban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Climate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Index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Near-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4286" y="5880912"/>
            <a:ext cx="5205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>
                <a:latin typeface="Calibri"/>
                <a:cs typeface="Calibri"/>
              </a:rPr>
              <a:t>Future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Climate.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Atmosphere,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14,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1020.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https://doi.org/10.3390/atmos14061020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5686" y="6085128"/>
            <a:ext cx="11607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30">
                <a:latin typeface="Calibri"/>
                <a:cs typeface="Calibri"/>
              </a:rPr>
              <a:t>Velea,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L.,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Gallo,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A., 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Bojariu,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R., 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Irimescu,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A.,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Craciunescu,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V.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&amp;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Puiu,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S. 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(2022):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Holiday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Climate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Index:Urban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—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Application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Urban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and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Rural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Areas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Romania,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4286" y="6213144"/>
            <a:ext cx="3519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>
                <a:latin typeface="Calibri"/>
                <a:cs typeface="Calibri"/>
              </a:rPr>
              <a:t>Atmosphere,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https://doi.org/10.3390/atmos13091519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701" y="131521"/>
            <a:ext cx="25387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35" b="1">
                <a:latin typeface="Calibri"/>
                <a:cs typeface="Calibri"/>
              </a:rPr>
              <a:t>M</a:t>
            </a:r>
            <a:r>
              <a:rPr dirty="0" spc="-160" b="1">
                <a:latin typeface="Calibri"/>
                <a:cs typeface="Calibri"/>
              </a:rPr>
              <a:t>o</a:t>
            </a:r>
            <a:r>
              <a:rPr dirty="0" spc="-25" b="1">
                <a:latin typeface="Calibri"/>
                <a:cs typeface="Calibri"/>
              </a:rPr>
              <a:t>ti</a:t>
            </a:r>
            <a:r>
              <a:rPr dirty="0" spc="-90" b="1">
                <a:latin typeface="Calibri"/>
                <a:cs typeface="Calibri"/>
              </a:rPr>
              <a:t>v</a:t>
            </a:r>
            <a:r>
              <a:rPr dirty="0" spc="30" b="1">
                <a:latin typeface="Calibri"/>
                <a:cs typeface="Calibri"/>
              </a:rPr>
              <a:t>a</a:t>
            </a:r>
            <a:r>
              <a:rPr dirty="0" spc="-40" b="1">
                <a:latin typeface="Calibri"/>
                <a:cs typeface="Calibri"/>
              </a:rPr>
              <a:t>tion</a:t>
            </a:r>
          </a:p>
        </p:txBody>
      </p:sp>
      <p:sp>
        <p:nvSpPr>
          <p:cNvPr id="4" name="object 4"/>
          <p:cNvSpPr/>
          <p:nvPr/>
        </p:nvSpPr>
        <p:spPr>
          <a:xfrm>
            <a:off x="348995" y="1136903"/>
            <a:ext cx="5321935" cy="5099685"/>
          </a:xfrm>
          <a:custGeom>
            <a:avLst/>
            <a:gdLst/>
            <a:ahLst/>
            <a:cxnLst/>
            <a:rect l="l" t="t" r="r" b="b"/>
            <a:pathLst>
              <a:path w="5321935" h="5099685">
                <a:moveTo>
                  <a:pt x="0" y="5099304"/>
                </a:moveTo>
                <a:lnTo>
                  <a:pt x="5321808" y="5099304"/>
                </a:lnTo>
                <a:lnTo>
                  <a:pt x="5321808" y="0"/>
                </a:lnTo>
                <a:lnTo>
                  <a:pt x="0" y="0"/>
                </a:lnTo>
                <a:lnTo>
                  <a:pt x="0" y="5099304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8040" y="1057783"/>
            <a:ext cx="51644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1111250" algn="l"/>
                <a:tab pos="2309495" algn="l"/>
                <a:tab pos="2710180" algn="l"/>
                <a:tab pos="4464685" algn="l"/>
              </a:tabLst>
            </a:pPr>
            <a:r>
              <a:rPr dirty="0" sz="2400" spc="70">
                <a:latin typeface="Calibri"/>
                <a:cs typeface="Calibri"/>
              </a:rPr>
              <a:t>Ru</a:t>
            </a:r>
            <a:r>
              <a:rPr dirty="0" sz="2400" spc="-25">
                <a:latin typeface="Calibri"/>
                <a:cs typeface="Calibri"/>
              </a:rPr>
              <a:t>r</a:t>
            </a:r>
            <a:r>
              <a:rPr dirty="0" sz="2400" spc="125">
                <a:latin typeface="Calibri"/>
                <a:cs typeface="Calibri"/>
              </a:rPr>
              <a:t>a</a:t>
            </a:r>
            <a:r>
              <a:rPr dirty="0" sz="2400" spc="60">
                <a:latin typeface="Calibri"/>
                <a:cs typeface="Calibri"/>
              </a:rPr>
              <a:t>l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70">
                <a:latin typeface="Calibri"/>
                <a:cs typeface="Calibri"/>
              </a:rPr>
              <a:t>uri</a:t>
            </a:r>
            <a:r>
              <a:rPr dirty="0" sz="2400" spc="65">
                <a:latin typeface="Calibri"/>
                <a:cs typeface="Calibri"/>
              </a:rPr>
              <a:t>s</a:t>
            </a:r>
            <a:r>
              <a:rPr dirty="0" sz="2400" spc="130">
                <a:latin typeface="Calibri"/>
                <a:cs typeface="Calibri"/>
              </a:rPr>
              <a:t>m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120">
                <a:latin typeface="Calibri"/>
                <a:cs typeface="Calibri"/>
              </a:rPr>
              <a:t>is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75">
                <a:latin typeface="Calibri"/>
                <a:cs typeface="Calibri"/>
              </a:rPr>
              <a:t>inc</a:t>
            </a:r>
            <a:r>
              <a:rPr dirty="0" sz="2400" spc="30">
                <a:latin typeface="Calibri"/>
                <a:cs typeface="Calibri"/>
              </a:rPr>
              <a:t>r</a:t>
            </a:r>
            <a:r>
              <a:rPr dirty="0" sz="2400" spc="95">
                <a:latin typeface="Calibri"/>
                <a:cs typeface="Calibri"/>
              </a:rPr>
              <a:t>e</a:t>
            </a:r>
            <a:r>
              <a:rPr dirty="0" sz="2400" spc="85">
                <a:latin typeface="Calibri"/>
                <a:cs typeface="Calibri"/>
              </a:rPr>
              <a:t>a</a:t>
            </a:r>
            <a:r>
              <a:rPr dirty="0" sz="2400" spc="65">
                <a:latin typeface="Calibri"/>
                <a:cs typeface="Calibri"/>
              </a:rPr>
              <a:t>singly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5">
                <a:latin typeface="Calibri"/>
                <a:cs typeface="Calibri"/>
              </a:rPr>
              <a:t>mo</a:t>
            </a:r>
            <a:r>
              <a:rPr dirty="0" sz="2400" spc="-5">
                <a:latin typeface="Calibri"/>
                <a:cs typeface="Calibri"/>
              </a:rPr>
              <a:t>r</a:t>
            </a:r>
            <a:r>
              <a:rPr dirty="0" sz="2400" spc="7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640" y="1313815"/>
            <a:ext cx="49345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9250" algn="l"/>
                <a:tab pos="2195195" algn="l"/>
                <a:tab pos="3111500" algn="l"/>
                <a:tab pos="4422140" algn="l"/>
              </a:tabLst>
            </a:pPr>
            <a:r>
              <a:rPr dirty="0" sz="2400" spc="90">
                <a:latin typeface="Calibri"/>
                <a:cs typeface="Calibri"/>
              </a:rPr>
              <a:t>ap</a:t>
            </a:r>
            <a:r>
              <a:rPr dirty="0" sz="2400" spc="90">
                <a:latin typeface="Calibri"/>
                <a:cs typeface="Calibri"/>
              </a:rPr>
              <a:t>p</a:t>
            </a:r>
            <a:r>
              <a:rPr dirty="0" sz="2400" spc="60">
                <a:latin typeface="Calibri"/>
                <a:cs typeface="Calibri"/>
              </a:rPr>
              <a:t>ealing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t</a:t>
            </a:r>
            <a:r>
              <a:rPr dirty="0" sz="2400" spc="1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35">
                <a:latin typeface="Calibri"/>
                <a:cs typeface="Calibri"/>
              </a:rPr>
              <a:t>bot</a:t>
            </a:r>
            <a:r>
              <a:rPr dirty="0" sz="2400" spc="45">
                <a:latin typeface="Calibri"/>
                <a:cs typeface="Calibri"/>
              </a:rPr>
              <a:t>h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70">
                <a:latin typeface="Calibri"/>
                <a:cs typeface="Calibri"/>
              </a:rPr>
              <a:t>uri</a:t>
            </a:r>
            <a:r>
              <a:rPr dirty="0" sz="2400" spc="55">
                <a:latin typeface="Calibri"/>
                <a:cs typeface="Calibri"/>
              </a:rPr>
              <a:t>s</a:t>
            </a:r>
            <a:r>
              <a:rPr dirty="0" sz="2400" spc="85">
                <a:latin typeface="Calibri"/>
                <a:cs typeface="Calibri"/>
              </a:rPr>
              <a:t>t</a:t>
            </a:r>
            <a:r>
              <a:rPr dirty="0" sz="2400" spc="10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85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640" y="1569541"/>
            <a:ext cx="23793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0">
                <a:latin typeface="Calibri"/>
                <a:cs typeface="Calibri"/>
              </a:rPr>
              <a:t>tourism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investors.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040" y="1952625"/>
            <a:ext cx="5163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1827530" algn="l"/>
                <a:tab pos="3336925" algn="l"/>
                <a:tab pos="4815205" algn="l"/>
              </a:tabLst>
            </a:pPr>
            <a:r>
              <a:rPr dirty="0" sz="2400" spc="120">
                <a:latin typeface="Calibri"/>
                <a:cs typeface="Calibri"/>
              </a:rPr>
              <a:t>Scie</a:t>
            </a:r>
            <a:r>
              <a:rPr dirty="0" sz="2400" spc="150">
                <a:latin typeface="Calibri"/>
                <a:cs typeface="Calibri"/>
              </a:rPr>
              <a:t>n</a:t>
            </a:r>
            <a:r>
              <a:rPr dirty="0" sz="2400" spc="-5">
                <a:latin typeface="Calibri"/>
                <a:cs typeface="Calibri"/>
              </a:rPr>
              <a:t>tif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24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70">
                <a:latin typeface="Calibri"/>
                <a:cs typeface="Calibri"/>
              </a:rPr>
              <a:t>r</a:t>
            </a:r>
            <a:r>
              <a:rPr dirty="0" sz="2400" spc="165">
                <a:latin typeface="Calibri"/>
                <a:cs typeface="Calibri"/>
              </a:rPr>
              <a:t>e</a:t>
            </a:r>
            <a:r>
              <a:rPr dirty="0" sz="2400" spc="120">
                <a:latin typeface="Calibri"/>
                <a:cs typeface="Calibri"/>
              </a:rPr>
              <a:t>s</a:t>
            </a:r>
            <a:r>
              <a:rPr dirty="0" sz="2400" spc="95">
                <a:latin typeface="Calibri"/>
                <a:cs typeface="Calibri"/>
              </a:rPr>
              <a:t>e</a:t>
            </a:r>
            <a:r>
              <a:rPr dirty="0" sz="2400" spc="85">
                <a:latin typeface="Calibri"/>
                <a:cs typeface="Calibri"/>
              </a:rPr>
              <a:t>a</a:t>
            </a:r>
            <a:r>
              <a:rPr dirty="0" sz="2400" spc="-70">
                <a:latin typeface="Calibri"/>
                <a:cs typeface="Calibri"/>
              </a:rPr>
              <a:t>r</a:t>
            </a:r>
            <a:r>
              <a:rPr dirty="0" sz="2400" spc="150">
                <a:latin typeface="Calibri"/>
                <a:cs typeface="Calibri"/>
              </a:rPr>
              <a:t>ch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 spc="100">
                <a:latin typeface="Calibri"/>
                <a:cs typeface="Calibri"/>
              </a:rPr>
              <a:t>ocusing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5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640" y="2208657"/>
            <a:ext cx="13703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5">
                <a:latin typeface="Calibri"/>
                <a:cs typeface="Calibri"/>
              </a:rPr>
              <a:t>Romanian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8214" y="2208657"/>
            <a:ext cx="336422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1375" algn="l"/>
                <a:tab pos="2307590" algn="l"/>
              </a:tabLst>
            </a:pPr>
            <a:r>
              <a:rPr dirty="0" sz="2400" spc="20">
                <a:latin typeface="Calibri"/>
                <a:cs typeface="Calibri"/>
              </a:rPr>
              <a:t>rural	</a:t>
            </a:r>
            <a:r>
              <a:rPr dirty="0" sz="2400" spc="55">
                <a:latin typeface="Calibri"/>
                <a:cs typeface="Calibri"/>
              </a:rPr>
              <a:t>tourism	</a:t>
            </a:r>
            <a:r>
              <a:rPr dirty="0" sz="2400" spc="35">
                <a:latin typeface="Calibri"/>
                <a:cs typeface="Calibri"/>
              </a:rPr>
              <a:t>strongly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040" y="2464689"/>
            <a:ext cx="5166360" cy="103187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41300" marR="5080">
              <a:lnSpc>
                <a:spcPct val="70000"/>
              </a:lnSpc>
              <a:spcBef>
                <a:spcPts val="960"/>
              </a:spcBef>
              <a:tabLst>
                <a:tab pos="1873250" algn="l"/>
                <a:tab pos="2362835" algn="l"/>
                <a:tab pos="3037840" algn="l"/>
                <a:tab pos="3774440" algn="l"/>
                <a:tab pos="4447540" algn="l"/>
              </a:tabLst>
            </a:pPr>
            <a:r>
              <a:rPr dirty="0" sz="2400" spc="25">
                <a:latin typeface="Calibri"/>
                <a:cs typeface="Calibri"/>
              </a:rPr>
              <a:t>int</a:t>
            </a:r>
            <a:r>
              <a:rPr dirty="0" sz="2400" spc="20">
                <a:latin typeface="Calibri"/>
                <a:cs typeface="Calibri"/>
              </a:rPr>
              <a:t>e</a:t>
            </a:r>
            <a:r>
              <a:rPr dirty="0" sz="2400" spc="55">
                <a:latin typeface="Calibri"/>
                <a:cs typeface="Calibri"/>
              </a:rPr>
              <a:t>nsifie</a:t>
            </a:r>
            <a:r>
              <a:rPr dirty="0" sz="2400" spc="90">
                <a:latin typeface="Calibri"/>
                <a:cs typeface="Calibri"/>
              </a:rPr>
              <a:t>d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40">
                <a:latin typeface="Calibri"/>
                <a:cs typeface="Calibri"/>
              </a:rPr>
              <a:t>in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25">
                <a:latin typeface="Calibri"/>
                <a:cs typeface="Calibri"/>
              </a:rPr>
              <a:t>th</a:t>
            </a:r>
            <a:r>
              <a:rPr dirty="0" sz="2400" spc="3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75">
                <a:latin typeface="Calibri"/>
                <a:cs typeface="Calibri"/>
              </a:rPr>
              <a:t>l</a:t>
            </a:r>
            <a:r>
              <a:rPr dirty="0" sz="2400" spc="185">
                <a:latin typeface="Calibri"/>
                <a:cs typeface="Calibri"/>
              </a:rPr>
              <a:t>a</a:t>
            </a:r>
            <a:r>
              <a:rPr dirty="0" sz="2400" spc="135">
                <a:latin typeface="Calibri"/>
                <a:cs typeface="Calibri"/>
              </a:rPr>
              <a:t>s</a:t>
            </a:r>
            <a:r>
              <a:rPr dirty="0" sz="2400" spc="-30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10">
                <a:latin typeface="Calibri"/>
                <a:cs typeface="Calibri"/>
              </a:rPr>
              <a:t>t</a:t>
            </a:r>
            <a:r>
              <a:rPr dirty="0" sz="2400" spc="10">
                <a:latin typeface="Calibri"/>
                <a:cs typeface="Calibri"/>
              </a:rPr>
              <a:t>e</a:t>
            </a:r>
            <a:r>
              <a:rPr dirty="0" sz="2400" spc="60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y</a:t>
            </a:r>
            <a:r>
              <a:rPr dirty="0" sz="2400" spc="95">
                <a:latin typeface="Calibri"/>
                <a:cs typeface="Calibri"/>
              </a:rPr>
              <a:t>e</a:t>
            </a:r>
            <a:r>
              <a:rPr dirty="0" sz="2400" spc="85">
                <a:latin typeface="Calibri"/>
                <a:cs typeface="Calibri"/>
              </a:rPr>
              <a:t>a</a:t>
            </a:r>
            <a:r>
              <a:rPr dirty="0" sz="2400" spc="-60">
                <a:latin typeface="Calibri"/>
                <a:cs typeface="Calibri"/>
              </a:rPr>
              <a:t>r</a:t>
            </a:r>
            <a:r>
              <a:rPr dirty="0" sz="2400" spc="160">
                <a:latin typeface="Calibri"/>
                <a:cs typeface="Calibri"/>
              </a:rPr>
              <a:t>s  </a:t>
            </a:r>
            <a:r>
              <a:rPr dirty="0" sz="2400" spc="90">
                <a:latin typeface="Calibri"/>
                <a:cs typeface="Calibri"/>
              </a:rPr>
              <a:t>(Stanciu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et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al,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2023).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  <a:tab pos="4069715" algn="l"/>
              </a:tabLst>
            </a:pPr>
            <a:r>
              <a:rPr dirty="0" sz="2400" spc="95">
                <a:latin typeface="Calibri"/>
                <a:cs typeface="Calibri"/>
              </a:rPr>
              <a:t>Sustainable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development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-&gt;	</a:t>
            </a:r>
            <a:r>
              <a:rPr dirty="0" sz="2400" spc="65">
                <a:latin typeface="Calibri"/>
                <a:cs typeface="Calibri"/>
              </a:rPr>
              <a:t>need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6640" y="3361182"/>
            <a:ext cx="15354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0" b="1">
                <a:latin typeface="Calibri"/>
                <a:cs typeface="Calibri"/>
              </a:rPr>
              <a:t>adapt</a:t>
            </a:r>
            <a:r>
              <a:rPr dirty="0" sz="2400" spc="95" b="1">
                <a:latin typeface="Calibri"/>
                <a:cs typeface="Calibri"/>
              </a:rPr>
              <a:t>a</a:t>
            </a:r>
            <a:r>
              <a:rPr dirty="0" sz="2400" spc="35" b="1">
                <a:latin typeface="Calibri"/>
                <a:cs typeface="Calibri"/>
              </a:rPr>
              <a:t>ti</a:t>
            </a:r>
            <a:r>
              <a:rPr dirty="0" sz="2400" spc="80" b="1">
                <a:latin typeface="Calibri"/>
                <a:cs typeface="Calibri"/>
              </a:rPr>
              <a:t>o</a:t>
            </a:r>
            <a:r>
              <a:rPr dirty="0" sz="2400" spc="100" b="1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4870" y="3361182"/>
            <a:ext cx="26898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5715" algn="l"/>
              </a:tabLst>
            </a:pPr>
            <a:r>
              <a:rPr dirty="0" sz="2400" spc="114" b="1">
                <a:latin typeface="Calibri"/>
                <a:cs typeface="Calibri"/>
              </a:rPr>
              <a:t>and	</a:t>
            </a:r>
            <a:r>
              <a:rPr dirty="0" sz="2400" spc="70" b="1">
                <a:latin typeface="Calibri"/>
                <a:cs typeface="Calibri"/>
              </a:rPr>
              <a:t>mitigation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6640" y="3617214"/>
            <a:ext cx="49383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4510" algn="l"/>
                <a:tab pos="3195320" algn="l"/>
                <a:tab pos="3935729" algn="l"/>
              </a:tabLst>
            </a:pPr>
            <a:r>
              <a:rPr dirty="0" sz="2400" spc="105">
                <a:latin typeface="Calibri"/>
                <a:cs typeface="Calibri"/>
              </a:rPr>
              <a:t>measures	</a:t>
            </a:r>
            <a:r>
              <a:rPr dirty="0" sz="2400" spc="35">
                <a:latin typeface="Calibri"/>
                <a:cs typeface="Calibri"/>
              </a:rPr>
              <a:t>related	</a:t>
            </a:r>
            <a:r>
              <a:rPr dirty="0" sz="2400" spc="10">
                <a:latin typeface="Calibri"/>
                <a:cs typeface="Calibri"/>
              </a:rPr>
              <a:t>to	</a:t>
            </a:r>
            <a:r>
              <a:rPr dirty="0" sz="2400" spc="80">
                <a:latin typeface="Calibri"/>
                <a:cs typeface="Calibri"/>
              </a:rPr>
              <a:t>climate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640" y="3873245"/>
            <a:ext cx="1219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0">
                <a:latin typeface="Calibri"/>
                <a:cs typeface="Calibri"/>
              </a:rPr>
              <a:t>changes.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040" y="4255770"/>
            <a:ext cx="5165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844550" algn="l"/>
                <a:tab pos="1844675" algn="l"/>
                <a:tab pos="2233295" algn="l"/>
                <a:tab pos="3281679" algn="l"/>
                <a:tab pos="4725035" algn="l"/>
              </a:tabLst>
            </a:pPr>
            <a:r>
              <a:rPr dirty="0" sz="2400" spc="35">
                <a:latin typeface="Calibri"/>
                <a:cs typeface="Calibri"/>
              </a:rPr>
              <a:t>The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v</a:t>
            </a:r>
            <a:r>
              <a:rPr dirty="0" sz="2400" spc="20">
                <a:latin typeface="Calibri"/>
                <a:cs typeface="Calibri"/>
              </a:rPr>
              <a:t>ariet</a:t>
            </a:r>
            <a:r>
              <a:rPr dirty="0" sz="2400" spc="25">
                <a:latin typeface="Calibri"/>
                <a:cs typeface="Calibri"/>
              </a:rPr>
              <a:t>y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25">
                <a:latin typeface="Calibri"/>
                <a:cs typeface="Calibri"/>
              </a:rPr>
              <a:t>o</a:t>
            </a:r>
            <a:r>
              <a:rPr dirty="0" sz="2400" spc="15"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65">
                <a:latin typeface="Calibri"/>
                <a:cs typeface="Calibri"/>
              </a:rPr>
              <a:t>f</a:t>
            </a:r>
            <a:r>
              <a:rPr dirty="0" sz="2400" spc="114">
                <a:latin typeface="Calibri"/>
                <a:cs typeface="Calibri"/>
              </a:rPr>
              <a:t>ac</a:t>
            </a:r>
            <a:r>
              <a:rPr dirty="0" sz="2400" spc="75">
                <a:latin typeface="Calibri"/>
                <a:cs typeface="Calibri"/>
              </a:rPr>
              <a:t>t</a:t>
            </a:r>
            <a:r>
              <a:rPr dirty="0" sz="2400" spc="10">
                <a:latin typeface="Calibri"/>
                <a:cs typeface="Calibri"/>
              </a:rPr>
              <a:t>o</a:t>
            </a:r>
            <a:r>
              <a:rPr dirty="0" sz="2400" spc="-25">
                <a:latin typeface="Calibri"/>
                <a:cs typeface="Calibri"/>
              </a:rPr>
              <a:t>r</a:t>
            </a:r>
            <a:r>
              <a:rPr dirty="0" sz="2400" spc="22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30">
                <a:latin typeface="Calibri"/>
                <a:cs typeface="Calibri"/>
              </a:rPr>
              <a:t>i</a:t>
            </a:r>
            <a:r>
              <a:rPr dirty="0" sz="2400" spc="120">
                <a:latin typeface="Calibri"/>
                <a:cs typeface="Calibri"/>
              </a:rPr>
              <a:t>m</a:t>
            </a:r>
            <a:r>
              <a:rPr dirty="0" sz="2400" spc="70">
                <a:latin typeface="Calibri"/>
                <a:cs typeface="Calibri"/>
              </a:rPr>
              <a:t>pactin</a:t>
            </a:r>
            <a:r>
              <a:rPr dirty="0" sz="2400" spc="85">
                <a:latin typeface="Calibri"/>
                <a:cs typeface="Calibri"/>
              </a:rPr>
              <a:t>g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25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6640" y="4511802"/>
            <a:ext cx="4936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8470" algn="l"/>
                <a:tab pos="2609850" algn="l"/>
                <a:tab pos="4318000" algn="l"/>
              </a:tabLst>
            </a:pPr>
            <a:r>
              <a:rPr dirty="0" sz="2400" spc="185">
                <a:latin typeface="Calibri"/>
                <a:cs typeface="Calibri"/>
              </a:rPr>
              <a:t>succe</a:t>
            </a:r>
            <a:r>
              <a:rPr dirty="0" sz="2400" spc="150">
                <a:latin typeface="Calibri"/>
                <a:cs typeface="Calibri"/>
              </a:rPr>
              <a:t>s</a:t>
            </a:r>
            <a:r>
              <a:rPr dirty="0" sz="2400" spc="22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25">
                <a:latin typeface="Calibri"/>
                <a:cs typeface="Calibri"/>
              </a:rPr>
              <a:t>o</a:t>
            </a:r>
            <a:r>
              <a:rPr dirty="0" sz="2400" spc="15"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">
                <a:latin typeface="Calibri"/>
                <a:cs typeface="Calibri"/>
              </a:rPr>
              <a:t>t</a:t>
            </a:r>
            <a:r>
              <a:rPr dirty="0" sz="2400" spc="5">
                <a:latin typeface="Calibri"/>
                <a:cs typeface="Calibri"/>
              </a:rPr>
              <a:t>o</a:t>
            </a:r>
            <a:r>
              <a:rPr dirty="0" sz="2400" spc="25">
                <a:latin typeface="Calibri"/>
                <a:cs typeface="Calibri"/>
              </a:rPr>
              <a:t>u</a:t>
            </a:r>
            <a:r>
              <a:rPr dirty="0" sz="2400" spc="20">
                <a:latin typeface="Calibri"/>
                <a:cs typeface="Calibri"/>
              </a:rPr>
              <a:t>r</a:t>
            </a:r>
            <a:r>
              <a:rPr dirty="0" sz="2400" spc="90">
                <a:latin typeface="Calibri"/>
                <a:cs typeface="Calibri"/>
              </a:rPr>
              <a:t>i</a:t>
            </a:r>
            <a:r>
              <a:rPr dirty="0" sz="2400" spc="130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24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10">
                <a:latin typeface="Calibri"/>
                <a:cs typeface="Calibri"/>
              </a:rPr>
              <a:t>r</a:t>
            </a:r>
            <a:r>
              <a:rPr dirty="0" sz="2400" spc="15">
                <a:latin typeface="Calibri"/>
                <a:cs typeface="Calibri"/>
              </a:rPr>
              <a:t>u</a:t>
            </a:r>
            <a:r>
              <a:rPr dirty="0" sz="2400" spc="-110">
                <a:latin typeface="Calibri"/>
                <a:cs typeface="Calibri"/>
              </a:rPr>
              <a:t>r</a:t>
            </a:r>
            <a:r>
              <a:rPr dirty="0" sz="2400" spc="90"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6640" y="4767529"/>
            <a:ext cx="49364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285" algn="l"/>
                <a:tab pos="4496435" algn="l"/>
              </a:tabLst>
            </a:pPr>
            <a:r>
              <a:rPr dirty="0" sz="2400" spc="80">
                <a:latin typeface="Calibri"/>
                <a:cs typeface="Calibri"/>
              </a:rPr>
              <a:t>d</a:t>
            </a:r>
            <a:r>
              <a:rPr dirty="0" sz="2400" spc="65">
                <a:latin typeface="Calibri"/>
                <a:cs typeface="Calibri"/>
              </a:rPr>
              <a:t>e</a:t>
            </a:r>
            <a:r>
              <a:rPr dirty="0" sz="2400" spc="210">
                <a:latin typeface="Calibri"/>
                <a:cs typeface="Calibri"/>
              </a:rPr>
              <a:t>s</a:t>
            </a:r>
            <a:r>
              <a:rPr dirty="0" sz="2400" spc="35">
                <a:latin typeface="Calibri"/>
                <a:cs typeface="Calibri"/>
              </a:rPr>
              <a:t>tin</a:t>
            </a:r>
            <a:r>
              <a:rPr dirty="0" sz="2400" spc="25">
                <a:latin typeface="Calibri"/>
                <a:cs typeface="Calibri"/>
              </a:rPr>
              <a:t>a</a:t>
            </a:r>
            <a:r>
              <a:rPr dirty="0" sz="2400" spc="20">
                <a:latin typeface="Calibri"/>
                <a:cs typeface="Calibri"/>
              </a:rPr>
              <a:t>tio</a:t>
            </a:r>
            <a:r>
              <a:rPr dirty="0" sz="2400" spc="35">
                <a:latin typeface="Calibri"/>
                <a:cs typeface="Calibri"/>
              </a:rPr>
              <a:t>n</a:t>
            </a:r>
            <a:r>
              <a:rPr dirty="0" sz="2400" spc="22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105">
                <a:latin typeface="Calibri"/>
                <a:cs typeface="Calibri"/>
              </a:rPr>
              <a:t>emphasi</a:t>
            </a:r>
            <a:r>
              <a:rPr dirty="0" sz="2400" spc="45">
                <a:latin typeface="Calibri"/>
                <a:cs typeface="Calibri"/>
              </a:rPr>
              <a:t>z</a:t>
            </a:r>
            <a:r>
              <a:rPr dirty="0" sz="2400" spc="150">
                <a:latin typeface="Calibri"/>
                <a:cs typeface="Calibri"/>
              </a:rPr>
              <a:t>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40">
                <a:latin typeface="Calibri"/>
                <a:cs typeface="Calibri"/>
              </a:rPr>
              <a:t>t</a:t>
            </a:r>
            <a:r>
              <a:rPr dirty="0" sz="2400" spc="60">
                <a:latin typeface="Calibri"/>
                <a:cs typeface="Calibri"/>
              </a:rPr>
              <a:t>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640" y="5024120"/>
            <a:ext cx="4937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0190" algn="l"/>
                <a:tab pos="1940560" algn="l"/>
                <a:tab pos="3812540" algn="l"/>
              </a:tabLst>
            </a:pPr>
            <a:r>
              <a:rPr dirty="0" sz="2400" spc="90" b="1">
                <a:latin typeface="Calibri"/>
                <a:cs typeface="Calibri"/>
              </a:rPr>
              <a:t>multitude	</a:t>
            </a:r>
            <a:r>
              <a:rPr dirty="0" sz="2400" spc="65" b="1">
                <a:latin typeface="Calibri"/>
                <a:cs typeface="Calibri"/>
              </a:rPr>
              <a:t>of	</a:t>
            </a:r>
            <a:r>
              <a:rPr dirty="0" sz="2400" spc="75" b="1">
                <a:latin typeface="Calibri"/>
                <a:cs typeface="Calibri"/>
              </a:rPr>
              <a:t>vulnerability	</a:t>
            </a:r>
            <a:r>
              <a:rPr dirty="0" sz="2400" spc="165" b="1">
                <a:latin typeface="Calibri"/>
                <a:cs typeface="Calibri"/>
              </a:rPr>
              <a:t>sources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6640" y="5280152"/>
            <a:ext cx="4937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850" algn="l"/>
                <a:tab pos="1906905" algn="l"/>
                <a:tab pos="2496820" algn="l"/>
                <a:tab pos="3810635" algn="l"/>
              </a:tabLst>
            </a:pPr>
            <a:r>
              <a:rPr dirty="0" sz="2400" spc="40">
                <a:latin typeface="Calibri"/>
                <a:cs typeface="Calibri"/>
              </a:rPr>
              <a:t>in</a:t>
            </a:r>
            <a:r>
              <a:rPr dirty="0" sz="2400" spc="40">
                <a:latin typeface="Calibri"/>
                <a:cs typeface="Calibri"/>
              </a:rPr>
              <a:t>	</a:t>
            </a:r>
            <a:r>
              <a:rPr dirty="0" sz="2400" spc="-70">
                <a:latin typeface="Calibri"/>
                <a:cs typeface="Calibri"/>
              </a:rPr>
              <a:t>r</a:t>
            </a:r>
            <a:r>
              <a:rPr dirty="0" sz="2400" spc="80">
                <a:latin typeface="Calibri"/>
                <a:cs typeface="Calibri"/>
              </a:rPr>
              <a:t>el</a:t>
            </a:r>
            <a:r>
              <a:rPr dirty="0" sz="2400" spc="70">
                <a:latin typeface="Calibri"/>
                <a:cs typeface="Calibri"/>
              </a:rPr>
              <a:t>a</a:t>
            </a:r>
            <a:r>
              <a:rPr dirty="0" sz="2400" spc="5">
                <a:latin typeface="Calibri"/>
                <a:cs typeface="Calibri"/>
              </a:rPr>
              <a:t>ti</a:t>
            </a:r>
            <a:r>
              <a:rPr dirty="0" sz="2400" spc="35">
                <a:latin typeface="Calibri"/>
                <a:cs typeface="Calibri"/>
              </a:rPr>
              <a:t>o</a:t>
            </a:r>
            <a:r>
              <a:rPr dirty="0" sz="2400" spc="60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t</a:t>
            </a:r>
            <a:r>
              <a:rPr dirty="0" sz="2400" spc="1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80">
                <a:latin typeface="Calibri"/>
                <a:cs typeface="Calibri"/>
              </a:rPr>
              <a:t>cli</a:t>
            </a:r>
            <a:r>
              <a:rPr dirty="0" sz="2400" spc="225">
                <a:latin typeface="Calibri"/>
                <a:cs typeface="Calibri"/>
              </a:rPr>
              <a:t>m</a:t>
            </a:r>
            <a:r>
              <a:rPr dirty="0" sz="2400" spc="95">
                <a:latin typeface="Calibri"/>
                <a:cs typeface="Calibri"/>
              </a:rPr>
              <a:t>a</a:t>
            </a:r>
            <a:r>
              <a:rPr dirty="0" sz="2400" spc="10">
                <a:latin typeface="Calibri"/>
                <a:cs typeface="Calibri"/>
              </a:rPr>
              <a:t>t</a:t>
            </a:r>
            <a:r>
              <a:rPr dirty="0" sz="2400" spc="2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140">
                <a:latin typeface="Calibri"/>
                <a:cs typeface="Calibri"/>
              </a:rPr>
              <a:t>ch</a:t>
            </a:r>
            <a:r>
              <a:rPr dirty="0" sz="2400" spc="150">
                <a:latin typeface="Calibri"/>
                <a:cs typeface="Calibri"/>
              </a:rPr>
              <a:t>a</a:t>
            </a:r>
            <a:r>
              <a:rPr dirty="0" sz="2400" spc="45">
                <a:latin typeface="Calibri"/>
                <a:cs typeface="Calibri"/>
              </a:rPr>
              <a:t>n</a:t>
            </a:r>
            <a:r>
              <a:rPr dirty="0" sz="2400" spc="25">
                <a:latin typeface="Calibri"/>
                <a:cs typeface="Calibri"/>
              </a:rPr>
              <a:t>g</a:t>
            </a:r>
            <a:r>
              <a:rPr dirty="0" sz="2400" spc="145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6640" y="5536183"/>
            <a:ext cx="32531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0">
                <a:latin typeface="Calibri"/>
                <a:cs typeface="Calibri"/>
              </a:rPr>
              <a:t>relevant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to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rural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tourism.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040691" y="3454527"/>
            <a:ext cx="5760085" cy="2270125"/>
            <a:chOff x="6040691" y="3454527"/>
            <a:chExt cx="5760085" cy="227012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0279" y="3464052"/>
              <a:ext cx="5734876" cy="22509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45453" y="3459289"/>
              <a:ext cx="5750560" cy="2260600"/>
            </a:xfrm>
            <a:custGeom>
              <a:avLst/>
              <a:gdLst/>
              <a:ahLst/>
              <a:cxnLst/>
              <a:rect l="l" t="t" r="r" b="b"/>
              <a:pathLst>
                <a:path w="5750559" h="2260600">
                  <a:moveTo>
                    <a:pt x="0" y="2260473"/>
                  </a:moveTo>
                  <a:lnTo>
                    <a:pt x="5750433" y="2260473"/>
                  </a:lnTo>
                  <a:lnTo>
                    <a:pt x="5750433" y="0"/>
                  </a:lnTo>
                  <a:lnTo>
                    <a:pt x="0" y="0"/>
                  </a:lnTo>
                  <a:lnTo>
                    <a:pt x="0" y="2260473"/>
                  </a:lnTo>
                  <a:close/>
                </a:path>
              </a:pathLst>
            </a:custGeom>
            <a:ln w="952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612128" y="5728208"/>
            <a:ext cx="45808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</a:pPr>
            <a:r>
              <a:rPr dirty="0" sz="1400" spc="20">
                <a:latin typeface="Calibri"/>
                <a:cs typeface="Calibri"/>
              </a:rPr>
              <a:t>Touristic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30">
                <a:latin typeface="Calibri"/>
                <a:cs typeface="Calibri"/>
              </a:rPr>
              <a:t>reception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establishments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with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40">
                <a:latin typeface="Calibri"/>
                <a:cs typeface="Calibri"/>
              </a:rPr>
              <a:t>functions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tourist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accommodations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25">
                <a:latin typeface="Calibri"/>
                <a:cs typeface="Calibri"/>
              </a:rPr>
              <a:t>in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35">
                <a:latin typeface="Calibri"/>
                <a:cs typeface="Calibri"/>
              </a:rPr>
              <a:t>2021,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25">
                <a:latin typeface="Calibri"/>
                <a:cs typeface="Calibri"/>
              </a:rPr>
              <a:t>in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Romania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25">
                <a:latin typeface="Calibri"/>
                <a:cs typeface="Calibri"/>
              </a:rPr>
              <a:t>(Velea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et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al,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2022)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934011" y="211391"/>
            <a:ext cx="5851525" cy="2489835"/>
            <a:chOff x="5934011" y="211391"/>
            <a:chExt cx="5851525" cy="248983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599" y="220994"/>
              <a:ext cx="5832315" cy="247038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38773" y="216154"/>
              <a:ext cx="5842000" cy="2480310"/>
            </a:xfrm>
            <a:custGeom>
              <a:avLst/>
              <a:gdLst/>
              <a:ahLst/>
              <a:cxnLst/>
              <a:rect l="l" t="t" r="r" b="b"/>
              <a:pathLst>
                <a:path w="5842000" h="2480310">
                  <a:moveTo>
                    <a:pt x="0" y="2479929"/>
                  </a:moveTo>
                  <a:lnTo>
                    <a:pt x="5841873" y="2479929"/>
                  </a:lnTo>
                  <a:lnTo>
                    <a:pt x="5841873" y="0"/>
                  </a:lnTo>
                  <a:lnTo>
                    <a:pt x="0" y="0"/>
                  </a:lnTo>
                  <a:lnTo>
                    <a:pt x="0" y="2479929"/>
                  </a:lnTo>
                  <a:close/>
                </a:path>
              </a:pathLst>
            </a:custGeom>
            <a:ln w="952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7096632" y="2361056"/>
            <a:ext cx="5626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65">
                <a:solidFill>
                  <a:srgbClr val="FF0000"/>
                </a:solidFill>
                <a:latin typeface="Calibri"/>
                <a:cs typeface="Calibri"/>
              </a:rPr>
              <a:t>43.8%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93967" y="2352091"/>
            <a:ext cx="5617210" cy="75120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4013200">
              <a:lnSpc>
                <a:spcPct val="100000"/>
              </a:lnSpc>
              <a:spcBef>
                <a:spcPts val="325"/>
              </a:spcBef>
            </a:pPr>
            <a:r>
              <a:rPr dirty="0" sz="1600" spc="60">
                <a:solidFill>
                  <a:srgbClr val="155F82"/>
                </a:solidFill>
                <a:latin typeface="Calibri"/>
                <a:cs typeface="Calibri"/>
              </a:rPr>
              <a:t>21.4</a:t>
            </a:r>
            <a:r>
              <a:rPr dirty="0" sz="1400" spc="60">
                <a:solidFill>
                  <a:srgbClr val="155F82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987550" marR="5080" indent="-1975485">
              <a:lnSpc>
                <a:spcPct val="100000"/>
              </a:lnSpc>
              <a:spcBef>
                <a:spcPts val="204"/>
              </a:spcBef>
            </a:pPr>
            <a:r>
              <a:rPr dirty="0" sz="1400" spc="45">
                <a:latin typeface="Calibri"/>
                <a:cs typeface="Calibri"/>
              </a:rPr>
              <a:t>Share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15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30">
                <a:latin typeface="Calibri"/>
                <a:cs typeface="Calibri"/>
              </a:rPr>
              <a:t>nights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spent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at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tourist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accommodation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at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40">
                <a:latin typeface="Calibri"/>
                <a:cs typeface="Calibri"/>
              </a:rPr>
              <a:t>European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30">
                <a:latin typeface="Calibri"/>
                <a:cs typeface="Calibri"/>
              </a:rPr>
              <a:t>level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25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30">
                <a:latin typeface="Calibri"/>
                <a:cs typeface="Calibri"/>
              </a:rPr>
              <a:t>2021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(Šajn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Finer,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2023)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40207"/>
            <a:ext cx="10515600" cy="1658620"/>
          </a:xfrm>
          <a:prstGeom prst="rect"/>
          <a:ln w="9525">
            <a:solidFill>
              <a:srgbClr val="155F82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algn="just" marL="91440" marR="85090">
              <a:lnSpc>
                <a:spcPct val="90800"/>
              </a:lnSpc>
              <a:spcBef>
                <a:spcPts val="110"/>
              </a:spcBef>
            </a:pPr>
            <a:r>
              <a:rPr dirty="0" sz="3200" spc="130" b="1">
                <a:latin typeface="Calibri"/>
                <a:cs typeface="Calibri"/>
              </a:rPr>
              <a:t>Objective: </a:t>
            </a:r>
            <a:r>
              <a:rPr dirty="0" sz="2400" spc="10"/>
              <a:t>to </a:t>
            </a:r>
            <a:r>
              <a:rPr dirty="0" sz="2400" spc="120"/>
              <a:t>assemble </a:t>
            </a:r>
            <a:r>
              <a:rPr dirty="0" sz="2400" spc="125"/>
              <a:t>a </a:t>
            </a:r>
            <a:r>
              <a:rPr dirty="0" sz="2400" spc="90"/>
              <a:t>national-scale </a:t>
            </a:r>
            <a:r>
              <a:rPr dirty="0" sz="2400" spc="15"/>
              <a:t>overview </a:t>
            </a:r>
            <a:r>
              <a:rPr dirty="0" sz="2400" spc="20"/>
              <a:t>of </a:t>
            </a:r>
            <a:r>
              <a:rPr dirty="0" sz="2400" spc="85"/>
              <a:t>scientific </a:t>
            </a:r>
            <a:r>
              <a:rPr dirty="0" sz="2400" spc="55"/>
              <a:t>findings, </a:t>
            </a:r>
            <a:r>
              <a:rPr dirty="0" sz="2400" spc="60"/>
              <a:t> </a:t>
            </a:r>
            <a:r>
              <a:rPr dirty="0" sz="2400" spc="80"/>
              <a:t>products</a:t>
            </a:r>
            <a:r>
              <a:rPr dirty="0" sz="2400" spc="85"/>
              <a:t> </a:t>
            </a:r>
            <a:r>
              <a:rPr dirty="0" sz="2400" spc="90"/>
              <a:t>and</a:t>
            </a:r>
            <a:r>
              <a:rPr dirty="0" sz="2400" spc="95"/>
              <a:t> </a:t>
            </a:r>
            <a:r>
              <a:rPr dirty="0" sz="2400" spc="105"/>
              <a:t>services</a:t>
            </a:r>
            <a:r>
              <a:rPr dirty="0" sz="2400" spc="110"/>
              <a:t> </a:t>
            </a:r>
            <a:r>
              <a:rPr dirty="0" sz="2400" spc="25"/>
              <a:t>regarding</a:t>
            </a:r>
            <a:r>
              <a:rPr dirty="0" sz="2400" spc="30"/>
              <a:t> the</a:t>
            </a:r>
            <a:r>
              <a:rPr dirty="0" sz="2400" spc="35"/>
              <a:t> </a:t>
            </a:r>
            <a:r>
              <a:rPr dirty="0" sz="2400" spc="80"/>
              <a:t>links</a:t>
            </a:r>
            <a:r>
              <a:rPr dirty="0" sz="2400" spc="85"/>
              <a:t> </a:t>
            </a:r>
            <a:r>
              <a:rPr dirty="0" sz="2400" spc="40"/>
              <a:t>between</a:t>
            </a:r>
            <a:r>
              <a:rPr dirty="0" sz="2400" spc="45"/>
              <a:t> </a:t>
            </a:r>
            <a:r>
              <a:rPr dirty="0" sz="2400" spc="85"/>
              <a:t>climate</a:t>
            </a:r>
            <a:r>
              <a:rPr dirty="0" sz="2400" spc="90"/>
              <a:t> </a:t>
            </a:r>
            <a:r>
              <a:rPr dirty="0" sz="2400" spc="95"/>
              <a:t>change</a:t>
            </a:r>
            <a:r>
              <a:rPr dirty="0" sz="2400" spc="100"/>
              <a:t> </a:t>
            </a:r>
            <a:r>
              <a:rPr dirty="0" sz="2400" spc="85"/>
              <a:t>and </a:t>
            </a:r>
            <a:r>
              <a:rPr dirty="0" sz="2400" spc="90"/>
              <a:t> </a:t>
            </a:r>
            <a:r>
              <a:rPr dirty="0" sz="2400" spc="30"/>
              <a:t>tourism/rural</a:t>
            </a:r>
            <a:r>
              <a:rPr dirty="0" sz="2400" spc="35"/>
              <a:t> </a:t>
            </a:r>
            <a:r>
              <a:rPr dirty="0" sz="2400" spc="60"/>
              <a:t>tourism</a:t>
            </a:r>
            <a:r>
              <a:rPr dirty="0" sz="2400" spc="65"/>
              <a:t> </a:t>
            </a:r>
            <a:r>
              <a:rPr dirty="0" sz="2400" spc="40"/>
              <a:t>in</a:t>
            </a:r>
            <a:r>
              <a:rPr dirty="0" sz="2400" spc="45"/>
              <a:t> </a:t>
            </a:r>
            <a:r>
              <a:rPr dirty="0" sz="2400" spc="90"/>
              <a:t>Romania </a:t>
            </a:r>
            <a:r>
              <a:rPr dirty="0" sz="2400" spc="40"/>
              <a:t>in</a:t>
            </a:r>
            <a:r>
              <a:rPr dirty="0" sz="2400" spc="45"/>
              <a:t> </a:t>
            </a:r>
            <a:r>
              <a:rPr dirty="0" sz="2400" spc="15"/>
              <a:t>order</a:t>
            </a:r>
            <a:r>
              <a:rPr dirty="0" sz="2400" spc="20"/>
              <a:t> </a:t>
            </a:r>
            <a:r>
              <a:rPr dirty="0" sz="2400" spc="10"/>
              <a:t>to</a:t>
            </a:r>
            <a:r>
              <a:rPr dirty="0" sz="2400" spc="15"/>
              <a:t> </a:t>
            </a:r>
            <a:r>
              <a:rPr dirty="0" sz="2400" spc="30"/>
              <a:t>provide</a:t>
            </a:r>
            <a:r>
              <a:rPr dirty="0" sz="2400" spc="35"/>
              <a:t> </a:t>
            </a:r>
            <a:r>
              <a:rPr dirty="0" sz="2400" spc="125"/>
              <a:t>a </a:t>
            </a:r>
            <a:r>
              <a:rPr dirty="0" sz="2400" spc="40"/>
              <a:t>readily</a:t>
            </a:r>
            <a:r>
              <a:rPr dirty="0" sz="2400" spc="45"/>
              <a:t> </a:t>
            </a:r>
            <a:r>
              <a:rPr dirty="0" sz="2400" spc="135"/>
              <a:t>accessible </a:t>
            </a:r>
            <a:r>
              <a:rPr dirty="0" sz="2400" spc="140"/>
              <a:t> </a:t>
            </a:r>
            <a:r>
              <a:rPr dirty="0" sz="2400" spc="40"/>
              <a:t>starting</a:t>
            </a:r>
            <a:r>
              <a:rPr dirty="0" sz="2400" spc="-60"/>
              <a:t> </a:t>
            </a:r>
            <a:r>
              <a:rPr dirty="0" sz="2400" spc="35"/>
              <a:t>point</a:t>
            </a:r>
            <a:r>
              <a:rPr dirty="0" sz="2400" spc="-55"/>
              <a:t> </a:t>
            </a:r>
            <a:r>
              <a:rPr dirty="0" sz="2400" spc="55"/>
              <a:t>on</a:t>
            </a:r>
            <a:r>
              <a:rPr dirty="0" sz="2400" spc="-40"/>
              <a:t> </a:t>
            </a:r>
            <a:r>
              <a:rPr dirty="0" sz="2400" spc="65"/>
              <a:t>this</a:t>
            </a:r>
            <a:r>
              <a:rPr dirty="0" sz="2400" spc="-60"/>
              <a:t> </a:t>
            </a:r>
            <a:r>
              <a:rPr dirty="0" sz="2400" spc="35"/>
              <a:t>information</a:t>
            </a:r>
            <a:r>
              <a:rPr dirty="0" sz="2400" spc="-30"/>
              <a:t> </a:t>
            </a:r>
            <a:r>
              <a:rPr dirty="0" sz="2400" spc="-10"/>
              <a:t>for</a:t>
            </a:r>
            <a:r>
              <a:rPr dirty="0" sz="2400" spc="-55"/>
              <a:t> </a:t>
            </a:r>
            <a:r>
              <a:rPr dirty="0" sz="2400" spc="125"/>
              <a:t>a</a:t>
            </a:r>
            <a:r>
              <a:rPr dirty="0" sz="2400" spc="-55"/>
              <a:t> </a:t>
            </a:r>
            <a:r>
              <a:rPr dirty="0" sz="2400" spc="40"/>
              <a:t>large</a:t>
            </a:r>
            <a:r>
              <a:rPr dirty="0" sz="2400" spc="-65"/>
              <a:t> </a:t>
            </a:r>
            <a:r>
              <a:rPr dirty="0" sz="2400" spc="60"/>
              <a:t>pool</a:t>
            </a:r>
            <a:r>
              <a:rPr dirty="0" sz="2400" spc="-40"/>
              <a:t> </a:t>
            </a:r>
            <a:r>
              <a:rPr dirty="0" sz="2400" spc="20"/>
              <a:t>of</a:t>
            </a:r>
            <a:r>
              <a:rPr dirty="0" sz="2400" spc="-50"/>
              <a:t> </a:t>
            </a:r>
            <a:r>
              <a:rPr dirty="0" sz="2400" spc="60"/>
              <a:t>tourism</a:t>
            </a:r>
            <a:r>
              <a:rPr dirty="0" sz="2400" spc="-60"/>
              <a:t> </a:t>
            </a:r>
            <a:r>
              <a:rPr dirty="0" sz="2400" spc="65"/>
              <a:t>stakeholders.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468" y="1892807"/>
            <a:ext cx="5047615" cy="4823460"/>
          </a:xfrm>
          <a:prstGeom prst="rect">
            <a:avLst/>
          </a:prstGeom>
          <a:ln w="9525">
            <a:solidFill>
              <a:srgbClr val="155F82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algn="just" marL="91440">
              <a:lnSpc>
                <a:spcPct val="100000"/>
              </a:lnSpc>
              <a:spcBef>
                <a:spcPts val="204"/>
              </a:spcBef>
            </a:pPr>
            <a:r>
              <a:rPr dirty="0" sz="2000" spc="130" b="1">
                <a:latin typeface="Calibri"/>
                <a:cs typeface="Calibri"/>
              </a:rPr>
              <a:t>Research</a:t>
            </a:r>
            <a:r>
              <a:rPr dirty="0" sz="2000" spc="-90" b="1">
                <a:latin typeface="Calibri"/>
                <a:cs typeface="Calibri"/>
              </a:rPr>
              <a:t> </a:t>
            </a:r>
            <a:r>
              <a:rPr dirty="0" sz="2000" spc="100" b="1">
                <a:latin typeface="Calibri"/>
                <a:cs typeface="Calibri"/>
              </a:rPr>
              <a:t>questions</a:t>
            </a:r>
            <a:r>
              <a:rPr dirty="0" sz="2000" spc="1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algn="just" marL="434340" marR="81915" indent="-342900">
              <a:lnSpc>
                <a:spcPct val="100000"/>
              </a:lnSpc>
              <a:buAutoNum type="alphaLcParenBoth"/>
              <a:tabLst>
                <a:tab pos="434975" algn="l"/>
              </a:tabLst>
            </a:pPr>
            <a:r>
              <a:rPr dirty="0" sz="2000" spc="60">
                <a:latin typeface="Calibri"/>
                <a:cs typeface="Calibri"/>
              </a:rPr>
              <a:t>which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are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the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main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95" b="1">
                <a:latin typeface="Calibri"/>
                <a:cs typeface="Calibri"/>
              </a:rPr>
              <a:t>observed</a:t>
            </a:r>
            <a:r>
              <a:rPr dirty="0" sz="2000" spc="100" b="1">
                <a:latin typeface="Calibri"/>
                <a:cs typeface="Calibri"/>
              </a:rPr>
              <a:t> and </a:t>
            </a:r>
            <a:r>
              <a:rPr dirty="0" sz="2000" spc="105" b="1">
                <a:latin typeface="Calibri"/>
                <a:cs typeface="Calibri"/>
              </a:rPr>
              <a:t> </a:t>
            </a:r>
            <a:r>
              <a:rPr dirty="0" sz="2000" spc="100" b="1">
                <a:latin typeface="Calibri"/>
                <a:cs typeface="Calibri"/>
              </a:rPr>
              <a:t>expected </a:t>
            </a:r>
            <a:r>
              <a:rPr dirty="0" sz="2000" spc="130" b="1">
                <a:latin typeface="Calibri"/>
                <a:cs typeface="Calibri"/>
              </a:rPr>
              <a:t>changes </a:t>
            </a:r>
            <a:r>
              <a:rPr dirty="0" sz="2000" spc="50" b="1">
                <a:latin typeface="Calibri"/>
                <a:cs typeface="Calibri"/>
              </a:rPr>
              <a:t>i</a:t>
            </a:r>
            <a:r>
              <a:rPr dirty="0" sz="2000" spc="50">
                <a:latin typeface="Calibri"/>
                <a:cs typeface="Calibri"/>
              </a:rPr>
              <a:t>n </a:t>
            </a:r>
            <a:r>
              <a:rPr dirty="0" sz="2000" spc="85">
                <a:latin typeface="Calibri"/>
                <a:cs typeface="Calibri"/>
              </a:rPr>
              <a:t>climatic </a:t>
            </a:r>
            <a:r>
              <a:rPr dirty="0" sz="2000" spc="45">
                <a:latin typeface="Calibri"/>
                <a:cs typeface="Calibri"/>
              </a:rPr>
              <a:t>patterns 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Romania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and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how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they (will)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impact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on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rural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tourism?</a:t>
            </a:r>
            <a:endParaRPr sz="2000">
              <a:latin typeface="Calibri"/>
              <a:cs typeface="Calibri"/>
            </a:endParaRPr>
          </a:p>
          <a:p>
            <a:pPr algn="just" marL="434340" marR="82550" indent="-342900">
              <a:lnSpc>
                <a:spcPct val="100000"/>
              </a:lnSpc>
              <a:spcBef>
                <a:spcPts val="300"/>
              </a:spcBef>
              <a:buFont typeface="Calibri"/>
              <a:buAutoNum type="alphaLcParenBoth"/>
              <a:tabLst>
                <a:tab pos="487045" algn="l"/>
              </a:tabLst>
            </a:pPr>
            <a:r>
              <a:rPr dirty="0"/>
              <a:t>	</a:t>
            </a:r>
            <a:r>
              <a:rPr dirty="0" sz="2000" spc="30">
                <a:latin typeface="Calibri"/>
                <a:cs typeface="Calibri"/>
              </a:rPr>
              <a:t>what </a:t>
            </a:r>
            <a:r>
              <a:rPr dirty="0" sz="2000" spc="20">
                <a:latin typeface="Calibri"/>
                <a:cs typeface="Calibri"/>
              </a:rPr>
              <a:t>other </a:t>
            </a:r>
            <a:r>
              <a:rPr dirty="0" sz="2000" spc="80" b="1">
                <a:latin typeface="Calibri"/>
                <a:cs typeface="Calibri"/>
              </a:rPr>
              <a:t>indirect </a:t>
            </a:r>
            <a:r>
              <a:rPr dirty="0" sz="2000" spc="125" b="1">
                <a:latin typeface="Calibri"/>
                <a:cs typeface="Calibri"/>
              </a:rPr>
              <a:t>impacts </a:t>
            </a:r>
            <a:r>
              <a:rPr dirty="0" sz="2000" spc="15">
                <a:latin typeface="Calibri"/>
                <a:cs typeface="Calibri"/>
              </a:rPr>
              <a:t>of </a:t>
            </a:r>
            <a:r>
              <a:rPr dirty="0" sz="2000" spc="70">
                <a:latin typeface="Calibri"/>
                <a:cs typeface="Calibri"/>
              </a:rPr>
              <a:t>climate 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change </a:t>
            </a:r>
            <a:r>
              <a:rPr dirty="0" sz="2000" spc="60">
                <a:latin typeface="Calibri"/>
                <a:cs typeface="Calibri"/>
              </a:rPr>
              <a:t>may </a:t>
            </a:r>
            <a:r>
              <a:rPr dirty="0" sz="2000" spc="65">
                <a:latin typeface="Calibri"/>
                <a:cs typeface="Calibri"/>
              </a:rPr>
              <a:t>be </a:t>
            </a:r>
            <a:r>
              <a:rPr dirty="0" sz="2000" spc="45">
                <a:latin typeface="Calibri"/>
                <a:cs typeface="Calibri"/>
              </a:rPr>
              <a:t>reflected </a:t>
            </a:r>
            <a:r>
              <a:rPr dirty="0" sz="2000" spc="50">
                <a:latin typeface="Calibri"/>
                <a:cs typeface="Calibri"/>
              </a:rPr>
              <a:t>on </a:t>
            </a:r>
            <a:r>
              <a:rPr dirty="0" sz="2000" spc="70">
                <a:latin typeface="Calibri"/>
                <a:cs typeface="Calibri"/>
              </a:rPr>
              <a:t>Romanian 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rural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tourism?</a:t>
            </a:r>
            <a:endParaRPr sz="2000">
              <a:latin typeface="Calibri"/>
              <a:cs typeface="Calibri"/>
            </a:endParaRPr>
          </a:p>
          <a:p>
            <a:pPr algn="just" marL="434340" marR="81915" indent="-342900">
              <a:lnSpc>
                <a:spcPct val="100000"/>
              </a:lnSpc>
              <a:spcBef>
                <a:spcPts val="305"/>
              </a:spcBef>
              <a:buAutoNum type="alphaLcParenBoth"/>
              <a:tabLst>
                <a:tab pos="434975" algn="l"/>
              </a:tabLst>
            </a:pPr>
            <a:r>
              <a:rPr dirty="0" sz="2000" spc="30">
                <a:latin typeface="Calibri"/>
                <a:cs typeface="Calibri"/>
              </a:rPr>
              <a:t>what </a:t>
            </a:r>
            <a:r>
              <a:rPr dirty="0" sz="2000" spc="105">
                <a:latin typeface="Calibri"/>
                <a:cs typeface="Calibri"/>
              </a:rPr>
              <a:t>is </a:t>
            </a:r>
            <a:r>
              <a:rPr dirty="0" sz="2000" spc="20">
                <a:latin typeface="Calibri"/>
                <a:cs typeface="Calibri"/>
              </a:rPr>
              <a:t>the </a:t>
            </a:r>
            <a:r>
              <a:rPr dirty="0" sz="2000" spc="80" b="1">
                <a:latin typeface="Calibri"/>
                <a:cs typeface="Calibri"/>
              </a:rPr>
              <a:t>current </a:t>
            </a:r>
            <a:r>
              <a:rPr dirty="0" sz="2000" spc="100" b="1">
                <a:latin typeface="Calibri"/>
                <a:cs typeface="Calibri"/>
              </a:rPr>
              <a:t>policy </a:t>
            </a:r>
            <a:r>
              <a:rPr dirty="0" sz="2000" spc="65" b="1">
                <a:latin typeface="Calibri"/>
                <a:cs typeface="Calibri"/>
              </a:rPr>
              <a:t>framework </a:t>
            </a:r>
            <a:r>
              <a:rPr dirty="0" sz="2000" spc="30">
                <a:latin typeface="Calibri"/>
                <a:cs typeface="Calibri"/>
              </a:rPr>
              <a:t>at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European </a:t>
            </a:r>
            <a:r>
              <a:rPr dirty="0" sz="2000" spc="70">
                <a:latin typeface="Calibri"/>
                <a:cs typeface="Calibri"/>
              </a:rPr>
              <a:t>and </a:t>
            </a:r>
            <a:r>
              <a:rPr dirty="0" sz="2000" spc="45">
                <a:latin typeface="Calibri"/>
                <a:cs typeface="Calibri"/>
              </a:rPr>
              <a:t>national </a:t>
            </a:r>
            <a:r>
              <a:rPr dirty="0" sz="2000" spc="35">
                <a:latin typeface="Calibri"/>
                <a:cs typeface="Calibri"/>
              </a:rPr>
              <a:t>level </a:t>
            </a:r>
            <a:r>
              <a:rPr dirty="0" sz="2000" spc="20">
                <a:latin typeface="Calibri"/>
                <a:cs typeface="Calibri"/>
              </a:rPr>
              <a:t>pertinent </a:t>
            </a:r>
            <a:r>
              <a:rPr dirty="0" sz="2000" spc="-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rural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tourism?</a:t>
            </a:r>
            <a:endParaRPr sz="2000">
              <a:latin typeface="Calibri"/>
              <a:cs typeface="Calibri"/>
            </a:endParaRPr>
          </a:p>
          <a:p>
            <a:pPr algn="just" marL="434340" marR="82550" indent="-342900">
              <a:lnSpc>
                <a:spcPct val="100000"/>
              </a:lnSpc>
              <a:spcBef>
                <a:spcPts val="300"/>
              </a:spcBef>
              <a:buAutoNum type="alphaLcParenBoth"/>
              <a:tabLst>
                <a:tab pos="434975" algn="l"/>
              </a:tabLst>
            </a:pPr>
            <a:r>
              <a:rPr dirty="0" sz="2000" spc="20">
                <a:latin typeface="Calibri"/>
                <a:cs typeface="Calibri"/>
              </a:rPr>
              <a:t>where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can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be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found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60" b="1">
                <a:latin typeface="Calibri"/>
                <a:cs typeface="Calibri"/>
              </a:rPr>
              <a:t>freely</a:t>
            </a:r>
            <a:r>
              <a:rPr dirty="0" sz="2000" spc="65" b="1">
                <a:latin typeface="Calibri"/>
                <a:cs typeface="Calibri"/>
              </a:rPr>
              <a:t> </a:t>
            </a:r>
            <a:r>
              <a:rPr dirty="0" sz="2000" spc="85" b="1">
                <a:latin typeface="Calibri"/>
                <a:cs typeface="Calibri"/>
              </a:rPr>
              <a:t>available </a:t>
            </a:r>
            <a:r>
              <a:rPr dirty="0" sz="2000" spc="90" b="1">
                <a:latin typeface="Calibri"/>
                <a:cs typeface="Calibri"/>
              </a:rPr>
              <a:t> </a:t>
            </a:r>
            <a:r>
              <a:rPr dirty="0" sz="2000" spc="110" b="1">
                <a:latin typeface="Calibri"/>
                <a:cs typeface="Calibri"/>
              </a:rPr>
              <a:t>climate</a:t>
            </a:r>
            <a:r>
              <a:rPr dirty="0" sz="2000" spc="114" b="1">
                <a:latin typeface="Calibri"/>
                <a:cs typeface="Calibri"/>
              </a:rPr>
              <a:t> </a:t>
            </a:r>
            <a:r>
              <a:rPr dirty="0" sz="2000" spc="105" b="1">
                <a:latin typeface="Calibri"/>
                <a:cs typeface="Calibri"/>
              </a:rPr>
              <a:t>products</a:t>
            </a:r>
            <a:r>
              <a:rPr dirty="0" sz="2000" spc="110" b="1">
                <a:latin typeface="Calibri"/>
                <a:cs typeface="Calibri"/>
              </a:rPr>
              <a:t> </a:t>
            </a:r>
            <a:r>
              <a:rPr dirty="0" sz="2000" spc="30" b="1">
                <a:latin typeface="Calibri"/>
                <a:cs typeface="Calibri"/>
              </a:rPr>
              <a:t>and/or</a:t>
            </a:r>
            <a:r>
              <a:rPr dirty="0" sz="2000" spc="35" b="1">
                <a:latin typeface="Calibri"/>
                <a:cs typeface="Calibri"/>
              </a:rPr>
              <a:t> </a:t>
            </a:r>
            <a:r>
              <a:rPr dirty="0" sz="2000" spc="135" b="1">
                <a:latin typeface="Calibri"/>
                <a:cs typeface="Calibri"/>
              </a:rPr>
              <a:t>services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relevant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Romanian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rural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tourism 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actors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context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climate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change?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6796" y="1918716"/>
            <a:ext cx="6475730" cy="4902835"/>
          </a:xfrm>
          <a:custGeom>
            <a:avLst/>
            <a:gdLst/>
            <a:ahLst/>
            <a:cxnLst/>
            <a:rect l="l" t="t" r="r" b="b"/>
            <a:pathLst>
              <a:path w="6475730" h="4902834">
                <a:moveTo>
                  <a:pt x="0" y="4902708"/>
                </a:moveTo>
                <a:lnTo>
                  <a:pt x="6475476" y="4902708"/>
                </a:lnTo>
                <a:lnTo>
                  <a:pt x="6475476" y="0"/>
                </a:lnTo>
                <a:lnTo>
                  <a:pt x="0" y="0"/>
                </a:lnTo>
                <a:lnTo>
                  <a:pt x="0" y="490270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686805" y="1933194"/>
            <a:ext cx="11176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45" b="1">
                <a:latin typeface="Calibri"/>
                <a:cs typeface="Calibri"/>
              </a:rPr>
              <a:t>Method</a:t>
            </a:r>
            <a:r>
              <a:rPr dirty="0" sz="2000" spc="140" b="1">
                <a:latin typeface="Calibri"/>
                <a:cs typeface="Calibri"/>
              </a:rPr>
              <a:t>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6805" y="2237994"/>
            <a:ext cx="6320155" cy="4485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6350" indent="-34290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355600" algn="l"/>
              </a:tabLst>
            </a:pPr>
            <a:r>
              <a:rPr dirty="0" sz="2000" spc="50" b="1">
                <a:latin typeface="Calibri"/>
                <a:cs typeface="Calibri"/>
              </a:rPr>
              <a:t>review</a:t>
            </a:r>
            <a:r>
              <a:rPr dirty="0" sz="2000" spc="55" b="1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of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scientific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publications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regarding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the 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observed </a:t>
            </a:r>
            <a:r>
              <a:rPr dirty="0" sz="2000" spc="70">
                <a:latin typeface="Calibri"/>
                <a:cs typeface="Calibri"/>
              </a:rPr>
              <a:t>and </a:t>
            </a:r>
            <a:r>
              <a:rPr dirty="0" sz="2000" spc="55">
                <a:latin typeface="Calibri"/>
                <a:cs typeface="Calibri"/>
              </a:rPr>
              <a:t>expected </a:t>
            </a:r>
            <a:r>
              <a:rPr dirty="0" sz="2000" spc="70">
                <a:latin typeface="Calibri"/>
                <a:cs typeface="Calibri"/>
              </a:rPr>
              <a:t>climate </a:t>
            </a:r>
            <a:r>
              <a:rPr dirty="0" sz="2000" spc="75">
                <a:latin typeface="Calibri"/>
                <a:cs typeface="Calibri"/>
              </a:rPr>
              <a:t>change </a:t>
            </a:r>
            <a:r>
              <a:rPr dirty="0" sz="2000" spc="70">
                <a:latin typeface="Calibri"/>
                <a:cs typeface="Calibri"/>
              </a:rPr>
              <a:t>and </a:t>
            </a:r>
            <a:r>
              <a:rPr dirty="0" sz="2000" spc="55">
                <a:latin typeface="Calibri"/>
                <a:cs typeface="Calibri"/>
              </a:rPr>
              <a:t>its </a:t>
            </a:r>
            <a:r>
              <a:rPr dirty="0" sz="2000" spc="45">
                <a:latin typeface="Calibri"/>
                <a:cs typeface="Calibri"/>
              </a:rPr>
              <a:t>direct 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and </a:t>
            </a:r>
            <a:r>
              <a:rPr dirty="0" sz="2000" spc="40">
                <a:latin typeface="Calibri"/>
                <a:cs typeface="Calibri"/>
              </a:rPr>
              <a:t>indirect </a:t>
            </a:r>
            <a:r>
              <a:rPr dirty="0" sz="2000" spc="90">
                <a:latin typeface="Calibri"/>
                <a:cs typeface="Calibri"/>
              </a:rPr>
              <a:t>impacts </a:t>
            </a:r>
            <a:r>
              <a:rPr dirty="0" sz="2000" spc="50">
                <a:latin typeface="Calibri"/>
                <a:cs typeface="Calibri"/>
              </a:rPr>
              <a:t>on tourism </a:t>
            </a:r>
            <a:r>
              <a:rPr dirty="0" sz="2000" spc="75">
                <a:latin typeface="Calibri"/>
                <a:cs typeface="Calibri"/>
              </a:rPr>
              <a:t>and </a:t>
            </a:r>
            <a:r>
              <a:rPr dirty="0" sz="2000" spc="20">
                <a:latin typeface="Calibri"/>
                <a:cs typeface="Calibri"/>
              </a:rPr>
              <a:t>rural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tourism. 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(key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words: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‘rural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tourism’,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‘Romania’,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‘climate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change’,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‘impact’,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+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more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focused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like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‘energy’,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‘orchards’, 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‘</a:t>
            </a:r>
            <a:r>
              <a:rPr dirty="0" sz="2000" spc="105">
                <a:latin typeface="Calibri"/>
                <a:cs typeface="Calibri"/>
              </a:rPr>
              <a:t>m</a:t>
            </a:r>
            <a:r>
              <a:rPr dirty="0" sz="2000" spc="10">
                <a:latin typeface="Calibri"/>
                <a:cs typeface="Calibri"/>
              </a:rPr>
              <a:t>oti</a:t>
            </a:r>
            <a:r>
              <a:rPr dirty="0" sz="2000" spc="5">
                <a:latin typeface="Calibri"/>
                <a:cs typeface="Calibri"/>
              </a:rPr>
              <a:t>v</a:t>
            </a:r>
            <a:r>
              <a:rPr dirty="0" sz="2000" spc="95">
                <a:latin typeface="Calibri"/>
                <a:cs typeface="Calibri"/>
              </a:rPr>
              <a:t>a</a:t>
            </a:r>
            <a:r>
              <a:rPr dirty="0" sz="2000" spc="15">
                <a:latin typeface="Calibri"/>
                <a:cs typeface="Calibri"/>
              </a:rPr>
              <a:t>tio</a:t>
            </a:r>
            <a:r>
              <a:rPr dirty="0" sz="2000" spc="15">
                <a:latin typeface="Calibri"/>
                <a:cs typeface="Calibri"/>
              </a:rPr>
              <a:t>n</a:t>
            </a:r>
            <a:r>
              <a:rPr dirty="0" sz="2000" spc="150">
                <a:latin typeface="Calibri"/>
                <a:cs typeface="Calibri"/>
              </a:rPr>
              <a:t>s</a:t>
            </a:r>
            <a:r>
              <a:rPr dirty="0" sz="2000" spc="-215">
                <a:latin typeface="Calibri"/>
                <a:cs typeface="Calibri"/>
              </a:rPr>
              <a:t>’</a:t>
            </a:r>
            <a:r>
              <a:rPr dirty="0" sz="2000" spc="70">
                <a:latin typeface="Calibri"/>
                <a:cs typeface="Calibri"/>
              </a:rPr>
              <a:t>,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‘eco</a:t>
            </a:r>
            <a:r>
              <a:rPr dirty="0" sz="2000" spc="65">
                <a:latin typeface="Calibri"/>
                <a:cs typeface="Calibri"/>
              </a:rPr>
              <a:t>-</a:t>
            </a:r>
            <a:r>
              <a:rPr dirty="0" sz="2000" spc="-40">
                <a:latin typeface="Calibri"/>
                <a:cs typeface="Calibri"/>
              </a:rPr>
              <a:t>t</a:t>
            </a:r>
            <a:r>
              <a:rPr dirty="0" sz="2000" spc="55">
                <a:latin typeface="Calibri"/>
                <a:cs typeface="Calibri"/>
              </a:rPr>
              <a:t>o</a:t>
            </a:r>
            <a:r>
              <a:rPr dirty="0" sz="2000" spc="45">
                <a:latin typeface="Calibri"/>
                <a:cs typeface="Calibri"/>
              </a:rPr>
              <a:t>u</a:t>
            </a:r>
            <a:r>
              <a:rPr dirty="0" sz="2000" spc="45">
                <a:latin typeface="Calibri"/>
                <a:cs typeface="Calibri"/>
              </a:rPr>
              <a:t>ris</a:t>
            </a:r>
            <a:r>
              <a:rPr dirty="0" sz="2000" spc="75">
                <a:latin typeface="Calibri"/>
                <a:cs typeface="Calibri"/>
              </a:rPr>
              <a:t>m</a:t>
            </a:r>
            <a:r>
              <a:rPr dirty="0" sz="2000" spc="40">
                <a:latin typeface="Calibri"/>
                <a:cs typeface="Calibri"/>
              </a:rPr>
              <a:t>’</a:t>
            </a:r>
            <a:r>
              <a:rPr dirty="0" sz="2000" spc="-16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45">
                <a:latin typeface="Calibri"/>
                <a:cs typeface="Calibri"/>
              </a:rPr>
              <a:t>c</a:t>
            </a:r>
            <a:r>
              <a:rPr dirty="0" sz="2000" spc="50">
                <a:latin typeface="Calibri"/>
                <a:cs typeface="Calibri"/>
              </a:rPr>
              <a:t>.;</a:t>
            </a:r>
            <a:endParaRPr sz="2000">
              <a:latin typeface="Calibri"/>
              <a:cs typeface="Calibri"/>
            </a:endParaRPr>
          </a:p>
          <a:p>
            <a:pPr algn="just" marL="407034" indent="-394970">
              <a:lnSpc>
                <a:spcPct val="100000"/>
              </a:lnSpc>
              <a:spcBef>
                <a:spcPts val="300"/>
              </a:spcBef>
              <a:buAutoNum type="alphaLcParenR"/>
              <a:tabLst>
                <a:tab pos="407670" algn="l"/>
              </a:tabLst>
            </a:pPr>
            <a:r>
              <a:rPr dirty="0" sz="2000" spc="40">
                <a:latin typeface="Calibri"/>
                <a:cs typeface="Calibri"/>
              </a:rPr>
              <a:t>identification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100" b="1">
                <a:latin typeface="Calibri"/>
                <a:cs typeface="Calibri"/>
              </a:rPr>
              <a:t>policy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120" b="1">
                <a:latin typeface="Calibri"/>
                <a:cs typeface="Calibri"/>
              </a:rPr>
              <a:t>documents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relevant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105">
                <a:latin typeface="Calibri"/>
                <a:cs typeface="Calibri"/>
              </a:rPr>
              <a:t>EU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</a:pPr>
            <a:r>
              <a:rPr dirty="0" sz="2000" spc="75">
                <a:latin typeface="Calibri"/>
                <a:cs typeface="Calibri"/>
              </a:rPr>
              <a:t>and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national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governmental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sites</a:t>
            </a:r>
            <a:endParaRPr sz="2000">
              <a:latin typeface="Calibri"/>
              <a:cs typeface="Calibri"/>
            </a:endParaRPr>
          </a:p>
          <a:p>
            <a:pPr algn="just" marL="355600" marR="6350" indent="-342900">
              <a:lnSpc>
                <a:spcPct val="100000"/>
              </a:lnSpc>
              <a:spcBef>
                <a:spcPts val="300"/>
              </a:spcBef>
              <a:buAutoNum type="alphaLcParenR" startAt="3"/>
              <a:tabLst>
                <a:tab pos="355600" algn="l"/>
              </a:tabLst>
            </a:pPr>
            <a:r>
              <a:rPr dirty="0" sz="2000" spc="135" b="1">
                <a:latin typeface="Calibri"/>
                <a:cs typeface="Calibri"/>
              </a:rPr>
              <a:t>search </a:t>
            </a:r>
            <a:r>
              <a:rPr dirty="0" sz="2000" spc="55" b="1">
                <a:latin typeface="Calibri"/>
                <a:cs typeface="Calibri"/>
              </a:rPr>
              <a:t>of </a:t>
            </a:r>
            <a:r>
              <a:rPr dirty="0" sz="2000" spc="140" b="1">
                <a:latin typeface="Calibri"/>
                <a:cs typeface="Calibri"/>
              </a:rPr>
              <a:t>sources </a:t>
            </a:r>
            <a:r>
              <a:rPr dirty="0" sz="2000" spc="15">
                <a:latin typeface="Calibri"/>
                <a:cs typeface="Calibri"/>
              </a:rPr>
              <a:t>of </a:t>
            </a:r>
            <a:r>
              <a:rPr dirty="0" sz="2000" spc="70">
                <a:latin typeface="Calibri"/>
                <a:cs typeface="Calibri"/>
              </a:rPr>
              <a:t>climate </a:t>
            </a:r>
            <a:r>
              <a:rPr dirty="0" sz="2000" spc="65">
                <a:latin typeface="Calibri"/>
                <a:cs typeface="Calibri"/>
              </a:rPr>
              <a:t>products </a:t>
            </a:r>
            <a:r>
              <a:rPr dirty="0" sz="2000" spc="70">
                <a:latin typeface="Calibri"/>
                <a:cs typeface="Calibri"/>
              </a:rPr>
              <a:t>and </a:t>
            </a:r>
            <a:r>
              <a:rPr dirty="0" sz="2000" spc="85">
                <a:latin typeface="Calibri"/>
                <a:cs typeface="Calibri"/>
              </a:rPr>
              <a:t>services 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freely </a:t>
            </a:r>
            <a:r>
              <a:rPr dirty="0" sz="2000" spc="60">
                <a:latin typeface="Calibri"/>
                <a:cs typeface="Calibri"/>
              </a:rPr>
              <a:t>available </a:t>
            </a:r>
            <a:r>
              <a:rPr dirty="0" sz="2000" spc="70">
                <a:latin typeface="Calibri"/>
                <a:cs typeface="Calibri"/>
              </a:rPr>
              <a:t>and </a:t>
            </a:r>
            <a:r>
              <a:rPr dirty="0" sz="2000" spc="25">
                <a:latin typeface="Calibri"/>
                <a:cs typeface="Calibri"/>
              </a:rPr>
              <a:t>relevant </a:t>
            </a:r>
            <a:r>
              <a:rPr dirty="0" sz="2000" spc="5">
                <a:latin typeface="Calibri"/>
                <a:cs typeface="Calibri"/>
              </a:rPr>
              <a:t>to </a:t>
            </a:r>
            <a:r>
              <a:rPr dirty="0" sz="2000" spc="25">
                <a:latin typeface="Calibri"/>
                <a:cs typeface="Calibri"/>
              </a:rPr>
              <a:t>tourism/rural </a:t>
            </a:r>
            <a:r>
              <a:rPr dirty="0" sz="2000" spc="45">
                <a:latin typeface="Calibri"/>
                <a:cs typeface="Calibri"/>
              </a:rPr>
              <a:t>tourism 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provided </a:t>
            </a:r>
            <a:r>
              <a:rPr dirty="0" sz="2000" spc="20">
                <a:latin typeface="Calibri"/>
                <a:cs typeface="Calibri"/>
              </a:rPr>
              <a:t>through </a:t>
            </a:r>
            <a:r>
              <a:rPr dirty="0" sz="2000" spc="50">
                <a:latin typeface="Calibri"/>
                <a:cs typeface="Calibri"/>
              </a:rPr>
              <a:t>national </a:t>
            </a:r>
            <a:r>
              <a:rPr dirty="0" sz="2000" spc="70">
                <a:latin typeface="Calibri"/>
                <a:cs typeface="Calibri"/>
              </a:rPr>
              <a:t>and </a:t>
            </a:r>
            <a:r>
              <a:rPr dirty="0" sz="2000" spc="30">
                <a:latin typeface="Calibri"/>
                <a:cs typeface="Calibri"/>
              </a:rPr>
              <a:t>international </a:t>
            </a:r>
            <a:r>
              <a:rPr dirty="0" sz="2000" spc="50">
                <a:latin typeface="Calibri"/>
                <a:cs typeface="Calibri"/>
              </a:rPr>
              <a:t>platforms 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European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research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projects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websites.</a:t>
            </a:r>
            <a:endParaRPr sz="20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900"/>
              </a:spcBef>
            </a:pPr>
            <a:r>
              <a:rPr dirty="0" sz="2000" spc="30">
                <a:latin typeface="Calibri"/>
                <a:cs typeface="Calibri"/>
              </a:rPr>
              <a:t>In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all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spc="130">
                <a:latin typeface="Calibri"/>
                <a:cs typeface="Calibri"/>
              </a:rPr>
              <a:t>cases,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the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searches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focused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on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65" b="1">
                <a:latin typeface="Calibri"/>
                <a:cs typeface="Calibri"/>
              </a:rPr>
              <a:t>the</a:t>
            </a:r>
            <a:r>
              <a:rPr dirty="0" sz="2000" spc="254" b="1">
                <a:latin typeface="Calibri"/>
                <a:cs typeface="Calibri"/>
              </a:rPr>
              <a:t> </a:t>
            </a:r>
            <a:r>
              <a:rPr dirty="0" sz="2000" spc="70" b="1">
                <a:latin typeface="Calibri"/>
                <a:cs typeface="Calibri"/>
              </a:rPr>
              <a:t>period</a:t>
            </a:r>
            <a:r>
              <a:rPr dirty="0" sz="2000" spc="260" b="1">
                <a:latin typeface="Calibri"/>
                <a:cs typeface="Calibri"/>
              </a:rPr>
              <a:t> </a:t>
            </a:r>
            <a:r>
              <a:rPr dirty="0" sz="2000" spc="50" b="1">
                <a:latin typeface="Calibri"/>
                <a:cs typeface="Calibri"/>
              </a:rPr>
              <a:t>2015-</a:t>
            </a:r>
            <a:endParaRPr sz="20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 spc="50" b="1">
                <a:latin typeface="Calibri"/>
                <a:cs typeface="Calibri"/>
              </a:rPr>
              <a:t>2024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spc="100" b="1">
                <a:latin typeface="Calibri"/>
                <a:cs typeface="Calibri"/>
              </a:rPr>
              <a:t>and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80" b="1">
                <a:latin typeface="Calibri"/>
                <a:cs typeface="Calibri"/>
              </a:rPr>
              <a:t>on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105" b="1">
                <a:latin typeface="Calibri"/>
                <a:cs typeface="Calibri"/>
              </a:rPr>
              <a:t>Romania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170" b="1">
                <a:latin typeface="Calibri"/>
                <a:cs typeface="Calibri"/>
              </a:rPr>
              <a:t>as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90" b="1">
                <a:latin typeface="Calibri"/>
                <a:cs typeface="Calibri"/>
              </a:rPr>
              <a:t>geographical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spc="80" b="1">
                <a:latin typeface="Calibri"/>
                <a:cs typeface="Calibri"/>
              </a:rPr>
              <a:t>area</a:t>
            </a:r>
            <a:r>
              <a:rPr dirty="0" sz="2000" spc="8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" y="88392"/>
            <a:ext cx="6400800" cy="12938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481" y="75946"/>
            <a:ext cx="597154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562610" marR="5080" indent="-550545">
              <a:lnSpc>
                <a:spcPts val="4320"/>
              </a:lnSpc>
              <a:spcBef>
                <a:spcPts val="640"/>
              </a:spcBef>
            </a:pPr>
            <a:r>
              <a:rPr dirty="0" sz="4000" spc="85"/>
              <a:t>Obs</a:t>
            </a:r>
            <a:r>
              <a:rPr dirty="0" sz="4000" spc="90"/>
              <a:t>e</a:t>
            </a:r>
            <a:r>
              <a:rPr dirty="0" sz="4000" spc="-110"/>
              <a:t>r</a:t>
            </a:r>
            <a:r>
              <a:rPr dirty="0" sz="4000" spc="-120"/>
              <a:t>v</a:t>
            </a:r>
            <a:r>
              <a:rPr dirty="0" sz="4000" spc="-30"/>
              <a:t>e</a:t>
            </a:r>
            <a:r>
              <a:rPr dirty="0" sz="4000" spc="-25"/>
              <a:t>d</a:t>
            </a:r>
            <a:r>
              <a:rPr dirty="0" sz="4000" spc="-135"/>
              <a:t> </a:t>
            </a:r>
            <a:r>
              <a:rPr dirty="0" sz="4000" spc="5"/>
              <a:t>chan</a:t>
            </a:r>
            <a:r>
              <a:rPr dirty="0" sz="4000" spc="-30"/>
              <a:t>g</a:t>
            </a:r>
            <a:r>
              <a:rPr dirty="0" sz="4000" spc="145"/>
              <a:t>e</a:t>
            </a:r>
            <a:r>
              <a:rPr dirty="0" sz="4000" spc="114"/>
              <a:t>s</a:t>
            </a:r>
            <a:r>
              <a:rPr dirty="0" sz="4000" spc="-105"/>
              <a:t> </a:t>
            </a:r>
            <a:r>
              <a:rPr dirty="0" sz="4000" spc="-75"/>
              <a:t>of</a:t>
            </a:r>
            <a:r>
              <a:rPr dirty="0" sz="4000" spc="-135"/>
              <a:t> </a:t>
            </a:r>
            <a:r>
              <a:rPr dirty="0" sz="4000" spc="55"/>
              <a:t>clim</a:t>
            </a:r>
            <a:r>
              <a:rPr dirty="0" sz="4000" spc="30"/>
              <a:t>a</a:t>
            </a:r>
            <a:r>
              <a:rPr dirty="0" sz="4000" spc="-160"/>
              <a:t>t</a:t>
            </a:r>
            <a:r>
              <a:rPr dirty="0" sz="4000" spc="-10"/>
              <a:t>e  </a:t>
            </a:r>
            <a:r>
              <a:rPr dirty="0" sz="4000" spc="-5"/>
              <a:t>conditions</a:t>
            </a:r>
            <a:r>
              <a:rPr dirty="0" sz="4000" spc="-125"/>
              <a:t> </a:t>
            </a:r>
            <a:r>
              <a:rPr dirty="0" sz="4000" spc="45"/>
              <a:t>(1961-2020)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90500" y="1702307"/>
            <a:ext cx="6035040" cy="4657725"/>
          </a:xfrm>
          <a:custGeom>
            <a:avLst/>
            <a:gdLst/>
            <a:ahLst/>
            <a:cxnLst/>
            <a:rect l="l" t="t" r="r" b="b"/>
            <a:pathLst>
              <a:path w="6035040" h="4657725">
                <a:moveTo>
                  <a:pt x="0" y="4657344"/>
                </a:moveTo>
                <a:lnTo>
                  <a:pt x="6035040" y="4657344"/>
                </a:lnTo>
                <a:lnTo>
                  <a:pt x="6035040" y="0"/>
                </a:lnTo>
                <a:lnTo>
                  <a:pt x="0" y="0"/>
                </a:lnTo>
                <a:lnTo>
                  <a:pt x="0" y="4657344"/>
                </a:lnTo>
                <a:close/>
              </a:path>
            </a:pathLst>
          </a:custGeom>
          <a:ln w="9524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9849" y="1700529"/>
            <a:ext cx="5880100" cy="451167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just" marL="240665" marR="5080" indent="-228600">
              <a:lnSpc>
                <a:spcPct val="9010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increasing </a:t>
            </a:r>
            <a:r>
              <a:rPr dirty="0" sz="1800" spc="-5">
                <a:latin typeface="Times New Roman"/>
                <a:cs typeface="Times New Roman"/>
              </a:rPr>
              <a:t>trends </a:t>
            </a:r>
            <a:r>
              <a:rPr dirty="0" sz="1800">
                <a:latin typeface="Times New Roman"/>
                <a:cs typeface="Times New Roman"/>
              </a:rPr>
              <a:t>for </a:t>
            </a:r>
            <a:r>
              <a:rPr dirty="0" sz="1800" spc="-5">
                <a:latin typeface="Times New Roman"/>
                <a:cs typeface="Times New Roman"/>
              </a:rPr>
              <a:t>the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air temperature and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the number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dirty="0" sz="18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sunshine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hours </a:t>
            </a:r>
            <a:r>
              <a:rPr dirty="0" sz="1800">
                <a:latin typeface="Times New Roman"/>
                <a:cs typeface="Times New Roman"/>
              </a:rPr>
              <a:t>in 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winter</a:t>
            </a:r>
            <a:r>
              <a:rPr dirty="0" sz="1800" spc="-10">
                <a:latin typeface="Times New Roman"/>
                <a:cs typeface="Times New Roman"/>
              </a:rPr>
              <a:t>, </a:t>
            </a:r>
            <a:r>
              <a:rPr dirty="0" sz="1800">
                <a:latin typeface="Times New Roman"/>
                <a:cs typeface="Times New Roman"/>
              </a:rPr>
              <a:t>spring and </a:t>
            </a:r>
            <a:r>
              <a:rPr dirty="0" sz="1800" spc="-5">
                <a:latin typeface="Times New Roman"/>
                <a:cs typeface="Times New Roman"/>
              </a:rPr>
              <a:t>summer </a:t>
            </a:r>
            <a:r>
              <a:rPr dirty="0" sz="1800">
                <a:latin typeface="Times New Roman"/>
                <a:cs typeface="Times New Roman"/>
              </a:rPr>
              <a:t>(Dumitrescu et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al,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2014)</a:t>
            </a:r>
            <a:endParaRPr sz="1800">
              <a:latin typeface="Times New Roman"/>
              <a:cs typeface="Times New Roman"/>
            </a:endParaRPr>
          </a:p>
          <a:p>
            <a:pPr algn="just" marL="240665" marR="6350" indent="-228600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46B0E0"/>
                </a:solidFill>
                <a:latin typeface="Times New Roman"/>
                <a:cs typeface="Times New Roman"/>
              </a:rPr>
              <a:t>fewer </a:t>
            </a:r>
            <a:r>
              <a:rPr dirty="0" sz="1800" spc="-5">
                <a:solidFill>
                  <a:srgbClr val="46B0E0"/>
                </a:solidFill>
                <a:latin typeface="Times New Roman"/>
                <a:cs typeface="Times New Roman"/>
              </a:rPr>
              <a:t>days </a:t>
            </a:r>
            <a:r>
              <a:rPr dirty="0" sz="1800">
                <a:solidFill>
                  <a:srgbClr val="46B0E0"/>
                </a:solidFill>
                <a:latin typeface="Times New Roman"/>
                <a:cs typeface="Times New Roman"/>
              </a:rPr>
              <a:t>with light </a:t>
            </a:r>
            <a:r>
              <a:rPr dirty="0" sz="1800" spc="-5">
                <a:solidFill>
                  <a:srgbClr val="46B0E0"/>
                </a:solidFill>
                <a:latin typeface="Times New Roman"/>
                <a:cs typeface="Times New Roman"/>
              </a:rPr>
              <a:t>precipitation </a:t>
            </a:r>
            <a:r>
              <a:rPr dirty="0" sz="1800">
                <a:latin typeface="Times New Roman"/>
                <a:cs typeface="Times New Roman"/>
              </a:rPr>
              <a:t>but an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increasing </a:t>
            </a:r>
            <a:r>
              <a:rPr dirty="0" sz="1800">
                <a:latin typeface="Times New Roman"/>
                <a:cs typeface="Times New Roman"/>
              </a:rPr>
              <a:t>trend for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number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of days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with moderate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heavy precipitation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(Croitoru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2016)</a:t>
            </a:r>
            <a:endParaRPr sz="1800">
              <a:latin typeface="Times New Roman"/>
              <a:cs typeface="Times New Roman"/>
            </a:endParaRPr>
          </a:p>
          <a:p>
            <a:pPr algn="just" marL="240665" marR="5715" indent="-228600">
              <a:lnSpc>
                <a:spcPct val="9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latin typeface="Times New Roman"/>
                <a:cs typeface="Times New Roman"/>
              </a:rPr>
              <a:t>significant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upward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 trend</a:t>
            </a:r>
            <a:r>
              <a:rPr dirty="0" sz="18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the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number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 heatwave-days </a:t>
            </a:r>
            <a:r>
              <a:rPr dirty="0" sz="1800" spc="-4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days</a:t>
            </a:r>
            <a:r>
              <a:rPr dirty="0" sz="1800" spc="-5">
                <a:latin typeface="Times New Roman"/>
                <a:cs typeface="Times New Roman"/>
              </a:rPr>
              <a:t>, especially </a:t>
            </a:r>
            <a:r>
              <a:rPr dirty="0" sz="1800">
                <a:latin typeface="Times New Roman"/>
                <a:cs typeface="Times New Roman"/>
              </a:rPr>
              <a:t>in </a:t>
            </a:r>
            <a:r>
              <a:rPr dirty="0" sz="1800" spc="-5">
                <a:latin typeface="Times New Roman"/>
                <a:cs typeface="Times New Roman"/>
              </a:rPr>
              <a:t>plains </a:t>
            </a:r>
            <a:r>
              <a:rPr dirty="0" sz="1800">
                <a:latin typeface="Times New Roman"/>
                <a:cs typeface="Times New Roman"/>
              </a:rPr>
              <a:t>from </a:t>
            </a:r>
            <a:r>
              <a:rPr dirty="0" sz="1800" spc="-5">
                <a:latin typeface="Times New Roman"/>
                <a:cs typeface="Times New Roman"/>
              </a:rPr>
              <a:t>the</a:t>
            </a:r>
            <a:r>
              <a:rPr dirty="0" sz="1800">
                <a:latin typeface="Times New Roman"/>
                <a:cs typeface="Times New Roman"/>
              </a:rPr>
              <a:t> southern and </a:t>
            </a:r>
            <a:r>
              <a:rPr dirty="0" sz="1800" spc="-5">
                <a:latin typeface="Times New Roman"/>
                <a:cs typeface="Times New Roman"/>
              </a:rPr>
              <a:t>western part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Romania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(Bojariu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al.,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2021)</a:t>
            </a:r>
            <a:endParaRPr sz="1800">
              <a:latin typeface="Times New Roman"/>
              <a:cs typeface="Times New Roman"/>
            </a:endParaRPr>
          </a:p>
          <a:p>
            <a:pPr algn="just" marL="240665" marR="5715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46B0E0"/>
                </a:solidFill>
                <a:latin typeface="Times New Roman"/>
                <a:cs typeface="Times New Roman"/>
              </a:rPr>
              <a:t>decreasing trend </a:t>
            </a:r>
            <a:r>
              <a:rPr dirty="0" sz="1800">
                <a:latin typeface="Times New Roman"/>
                <a:cs typeface="Times New Roman"/>
              </a:rPr>
              <a:t>in the </a:t>
            </a:r>
            <a:r>
              <a:rPr dirty="0" sz="1800" spc="-5">
                <a:solidFill>
                  <a:srgbClr val="46B0E0"/>
                </a:solidFill>
                <a:latin typeface="Times New Roman"/>
                <a:cs typeface="Times New Roman"/>
              </a:rPr>
              <a:t>number </a:t>
            </a:r>
            <a:r>
              <a:rPr dirty="0" sz="1800" spc="-10">
                <a:solidFill>
                  <a:srgbClr val="46B0E0"/>
                </a:solidFill>
                <a:latin typeface="Times New Roman"/>
                <a:cs typeface="Times New Roman"/>
              </a:rPr>
              <a:t>of </a:t>
            </a:r>
            <a:r>
              <a:rPr dirty="0" sz="1800">
                <a:solidFill>
                  <a:srgbClr val="46B0E0"/>
                </a:solidFill>
                <a:latin typeface="Times New Roman"/>
                <a:cs typeface="Times New Roman"/>
              </a:rPr>
              <a:t>days </a:t>
            </a:r>
            <a:r>
              <a:rPr dirty="0" sz="1800" spc="-5">
                <a:solidFill>
                  <a:srgbClr val="46B0E0"/>
                </a:solidFill>
                <a:latin typeface="Times New Roman"/>
                <a:cs typeface="Times New Roman"/>
              </a:rPr>
              <a:t>with </a:t>
            </a:r>
            <a:r>
              <a:rPr dirty="0" sz="1800" spc="-10">
                <a:solidFill>
                  <a:srgbClr val="46B0E0"/>
                </a:solidFill>
                <a:latin typeface="Times New Roman"/>
                <a:cs typeface="Times New Roman"/>
              </a:rPr>
              <a:t>snow </a:t>
            </a:r>
            <a:r>
              <a:rPr dirty="0" sz="1800">
                <a:solidFill>
                  <a:srgbClr val="46B0E0"/>
                </a:solidFill>
                <a:latin typeface="Times New Roman"/>
                <a:cs typeface="Times New Roman"/>
              </a:rPr>
              <a:t>cover </a:t>
            </a:r>
            <a:r>
              <a:rPr dirty="0" sz="1800">
                <a:latin typeface="Times New Roman"/>
                <a:cs typeface="Times New Roman"/>
              </a:rPr>
              <a:t>and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46B0E0"/>
                </a:solidFill>
                <a:latin typeface="Times New Roman"/>
                <a:cs typeface="Times New Roman"/>
              </a:rPr>
              <a:t>mean</a:t>
            </a:r>
            <a:r>
              <a:rPr dirty="0" sz="1800">
                <a:solidFill>
                  <a:srgbClr val="46B0E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46B0E0"/>
                </a:solidFill>
                <a:latin typeface="Times New Roman"/>
                <a:cs typeface="Times New Roman"/>
              </a:rPr>
              <a:t>snow</a:t>
            </a:r>
            <a:r>
              <a:rPr dirty="0" sz="1800">
                <a:solidFill>
                  <a:srgbClr val="46B0E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46B0E0"/>
                </a:solidFill>
                <a:latin typeface="Times New Roman"/>
                <a:cs typeface="Times New Roman"/>
              </a:rPr>
              <a:t>depth</a:t>
            </a:r>
            <a:r>
              <a:rPr dirty="0" sz="1800" spc="-5">
                <a:latin typeface="Times New Roman"/>
                <a:cs typeface="Times New Roman"/>
              </a:rPr>
              <a:t>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affecting</a:t>
            </a:r>
            <a:r>
              <a:rPr dirty="0" sz="1800" spc="4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45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intra-Carpathian </a:t>
            </a:r>
            <a:r>
              <a:rPr dirty="0" sz="1800">
                <a:latin typeface="Times New Roman"/>
                <a:cs typeface="Times New Roman"/>
              </a:rPr>
              <a:t> region and </a:t>
            </a:r>
            <a:r>
              <a:rPr dirty="0" sz="1800" spc="-5">
                <a:latin typeface="Times New Roman"/>
                <a:cs typeface="Times New Roman"/>
              </a:rPr>
              <a:t>Northeastern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Romania, was </a:t>
            </a:r>
            <a:r>
              <a:rPr dirty="0" sz="1800">
                <a:latin typeface="Times New Roman"/>
                <a:cs typeface="Times New Roman"/>
              </a:rPr>
              <a:t>found </a:t>
            </a:r>
            <a:r>
              <a:rPr dirty="0" sz="1800" spc="-5">
                <a:latin typeface="Times New Roman"/>
                <a:cs typeface="Times New Roman"/>
              </a:rPr>
              <a:t>(Birsan </a:t>
            </a:r>
            <a:r>
              <a:rPr dirty="0" sz="1800">
                <a:latin typeface="Times New Roman"/>
                <a:cs typeface="Times New Roman"/>
              </a:rPr>
              <a:t>and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Dumitrescu, </a:t>
            </a:r>
            <a:r>
              <a:rPr dirty="0" sz="1800">
                <a:latin typeface="Times New Roman"/>
                <a:cs typeface="Times New Roman"/>
              </a:rPr>
              <a:t>2013;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Bojariu et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al.,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2021).</a:t>
            </a:r>
            <a:endParaRPr sz="1800">
              <a:latin typeface="Times New Roman"/>
              <a:cs typeface="Times New Roman"/>
            </a:endParaRPr>
          </a:p>
          <a:p>
            <a:pPr algn="just" marL="240665" marR="5080" indent="-228600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 spc="-5">
                <a:solidFill>
                  <a:srgbClr val="46B0E0"/>
                </a:solidFill>
                <a:latin typeface="Times New Roman"/>
                <a:cs typeface="Times New Roman"/>
              </a:rPr>
              <a:t>significant declines </a:t>
            </a:r>
            <a:r>
              <a:rPr dirty="0" sz="1800">
                <a:solidFill>
                  <a:srgbClr val="46B0E0"/>
                </a:solidFill>
                <a:latin typeface="Times New Roman"/>
                <a:cs typeface="Times New Roman"/>
              </a:rPr>
              <a:t>in </a:t>
            </a:r>
            <a:r>
              <a:rPr dirty="0" sz="1800" spc="-5">
                <a:solidFill>
                  <a:srgbClr val="46B0E0"/>
                </a:solidFill>
                <a:latin typeface="Times New Roman"/>
                <a:cs typeface="Times New Roman"/>
              </a:rPr>
              <a:t>snow cover duration, </a:t>
            </a:r>
            <a:r>
              <a:rPr dirty="0" sz="1800" spc="-10">
                <a:solidFill>
                  <a:srgbClr val="46B0E0"/>
                </a:solidFill>
                <a:latin typeface="Times New Roman"/>
                <a:cs typeface="Times New Roman"/>
              </a:rPr>
              <a:t>snow </a:t>
            </a:r>
            <a:r>
              <a:rPr dirty="0" sz="1800">
                <a:solidFill>
                  <a:srgbClr val="46B0E0"/>
                </a:solidFill>
                <a:latin typeface="Times New Roman"/>
                <a:cs typeface="Times New Roman"/>
              </a:rPr>
              <a:t>cover </a:t>
            </a:r>
            <a:r>
              <a:rPr dirty="0" sz="1800" spc="-10">
                <a:solidFill>
                  <a:srgbClr val="46B0E0"/>
                </a:solidFill>
                <a:latin typeface="Times New Roman"/>
                <a:cs typeface="Times New Roman"/>
              </a:rPr>
              <a:t>day </a:t>
            </a:r>
            <a:r>
              <a:rPr dirty="0" sz="1800" spc="-5">
                <a:solidFill>
                  <a:srgbClr val="46B0E0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46B0E0"/>
                </a:solidFill>
                <a:latin typeface="Times New Roman"/>
                <a:cs typeface="Times New Roman"/>
              </a:rPr>
              <a:t>frequency</a:t>
            </a:r>
            <a:r>
              <a:rPr dirty="0" sz="1800" spc="-15">
                <a:solidFill>
                  <a:srgbClr val="155F82"/>
                </a:solidFill>
                <a:latin typeface="Times New Roman"/>
                <a:cs typeface="Times New Roman"/>
              </a:rPr>
              <a:t>,</a:t>
            </a:r>
            <a:r>
              <a:rPr dirty="0" sz="1800" spc="-10">
                <a:solidFill>
                  <a:srgbClr val="155F8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increases</a:t>
            </a:r>
            <a:r>
              <a:rPr dirty="0" sz="18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dirty="0" sz="18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snow-free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days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at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elevations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below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2000m</a:t>
            </a:r>
            <a:r>
              <a:rPr dirty="0" sz="1800" spc="-5">
                <a:latin typeface="Times New Roman"/>
                <a:cs typeface="Times New Roman"/>
              </a:rPr>
              <a:t> (Amihaiesei</a:t>
            </a:r>
            <a:r>
              <a:rPr dirty="0" sz="1800">
                <a:latin typeface="Times New Roman"/>
                <a:cs typeface="Times New Roman"/>
              </a:rPr>
              <a:t> et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2024)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55091" y="128015"/>
            <a:ext cx="5043805" cy="6734809"/>
            <a:chOff x="6955091" y="128015"/>
            <a:chExt cx="5043805" cy="673480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4680" y="182876"/>
              <a:ext cx="5015583" cy="66751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59854" y="178117"/>
              <a:ext cx="5034280" cy="6680200"/>
            </a:xfrm>
            <a:custGeom>
              <a:avLst/>
              <a:gdLst/>
              <a:ahLst/>
              <a:cxnLst/>
              <a:rect l="l" t="t" r="r" b="b"/>
              <a:pathLst>
                <a:path w="5034280" h="6680200">
                  <a:moveTo>
                    <a:pt x="5034153" y="6679882"/>
                  </a:moveTo>
                  <a:lnTo>
                    <a:pt x="5034153" y="0"/>
                  </a:lnTo>
                  <a:lnTo>
                    <a:pt x="0" y="0"/>
                  </a:lnTo>
                  <a:lnTo>
                    <a:pt x="0" y="6679882"/>
                  </a:lnTo>
                </a:path>
              </a:pathLst>
            </a:custGeom>
            <a:ln w="952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14616" y="128015"/>
              <a:ext cx="4107179" cy="277495"/>
            </a:xfrm>
            <a:custGeom>
              <a:avLst/>
              <a:gdLst/>
              <a:ahLst/>
              <a:cxnLst/>
              <a:rect l="l" t="t" r="r" b="b"/>
              <a:pathLst>
                <a:path w="4107179" h="277495">
                  <a:moveTo>
                    <a:pt x="4107179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4107179" y="277367"/>
                  </a:lnTo>
                  <a:lnTo>
                    <a:pt x="410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294626" y="149174"/>
            <a:ext cx="39046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latin typeface="Calibri"/>
                <a:cs typeface="Calibri"/>
              </a:rPr>
              <a:t>No.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30" b="1">
                <a:latin typeface="Calibri"/>
                <a:cs typeface="Calibri"/>
              </a:rPr>
              <a:t>of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days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25" b="1">
                <a:latin typeface="Calibri"/>
                <a:cs typeface="Calibri"/>
              </a:rPr>
              <a:t>with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40" b="1">
                <a:latin typeface="Calibri"/>
                <a:cs typeface="Calibri"/>
              </a:rPr>
              <a:t>Tmax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&gt;35degC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10" b="1">
                <a:latin typeface="Calibri"/>
                <a:cs typeface="Calibri"/>
              </a:rPr>
              <a:t>[(1991-2020)-(1961-1990)]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25056" y="3558540"/>
            <a:ext cx="4191000" cy="277495"/>
          </a:xfrm>
          <a:custGeom>
            <a:avLst/>
            <a:gdLst/>
            <a:ahLst/>
            <a:cxnLst/>
            <a:rect l="l" t="t" r="r" b="b"/>
            <a:pathLst>
              <a:path w="4191000" h="277495">
                <a:moveTo>
                  <a:pt x="4191000" y="0"/>
                </a:moveTo>
                <a:lnTo>
                  <a:pt x="0" y="0"/>
                </a:lnTo>
                <a:lnTo>
                  <a:pt x="0" y="277368"/>
                </a:lnTo>
                <a:lnTo>
                  <a:pt x="4191000" y="277368"/>
                </a:lnTo>
                <a:lnTo>
                  <a:pt x="419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05319" y="3579698"/>
            <a:ext cx="39789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latin typeface="Calibri"/>
                <a:cs typeface="Calibri"/>
              </a:rPr>
              <a:t>No.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25" b="1">
                <a:latin typeface="Calibri"/>
                <a:cs typeface="Calibri"/>
              </a:rPr>
              <a:t>of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nights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25" b="1">
                <a:latin typeface="Calibri"/>
                <a:cs typeface="Calibri"/>
              </a:rPr>
              <a:t>with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30" b="1">
                <a:latin typeface="Calibri"/>
                <a:cs typeface="Calibri"/>
              </a:rPr>
              <a:t>Tmin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&gt;20degC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10" b="1">
                <a:latin typeface="Calibri"/>
                <a:cs typeface="Calibri"/>
              </a:rPr>
              <a:t>[(1991-2020)-(1961-1990)]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7" y="210311"/>
            <a:ext cx="5614416" cy="9814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401" y="42417"/>
            <a:ext cx="508508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433070" marR="5080" indent="-421005">
              <a:lnSpc>
                <a:spcPts val="4320"/>
              </a:lnSpc>
              <a:spcBef>
                <a:spcPts val="640"/>
              </a:spcBef>
            </a:pPr>
            <a:r>
              <a:rPr dirty="0" sz="4000" spc="-5"/>
              <a:t>Direct</a:t>
            </a:r>
            <a:r>
              <a:rPr dirty="0" sz="4000" spc="-150"/>
              <a:t> </a:t>
            </a:r>
            <a:r>
              <a:rPr dirty="0" sz="4000" spc="5"/>
              <a:t>impact</a:t>
            </a:r>
            <a:r>
              <a:rPr dirty="0" sz="4000" spc="-130"/>
              <a:t> </a:t>
            </a:r>
            <a:r>
              <a:rPr dirty="0" sz="4000" spc="-75"/>
              <a:t>on</a:t>
            </a:r>
            <a:r>
              <a:rPr dirty="0" sz="4000" spc="-135"/>
              <a:t> </a:t>
            </a:r>
            <a:r>
              <a:rPr dirty="0" sz="4000" spc="-35"/>
              <a:t>tourism </a:t>
            </a:r>
            <a:r>
              <a:rPr dirty="0" sz="4000" spc="-885"/>
              <a:t> </a:t>
            </a:r>
            <a:r>
              <a:rPr dirty="0" sz="4000" spc="-75"/>
              <a:t>of</a:t>
            </a:r>
            <a:r>
              <a:rPr dirty="0" sz="4000" spc="-145"/>
              <a:t> </a:t>
            </a:r>
            <a:r>
              <a:rPr dirty="0" sz="4000" spc="-15"/>
              <a:t>observed</a:t>
            </a:r>
            <a:r>
              <a:rPr dirty="0" sz="4000" spc="-140"/>
              <a:t> </a:t>
            </a:r>
            <a:r>
              <a:rPr dirty="0" sz="4000" spc="30"/>
              <a:t>changes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102096" y="4733544"/>
            <a:ext cx="5980430" cy="1318260"/>
          </a:xfrm>
          <a:custGeom>
            <a:avLst/>
            <a:gdLst/>
            <a:ahLst/>
            <a:cxnLst/>
            <a:rect l="l" t="t" r="r" b="b"/>
            <a:pathLst>
              <a:path w="5980430" h="1318260">
                <a:moveTo>
                  <a:pt x="0" y="1318259"/>
                </a:moveTo>
                <a:lnTo>
                  <a:pt x="5980176" y="1318259"/>
                </a:lnTo>
                <a:lnTo>
                  <a:pt x="5980176" y="0"/>
                </a:lnTo>
                <a:lnTo>
                  <a:pt x="0" y="0"/>
                </a:lnTo>
                <a:lnTo>
                  <a:pt x="0" y="1318259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95059" y="4703191"/>
            <a:ext cx="58108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7965" algn="l"/>
                <a:tab pos="228600" algn="l"/>
                <a:tab pos="1047115" algn="l"/>
                <a:tab pos="2320925" algn="l"/>
                <a:tab pos="3373120" algn="l"/>
                <a:tab pos="4333240" algn="l"/>
                <a:tab pos="5374005" algn="l"/>
              </a:tabLst>
            </a:pPr>
            <a:r>
              <a:rPr dirty="0" sz="1800" spc="30">
                <a:latin typeface="Calibri"/>
                <a:cs typeface="Calibri"/>
              </a:rPr>
              <a:t>strong	</a:t>
            </a:r>
            <a:r>
              <a:rPr dirty="0" sz="1800" spc="35">
                <a:latin typeface="Calibri"/>
                <a:cs typeface="Calibri"/>
              </a:rPr>
              <a:t>correlation	</a:t>
            </a:r>
            <a:r>
              <a:rPr dirty="0" sz="1800" spc="30">
                <a:latin typeface="Calibri"/>
                <a:cs typeface="Calibri"/>
              </a:rPr>
              <a:t>between	</a:t>
            </a:r>
            <a:r>
              <a:rPr dirty="0" sz="1800" spc="40">
                <a:latin typeface="Calibri"/>
                <a:cs typeface="Calibri"/>
              </a:rPr>
              <a:t>tourism	</a:t>
            </a:r>
            <a:r>
              <a:rPr dirty="0" sz="1800" spc="30">
                <a:latin typeface="Calibri"/>
                <a:cs typeface="Calibri"/>
              </a:rPr>
              <a:t>intensity	</a:t>
            </a:r>
            <a:r>
              <a:rPr dirty="0" sz="1800" spc="15">
                <a:latin typeface="Calibri"/>
                <a:cs typeface="Calibri"/>
              </a:rPr>
              <a:t>(i.e.,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3659" y="4922646"/>
            <a:ext cx="55810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35710" algn="l"/>
                <a:tab pos="1760220" algn="l"/>
                <a:tab pos="2870835" algn="l"/>
                <a:tab pos="3214370" algn="l"/>
                <a:tab pos="4105910" algn="l"/>
                <a:tab pos="5300980" algn="l"/>
              </a:tabLst>
            </a:pPr>
            <a:r>
              <a:rPr dirty="0" sz="1800" spc="1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v</a:t>
            </a:r>
            <a:r>
              <a:rPr dirty="0" sz="1800" spc="20">
                <a:latin typeface="Calibri"/>
                <a:cs typeface="Calibri"/>
              </a:rPr>
              <a:t>er</a:t>
            </a:r>
            <a:r>
              <a:rPr dirty="0" sz="1800" spc="15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i</a:t>
            </a:r>
            <a:r>
              <a:rPr dirty="0" sz="1800" spc="20">
                <a:latin typeface="Calibri"/>
                <a:cs typeface="Calibri"/>
              </a:rPr>
              <a:t>g</a:t>
            </a:r>
            <a:r>
              <a:rPr dirty="0" sz="1800" spc="1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75">
                <a:latin typeface="Calibri"/>
                <a:cs typeface="Calibri"/>
              </a:rPr>
              <a:t>s)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65">
                <a:latin typeface="Calibri"/>
                <a:cs typeface="Calibri"/>
              </a:rPr>
              <a:t>and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55">
                <a:latin typeface="Calibri"/>
                <a:cs typeface="Calibri"/>
              </a:rPr>
              <a:t>sui</a:t>
            </a:r>
            <a:r>
              <a:rPr dirty="0" sz="1800" spc="35">
                <a:latin typeface="Calibri"/>
                <a:cs typeface="Calibri"/>
              </a:rPr>
              <a:t>t</a:t>
            </a:r>
            <a:r>
              <a:rPr dirty="0" sz="1800" spc="100">
                <a:latin typeface="Calibri"/>
                <a:cs typeface="Calibri"/>
              </a:rPr>
              <a:t>a</a:t>
            </a:r>
            <a:r>
              <a:rPr dirty="0" sz="1800" spc="15">
                <a:latin typeface="Calibri"/>
                <a:cs typeface="Calibri"/>
              </a:rPr>
              <a:t>bilit</a:t>
            </a:r>
            <a:r>
              <a:rPr dirty="0" sz="1800" spc="25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1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85">
                <a:latin typeface="Calibri"/>
                <a:cs typeface="Calibri"/>
              </a:rPr>
              <a:t>clim</a:t>
            </a:r>
            <a:r>
              <a:rPr dirty="0" sz="1800" spc="80">
                <a:latin typeface="Calibri"/>
                <a:cs typeface="Calibri"/>
              </a:rPr>
              <a:t>a</a:t>
            </a:r>
            <a:r>
              <a:rPr dirty="0" sz="1800" spc="-45">
                <a:latin typeface="Calibri"/>
                <a:cs typeface="Calibri"/>
              </a:rPr>
              <a:t>t</a:t>
            </a:r>
            <a:r>
              <a:rPr dirty="0" sz="1800" spc="5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110">
                <a:latin typeface="Calibri"/>
                <a:cs typeface="Calibri"/>
              </a:rPr>
              <a:t>co</a:t>
            </a:r>
            <a:r>
              <a:rPr dirty="0" sz="1800" spc="35">
                <a:latin typeface="Calibri"/>
                <a:cs typeface="Calibri"/>
              </a:rPr>
              <a:t>n</a:t>
            </a:r>
            <a:r>
              <a:rPr dirty="0" sz="1800" spc="20">
                <a:latin typeface="Calibri"/>
                <a:cs typeface="Calibri"/>
              </a:rPr>
              <a:t>di</a:t>
            </a:r>
            <a:r>
              <a:rPr dirty="0" sz="1800" spc="10">
                <a:latin typeface="Calibri"/>
                <a:cs typeface="Calibri"/>
              </a:rPr>
              <a:t>t</a:t>
            </a:r>
            <a:r>
              <a:rPr dirty="0" sz="1800" spc="30">
                <a:latin typeface="Calibri"/>
                <a:cs typeface="Calibri"/>
              </a:rPr>
              <a:t>io</a:t>
            </a:r>
            <a:r>
              <a:rPr dirty="0" sz="1800" spc="45">
                <a:latin typeface="Calibri"/>
                <a:cs typeface="Calibri"/>
              </a:rPr>
              <a:t>n</a:t>
            </a:r>
            <a:r>
              <a:rPr dirty="0" sz="1800" spc="170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f</a:t>
            </a:r>
            <a:r>
              <a:rPr dirty="0" sz="1800" spc="5"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3659" y="5141798"/>
            <a:ext cx="5582285" cy="73977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just" marR="5080">
              <a:lnSpc>
                <a:spcPct val="80100"/>
              </a:lnSpc>
              <a:spcBef>
                <a:spcPts val="530"/>
              </a:spcBef>
            </a:pPr>
            <a:r>
              <a:rPr dirty="0" sz="1800" spc="25">
                <a:latin typeface="Calibri"/>
                <a:cs typeface="Calibri"/>
              </a:rPr>
              <a:t>outdoor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leisure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activities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30">
                <a:latin typeface="Calibri"/>
                <a:cs typeface="Calibri"/>
              </a:rPr>
              <a:t>in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90">
                <a:latin typeface="Calibri"/>
                <a:cs typeface="Calibri"/>
              </a:rPr>
              <a:t>some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 spc="15">
                <a:latin typeface="Calibri"/>
                <a:cs typeface="Calibri"/>
              </a:rPr>
              <a:t>rural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destinations 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especially </a:t>
            </a:r>
            <a:r>
              <a:rPr dirty="0" sz="1800">
                <a:latin typeface="Calibri"/>
                <a:cs typeface="Calibri"/>
              </a:rPr>
              <a:t>if </a:t>
            </a:r>
            <a:r>
              <a:rPr dirty="0" sz="1800" spc="10">
                <a:latin typeface="Calibri"/>
                <a:cs typeface="Calibri"/>
              </a:rPr>
              <a:t>they </a:t>
            </a:r>
            <a:r>
              <a:rPr dirty="0" sz="1800" spc="85">
                <a:latin typeface="Calibri"/>
                <a:cs typeface="Calibri"/>
              </a:rPr>
              <a:t>also </a:t>
            </a:r>
            <a:r>
              <a:rPr dirty="0" sz="1800" spc="40">
                <a:latin typeface="Calibri"/>
                <a:cs typeface="Calibri"/>
              </a:rPr>
              <a:t>have </a:t>
            </a:r>
            <a:r>
              <a:rPr dirty="0" sz="1800" spc="90">
                <a:latin typeface="Calibri"/>
                <a:cs typeface="Calibri"/>
              </a:rPr>
              <a:t>a </a:t>
            </a:r>
            <a:r>
              <a:rPr dirty="0" sz="1800" spc="50">
                <a:latin typeface="Calibri"/>
                <a:cs typeface="Calibri"/>
              </a:rPr>
              <a:t>balneary </a:t>
            </a:r>
            <a:r>
              <a:rPr dirty="0" sz="1800" spc="55">
                <a:latin typeface="Calibri"/>
                <a:cs typeface="Calibri"/>
              </a:rPr>
              <a:t>character </a:t>
            </a:r>
            <a:r>
              <a:rPr dirty="0" sz="1800" spc="30">
                <a:latin typeface="Calibri"/>
                <a:cs typeface="Calibri"/>
              </a:rPr>
              <a:t>(Velea 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et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al,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30">
                <a:latin typeface="Calibri"/>
                <a:cs typeface="Calibri"/>
              </a:rPr>
              <a:t>2022)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40" y="2592323"/>
            <a:ext cx="5538216" cy="23774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7210" y="4970145"/>
            <a:ext cx="54616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15">
                <a:latin typeface="Calibri"/>
                <a:cs typeface="Calibri"/>
              </a:rPr>
              <a:t>Touristic overnights </a:t>
            </a:r>
            <a:r>
              <a:rPr dirty="0" sz="1200" spc="20">
                <a:latin typeface="Calibri"/>
                <a:cs typeface="Calibri"/>
              </a:rPr>
              <a:t>during period </a:t>
            </a:r>
            <a:r>
              <a:rPr dirty="0" sz="1200" spc="30">
                <a:latin typeface="Calibri"/>
                <a:cs typeface="Calibri"/>
              </a:rPr>
              <a:t>1994-2019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by </a:t>
            </a:r>
            <a:r>
              <a:rPr dirty="0" sz="1200" spc="25">
                <a:latin typeface="Calibri"/>
                <a:cs typeface="Calibri"/>
              </a:rPr>
              <a:t>destination </a:t>
            </a:r>
            <a:r>
              <a:rPr dirty="0" sz="1200" spc="10">
                <a:latin typeface="Calibri"/>
                <a:cs typeface="Calibri"/>
              </a:rPr>
              <a:t>type: </a:t>
            </a:r>
            <a:r>
              <a:rPr dirty="0" sz="1200" spc="80" b="1">
                <a:solidFill>
                  <a:srgbClr val="E97031"/>
                </a:solidFill>
                <a:latin typeface="Calibri"/>
                <a:cs typeface="Calibri"/>
              </a:rPr>
              <a:t>seaside </a:t>
            </a:r>
            <a:r>
              <a:rPr dirty="0" sz="1200" spc="20">
                <a:latin typeface="Calibri"/>
                <a:cs typeface="Calibri"/>
              </a:rPr>
              <a:t>(except 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for </a:t>
            </a:r>
            <a:r>
              <a:rPr dirty="0" sz="1200" spc="45">
                <a:latin typeface="Calibri"/>
                <a:cs typeface="Calibri"/>
              </a:rPr>
              <a:t>Constanta </a:t>
            </a:r>
            <a:r>
              <a:rPr dirty="0" sz="1200" spc="15">
                <a:latin typeface="Calibri"/>
                <a:cs typeface="Calibri"/>
              </a:rPr>
              <a:t>city); </a:t>
            </a:r>
            <a:r>
              <a:rPr dirty="0" sz="1200" spc="55" b="1">
                <a:solidFill>
                  <a:srgbClr val="4E94D9"/>
                </a:solidFill>
                <a:latin typeface="Calibri"/>
                <a:cs typeface="Calibri"/>
              </a:rPr>
              <a:t>blue </a:t>
            </a:r>
            <a:r>
              <a:rPr dirty="0" sz="1200" spc="-50">
                <a:latin typeface="Calibri"/>
                <a:cs typeface="Calibri"/>
              </a:rPr>
              <a:t>– </a:t>
            </a:r>
            <a:r>
              <a:rPr dirty="0" sz="1200" spc="25">
                <a:latin typeface="Calibri"/>
                <a:cs typeface="Calibri"/>
              </a:rPr>
              <a:t>mountain; </a:t>
            </a:r>
            <a:r>
              <a:rPr dirty="0" sz="1200" spc="40" b="1">
                <a:solidFill>
                  <a:srgbClr val="4EA72D"/>
                </a:solidFill>
                <a:latin typeface="Calibri"/>
                <a:cs typeface="Calibri"/>
              </a:rPr>
              <a:t>green </a:t>
            </a:r>
            <a:r>
              <a:rPr dirty="0" sz="1200" spc="-50">
                <a:latin typeface="Calibri"/>
                <a:cs typeface="Calibri"/>
              </a:rPr>
              <a:t>– </a:t>
            </a:r>
            <a:r>
              <a:rPr dirty="0" sz="1200" spc="30">
                <a:latin typeface="Calibri"/>
                <a:cs typeface="Calibri"/>
              </a:rPr>
              <a:t>urban </a:t>
            </a:r>
            <a:r>
              <a:rPr dirty="0" sz="1200" spc="25">
                <a:latin typeface="Calibri"/>
                <a:cs typeface="Calibri"/>
              </a:rPr>
              <a:t>(excluding </a:t>
            </a:r>
            <a:r>
              <a:rPr dirty="0" sz="1200" spc="30">
                <a:latin typeface="Calibri"/>
                <a:cs typeface="Calibri"/>
              </a:rPr>
              <a:t>Tulcea); </a:t>
            </a:r>
            <a:r>
              <a:rPr dirty="0" sz="1200" spc="35" b="1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dirty="0" sz="1200" spc="-50">
                <a:latin typeface="Calibri"/>
                <a:cs typeface="Calibri"/>
              </a:rPr>
              <a:t>– </a:t>
            </a:r>
            <a:r>
              <a:rPr dirty="0" sz="1200" spc="5">
                <a:latin typeface="Calibri"/>
                <a:cs typeface="Calibri"/>
              </a:rPr>
              <a:t>rural 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destinations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including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spas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touristic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routes).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Source: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TEMPO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database 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(www.insse.ro),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Table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TUR105C.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544" y="1331975"/>
            <a:ext cx="5591810" cy="1199515"/>
          </a:xfrm>
          <a:prstGeom prst="rect">
            <a:avLst/>
          </a:prstGeom>
          <a:ln w="9525">
            <a:solidFill>
              <a:srgbClr val="155F82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algn="just" marL="377825" marR="81280" indent="-28702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800" spc="20">
                <a:latin typeface="Calibri"/>
                <a:cs typeface="Calibri"/>
              </a:rPr>
              <a:t>not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easy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be </a:t>
            </a:r>
            <a:r>
              <a:rPr dirty="0" sz="1800" spc="110">
                <a:latin typeface="Calibri"/>
                <a:cs typeface="Calibri"/>
              </a:rPr>
              <a:t>assessed, </a:t>
            </a:r>
            <a:r>
              <a:rPr dirty="0" sz="1800" spc="130">
                <a:latin typeface="Calibri"/>
                <a:cs typeface="Calibri"/>
              </a:rPr>
              <a:t>as </a:t>
            </a:r>
            <a:r>
              <a:rPr dirty="0" sz="1800" spc="20">
                <a:latin typeface="Calibri"/>
                <a:cs typeface="Calibri"/>
              </a:rPr>
              <a:t>the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socio-economic 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conditions </a:t>
            </a:r>
            <a:r>
              <a:rPr dirty="0" sz="1800" spc="85">
                <a:latin typeface="Calibri"/>
                <a:cs typeface="Calibri"/>
              </a:rPr>
              <a:t>also </a:t>
            </a:r>
            <a:r>
              <a:rPr dirty="0" sz="1800" spc="40">
                <a:latin typeface="Calibri"/>
                <a:cs typeface="Calibri"/>
              </a:rPr>
              <a:t>knew major </a:t>
            </a:r>
            <a:r>
              <a:rPr dirty="0" sz="1800" spc="85">
                <a:latin typeface="Calibri"/>
                <a:cs typeface="Calibri"/>
              </a:rPr>
              <a:t>changes </a:t>
            </a:r>
            <a:r>
              <a:rPr dirty="0" sz="1800" spc="25">
                <a:latin typeface="Calibri"/>
                <a:cs typeface="Calibri"/>
              </a:rPr>
              <a:t>(e.g., </a:t>
            </a:r>
            <a:r>
              <a:rPr dirty="0" sz="1800" spc="50">
                <a:latin typeface="Calibri"/>
                <a:cs typeface="Calibri"/>
              </a:rPr>
              <a:t>end </a:t>
            </a:r>
            <a:r>
              <a:rPr dirty="0" sz="1800" spc="5">
                <a:latin typeface="Calibri"/>
                <a:cs typeface="Calibri"/>
              </a:rPr>
              <a:t>of 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communist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30">
                <a:latin typeface="Calibri"/>
                <a:cs typeface="Calibri"/>
              </a:rPr>
              <a:t>regime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30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1989,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economic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crisis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25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2009-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30">
                <a:latin typeface="Calibri"/>
                <a:cs typeface="Calibri"/>
              </a:rPr>
              <a:t>2010)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8820" y="204215"/>
            <a:ext cx="6393180" cy="452780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95071" y="5897879"/>
            <a:ext cx="5476240" cy="646430"/>
          </a:xfrm>
          <a:prstGeom prst="rect">
            <a:avLst/>
          </a:prstGeom>
          <a:ln w="9525">
            <a:solidFill>
              <a:srgbClr val="155F82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377825" marR="81915" indent="-28702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77825" algn="l"/>
                <a:tab pos="378460" algn="l"/>
                <a:tab pos="995044" algn="l"/>
                <a:tab pos="2104390" algn="l"/>
                <a:tab pos="3028315" algn="l"/>
                <a:tab pos="3548379" algn="l"/>
                <a:tab pos="4204970" algn="l"/>
              </a:tabLst>
            </a:pPr>
            <a:r>
              <a:rPr dirty="0" sz="1800" spc="-5">
                <a:latin typeface="Calibri"/>
                <a:cs typeface="Calibri"/>
              </a:rPr>
              <a:t>ru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95">
                <a:latin typeface="Calibri"/>
                <a:cs typeface="Calibri"/>
              </a:rPr>
              <a:t>a</a:t>
            </a:r>
            <a:r>
              <a:rPr dirty="0" sz="1800" spc="4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80">
                <a:latin typeface="Calibri"/>
                <a:cs typeface="Calibri"/>
              </a:rPr>
              <a:t>m</a:t>
            </a:r>
            <a:r>
              <a:rPr dirty="0" sz="1800" spc="30">
                <a:latin typeface="Calibri"/>
                <a:cs typeface="Calibri"/>
              </a:rPr>
              <a:t>o</a:t>
            </a:r>
            <a:r>
              <a:rPr dirty="0" sz="1800" spc="50">
                <a:latin typeface="Calibri"/>
                <a:cs typeface="Calibri"/>
              </a:rPr>
              <a:t>un</a:t>
            </a:r>
            <a:r>
              <a:rPr dirty="0" sz="1800" spc="-45">
                <a:latin typeface="Calibri"/>
                <a:cs typeface="Calibri"/>
              </a:rPr>
              <a:t>t</a:t>
            </a:r>
            <a:r>
              <a:rPr dirty="0" sz="1800" spc="65">
                <a:latin typeface="Calibri"/>
                <a:cs typeface="Calibri"/>
              </a:rPr>
              <a:t>a</a:t>
            </a:r>
            <a:r>
              <a:rPr dirty="0" sz="1800" spc="35">
                <a:latin typeface="Calibri"/>
                <a:cs typeface="Calibri"/>
              </a:rPr>
              <a:t>i</a:t>
            </a:r>
            <a:r>
              <a:rPr dirty="0" sz="1800" spc="4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45">
                <a:latin typeface="Calibri"/>
                <a:cs typeface="Calibri"/>
              </a:rPr>
              <a:t>t</a:t>
            </a:r>
            <a:r>
              <a:rPr dirty="0" sz="1800" spc="50">
                <a:latin typeface="Calibri"/>
                <a:cs typeface="Calibri"/>
              </a:rPr>
              <a:t>o</a:t>
            </a:r>
            <a:r>
              <a:rPr dirty="0" sz="1800" spc="55">
                <a:latin typeface="Calibri"/>
                <a:cs typeface="Calibri"/>
              </a:rPr>
              <a:t>u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 spc="90">
                <a:latin typeface="Calibri"/>
                <a:cs typeface="Calibri"/>
              </a:rPr>
              <a:t>is</a:t>
            </a:r>
            <a:r>
              <a:rPr dirty="0" sz="1800" spc="9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105">
                <a:latin typeface="Calibri"/>
                <a:cs typeface="Calibri"/>
              </a:rPr>
              <a:t>ha</a:t>
            </a:r>
            <a:r>
              <a:rPr dirty="0" sz="1800" spc="8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45">
                <a:latin typeface="Calibri"/>
                <a:cs typeface="Calibri"/>
              </a:rPr>
              <a:t>bee</a:t>
            </a:r>
            <a:r>
              <a:rPr dirty="0" sz="1800" spc="5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60">
                <a:latin typeface="Calibri"/>
                <a:cs typeface="Calibri"/>
              </a:rPr>
              <a:t>sign</a:t>
            </a:r>
            <a:r>
              <a:rPr dirty="0" sz="1800" spc="1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5">
                <a:latin typeface="Calibri"/>
                <a:cs typeface="Calibri"/>
              </a:rPr>
              <a:t>i</a:t>
            </a:r>
            <a:r>
              <a:rPr dirty="0" sz="1800" spc="170">
                <a:latin typeface="Calibri"/>
                <a:cs typeface="Calibri"/>
              </a:rPr>
              <a:t>c</a:t>
            </a:r>
            <a:r>
              <a:rPr dirty="0" sz="1800" spc="60">
                <a:latin typeface="Calibri"/>
                <a:cs typeface="Calibri"/>
              </a:rPr>
              <a:t>a</a:t>
            </a:r>
            <a:r>
              <a:rPr dirty="0" sz="1800" spc="75">
                <a:latin typeface="Calibri"/>
                <a:cs typeface="Calibri"/>
              </a:rPr>
              <a:t>n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15">
                <a:latin typeface="Calibri"/>
                <a:cs typeface="Calibri"/>
              </a:rPr>
              <a:t>ly  </a:t>
            </a:r>
            <a:r>
              <a:rPr dirty="0" sz="1800" spc="35">
                <a:latin typeface="Calibri"/>
                <a:cs typeface="Calibri"/>
              </a:rPr>
              <a:t>intensified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30">
                <a:latin typeface="Calibri"/>
                <a:cs typeface="Calibri"/>
              </a:rPr>
              <a:t>in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the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last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years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75">
                <a:latin typeface="Calibri"/>
                <a:cs typeface="Calibri"/>
              </a:rPr>
              <a:t>(Linca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and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25">
                <a:latin typeface="Calibri"/>
                <a:cs typeface="Calibri"/>
              </a:rPr>
              <a:t>Toma,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30">
                <a:latin typeface="Calibri"/>
                <a:cs typeface="Calibri"/>
              </a:rPr>
              <a:t>2021)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616" y="85343"/>
            <a:ext cx="9505188" cy="15194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7773" y="120218"/>
            <a:ext cx="9011920" cy="130111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2393315" marR="5080" indent="-2381250">
              <a:lnSpc>
                <a:spcPts val="4750"/>
              </a:lnSpc>
              <a:spcBef>
                <a:spcPts val="705"/>
              </a:spcBef>
            </a:pPr>
            <a:r>
              <a:rPr dirty="0" spc="-25"/>
              <a:t>Projected</a:t>
            </a:r>
            <a:r>
              <a:rPr dirty="0" spc="-150"/>
              <a:t> </a:t>
            </a:r>
            <a:r>
              <a:rPr dirty="0" spc="45"/>
              <a:t>changes</a:t>
            </a:r>
            <a:r>
              <a:rPr dirty="0" spc="-175"/>
              <a:t> </a:t>
            </a:r>
            <a:r>
              <a:rPr dirty="0" spc="-80"/>
              <a:t>of</a:t>
            </a:r>
            <a:r>
              <a:rPr dirty="0" spc="-155"/>
              <a:t> </a:t>
            </a:r>
            <a:r>
              <a:rPr dirty="0" spc="15"/>
              <a:t>climate</a:t>
            </a:r>
            <a:r>
              <a:rPr dirty="0" spc="-150"/>
              <a:t> </a:t>
            </a:r>
            <a:r>
              <a:rPr dirty="0" spc="-5"/>
              <a:t>conditions </a:t>
            </a:r>
            <a:r>
              <a:rPr dirty="0" spc="-980"/>
              <a:t> </a:t>
            </a:r>
            <a:r>
              <a:rPr dirty="0" spc="45"/>
              <a:t>(2021-2050/2100)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492" y="5076444"/>
            <a:ext cx="4090670" cy="1629410"/>
          </a:xfrm>
          <a:prstGeom prst="rect">
            <a:avLst/>
          </a:prstGeom>
          <a:ln w="9525">
            <a:solidFill>
              <a:srgbClr val="155F82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algn="just" marL="91440" marR="83185">
              <a:lnSpc>
                <a:spcPts val="1939"/>
              </a:lnSpc>
              <a:spcBef>
                <a:spcPts val="355"/>
              </a:spcBef>
            </a:pP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Increase</a:t>
            </a:r>
            <a:r>
              <a:rPr dirty="0" sz="1800" spc="2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1800" spc="2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800" spc="2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mean</a:t>
            </a:r>
            <a:r>
              <a:rPr dirty="0" sz="1800" spc="2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annual</a:t>
            </a:r>
            <a:r>
              <a:rPr dirty="0" sz="1800" spc="2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number </a:t>
            </a:r>
            <a:r>
              <a:rPr dirty="0" sz="1800" spc="-4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canicular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days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(Tmax&gt;35</a:t>
            </a:r>
            <a:r>
              <a:rPr dirty="0" sz="1800" spc="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degC)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tropical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nights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(Tmin&gt;20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degC)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compared</a:t>
            </a:r>
            <a:r>
              <a:rPr dirty="0" sz="1800">
                <a:latin typeface="Arial"/>
                <a:cs typeface="Arial"/>
              </a:rPr>
              <a:t> to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current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climate,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more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pronounced in </a:t>
            </a:r>
            <a:r>
              <a:rPr dirty="0" sz="1800">
                <a:latin typeface="Arial"/>
                <a:cs typeface="Arial"/>
              </a:rPr>
              <a:t>the S </a:t>
            </a:r>
            <a:r>
              <a:rPr dirty="0" sz="1800" spc="-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W </a:t>
            </a:r>
            <a:r>
              <a:rPr dirty="0" sz="1800" spc="-5">
                <a:latin typeface="Arial"/>
                <a:cs typeface="Arial"/>
              </a:rPr>
              <a:t>regions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(Bojariu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al,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2021).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6131" y="2070671"/>
            <a:ext cx="3882390" cy="2777490"/>
            <a:chOff x="286131" y="2070671"/>
            <a:chExt cx="3882390" cy="27774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2080259"/>
              <a:ext cx="3863340" cy="27584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0893" y="2075433"/>
              <a:ext cx="3872865" cy="2767965"/>
            </a:xfrm>
            <a:custGeom>
              <a:avLst/>
              <a:gdLst/>
              <a:ahLst/>
              <a:cxnLst/>
              <a:rect l="l" t="t" r="r" b="b"/>
              <a:pathLst>
                <a:path w="3872865" h="2767965">
                  <a:moveTo>
                    <a:pt x="0" y="2767965"/>
                  </a:moveTo>
                  <a:lnTo>
                    <a:pt x="3872865" y="2767965"/>
                  </a:lnTo>
                  <a:lnTo>
                    <a:pt x="3872865" y="0"/>
                  </a:lnTo>
                  <a:lnTo>
                    <a:pt x="0" y="0"/>
                  </a:lnTo>
                  <a:lnTo>
                    <a:pt x="0" y="2767965"/>
                  </a:lnTo>
                  <a:close/>
                </a:path>
              </a:pathLst>
            </a:custGeom>
            <a:ln w="952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423727" y="2111819"/>
            <a:ext cx="4266565" cy="2748915"/>
            <a:chOff x="4423727" y="2111819"/>
            <a:chExt cx="4266565" cy="27489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3316" y="2121408"/>
              <a:ext cx="4239001" cy="27216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28490" y="2116582"/>
              <a:ext cx="4257040" cy="2739390"/>
            </a:xfrm>
            <a:custGeom>
              <a:avLst/>
              <a:gdLst/>
              <a:ahLst/>
              <a:cxnLst/>
              <a:rect l="l" t="t" r="r" b="b"/>
              <a:pathLst>
                <a:path w="4257040" h="2739390">
                  <a:moveTo>
                    <a:pt x="0" y="2739009"/>
                  </a:moveTo>
                  <a:lnTo>
                    <a:pt x="4256913" y="2739009"/>
                  </a:lnTo>
                  <a:lnTo>
                    <a:pt x="4256913" y="0"/>
                  </a:lnTo>
                  <a:lnTo>
                    <a:pt x="0" y="0"/>
                  </a:lnTo>
                  <a:lnTo>
                    <a:pt x="0" y="2739009"/>
                  </a:lnTo>
                  <a:close/>
                </a:path>
              </a:pathLst>
            </a:custGeom>
            <a:ln w="952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4369308" y="5158740"/>
            <a:ext cx="4318000" cy="1201420"/>
          </a:xfrm>
          <a:custGeom>
            <a:avLst/>
            <a:gdLst/>
            <a:ahLst/>
            <a:cxnLst/>
            <a:rect l="l" t="t" r="r" b="b"/>
            <a:pathLst>
              <a:path w="4318000" h="1201420">
                <a:moveTo>
                  <a:pt x="0" y="1200912"/>
                </a:moveTo>
                <a:lnTo>
                  <a:pt x="4317492" y="1200912"/>
                </a:lnTo>
                <a:lnTo>
                  <a:pt x="4317492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9524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60747" y="5186933"/>
            <a:ext cx="9271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R</a:t>
            </a:r>
            <a:r>
              <a:rPr dirty="0" sz="1800" spc="-15">
                <a:solidFill>
                  <a:srgbClr val="46B0E0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d</a:t>
            </a:r>
            <a:r>
              <a:rPr dirty="0" sz="1800" spc="-15">
                <a:solidFill>
                  <a:srgbClr val="46B0E0"/>
                </a:solidFill>
                <a:latin typeface="Arial"/>
                <a:cs typeface="Arial"/>
              </a:rPr>
              <a:t>u</a:t>
            </a:r>
            <a:r>
              <a:rPr dirty="0" sz="1800" spc="10">
                <a:solidFill>
                  <a:srgbClr val="46B0E0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ed  </a:t>
            </a:r>
            <a:r>
              <a:rPr dirty="0" sz="1800" spc="-5">
                <a:latin typeface="Arial"/>
                <a:cs typeface="Arial"/>
              </a:rPr>
              <a:t>amount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6926" y="5186933"/>
            <a:ext cx="32327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202565">
              <a:lnSpc>
                <a:spcPct val="100000"/>
              </a:lnSpc>
              <a:spcBef>
                <a:spcPts val="100"/>
              </a:spcBef>
              <a:tabLst>
                <a:tab pos="1206500" algn="l"/>
                <a:tab pos="1985645" algn="l"/>
              </a:tabLst>
            </a:pP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m</a:t>
            </a: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nt</a:t>
            </a:r>
            <a:r>
              <a:rPr dirty="0" sz="1800" spc="-15">
                <a:solidFill>
                  <a:srgbClr val="46B0E0"/>
                </a:solidFill>
                <a:latin typeface="Arial"/>
                <a:cs typeface="Arial"/>
              </a:rPr>
              <a:t>h</a:t>
            </a: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y	</a:t>
            </a:r>
            <a:r>
              <a:rPr dirty="0" sz="1800" spc="10">
                <a:solidFill>
                  <a:srgbClr val="46B0E0"/>
                </a:solidFill>
                <a:latin typeface="Arial"/>
                <a:cs typeface="Arial"/>
              </a:rPr>
              <a:t>m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e</a:t>
            </a:r>
            <a:r>
              <a:rPr dirty="0" sz="1800" spc="-15">
                <a:solidFill>
                  <a:srgbClr val="46B0E0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	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preci</a:t>
            </a: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p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itati</a:t>
            </a: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n  </a:t>
            </a:r>
            <a:r>
              <a:rPr dirty="0" sz="1800" spc="-5">
                <a:latin typeface="Arial"/>
                <a:cs typeface="Arial"/>
              </a:rPr>
              <a:t>during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summer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60747" y="5735828"/>
            <a:ext cx="4147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146175" algn="l"/>
                <a:tab pos="2179320" algn="l"/>
                <a:tab pos="2973070" algn="l"/>
                <a:tab pos="3752215" algn="l"/>
              </a:tabLst>
            </a:pP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cre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 spc="1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ed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nts	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15">
                <a:latin typeface="Arial"/>
                <a:cs typeface="Arial"/>
              </a:rPr>
              <a:t>u</a:t>
            </a:r>
            <a:r>
              <a:rPr dirty="0" sz="1800" spc="1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5">
                <a:latin typeface="Arial"/>
                <a:cs typeface="Arial"/>
              </a:rPr>
              <a:t>spring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5">
                <a:latin typeface="Arial"/>
                <a:cs typeface="Arial"/>
              </a:rPr>
              <a:t>and  </a:t>
            </a:r>
            <a:r>
              <a:rPr dirty="0" sz="1800" spc="-10">
                <a:latin typeface="Arial"/>
                <a:cs typeface="Arial"/>
              </a:rPr>
              <a:t>winter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(Bojariu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et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2021).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89492" y="2436876"/>
            <a:ext cx="3188335" cy="3770629"/>
          </a:xfrm>
          <a:prstGeom prst="rect">
            <a:avLst/>
          </a:prstGeom>
          <a:ln w="9525">
            <a:solidFill>
              <a:srgbClr val="155F82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algn="just" marL="379095" marR="81915" indent="-287020">
              <a:lnSpc>
                <a:spcPct val="100000"/>
              </a:lnSpc>
              <a:spcBef>
                <a:spcPts val="320"/>
              </a:spcBef>
              <a:buChar char="•"/>
              <a:tabLst>
                <a:tab pos="379730" algn="l"/>
              </a:tabLst>
            </a:pP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Increases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in the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frequency </a:t>
            </a:r>
            <a:r>
              <a:rPr dirty="0" sz="1800" spc="-4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very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heavy precipitation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days and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annual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total </a:t>
            </a:r>
            <a:r>
              <a:rPr dirty="0" sz="18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wet-day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precipitation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also likely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occur (Harpa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et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al,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2019).</a:t>
            </a:r>
            <a:endParaRPr sz="1800">
              <a:latin typeface="Arial"/>
              <a:cs typeface="Arial"/>
            </a:endParaRPr>
          </a:p>
          <a:p>
            <a:pPr algn="just" marL="379095" marR="81915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379730" algn="l"/>
              </a:tabLst>
            </a:pP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Snow 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amount expected </a:t>
            </a: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to </a:t>
            </a:r>
            <a:r>
              <a:rPr dirty="0" sz="1800" spc="5">
                <a:solidFill>
                  <a:srgbClr val="46B0E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decrease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especially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W, 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central and </a:t>
            </a:r>
            <a:r>
              <a:rPr dirty="0" sz="1800">
                <a:latin typeface="Arial"/>
                <a:cs typeface="Arial"/>
              </a:rPr>
              <a:t>S </a:t>
            </a:r>
            <a:r>
              <a:rPr dirty="0" sz="1800" spc="-5">
                <a:latin typeface="Arial"/>
                <a:cs typeface="Arial"/>
              </a:rPr>
              <a:t>Romania (up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80% toward de end of </a:t>
            </a:r>
            <a:r>
              <a:rPr dirty="0" sz="1800">
                <a:latin typeface="Arial"/>
                <a:cs typeface="Arial"/>
              </a:rPr>
              <a:t> the </a:t>
            </a:r>
            <a:r>
              <a:rPr dirty="0" sz="1800" spc="-20">
                <a:latin typeface="Arial"/>
                <a:cs typeface="Arial"/>
              </a:rPr>
              <a:t>century, </a:t>
            </a:r>
            <a:r>
              <a:rPr dirty="0" sz="1800" spc="-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context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high-emission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scenario).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1252"/>
            <a:ext cx="6388608" cy="13258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081" y="48844"/>
            <a:ext cx="5943600" cy="130111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623570" marR="5080" indent="-611505">
              <a:lnSpc>
                <a:spcPts val="4750"/>
              </a:lnSpc>
              <a:spcBef>
                <a:spcPts val="705"/>
              </a:spcBef>
            </a:pPr>
            <a:r>
              <a:rPr dirty="0"/>
              <a:t>Ph</a:t>
            </a:r>
            <a:r>
              <a:rPr dirty="0" spc="-25"/>
              <a:t>y</a:t>
            </a:r>
            <a:r>
              <a:rPr dirty="0" spc="160"/>
              <a:t>si</a:t>
            </a:r>
            <a:r>
              <a:rPr dirty="0" spc="190"/>
              <a:t>c</a:t>
            </a:r>
            <a:r>
              <a:rPr dirty="0" spc="70"/>
              <a:t>a</a:t>
            </a:r>
            <a:r>
              <a:rPr dirty="0" spc="35"/>
              <a:t>l</a:t>
            </a:r>
            <a:r>
              <a:rPr dirty="0" spc="-185"/>
              <a:t> </a:t>
            </a:r>
            <a:r>
              <a:rPr dirty="0" spc="15"/>
              <a:t>impac</a:t>
            </a:r>
            <a:r>
              <a:rPr dirty="0" spc="10"/>
              <a:t>t</a:t>
            </a:r>
            <a:r>
              <a:rPr dirty="0" spc="-170"/>
              <a:t> </a:t>
            </a:r>
            <a:r>
              <a:rPr dirty="0" spc="-60"/>
              <a:t>i</a:t>
            </a:r>
            <a:r>
              <a:rPr dirty="0" spc="-114"/>
              <a:t>n</a:t>
            </a:r>
            <a:r>
              <a:rPr dirty="0" spc="-150"/>
              <a:t> </a:t>
            </a:r>
            <a:r>
              <a:rPr dirty="0" spc="-170"/>
              <a:t>t</a:t>
            </a:r>
            <a:r>
              <a:rPr dirty="0" spc="-10"/>
              <a:t>ourism  </a:t>
            </a:r>
            <a:r>
              <a:rPr dirty="0" spc="-80"/>
              <a:t>of</a:t>
            </a:r>
            <a:r>
              <a:rPr dirty="0" spc="-155"/>
              <a:t> </a:t>
            </a:r>
            <a:r>
              <a:rPr dirty="0" spc="-45"/>
              <a:t>projected</a:t>
            </a:r>
            <a:r>
              <a:rPr dirty="0" spc="-160"/>
              <a:t> </a:t>
            </a:r>
            <a:r>
              <a:rPr dirty="0" spc="45"/>
              <a:t>changes</a:t>
            </a:r>
          </a:p>
        </p:txBody>
      </p:sp>
      <p:sp>
        <p:nvSpPr>
          <p:cNvPr id="4" name="object 4"/>
          <p:cNvSpPr/>
          <p:nvPr/>
        </p:nvSpPr>
        <p:spPr>
          <a:xfrm>
            <a:off x="431291" y="1571244"/>
            <a:ext cx="6083935" cy="4932045"/>
          </a:xfrm>
          <a:custGeom>
            <a:avLst/>
            <a:gdLst/>
            <a:ahLst/>
            <a:cxnLst/>
            <a:rect l="l" t="t" r="r" b="b"/>
            <a:pathLst>
              <a:path w="6083934" h="4932045">
                <a:moveTo>
                  <a:pt x="0" y="4931664"/>
                </a:moveTo>
                <a:lnTo>
                  <a:pt x="6083808" y="4931664"/>
                </a:lnTo>
                <a:lnTo>
                  <a:pt x="6083808" y="0"/>
                </a:lnTo>
                <a:lnTo>
                  <a:pt x="0" y="0"/>
                </a:lnTo>
                <a:lnTo>
                  <a:pt x="0" y="4931664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0641" y="1543634"/>
            <a:ext cx="5933440" cy="464185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just" marL="241300" marR="5080" indent="-228600">
              <a:lnSpc>
                <a:spcPct val="80000"/>
              </a:lnSpc>
              <a:spcBef>
                <a:spcPts val="535"/>
              </a:spcBef>
              <a:buChar char="•"/>
              <a:tabLst>
                <a:tab pos="241300" algn="l"/>
              </a:tabLst>
            </a:pPr>
            <a:r>
              <a:rPr dirty="0" sz="1800" spc="-5">
                <a:latin typeface="Arial"/>
                <a:cs typeface="Arial"/>
              </a:rPr>
              <a:t>At </a:t>
            </a:r>
            <a:r>
              <a:rPr dirty="0" sz="1800" spc="-10">
                <a:latin typeface="Arial"/>
                <a:cs typeface="Arial"/>
              </a:rPr>
              <a:t>European </a:t>
            </a:r>
            <a:r>
              <a:rPr dirty="0" sz="1800" spc="-5">
                <a:latin typeface="Arial"/>
                <a:cs typeface="Arial"/>
              </a:rPr>
              <a:t>level, ‘climate change </a:t>
            </a:r>
            <a:r>
              <a:rPr dirty="0" sz="1800" spc="-10">
                <a:latin typeface="Arial"/>
                <a:cs typeface="Arial"/>
              </a:rPr>
              <a:t>would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induce better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conditions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or most </a:t>
            </a:r>
            <a:r>
              <a:rPr dirty="0" sz="1800" spc="-5">
                <a:latin typeface="Arial"/>
                <a:cs typeface="Arial"/>
              </a:rPr>
              <a:t>regions, resulting in more bed nights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 inducing a relatively small EU-wide </a:t>
            </a:r>
            <a:r>
              <a:rPr dirty="0" sz="1800">
                <a:latin typeface="Arial"/>
                <a:cs typeface="Arial"/>
              </a:rPr>
              <a:t>positive </a:t>
            </a:r>
            <a:r>
              <a:rPr dirty="0" sz="1800" spc="-5">
                <a:latin typeface="Arial"/>
                <a:cs typeface="Arial"/>
              </a:rPr>
              <a:t>impact’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(Ciscar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et al,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2009)</a:t>
            </a:r>
            <a:endParaRPr sz="1800">
              <a:latin typeface="Arial"/>
              <a:cs typeface="Arial"/>
            </a:endParaRPr>
          </a:p>
          <a:p>
            <a:pPr algn="just" marL="241300" marR="12700" indent="-228600">
              <a:lnSpc>
                <a:spcPct val="80000"/>
              </a:lnSpc>
              <a:spcBef>
                <a:spcPts val="1200"/>
              </a:spcBef>
              <a:buChar char="•"/>
              <a:tabLst>
                <a:tab pos="241300" algn="l"/>
              </a:tabLst>
            </a:pPr>
            <a:r>
              <a:rPr dirty="0" sz="1800" spc="-5">
                <a:latin typeface="Arial"/>
                <a:cs typeface="Arial"/>
              </a:rPr>
              <a:t>Climate conditions suitable for tourism in Romania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become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less</a:t>
            </a: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6B0E0"/>
                </a:solidFill>
                <a:latin typeface="Arial"/>
                <a:cs typeface="Arial"/>
              </a:rPr>
              <a:t>appealing</a:t>
            </a: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during</a:t>
            </a:r>
            <a:r>
              <a:rPr dirty="0" sz="1800">
                <a:latin typeface="Arial"/>
                <a:cs typeface="Arial"/>
              </a:rPr>
              <a:t> summer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improve </a:t>
            </a:r>
            <a:r>
              <a:rPr dirty="0" sz="1800" spc="-4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during colder seasons </a:t>
            </a:r>
            <a:r>
              <a:rPr dirty="0" sz="1800" spc="-5">
                <a:latin typeface="Arial"/>
                <a:cs typeface="Arial"/>
              </a:rPr>
              <a:t>until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end of </a:t>
            </a:r>
            <a:r>
              <a:rPr dirty="0" sz="1800">
                <a:latin typeface="Arial"/>
                <a:cs typeface="Arial"/>
              </a:rPr>
              <a:t>century </a:t>
            </a:r>
            <a:r>
              <a:rPr dirty="0" sz="1800" spc="-5">
                <a:latin typeface="Arial"/>
                <a:cs typeface="Arial"/>
              </a:rPr>
              <a:t>(Perch-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Nielsen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et al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(2010)</a:t>
            </a:r>
            <a:endParaRPr sz="1800">
              <a:latin typeface="Arial"/>
              <a:cs typeface="Arial"/>
            </a:endParaRPr>
          </a:p>
          <a:p>
            <a:pPr algn="just" marL="241300" marR="10795" indent="-228600">
              <a:lnSpc>
                <a:spcPct val="80000"/>
              </a:lnSpc>
              <a:spcBef>
                <a:spcPts val="1200"/>
              </a:spcBef>
              <a:buChar char="•"/>
              <a:tabLst>
                <a:tab pos="241300" algn="l"/>
              </a:tabLst>
            </a:pPr>
            <a:r>
              <a:rPr dirty="0" sz="1800" spc="-30">
                <a:latin typeface="Arial"/>
                <a:cs typeface="Arial"/>
              </a:rPr>
              <a:t>Tourism</a:t>
            </a:r>
            <a:r>
              <a:rPr dirty="0" sz="1800" spc="4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demand in Romania </a:t>
            </a:r>
            <a:r>
              <a:rPr dirty="0" sz="1800">
                <a:latin typeface="Arial"/>
                <a:cs typeface="Arial"/>
              </a:rPr>
              <a:t>may </a:t>
            </a:r>
            <a:r>
              <a:rPr dirty="0" sz="1800" spc="-5">
                <a:latin typeface="Arial"/>
                <a:cs typeface="Arial"/>
              </a:rPr>
              <a:t>experience a </a:t>
            </a:r>
            <a:r>
              <a:rPr dirty="0" sz="1800">
                <a:solidFill>
                  <a:srgbClr val="46B0E0"/>
                </a:solidFill>
                <a:latin typeface="Arial"/>
                <a:cs typeface="Arial"/>
              </a:rPr>
              <a:t>decay </a:t>
            </a:r>
            <a:r>
              <a:rPr dirty="0" sz="1800" spc="5">
                <a:solidFill>
                  <a:srgbClr val="46B0E0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 0.03-0.4% compared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2019 level till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end of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century in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context of climate change (Matei et al,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2023)</a:t>
            </a:r>
            <a:endParaRPr sz="1800">
              <a:latin typeface="Arial"/>
              <a:cs typeface="Arial"/>
            </a:endParaRPr>
          </a:p>
          <a:p>
            <a:pPr algn="just" marL="241300" marR="12700" indent="-228600">
              <a:lnSpc>
                <a:spcPct val="80000"/>
              </a:lnSpc>
              <a:spcBef>
                <a:spcPts val="1200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Romania,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beach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tourism</a:t>
            </a:r>
            <a:r>
              <a:rPr dirty="0" sz="1800">
                <a:latin typeface="Arial"/>
                <a:cs typeface="Arial"/>
              </a:rPr>
              <a:t> may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benefit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changes in </a:t>
            </a:r>
            <a:r>
              <a:rPr dirty="0" sz="1800">
                <a:latin typeface="Arial"/>
                <a:cs typeface="Arial"/>
              </a:rPr>
              <a:t>climate </a:t>
            </a:r>
            <a:r>
              <a:rPr dirty="0" sz="1800" spc="-5">
                <a:latin typeface="Arial"/>
                <a:cs typeface="Arial"/>
              </a:rPr>
              <a:t>conditions (Dumitrascu et al, 2021)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 some mountain destinations </a:t>
            </a:r>
            <a:r>
              <a:rPr dirty="0" sz="1800">
                <a:latin typeface="Arial"/>
                <a:cs typeface="Arial"/>
              </a:rPr>
              <a:t>may already </a:t>
            </a:r>
            <a:r>
              <a:rPr dirty="0" sz="1800" spc="-5">
                <a:latin typeface="Arial"/>
                <a:cs typeface="Arial"/>
              </a:rPr>
              <a:t>present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resilience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these challenges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(Surugiu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et al,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2011)</a:t>
            </a:r>
            <a:endParaRPr sz="1800">
              <a:latin typeface="Arial"/>
              <a:cs typeface="Arial"/>
            </a:endParaRPr>
          </a:p>
          <a:p>
            <a:pPr algn="just" marL="241300" marR="13970" indent="-228600">
              <a:lnSpc>
                <a:spcPct val="80000"/>
              </a:lnSpc>
              <a:spcBef>
                <a:spcPts val="1200"/>
              </a:spcBef>
              <a:buChar char="•"/>
              <a:tabLst>
                <a:tab pos="241300" algn="l"/>
              </a:tabLst>
            </a:pPr>
            <a:r>
              <a:rPr dirty="0" sz="1800" spc="-5">
                <a:latin typeface="Arial"/>
                <a:cs typeface="Arial"/>
              </a:rPr>
              <a:t>Rural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tourism</a:t>
            </a:r>
            <a:r>
              <a:rPr dirty="0" sz="1800">
                <a:latin typeface="Arial"/>
                <a:cs typeface="Arial"/>
              </a:rPr>
              <a:t> may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also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benefit</a:t>
            </a:r>
            <a:r>
              <a:rPr dirty="0" sz="18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changes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climate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conditions.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864350" y="1058799"/>
          <a:ext cx="4786630" cy="5406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9755"/>
                <a:gridCol w="2917190"/>
              </a:tblGrid>
              <a:tr h="720090">
                <a:tc>
                  <a:txBody>
                    <a:bodyPr/>
                    <a:lstStyle/>
                    <a:p>
                      <a:pPr marL="231775">
                        <a:lnSpc>
                          <a:spcPts val="1625"/>
                        </a:lnSpc>
                      </a:pPr>
                      <a:r>
                        <a:rPr dirty="0" sz="1400" spc="55" b="1">
                          <a:latin typeface="Calibri"/>
                          <a:cs typeface="Calibri"/>
                        </a:rPr>
                        <a:t>Rural</a:t>
                      </a:r>
                      <a:r>
                        <a:rPr dirty="0" sz="14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 b="1">
                          <a:latin typeface="Calibri"/>
                          <a:cs typeface="Calibri"/>
                        </a:rPr>
                        <a:t>destination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dirty="0" sz="1400" spc="55" b="1">
                          <a:latin typeface="Calibri"/>
                          <a:cs typeface="Calibri"/>
                        </a:rPr>
                        <a:t>Relative</a:t>
                      </a:r>
                      <a:r>
                        <a:rPr dirty="0" sz="14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 b="1">
                          <a:latin typeface="Calibri"/>
                          <a:cs typeface="Calibri"/>
                        </a:rPr>
                        <a:t>increase</a:t>
                      </a:r>
                      <a:r>
                        <a:rPr dirty="0" sz="1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 b="1">
                          <a:latin typeface="Calibri"/>
                          <a:cs typeface="Calibri"/>
                        </a:rPr>
                        <a:t>(%)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 b="1">
                          <a:latin typeface="Calibri"/>
                          <a:cs typeface="Calibri"/>
                        </a:rPr>
                        <a:t>touristic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50" b="1">
                          <a:latin typeface="Calibri"/>
                          <a:cs typeface="Calibri"/>
                        </a:rPr>
                        <a:t>overnights</a:t>
                      </a:r>
                      <a:r>
                        <a:rPr dirty="0" sz="14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 b="1">
                          <a:latin typeface="Calibri"/>
                          <a:cs typeface="Calibri"/>
                        </a:rPr>
                        <a:t>(2021-2040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0" b="1">
                          <a:latin typeface="Calibri"/>
                          <a:cs typeface="Calibri"/>
                        </a:rPr>
                        <a:t>vs</a:t>
                      </a:r>
                      <a:r>
                        <a:rPr dirty="0" sz="14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 b="1">
                          <a:latin typeface="Calibri"/>
                          <a:cs typeface="Calibri"/>
                        </a:rPr>
                        <a:t>2010-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15" b="1">
                          <a:latin typeface="Calibri"/>
                          <a:cs typeface="Calibri"/>
                        </a:rPr>
                        <a:t>2018)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50" b="1">
                          <a:solidFill>
                            <a:srgbClr val="D76DCC"/>
                          </a:solidFill>
                          <a:latin typeface="Calibri"/>
                          <a:cs typeface="Calibri"/>
                        </a:rPr>
                        <a:t>Amara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solidFill>
                            <a:srgbClr val="D76DCC"/>
                          </a:solidFill>
                          <a:latin typeface="Calibri"/>
                          <a:cs typeface="Calibri"/>
                        </a:rPr>
                        <a:t>3.77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25"/>
                        </a:lnSpc>
                      </a:pPr>
                      <a:r>
                        <a:rPr dirty="0" sz="1400" spc="65" b="1">
                          <a:latin typeface="Calibri"/>
                          <a:cs typeface="Calibri"/>
                        </a:rPr>
                        <a:t>Băile</a:t>
                      </a:r>
                      <a:r>
                        <a:rPr dirty="0" sz="14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 b="1">
                          <a:latin typeface="Calibri"/>
                          <a:cs typeface="Calibri"/>
                        </a:rPr>
                        <a:t>Govora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25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4.18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25"/>
                        </a:lnSpc>
                      </a:pPr>
                      <a:r>
                        <a:rPr dirty="0" sz="1400" spc="65" b="1">
                          <a:latin typeface="Calibri"/>
                          <a:cs typeface="Calibri"/>
                        </a:rPr>
                        <a:t>Băile</a:t>
                      </a:r>
                      <a:r>
                        <a:rPr dirty="0" sz="1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 b="1">
                          <a:latin typeface="Calibri"/>
                          <a:cs typeface="Calibri"/>
                        </a:rPr>
                        <a:t>Herculane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25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8.31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65" b="1">
                          <a:latin typeface="Calibri"/>
                          <a:cs typeface="Calibri"/>
                        </a:rPr>
                        <a:t>Băile</a:t>
                      </a:r>
                      <a:r>
                        <a:rPr dirty="0" sz="14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 b="1">
                          <a:latin typeface="Calibri"/>
                          <a:cs typeface="Calibri"/>
                        </a:rPr>
                        <a:t>Olănești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6.67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65" b="1">
                          <a:latin typeface="Calibri"/>
                          <a:cs typeface="Calibri"/>
                        </a:rPr>
                        <a:t>Băile</a:t>
                      </a:r>
                      <a:r>
                        <a:rPr dirty="0" sz="14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5" b="1">
                          <a:latin typeface="Calibri"/>
                          <a:cs typeface="Calibri"/>
                        </a:rPr>
                        <a:t>Tusnad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8.88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75" b="1">
                          <a:latin typeface="Calibri"/>
                          <a:cs typeface="Calibri"/>
                        </a:rPr>
                        <a:t>Bala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4.49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6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Băltățești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14.79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70" b="1">
                          <a:latin typeface="Calibri"/>
                          <a:cs typeface="Calibri"/>
                        </a:rPr>
                        <a:t>Boghiș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4.33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85" b="1">
                          <a:solidFill>
                            <a:srgbClr val="D76DCC"/>
                          </a:solidFill>
                          <a:latin typeface="Calibri"/>
                          <a:cs typeface="Calibri"/>
                        </a:rPr>
                        <a:t>Buziaș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solidFill>
                            <a:srgbClr val="D76DCC"/>
                          </a:solidFill>
                          <a:latin typeface="Calibri"/>
                          <a:cs typeface="Calibri"/>
                        </a:rPr>
                        <a:t>2.79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95" b="1">
                          <a:latin typeface="Calibri"/>
                          <a:cs typeface="Calibri"/>
                        </a:rPr>
                        <a:t>Covasna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6.77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65" b="1">
                          <a:solidFill>
                            <a:srgbClr val="D76DCC"/>
                          </a:solidFill>
                          <a:latin typeface="Calibri"/>
                          <a:cs typeface="Calibri"/>
                        </a:rPr>
                        <a:t>Geoagiu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solidFill>
                            <a:srgbClr val="D76DCC"/>
                          </a:solidFill>
                          <a:latin typeface="Calibri"/>
                          <a:cs typeface="Calibri"/>
                        </a:rPr>
                        <a:t>3.10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60" b="1">
                          <a:latin typeface="Calibri"/>
                          <a:cs typeface="Calibri"/>
                        </a:rPr>
                        <a:t>Gura</a:t>
                      </a:r>
                      <a:r>
                        <a:rPr dirty="0" sz="14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 b="1">
                          <a:latin typeface="Calibri"/>
                          <a:cs typeface="Calibri"/>
                        </a:rPr>
                        <a:t>Humorului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5.77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60" b="1">
                          <a:latin typeface="Calibri"/>
                          <a:cs typeface="Calibri"/>
                        </a:rPr>
                        <a:t>Moneasa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7.86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95" b="1">
                          <a:latin typeface="Calibri"/>
                          <a:cs typeface="Calibri"/>
                        </a:rPr>
                        <a:t>Ocna</a:t>
                      </a:r>
                      <a:r>
                        <a:rPr dirty="0" sz="14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 b="1">
                          <a:latin typeface="Calibri"/>
                          <a:cs typeface="Calibri"/>
                        </a:rPr>
                        <a:t>Sibiului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4.67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5"/>
                        </a:lnSpc>
                      </a:pPr>
                      <a:r>
                        <a:rPr dirty="0" sz="1400" spc="50" b="1">
                          <a:latin typeface="Calibri"/>
                          <a:cs typeface="Calibri"/>
                        </a:rPr>
                        <a:t>Praid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5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9.89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5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Sângeorz_Bai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11.08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9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Slănic</a:t>
                      </a:r>
                      <a:r>
                        <a:rPr dirty="0" sz="1400" spc="-8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Moldova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0"/>
                        </a:lnSpc>
                      </a:pPr>
                      <a:r>
                        <a:rPr dirty="0" sz="1400" spc="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12.45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5"/>
                        </a:lnSpc>
                      </a:pPr>
                      <a:r>
                        <a:rPr dirty="0" sz="1400" spc="65" b="1">
                          <a:latin typeface="Calibri"/>
                          <a:cs typeface="Calibri"/>
                        </a:rPr>
                        <a:t>Sovata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5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6.15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5"/>
                        </a:lnSpc>
                      </a:pPr>
                      <a:r>
                        <a:rPr dirty="0" sz="1400" spc="60" b="1">
                          <a:solidFill>
                            <a:srgbClr val="D76DCC"/>
                          </a:solidFill>
                          <a:latin typeface="Calibri"/>
                          <a:cs typeface="Calibri"/>
                        </a:rPr>
                        <a:t>Tășnad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5"/>
                        </a:lnSpc>
                      </a:pPr>
                      <a:r>
                        <a:rPr dirty="0" sz="1400" spc="35" b="1">
                          <a:solidFill>
                            <a:srgbClr val="D76DCC"/>
                          </a:solidFill>
                          <a:latin typeface="Calibri"/>
                          <a:cs typeface="Calibri"/>
                        </a:rPr>
                        <a:t>2.94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ts val="1635"/>
                        </a:lnSpc>
                      </a:pPr>
                      <a:r>
                        <a:rPr dirty="0" sz="1400" spc="95" b="1">
                          <a:latin typeface="Calibri"/>
                          <a:cs typeface="Calibri"/>
                        </a:rPr>
                        <a:t>Slănic</a:t>
                      </a:r>
                      <a:r>
                        <a:rPr dirty="0" sz="14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 b="1">
                          <a:latin typeface="Calibri"/>
                          <a:cs typeface="Calibri"/>
                        </a:rPr>
                        <a:t>(Prahova)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35"/>
                        </a:lnSpc>
                      </a:pPr>
                      <a:r>
                        <a:rPr dirty="0" sz="1400" spc="35" b="1">
                          <a:latin typeface="Calibri"/>
                          <a:cs typeface="Calibri"/>
                        </a:rPr>
                        <a:t>5.65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735436" y="6613042"/>
            <a:ext cx="11918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>
                <a:latin typeface="Calibri"/>
                <a:cs typeface="Calibri"/>
              </a:rPr>
              <a:t>(Velea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et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al,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2023)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1992" y="99060"/>
            <a:ext cx="8674608" cy="13243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8560" y="36017"/>
            <a:ext cx="8220709" cy="1301115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marL="1774189" marR="5080" indent="-1762125">
              <a:lnSpc>
                <a:spcPts val="4760"/>
              </a:lnSpc>
              <a:spcBef>
                <a:spcPts val="695"/>
              </a:spcBef>
            </a:pPr>
            <a:r>
              <a:rPr dirty="0" spc="-45"/>
              <a:t>Indirect</a:t>
            </a:r>
            <a:r>
              <a:rPr dirty="0" spc="-155"/>
              <a:t> </a:t>
            </a:r>
            <a:r>
              <a:rPr dirty="0" spc="10"/>
              <a:t>impact</a:t>
            </a:r>
            <a:r>
              <a:rPr dirty="0" spc="-150"/>
              <a:t> </a:t>
            </a:r>
            <a:r>
              <a:rPr dirty="0" spc="-90"/>
              <a:t>of</a:t>
            </a:r>
            <a:r>
              <a:rPr dirty="0" spc="-155"/>
              <a:t> </a:t>
            </a:r>
            <a:r>
              <a:rPr dirty="0" spc="-45"/>
              <a:t>projected</a:t>
            </a:r>
            <a:r>
              <a:rPr dirty="0" spc="-150"/>
              <a:t> </a:t>
            </a:r>
            <a:r>
              <a:rPr dirty="0" spc="45"/>
              <a:t>changes </a:t>
            </a:r>
            <a:r>
              <a:rPr dirty="0" spc="-980"/>
              <a:t> </a:t>
            </a:r>
            <a:r>
              <a:rPr dirty="0" spc="-90"/>
              <a:t>in</a:t>
            </a:r>
            <a:r>
              <a:rPr dirty="0" spc="-155"/>
              <a:t> </a:t>
            </a:r>
            <a:r>
              <a:rPr dirty="0" spc="15"/>
              <a:t>climate</a:t>
            </a:r>
            <a:r>
              <a:rPr dirty="0" spc="-155"/>
              <a:t> </a:t>
            </a:r>
            <a:r>
              <a:rPr dirty="0" spc="-5"/>
              <a:t>conditions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9250" y="1530350"/>
          <a:ext cx="11550650" cy="5200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9965"/>
                <a:gridCol w="4377054"/>
                <a:gridCol w="4893945"/>
              </a:tblGrid>
              <a:tr h="483870">
                <a:tc>
                  <a:txBody>
                    <a:bodyPr/>
                    <a:lstStyle/>
                    <a:p>
                      <a:pPr marL="68580">
                        <a:lnSpc>
                          <a:spcPts val="1625"/>
                        </a:lnSpc>
                      </a:pPr>
                      <a:r>
                        <a:rPr dirty="0" sz="14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Indirect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rural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tourism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25"/>
                        </a:lnSpc>
                      </a:pP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Potential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negative</a:t>
                      </a:r>
                      <a:r>
                        <a:rPr dirty="0" sz="14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consequences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25"/>
                        </a:lnSpc>
                      </a:pP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olu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</a:tr>
              <a:tr h="940435"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dirty="0" sz="14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Increased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consumption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cooling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+higher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Higher</a:t>
                      </a:r>
                      <a:r>
                        <a:rPr dirty="0" sz="1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operating</a:t>
                      </a:r>
                      <a:r>
                        <a:rPr dirty="0" sz="1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>
                          <a:latin typeface="Calibri"/>
                          <a:cs typeface="Calibri"/>
                        </a:rPr>
                        <a:t>costs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400" spc="30">
                          <a:latin typeface="Calibri"/>
                          <a:cs typeface="Calibri"/>
                        </a:rPr>
                        <a:t>Lower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services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400" spc="65">
                          <a:latin typeface="Calibri"/>
                          <a:cs typeface="Calibri"/>
                        </a:rPr>
                        <a:t>Decreased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demand/lower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affordability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67005" indent="-98425">
                        <a:lnSpc>
                          <a:spcPts val="1630"/>
                        </a:lnSpc>
                        <a:buChar char="-"/>
                        <a:tabLst>
                          <a:tab pos="167640" algn="l"/>
                        </a:tabLst>
                      </a:pPr>
                      <a:r>
                        <a:rPr dirty="0" sz="1400" spc="70"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energy-efficient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appliances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 marR="70485">
                        <a:lnSpc>
                          <a:spcPct val="107100"/>
                        </a:lnSpc>
                        <a:spcBef>
                          <a:spcPts val="805"/>
                        </a:spcBef>
                        <a:buChar char="-"/>
                        <a:tabLst>
                          <a:tab pos="167640" algn="l"/>
                        </a:tabLst>
                      </a:pPr>
                      <a:r>
                        <a:rPr dirty="0" sz="1400" spc="70"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green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energy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geothermal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energy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(e.g.,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Călimănesti-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Căciulata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resort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(Dimitriu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al,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2010))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lor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solar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1433195"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 marR="164465">
                        <a:lnSpc>
                          <a:spcPct val="107100"/>
                        </a:lnSpc>
                      </a:pPr>
                      <a:r>
                        <a:rPr dirty="0" sz="14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availability </a:t>
                      </a:r>
                      <a:r>
                        <a:rPr dirty="0" sz="14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(e.g., </a:t>
                      </a:r>
                      <a:r>
                        <a:rPr dirty="0" sz="14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  </a:t>
                      </a:r>
                      <a:r>
                        <a:rPr dirty="0" sz="140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amount)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dirty="0" sz="1400" spc="30">
                          <a:latin typeface="Calibri"/>
                          <a:cs typeface="Calibri"/>
                        </a:rPr>
                        <a:t>Lower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food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production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 marR="887730">
                        <a:lnSpc>
                          <a:spcPct val="107100"/>
                        </a:lnSpc>
                        <a:spcBef>
                          <a:spcPts val="600"/>
                        </a:spcBef>
                      </a:pPr>
                      <a:r>
                        <a:rPr dirty="0" sz="1400" spc="105"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appealing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vegetation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5">
                          <a:latin typeface="Calibri"/>
                          <a:cs typeface="Calibri"/>
                        </a:rPr>
                        <a:t>landscape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usually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associated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rural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tourism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 marR="718185">
                        <a:lnSpc>
                          <a:spcPct val="107100"/>
                        </a:lnSpc>
                        <a:spcBef>
                          <a:spcPts val="600"/>
                        </a:spcBef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Secondary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tourism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>
                          <a:latin typeface="Calibri"/>
                          <a:cs typeface="Calibri"/>
                        </a:rPr>
                        <a:t>products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(e.g.,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fruit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picking)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negatively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affected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67005" indent="-98425">
                        <a:lnSpc>
                          <a:spcPts val="1630"/>
                        </a:lnSpc>
                        <a:buChar char="-"/>
                        <a:tabLst>
                          <a:tab pos="167640" algn="l"/>
                        </a:tabLst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implementation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adaptation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measures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related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25">
                          <a:latin typeface="Calibri"/>
                          <a:cs typeface="Calibri"/>
                        </a:rPr>
                        <a:t>agriculture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>
                          <a:latin typeface="Calibri"/>
                          <a:cs typeface="Calibri"/>
                        </a:rPr>
                        <a:t>management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 marR="869950">
                        <a:lnSpc>
                          <a:spcPct val="106400"/>
                        </a:lnSpc>
                        <a:spcBef>
                          <a:spcPts val="815"/>
                        </a:spcBef>
                        <a:buChar char="-"/>
                        <a:tabLst>
                          <a:tab pos="167640" algn="l"/>
                        </a:tabLst>
                      </a:pPr>
                      <a:r>
                        <a:rPr dirty="0" sz="1400" spc="30">
                          <a:latin typeface="Calibri"/>
                          <a:cs typeface="Calibri"/>
                        </a:rPr>
                        <a:t>Efficient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exploitation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resources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(e.g.,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5">
                          <a:latin typeface="Calibri"/>
                          <a:cs typeface="Calibri"/>
                        </a:rPr>
                        <a:t>Local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Gastronomic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Points)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dirty="0" sz="14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snow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(amount,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dirty="0" sz="1400" spc="30">
                          <a:latin typeface="Calibri"/>
                          <a:cs typeface="Calibri"/>
                        </a:rPr>
                        <a:t>Lower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demand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winter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tourism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-&gt;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lower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demand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for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10">
                          <a:latin typeface="Calibri"/>
                          <a:cs typeface="Calibri"/>
                        </a:rPr>
                        <a:t>rural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areas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associated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winter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resorts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400" spc="30">
                          <a:latin typeface="Calibri"/>
                          <a:cs typeface="Calibri"/>
                        </a:rPr>
                        <a:t>Lower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attractivity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natural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environment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(‘white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675"/>
                        </a:lnSpc>
                        <a:spcBef>
                          <a:spcPts val="120"/>
                        </a:spcBef>
                      </a:pPr>
                      <a:r>
                        <a:rPr dirty="0" sz="1400" spc="10">
                          <a:latin typeface="Calibri"/>
                          <a:cs typeface="Calibri"/>
                        </a:rPr>
                        <a:t>winter’)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4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enlarging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product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offer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(e.g.,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outside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winter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25">
                          <a:latin typeface="Calibri"/>
                          <a:cs typeface="Calibri"/>
                        </a:rPr>
                        <a:t>season/alternative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leisure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options).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1361440"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dirty="0" sz="140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ement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(la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buildings)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dirty="0" sz="1400" spc="20">
                          <a:latin typeface="Calibri"/>
                          <a:cs typeface="Calibri"/>
                        </a:rPr>
                        <a:t>New/large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accommodation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facilities-&gt;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higher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prices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for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30">
                          <a:latin typeface="Calibri"/>
                          <a:cs typeface="Calibri"/>
                        </a:rPr>
                        <a:t>touristic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offers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lower-population-density</a:t>
                      </a:r>
                      <a:r>
                        <a:rPr dirty="0"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areas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(Gordan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al,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2022)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 marR="1046480">
                        <a:lnSpc>
                          <a:spcPct val="142900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Increased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energy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consumptions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0">
                          <a:latin typeface="Calibri"/>
                          <a:cs typeface="Calibri"/>
                        </a:rPr>
                        <a:t>Loss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cultural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/local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specifics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dirty="0" sz="1400" spc="4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preservation</a:t>
                      </a:r>
                      <a:r>
                        <a:rPr dirty="0"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‘the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existing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traditions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cultural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 marR="79375">
                        <a:lnSpc>
                          <a:spcPct val="107000"/>
                        </a:lnSpc>
                      </a:pPr>
                      <a:r>
                        <a:rPr dirty="0" sz="1400" spc="60">
                          <a:latin typeface="Calibri"/>
                          <a:cs typeface="Calibri"/>
                        </a:rPr>
                        <a:t>landscape’</a:t>
                      </a:r>
                      <a:r>
                        <a:rPr dirty="0" sz="14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(53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architectural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>
                          <a:latin typeface="Calibri"/>
                          <a:cs typeface="Calibri"/>
                        </a:rPr>
                        <a:t>guidebooks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freely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provided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Order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Architects 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from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Romania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u="sng" sz="1400" spc="1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https://turism.gov.ro/web/2022/03/17/protocol-de- </a:t>
                      </a:r>
                      <a:r>
                        <a:rPr dirty="0" sz="1400" spc="15">
                          <a:solidFill>
                            <a:srgbClr val="46788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400" spc="3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colaborare-intre-m-a-t-si-o-a-r-pentru-sustinerea-turismului- </a:t>
                      </a:r>
                      <a:r>
                        <a:rPr dirty="0" sz="1400" spc="35">
                          <a:solidFill>
                            <a:srgbClr val="46788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400" spc="-5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rural/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8592" y="237743"/>
            <a:ext cx="8634984" cy="13258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816" rIns="0" bIns="0" rtlCol="0" vert="horz">
            <a:spAutoFit/>
          </a:bodyPr>
          <a:lstStyle/>
          <a:p>
            <a:pPr marL="1222375" marR="5080" indent="-439420">
              <a:lnSpc>
                <a:spcPts val="4320"/>
              </a:lnSpc>
              <a:spcBef>
                <a:spcPts val="640"/>
              </a:spcBef>
            </a:pPr>
            <a:r>
              <a:rPr dirty="0" sz="4000" spc="45"/>
              <a:t>Policies</a:t>
            </a:r>
            <a:r>
              <a:rPr dirty="0" sz="4000" spc="-135"/>
              <a:t> </a:t>
            </a:r>
            <a:r>
              <a:rPr dirty="0" sz="4000" spc="-65"/>
              <a:t>at</a:t>
            </a:r>
            <a:r>
              <a:rPr dirty="0" sz="4000" spc="-114"/>
              <a:t> </a:t>
            </a:r>
            <a:r>
              <a:rPr dirty="0" sz="4000" spc="-45"/>
              <a:t>national</a:t>
            </a:r>
            <a:r>
              <a:rPr dirty="0" sz="4000" spc="-120"/>
              <a:t> </a:t>
            </a:r>
            <a:r>
              <a:rPr dirty="0" sz="4000" spc="-30"/>
              <a:t>and</a:t>
            </a:r>
            <a:r>
              <a:rPr dirty="0" sz="4000" spc="-120"/>
              <a:t> </a:t>
            </a:r>
            <a:r>
              <a:rPr dirty="0" sz="4000" spc="-30"/>
              <a:t>European</a:t>
            </a:r>
            <a:r>
              <a:rPr dirty="0" sz="4000" spc="-110"/>
              <a:t> </a:t>
            </a:r>
            <a:r>
              <a:rPr dirty="0" sz="4000" spc="-10"/>
              <a:t>level </a:t>
            </a:r>
            <a:r>
              <a:rPr dirty="0" sz="4000" spc="-890"/>
              <a:t> </a:t>
            </a:r>
            <a:r>
              <a:rPr dirty="0" sz="4000" spc="-50"/>
              <a:t>supporting</a:t>
            </a:r>
            <a:r>
              <a:rPr dirty="0" sz="4000" spc="-120"/>
              <a:t> </a:t>
            </a:r>
            <a:r>
              <a:rPr dirty="0" sz="4000" spc="-85"/>
              <a:t>rural</a:t>
            </a:r>
            <a:r>
              <a:rPr dirty="0" sz="4000" spc="-130"/>
              <a:t> </a:t>
            </a:r>
            <a:r>
              <a:rPr dirty="0" sz="4000" spc="-35"/>
              <a:t>tourism</a:t>
            </a:r>
            <a:r>
              <a:rPr dirty="0" sz="4000" spc="-125"/>
              <a:t> </a:t>
            </a:r>
            <a:r>
              <a:rPr dirty="0" sz="4000" spc="5"/>
              <a:t>resilience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2107" y="1943100"/>
            <a:ext cx="5461000" cy="4178935"/>
          </a:xfrm>
          <a:custGeom>
            <a:avLst/>
            <a:gdLst/>
            <a:ahLst/>
            <a:cxnLst/>
            <a:rect l="l" t="t" r="r" b="b"/>
            <a:pathLst>
              <a:path w="5461000" h="4178935">
                <a:moveTo>
                  <a:pt x="0" y="4178808"/>
                </a:moveTo>
                <a:lnTo>
                  <a:pt x="5460492" y="4178808"/>
                </a:lnTo>
                <a:lnTo>
                  <a:pt x="5460492" y="0"/>
                </a:lnTo>
                <a:lnTo>
                  <a:pt x="0" y="0"/>
                </a:lnTo>
                <a:lnTo>
                  <a:pt x="0" y="4178808"/>
                </a:lnTo>
                <a:close/>
              </a:path>
            </a:pathLst>
          </a:custGeom>
          <a:ln w="9524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algn="just" marL="228600" marR="5080" indent="-229235">
              <a:lnSpc>
                <a:spcPct val="90000"/>
              </a:lnSpc>
              <a:spcBef>
                <a:spcPts val="345"/>
              </a:spcBef>
              <a:buFont typeface="Arial"/>
              <a:buChar char="•"/>
              <a:tabLst>
                <a:tab pos="229235" algn="l"/>
              </a:tabLst>
            </a:pPr>
            <a:r>
              <a:rPr dirty="0" spc="25"/>
              <a:t>A </a:t>
            </a:r>
            <a:r>
              <a:rPr dirty="0" spc="10"/>
              <a:t>review </a:t>
            </a:r>
            <a:r>
              <a:rPr dirty="0" spc="20"/>
              <a:t>of </a:t>
            </a:r>
            <a:r>
              <a:rPr dirty="0" spc="60"/>
              <a:t>policy </a:t>
            </a:r>
            <a:r>
              <a:rPr dirty="0" spc="30"/>
              <a:t>framework, initiatives </a:t>
            </a:r>
            <a:r>
              <a:rPr dirty="0" spc="70"/>
              <a:t>and </a:t>
            </a:r>
            <a:r>
              <a:rPr dirty="0" spc="75"/>
              <a:t> </a:t>
            </a:r>
            <a:r>
              <a:rPr dirty="0" spc="80"/>
              <a:t>actions</a:t>
            </a:r>
            <a:r>
              <a:rPr dirty="0" spc="85"/>
              <a:t> </a:t>
            </a:r>
            <a:r>
              <a:rPr dirty="0" spc="35"/>
              <a:t>at</a:t>
            </a:r>
            <a:r>
              <a:rPr dirty="0" spc="40"/>
              <a:t> </a:t>
            </a:r>
            <a:r>
              <a:rPr dirty="0" spc="90" b="1">
                <a:latin typeface="Calibri"/>
                <a:cs typeface="Calibri"/>
              </a:rPr>
              <a:t>European</a:t>
            </a:r>
            <a:r>
              <a:rPr dirty="0" spc="95" b="1">
                <a:latin typeface="Calibri"/>
                <a:cs typeface="Calibri"/>
              </a:rPr>
              <a:t> </a:t>
            </a:r>
            <a:r>
              <a:rPr dirty="0" spc="80" b="1">
                <a:latin typeface="Calibri"/>
                <a:cs typeface="Calibri"/>
              </a:rPr>
              <a:t>level</a:t>
            </a:r>
            <a:r>
              <a:rPr dirty="0" spc="85" b="1">
                <a:latin typeface="Calibri"/>
                <a:cs typeface="Calibri"/>
              </a:rPr>
              <a:t> </a:t>
            </a:r>
            <a:r>
              <a:rPr dirty="0" spc="25"/>
              <a:t>regarding</a:t>
            </a:r>
            <a:r>
              <a:rPr dirty="0" spc="30"/>
              <a:t> the </a:t>
            </a:r>
            <a:r>
              <a:rPr dirty="0" spc="35"/>
              <a:t> </a:t>
            </a:r>
            <a:r>
              <a:rPr dirty="0" spc="45"/>
              <a:t>development</a:t>
            </a:r>
            <a:r>
              <a:rPr dirty="0" spc="50"/>
              <a:t> </a:t>
            </a:r>
            <a:r>
              <a:rPr dirty="0" spc="15"/>
              <a:t>of</a:t>
            </a:r>
            <a:r>
              <a:rPr dirty="0" spc="20"/>
              <a:t> </a:t>
            </a:r>
            <a:r>
              <a:rPr dirty="0" spc="80"/>
              <a:t>sustainable</a:t>
            </a:r>
            <a:r>
              <a:rPr dirty="0" spc="615"/>
              <a:t> </a:t>
            </a:r>
            <a:r>
              <a:rPr dirty="0" spc="50"/>
              <a:t>tourism, </a:t>
            </a:r>
            <a:r>
              <a:rPr dirty="0" spc="55"/>
              <a:t> </a:t>
            </a:r>
            <a:r>
              <a:rPr dirty="0" spc="60"/>
              <a:t>including</a:t>
            </a:r>
            <a:r>
              <a:rPr dirty="0" spc="65"/>
              <a:t> </a:t>
            </a:r>
            <a:r>
              <a:rPr dirty="0" spc="20"/>
              <a:t>rural</a:t>
            </a:r>
            <a:r>
              <a:rPr dirty="0" spc="25"/>
              <a:t> </a:t>
            </a:r>
            <a:r>
              <a:rPr dirty="0" spc="50"/>
              <a:t>tourism</a:t>
            </a:r>
            <a:r>
              <a:rPr dirty="0" spc="55"/>
              <a:t> </a:t>
            </a:r>
            <a:r>
              <a:rPr dirty="0" spc="85"/>
              <a:t>(Beck,</a:t>
            </a:r>
            <a:r>
              <a:rPr dirty="0" spc="625"/>
              <a:t> </a:t>
            </a:r>
            <a:r>
              <a:rPr dirty="0" spc="30"/>
              <a:t>2018)</a:t>
            </a:r>
            <a:r>
              <a:rPr dirty="0" spc="35"/>
              <a:t> </a:t>
            </a:r>
            <a:r>
              <a:rPr dirty="0" spc="114"/>
              <a:t>is </a:t>
            </a:r>
            <a:r>
              <a:rPr dirty="0" spc="120"/>
              <a:t> </a:t>
            </a:r>
            <a:r>
              <a:rPr dirty="0" spc="60"/>
              <a:t>available </a:t>
            </a:r>
            <a:r>
              <a:rPr dirty="0" spc="20"/>
              <a:t>from </a:t>
            </a:r>
            <a:r>
              <a:rPr dirty="0" spc="30"/>
              <a:t>the </a:t>
            </a:r>
            <a:r>
              <a:rPr dirty="0" spc="90"/>
              <a:t>INSiGHT </a:t>
            </a:r>
            <a:r>
              <a:rPr dirty="0" spc="40"/>
              <a:t>project </a:t>
            </a:r>
            <a:r>
              <a:rPr dirty="0" spc="60"/>
              <a:t>[INSiGHT, </a:t>
            </a:r>
            <a:r>
              <a:rPr dirty="0" spc="65"/>
              <a:t> </a:t>
            </a:r>
            <a:r>
              <a:rPr dirty="0" spc="40"/>
              <a:t>2018].</a:t>
            </a:r>
          </a:p>
          <a:p>
            <a:pPr marL="228600" marR="5080" indent="-229235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28600" algn="l"/>
                <a:tab pos="229235" algn="l"/>
                <a:tab pos="739140" algn="l"/>
                <a:tab pos="1238885" algn="l"/>
                <a:tab pos="1456690" algn="l"/>
                <a:tab pos="1723389" algn="l"/>
                <a:tab pos="2220595" algn="l"/>
                <a:tab pos="2346960" algn="l"/>
                <a:tab pos="2752725" algn="l"/>
                <a:tab pos="2810510" algn="l"/>
                <a:tab pos="3436620" algn="l"/>
                <a:tab pos="3607435" algn="l"/>
                <a:tab pos="3668395" algn="l"/>
                <a:tab pos="4509770" algn="l"/>
                <a:tab pos="4962525" algn="l"/>
                <a:tab pos="4997450" algn="l"/>
                <a:tab pos="5061585" algn="l"/>
                <a:tab pos="5203190" algn="l"/>
              </a:tabLst>
            </a:pPr>
            <a:r>
              <a:rPr dirty="0" spc="110"/>
              <a:t>F</a:t>
            </a:r>
            <a:r>
              <a:rPr dirty="0" spc="10"/>
              <a:t>or</a:t>
            </a:r>
            <a:r>
              <a:rPr dirty="0"/>
              <a:t>	</a:t>
            </a:r>
            <a:r>
              <a:rPr dirty="0" spc="30"/>
              <a:t>the</a:t>
            </a:r>
            <a:r>
              <a:rPr dirty="0"/>
              <a:t>	</a:t>
            </a:r>
            <a:r>
              <a:rPr dirty="0" spc="-375"/>
              <a:t> </a:t>
            </a:r>
            <a:r>
              <a:rPr dirty="0" spc="-30"/>
              <a:t>f</a:t>
            </a:r>
            <a:r>
              <a:rPr dirty="0" spc="20"/>
              <a:t>i</a:t>
            </a:r>
            <a:r>
              <a:rPr dirty="0" spc="35"/>
              <a:t>n</a:t>
            </a:r>
            <a:r>
              <a:rPr dirty="0" spc="95"/>
              <a:t>a</a:t>
            </a:r>
            <a:r>
              <a:rPr dirty="0" spc="105"/>
              <a:t>nc</a:t>
            </a:r>
            <a:r>
              <a:rPr dirty="0" spc="40"/>
              <a:t>i</a:t>
            </a:r>
            <a:r>
              <a:rPr dirty="0" spc="105"/>
              <a:t>a</a:t>
            </a:r>
            <a:r>
              <a:rPr dirty="0" spc="50"/>
              <a:t>l</a:t>
            </a:r>
            <a:r>
              <a:rPr dirty="0"/>
              <a:t>		</a:t>
            </a:r>
            <a:r>
              <a:rPr dirty="0" spc="-25"/>
              <a:t>f</a:t>
            </a:r>
            <a:r>
              <a:rPr dirty="0" spc="-85"/>
              <a:t>r</a:t>
            </a:r>
            <a:r>
              <a:rPr dirty="0" spc="60"/>
              <a:t>ame</a:t>
            </a:r>
            <a:r>
              <a:rPr dirty="0" spc="35"/>
              <a:t>w</a:t>
            </a:r>
            <a:r>
              <a:rPr dirty="0" spc="30"/>
              <a:t>ork</a:t>
            </a:r>
            <a:r>
              <a:rPr dirty="0"/>
              <a:t>		</a:t>
            </a:r>
            <a:r>
              <a:rPr dirty="0" spc="50"/>
              <a:t>20</a:t>
            </a:r>
            <a:r>
              <a:rPr dirty="0" spc="35"/>
              <a:t>2</a:t>
            </a:r>
            <a:r>
              <a:rPr dirty="0" spc="50"/>
              <a:t>1</a:t>
            </a:r>
            <a:r>
              <a:rPr dirty="0" spc="55"/>
              <a:t>-</a:t>
            </a:r>
            <a:r>
              <a:rPr dirty="0" spc="50"/>
              <a:t>2</a:t>
            </a:r>
            <a:r>
              <a:rPr dirty="0" spc="35"/>
              <a:t>0</a:t>
            </a:r>
            <a:r>
              <a:rPr dirty="0" spc="40"/>
              <a:t>2</a:t>
            </a:r>
            <a:r>
              <a:rPr dirty="0" spc="50"/>
              <a:t>7</a:t>
            </a:r>
            <a:r>
              <a:rPr dirty="0" spc="70"/>
              <a:t>,</a:t>
            </a:r>
            <a:r>
              <a:rPr dirty="0"/>
              <a:t>			</a:t>
            </a:r>
            <a:r>
              <a:rPr dirty="0" spc="20"/>
              <a:t>at  </a:t>
            </a:r>
            <a:r>
              <a:rPr dirty="0" spc="60"/>
              <a:t>Eu</a:t>
            </a:r>
            <a:r>
              <a:rPr dirty="0" spc="20"/>
              <a:t>r</a:t>
            </a:r>
            <a:r>
              <a:rPr dirty="0" spc="60"/>
              <a:t>op</a:t>
            </a:r>
            <a:r>
              <a:rPr dirty="0" spc="45"/>
              <a:t>e</a:t>
            </a:r>
            <a:r>
              <a:rPr dirty="0" spc="70"/>
              <a:t>a</a:t>
            </a:r>
            <a:r>
              <a:rPr dirty="0" spc="80"/>
              <a:t>n</a:t>
            </a:r>
            <a:r>
              <a:rPr dirty="0"/>
              <a:t>	</a:t>
            </a:r>
            <a:r>
              <a:rPr dirty="0" spc="-420"/>
              <a:t> </a:t>
            </a:r>
            <a:r>
              <a:rPr dirty="0" spc="30"/>
              <a:t>le</a:t>
            </a:r>
            <a:r>
              <a:rPr dirty="0" spc="10"/>
              <a:t>v</a:t>
            </a:r>
            <a:r>
              <a:rPr dirty="0" spc="65"/>
              <a:t>el,</a:t>
            </a:r>
            <a:r>
              <a:rPr dirty="0"/>
              <a:t>	</a:t>
            </a:r>
            <a:r>
              <a:rPr dirty="0" spc="30"/>
              <a:t>the</a:t>
            </a:r>
            <a:r>
              <a:rPr dirty="0"/>
              <a:t>	</a:t>
            </a:r>
            <a:r>
              <a:rPr dirty="0" spc="65"/>
              <a:t>on</a:t>
            </a:r>
            <a:r>
              <a:rPr dirty="0" spc="20"/>
              <a:t>l</a:t>
            </a:r>
            <a:r>
              <a:rPr dirty="0" spc="20"/>
              <a:t>i</a:t>
            </a:r>
            <a:r>
              <a:rPr dirty="0" spc="35"/>
              <a:t>n</a:t>
            </a:r>
            <a:r>
              <a:rPr dirty="0" spc="60"/>
              <a:t>e</a:t>
            </a:r>
            <a:r>
              <a:rPr dirty="0"/>
              <a:t>		</a:t>
            </a:r>
            <a:r>
              <a:rPr dirty="0" spc="80"/>
              <a:t>‘G</a:t>
            </a:r>
            <a:r>
              <a:rPr dirty="0" spc="75"/>
              <a:t>u</a:t>
            </a:r>
            <a:r>
              <a:rPr dirty="0" spc="50"/>
              <a:t>ide</a:t>
            </a:r>
            <a:r>
              <a:rPr dirty="0"/>
              <a:t>	</a:t>
            </a:r>
            <a:r>
              <a:rPr dirty="0" spc="35"/>
              <a:t>o</a:t>
            </a:r>
            <a:r>
              <a:rPr dirty="0" spc="50"/>
              <a:t>n</a:t>
            </a:r>
            <a:r>
              <a:rPr dirty="0"/>
              <a:t>	</a:t>
            </a:r>
            <a:r>
              <a:rPr dirty="0" spc="75"/>
              <a:t>EU  </a:t>
            </a:r>
            <a:r>
              <a:rPr dirty="0" spc="15"/>
              <a:t>f</a:t>
            </a:r>
            <a:r>
              <a:rPr dirty="0" spc="25"/>
              <a:t>u</a:t>
            </a:r>
            <a:r>
              <a:rPr dirty="0" spc="50"/>
              <a:t>nd</a:t>
            </a:r>
            <a:r>
              <a:rPr dirty="0" spc="15"/>
              <a:t>i</a:t>
            </a:r>
            <a:r>
              <a:rPr dirty="0" spc="35"/>
              <a:t>n</a:t>
            </a:r>
            <a:r>
              <a:rPr dirty="0" spc="35"/>
              <a:t>g</a:t>
            </a:r>
            <a:r>
              <a:rPr dirty="0"/>
              <a:t>	</a:t>
            </a:r>
            <a:r>
              <a:rPr dirty="0" spc="-40"/>
              <a:t>f</a:t>
            </a:r>
            <a:r>
              <a:rPr dirty="0" spc="10"/>
              <a:t>or</a:t>
            </a:r>
            <a:r>
              <a:rPr dirty="0"/>
              <a:t>	</a:t>
            </a:r>
            <a:r>
              <a:rPr dirty="0" spc="-40"/>
              <a:t>t</a:t>
            </a:r>
            <a:r>
              <a:rPr dirty="0" spc="55"/>
              <a:t>o</a:t>
            </a:r>
            <a:r>
              <a:rPr dirty="0" spc="45"/>
              <a:t>u</a:t>
            </a:r>
            <a:r>
              <a:rPr dirty="0" spc="45"/>
              <a:t>ris</a:t>
            </a:r>
            <a:r>
              <a:rPr dirty="0" spc="75"/>
              <a:t>m</a:t>
            </a:r>
            <a:r>
              <a:rPr dirty="0" spc="40"/>
              <a:t>’</a:t>
            </a:r>
            <a:r>
              <a:rPr dirty="0"/>
              <a:t>		</a:t>
            </a:r>
            <a:r>
              <a:rPr dirty="0" spc="-20"/>
              <a:t>(</a:t>
            </a:r>
            <a:r>
              <a:rPr dirty="0" u="sng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ht</a:t>
            </a:r>
            <a:r>
              <a:rPr dirty="0" u="sng" spc="-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t</a:t>
            </a:r>
            <a:r>
              <a:rPr dirty="0" u="sng" spc="1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p</a:t>
            </a:r>
            <a:r>
              <a:rPr dirty="0" u="sng" spc="1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s</a:t>
            </a:r>
            <a:r>
              <a:rPr dirty="0" u="sng" spc="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:</a:t>
            </a:r>
            <a:r>
              <a:rPr dirty="0" u="sng" spc="-10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/</a:t>
            </a:r>
            <a:r>
              <a:rPr dirty="0" u="sng" spc="-18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/</a:t>
            </a:r>
            <a:r>
              <a:rPr dirty="0" u="sng" spc="6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singl</a:t>
            </a:r>
            <a:r>
              <a:rPr dirty="0" u="sng" spc="7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e</a:t>
            </a:r>
            <a:r>
              <a:rPr dirty="0" u="sng" spc="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-</a:t>
            </a:r>
            <a:r>
              <a:rPr dirty="0" u="sng" spc="9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m</a:t>
            </a:r>
            <a:r>
              <a:rPr dirty="0" u="sng" spc="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a</a:t>
            </a:r>
            <a:r>
              <a:rPr dirty="0" u="sng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r</a:t>
            </a:r>
            <a:r>
              <a:rPr dirty="0" u="sng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k</a:t>
            </a:r>
            <a:r>
              <a:rPr dirty="0" u="sng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e</a:t>
            </a:r>
            <a:r>
              <a:rPr dirty="0" u="sng" spc="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t</a:t>
            </a:r>
            <a:r>
              <a:rPr dirty="0" u="sng" spc="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- </a:t>
            </a:r>
            <a:r>
              <a:rPr dirty="0" spc="50">
                <a:solidFill>
                  <a:srgbClr val="467885"/>
                </a:solidFill>
              </a:rPr>
              <a:t> </a:t>
            </a:r>
            <a:r>
              <a:rPr dirty="0" u="sng" spc="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economy.ec.europa.eu/sectors/tourism/eu- </a:t>
            </a:r>
            <a:r>
              <a:rPr dirty="0" spc="40">
                <a:solidFill>
                  <a:srgbClr val="467885"/>
                </a:solidFill>
              </a:rPr>
              <a:t> </a:t>
            </a:r>
            <a:r>
              <a:rPr dirty="0" u="sng" spc="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f</a:t>
            </a:r>
            <a:r>
              <a:rPr dirty="0" u="sng" spc="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u</a:t>
            </a:r>
            <a:r>
              <a:rPr dirty="0" u="sng" spc="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nd</a:t>
            </a:r>
            <a:r>
              <a:rPr dirty="0" u="sng" spc="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i</a:t>
            </a:r>
            <a:r>
              <a:rPr dirty="0" u="sng" spc="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n</a:t>
            </a:r>
            <a:r>
              <a:rPr dirty="0" u="sng" spc="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g</a:t>
            </a:r>
            <a:r>
              <a:rPr dirty="0" u="sng" spc="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-</a:t>
            </a:r>
            <a:r>
              <a:rPr dirty="0" u="sng" spc="7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and</a:t>
            </a:r>
            <a:r>
              <a:rPr dirty="0" u="sng" spc="6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-</a:t>
            </a:r>
            <a:r>
              <a:rPr dirty="0" u="sng" spc="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b</a:t>
            </a:r>
            <a:r>
              <a:rPr dirty="0" u="sng" spc="1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u</a:t>
            </a:r>
            <a:r>
              <a:rPr dirty="0" u="sng" spc="1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s</a:t>
            </a:r>
            <a:r>
              <a:rPr dirty="0" u="sng" spc="1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inesse</a:t>
            </a:r>
            <a:r>
              <a:rPr dirty="0" u="sng" spc="8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s</a:t>
            </a:r>
            <a:r>
              <a:rPr dirty="0" u="sng" spc="-1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/</a:t>
            </a:r>
            <a:r>
              <a:rPr dirty="0" u="sng" spc="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f</a:t>
            </a:r>
            <a:r>
              <a:rPr dirty="0" u="sng" spc="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u</a:t>
            </a:r>
            <a:r>
              <a:rPr dirty="0" u="sng" spc="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n</a:t>
            </a:r>
            <a:r>
              <a:rPr dirty="0" u="sng" spc="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din</a:t>
            </a:r>
            <a:r>
              <a:rPr dirty="0" u="sng" spc="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g</a:t>
            </a:r>
            <a:r>
              <a:rPr dirty="0" u="sng" spc="6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-</a:t>
            </a:r>
            <a:r>
              <a:rPr dirty="0" u="sng" spc="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gui</a:t>
            </a:r>
            <a:r>
              <a:rPr dirty="0" u="sng" spc="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d</a:t>
            </a:r>
            <a:r>
              <a:rPr dirty="0" u="sng" spc="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e_e</a:t>
            </a:r>
            <a:r>
              <a:rPr dirty="0" u="sng" spc="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</a:rPr>
              <a:t>n</a:t>
            </a:r>
            <a:r>
              <a:rPr dirty="0" u="sng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</a:rPr>
              <a:t>				</a:t>
            </a:r>
            <a:r>
              <a:rPr dirty="0" u="sng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</a:rPr>
              <a:t>) </a:t>
            </a:r>
            <a:r>
              <a:rPr dirty="0" spc="-15">
                <a:solidFill>
                  <a:srgbClr val="467885"/>
                </a:solidFill>
              </a:rPr>
              <a:t> </a:t>
            </a:r>
            <a:r>
              <a:rPr dirty="0" spc="20"/>
              <a:t>p</a:t>
            </a:r>
            <a:r>
              <a:rPr dirty="0" spc="-10"/>
              <a:t>r</a:t>
            </a:r>
            <a:r>
              <a:rPr dirty="0" spc="20"/>
              <a:t>o</a:t>
            </a:r>
            <a:r>
              <a:rPr dirty="0" spc="-10"/>
              <a:t>v</a:t>
            </a:r>
            <a:r>
              <a:rPr dirty="0" spc="85"/>
              <a:t>ides</a:t>
            </a:r>
            <a:r>
              <a:rPr dirty="0"/>
              <a:t>		</a:t>
            </a:r>
            <a:r>
              <a:rPr dirty="0" spc="114"/>
              <a:t>c</a:t>
            </a:r>
            <a:r>
              <a:rPr dirty="0" spc="125"/>
              <a:t>o</a:t>
            </a:r>
            <a:r>
              <a:rPr dirty="0" spc="100"/>
              <a:t>m</a:t>
            </a:r>
            <a:r>
              <a:rPr dirty="0" spc="20"/>
              <a:t>p</a:t>
            </a:r>
            <a:r>
              <a:rPr dirty="0" spc="-10"/>
              <a:t>r</a:t>
            </a:r>
            <a:r>
              <a:rPr dirty="0" spc="55"/>
              <a:t>e</a:t>
            </a:r>
            <a:r>
              <a:rPr dirty="0" spc="45"/>
              <a:t>h</a:t>
            </a:r>
            <a:r>
              <a:rPr dirty="0" spc="90"/>
              <a:t>ens</a:t>
            </a:r>
            <a:r>
              <a:rPr dirty="0" spc="25"/>
              <a:t>i</a:t>
            </a:r>
            <a:r>
              <a:rPr dirty="0" spc="-35"/>
              <a:t>v</a:t>
            </a:r>
            <a:r>
              <a:rPr dirty="0" spc="60"/>
              <a:t>e</a:t>
            </a:r>
            <a:r>
              <a:rPr dirty="0"/>
              <a:t>	</a:t>
            </a:r>
            <a:r>
              <a:rPr dirty="0" spc="20"/>
              <a:t>in</a:t>
            </a:r>
            <a:r>
              <a:rPr dirty="0" spc="-10"/>
              <a:t>f</a:t>
            </a:r>
            <a:r>
              <a:rPr dirty="0" spc="35"/>
              <a:t>or</a:t>
            </a:r>
            <a:r>
              <a:rPr dirty="0" spc="40"/>
              <a:t>m</a:t>
            </a:r>
            <a:r>
              <a:rPr dirty="0" spc="90"/>
              <a:t>a</a:t>
            </a:r>
            <a:r>
              <a:rPr dirty="0" spc="-40"/>
              <a:t>t</a:t>
            </a:r>
            <a:r>
              <a:rPr dirty="0" spc="20"/>
              <a:t>i</a:t>
            </a:r>
            <a:r>
              <a:rPr dirty="0" spc="30"/>
              <a:t>o</a:t>
            </a:r>
            <a:r>
              <a:rPr dirty="0" spc="55"/>
              <a:t>n</a:t>
            </a:r>
            <a:r>
              <a:rPr dirty="0"/>
              <a:t>		</a:t>
            </a:r>
            <a:r>
              <a:rPr dirty="0" spc="30"/>
              <a:t>on  </a:t>
            </a:r>
            <a:r>
              <a:rPr dirty="0" spc="40"/>
              <a:t>current</a:t>
            </a:r>
            <a:r>
              <a:rPr dirty="0" spc="-65"/>
              <a:t> </a:t>
            </a:r>
            <a:r>
              <a:rPr dirty="0" spc="45"/>
              <a:t>opportunities</a:t>
            </a:r>
          </a:p>
        </p:txBody>
      </p:sp>
      <p:sp>
        <p:nvSpPr>
          <p:cNvPr id="6" name="object 6"/>
          <p:cNvSpPr/>
          <p:nvPr/>
        </p:nvSpPr>
        <p:spPr>
          <a:xfrm>
            <a:off x="5817108" y="1761744"/>
            <a:ext cx="6096000" cy="4709160"/>
          </a:xfrm>
          <a:custGeom>
            <a:avLst/>
            <a:gdLst/>
            <a:ahLst/>
            <a:cxnLst/>
            <a:rect l="l" t="t" r="r" b="b"/>
            <a:pathLst>
              <a:path w="6096000" h="4709160">
                <a:moveTo>
                  <a:pt x="0" y="4709160"/>
                </a:moveTo>
                <a:lnTo>
                  <a:pt x="6095999" y="4709160"/>
                </a:lnTo>
                <a:lnTo>
                  <a:pt x="6095999" y="0"/>
                </a:lnTo>
                <a:lnTo>
                  <a:pt x="0" y="0"/>
                </a:lnTo>
                <a:lnTo>
                  <a:pt x="0" y="4709160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96102" y="1775587"/>
            <a:ext cx="5939790" cy="4599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9085" marR="7620" indent="-287020">
              <a:lnSpc>
                <a:spcPct val="100000"/>
              </a:lnSpc>
              <a:spcBef>
                <a:spcPts val="105"/>
              </a:spcBef>
              <a:buChar char="-"/>
              <a:tabLst>
                <a:tab pos="299720" algn="l"/>
              </a:tabLst>
            </a:pPr>
            <a:r>
              <a:rPr dirty="0" sz="2000" spc="30">
                <a:latin typeface="Calibri"/>
                <a:cs typeface="Calibri"/>
              </a:rPr>
              <a:t>Important </a:t>
            </a:r>
            <a:r>
              <a:rPr dirty="0" sz="2000" spc="45">
                <a:latin typeface="Calibri"/>
                <a:cs typeface="Calibri"/>
              </a:rPr>
              <a:t>positive </a:t>
            </a:r>
            <a:r>
              <a:rPr dirty="0" sz="2000" spc="80">
                <a:latin typeface="Calibri"/>
                <a:cs typeface="Calibri"/>
              </a:rPr>
              <a:t>impact </a:t>
            </a:r>
            <a:r>
              <a:rPr dirty="0" sz="2000" spc="10">
                <a:latin typeface="Calibri"/>
                <a:cs typeface="Calibri"/>
              </a:rPr>
              <a:t>of </a:t>
            </a:r>
            <a:r>
              <a:rPr dirty="0" sz="2000" spc="30">
                <a:latin typeface="Calibri"/>
                <a:cs typeface="Calibri"/>
              </a:rPr>
              <a:t>the </a:t>
            </a:r>
            <a:r>
              <a:rPr dirty="0" sz="2000" spc="60">
                <a:latin typeface="Calibri"/>
                <a:cs typeface="Calibri"/>
              </a:rPr>
              <a:t>European </a:t>
            </a:r>
            <a:r>
              <a:rPr dirty="0" sz="2000" spc="70">
                <a:latin typeface="Calibri"/>
                <a:cs typeface="Calibri"/>
              </a:rPr>
              <a:t>funds </a:t>
            </a:r>
            <a:r>
              <a:rPr dirty="0" sz="2000" spc="30">
                <a:latin typeface="Calibri"/>
                <a:cs typeface="Calibri"/>
              </a:rPr>
              <a:t>at </a:t>
            </a:r>
            <a:r>
              <a:rPr dirty="0" sz="2000" spc="-44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national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level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(e.g.,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Galluzzo,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2021)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and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at 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regional/local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level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(e.g.,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Czuczor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et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al,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2023).</a:t>
            </a:r>
            <a:endParaRPr sz="2000">
              <a:latin typeface="Calibri"/>
              <a:cs typeface="Calibri"/>
            </a:endParaRPr>
          </a:p>
          <a:p>
            <a:pPr algn="just" marL="299085" marR="5080" indent="-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2000" spc="35">
                <a:latin typeface="Calibri"/>
                <a:cs typeface="Calibri"/>
              </a:rPr>
              <a:t>Currently, </a:t>
            </a:r>
            <a:r>
              <a:rPr dirty="0" sz="2000" spc="55">
                <a:latin typeface="Calibri"/>
                <a:cs typeface="Calibri"/>
              </a:rPr>
              <a:t>directions </a:t>
            </a:r>
            <a:r>
              <a:rPr dirty="0" sz="2000" spc="-5">
                <a:latin typeface="Calibri"/>
                <a:cs typeface="Calibri"/>
              </a:rPr>
              <a:t>for </a:t>
            </a:r>
            <a:r>
              <a:rPr dirty="0" sz="2000" spc="30">
                <a:latin typeface="Calibri"/>
                <a:cs typeface="Calibri"/>
              </a:rPr>
              <a:t>the </a:t>
            </a:r>
            <a:r>
              <a:rPr dirty="0" sz="2000" spc="45">
                <a:latin typeface="Calibri"/>
                <a:cs typeface="Calibri"/>
              </a:rPr>
              <a:t>development </a:t>
            </a:r>
            <a:r>
              <a:rPr dirty="0" sz="2000" spc="15">
                <a:latin typeface="Calibri"/>
                <a:cs typeface="Calibri"/>
              </a:rPr>
              <a:t>of </a:t>
            </a:r>
            <a:r>
              <a:rPr dirty="0" sz="2000" spc="55" b="1">
                <a:latin typeface="Calibri"/>
                <a:cs typeface="Calibri"/>
              </a:rPr>
              <a:t>rural </a:t>
            </a:r>
            <a:r>
              <a:rPr dirty="0" sz="2000" spc="60" b="1">
                <a:latin typeface="Calibri"/>
                <a:cs typeface="Calibri"/>
              </a:rPr>
              <a:t> </a:t>
            </a:r>
            <a:r>
              <a:rPr dirty="0" sz="2000" spc="85" b="1">
                <a:latin typeface="Calibri"/>
                <a:cs typeface="Calibri"/>
              </a:rPr>
              <a:t>tourism </a:t>
            </a:r>
            <a:r>
              <a:rPr dirty="0" sz="2000" spc="65" b="1">
                <a:latin typeface="Calibri"/>
                <a:cs typeface="Calibri"/>
              </a:rPr>
              <a:t>in</a:t>
            </a:r>
            <a:r>
              <a:rPr dirty="0" sz="2000" spc="70" b="1">
                <a:latin typeface="Calibri"/>
                <a:cs typeface="Calibri"/>
              </a:rPr>
              <a:t> </a:t>
            </a:r>
            <a:r>
              <a:rPr dirty="0" sz="2000" spc="95" b="1">
                <a:latin typeface="Calibri"/>
                <a:cs typeface="Calibri"/>
              </a:rPr>
              <a:t>Romania</a:t>
            </a:r>
            <a:r>
              <a:rPr dirty="0" sz="2000" spc="95">
                <a:latin typeface="Calibri"/>
                <a:cs typeface="Calibri"/>
              </a:rPr>
              <a:t>, </a:t>
            </a:r>
            <a:r>
              <a:rPr dirty="0" sz="2000" spc="60">
                <a:latin typeface="Calibri"/>
                <a:cs typeface="Calibri"/>
              </a:rPr>
              <a:t>including</a:t>
            </a:r>
            <a:r>
              <a:rPr dirty="0" sz="2000" spc="65">
                <a:latin typeface="Calibri"/>
                <a:cs typeface="Calibri"/>
              </a:rPr>
              <a:t> eco-tourism </a:t>
            </a:r>
            <a:r>
              <a:rPr dirty="0" sz="2000" spc="70">
                <a:latin typeface="Calibri"/>
                <a:cs typeface="Calibri"/>
              </a:rPr>
              <a:t>and 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balneary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tourism,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are</a:t>
            </a:r>
            <a:r>
              <a:rPr dirty="0" sz="2000" spc="40">
                <a:latin typeface="Calibri"/>
                <a:cs typeface="Calibri"/>
              </a:rPr>
              <a:t> defined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through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several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targeted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national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strategies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action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plans:</a:t>
            </a:r>
            <a:endParaRPr sz="2000">
              <a:latin typeface="Calibri"/>
              <a:cs typeface="Calibri"/>
            </a:endParaRPr>
          </a:p>
          <a:p>
            <a:pPr algn="just" marL="299085" marR="6985" indent="-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2000" spc="55">
                <a:latin typeface="Calibri"/>
                <a:cs typeface="Calibri"/>
              </a:rPr>
              <a:t>National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strategy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of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Romania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tourism 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development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2023-2035’</a:t>
            </a:r>
            <a:endParaRPr sz="2000">
              <a:latin typeface="Calibri"/>
              <a:cs typeface="Calibri"/>
            </a:endParaRPr>
          </a:p>
          <a:p>
            <a:pPr algn="just" marL="299085" indent="-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2000" spc="30">
                <a:latin typeface="Calibri"/>
                <a:cs typeface="Calibri"/>
              </a:rPr>
              <a:t>Strategy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for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development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balneary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tourism</a:t>
            </a:r>
            <a:endParaRPr sz="2000">
              <a:latin typeface="Calibri"/>
              <a:cs typeface="Calibri"/>
            </a:endParaRPr>
          </a:p>
          <a:p>
            <a:pPr algn="just" marL="299085" indent="-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2000" spc="40">
                <a:latin typeface="Calibri"/>
                <a:cs typeface="Calibri"/>
              </a:rPr>
              <a:t>Masterplan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tourism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investments’</a:t>
            </a:r>
            <a:endParaRPr sz="2000">
              <a:latin typeface="Calibri"/>
              <a:cs typeface="Calibri"/>
            </a:endParaRPr>
          </a:p>
          <a:p>
            <a:pPr algn="just" marL="299085" indent="-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2000" spc="55">
                <a:latin typeface="Calibri"/>
                <a:cs typeface="Calibri"/>
              </a:rPr>
              <a:t>National</a:t>
            </a:r>
            <a:r>
              <a:rPr dirty="0" sz="2000" spc="509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strategy 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for</a:t>
            </a:r>
            <a:r>
              <a:rPr dirty="0" sz="2000" spc="509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eco-tourism</a:t>
            </a:r>
            <a:r>
              <a:rPr dirty="0" sz="2000" spc="51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development</a:t>
            </a:r>
            <a:r>
              <a:rPr dirty="0" sz="2000" spc="505">
                <a:latin typeface="Calibri"/>
                <a:cs typeface="Calibri"/>
              </a:rPr>
              <a:t> </a:t>
            </a:r>
            <a:r>
              <a:rPr dirty="0" sz="2000" spc="-75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algn="just" marL="299085">
              <a:lnSpc>
                <a:spcPct val="100000"/>
              </a:lnSpc>
              <a:spcBef>
                <a:spcPts val="5"/>
              </a:spcBef>
            </a:pPr>
            <a:r>
              <a:rPr dirty="0" sz="2000" spc="45">
                <a:latin typeface="Calibri"/>
                <a:cs typeface="Calibri"/>
              </a:rPr>
              <a:t>context,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vision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objectives-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2019-2029</a:t>
            </a:r>
            <a:endParaRPr sz="2000">
              <a:latin typeface="Calibri"/>
              <a:cs typeface="Calibri"/>
            </a:endParaRPr>
          </a:p>
          <a:p>
            <a:pPr algn="just" marL="299085" marR="5080" indent="-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2000" spc="45">
                <a:latin typeface="Calibri"/>
                <a:cs typeface="Calibri"/>
              </a:rPr>
              <a:t>Action </a:t>
            </a:r>
            <a:r>
              <a:rPr dirty="0" sz="2000" spc="70">
                <a:latin typeface="Calibri"/>
                <a:cs typeface="Calibri"/>
              </a:rPr>
              <a:t>plan </a:t>
            </a:r>
            <a:r>
              <a:rPr dirty="0" sz="2000" spc="15">
                <a:latin typeface="Calibri"/>
                <a:cs typeface="Calibri"/>
              </a:rPr>
              <a:t>of </a:t>
            </a:r>
            <a:r>
              <a:rPr dirty="0" sz="2000" spc="30">
                <a:latin typeface="Calibri"/>
                <a:cs typeface="Calibri"/>
              </a:rPr>
              <a:t>the </a:t>
            </a:r>
            <a:r>
              <a:rPr dirty="0" sz="2000" spc="45">
                <a:latin typeface="Calibri"/>
                <a:cs typeface="Calibri"/>
              </a:rPr>
              <a:t>national </a:t>
            </a:r>
            <a:r>
              <a:rPr dirty="0" sz="2000" spc="25">
                <a:latin typeface="Calibri"/>
                <a:cs typeface="Calibri"/>
              </a:rPr>
              <a:t>strategy </a:t>
            </a:r>
            <a:r>
              <a:rPr dirty="0" sz="2000" spc="-5">
                <a:latin typeface="Calibri"/>
                <a:cs typeface="Calibri"/>
              </a:rPr>
              <a:t>for </a:t>
            </a:r>
            <a:r>
              <a:rPr dirty="0" sz="2000" spc="60">
                <a:latin typeface="Calibri"/>
                <a:cs typeface="Calibri"/>
              </a:rPr>
              <a:t>eco-tourism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development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2023-2029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Liliana Velea</dc:creator>
  <dc:title>Climate changes and their impact on Romanian rural tourism- a review of actionable knowledge</dc:title>
  <dcterms:created xsi:type="dcterms:W3CDTF">2024-05-28T16:43:29Z</dcterms:created>
  <dcterms:modified xsi:type="dcterms:W3CDTF">2024-05-28T16:43:29Z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2024-05-28T00:00:00Z</vt:filetime>
  </property>
</Properties>
</file>