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12192000" cy="6858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91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019300"/>
            <a:ext cx="12192000" cy="410527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6124577"/>
            <a:ext cx="12191999" cy="731520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4763" y="6122987"/>
            <a:ext cx="12187555" cy="12700"/>
          </a:xfrm>
          <a:custGeom>
            <a:avLst/>
            <a:gdLst/>
            <a:ahLst/>
            <a:cxnLst/>
            <a:rect l="l" t="t" r="r" b="b"/>
            <a:pathLst>
              <a:path w="12187555" h="12700">
                <a:moveTo>
                  <a:pt x="0" y="12700"/>
                </a:moveTo>
                <a:lnTo>
                  <a:pt x="12187236" y="12700"/>
                </a:lnTo>
                <a:lnTo>
                  <a:pt x="1218723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rgbClr val="C00000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50" b="0" i="0">
                <a:solidFill>
                  <a:srgbClr val="20242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rgbClr val="C00000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950" b="0" i="0">
                <a:solidFill>
                  <a:srgbClr val="C00000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019300"/>
            <a:ext cx="12192000" cy="410527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6124577"/>
            <a:ext cx="12191999" cy="731520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4763" y="6122987"/>
            <a:ext cx="12187555" cy="12700"/>
          </a:xfrm>
          <a:custGeom>
            <a:avLst/>
            <a:gdLst/>
            <a:ahLst/>
            <a:cxnLst/>
            <a:rect l="l" t="t" r="r" b="b"/>
            <a:pathLst>
              <a:path w="12187555" h="12700">
                <a:moveTo>
                  <a:pt x="0" y="12700"/>
                </a:moveTo>
                <a:lnTo>
                  <a:pt x="12187236" y="12700"/>
                </a:lnTo>
                <a:lnTo>
                  <a:pt x="12187236" y="0"/>
                </a:lnTo>
                <a:lnTo>
                  <a:pt x="0" y="0"/>
                </a:lnTo>
                <a:lnTo>
                  <a:pt x="0" y="12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462150" y="1852676"/>
            <a:ext cx="9607550" cy="0"/>
          </a:xfrm>
          <a:custGeom>
            <a:avLst/>
            <a:gdLst/>
            <a:ahLst/>
            <a:cxnLst/>
            <a:rect l="l" t="t" r="r" b="b"/>
            <a:pathLst>
              <a:path w="9607550">
                <a:moveTo>
                  <a:pt x="0" y="0"/>
                </a:moveTo>
                <a:lnTo>
                  <a:pt x="9607423" y="0"/>
                </a:lnTo>
              </a:path>
            </a:pathLst>
          </a:custGeom>
          <a:ln w="31750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704080" y="2099310"/>
            <a:ext cx="2783839" cy="632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0" i="0">
                <a:solidFill>
                  <a:srgbClr val="C00000"/>
                </a:solidFill>
                <a:latin typeface="Gill Sans MT"/>
                <a:cs typeface="Gill Sans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9427" y="2719006"/>
            <a:ext cx="11069955" cy="2753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50" b="0" i="0">
                <a:solidFill>
                  <a:srgbClr val="20242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24176" y="3529076"/>
            <a:ext cx="8637270" cy="0"/>
          </a:xfrm>
          <a:custGeom>
            <a:avLst/>
            <a:gdLst/>
            <a:ahLst/>
            <a:cxnLst/>
            <a:rect l="l" t="t" r="r" b="b"/>
            <a:pathLst>
              <a:path w="8637270">
                <a:moveTo>
                  <a:pt x="0" y="0"/>
                </a:moveTo>
                <a:lnTo>
                  <a:pt x="8637016" y="0"/>
                </a:lnTo>
              </a:path>
            </a:pathLst>
          </a:custGeom>
          <a:ln w="31750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98470" y="2143823"/>
            <a:ext cx="795210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>
                <a:solidFill>
                  <a:srgbClr val="000000"/>
                </a:solidFill>
                <a:latin typeface="Calibri"/>
                <a:cs typeface="Calibri"/>
              </a:rPr>
              <a:t>IMPACT</a:t>
            </a:r>
            <a:r>
              <a:rPr sz="1800" b="1" spc="-3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sz="1800" b="1" spc="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0000"/>
                </a:solidFill>
                <a:latin typeface="Calibri"/>
                <a:cs typeface="Calibri"/>
              </a:rPr>
              <a:t>COVID</a:t>
            </a:r>
            <a:r>
              <a:rPr sz="1800" b="1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0000"/>
                </a:solidFill>
                <a:latin typeface="Calibri"/>
                <a:cs typeface="Calibri"/>
              </a:rPr>
              <a:t>19</a:t>
            </a:r>
            <a:r>
              <a:rPr sz="1800" b="1" spc="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0000"/>
                </a:solidFill>
                <a:latin typeface="Calibri"/>
                <a:cs typeface="Calibri"/>
              </a:rPr>
              <a:t>ON</a:t>
            </a:r>
            <a:r>
              <a:rPr sz="1800" b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0000"/>
                </a:solidFill>
                <a:latin typeface="Calibri"/>
                <a:cs typeface="Calibri"/>
              </a:rPr>
              <a:t>ECO-TOURISM</a:t>
            </a:r>
            <a:r>
              <a:rPr sz="1800" b="1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1" spc="-10" dirty="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sz="1800" b="1" spc="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sz="1800" b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1" spc="-60" dirty="0">
                <a:solidFill>
                  <a:srgbClr val="000000"/>
                </a:solidFill>
                <a:latin typeface="Calibri"/>
                <a:cs typeface="Calibri"/>
              </a:rPr>
              <a:t>STATE</a:t>
            </a:r>
            <a:r>
              <a:rPr sz="1800" b="1" spc="-10" dirty="0">
                <a:solidFill>
                  <a:srgbClr val="000000"/>
                </a:solidFill>
                <a:latin typeface="Calibri"/>
                <a:cs typeface="Calibri"/>
              </a:rPr>
              <a:t> OF</a:t>
            </a:r>
            <a:r>
              <a:rPr sz="1800" b="1" spc="-35" dirty="0">
                <a:solidFill>
                  <a:srgbClr val="000000"/>
                </a:solidFill>
                <a:latin typeface="Calibri"/>
                <a:cs typeface="Calibri"/>
              </a:rPr>
              <a:t> MADHYA</a:t>
            </a:r>
            <a:r>
              <a:rPr sz="1800" b="1" spc="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1" spc="10" dirty="0">
                <a:solidFill>
                  <a:srgbClr val="000000"/>
                </a:solidFill>
                <a:latin typeface="Calibri"/>
                <a:cs typeface="Calibri"/>
              </a:rPr>
              <a:t>PRADESH,</a:t>
            </a:r>
            <a:r>
              <a:rPr sz="1800" b="1" spc="-1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000000"/>
                </a:solidFill>
                <a:latin typeface="Calibri"/>
                <a:cs typeface="Calibri"/>
              </a:rPr>
              <a:t>INDIA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98470" y="3605212"/>
            <a:ext cx="6797930" cy="81111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100" spc="-5" dirty="0">
                <a:latin typeface="Gill Sans MT"/>
                <a:cs typeface="Gill Sans MT"/>
              </a:rPr>
              <a:t>D</a:t>
            </a:r>
            <a:r>
              <a:rPr sz="1100" spc="15" dirty="0">
                <a:latin typeface="Gill Sans MT"/>
                <a:cs typeface="Gill Sans MT"/>
              </a:rPr>
              <a:t>R</a:t>
            </a:r>
            <a:r>
              <a:rPr sz="1100" spc="-15" dirty="0">
                <a:latin typeface="Gill Sans MT"/>
                <a:cs typeface="Gill Sans MT"/>
              </a:rPr>
              <a:t> </a:t>
            </a:r>
            <a:r>
              <a:rPr sz="1100" spc="35" dirty="0">
                <a:latin typeface="Gill Sans MT"/>
                <a:cs typeface="Gill Sans MT"/>
              </a:rPr>
              <a:t>N</a:t>
            </a:r>
            <a:r>
              <a:rPr sz="1100" spc="45" dirty="0">
                <a:latin typeface="Gill Sans MT"/>
                <a:cs typeface="Gill Sans MT"/>
              </a:rPr>
              <a:t>EE</a:t>
            </a:r>
            <a:r>
              <a:rPr sz="1100" spc="5" dirty="0">
                <a:latin typeface="Gill Sans MT"/>
                <a:cs typeface="Gill Sans MT"/>
              </a:rPr>
              <a:t>R</a:t>
            </a:r>
            <a:r>
              <a:rPr sz="1100" spc="20" dirty="0">
                <a:latin typeface="Gill Sans MT"/>
                <a:cs typeface="Gill Sans MT"/>
              </a:rPr>
              <a:t>J</a:t>
            </a:r>
            <a:r>
              <a:rPr sz="1100" spc="15" dirty="0">
                <a:latin typeface="Gill Sans MT"/>
                <a:cs typeface="Gill Sans MT"/>
              </a:rPr>
              <a:t>A</a:t>
            </a:r>
            <a:r>
              <a:rPr sz="1100" spc="-85" dirty="0">
                <a:latin typeface="Gill Sans MT"/>
                <a:cs typeface="Gill Sans MT"/>
              </a:rPr>
              <a:t> </a:t>
            </a:r>
            <a:r>
              <a:rPr sz="1100" spc="25" dirty="0">
                <a:latin typeface="Gill Sans MT"/>
                <a:cs typeface="Gill Sans MT"/>
              </a:rPr>
              <a:t>NI</a:t>
            </a:r>
            <a:r>
              <a:rPr sz="1100" spc="10" dirty="0">
                <a:latin typeface="Gill Sans MT"/>
                <a:cs typeface="Gill Sans MT"/>
              </a:rPr>
              <a:t>G</a:t>
            </a:r>
            <a:r>
              <a:rPr sz="1100" spc="15" dirty="0">
                <a:latin typeface="Gill Sans MT"/>
                <a:cs typeface="Gill Sans MT"/>
              </a:rPr>
              <a:t>AM</a:t>
            </a:r>
            <a:endParaRPr sz="1100" dirty="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lang="ro-RO" sz="1200" spc="10" dirty="0" err="1">
                <a:latin typeface="Gill Sans MT"/>
                <a:cs typeface="Gill Sans MT"/>
              </a:rPr>
              <a:t>Assistant</a:t>
            </a:r>
            <a:r>
              <a:rPr lang="ro-RO" sz="1200" spc="10" dirty="0">
                <a:latin typeface="Gill Sans MT"/>
                <a:cs typeface="Gill Sans MT"/>
              </a:rPr>
              <a:t> </a:t>
            </a:r>
            <a:r>
              <a:rPr lang="ro-RO" sz="1200" spc="10" dirty="0" err="1">
                <a:latin typeface="Gill Sans MT"/>
                <a:cs typeface="Gill Sans MT"/>
              </a:rPr>
              <a:t>Professor</a:t>
            </a:r>
            <a:endParaRPr sz="1200" dirty="0">
              <a:latin typeface="Gill Sans MT"/>
              <a:cs typeface="Gill Sans MT"/>
            </a:endParaRPr>
          </a:p>
          <a:p>
            <a:pPr marL="12700">
              <a:lnSpc>
                <a:spcPct val="100000"/>
              </a:lnSpc>
              <a:spcBef>
                <a:spcPts val="1010"/>
              </a:spcBef>
            </a:pPr>
            <a:r>
              <a:rPr lang="ro-RO" sz="1200" spc="15" dirty="0" err="1">
                <a:latin typeface="Gill Sans MT"/>
                <a:cs typeface="Gill Sans MT"/>
              </a:rPr>
              <a:t>School</a:t>
            </a:r>
            <a:r>
              <a:rPr lang="ro-RO" sz="1200" spc="15" dirty="0">
                <a:latin typeface="Gill Sans MT"/>
                <a:cs typeface="Gill Sans MT"/>
              </a:rPr>
              <a:t> of </a:t>
            </a:r>
            <a:r>
              <a:rPr lang="ro-RO" sz="1200" spc="15" dirty="0" err="1">
                <a:latin typeface="Gill Sans MT"/>
                <a:cs typeface="Gill Sans MT"/>
              </a:rPr>
              <a:t>Applied</a:t>
            </a:r>
            <a:r>
              <a:rPr lang="ro-RO" sz="1200" spc="15" dirty="0">
                <a:latin typeface="Gill Sans MT"/>
                <a:cs typeface="Gill Sans MT"/>
              </a:rPr>
              <a:t> Management, </a:t>
            </a:r>
            <a:r>
              <a:rPr lang="ro-RO" sz="1200" spc="15" dirty="0" err="1">
                <a:latin typeface="Gill Sans MT"/>
                <a:cs typeface="Gill Sans MT"/>
              </a:rPr>
              <a:t>Rajiv</a:t>
            </a:r>
            <a:r>
              <a:rPr lang="ro-RO" sz="1200" spc="15" dirty="0">
                <a:latin typeface="Gill Sans MT"/>
                <a:cs typeface="Gill Sans MT"/>
              </a:rPr>
              <a:t> Gandhi </a:t>
            </a:r>
            <a:r>
              <a:rPr lang="ro-RO" sz="1200" spc="15" dirty="0" err="1">
                <a:latin typeface="Gill Sans MT"/>
                <a:cs typeface="Gill Sans MT"/>
              </a:rPr>
              <a:t>Proudyogiki</a:t>
            </a:r>
            <a:r>
              <a:rPr lang="ro-RO" sz="1200" spc="15" dirty="0">
                <a:latin typeface="Gill Sans MT"/>
                <a:cs typeface="Gill Sans MT"/>
              </a:rPr>
              <a:t> </a:t>
            </a:r>
            <a:r>
              <a:rPr lang="ro-RO" sz="1200" spc="15" dirty="0" err="1">
                <a:latin typeface="Gill Sans MT"/>
                <a:cs typeface="Gill Sans MT"/>
              </a:rPr>
              <a:t>Vishwavidyalaya</a:t>
            </a:r>
            <a:r>
              <a:rPr lang="ro-RO" sz="1200" spc="15" dirty="0">
                <a:latin typeface="Gill Sans MT"/>
                <a:cs typeface="Gill Sans MT"/>
              </a:rPr>
              <a:t>, Bhopal, </a:t>
            </a:r>
            <a:r>
              <a:rPr lang="ro-RO" sz="1200" spc="15" dirty="0" err="1">
                <a:latin typeface="Gill Sans MT"/>
                <a:cs typeface="Gill Sans MT"/>
              </a:rPr>
              <a:t>Madhya</a:t>
            </a:r>
            <a:r>
              <a:rPr lang="ro-RO" sz="1200" spc="15" dirty="0">
                <a:latin typeface="Gill Sans MT"/>
                <a:cs typeface="Gill Sans MT"/>
              </a:rPr>
              <a:t> </a:t>
            </a:r>
            <a:r>
              <a:rPr lang="ro-RO" sz="1200" spc="15" dirty="0" err="1">
                <a:latin typeface="Gill Sans MT"/>
                <a:cs typeface="Gill Sans MT"/>
              </a:rPr>
              <a:t>Pradesh</a:t>
            </a:r>
            <a:r>
              <a:rPr lang="ro-RO" sz="1200" spc="15" dirty="0">
                <a:latin typeface="Gill Sans MT"/>
                <a:cs typeface="Gill Sans MT"/>
              </a:rPr>
              <a:t>, India</a:t>
            </a:r>
            <a:endParaRPr sz="1200" dirty="0">
              <a:latin typeface="Gill Sans MT"/>
              <a:cs typeface="Gill Sans M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62150" y="1852676"/>
            <a:ext cx="9607550" cy="0"/>
          </a:xfrm>
          <a:custGeom>
            <a:avLst/>
            <a:gdLst/>
            <a:ahLst/>
            <a:cxnLst/>
            <a:rect l="l" t="t" r="r" b="b"/>
            <a:pathLst>
              <a:path w="9607550">
                <a:moveTo>
                  <a:pt x="0" y="0"/>
                </a:moveTo>
                <a:lnTo>
                  <a:pt x="9607423" y="0"/>
                </a:lnTo>
              </a:path>
            </a:pathLst>
          </a:custGeom>
          <a:ln w="31750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17600" y="771905"/>
            <a:ext cx="2781935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spc="5" dirty="0">
                <a:solidFill>
                  <a:srgbClr val="000000"/>
                </a:solidFill>
              </a:rPr>
              <a:t>CONCLUSION: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610552" y="2042540"/>
            <a:ext cx="11030585" cy="365696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41300" marR="6350" indent="-229235" algn="just">
              <a:lnSpc>
                <a:spcPct val="100499"/>
              </a:lnSpc>
              <a:spcBef>
                <a:spcPts val="114"/>
              </a:spcBef>
              <a:buClr>
                <a:srgbClr val="B71E42"/>
              </a:buClr>
              <a:buFont typeface="Arial"/>
              <a:buChar char="•"/>
              <a:tabLst>
                <a:tab pos="241935" algn="l"/>
              </a:tabLst>
            </a:pPr>
            <a:r>
              <a:rPr sz="1400" spc="-25" dirty="0">
                <a:latin typeface="Times New Roman"/>
                <a:cs typeface="Times New Roman"/>
              </a:rPr>
              <a:t>We </a:t>
            </a:r>
            <a:r>
              <a:rPr sz="1400" spc="10" dirty="0">
                <a:latin typeface="Times New Roman"/>
                <a:cs typeface="Times New Roman"/>
              </a:rPr>
              <a:t>can </a:t>
            </a:r>
            <a:r>
              <a:rPr sz="1400" spc="-15" dirty="0">
                <a:latin typeface="Times New Roman"/>
                <a:cs typeface="Times New Roman"/>
              </a:rPr>
              <a:t>take this pandemic </a:t>
            </a:r>
            <a:r>
              <a:rPr sz="1400" spc="-10" dirty="0">
                <a:latin typeface="Times New Roman"/>
                <a:cs typeface="Times New Roman"/>
              </a:rPr>
              <a:t>as an opportunity </a:t>
            </a:r>
            <a:r>
              <a:rPr sz="1400" spc="30" dirty="0">
                <a:latin typeface="Times New Roman"/>
                <a:cs typeface="Times New Roman"/>
              </a:rPr>
              <a:t>by </a:t>
            </a:r>
            <a:r>
              <a:rPr sz="1400" spc="-20" dirty="0">
                <a:latin typeface="Times New Roman"/>
                <a:cs typeface="Times New Roman"/>
              </a:rPr>
              <a:t>finding </a:t>
            </a:r>
            <a:r>
              <a:rPr sz="1400" spc="-5" dirty="0">
                <a:latin typeface="Times New Roman"/>
                <a:cs typeface="Times New Roman"/>
              </a:rPr>
              <a:t>short-term </a:t>
            </a:r>
            <a:r>
              <a:rPr sz="1400" spc="-10" dirty="0">
                <a:latin typeface="Times New Roman"/>
                <a:cs typeface="Times New Roman"/>
              </a:rPr>
              <a:t>improvements, </a:t>
            </a:r>
            <a:r>
              <a:rPr sz="1400" spc="-15" dirty="0">
                <a:latin typeface="Times New Roman"/>
                <a:cs typeface="Times New Roman"/>
              </a:rPr>
              <a:t>analyzing old </a:t>
            </a:r>
            <a:r>
              <a:rPr sz="1400" spc="-5" dirty="0">
                <a:latin typeface="Times New Roman"/>
                <a:cs typeface="Times New Roman"/>
              </a:rPr>
              <a:t>wrong practices </a:t>
            </a:r>
            <a:r>
              <a:rPr sz="1400" spc="-15" dirty="0">
                <a:latin typeface="Times New Roman"/>
                <a:cs typeface="Times New Roman"/>
              </a:rPr>
              <a:t>and </a:t>
            </a:r>
            <a:r>
              <a:rPr sz="1400" spc="-30" dirty="0">
                <a:latin typeface="Times New Roman"/>
                <a:cs typeface="Times New Roman"/>
              </a:rPr>
              <a:t>rebuilt </a:t>
            </a:r>
            <a:r>
              <a:rPr sz="1400" spc="-10" dirty="0">
                <a:latin typeface="Times New Roman"/>
                <a:cs typeface="Times New Roman"/>
              </a:rPr>
              <a:t>art </a:t>
            </a:r>
            <a:r>
              <a:rPr sz="1400" spc="25" dirty="0">
                <a:latin typeface="Times New Roman"/>
                <a:cs typeface="Times New Roman"/>
              </a:rPr>
              <a:t>of </a:t>
            </a:r>
            <a:r>
              <a:rPr sz="1400" spc="-15" dirty="0">
                <a:latin typeface="Times New Roman"/>
                <a:cs typeface="Times New Roman"/>
              </a:rPr>
              <a:t>exploring. </a:t>
            </a:r>
            <a:r>
              <a:rPr sz="1400" spc="15" dirty="0">
                <a:latin typeface="Times New Roman"/>
                <a:cs typeface="Times New Roman"/>
              </a:rPr>
              <a:t>Mutual 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collaboration,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coordination,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information </a:t>
            </a:r>
            <a:r>
              <a:rPr sz="1400" dirty="0">
                <a:latin typeface="Times New Roman"/>
                <a:cs typeface="Times New Roman"/>
              </a:rPr>
              <a:t>sharing </a:t>
            </a:r>
            <a:r>
              <a:rPr sz="1400" spc="-15" dirty="0">
                <a:latin typeface="Times New Roman"/>
                <a:cs typeface="Times New Roman"/>
              </a:rPr>
              <a:t>and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mutual </a:t>
            </a:r>
            <a:r>
              <a:rPr sz="1400" spc="-10" dirty="0">
                <a:latin typeface="Times New Roman"/>
                <a:cs typeface="Times New Roman"/>
              </a:rPr>
              <a:t>efforts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with </a:t>
            </a:r>
            <a:r>
              <a:rPr sz="1400" spc="10" dirty="0">
                <a:latin typeface="Times New Roman"/>
                <a:cs typeface="Times New Roman"/>
              </a:rPr>
              <a:t>common </a:t>
            </a:r>
            <a:r>
              <a:rPr sz="1400" dirty="0">
                <a:latin typeface="Times New Roman"/>
                <a:cs typeface="Times New Roman"/>
              </a:rPr>
              <a:t>goal </a:t>
            </a:r>
            <a:r>
              <a:rPr sz="1400" spc="-45" dirty="0">
                <a:latin typeface="Times New Roman"/>
                <a:cs typeface="Times New Roman"/>
              </a:rPr>
              <a:t>is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important </a:t>
            </a:r>
            <a:r>
              <a:rPr sz="1400" spc="-10" dirty="0">
                <a:latin typeface="Times New Roman"/>
                <a:cs typeface="Times New Roman"/>
              </a:rPr>
              <a:t>today. </a:t>
            </a:r>
            <a:r>
              <a:rPr sz="1400" spc="-15" dirty="0">
                <a:latin typeface="Times New Roman"/>
                <a:cs typeface="Times New Roman"/>
              </a:rPr>
              <a:t>Current </a:t>
            </a:r>
            <a:r>
              <a:rPr sz="1400" spc="-10" dirty="0">
                <a:latin typeface="Times New Roman"/>
                <a:cs typeface="Times New Roman"/>
              </a:rPr>
              <a:t>situation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spc="-45" dirty="0">
                <a:latin typeface="Times New Roman"/>
                <a:cs typeface="Times New Roman"/>
              </a:rPr>
              <a:t>is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not </a:t>
            </a:r>
            <a:r>
              <a:rPr sz="1400" spc="10" dirty="0">
                <a:latin typeface="Times New Roman"/>
                <a:cs typeface="Times New Roman"/>
              </a:rPr>
              <a:t>a </a:t>
            </a:r>
            <a:r>
              <a:rPr sz="1400" spc="-5" dirty="0">
                <a:latin typeface="Times New Roman"/>
                <a:cs typeface="Times New Roman"/>
              </a:rPr>
              <a:t>stopping </a:t>
            </a:r>
            <a:r>
              <a:rPr sz="1400" spc="-15" dirty="0">
                <a:latin typeface="Times New Roman"/>
                <a:cs typeface="Times New Roman"/>
              </a:rPr>
              <a:t>sign </a:t>
            </a:r>
            <a:r>
              <a:rPr sz="1400" spc="5" dirty="0">
                <a:latin typeface="Times New Roman"/>
                <a:cs typeface="Times New Roman"/>
              </a:rPr>
              <a:t>but 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prepare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and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30" dirty="0">
                <a:latin typeface="Times New Roman"/>
                <a:cs typeface="Times New Roman"/>
              </a:rPr>
              <a:t>think</a:t>
            </a:r>
            <a:r>
              <a:rPr sz="1400" spc="13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innovate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and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new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ideas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15" dirty="0">
                <a:latin typeface="Times New Roman"/>
                <a:cs typeface="Times New Roman"/>
              </a:rPr>
              <a:t>bounce</a:t>
            </a:r>
            <a:r>
              <a:rPr sz="1400" spc="-80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back.</a:t>
            </a:r>
            <a:endParaRPr sz="1400">
              <a:latin typeface="Times New Roman"/>
              <a:cs typeface="Times New Roman"/>
            </a:endParaRPr>
          </a:p>
          <a:p>
            <a:pPr marL="241300" marR="6985" indent="-229235">
              <a:lnSpc>
                <a:spcPts val="1650"/>
              </a:lnSpc>
              <a:spcBef>
                <a:spcPts val="110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400" spc="5" dirty="0">
                <a:latin typeface="Times New Roman"/>
                <a:cs typeface="Times New Roman"/>
              </a:rPr>
              <a:t>The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unprecedented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crisis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40" dirty="0">
                <a:latin typeface="Times New Roman"/>
                <a:cs typeface="Times New Roman"/>
              </a:rPr>
              <a:t>in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the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tourism </a:t>
            </a:r>
            <a:r>
              <a:rPr sz="1400" spc="20" dirty="0">
                <a:latin typeface="Times New Roman"/>
                <a:cs typeface="Times New Roman"/>
              </a:rPr>
              <a:t>&amp;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hospitality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sector </a:t>
            </a:r>
            <a:r>
              <a:rPr sz="1400" spc="10" dirty="0">
                <a:latin typeface="Times New Roman"/>
                <a:cs typeface="Times New Roman"/>
              </a:rPr>
              <a:t>because </a:t>
            </a:r>
            <a:r>
              <a:rPr sz="1400" spc="25" dirty="0">
                <a:latin typeface="Times New Roman"/>
                <a:cs typeface="Times New Roman"/>
              </a:rPr>
              <a:t>of </a:t>
            </a:r>
            <a:r>
              <a:rPr sz="1400" spc="-20" dirty="0">
                <a:latin typeface="Times New Roman"/>
                <a:cs typeface="Times New Roman"/>
              </a:rPr>
              <a:t>COVID-19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 </a:t>
            </a:r>
            <a:r>
              <a:rPr sz="1400" spc="30" dirty="0">
                <a:latin typeface="Times New Roman"/>
                <a:cs typeface="Times New Roman"/>
              </a:rPr>
              <a:t>be </a:t>
            </a:r>
            <a:r>
              <a:rPr sz="1400" spc="-5" dirty="0">
                <a:latin typeface="Times New Roman"/>
                <a:cs typeface="Times New Roman"/>
              </a:rPr>
              <a:t>instrumental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40" dirty="0">
                <a:latin typeface="Times New Roman"/>
                <a:cs typeface="Times New Roman"/>
              </a:rPr>
              <a:t>in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bringing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significant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changes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that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20" dirty="0">
                <a:latin typeface="Times New Roman"/>
                <a:cs typeface="Times New Roman"/>
              </a:rPr>
              <a:t>will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transform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industry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outlook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forever.</a:t>
            </a:r>
            <a:endParaRPr sz="1400">
              <a:latin typeface="Times New Roman"/>
              <a:cs typeface="Times New Roman"/>
            </a:endParaRPr>
          </a:p>
          <a:p>
            <a:pPr marL="241300" marR="17145" indent="-229235">
              <a:lnSpc>
                <a:spcPts val="1650"/>
              </a:lnSpc>
              <a:spcBef>
                <a:spcPts val="105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400" spc="5" dirty="0">
                <a:latin typeface="Times New Roman"/>
                <a:cs typeface="Times New Roman"/>
              </a:rPr>
              <a:t>The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Travel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20" dirty="0">
                <a:latin typeface="Times New Roman"/>
                <a:cs typeface="Times New Roman"/>
              </a:rPr>
              <a:t>&amp;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Tourism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industry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will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not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spc="30" dirty="0">
                <a:latin typeface="Times New Roman"/>
                <a:cs typeface="Times New Roman"/>
              </a:rPr>
              <a:t>be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the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same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as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before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with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consumers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becoming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more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sensitive</a:t>
            </a:r>
            <a:r>
              <a:rPr sz="1400" spc="30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2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environmental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concerns,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change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in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preferences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towards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natural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hinterlands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and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landscapes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40" dirty="0">
                <a:latin typeface="Times New Roman"/>
                <a:cs typeface="Times New Roman"/>
              </a:rPr>
              <a:t>in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domestic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nations.</a:t>
            </a:r>
            <a:endParaRPr sz="1400">
              <a:latin typeface="Times New Roman"/>
              <a:cs typeface="Times New Roman"/>
            </a:endParaRPr>
          </a:p>
          <a:p>
            <a:pPr marL="241300" marR="5080" indent="-229235">
              <a:lnSpc>
                <a:spcPts val="1650"/>
              </a:lnSpc>
              <a:spcBef>
                <a:spcPts val="105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400" spc="-10" dirty="0">
                <a:latin typeface="Times New Roman"/>
                <a:cs typeface="Times New Roman"/>
              </a:rPr>
              <a:t>Indigenous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tourism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products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with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greener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landscapes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and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responsible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behaviour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are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believed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25" dirty="0">
                <a:latin typeface="Times New Roman"/>
                <a:cs typeface="Times New Roman"/>
              </a:rPr>
              <a:t>be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silver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bullet.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15" dirty="0">
                <a:latin typeface="Times New Roman"/>
                <a:cs typeface="Times New Roman"/>
              </a:rPr>
              <a:t>A</a:t>
            </a:r>
            <a:r>
              <a:rPr sz="1400" spc="-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smarter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marketing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20" dirty="0">
                <a:latin typeface="Times New Roman"/>
                <a:cs typeface="Times New Roman"/>
              </a:rPr>
              <a:t>push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b="1" u="sng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</a:t>
            </a: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green </a:t>
            </a:r>
            <a:r>
              <a:rPr sz="1400" b="1" spc="-335" dirty="0">
                <a:latin typeface="Times New Roman"/>
                <a:cs typeface="Times New Roman"/>
              </a:rPr>
              <a:t> </a:t>
            </a:r>
            <a:r>
              <a:rPr sz="1400" b="1" u="sng" spc="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or</a:t>
            </a:r>
            <a:r>
              <a:rPr sz="1400" b="1" u="sng" spc="-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sustainable</a:t>
            </a:r>
            <a:r>
              <a:rPr sz="1400" b="1" u="sng" spc="-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tourism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with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collaborated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project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teams,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policing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and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stimulus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55" dirty="0">
                <a:latin typeface="Times New Roman"/>
                <a:cs typeface="Times New Roman"/>
              </a:rPr>
              <a:t>will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share </a:t>
            </a:r>
            <a:r>
              <a:rPr sz="1400" spc="-15" dirty="0">
                <a:latin typeface="Times New Roman"/>
                <a:cs typeface="Times New Roman"/>
              </a:rPr>
              <a:t>the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economic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load.</a:t>
            </a:r>
            <a:endParaRPr sz="1400">
              <a:latin typeface="Times New Roman"/>
              <a:cs typeface="Times New Roman"/>
            </a:endParaRPr>
          </a:p>
          <a:p>
            <a:pPr marL="241300" marR="15875" indent="-229235">
              <a:lnSpc>
                <a:spcPts val="1650"/>
              </a:lnSpc>
              <a:spcBef>
                <a:spcPts val="106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  <a:tab pos="241935" algn="l"/>
              </a:tabLst>
            </a:pPr>
            <a:r>
              <a:rPr sz="1400" spc="-5" dirty="0">
                <a:latin typeface="Times New Roman"/>
                <a:cs typeface="Times New Roman"/>
              </a:rPr>
              <a:t>Users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generated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b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engaging</a:t>
            </a:r>
            <a:r>
              <a:rPr sz="1400" b="1" u="sng" spc="2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digital</a:t>
            </a:r>
            <a:r>
              <a:rPr sz="1400" b="1" u="sng" spc="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content</a:t>
            </a:r>
            <a:r>
              <a:rPr sz="1400" b="1" u="sng" spc="1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on</a:t>
            </a:r>
            <a:r>
              <a:rPr sz="1400" b="1" u="sng" spc="1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social</a:t>
            </a:r>
            <a:r>
              <a:rPr sz="1400" b="1" u="sng" spc="2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networks</a:t>
            </a:r>
            <a:r>
              <a:rPr sz="1400" b="1" u="sng" spc="30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</a:t>
            </a:r>
            <a:r>
              <a:rPr sz="1400" b="1" u="sng" spc="2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garner</a:t>
            </a:r>
            <a:r>
              <a:rPr sz="1400" b="1" u="sng" spc="2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travelers’</a:t>
            </a:r>
            <a:r>
              <a:rPr sz="1400" b="1" u="sng" spc="1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interest</a:t>
            </a:r>
            <a:r>
              <a:rPr sz="1400" b="1" u="sng" spc="2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</a:t>
            </a:r>
            <a:r>
              <a:rPr sz="1400" b="1" u="sng" spc="1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b="1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eco-destinations</a:t>
            </a:r>
            <a:r>
              <a:rPr sz="1400" b="1" u="sng" spc="2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will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30" dirty="0">
                <a:latin typeface="Times New Roman"/>
                <a:cs typeface="Times New Roman"/>
              </a:rPr>
              <a:t>be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a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catalyst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spc="-40" dirty="0">
                <a:latin typeface="Times New Roman"/>
                <a:cs typeface="Times New Roman"/>
              </a:rPr>
              <a:t>in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addressing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growing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energy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and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environmental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concerns</a:t>
            </a:r>
            <a:r>
              <a:rPr sz="1400" spc="-7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which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spc="-55" dirty="0">
                <a:latin typeface="Times New Roman"/>
                <a:cs typeface="Times New Roman"/>
              </a:rPr>
              <a:t>will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lead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development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25" dirty="0">
                <a:latin typeface="Times New Roman"/>
                <a:cs typeface="Times New Roman"/>
              </a:rPr>
              <a:t>of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indigenous</a:t>
            </a:r>
            <a:r>
              <a:rPr sz="1400" spc="1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ecotourism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15" dirty="0">
                <a:latin typeface="Times New Roman"/>
                <a:cs typeface="Times New Roman"/>
              </a:rPr>
              <a:t>products</a:t>
            </a:r>
            <a:r>
              <a:rPr sz="1400" spc="-8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and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independent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properties.</a:t>
            </a:r>
            <a:endParaRPr sz="1400">
              <a:latin typeface="Times New Roman"/>
              <a:cs typeface="Times New Roman"/>
            </a:endParaRPr>
          </a:p>
          <a:p>
            <a:pPr marL="241300" marR="11430" indent="-229235" algn="just">
              <a:lnSpc>
                <a:spcPct val="100600"/>
              </a:lnSpc>
              <a:spcBef>
                <a:spcPts val="960"/>
              </a:spcBef>
              <a:buClr>
                <a:srgbClr val="B71E42"/>
              </a:buClr>
              <a:buFont typeface="Arial"/>
              <a:buChar char="•"/>
              <a:tabLst>
                <a:tab pos="241935" algn="l"/>
              </a:tabLst>
            </a:pPr>
            <a:r>
              <a:rPr sz="1400" spc="-15" dirty="0">
                <a:solidFill>
                  <a:srgbClr val="202429"/>
                </a:solidFill>
                <a:latin typeface="Times New Roman"/>
                <a:cs typeface="Times New Roman"/>
              </a:rPr>
              <a:t>Keeping </a:t>
            </a:r>
            <a:r>
              <a:rPr sz="1400" spc="-5" dirty="0">
                <a:solidFill>
                  <a:srgbClr val="202429"/>
                </a:solidFill>
                <a:latin typeface="Times New Roman"/>
                <a:cs typeface="Times New Roman"/>
              </a:rPr>
              <a:t>In </a:t>
            </a:r>
            <a:r>
              <a:rPr sz="1400" spc="-20" dirty="0">
                <a:solidFill>
                  <a:srgbClr val="202429"/>
                </a:solidFill>
                <a:latin typeface="Times New Roman"/>
                <a:cs typeface="Times New Roman"/>
              </a:rPr>
              <a:t>mind </a:t>
            </a:r>
            <a:r>
              <a:rPr sz="1400" spc="-5" dirty="0">
                <a:solidFill>
                  <a:srgbClr val="202429"/>
                </a:solidFill>
                <a:latin typeface="Times New Roman"/>
                <a:cs typeface="Times New Roman"/>
              </a:rPr>
              <a:t>tourists' </a:t>
            </a:r>
            <a:r>
              <a:rPr sz="1400" spc="-10" dirty="0">
                <a:solidFill>
                  <a:srgbClr val="202429"/>
                </a:solidFill>
                <a:latin typeface="Times New Roman"/>
                <a:cs typeface="Times New Roman"/>
              </a:rPr>
              <a:t>preferences </a:t>
            </a:r>
            <a:r>
              <a:rPr sz="1400" spc="5" dirty="0">
                <a:solidFill>
                  <a:srgbClr val="202429"/>
                </a:solidFill>
                <a:latin typeface="Times New Roman"/>
                <a:cs typeface="Times New Roman"/>
              </a:rPr>
              <a:t>from </a:t>
            </a:r>
            <a:r>
              <a:rPr sz="1400" spc="-5" dirty="0">
                <a:solidFill>
                  <a:srgbClr val="202429"/>
                </a:solidFill>
                <a:latin typeface="Times New Roman"/>
                <a:cs typeface="Times New Roman"/>
              </a:rPr>
              <a:t>urban </a:t>
            </a:r>
            <a:r>
              <a:rPr sz="1400" spc="-20" dirty="0">
                <a:solidFill>
                  <a:srgbClr val="202429"/>
                </a:solidFill>
                <a:latin typeface="Times New Roman"/>
                <a:cs typeface="Times New Roman"/>
              </a:rPr>
              <a:t>areas </a:t>
            </a:r>
            <a:r>
              <a:rPr sz="1400" dirty="0">
                <a:solidFill>
                  <a:srgbClr val="202429"/>
                </a:solidFill>
                <a:latin typeface="Times New Roman"/>
                <a:cs typeface="Times New Roman"/>
              </a:rPr>
              <a:t>towards </a:t>
            </a:r>
            <a:r>
              <a:rPr sz="1400" spc="-10" dirty="0">
                <a:solidFill>
                  <a:srgbClr val="202429"/>
                </a:solidFill>
                <a:latin typeface="Times New Roman"/>
                <a:cs typeface="Times New Roman"/>
              </a:rPr>
              <a:t>natural </a:t>
            </a:r>
            <a:r>
              <a:rPr sz="1400" spc="-5" dirty="0">
                <a:solidFill>
                  <a:srgbClr val="202429"/>
                </a:solidFill>
                <a:latin typeface="Times New Roman"/>
                <a:cs typeface="Times New Roman"/>
              </a:rPr>
              <a:t>surroundings. </a:t>
            </a:r>
            <a:r>
              <a:rPr sz="1400" dirty="0">
                <a:solidFill>
                  <a:srgbClr val="202429"/>
                </a:solidFill>
                <a:latin typeface="Times New Roman"/>
                <a:cs typeface="Times New Roman"/>
              </a:rPr>
              <a:t>State </a:t>
            </a:r>
            <a:r>
              <a:rPr sz="1400" spc="-5" dirty="0">
                <a:solidFill>
                  <a:srgbClr val="202429"/>
                </a:solidFill>
                <a:latin typeface="Times New Roman"/>
                <a:cs typeface="Times New Roman"/>
              </a:rPr>
              <a:t>must </a:t>
            </a:r>
            <a:r>
              <a:rPr sz="1400" spc="-20" dirty="0">
                <a:solidFill>
                  <a:srgbClr val="202429"/>
                </a:solidFill>
                <a:latin typeface="Times New Roman"/>
                <a:cs typeface="Times New Roman"/>
              </a:rPr>
              <a:t>efforts </a:t>
            </a:r>
            <a:r>
              <a:rPr sz="1400" spc="-40" dirty="0">
                <a:solidFill>
                  <a:srgbClr val="202429"/>
                </a:solidFill>
                <a:latin typeface="Times New Roman"/>
                <a:cs typeface="Times New Roman"/>
              </a:rPr>
              <a:t>to </a:t>
            </a:r>
            <a:r>
              <a:rPr sz="1400" dirty="0">
                <a:solidFill>
                  <a:srgbClr val="202429"/>
                </a:solidFill>
                <a:latin typeface="Times New Roman"/>
                <a:cs typeface="Times New Roman"/>
              </a:rPr>
              <a:t>promote</a:t>
            </a:r>
            <a:r>
              <a:rPr sz="1400" spc="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202429"/>
                </a:solidFill>
                <a:latin typeface="Times New Roman"/>
                <a:cs typeface="Times New Roman"/>
              </a:rPr>
              <a:t>home </a:t>
            </a:r>
            <a:r>
              <a:rPr sz="1400" spc="5" dirty="0">
                <a:solidFill>
                  <a:srgbClr val="202429"/>
                </a:solidFill>
                <a:latin typeface="Times New Roman"/>
                <a:cs typeface="Times New Roman"/>
              </a:rPr>
              <a:t>stays, </a:t>
            </a:r>
            <a:r>
              <a:rPr sz="1400" spc="-15" dirty="0">
                <a:solidFill>
                  <a:srgbClr val="202429"/>
                </a:solidFill>
                <a:latin typeface="Times New Roman"/>
                <a:cs typeface="Times New Roman"/>
              </a:rPr>
              <a:t>gram </a:t>
            </a:r>
            <a:r>
              <a:rPr sz="1400" spc="-5" dirty="0">
                <a:solidFill>
                  <a:srgbClr val="202429"/>
                </a:solidFill>
                <a:latin typeface="Times New Roman"/>
                <a:cs typeface="Times New Roman"/>
              </a:rPr>
              <a:t>stays </a:t>
            </a:r>
            <a:r>
              <a:rPr sz="1400" spc="-15" dirty="0">
                <a:solidFill>
                  <a:srgbClr val="202429"/>
                </a:solidFill>
                <a:latin typeface="Times New Roman"/>
                <a:cs typeface="Times New Roman"/>
              </a:rPr>
              <a:t>and farm </a:t>
            </a:r>
            <a:r>
              <a:rPr sz="1400" spc="-10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202429"/>
                </a:solidFill>
                <a:latin typeface="Times New Roman"/>
                <a:cs typeface="Times New Roman"/>
              </a:rPr>
              <a:t>stays </a:t>
            </a:r>
            <a:r>
              <a:rPr sz="1400" spc="-10" dirty="0">
                <a:solidFill>
                  <a:srgbClr val="202429"/>
                </a:solidFill>
                <a:latin typeface="Times New Roman"/>
                <a:cs typeface="Times New Roman"/>
              </a:rPr>
              <a:t>as </a:t>
            </a:r>
            <a:r>
              <a:rPr sz="1400" spc="10" dirty="0">
                <a:solidFill>
                  <a:srgbClr val="202429"/>
                </a:solidFill>
                <a:latin typeface="Times New Roman"/>
                <a:cs typeface="Times New Roman"/>
              </a:rPr>
              <a:t>a </a:t>
            </a:r>
            <a:r>
              <a:rPr sz="1400" spc="5" dirty="0">
                <a:solidFill>
                  <a:srgbClr val="202429"/>
                </a:solidFill>
                <a:latin typeface="Times New Roman"/>
                <a:cs typeface="Times New Roman"/>
              </a:rPr>
              <a:t>safe </a:t>
            </a:r>
            <a:r>
              <a:rPr sz="1400" spc="-15" dirty="0">
                <a:solidFill>
                  <a:srgbClr val="202429"/>
                </a:solidFill>
                <a:latin typeface="Times New Roman"/>
                <a:cs typeface="Times New Roman"/>
              </a:rPr>
              <a:t>and </a:t>
            </a:r>
            <a:r>
              <a:rPr sz="1400" spc="-10" dirty="0">
                <a:solidFill>
                  <a:srgbClr val="202429"/>
                </a:solidFill>
                <a:latin typeface="Times New Roman"/>
                <a:cs typeface="Times New Roman"/>
              </a:rPr>
              <a:t>culturally </a:t>
            </a:r>
            <a:r>
              <a:rPr sz="1400" spc="5" dirty="0">
                <a:solidFill>
                  <a:srgbClr val="202429"/>
                </a:solidFill>
                <a:latin typeface="Times New Roman"/>
                <a:cs typeface="Times New Roman"/>
              </a:rPr>
              <a:t>rich stay </a:t>
            </a:r>
            <a:r>
              <a:rPr sz="1400" spc="-5" dirty="0">
                <a:solidFill>
                  <a:srgbClr val="202429"/>
                </a:solidFill>
                <a:latin typeface="Times New Roman"/>
                <a:cs typeface="Times New Roman"/>
              </a:rPr>
              <a:t>option </a:t>
            </a:r>
            <a:r>
              <a:rPr sz="1400" spc="10" dirty="0">
                <a:solidFill>
                  <a:srgbClr val="202429"/>
                </a:solidFill>
                <a:latin typeface="Times New Roman"/>
                <a:cs typeface="Times New Roman"/>
              </a:rPr>
              <a:t>for </a:t>
            </a:r>
            <a:r>
              <a:rPr sz="1400" spc="-15" dirty="0">
                <a:solidFill>
                  <a:srgbClr val="202429"/>
                </a:solidFill>
                <a:latin typeface="Times New Roman"/>
                <a:cs typeface="Times New Roman"/>
              </a:rPr>
              <a:t>the </a:t>
            </a:r>
            <a:r>
              <a:rPr sz="1400" spc="-10" dirty="0">
                <a:solidFill>
                  <a:srgbClr val="202429"/>
                </a:solidFill>
                <a:latin typeface="Times New Roman"/>
                <a:cs typeface="Times New Roman"/>
              </a:rPr>
              <a:t>guests </a:t>
            </a:r>
            <a:r>
              <a:rPr sz="1400" spc="-40" dirty="0">
                <a:solidFill>
                  <a:srgbClr val="202429"/>
                </a:solidFill>
                <a:latin typeface="Times New Roman"/>
                <a:cs typeface="Times New Roman"/>
              </a:rPr>
              <a:t>to </a:t>
            </a:r>
            <a:r>
              <a:rPr sz="1400" spc="-15" dirty="0">
                <a:solidFill>
                  <a:srgbClr val="202429"/>
                </a:solidFill>
                <a:latin typeface="Times New Roman"/>
                <a:cs typeface="Times New Roman"/>
              </a:rPr>
              <a:t>experience the </a:t>
            </a:r>
            <a:r>
              <a:rPr sz="1400" spc="5" dirty="0">
                <a:solidFill>
                  <a:srgbClr val="202429"/>
                </a:solidFill>
                <a:latin typeface="Times New Roman"/>
                <a:cs typeface="Times New Roman"/>
              </a:rPr>
              <a:t>rich </a:t>
            </a:r>
            <a:r>
              <a:rPr sz="1400" spc="-5" dirty="0">
                <a:solidFill>
                  <a:srgbClr val="202429"/>
                </a:solidFill>
                <a:latin typeface="Times New Roman"/>
                <a:cs typeface="Times New Roman"/>
              </a:rPr>
              <a:t>rural culture, </a:t>
            </a:r>
            <a:r>
              <a:rPr sz="1400" dirty="0">
                <a:solidFill>
                  <a:srgbClr val="202429"/>
                </a:solidFill>
                <a:latin typeface="Times New Roman"/>
                <a:cs typeface="Times New Roman"/>
              </a:rPr>
              <a:t>food </a:t>
            </a:r>
            <a:r>
              <a:rPr sz="1400" spc="-15" dirty="0">
                <a:solidFill>
                  <a:srgbClr val="202429"/>
                </a:solidFill>
                <a:latin typeface="Times New Roman"/>
                <a:cs typeface="Times New Roman"/>
              </a:rPr>
              <a:t>and traditions </a:t>
            </a:r>
            <a:r>
              <a:rPr sz="1400" spc="25" dirty="0">
                <a:solidFill>
                  <a:srgbClr val="202429"/>
                </a:solidFill>
                <a:latin typeface="Times New Roman"/>
                <a:cs typeface="Times New Roman"/>
              </a:rPr>
              <a:t>of </a:t>
            </a:r>
            <a:r>
              <a:rPr sz="1400" spc="-15" dirty="0">
                <a:solidFill>
                  <a:srgbClr val="202429"/>
                </a:solidFill>
                <a:latin typeface="Times New Roman"/>
                <a:cs typeface="Times New Roman"/>
              </a:rPr>
              <a:t>the </a:t>
            </a:r>
            <a:r>
              <a:rPr sz="1400" dirty="0">
                <a:solidFill>
                  <a:srgbClr val="202429"/>
                </a:solidFill>
                <a:latin typeface="Times New Roman"/>
                <a:cs typeface="Times New Roman"/>
              </a:rPr>
              <a:t>State </a:t>
            </a:r>
            <a:r>
              <a:rPr sz="1400" spc="-15" dirty="0">
                <a:solidFill>
                  <a:srgbClr val="202429"/>
                </a:solidFill>
                <a:latin typeface="Times New Roman"/>
                <a:cs typeface="Times New Roman"/>
              </a:rPr>
              <a:t>and </a:t>
            </a:r>
            <a:r>
              <a:rPr sz="1400" spc="-20" dirty="0">
                <a:solidFill>
                  <a:srgbClr val="202429"/>
                </a:solidFill>
                <a:latin typeface="Times New Roman"/>
                <a:cs typeface="Times New Roman"/>
              </a:rPr>
              <a:t>have </a:t>
            </a:r>
            <a:r>
              <a:rPr sz="1400" spc="-10" dirty="0">
                <a:solidFill>
                  <a:srgbClr val="202429"/>
                </a:solidFill>
                <a:latin typeface="Times New Roman"/>
                <a:cs typeface="Times New Roman"/>
              </a:rPr>
              <a:t>healthy </a:t>
            </a:r>
            <a:r>
              <a:rPr sz="1400" spc="10" dirty="0">
                <a:solidFill>
                  <a:srgbClr val="202429"/>
                </a:solidFill>
                <a:latin typeface="Times New Roman"/>
                <a:cs typeface="Times New Roman"/>
              </a:rPr>
              <a:t>non </a:t>
            </a:r>
            <a:r>
              <a:rPr sz="1400" spc="1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400" spc="-20" dirty="0">
                <a:solidFill>
                  <a:srgbClr val="202429"/>
                </a:solidFill>
                <a:latin typeface="Times New Roman"/>
                <a:cs typeface="Times New Roman"/>
              </a:rPr>
              <a:t>polluted</a:t>
            </a:r>
            <a:r>
              <a:rPr sz="1400" spc="13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202429"/>
                </a:solidFill>
                <a:latin typeface="Times New Roman"/>
                <a:cs typeface="Times New Roman"/>
              </a:rPr>
              <a:t>tourism..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47863" y="2019363"/>
            <a:ext cx="9620250" cy="3457575"/>
            <a:chOff x="1447863" y="2019363"/>
            <a:chExt cx="9620250" cy="34575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52625" y="2024126"/>
              <a:ext cx="9610725" cy="3448050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452625" y="2024126"/>
              <a:ext cx="9610725" cy="3448050"/>
            </a:xfrm>
            <a:custGeom>
              <a:avLst/>
              <a:gdLst/>
              <a:ahLst/>
              <a:cxnLst/>
              <a:rect l="l" t="t" r="r" b="b"/>
              <a:pathLst>
                <a:path w="9610725" h="3448050">
                  <a:moveTo>
                    <a:pt x="0" y="3448050"/>
                  </a:moveTo>
                  <a:lnTo>
                    <a:pt x="9610725" y="3448050"/>
                  </a:lnTo>
                  <a:lnTo>
                    <a:pt x="9610725" y="0"/>
                  </a:lnTo>
                  <a:lnTo>
                    <a:pt x="0" y="0"/>
                  </a:lnTo>
                  <a:lnTo>
                    <a:pt x="0" y="3448050"/>
                  </a:lnTo>
                  <a:close/>
                </a:path>
              </a:pathLst>
            </a:custGeom>
            <a:ln w="9525">
              <a:solidFill>
                <a:srgbClr val="BB71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37820">
              <a:lnSpc>
                <a:spcPct val="100000"/>
              </a:lnSpc>
              <a:spcBef>
                <a:spcPts val="130"/>
              </a:spcBef>
            </a:pPr>
            <a:r>
              <a:rPr spc="30" dirty="0"/>
              <a:t>Thank</a:t>
            </a:r>
            <a:r>
              <a:rPr spc="-80" dirty="0"/>
              <a:t> </a:t>
            </a:r>
            <a:r>
              <a:rPr spc="-15" dirty="0"/>
              <a:t>you!!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62150" y="1852676"/>
            <a:ext cx="9607550" cy="0"/>
          </a:xfrm>
          <a:custGeom>
            <a:avLst/>
            <a:gdLst/>
            <a:ahLst/>
            <a:cxnLst/>
            <a:rect l="l" t="t" r="r" b="b"/>
            <a:pathLst>
              <a:path w="9607550">
                <a:moveTo>
                  <a:pt x="0" y="0"/>
                </a:moveTo>
                <a:lnTo>
                  <a:pt x="9607423" y="0"/>
                </a:lnTo>
              </a:path>
            </a:pathLst>
          </a:custGeom>
          <a:ln w="31750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31619" y="771905"/>
            <a:ext cx="3135630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spc="-15" dirty="0">
                <a:solidFill>
                  <a:srgbClr val="000000"/>
                </a:solidFill>
              </a:rPr>
              <a:t>INTRODUCTION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1531619" y="1939426"/>
            <a:ext cx="9323705" cy="3333115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93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700" spc="-145" dirty="0">
                <a:latin typeface="Times New Roman"/>
                <a:cs typeface="Times New Roman"/>
              </a:rPr>
              <a:t>T</a:t>
            </a:r>
            <a:r>
              <a:rPr sz="1700" spc="40" dirty="0">
                <a:latin typeface="Times New Roman"/>
                <a:cs typeface="Times New Roman"/>
              </a:rPr>
              <a:t>ou</a:t>
            </a:r>
            <a:r>
              <a:rPr sz="1700" spc="25" dirty="0">
                <a:latin typeface="Times New Roman"/>
                <a:cs typeface="Times New Roman"/>
              </a:rPr>
              <a:t>r</a:t>
            </a:r>
            <a:r>
              <a:rPr sz="1700" spc="-30" dirty="0">
                <a:latin typeface="Times New Roman"/>
                <a:cs typeface="Times New Roman"/>
              </a:rPr>
              <a:t>i</a:t>
            </a:r>
            <a:r>
              <a:rPr sz="1700" spc="15" dirty="0">
                <a:latin typeface="Times New Roman"/>
                <a:cs typeface="Times New Roman"/>
              </a:rPr>
              <a:t>sm</a:t>
            </a:r>
            <a:r>
              <a:rPr sz="1700" spc="-114" dirty="0">
                <a:latin typeface="Times New Roman"/>
                <a:cs typeface="Times New Roman"/>
              </a:rPr>
              <a:t> </a:t>
            </a:r>
            <a:r>
              <a:rPr sz="1700" spc="-10" dirty="0">
                <a:latin typeface="Times New Roman"/>
                <a:cs typeface="Times New Roman"/>
              </a:rPr>
              <a:t>a</a:t>
            </a:r>
            <a:r>
              <a:rPr sz="1700" spc="40" dirty="0">
                <a:latin typeface="Times New Roman"/>
                <a:cs typeface="Times New Roman"/>
              </a:rPr>
              <a:t>n</a:t>
            </a:r>
            <a:r>
              <a:rPr sz="1700" spc="10" dirty="0">
                <a:latin typeface="Times New Roman"/>
                <a:cs typeface="Times New Roman"/>
              </a:rPr>
              <a:t>d</a:t>
            </a:r>
            <a:r>
              <a:rPr sz="1700" spc="-90" dirty="0">
                <a:latin typeface="Times New Roman"/>
                <a:cs typeface="Times New Roman"/>
              </a:rPr>
              <a:t> </a:t>
            </a:r>
            <a:r>
              <a:rPr sz="1700" spc="-105" dirty="0">
                <a:latin typeface="Times New Roman"/>
                <a:cs typeface="Times New Roman"/>
              </a:rPr>
              <a:t>H</a:t>
            </a:r>
            <a:r>
              <a:rPr sz="1700" spc="40" dirty="0">
                <a:latin typeface="Times New Roman"/>
                <a:cs typeface="Times New Roman"/>
              </a:rPr>
              <a:t>o</a:t>
            </a:r>
            <a:r>
              <a:rPr sz="1700" spc="10" dirty="0">
                <a:latin typeface="Times New Roman"/>
                <a:cs typeface="Times New Roman"/>
              </a:rPr>
              <a:t>s</a:t>
            </a:r>
            <a:r>
              <a:rPr sz="1700" spc="45" dirty="0">
                <a:latin typeface="Times New Roman"/>
                <a:cs typeface="Times New Roman"/>
              </a:rPr>
              <a:t>p</a:t>
            </a:r>
            <a:r>
              <a:rPr sz="1700" spc="-30" dirty="0">
                <a:latin typeface="Times New Roman"/>
                <a:cs typeface="Times New Roman"/>
              </a:rPr>
              <a:t>it</a:t>
            </a:r>
            <a:r>
              <a:rPr sz="1700" spc="-10" dirty="0">
                <a:latin typeface="Times New Roman"/>
                <a:cs typeface="Times New Roman"/>
              </a:rPr>
              <a:t>a</a:t>
            </a:r>
            <a:r>
              <a:rPr sz="1700" spc="-30" dirty="0">
                <a:latin typeface="Times New Roman"/>
                <a:cs typeface="Times New Roman"/>
              </a:rPr>
              <a:t>lit</a:t>
            </a:r>
            <a:r>
              <a:rPr sz="1700" spc="10" dirty="0">
                <a:latin typeface="Times New Roman"/>
                <a:cs typeface="Times New Roman"/>
              </a:rPr>
              <a:t>y</a:t>
            </a:r>
            <a:r>
              <a:rPr sz="1700" spc="130" dirty="0">
                <a:latin typeface="Times New Roman"/>
                <a:cs typeface="Times New Roman"/>
              </a:rPr>
              <a:t> </a:t>
            </a:r>
            <a:r>
              <a:rPr sz="1700" spc="-30" dirty="0">
                <a:latin typeface="Times New Roman"/>
                <a:cs typeface="Times New Roman"/>
              </a:rPr>
              <a:t>i</a:t>
            </a:r>
            <a:r>
              <a:rPr sz="1700" spc="40" dirty="0">
                <a:latin typeface="Times New Roman"/>
                <a:cs typeface="Times New Roman"/>
              </a:rPr>
              <a:t>ndu</a:t>
            </a:r>
            <a:r>
              <a:rPr sz="1700" spc="10" dirty="0">
                <a:latin typeface="Times New Roman"/>
                <a:cs typeface="Times New Roman"/>
              </a:rPr>
              <a:t>s</a:t>
            </a:r>
            <a:r>
              <a:rPr sz="1700" spc="-25" dirty="0">
                <a:latin typeface="Times New Roman"/>
                <a:cs typeface="Times New Roman"/>
              </a:rPr>
              <a:t>t</a:t>
            </a:r>
            <a:r>
              <a:rPr sz="1700" spc="25" dirty="0">
                <a:latin typeface="Times New Roman"/>
                <a:cs typeface="Times New Roman"/>
              </a:rPr>
              <a:t>r</a:t>
            </a:r>
            <a:r>
              <a:rPr sz="1700" spc="10" dirty="0">
                <a:latin typeface="Times New Roman"/>
                <a:cs typeface="Times New Roman"/>
              </a:rPr>
              <a:t>y</a:t>
            </a:r>
            <a:r>
              <a:rPr sz="1700" spc="-165" dirty="0">
                <a:latin typeface="Times New Roman"/>
                <a:cs typeface="Times New Roman"/>
              </a:rPr>
              <a:t> </a:t>
            </a:r>
            <a:r>
              <a:rPr sz="1700" spc="5" dirty="0">
                <a:latin typeface="Times New Roman"/>
                <a:cs typeface="Times New Roman"/>
              </a:rPr>
              <a:t>:</a:t>
            </a:r>
            <a:endParaRPr sz="1700">
              <a:latin typeface="Times New Roman"/>
              <a:cs typeface="Times New Roman"/>
            </a:endParaRPr>
          </a:p>
          <a:p>
            <a:pPr marL="698500" marR="108585" lvl="1" indent="-228600">
              <a:lnSpc>
                <a:spcPct val="112599"/>
              </a:lnSpc>
              <a:spcBef>
                <a:spcPts val="484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500" spc="-40" dirty="0">
                <a:latin typeface="Times New Roman"/>
                <a:cs typeface="Times New Roman"/>
              </a:rPr>
              <a:t>With</a:t>
            </a:r>
            <a:r>
              <a:rPr sz="1500" spc="75" dirty="0">
                <a:latin typeface="Times New Roman"/>
                <a:cs typeface="Times New Roman"/>
              </a:rPr>
              <a:t> </a:t>
            </a:r>
            <a:r>
              <a:rPr sz="1500" spc="-40" dirty="0">
                <a:latin typeface="Times New Roman"/>
                <a:cs typeface="Times New Roman"/>
              </a:rPr>
              <a:t>the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45" dirty="0">
                <a:latin typeface="Times New Roman"/>
                <a:cs typeface="Times New Roman"/>
              </a:rPr>
              <a:t>Annual</a:t>
            </a:r>
            <a:r>
              <a:rPr sz="1500" spc="26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growth</a:t>
            </a:r>
            <a:r>
              <a:rPr sz="1500" spc="8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rate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of</a:t>
            </a:r>
            <a:r>
              <a:rPr sz="1500" spc="-45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11.9%</a:t>
            </a:r>
            <a:r>
              <a:rPr sz="1500" spc="25" dirty="0">
                <a:latin typeface="Times New Roman"/>
                <a:cs typeface="Times New Roman"/>
              </a:rPr>
              <a:t> </a:t>
            </a:r>
            <a:r>
              <a:rPr sz="1500" spc="15" dirty="0">
                <a:latin typeface="Times New Roman"/>
                <a:cs typeface="Times New Roman"/>
              </a:rPr>
              <a:t>it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contributes</a:t>
            </a:r>
            <a:r>
              <a:rPr sz="1500" spc="17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9.2%</a:t>
            </a:r>
            <a:r>
              <a:rPr sz="1500" spc="25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Times New Roman"/>
                <a:cs typeface="Times New Roman"/>
              </a:rPr>
              <a:t>to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Times New Roman"/>
                <a:cs typeface="Times New Roman"/>
              </a:rPr>
              <a:t>GDP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Times New Roman"/>
                <a:cs typeface="Times New Roman"/>
              </a:rPr>
              <a:t>and</a:t>
            </a:r>
            <a:r>
              <a:rPr sz="1500" spc="70" dirty="0">
                <a:latin typeface="Times New Roman"/>
                <a:cs typeface="Times New Roman"/>
              </a:rPr>
              <a:t> </a:t>
            </a:r>
            <a:r>
              <a:rPr sz="1500" spc="15" dirty="0">
                <a:latin typeface="Times New Roman"/>
                <a:cs typeface="Times New Roman"/>
              </a:rPr>
              <a:t>is</a:t>
            </a:r>
            <a:r>
              <a:rPr sz="1500" spc="20" dirty="0">
                <a:latin typeface="Times New Roman"/>
                <a:cs typeface="Times New Roman"/>
              </a:rPr>
              <a:t> </a:t>
            </a:r>
            <a:r>
              <a:rPr sz="1500" spc="-40" dirty="0">
                <a:latin typeface="Times New Roman"/>
                <a:cs typeface="Times New Roman"/>
              </a:rPr>
              <a:t>the</a:t>
            </a:r>
            <a:r>
              <a:rPr sz="1500" spc="85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third</a:t>
            </a:r>
            <a:r>
              <a:rPr sz="1500" spc="7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largest</a:t>
            </a:r>
            <a:r>
              <a:rPr sz="1500" spc="-114" dirty="0">
                <a:latin typeface="Times New Roman"/>
                <a:cs typeface="Times New Roman"/>
              </a:rPr>
              <a:t> </a:t>
            </a:r>
            <a:r>
              <a:rPr sz="1500" spc="-35" dirty="0">
                <a:latin typeface="Times New Roman"/>
                <a:cs typeface="Times New Roman"/>
              </a:rPr>
              <a:t>employment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20" dirty="0">
                <a:latin typeface="Times New Roman"/>
                <a:cs typeface="Times New Roman"/>
              </a:rPr>
              <a:t>generator </a:t>
            </a:r>
            <a:r>
              <a:rPr sz="1500" spc="-36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(42.7million).</a:t>
            </a:r>
            <a:endParaRPr sz="15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115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700" spc="-20" dirty="0">
                <a:latin typeface="Calibri"/>
                <a:cs typeface="Calibri"/>
              </a:rPr>
              <a:t>Tourism</a:t>
            </a:r>
            <a:r>
              <a:rPr sz="1700" spc="-50" dirty="0">
                <a:latin typeface="Calibri"/>
                <a:cs typeface="Calibri"/>
              </a:rPr>
              <a:t> </a:t>
            </a:r>
            <a:r>
              <a:rPr sz="1700" spc="10" dirty="0">
                <a:latin typeface="Calibri"/>
                <a:cs typeface="Calibri"/>
              </a:rPr>
              <a:t>as</a:t>
            </a:r>
            <a:r>
              <a:rPr sz="1700" spc="-20" dirty="0">
                <a:latin typeface="Calibri"/>
                <a:cs typeface="Calibri"/>
              </a:rPr>
              <a:t> </a:t>
            </a:r>
            <a:r>
              <a:rPr sz="1700" spc="10" dirty="0">
                <a:latin typeface="Calibri"/>
                <a:cs typeface="Calibri"/>
              </a:rPr>
              <a:t>a</a:t>
            </a:r>
            <a:r>
              <a:rPr sz="1700" spc="-2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service</a:t>
            </a:r>
            <a:r>
              <a:rPr sz="1700" spc="20" dirty="0">
                <a:latin typeface="Calibri"/>
                <a:cs typeface="Calibri"/>
              </a:rPr>
              <a:t> </a:t>
            </a:r>
            <a:r>
              <a:rPr sz="1700" spc="5" dirty="0">
                <a:latin typeface="Calibri"/>
                <a:cs typeface="Calibri"/>
              </a:rPr>
              <a:t>sector</a:t>
            </a:r>
            <a:r>
              <a:rPr sz="1700" spc="-9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helps</a:t>
            </a:r>
            <a:r>
              <a:rPr sz="1700" spc="-20" dirty="0">
                <a:latin typeface="Calibri"/>
                <a:cs typeface="Calibri"/>
              </a:rPr>
              <a:t> </a:t>
            </a:r>
            <a:r>
              <a:rPr sz="1700" spc="5" dirty="0">
                <a:latin typeface="Calibri"/>
                <a:cs typeface="Calibri"/>
              </a:rPr>
              <a:t>:</a:t>
            </a:r>
            <a:endParaRPr sz="1700">
              <a:latin typeface="Calibri"/>
              <a:cs typeface="Calibri"/>
            </a:endParaRPr>
          </a:p>
          <a:p>
            <a:pPr marL="698500" marR="351790" lvl="1" indent="-228600">
              <a:lnSpc>
                <a:spcPct val="112700"/>
              </a:lnSpc>
              <a:spcBef>
                <a:spcPts val="484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500" spc="20" dirty="0">
                <a:latin typeface="Calibri"/>
                <a:cs typeface="Calibri"/>
              </a:rPr>
              <a:t>people</a:t>
            </a:r>
            <a:r>
              <a:rPr sz="1500" spc="-105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to</a:t>
            </a:r>
            <a:r>
              <a:rPr sz="1500" spc="-70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develop</a:t>
            </a:r>
            <a:r>
              <a:rPr sz="1500" spc="-7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a </a:t>
            </a:r>
            <a:r>
              <a:rPr sz="1500" spc="10" dirty="0">
                <a:latin typeface="Calibri"/>
                <a:cs typeface="Calibri"/>
              </a:rPr>
              <a:t>variety</a:t>
            </a:r>
            <a:r>
              <a:rPr sz="1500" spc="-110" dirty="0">
                <a:latin typeface="Calibri"/>
                <a:cs typeface="Calibri"/>
              </a:rPr>
              <a:t> </a:t>
            </a:r>
            <a:r>
              <a:rPr sz="1500" spc="15" dirty="0">
                <a:latin typeface="Calibri"/>
                <a:cs typeface="Calibri"/>
              </a:rPr>
              <a:t>of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skills</a:t>
            </a:r>
            <a:r>
              <a:rPr sz="1500" spc="-95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,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creates</a:t>
            </a:r>
            <a:r>
              <a:rPr sz="1500" spc="-10" dirty="0">
                <a:latin typeface="Calibri"/>
                <a:cs typeface="Calibri"/>
              </a:rPr>
              <a:t> </a:t>
            </a:r>
            <a:r>
              <a:rPr sz="1500" spc="20" dirty="0">
                <a:latin typeface="Calibri"/>
                <a:cs typeface="Calibri"/>
              </a:rPr>
              <a:t>millions</a:t>
            </a:r>
            <a:r>
              <a:rPr sz="1500" spc="-95" dirty="0">
                <a:latin typeface="Calibri"/>
                <a:cs typeface="Calibri"/>
              </a:rPr>
              <a:t> </a:t>
            </a:r>
            <a:r>
              <a:rPr sz="1500" spc="15" dirty="0">
                <a:latin typeface="Calibri"/>
                <a:cs typeface="Calibri"/>
              </a:rPr>
              <a:t>of</a:t>
            </a:r>
            <a:r>
              <a:rPr sz="1500" spc="-114" dirty="0">
                <a:latin typeface="Calibri"/>
                <a:cs typeface="Calibri"/>
              </a:rPr>
              <a:t> </a:t>
            </a:r>
            <a:r>
              <a:rPr sz="1500" spc="20" dirty="0">
                <a:latin typeface="Calibri"/>
                <a:cs typeface="Calibri"/>
              </a:rPr>
              <a:t>business</a:t>
            </a:r>
            <a:r>
              <a:rPr sz="1500" spc="-100" dirty="0">
                <a:latin typeface="Calibri"/>
                <a:cs typeface="Calibri"/>
              </a:rPr>
              <a:t> </a:t>
            </a:r>
            <a:r>
              <a:rPr sz="1500" spc="20" dirty="0">
                <a:latin typeface="Calibri"/>
                <a:cs typeface="Calibri"/>
              </a:rPr>
              <a:t>and</a:t>
            </a:r>
            <a:r>
              <a:rPr sz="1500" spc="-70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employment</a:t>
            </a:r>
            <a:r>
              <a:rPr sz="1500" spc="-8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opportunities</a:t>
            </a:r>
            <a:r>
              <a:rPr sz="1500" spc="-85" dirty="0">
                <a:latin typeface="Calibri"/>
                <a:cs typeface="Calibri"/>
              </a:rPr>
              <a:t> </a:t>
            </a:r>
            <a:r>
              <a:rPr sz="1500" spc="20" dirty="0">
                <a:latin typeface="Calibri"/>
                <a:cs typeface="Calibri"/>
              </a:rPr>
              <a:t>thus</a:t>
            </a:r>
            <a:r>
              <a:rPr sz="1500" spc="-95" dirty="0">
                <a:latin typeface="Calibri"/>
                <a:cs typeface="Calibri"/>
              </a:rPr>
              <a:t> </a:t>
            </a:r>
            <a:r>
              <a:rPr sz="1500" spc="15" dirty="0">
                <a:latin typeface="Calibri"/>
                <a:cs typeface="Calibri"/>
              </a:rPr>
              <a:t>have </a:t>
            </a:r>
            <a:r>
              <a:rPr sz="1500" spc="-325" dirty="0">
                <a:latin typeface="Calibri"/>
                <a:cs typeface="Calibri"/>
              </a:rPr>
              <a:t> </a:t>
            </a:r>
            <a:r>
              <a:rPr sz="1500" spc="15" dirty="0">
                <a:latin typeface="Calibri"/>
                <a:cs typeface="Calibri"/>
              </a:rPr>
              <a:t>strong</a:t>
            </a:r>
            <a:r>
              <a:rPr sz="1500" spc="-145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impact</a:t>
            </a:r>
            <a:r>
              <a:rPr sz="1500" spc="-95" dirty="0">
                <a:latin typeface="Calibri"/>
                <a:cs typeface="Calibri"/>
              </a:rPr>
              <a:t> </a:t>
            </a:r>
            <a:r>
              <a:rPr sz="1500" spc="15" dirty="0">
                <a:latin typeface="Calibri"/>
                <a:cs typeface="Calibri"/>
              </a:rPr>
              <a:t>on</a:t>
            </a:r>
            <a:r>
              <a:rPr sz="1500" spc="-5" dirty="0">
                <a:latin typeface="Calibri"/>
                <a:cs typeface="Calibri"/>
              </a:rPr>
              <a:t> </a:t>
            </a:r>
            <a:r>
              <a:rPr sz="1500" spc="15" dirty="0">
                <a:latin typeface="Calibri"/>
                <a:cs typeface="Calibri"/>
              </a:rPr>
              <a:t>various</a:t>
            </a:r>
            <a:r>
              <a:rPr sz="1500" spc="-10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sectors</a:t>
            </a:r>
            <a:r>
              <a:rPr sz="1500" spc="-100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like</a:t>
            </a:r>
            <a:r>
              <a:rPr sz="1500" spc="-105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agriculture,</a:t>
            </a:r>
            <a:r>
              <a:rPr sz="1500" spc="-114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construction,</a:t>
            </a:r>
            <a:r>
              <a:rPr sz="1500" spc="-114" dirty="0">
                <a:latin typeface="Calibri"/>
                <a:cs typeface="Calibri"/>
              </a:rPr>
              <a:t> </a:t>
            </a:r>
            <a:r>
              <a:rPr sz="1500" spc="20" dirty="0">
                <a:latin typeface="Calibri"/>
                <a:cs typeface="Calibri"/>
              </a:rPr>
              <a:t>and</a:t>
            </a:r>
            <a:r>
              <a:rPr sz="1500" spc="-8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handicrafts,</a:t>
            </a:r>
            <a:endParaRPr sz="1500">
              <a:latin typeface="Calibri"/>
              <a:cs typeface="Calibri"/>
            </a:endParaRPr>
          </a:p>
          <a:p>
            <a:pPr marL="698500" marR="358140" lvl="1" indent="-228600">
              <a:lnSpc>
                <a:spcPct val="108400"/>
              </a:lnSpc>
              <a:spcBef>
                <a:spcPts val="530"/>
              </a:spcBef>
              <a:buClr>
                <a:srgbClr val="B71E42"/>
              </a:buClr>
              <a:buFont typeface="Arial"/>
              <a:buChar char="•"/>
              <a:tabLst>
                <a:tab pos="698500" algn="l"/>
                <a:tab pos="699135" algn="l"/>
              </a:tabLst>
            </a:pPr>
            <a:r>
              <a:rPr sz="1500" spc="-25" dirty="0">
                <a:latin typeface="Calibri"/>
                <a:cs typeface="Calibri"/>
              </a:rPr>
              <a:t>However,</a:t>
            </a:r>
            <a:r>
              <a:rPr sz="1500" spc="50" dirty="0">
                <a:latin typeface="Calibri"/>
                <a:cs typeface="Calibri"/>
              </a:rPr>
              <a:t> </a:t>
            </a:r>
            <a:r>
              <a:rPr sz="1500" spc="15" dirty="0">
                <a:latin typeface="Calibri"/>
                <a:cs typeface="Calibri"/>
              </a:rPr>
              <a:t>the</a:t>
            </a:r>
            <a:r>
              <a:rPr sz="1500" spc="-95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flip </a:t>
            </a:r>
            <a:r>
              <a:rPr sz="1500" spc="15" dirty="0">
                <a:latin typeface="Calibri"/>
                <a:cs typeface="Calibri"/>
              </a:rPr>
              <a:t>side</a:t>
            </a:r>
            <a:r>
              <a:rPr sz="1500" spc="-95" dirty="0">
                <a:latin typeface="Calibri"/>
                <a:cs typeface="Calibri"/>
              </a:rPr>
              <a:t> </a:t>
            </a:r>
            <a:r>
              <a:rPr sz="1500" spc="15" dirty="0">
                <a:latin typeface="Calibri"/>
                <a:cs typeface="Calibri"/>
              </a:rPr>
              <a:t>of</a:t>
            </a:r>
            <a:r>
              <a:rPr sz="1500" spc="-40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increasing</a:t>
            </a:r>
            <a:r>
              <a:rPr sz="1500" spc="-135" dirty="0">
                <a:latin typeface="Calibri"/>
                <a:cs typeface="Calibri"/>
              </a:rPr>
              <a:t> </a:t>
            </a:r>
            <a:r>
              <a:rPr sz="1500" spc="15" dirty="0">
                <a:latin typeface="Calibri"/>
                <a:cs typeface="Calibri"/>
              </a:rPr>
              <a:t>tourism</a:t>
            </a:r>
            <a:r>
              <a:rPr sz="1500" spc="-100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is</a:t>
            </a:r>
            <a:r>
              <a:rPr sz="1500" spc="-15" dirty="0">
                <a:latin typeface="Calibri"/>
                <a:cs typeface="Calibri"/>
              </a:rPr>
              <a:t> </a:t>
            </a:r>
            <a:r>
              <a:rPr sz="1500" spc="15" dirty="0">
                <a:latin typeface="Calibri"/>
                <a:cs typeface="Calibri"/>
              </a:rPr>
              <a:t>loss</a:t>
            </a:r>
            <a:r>
              <a:rPr sz="1500" spc="-95" dirty="0">
                <a:latin typeface="Calibri"/>
                <a:cs typeface="Calibri"/>
              </a:rPr>
              <a:t> </a:t>
            </a:r>
            <a:r>
              <a:rPr sz="1500" spc="15" dirty="0">
                <a:latin typeface="Calibri"/>
                <a:cs typeface="Calibri"/>
              </a:rPr>
              <a:t>of</a:t>
            </a:r>
            <a:r>
              <a:rPr sz="1500" spc="-35" dirty="0">
                <a:latin typeface="Calibri"/>
                <a:cs typeface="Calibri"/>
              </a:rPr>
              <a:t> </a:t>
            </a:r>
            <a:r>
              <a:rPr sz="1500" spc="20" dirty="0">
                <a:latin typeface="Calibri"/>
                <a:cs typeface="Calibri"/>
              </a:rPr>
              <a:t>natural</a:t>
            </a:r>
            <a:r>
              <a:rPr sz="1500" spc="-7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habitat</a:t>
            </a:r>
            <a:r>
              <a:rPr sz="1500" spc="-85" dirty="0">
                <a:latin typeface="Calibri"/>
                <a:cs typeface="Calibri"/>
              </a:rPr>
              <a:t> </a:t>
            </a:r>
            <a:r>
              <a:rPr sz="1500" spc="15" dirty="0">
                <a:latin typeface="Calibri"/>
                <a:cs typeface="Calibri"/>
              </a:rPr>
              <a:t>of</a:t>
            </a:r>
            <a:r>
              <a:rPr sz="1500" spc="-110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wildlife</a:t>
            </a:r>
            <a:r>
              <a:rPr sz="1500" spc="-100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(habitat</a:t>
            </a:r>
            <a:r>
              <a:rPr sz="1500" spc="-8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fragmentation)</a:t>
            </a:r>
            <a:r>
              <a:rPr sz="1500" spc="-110" dirty="0">
                <a:latin typeface="Calibri"/>
                <a:cs typeface="Calibri"/>
              </a:rPr>
              <a:t> </a:t>
            </a:r>
            <a:r>
              <a:rPr sz="1500" spc="20" dirty="0">
                <a:latin typeface="Calibri"/>
                <a:cs typeface="Calibri"/>
              </a:rPr>
              <a:t>and </a:t>
            </a:r>
            <a:r>
              <a:rPr sz="1500" spc="-325" dirty="0">
                <a:latin typeface="Calibri"/>
                <a:cs typeface="Calibri"/>
              </a:rPr>
              <a:t> </a:t>
            </a:r>
            <a:r>
              <a:rPr sz="1500" spc="15" dirty="0">
                <a:latin typeface="Calibri"/>
                <a:cs typeface="Calibri"/>
              </a:rPr>
              <a:t>declining</a:t>
            </a:r>
            <a:r>
              <a:rPr sz="1500" spc="-145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biodiversity</a:t>
            </a:r>
            <a:r>
              <a:rPr sz="1500" spc="-120" dirty="0">
                <a:latin typeface="Calibri"/>
                <a:cs typeface="Calibri"/>
              </a:rPr>
              <a:t> </a:t>
            </a:r>
            <a:r>
              <a:rPr sz="1500" spc="20" dirty="0">
                <a:latin typeface="Calibri"/>
                <a:cs typeface="Calibri"/>
              </a:rPr>
              <a:t>apart</a:t>
            </a:r>
            <a:r>
              <a:rPr sz="1500" spc="-9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from</a:t>
            </a:r>
            <a:r>
              <a:rPr sz="1500" spc="-114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climatic</a:t>
            </a:r>
            <a:r>
              <a:rPr sz="1500" spc="-150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variations,</a:t>
            </a:r>
            <a:r>
              <a:rPr sz="1500" spc="-114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pollution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spc="20" dirty="0">
                <a:latin typeface="Calibri"/>
                <a:cs typeface="Calibri"/>
              </a:rPr>
              <a:t>and</a:t>
            </a:r>
            <a:r>
              <a:rPr sz="1500" spc="-8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rest.</a:t>
            </a:r>
            <a:endParaRPr sz="1500">
              <a:latin typeface="Calibri"/>
              <a:cs typeface="Calibri"/>
            </a:endParaRPr>
          </a:p>
          <a:p>
            <a:pPr marL="698500" marR="5080" lvl="1" indent="-228600">
              <a:lnSpc>
                <a:spcPct val="110500"/>
              </a:lnSpc>
              <a:spcBef>
                <a:spcPts val="489"/>
              </a:spcBef>
              <a:buClr>
                <a:srgbClr val="B71E42"/>
              </a:buClr>
              <a:buFont typeface="Arial"/>
              <a:buChar char="•"/>
              <a:tabLst>
                <a:tab pos="736600" algn="l"/>
                <a:tab pos="737235" algn="l"/>
              </a:tabLst>
            </a:pPr>
            <a:r>
              <a:rPr dirty="0"/>
              <a:t>	</a:t>
            </a:r>
            <a:r>
              <a:rPr sz="1500" spc="20" dirty="0">
                <a:latin typeface="Calibri"/>
                <a:cs typeface="Calibri"/>
              </a:rPr>
              <a:t>Thus,</a:t>
            </a:r>
            <a:r>
              <a:rPr sz="1500" spc="-105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ecotourism</a:t>
            </a:r>
            <a:r>
              <a:rPr sz="1500" spc="-105" dirty="0">
                <a:latin typeface="Calibri"/>
                <a:cs typeface="Calibri"/>
              </a:rPr>
              <a:t> </a:t>
            </a:r>
            <a:r>
              <a:rPr sz="1500" spc="20" dirty="0">
                <a:latin typeface="Calibri"/>
                <a:cs typeface="Calibri"/>
              </a:rPr>
              <a:t>has</a:t>
            </a:r>
            <a:r>
              <a:rPr sz="1500" spc="-95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gained</a:t>
            </a:r>
            <a:r>
              <a:rPr sz="1500" spc="-6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significance</a:t>
            </a:r>
            <a:r>
              <a:rPr sz="1500" spc="-100" dirty="0">
                <a:latin typeface="Calibri"/>
                <a:cs typeface="Calibri"/>
              </a:rPr>
              <a:t> </a:t>
            </a:r>
            <a:r>
              <a:rPr sz="1500" spc="15" dirty="0">
                <a:latin typeface="Calibri"/>
                <a:cs typeface="Calibri"/>
              </a:rPr>
              <a:t>by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spc="15" dirty="0">
                <a:latin typeface="Calibri"/>
                <a:cs typeface="Calibri"/>
              </a:rPr>
              <a:t>the</a:t>
            </a:r>
            <a:r>
              <a:rPr sz="1500" spc="-100" dirty="0">
                <a:latin typeface="Calibri"/>
                <a:cs typeface="Calibri"/>
              </a:rPr>
              <a:t> </a:t>
            </a:r>
            <a:r>
              <a:rPr sz="1500" spc="15" dirty="0">
                <a:latin typeface="Calibri"/>
                <a:cs typeface="Calibri"/>
              </a:rPr>
              <a:t>Ministry</a:t>
            </a:r>
            <a:r>
              <a:rPr sz="1500" spc="-105" dirty="0">
                <a:latin typeface="Calibri"/>
                <a:cs typeface="Calibri"/>
              </a:rPr>
              <a:t> </a:t>
            </a:r>
            <a:r>
              <a:rPr sz="1500" spc="15" dirty="0">
                <a:latin typeface="Calibri"/>
                <a:cs typeface="Calibri"/>
              </a:rPr>
              <a:t>of</a:t>
            </a:r>
            <a:r>
              <a:rPr sz="1500" spc="50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Tourism</a:t>
            </a:r>
            <a:r>
              <a:rPr sz="1500" spc="-105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for</a:t>
            </a:r>
            <a:r>
              <a:rPr sz="1500" spc="-95" dirty="0">
                <a:latin typeface="Calibri"/>
                <a:cs typeface="Calibri"/>
              </a:rPr>
              <a:t> </a:t>
            </a:r>
            <a:r>
              <a:rPr sz="1500" spc="20" dirty="0">
                <a:latin typeface="Calibri"/>
                <a:cs typeface="Calibri"/>
              </a:rPr>
              <a:t>promoting</a:t>
            </a:r>
            <a:r>
              <a:rPr sz="1500" spc="-140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responsible</a:t>
            </a:r>
            <a:r>
              <a:rPr sz="1500" spc="-95" dirty="0">
                <a:latin typeface="Calibri"/>
                <a:cs typeface="Calibri"/>
              </a:rPr>
              <a:t> </a:t>
            </a:r>
            <a:r>
              <a:rPr sz="1500" spc="20" dirty="0">
                <a:latin typeface="Calibri"/>
                <a:cs typeface="Calibri"/>
              </a:rPr>
              <a:t>and</a:t>
            </a:r>
            <a:r>
              <a:rPr sz="1500" spc="-70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sustainable </a:t>
            </a:r>
            <a:r>
              <a:rPr sz="1500" spc="-325" dirty="0">
                <a:latin typeface="Calibri"/>
                <a:cs typeface="Calibri"/>
              </a:rPr>
              <a:t> </a:t>
            </a:r>
            <a:r>
              <a:rPr sz="1500" spc="15" dirty="0">
                <a:latin typeface="Calibri"/>
                <a:cs typeface="Calibri"/>
              </a:rPr>
              <a:t>tourism. </a:t>
            </a:r>
            <a:r>
              <a:rPr sz="1500" spc="10" dirty="0">
                <a:latin typeface="Calibri"/>
                <a:cs typeface="Calibri"/>
              </a:rPr>
              <a:t>Ecotourism entails </a:t>
            </a:r>
            <a:r>
              <a:rPr sz="1500" spc="15" dirty="0">
                <a:latin typeface="Calibri"/>
                <a:cs typeface="Calibri"/>
              </a:rPr>
              <a:t>the </a:t>
            </a:r>
            <a:r>
              <a:rPr sz="1500" spc="10" dirty="0">
                <a:latin typeface="Calibri"/>
                <a:cs typeface="Calibri"/>
              </a:rPr>
              <a:t>sustainable </a:t>
            </a:r>
            <a:r>
              <a:rPr sz="1500" dirty="0">
                <a:latin typeface="Calibri"/>
                <a:cs typeface="Calibri"/>
              </a:rPr>
              <a:t>preservation </a:t>
            </a:r>
            <a:r>
              <a:rPr sz="1500" spc="15" dirty="0">
                <a:latin typeface="Calibri"/>
                <a:cs typeface="Calibri"/>
              </a:rPr>
              <a:t>of </a:t>
            </a:r>
            <a:r>
              <a:rPr sz="1500" dirty="0">
                <a:latin typeface="Calibri"/>
                <a:cs typeface="Calibri"/>
              </a:rPr>
              <a:t>a </a:t>
            </a:r>
            <a:r>
              <a:rPr sz="1500" spc="20" dirty="0">
                <a:latin typeface="Calibri"/>
                <a:cs typeface="Calibri"/>
              </a:rPr>
              <a:t>naturally </a:t>
            </a:r>
            <a:r>
              <a:rPr sz="1500" spc="10" dirty="0">
                <a:latin typeface="Calibri"/>
                <a:cs typeface="Calibri"/>
              </a:rPr>
              <a:t>endowed </a:t>
            </a:r>
            <a:r>
              <a:rPr sz="1500" spc="5" dirty="0">
                <a:latin typeface="Calibri"/>
                <a:cs typeface="Calibri"/>
              </a:rPr>
              <a:t>area </a:t>
            </a:r>
            <a:r>
              <a:rPr sz="1500" spc="10" dirty="0">
                <a:latin typeface="Calibri"/>
                <a:cs typeface="Calibri"/>
              </a:rPr>
              <a:t>while </a:t>
            </a:r>
            <a:r>
              <a:rPr sz="1500" spc="15" dirty="0">
                <a:latin typeface="Calibri"/>
                <a:cs typeface="Calibri"/>
              </a:rPr>
              <a:t>ensuring </a:t>
            </a:r>
            <a:r>
              <a:rPr sz="1500" spc="20" dirty="0">
                <a:latin typeface="Calibri"/>
                <a:cs typeface="Calibri"/>
              </a:rPr>
              <a:t>not </a:t>
            </a:r>
            <a:r>
              <a:rPr sz="1500" spc="10" dirty="0">
                <a:latin typeface="Calibri"/>
                <a:cs typeface="Calibri"/>
              </a:rPr>
              <a:t>to </a:t>
            </a:r>
            <a:r>
              <a:rPr sz="1500" spc="15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damage</a:t>
            </a:r>
            <a:r>
              <a:rPr sz="1500" spc="-110" dirty="0">
                <a:latin typeface="Calibri"/>
                <a:cs typeface="Calibri"/>
              </a:rPr>
              <a:t> </a:t>
            </a:r>
            <a:r>
              <a:rPr sz="1500" spc="15" dirty="0">
                <a:latin typeface="Calibri"/>
                <a:cs typeface="Calibri"/>
              </a:rPr>
              <a:t>the</a:t>
            </a:r>
            <a:r>
              <a:rPr sz="1500" spc="-30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ecological</a:t>
            </a:r>
            <a:r>
              <a:rPr sz="1500" spc="-85" dirty="0">
                <a:latin typeface="Calibri"/>
                <a:cs typeface="Calibri"/>
              </a:rPr>
              <a:t> </a:t>
            </a:r>
            <a:r>
              <a:rPr sz="1500" spc="15" dirty="0">
                <a:latin typeface="Calibri"/>
                <a:cs typeface="Calibri"/>
              </a:rPr>
              <a:t>balance.</a:t>
            </a:r>
            <a:r>
              <a:rPr sz="1500" spc="-114" dirty="0">
                <a:latin typeface="Calibri"/>
                <a:cs typeface="Calibri"/>
              </a:rPr>
              <a:t> </a:t>
            </a:r>
            <a:r>
              <a:rPr sz="1500" spc="5" dirty="0">
                <a:latin typeface="Calibri"/>
                <a:cs typeface="Calibri"/>
              </a:rPr>
              <a:t>(As</a:t>
            </a:r>
            <a:r>
              <a:rPr sz="1500" spc="-100" dirty="0">
                <a:latin typeface="Calibri"/>
                <a:cs typeface="Calibri"/>
              </a:rPr>
              <a:t> </a:t>
            </a:r>
            <a:r>
              <a:rPr sz="1500" spc="15" dirty="0">
                <a:latin typeface="Calibri"/>
                <a:cs typeface="Calibri"/>
              </a:rPr>
              <a:t>mentioned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in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spc="-5" dirty="0">
                <a:latin typeface="Calibri"/>
                <a:cs typeface="Calibri"/>
              </a:rPr>
              <a:t>Tourism</a:t>
            </a:r>
            <a:r>
              <a:rPr sz="1500" spc="-114" dirty="0">
                <a:latin typeface="Calibri"/>
                <a:cs typeface="Calibri"/>
              </a:rPr>
              <a:t> </a:t>
            </a:r>
            <a:r>
              <a:rPr sz="1500" dirty="0">
                <a:latin typeface="Calibri"/>
                <a:cs typeface="Calibri"/>
              </a:rPr>
              <a:t>Marketing</a:t>
            </a:r>
            <a:r>
              <a:rPr sz="1500" spc="-140" dirty="0">
                <a:latin typeface="Calibri"/>
                <a:cs typeface="Calibri"/>
              </a:rPr>
              <a:t> </a:t>
            </a:r>
            <a:r>
              <a:rPr sz="1500" spc="15" dirty="0">
                <a:latin typeface="Calibri"/>
                <a:cs typeface="Calibri"/>
              </a:rPr>
              <a:t>by</a:t>
            </a:r>
            <a:r>
              <a:rPr sz="1500" spc="-45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Devashish</a:t>
            </a:r>
            <a:r>
              <a:rPr sz="1500" spc="-75" dirty="0">
                <a:latin typeface="Calibri"/>
                <a:cs typeface="Calibri"/>
              </a:rPr>
              <a:t> </a:t>
            </a:r>
            <a:r>
              <a:rPr sz="1500" spc="10" dirty="0">
                <a:latin typeface="Calibri"/>
                <a:cs typeface="Calibri"/>
              </a:rPr>
              <a:t>Dasgupta,</a:t>
            </a:r>
            <a:r>
              <a:rPr sz="1500" spc="-114" dirty="0">
                <a:latin typeface="Calibri"/>
                <a:cs typeface="Calibri"/>
              </a:rPr>
              <a:t> </a:t>
            </a:r>
            <a:r>
              <a:rPr sz="1500" spc="-15" dirty="0">
                <a:latin typeface="Calibri"/>
                <a:cs typeface="Calibri"/>
              </a:rPr>
              <a:t>Pg</a:t>
            </a:r>
            <a:r>
              <a:rPr sz="1500" spc="-65" dirty="0">
                <a:latin typeface="Calibri"/>
                <a:cs typeface="Calibri"/>
              </a:rPr>
              <a:t> </a:t>
            </a:r>
            <a:r>
              <a:rPr sz="1500" spc="-10" dirty="0">
                <a:latin typeface="Calibri"/>
                <a:cs typeface="Calibri"/>
              </a:rPr>
              <a:t>79.)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62150" y="1852676"/>
            <a:ext cx="9607550" cy="0"/>
          </a:xfrm>
          <a:custGeom>
            <a:avLst/>
            <a:gdLst/>
            <a:ahLst/>
            <a:cxnLst/>
            <a:rect l="l" t="t" r="r" b="b"/>
            <a:pathLst>
              <a:path w="9607550">
                <a:moveTo>
                  <a:pt x="0" y="0"/>
                </a:moveTo>
                <a:lnTo>
                  <a:pt x="9607423" y="0"/>
                </a:lnTo>
              </a:path>
            </a:pathLst>
          </a:custGeom>
          <a:ln w="31750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31619" y="762380"/>
            <a:ext cx="7854315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b="1" dirty="0">
                <a:solidFill>
                  <a:srgbClr val="000000"/>
                </a:solidFill>
                <a:latin typeface="Calibri"/>
                <a:cs typeface="Calibri"/>
              </a:rPr>
              <a:t>THE</a:t>
            </a:r>
            <a:r>
              <a:rPr sz="3200" b="1" spc="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00000"/>
                </a:solidFill>
                <a:latin typeface="Calibri"/>
                <a:cs typeface="Calibri"/>
              </a:rPr>
              <a:t>HIT</a:t>
            </a:r>
            <a:r>
              <a:rPr sz="3200" b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spc="10" dirty="0">
                <a:solidFill>
                  <a:srgbClr val="000000"/>
                </a:solidFill>
                <a:latin typeface="Calibri"/>
                <a:cs typeface="Calibri"/>
              </a:rPr>
              <a:t>OF</a:t>
            </a:r>
            <a:r>
              <a:rPr sz="3200" b="1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spc="-15" dirty="0">
                <a:solidFill>
                  <a:srgbClr val="000000"/>
                </a:solidFill>
                <a:latin typeface="Calibri"/>
                <a:cs typeface="Calibri"/>
              </a:rPr>
              <a:t>COVID</a:t>
            </a:r>
            <a:r>
              <a:rPr sz="3200" b="1" spc="-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spc="10" dirty="0">
                <a:solidFill>
                  <a:srgbClr val="000000"/>
                </a:solidFill>
                <a:latin typeface="Calibri"/>
                <a:cs typeface="Calibri"/>
              </a:rPr>
              <a:t>-19</a:t>
            </a:r>
            <a:r>
              <a:rPr sz="3200" b="1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spc="-35" dirty="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sz="32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spc="-15" dirty="0">
                <a:solidFill>
                  <a:srgbClr val="000000"/>
                </a:solidFill>
                <a:latin typeface="Calibri"/>
                <a:cs typeface="Calibri"/>
              </a:rPr>
              <a:t>TOURISM</a:t>
            </a:r>
            <a:r>
              <a:rPr sz="3200" b="1" spc="-40" dirty="0">
                <a:solidFill>
                  <a:srgbClr val="000000"/>
                </a:solidFill>
                <a:latin typeface="Calibri"/>
                <a:cs typeface="Calibri"/>
              </a:rPr>
              <a:t> INDUSTRY: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1619" y="1908746"/>
            <a:ext cx="9450705" cy="2925445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175"/>
              </a:spcBef>
            </a:pPr>
            <a:r>
              <a:rPr sz="1850" spc="-5" dirty="0">
                <a:latin typeface="Calibri"/>
                <a:cs typeface="Calibri"/>
              </a:rPr>
              <a:t>In</a:t>
            </a:r>
            <a:r>
              <a:rPr sz="1850" spc="20" dirty="0">
                <a:latin typeface="Calibri"/>
                <a:cs typeface="Calibri"/>
              </a:rPr>
              <a:t> </a:t>
            </a:r>
            <a:r>
              <a:rPr sz="1850" spc="-5" dirty="0">
                <a:latin typeface="Calibri"/>
                <a:cs typeface="Calibri"/>
              </a:rPr>
              <a:t>year</a:t>
            </a:r>
            <a:r>
              <a:rPr sz="1850" spc="130" dirty="0">
                <a:latin typeface="Calibri"/>
                <a:cs typeface="Calibri"/>
              </a:rPr>
              <a:t> </a:t>
            </a:r>
            <a:r>
              <a:rPr sz="1850" spc="30" dirty="0">
                <a:latin typeface="Calibri"/>
                <a:cs typeface="Calibri"/>
              </a:rPr>
              <a:t>2003</a:t>
            </a:r>
            <a:r>
              <a:rPr sz="1850" spc="-25" dirty="0">
                <a:latin typeface="Calibri"/>
                <a:cs typeface="Calibri"/>
              </a:rPr>
              <a:t> </a:t>
            </a:r>
            <a:r>
              <a:rPr sz="1850" spc="15" dirty="0">
                <a:latin typeface="Calibri"/>
                <a:cs typeface="Calibri"/>
              </a:rPr>
              <a:t>it</a:t>
            </a:r>
            <a:r>
              <a:rPr sz="1850" dirty="0">
                <a:latin typeface="Calibri"/>
                <a:cs typeface="Calibri"/>
              </a:rPr>
              <a:t> </a:t>
            </a:r>
            <a:r>
              <a:rPr sz="1850" spc="15" dirty="0">
                <a:latin typeface="Calibri"/>
                <a:cs typeface="Calibri"/>
              </a:rPr>
              <a:t>was</a:t>
            </a:r>
            <a:r>
              <a:rPr sz="1850" spc="-25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declined</a:t>
            </a:r>
            <a:r>
              <a:rPr sz="1850" spc="180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by just </a:t>
            </a:r>
            <a:r>
              <a:rPr sz="1850" spc="15" dirty="0">
                <a:latin typeface="Calibri"/>
                <a:cs typeface="Calibri"/>
              </a:rPr>
              <a:t>0.4%</a:t>
            </a:r>
            <a:r>
              <a:rPr sz="1850" spc="35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due</a:t>
            </a:r>
            <a:r>
              <a:rPr sz="1850" spc="65" dirty="0">
                <a:latin typeface="Calibri"/>
                <a:cs typeface="Calibri"/>
              </a:rPr>
              <a:t> </a:t>
            </a:r>
            <a:r>
              <a:rPr sz="1850" spc="-5" dirty="0">
                <a:latin typeface="Calibri"/>
                <a:cs typeface="Calibri"/>
              </a:rPr>
              <a:t>to</a:t>
            </a:r>
            <a:r>
              <a:rPr sz="1850" spc="1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SARS</a:t>
            </a:r>
            <a:r>
              <a:rPr sz="1850" spc="7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outbreak</a:t>
            </a:r>
            <a:endParaRPr sz="185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1085"/>
              </a:spcBef>
            </a:pPr>
            <a:r>
              <a:rPr sz="1850" spc="-5" dirty="0">
                <a:latin typeface="Calibri"/>
                <a:cs typeface="Calibri"/>
              </a:rPr>
              <a:t>In</a:t>
            </a:r>
            <a:r>
              <a:rPr sz="1850" spc="25" dirty="0">
                <a:latin typeface="Calibri"/>
                <a:cs typeface="Calibri"/>
              </a:rPr>
              <a:t> </a:t>
            </a:r>
            <a:r>
              <a:rPr sz="1850" spc="-5" dirty="0">
                <a:latin typeface="Calibri"/>
                <a:cs typeface="Calibri"/>
              </a:rPr>
              <a:t>year</a:t>
            </a:r>
            <a:r>
              <a:rPr sz="1850" spc="145" dirty="0">
                <a:latin typeface="Calibri"/>
                <a:cs typeface="Calibri"/>
              </a:rPr>
              <a:t> </a:t>
            </a:r>
            <a:r>
              <a:rPr sz="1850" spc="30" dirty="0">
                <a:latin typeface="Calibri"/>
                <a:cs typeface="Calibri"/>
              </a:rPr>
              <a:t>2009</a:t>
            </a:r>
            <a:r>
              <a:rPr sz="1850" spc="-1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international</a:t>
            </a:r>
            <a:r>
              <a:rPr sz="1850" spc="145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tourist</a:t>
            </a:r>
            <a:r>
              <a:rPr sz="1850" spc="100" dirty="0">
                <a:latin typeface="Calibri"/>
                <a:cs typeface="Calibri"/>
              </a:rPr>
              <a:t> </a:t>
            </a:r>
            <a:r>
              <a:rPr sz="1850" spc="10" dirty="0">
                <a:latin typeface="Calibri"/>
                <a:cs typeface="Calibri"/>
              </a:rPr>
              <a:t>arrivals</a:t>
            </a:r>
            <a:r>
              <a:rPr sz="1850" spc="-15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declined</a:t>
            </a:r>
            <a:r>
              <a:rPr sz="1850" spc="100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by</a:t>
            </a:r>
            <a:r>
              <a:rPr sz="1850" spc="90" dirty="0">
                <a:latin typeface="Calibri"/>
                <a:cs typeface="Calibri"/>
              </a:rPr>
              <a:t> </a:t>
            </a:r>
            <a:r>
              <a:rPr sz="1850" spc="25" dirty="0">
                <a:latin typeface="Calibri"/>
                <a:cs typeface="Calibri"/>
              </a:rPr>
              <a:t>4%</a:t>
            </a:r>
            <a:r>
              <a:rPr sz="1850" spc="-30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because</a:t>
            </a:r>
            <a:r>
              <a:rPr sz="1850" spc="16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of</a:t>
            </a:r>
            <a:r>
              <a:rPr sz="1850" spc="-10" dirty="0">
                <a:latin typeface="Calibri"/>
                <a:cs typeface="Calibri"/>
              </a:rPr>
              <a:t> </a:t>
            </a:r>
            <a:r>
              <a:rPr sz="1850" spc="-5" dirty="0">
                <a:latin typeface="Calibri"/>
                <a:cs typeface="Calibri"/>
              </a:rPr>
              <a:t>the</a:t>
            </a:r>
            <a:r>
              <a:rPr sz="1850" spc="85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global</a:t>
            </a:r>
            <a:r>
              <a:rPr sz="1850" spc="145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economic</a:t>
            </a:r>
            <a:r>
              <a:rPr sz="1850" spc="65" dirty="0">
                <a:latin typeface="Calibri"/>
                <a:cs typeface="Calibri"/>
              </a:rPr>
              <a:t> </a:t>
            </a:r>
            <a:r>
              <a:rPr sz="1850" spc="20" dirty="0">
                <a:latin typeface="Calibri"/>
                <a:cs typeface="Calibri"/>
              </a:rPr>
              <a:t>crisis</a:t>
            </a:r>
            <a:endParaRPr sz="1850">
              <a:latin typeface="Calibri"/>
              <a:cs typeface="Calibri"/>
            </a:endParaRPr>
          </a:p>
          <a:p>
            <a:pPr marL="12700" marR="9525" algn="just">
              <a:lnSpc>
                <a:spcPct val="108300"/>
              </a:lnSpc>
              <a:spcBef>
                <a:spcPts val="825"/>
              </a:spcBef>
            </a:pPr>
            <a:r>
              <a:rPr sz="1850" spc="15" dirty="0">
                <a:latin typeface="Calibri"/>
                <a:cs typeface="Calibri"/>
              </a:rPr>
              <a:t>But </a:t>
            </a:r>
            <a:r>
              <a:rPr sz="1850" spc="5" dirty="0">
                <a:latin typeface="Calibri"/>
                <a:cs typeface="Calibri"/>
              </a:rPr>
              <a:t>during</a:t>
            </a:r>
            <a:r>
              <a:rPr sz="1850" spc="10" dirty="0">
                <a:latin typeface="Calibri"/>
                <a:cs typeface="Calibri"/>
              </a:rPr>
              <a:t> </a:t>
            </a:r>
            <a:r>
              <a:rPr sz="1850" spc="20" dirty="0">
                <a:latin typeface="Calibri"/>
                <a:cs typeface="Calibri"/>
              </a:rPr>
              <a:t>the first </a:t>
            </a:r>
            <a:r>
              <a:rPr sz="1850" spc="10" dirty="0">
                <a:latin typeface="Calibri"/>
                <a:cs typeface="Calibri"/>
              </a:rPr>
              <a:t>three months</a:t>
            </a:r>
            <a:r>
              <a:rPr sz="1850" spc="1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of </a:t>
            </a:r>
            <a:r>
              <a:rPr sz="1850" spc="10" dirty="0">
                <a:latin typeface="Calibri"/>
                <a:cs typeface="Calibri"/>
              </a:rPr>
              <a:t>year </a:t>
            </a:r>
            <a:r>
              <a:rPr sz="1850" spc="30" dirty="0">
                <a:latin typeface="Calibri"/>
                <a:cs typeface="Calibri"/>
              </a:rPr>
              <a:t>2020, </a:t>
            </a:r>
            <a:r>
              <a:rPr sz="1850" spc="15" dirty="0">
                <a:latin typeface="Calibri"/>
                <a:cs typeface="Calibri"/>
              </a:rPr>
              <a:t>it </a:t>
            </a:r>
            <a:r>
              <a:rPr sz="1850" spc="25" dirty="0">
                <a:latin typeface="Calibri"/>
                <a:cs typeface="Calibri"/>
              </a:rPr>
              <a:t>caused </a:t>
            </a:r>
            <a:r>
              <a:rPr sz="1850" spc="10" dirty="0">
                <a:latin typeface="Calibri"/>
                <a:cs typeface="Calibri"/>
              </a:rPr>
              <a:t>a </a:t>
            </a:r>
            <a:r>
              <a:rPr sz="1850" spc="25" dirty="0">
                <a:latin typeface="Calibri"/>
                <a:cs typeface="Calibri"/>
              </a:rPr>
              <a:t>22% </a:t>
            </a:r>
            <a:r>
              <a:rPr sz="1850" spc="15" dirty="0">
                <a:latin typeface="Calibri"/>
                <a:cs typeface="Calibri"/>
              </a:rPr>
              <a:t>fall in </a:t>
            </a:r>
            <a:r>
              <a:rPr sz="1850" spc="5" dirty="0">
                <a:latin typeface="Calibri"/>
                <a:cs typeface="Calibri"/>
              </a:rPr>
              <a:t>international</a:t>
            </a:r>
            <a:r>
              <a:rPr sz="1850" spc="10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tourist </a:t>
            </a:r>
            <a:r>
              <a:rPr sz="1850" spc="10" dirty="0">
                <a:latin typeface="Calibri"/>
                <a:cs typeface="Calibri"/>
              </a:rPr>
              <a:t> arrivals,</a:t>
            </a:r>
            <a:endParaRPr sz="1850">
              <a:latin typeface="Calibri"/>
              <a:cs typeface="Calibri"/>
            </a:endParaRPr>
          </a:p>
          <a:p>
            <a:pPr marL="12700" marR="5080" algn="just">
              <a:lnSpc>
                <a:spcPct val="109400"/>
              </a:lnSpc>
              <a:spcBef>
                <a:spcPts val="875"/>
              </a:spcBef>
            </a:pPr>
            <a:r>
              <a:rPr sz="1850" spc="5" dirty="0">
                <a:latin typeface="Calibri"/>
                <a:cs typeface="Calibri"/>
              </a:rPr>
              <a:t>Reasons </a:t>
            </a:r>
            <a:r>
              <a:rPr sz="1850" spc="15" dirty="0">
                <a:latin typeface="Calibri"/>
                <a:cs typeface="Calibri"/>
              </a:rPr>
              <a:t>:- </a:t>
            </a:r>
            <a:r>
              <a:rPr sz="1850" spc="5" dirty="0">
                <a:latin typeface="Calibri"/>
                <a:cs typeface="Calibri"/>
              </a:rPr>
              <a:t>flight </a:t>
            </a:r>
            <a:r>
              <a:rPr sz="1850" spc="10" dirty="0">
                <a:latin typeface="Calibri"/>
                <a:cs typeface="Calibri"/>
              </a:rPr>
              <a:t>cancellations, </a:t>
            </a:r>
            <a:r>
              <a:rPr sz="1850" dirty="0">
                <a:latin typeface="Calibri"/>
                <a:cs typeface="Calibri"/>
              </a:rPr>
              <a:t>border </a:t>
            </a:r>
            <a:r>
              <a:rPr sz="1850" spc="10" dirty="0">
                <a:latin typeface="Calibri"/>
                <a:cs typeface="Calibri"/>
              </a:rPr>
              <a:t>closures, </a:t>
            </a:r>
            <a:r>
              <a:rPr sz="1850" spc="-5" dirty="0">
                <a:latin typeface="Calibri"/>
                <a:cs typeface="Calibri"/>
              </a:rPr>
              <a:t>travel </a:t>
            </a:r>
            <a:r>
              <a:rPr sz="1850" spc="5" dirty="0">
                <a:latin typeface="Calibri"/>
                <a:cs typeface="Calibri"/>
              </a:rPr>
              <a:t>restrictions </a:t>
            </a:r>
            <a:r>
              <a:rPr sz="1850" spc="10" dirty="0">
                <a:latin typeface="Calibri"/>
                <a:cs typeface="Calibri"/>
              </a:rPr>
              <a:t>and </a:t>
            </a:r>
            <a:r>
              <a:rPr sz="1850" spc="5" dirty="0">
                <a:latin typeface="Calibri"/>
                <a:cs typeface="Calibri"/>
              </a:rPr>
              <a:t>global lockdown. </a:t>
            </a:r>
            <a:r>
              <a:rPr sz="1850" spc="30" dirty="0">
                <a:latin typeface="Calibri"/>
                <a:cs typeface="Calibri"/>
              </a:rPr>
              <a:t>It </a:t>
            </a:r>
            <a:r>
              <a:rPr sz="1850" spc="15" dirty="0">
                <a:latin typeface="Calibri"/>
                <a:cs typeface="Calibri"/>
              </a:rPr>
              <a:t>was </a:t>
            </a:r>
            <a:r>
              <a:rPr sz="1850" spc="20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reported</a:t>
            </a:r>
            <a:r>
              <a:rPr sz="1850" spc="10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that</a:t>
            </a:r>
            <a:r>
              <a:rPr sz="1850" spc="5" dirty="0">
                <a:latin typeface="Calibri"/>
                <a:cs typeface="Calibri"/>
              </a:rPr>
              <a:t> </a:t>
            </a:r>
            <a:r>
              <a:rPr sz="1850" spc="30" dirty="0">
                <a:latin typeface="Calibri"/>
                <a:cs typeface="Calibri"/>
              </a:rPr>
              <a:t>91%</a:t>
            </a:r>
            <a:r>
              <a:rPr sz="1850" spc="3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of</a:t>
            </a:r>
            <a:r>
              <a:rPr sz="1850" spc="5" dirty="0">
                <a:latin typeface="Calibri"/>
                <a:cs typeface="Calibri"/>
              </a:rPr>
              <a:t> </a:t>
            </a:r>
            <a:r>
              <a:rPr sz="1850" spc="-15" dirty="0">
                <a:latin typeface="Calibri"/>
                <a:cs typeface="Calibri"/>
              </a:rPr>
              <a:t>world’s</a:t>
            </a:r>
            <a:r>
              <a:rPr sz="1850" spc="-10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population</a:t>
            </a:r>
            <a:r>
              <a:rPr sz="1850" spc="10" dirty="0">
                <a:latin typeface="Calibri"/>
                <a:cs typeface="Calibri"/>
              </a:rPr>
              <a:t> were</a:t>
            </a:r>
            <a:r>
              <a:rPr sz="1850" spc="15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restricted</a:t>
            </a:r>
            <a:r>
              <a:rPr sz="1850" spc="10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on</a:t>
            </a:r>
            <a:r>
              <a:rPr sz="1850" spc="10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international</a:t>
            </a:r>
            <a:r>
              <a:rPr sz="1850" spc="10" dirty="0">
                <a:latin typeface="Calibri"/>
                <a:cs typeface="Calibri"/>
              </a:rPr>
              <a:t> </a:t>
            </a:r>
            <a:r>
              <a:rPr sz="1850" spc="-5" dirty="0">
                <a:latin typeface="Calibri"/>
                <a:cs typeface="Calibri"/>
              </a:rPr>
              <a:t>travel</a:t>
            </a:r>
            <a:r>
              <a:rPr sz="1850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.</a:t>
            </a:r>
            <a:r>
              <a:rPr sz="1850" spc="10" dirty="0">
                <a:latin typeface="Calibri"/>
                <a:cs typeface="Calibri"/>
              </a:rPr>
              <a:t> </a:t>
            </a:r>
            <a:r>
              <a:rPr sz="1850" spc="-10" dirty="0">
                <a:latin typeface="Calibri"/>
                <a:cs typeface="Calibri"/>
              </a:rPr>
              <a:t>UNWTO </a:t>
            </a:r>
            <a:r>
              <a:rPr sz="1850" spc="-5" dirty="0">
                <a:latin typeface="Calibri"/>
                <a:cs typeface="Calibri"/>
              </a:rPr>
              <a:t> </a:t>
            </a:r>
            <a:r>
              <a:rPr sz="1850" spc="10" dirty="0">
                <a:latin typeface="Calibri"/>
                <a:cs typeface="Calibri"/>
              </a:rPr>
              <a:t>predicted </a:t>
            </a:r>
            <a:r>
              <a:rPr sz="1850" spc="30" dirty="0">
                <a:latin typeface="Calibri"/>
                <a:cs typeface="Calibri"/>
              </a:rPr>
              <a:t>80% </a:t>
            </a:r>
            <a:r>
              <a:rPr sz="1850" spc="10" dirty="0">
                <a:latin typeface="Calibri"/>
                <a:cs typeface="Calibri"/>
              </a:rPr>
              <a:t>down </a:t>
            </a:r>
            <a:r>
              <a:rPr sz="1850" spc="15" dirty="0">
                <a:latin typeface="Calibri"/>
                <a:cs typeface="Calibri"/>
              </a:rPr>
              <a:t>in </a:t>
            </a:r>
            <a:r>
              <a:rPr sz="1850" spc="5" dirty="0">
                <a:latin typeface="Calibri"/>
                <a:cs typeface="Calibri"/>
              </a:rPr>
              <a:t>international </a:t>
            </a:r>
            <a:r>
              <a:rPr sz="1850" spc="15" dirty="0">
                <a:latin typeface="Calibri"/>
                <a:cs typeface="Calibri"/>
              </a:rPr>
              <a:t>tourism in </a:t>
            </a:r>
            <a:r>
              <a:rPr sz="1850" spc="-5" dirty="0">
                <a:latin typeface="Calibri"/>
                <a:cs typeface="Calibri"/>
              </a:rPr>
              <a:t>year </a:t>
            </a:r>
            <a:r>
              <a:rPr sz="1850" spc="25" dirty="0">
                <a:latin typeface="Calibri"/>
                <a:cs typeface="Calibri"/>
              </a:rPr>
              <a:t>2020. </a:t>
            </a:r>
            <a:r>
              <a:rPr sz="1850" spc="-5" dirty="0">
                <a:latin typeface="Calibri"/>
                <a:cs typeface="Calibri"/>
              </a:rPr>
              <a:t>They </a:t>
            </a:r>
            <a:r>
              <a:rPr sz="1850" spc="15" dirty="0">
                <a:latin typeface="Calibri"/>
                <a:cs typeface="Calibri"/>
              </a:rPr>
              <a:t>promoted </a:t>
            </a:r>
            <a:r>
              <a:rPr sz="1850" spc="10" dirty="0">
                <a:latin typeface="Calibri"/>
                <a:cs typeface="Calibri"/>
              </a:rPr>
              <a:t>a </a:t>
            </a:r>
            <a:r>
              <a:rPr sz="1850" spc="15" dirty="0">
                <a:latin typeface="Calibri"/>
                <a:cs typeface="Calibri"/>
              </a:rPr>
              <a:t>campaign </a:t>
            </a:r>
            <a:r>
              <a:rPr sz="1850" spc="5" dirty="0">
                <a:latin typeface="Calibri"/>
                <a:cs typeface="Calibri"/>
              </a:rPr>
              <a:t>with </a:t>
            </a:r>
            <a:r>
              <a:rPr sz="1850" spc="10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hashtag</a:t>
            </a:r>
            <a:r>
              <a:rPr sz="1850" spc="55" dirty="0">
                <a:latin typeface="Calibri"/>
                <a:cs typeface="Calibri"/>
              </a:rPr>
              <a:t> </a:t>
            </a:r>
            <a:r>
              <a:rPr sz="1850" spc="-30" dirty="0">
                <a:latin typeface="Calibri"/>
                <a:cs typeface="Calibri"/>
              </a:rPr>
              <a:t>(#Travel</a:t>
            </a:r>
            <a:r>
              <a:rPr sz="1850" spc="215" dirty="0">
                <a:latin typeface="Calibri"/>
                <a:cs typeface="Calibri"/>
              </a:rPr>
              <a:t> </a:t>
            </a:r>
            <a:r>
              <a:rPr sz="1850" spc="-10" dirty="0">
                <a:latin typeface="Calibri"/>
                <a:cs typeface="Calibri"/>
              </a:rPr>
              <a:t>Tomorrow)</a:t>
            </a:r>
            <a:r>
              <a:rPr sz="1850" spc="75" dirty="0">
                <a:latin typeface="Calibri"/>
                <a:cs typeface="Calibri"/>
              </a:rPr>
              <a:t> </a:t>
            </a:r>
            <a:r>
              <a:rPr sz="1850" spc="10" dirty="0">
                <a:latin typeface="Calibri"/>
                <a:cs typeface="Calibri"/>
              </a:rPr>
              <a:t>and</a:t>
            </a:r>
            <a:r>
              <a:rPr sz="1850" spc="15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hope</a:t>
            </a:r>
            <a:r>
              <a:rPr sz="1850" spc="14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that</a:t>
            </a:r>
            <a:r>
              <a:rPr sz="1850" spc="85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by</a:t>
            </a:r>
            <a:r>
              <a:rPr sz="1850" spc="10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staying</a:t>
            </a:r>
            <a:r>
              <a:rPr sz="1850" spc="50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today</a:t>
            </a:r>
            <a:r>
              <a:rPr sz="1850" spc="80" dirty="0">
                <a:latin typeface="Calibri"/>
                <a:cs typeface="Calibri"/>
              </a:rPr>
              <a:t> </a:t>
            </a:r>
            <a:r>
              <a:rPr sz="1850" spc="10" dirty="0">
                <a:latin typeface="Calibri"/>
                <a:cs typeface="Calibri"/>
              </a:rPr>
              <a:t>at</a:t>
            </a:r>
            <a:r>
              <a:rPr sz="1850" spc="5" dirty="0">
                <a:latin typeface="Calibri"/>
                <a:cs typeface="Calibri"/>
              </a:rPr>
              <a:t> </a:t>
            </a:r>
            <a:r>
              <a:rPr sz="1850" dirty="0">
                <a:latin typeface="Calibri"/>
                <a:cs typeface="Calibri"/>
              </a:rPr>
              <a:t>home,</a:t>
            </a:r>
            <a:r>
              <a:rPr sz="1850" spc="85" dirty="0">
                <a:latin typeface="Calibri"/>
                <a:cs typeface="Calibri"/>
              </a:rPr>
              <a:t> </a:t>
            </a:r>
            <a:r>
              <a:rPr sz="1850" spc="5" dirty="0">
                <a:latin typeface="Calibri"/>
                <a:cs typeface="Calibri"/>
              </a:rPr>
              <a:t>tomorrow</a:t>
            </a:r>
            <a:r>
              <a:rPr sz="1850" spc="125" dirty="0">
                <a:latin typeface="Calibri"/>
                <a:cs typeface="Calibri"/>
              </a:rPr>
              <a:t> </a:t>
            </a:r>
            <a:r>
              <a:rPr sz="1850" spc="15" dirty="0">
                <a:latin typeface="Calibri"/>
                <a:cs typeface="Calibri"/>
              </a:rPr>
              <a:t>we</a:t>
            </a:r>
            <a:r>
              <a:rPr sz="1850" dirty="0">
                <a:latin typeface="Calibri"/>
                <a:cs typeface="Calibri"/>
              </a:rPr>
              <a:t> </a:t>
            </a:r>
            <a:r>
              <a:rPr sz="1850" spc="20" dirty="0">
                <a:latin typeface="Calibri"/>
                <a:cs typeface="Calibri"/>
              </a:rPr>
              <a:t>can</a:t>
            </a:r>
            <a:r>
              <a:rPr sz="1850" spc="25" dirty="0">
                <a:latin typeface="Calibri"/>
                <a:cs typeface="Calibri"/>
              </a:rPr>
              <a:t> </a:t>
            </a:r>
            <a:r>
              <a:rPr sz="1850" spc="-15" dirty="0">
                <a:latin typeface="Calibri"/>
                <a:cs typeface="Calibri"/>
              </a:rPr>
              <a:t>travel</a:t>
            </a:r>
            <a:endParaRPr sz="18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62150" y="1852676"/>
            <a:ext cx="9607550" cy="0"/>
          </a:xfrm>
          <a:custGeom>
            <a:avLst/>
            <a:gdLst/>
            <a:ahLst/>
            <a:cxnLst/>
            <a:rect l="l" t="t" r="r" b="b"/>
            <a:pathLst>
              <a:path w="9607550">
                <a:moveTo>
                  <a:pt x="0" y="0"/>
                </a:moveTo>
                <a:lnTo>
                  <a:pt x="9607423" y="0"/>
                </a:lnTo>
              </a:path>
            </a:pathLst>
          </a:custGeom>
          <a:ln w="31750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31619" y="762380"/>
            <a:ext cx="6692265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b="1" spc="-15" dirty="0">
                <a:solidFill>
                  <a:srgbClr val="000000"/>
                </a:solidFill>
                <a:latin typeface="Calibri"/>
                <a:cs typeface="Calibri"/>
              </a:rPr>
              <a:t>TOURISM</a:t>
            </a:r>
            <a:r>
              <a:rPr sz="3200" b="1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sz="3200" b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spc="-40" dirty="0">
                <a:solidFill>
                  <a:srgbClr val="000000"/>
                </a:solidFill>
                <a:latin typeface="Calibri"/>
                <a:cs typeface="Calibri"/>
              </a:rPr>
              <a:t>MADHYA</a:t>
            </a:r>
            <a:r>
              <a:rPr sz="3200" b="1" spc="-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spc="5" dirty="0">
                <a:solidFill>
                  <a:srgbClr val="000000"/>
                </a:solidFill>
                <a:latin typeface="Calibri"/>
                <a:cs typeface="Calibri"/>
              </a:rPr>
              <a:t>PRADESH</a:t>
            </a:r>
            <a:r>
              <a:rPr sz="3200" b="1" spc="-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spc="5" dirty="0">
                <a:solidFill>
                  <a:srgbClr val="000000"/>
                </a:solidFill>
                <a:latin typeface="Calibri"/>
                <a:cs typeface="Calibri"/>
              </a:rPr>
              <a:t>,</a:t>
            </a:r>
            <a:r>
              <a:rPr sz="3200" b="1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spc="-15" dirty="0">
                <a:solidFill>
                  <a:srgbClr val="000000"/>
                </a:solidFill>
                <a:latin typeface="Calibri"/>
                <a:cs typeface="Calibri"/>
              </a:rPr>
              <a:t>INDIA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8620" y="1870392"/>
            <a:ext cx="9467215" cy="3277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9235" algn="just">
              <a:lnSpc>
                <a:spcPct val="101200"/>
              </a:lnSpc>
              <a:spcBef>
                <a:spcPts val="100"/>
              </a:spcBef>
              <a:buClr>
                <a:srgbClr val="B71E42"/>
              </a:buClr>
              <a:buFont typeface="Arial"/>
              <a:buChar char="•"/>
              <a:tabLst>
                <a:tab pos="241935" algn="l"/>
              </a:tabLst>
            </a:pPr>
            <a:r>
              <a:rPr sz="1700" dirty="0">
                <a:latin typeface="Calibri"/>
                <a:cs typeface="Calibri"/>
              </a:rPr>
              <a:t>Incredible India </a:t>
            </a:r>
            <a:r>
              <a:rPr sz="1700" spc="5" dirty="0">
                <a:latin typeface="Calibri"/>
                <a:cs typeface="Calibri"/>
              </a:rPr>
              <a:t>has </a:t>
            </a:r>
            <a:r>
              <a:rPr sz="1700" dirty="0">
                <a:latin typeface="Calibri"/>
                <a:cs typeface="Calibri"/>
              </a:rPr>
              <a:t>many </a:t>
            </a:r>
            <a:r>
              <a:rPr sz="1700" spc="-10" dirty="0">
                <a:latin typeface="Calibri"/>
                <a:cs typeface="Calibri"/>
              </a:rPr>
              <a:t>attractive </a:t>
            </a:r>
            <a:r>
              <a:rPr sz="1700" spc="-5" dirty="0">
                <a:latin typeface="Calibri"/>
                <a:cs typeface="Calibri"/>
              </a:rPr>
              <a:t>destinations </a:t>
            </a:r>
            <a:r>
              <a:rPr sz="1700" dirty="0">
                <a:latin typeface="Calibri"/>
                <a:cs typeface="Calibri"/>
              </a:rPr>
              <a:t>with </a:t>
            </a:r>
            <a:r>
              <a:rPr sz="1700" spc="5" dirty="0">
                <a:latin typeface="Calibri"/>
                <a:cs typeface="Calibri"/>
              </a:rPr>
              <a:t>its </a:t>
            </a:r>
            <a:r>
              <a:rPr sz="1700" dirty="0">
                <a:latin typeface="Calibri"/>
                <a:cs typeface="Calibri"/>
              </a:rPr>
              <a:t>unique </a:t>
            </a:r>
            <a:r>
              <a:rPr sz="1700" spc="10" dirty="0">
                <a:latin typeface="Calibri"/>
                <a:cs typeface="Calibri"/>
              </a:rPr>
              <a:t>charm and </a:t>
            </a:r>
            <a:r>
              <a:rPr sz="1700" spc="-15" dirty="0">
                <a:latin typeface="Calibri"/>
                <a:cs typeface="Calibri"/>
              </a:rPr>
              <a:t>diversity. </a:t>
            </a:r>
            <a:r>
              <a:rPr sz="1500" spc="15" dirty="0">
                <a:solidFill>
                  <a:srgbClr val="3B4752"/>
                </a:solidFill>
                <a:latin typeface="Calibri"/>
                <a:cs typeface="Calibri"/>
              </a:rPr>
              <a:t>As the </a:t>
            </a:r>
            <a:r>
              <a:rPr sz="1500" spc="-5" dirty="0">
                <a:solidFill>
                  <a:srgbClr val="3B4752"/>
                </a:solidFill>
                <a:latin typeface="Calibri"/>
                <a:cs typeface="Calibri"/>
              </a:rPr>
              <a:t>name </a:t>
            </a:r>
            <a:r>
              <a:rPr sz="1500" spc="-20" dirty="0">
                <a:solidFill>
                  <a:srgbClr val="3B4752"/>
                </a:solidFill>
                <a:latin typeface="Calibri"/>
                <a:cs typeface="Calibri"/>
              </a:rPr>
              <a:t>suggests, </a:t>
            </a:r>
            <a:r>
              <a:rPr sz="1500" spc="-325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1500" spc="-15" dirty="0">
                <a:solidFill>
                  <a:srgbClr val="3B4752"/>
                </a:solidFill>
                <a:latin typeface="Calibri"/>
                <a:cs typeface="Calibri"/>
              </a:rPr>
              <a:t>Madhya </a:t>
            </a:r>
            <a:r>
              <a:rPr sz="1500" spc="-5" dirty="0">
                <a:solidFill>
                  <a:srgbClr val="3B4752"/>
                </a:solidFill>
                <a:latin typeface="Calibri"/>
                <a:cs typeface="Calibri"/>
              </a:rPr>
              <a:t>Pradesh </a:t>
            </a:r>
            <a:r>
              <a:rPr sz="1500" spc="10" dirty="0">
                <a:solidFill>
                  <a:srgbClr val="3B4752"/>
                </a:solidFill>
                <a:latin typeface="Calibri"/>
                <a:cs typeface="Calibri"/>
              </a:rPr>
              <a:t>lies </a:t>
            </a:r>
            <a:r>
              <a:rPr sz="1500" spc="-25" dirty="0">
                <a:solidFill>
                  <a:srgbClr val="3B4752"/>
                </a:solidFill>
                <a:latin typeface="Calibri"/>
                <a:cs typeface="Calibri"/>
              </a:rPr>
              <a:t>at </a:t>
            </a:r>
            <a:r>
              <a:rPr sz="1500" spc="-10" dirty="0">
                <a:solidFill>
                  <a:srgbClr val="3B4752"/>
                </a:solidFill>
                <a:latin typeface="Calibri"/>
                <a:cs typeface="Calibri"/>
              </a:rPr>
              <a:t>the centre </a:t>
            </a:r>
            <a:r>
              <a:rPr sz="1500" spc="15" dirty="0">
                <a:solidFill>
                  <a:srgbClr val="3B4752"/>
                </a:solidFill>
                <a:latin typeface="Calibri"/>
                <a:cs typeface="Calibri"/>
              </a:rPr>
              <a:t>of the </a:t>
            </a:r>
            <a:r>
              <a:rPr sz="1500" spc="-10" dirty="0">
                <a:solidFill>
                  <a:srgbClr val="3B4752"/>
                </a:solidFill>
                <a:latin typeface="Calibri"/>
                <a:cs typeface="Calibri"/>
              </a:rPr>
              <a:t>country </a:t>
            </a:r>
            <a:r>
              <a:rPr sz="1500" spc="-5" dirty="0">
                <a:solidFill>
                  <a:srgbClr val="3B4752"/>
                </a:solidFill>
                <a:latin typeface="Calibri"/>
                <a:cs typeface="Calibri"/>
              </a:rPr>
              <a:t>and </a:t>
            </a:r>
            <a:r>
              <a:rPr sz="1500" spc="15" dirty="0">
                <a:solidFill>
                  <a:srgbClr val="3B4752"/>
                </a:solidFill>
                <a:latin typeface="Calibri"/>
                <a:cs typeface="Calibri"/>
              </a:rPr>
              <a:t>is </a:t>
            </a:r>
            <a:r>
              <a:rPr sz="1500" dirty="0">
                <a:solidFill>
                  <a:srgbClr val="3B4752"/>
                </a:solidFill>
                <a:latin typeface="Calibri"/>
                <a:cs typeface="Calibri"/>
              </a:rPr>
              <a:t>sometimes </a:t>
            </a:r>
            <a:r>
              <a:rPr sz="1500" spc="-20" dirty="0">
                <a:solidFill>
                  <a:srgbClr val="3B4752"/>
                </a:solidFill>
                <a:latin typeface="Calibri"/>
                <a:cs typeface="Calibri"/>
              </a:rPr>
              <a:t>referred </a:t>
            </a:r>
            <a:r>
              <a:rPr sz="1500" spc="-30" dirty="0">
                <a:solidFill>
                  <a:srgbClr val="3B4752"/>
                </a:solidFill>
                <a:latin typeface="Calibri"/>
                <a:cs typeface="Calibri"/>
              </a:rPr>
              <a:t>to </a:t>
            </a:r>
            <a:r>
              <a:rPr sz="1500" spc="15" dirty="0">
                <a:solidFill>
                  <a:srgbClr val="3B4752"/>
                </a:solidFill>
                <a:latin typeface="Calibri"/>
                <a:cs typeface="Calibri"/>
              </a:rPr>
              <a:t>as </a:t>
            </a:r>
            <a:r>
              <a:rPr sz="1500" spc="-10" dirty="0">
                <a:solidFill>
                  <a:srgbClr val="3B4752"/>
                </a:solidFill>
                <a:latin typeface="Calibri"/>
                <a:cs typeface="Calibri"/>
              </a:rPr>
              <a:t>the “Heart </a:t>
            </a:r>
            <a:r>
              <a:rPr sz="1500" spc="15" dirty="0">
                <a:solidFill>
                  <a:srgbClr val="3B4752"/>
                </a:solidFill>
                <a:latin typeface="Calibri"/>
                <a:cs typeface="Calibri"/>
              </a:rPr>
              <a:t>of </a:t>
            </a:r>
            <a:r>
              <a:rPr sz="1500" spc="-20" dirty="0">
                <a:solidFill>
                  <a:srgbClr val="3B4752"/>
                </a:solidFill>
                <a:latin typeface="Calibri"/>
                <a:cs typeface="Calibri"/>
              </a:rPr>
              <a:t>India”.</a:t>
            </a:r>
            <a:r>
              <a:rPr sz="1500" spc="295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1700" spc="-20" dirty="0">
                <a:solidFill>
                  <a:srgbClr val="3B4752"/>
                </a:solidFill>
                <a:latin typeface="Calibri"/>
                <a:cs typeface="Calibri"/>
              </a:rPr>
              <a:t>The </a:t>
            </a:r>
            <a:r>
              <a:rPr sz="1700" spc="5" dirty="0">
                <a:solidFill>
                  <a:srgbClr val="3B4752"/>
                </a:solidFill>
                <a:latin typeface="Calibri"/>
                <a:cs typeface="Calibri"/>
              </a:rPr>
              <a:t>culture </a:t>
            </a:r>
            <a:r>
              <a:rPr sz="1700" spc="10" dirty="0">
                <a:solidFill>
                  <a:srgbClr val="3B4752"/>
                </a:solidFill>
                <a:latin typeface="Calibri"/>
                <a:cs typeface="Calibri"/>
              </a:rPr>
              <a:t> and</a:t>
            </a:r>
            <a:r>
              <a:rPr sz="1700" spc="-20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1700" spc="5" dirty="0">
                <a:solidFill>
                  <a:srgbClr val="3B4752"/>
                </a:solidFill>
                <a:latin typeface="Calibri"/>
                <a:cs typeface="Calibri"/>
              </a:rPr>
              <a:t>tradition</a:t>
            </a:r>
            <a:r>
              <a:rPr sz="1700" spc="-185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1700" spc="5" dirty="0">
                <a:solidFill>
                  <a:srgbClr val="3B4752"/>
                </a:solidFill>
                <a:latin typeface="Calibri"/>
                <a:cs typeface="Calibri"/>
              </a:rPr>
              <a:t>of</a:t>
            </a:r>
            <a:r>
              <a:rPr sz="1700" spc="60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1700" spc="10" dirty="0">
                <a:solidFill>
                  <a:srgbClr val="3B4752"/>
                </a:solidFill>
                <a:latin typeface="Calibri"/>
                <a:cs typeface="Calibri"/>
              </a:rPr>
              <a:t>the</a:t>
            </a:r>
            <a:r>
              <a:rPr sz="1700" spc="-40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1700" spc="20" dirty="0">
                <a:solidFill>
                  <a:srgbClr val="3B4752"/>
                </a:solidFill>
                <a:latin typeface="Calibri"/>
                <a:cs typeface="Calibri"/>
              </a:rPr>
              <a:t>State</a:t>
            </a:r>
            <a:r>
              <a:rPr sz="1700" spc="-190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3B4752"/>
                </a:solidFill>
                <a:latin typeface="Calibri"/>
                <a:cs typeface="Calibri"/>
              </a:rPr>
              <a:t>is</a:t>
            </a:r>
            <a:r>
              <a:rPr sz="1700" spc="-10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1700" dirty="0">
                <a:solidFill>
                  <a:srgbClr val="3B4752"/>
                </a:solidFill>
                <a:latin typeface="Calibri"/>
                <a:cs typeface="Calibri"/>
              </a:rPr>
              <a:t>also</a:t>
            </a:r>
            <a:r>
              <a:rPr sz="1700" spc="-25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3B4752"/>
                </a:solidFill>
                <a:latin typeface="Calibri"/>
                <a:cs typeface="Calibri"/>
              </a:rPr>
              <a:t>very</a:t>
            </a:r>
            <a:r>
              <a:rPr sz="1700" spc="25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1700" spc="-5" dirty="0">
                <a:solidFill>
                  <a:srgbClr val="3B4752"/>
                </a:solidFill>
                <a:latin typeface="Calibri"/>
                <a:cs typeface="Calibri"/>
              </a:rPr>
              <a:t>versatile.</a:t>
            </a:r>
            <a:endParaRPr sz="1700">
              <a:latin typeface="Calibri"/>
              <a:cs typeface="Calibri"/>
            </a:endParaRPr>
          </a:p>
          <a:p>
            <a:pPr marL="241300" marR="5080" indent="-229235" algn="just">
              <a:lnSpc>
                <a:spcPct val="100299"/>
              </a:lnSpc>
              <a:spcBef>
                <a:spcPts val="960"/>
              </a:spcBef>
              <a:buClr>
                <a:srgbClr val="B71E42"/>
              </a:buClr>
              <a:buFont typeface="Arial"/>
              <a:buChar char="•"/>
              <a:tabLst>
                <a:tab pos="241935" algn="l"/>
              </a:tabLst>
            </a:pPr>
            <a:r>
              <a:rPr sz="1700" spc="-5" dirty="0">
                <a:latin typeface="Calibri"/>
                <a:cs typeface="Calibri"/>
              </a:rPr>
              <a:t>Madhya Pradesh </a:t>
            </a:r>
            <a:r>
              <a:rPr sz="1700" spc="-20" dirty="0">
                <a:latin typeface="Calibri"/>
                <a:cs typeface="Calibri"/>
              </a:rPr>
              <a:t>Tourism </a:t>
            </a:r>
            <a:r>
              <a:rPr sz="1700" spc="-5" dirty="0">
                <a:latin typeface="Calibri"/>
                <a:cs typeface="Calibri"/>
              </a:rPr>
              <a:t>is </a:t>
            </a:r>
            <a:r>
              <a:rPr sz="1700" spc="-10" dirty="0">
                <a:latin typeface="Calibri"/>
                <a:cs typeface="Calibri"/>
              </a:rPr>
              <a:t>blessed </a:t>
            </a:r>
            <a:r>
              <a:rPr sz="1700" dirty="0">
                <a:latin typeface="Calibri"/>
                <a:cs typeface="Calibri"/>
              </a:rPr>
              <a:t>with </a:t>
            </a:r>
            <a:r>
              <a:rPr sz="1700" spc="-5" dirty="0">
                <a:latin typeface="Calibri"/>
                <a:cs typeface="Calibri"/>
              </a:rPr>
              <a:t>heterogeneity </a:t>
            </a:r>
            <a:r>
              <a:rPr sz="1700" dirty="0">
                <a:latin typeface="Calibri"/>
                <a:cs typeface="Calibri"/>
              </a:rPr>
              <a:t>of topography </a:t>
            </a:r>
            <a:r>
              <a:rPr sz="1700" spc="-10" dirty="0">
                <a:latin typeface="Calibri"/>
                <a:cs typeface="Calibri"/>
              </a:rPr>
              <a:t>(Panchmarhi, </a:t>
            </a:r>
            <a:r>
              <a:rPr sz="1700" spc="-5" dirty="0">
                <a:latin typeface="Calibri"/>
                <a:cs typeface="Calibri"/>
              </a:rPr>
              <a:t>Madai), </a:t>
            </a:r>
            <a:r>
              <a:rPr sz="1700" dirty="0">
                <a:latin typeface="Calibri"/>
                <a:cs typeface="Calibri"/>
              </a:rPr>
              <a:t>beautiful </a:t>
            </a:r>
            <a:r>
              <a:rPr sz="1700" spc="5" dirty="0">
                <a:latin typeface="Calibri"/>
                <a:cs typeface="Calibri"/>
              </a:rPr>
              <a:t> </a:t>
            </a:r>
            <a:r>
              <a:rPr sz="1700" spc="-20" dirty="0">
                <a:latin typeface="Calibri"/>
                <a:cs typeface="Calibri"/>
              </a:rPr>
              <a:t>wildlife </a:t>
            </a:r>
            <a:r>
              <a:rPr sz="1700" spc="5" dirty="0">
                <a:latin typeface="Calibri"/>
                <a:cs typeface="Calibri"/>
              </a:rPr>
              <a:t>(Kanha, </a:t>
            </a:r>
            <a:r>
              <a:rPr sz="1700" spc="-10" dirty="0">
                <a:latin typeface="Calibri"/>
                <a:cs typeface="Calibri"/>
              </a:rPr>
              <a:t>Bandhavgarh, </a:t>
            </a:r>
            <a:r>
              <a:rPr sz="1700" spc="-5" dirty="0">
                <a:latin typeface="Calibri"/>
                <a:cs typeface="Calibri"/>
              </a:rPr>
              <a:t>Pench), cosmopolitan heritage </a:t>
            </a:r>
            <a:r>
              <a:rPr sz="1700" dirty="0">
                <a:latin typeface="Calibri"/>
                <a:cs typeface="Calibri"/>
              </a:rPr>
              <a:t>(Mandu, </a:t>
            </a:r>
            <a:r>
              <a:rPr sz="1700" spc="-10" dirty="0">
                <a:latin typeface="Calibri"/>
                <a:cs typeface="Calibri"/>
              </a:rPr>
              <a:t>Shivpuri, Gwalior), </a:t>
            </a:r>
            <a:r>
              <a:rPr sz="1700" spc="-5" dirty="0">
                <a:latin typeface="Calibri"/>
                <a:cs typeface="Calibri"/>
              </a:rPr>
              <a:t>world </a:t>
            </a:r>
            <a:r>
              <a:rPr sz="1700" dirty="0">
                <a:latin typeface="Calibri"/>
                <a:cs typeface="Calibri"/>
              </a:rPr>
              <a:t>heritage </a:t>
            </a:r>
            <a:r>
              <a:rPr sz="1700" spc="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sites </a:t>
            </a:r>
            <a:r>
              <a:rPr sz="1700" spc="-10" dirty="0">
                <a:latin typeface="Calibri"/>
                <a:cs typeface="Calibri"/>
              </a:rPr>
              <a:t>(Bhimbetika, </a:t>
            </a:r>
            <a:r>
              <a:rPr sz="1700" dirty="0">
                <a:latin typeface="Calibri"/>
                <a:cs typeface="Calibri"/>
              </a:rPr>
              <a:t>Sanchi) </a:t>
            </a:r>
            <a:r>
              <a:rPr sz="1700" spc="-20" dirty="0">
                <a:latin typeface="Calibri"/>
                <a:cs typeface="Calibri"/>
              </a:rPr>
              <a:t>and </a:t>
            </a:r>
            <a:r>
              <a:rPr sz="1700" spc="-5" dirty="0">
                <a:latin typeface="Calibri"/>
                <a:cs typeface="Calibri"/>
              </a:rPr>
              <a:t>religious </a:t>
            </a:r>
            <a:r>
              <a:rPr sz="1700" spc="-15" dirty="0">
                <a:latin typeface="Calibri"/>
                <a:cs typeface="Calibri"/>
              </a:rPr>
              <a:t>sites </a:t>
            </a:r>
            <a:r>
              <a:rPr sz="1700" spc="-5" dirty="0">
                <a:latin typeface="Calibri"/>
                <a:cs typeface="Calibri"/>
              </a:rPr>
              <a:t>(Ujjain, Narmada, </a:t>
            </a:r>
            <a:r>
              <a:rPr sz="1700" spc="-10" dirty="0">
                <a:latin typeface="Calibri"/>
                <a:cs typeface="Calibri"/>
              </a:rPr>
              <a:t>Amarkantak) </a:t>
            </a:r>
            <a:r>
              <a:rPr sz="1700" spc="-5" dirty="0">
                <a:latin typeface="Calibri"/>
                <a:cs typeface="Calibri"/>
              </a:rPr>
              <a:t>is </a:t>
            </a:r>
            <a:r>
              <a:rPr sz="1700" spc="-10" dirty="0">
                <a:latin typeface="Calibri"/>
                <a:cs typeface="Calibri"/>
              </a:rPr>
              <a:t>becoming </a:t>
            </a:r>
            <a:r>
              <a:rPr sz="1700" spc="5" dirty="0">
                <a:latin typeface="Calibri"/>
                <a:cs typeface="Calibri"/>
              </a:rPr>
              <a:t>one among </a:t>
            </a:r>
            <a:r>
              <a:rPr sz="1700" spc="10" dirty="0">
                <a:latin typeface="Calibri"/>
                <a:cs typeface="Calibri"/>
              </a:rPr>
              <a:t>the </a:t>
            </a:r>
            <a:r>
              <a:rPr sz="1700" spc="15" dirty="0">
                <a:latin typeface="Calibri"/>
                <a:cs typeface="Calibri"/>
              </a:rPr>
              <a:t> </a:t>
            </a:r>
            <a:r>
              <a:rPr sz="1700" spc="10" dirty="0">
                <a:latin typeface="Calibri"/>
                <a:cs typeface="Calibri"/>
              </a:rPr>
              <a:t>top </a:t>
            </a:r>
            <a:r>
              <a:rPr sz="1700" spc="-5" dirty="0">
                <a:latin typeface="Calibri"/>
                <a:cs typeface="Calibri"/>
              </a:rPr>
              <a:t>tourist destination. </a:t>
            </a:r>
            <a:r>
              <a:rPr sz="1700" dirty="0">
                <a:latin typeface="Calibri"/>
                <a:cs typeface="Calibri"/>
              </a:rPr>
              <a:t>The </a:t>
            </a:r>
            <a:r>
              <a:rPr sz="1700" spc="-5" dirty="0">
                <a:latin typeface="Calibri"/>
                <a:cs typeface="Calibri"/>
              </a:rPr>
              <a:t>natural </a:t>
            </a:r>
            <a:r>
              <a:rPr sz="1700" spc="5" dirty="0">
                <a:latin typeface="Calibri"/>
                <a:cs typeface="Calibri"/>
              </a:rPr>
              <a:t>panorama </a:t>
            </a:r>
            <a:r>
              <a:rPr sz="1700" spc="10" dirty="0">
                <a:latin typeface="Calibri"/>
                <a:cs typeface="Calibri"/>
              </a:rPr>
              <a:t>and </a:t>
            </a:r>
            <a:r>
              <a:rPr sz="1700" spc="-10" dirty="0">
                <a:latin typeface="Calibri"/>
                <a:cs typeface="Calibri"/>
              </a:rPr>
              <a:t>breathtaking</a:t>
            </a:r>
            <a:r>
              <a:rPr sz="1700" spc="360" dirty="0">
                <a:latin typeface="Calibri"/>
                <a:cs typeface="Calibri"/>
              </a:rPr>
              <a:t> </a:t>
            </a:r>
            <a:r>
              <a:rPr sz="1700" spc="-20" dirty="0">
                <a:latin typeface="Calibri"/>
                <a:cs typeface="Calibri"/>
              </a:rPr>
              <a:t>wildlife </a:t>
            </a:r>
            <a:r>
              <a:rPr sz="1700" spc="5" dirty="0">
                <a:latin typeface="Calibri"/>
                <a:cs typeface="Calibri"/>
              </a:rPr>
              <a:t>sightings </a:t>
            </a:r>
            <a:r>
              <a:rPr sz="1700" dirty="0">
                <a:latin typeface="Calibri"/>
                <a:cs typeface="Calibri"/>
              </a:rPr>
              <a:t>have </a:t>
            </a:r>
            <a:r>
              <a:rPr sz="1700" spc="-5" dirty="0">
                <a:latin typeface="Calibri"/>
                <a:cs typeface="Calibri"/>
              </a:rPr>
              <a:t>captivated </a:t>
            </a:r>
            <a:r>
              <a:rPr sz="1700" dirty="0">
                <a:latin typeface="Calibri"/>
                <a:cs typeface="Calibri"/>
              </a:rPr>
              <a:t>not </a:t>
            </a:r>
            <a:r>
              <a:rPr sz="1700" spc="5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only</a:t>
            </a:r>
            <a:r>
              <a:rPr sz="1700" spc="-45" dirty="0">
                <a:latin typeface="Calibri"/>
                <a:cs typeface="Calibri"/>
              </a:rPr>
              <a:t> </a:t>
            </a:r>
            <a:r>
              <a:rPr sz="1700" spc="10" dirty="0">
                <a:latin typeface="Calibri"/>
                <a:cs typeface="Calibri"/>
              </a:rPr>
              <a:t>the</a:t>
            </a:r>
            <a:r>
              <a:rPr sz="1700" spc="-45" dirty="0">
                <a:latin typeface="Calibri"/>
                <a:cs typeface="Calibri"/>
              </a:rPr>
              <a:t> </a:t>
            </a:r>
            <a:r>
              <a:rPr sz="1700" dirty="0">
                <a:latin typeface="Calibri"/>
                <a:cs typeface="Calibri"/>
              </a:rPr>
              <a:t>domestic</a:t>
            </a:r>
            <a:r>
              <a:rPr sz="1700" spc="380" dirty="0">
                <a:latin typeface="Calibri"/>
                <a:cs typeface="Calibri"/>
              </a:rPr>
              <a:t> </a:t>
            </a:r>
            <a:r>
              <a:rPr sz="1700" spc="5" dirty="0">
                <a:latin typeface="Calibri"/>
                <a:cs typeface="Calibri"/>
              </a:rPr>
              <a:t>tourists</a:t>
            </a:r>
            <a:r>
              <a:rPr sz="1700" spc="-80" dirty="0">
                <a:latin typeface="Calibri"/>
                <a:cs typeface="Calibri"/>
              </a:rPr>
              <a:t> </a:t>
            </a:r>
            <a:r>
              <a:rPr sz="1700" spc="5" dirty="0">
                <a:latin typeface="Calibri"/>
                <a:cs typeface="Calibri"/>
              </a:rPr>
              <a:t>but</a:t>
            </a:r>
            <a:r>
              <a:rPr sz="1700" spc="-70" dirty="0">
                <a:latin typeface="Calibri"/>
                <a:cs typeface="Calibri"/>
              </a:rPr>
              <a:t> </a:t>
            </a:r>
            <a:r>
              <a:rPr sz="1700" spc="10" dirty="0">
                <a:latin typeface="Calibri"/>
                <a:cs typeface="Calibri"/>
              </a:rPr>
              <a:t>across</a:t>
            </a:r>
            <a:r>
              <a:rPr sz="1700" spc="-80" dirty="0">
                <a:latin typeface="Calibri"/>
                <a:cs typeface="Calibri"/>
              </a:rPr>
              <a:t> </a:t>
            </a:r>
            <a:r>
              <a:rPr sz="1700" spc="-5" dirty="0">
                <a:latin typeface="Calibri"/>
                <a:cs typeface="Calibri"/>
              </a:rPr>
              <a:t>world.</a:t>
            </a:r>
            <a:endParaRPr sz="1700">
              <a:latin typeface="Calibri"/>
              <a:cs typeface="Calibri"/>
            </a:endParaRPr>
          </a:p>
          <a:p>
            <a:pPr marL="241300" marR="10160" indent="-229235" algn="just">
              <a:lnSpc>
                <a:spcPct val="100000"/>
              </a:lnSpc>
              <a:spcBef>
                <a:spcPts val="1015"/>
              </a:spcBef>
              <a:buClr>
                <a:srgbClr val="B71E42"/>
              </a:buClr>
              <a:buFont typeface="Arial"/>
              <a:buChar char="•"/>
              <a:tabLst>
                <a:tab pos="241935" algn="l"/>
              </a:tabLst>
            </a:pPr>
            <a:r>
              <a:rPr sz="1500" spc="15" dirty="0">
                <a:solidFill>
                  <a:srgbClr val="3B4752"/>
                </a:solidFill>
                <a:latin typeface="Calibri"/>
                <a:cs typeface="Calibri"/>
              </a:rPr>
              <a:t>This </a:t>
            </a:r>
            <a:r>
              <a:rPr sz="1500" spc="-15" dirty="0">
                <a:solidFill>
                  <a:srgbClr val="3B4752"/>
                </a:solidFill>
                <a:latin typeface="Calibri"/>
                <a:cs typeface="Calibri"/>
              </a:rPr>
              <a:t>state </a:t>
            </a:r>
            <a:r>
              <a:rPr sz="1500" spc="15" dirty="0">
                <a:solidFill>
                  <a:srgbClr val="3B4752"/>
                </a:solidFill>
                <a:latin typeface="Calibri"/>
                <a:cs typeface="Calibri"/>
              </a:rPr>
              <a:t>of </a:t>
            </a:r>
            <a:r>
              <a:rPr sz="1500" spc="-10" dirty="0">
                <a:solidFill>
                  <a:srgbClr val="3B4752"/>
                </a:solidFill>
                <a:latin typeface="Calibri"/>
                <a:cs typeface="Calibri"/>
              </a:rPr>
              <a:t>India, </a:t>
            </a:r>
            <a:r>
              <a:rPr sz="1500" spc="15" dirty="0">
                <a:solidFill>
                  <a:srgbClr val="3B4752"/>
                </a:solidFill>
                <a:latin typeface="Calibri"/>
                <a:cs typeface="Calibri"/>
              </a:rPr>
              <a:t>has </a:t>
            </a:r>
            <a:r>
              <a:rPr sz="1500" dirty="0">
                <a:solidFill>
                  <a:srgbClr val="3B4752"/>
                </a:solidFill>
                <a:latin typeface="Calibri"/>
                <a:cs typeface="Calibri"/>
              </a:rPr>
              <a:t>a </a:t>
            </a:r>
            <a:r>
              <a:rPr sz="1500" spc="-15" dirty="0">
                <a:solidFill>
                  <a:srgbClr val="3B4752"/>
                </a:solidFill>
                <a:latin typeface="Calibri"/>
                <a:cs typeface="Calibri"/>
              </a:rPr>
              <a:t>total </a:t>
            </a:r>
            <a:r>
              <a:rPr sz="1500" dirty="0">
                <a:solidFill>
                  <a:srgbClr val="3B4752"/>
                </a:solidFill>
                <a:latin typeface="Calibri"/>
                <a:cs typeface="Calibri"/>
              </a:rPr>
              <a:t>of11 </a:t>
            </a:r>
            <a:r>
              <a:rPr sz="1500" spc="-5" dirty="0">
                <a:solidFill>
                  <a:srgbClr val="3B4752"/>
                </a:solidFill>
                <a:latin typeface="Calibri"/>
                <a:cs typeface="Calibri"/>
              </a:rPr>
              <a:t>national </a:t>
            </a:r>
            <a:r>
              <a:rPr sz="1500" spc="10" dirty="0">
                <a:solidFill>
                  <a:srgbClr val="3B4752"/>
                </a:solidFill>
                <a:latin typeface="Calibri"/>
                <a:cs typeface="Calibri"/>
              </a:rPr>
              <a:t>parks </a:t>
            </a:r>
            <a:r>
              <a:rPr sz="1500" spc="-10" dirty="0">
                <a:solidFill>
                  <a:srgbClr val="3B4752"/>
                </a:solidFill>
                <a:latin typeface="Calibri"/>
                <a:cs typeface="Calibri"/>
              </a:rPr>
              <a:t>and 24 </a:t>
            </a:r>
            <a:r>
              <a:rPr sz="1500" spc="-5" dirty="0">
                <a:solidFill>
                  <a:srgbClr val="3B4752"/>
                </a:solidFill>
                <a:latin typeface="Calibri"/>
                <a:cs typeface="Calibri"/>
              </a:rPr>
              <a:t>wildlife sanctuaries and </a:t>
            </a:r>
            <a:r>
              <a:rPr sz="1500" dirty="0">
                <a:solidFill>
                  <a:srgbClr val="3B4752"/>
                </a:solidFill>
                <a:latin typeface="Calibri"/>
                <a:cs typeface="Calibri"/>
              </a:rPr>
              <a:t>6 </a:t>
            </a:r>
            <a:r>
              <a:rPr sz="1500" spc="-15" dirty="0">
                <a:solidFill>
                  <a:srgbClr val="3B4752"/>
                </a:solidFill>
                <a:latin typeface="Calibri"/>
                <a:cs typeface="Calibri"/>
              </a:rPr>
              <a:t>tiger </a:t>
            </a:r>
            <a:r>
              <a:rPr sz="1500" dirty="0">
                <a:solidFill>
                  <a:srgbClr val="3B4752"/>
                </a:solidFill>
                <a:latin typeface="Calibri"/>
                <a:cs typeface="Calibri"/>
              </a:rPr>
              <a:t>reserves. </a:t>
            </a:r>
            <a:r>
              <a:rPr sz="1500" spc="-10" dirty="0">
                <a:solidFill>
                  <a:srgbClr val="3B4752"/>
                </a:solidFill>
                <a:latin typeface="Calibri"/>
                <a:cs typeface="Calibri"/>
              </a:rPr>
              <a:t>The </a:t>
            </a:r>
            <a:r>
              <a:rPr sz="1500" spc="-15" dirty="0">
                <a:solidFill>
                  <a:srgbClr val="3B4752"/>
                </a:solidFill>
                <a:latin typeface="Calibri"/>
                <a:cs typeface="Calibri"/>
              </a:rPr>
              <a:t>state </a:t>
            </a:r>
            <a:r>
              <a:rPr sz="1500" spc="15" dirty="0">
                <a:solidFill>
                  <a:srgbClr val="3B4752"/>
                </a:solidFill>
                <a:latin typeface="Calibri"/>
                <a:cs typeface="Calibri"/>
              </a:rPr>
              <a:t>is </a:t>
            </a:r>
            <a:r>
              <a:rPr sz="1500" spc="-5" dirty="0">
                <a:solidFill>
                  <a:srgbClr val="3B4752"/>
                </a:solidFill>
                <a:latin typeface="Calibri"/>
                <a:cs typeface="Calibri"/>
              </a:rPr>
              <a:t>home </a:t>
            </a:r>
            <a:r>
              <a:rPr sz="1500" spc="20" dirty="0">
                <a:solidFill>
                  <a:srgbClr val="3B4752"/>
                </a:solidFill>
                <a:latin typeface="Calibri"/>
                <a:cs typeface="Calibri"/>
              </a:rPr>
              <a:t>to </a:t>
            </a:r>
            <a:r>
              <a:rPr sz="1500" spc="25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1500" spc="15" dirty="0">
                <a:solidFill>
                  <a:srgbClr val="3B4752"/>
                </a:solidFill>
                <a:latin typeface="Calibri"/>
                <a:cs typeface="Calibri"/>
              </a:rPr>
              <a:t>the </a:t>
            </a:r>
            <a:r>
              <a:rPr sz="1500" dirty="0">
                <a:solidFill>
                  <a:srgbClr val="3B4752"/>
                </a:solidFill>
                <a:latin typeface="Calibri"/>
                <a:cs typeface="Calibri"/>
              </a:rPr>
              <a:t>highest number </a:t>
            </a:r>
            <a:r>
              <a:rPr sz="1500" spc="15" dirty="0">
                <a:solidFill>
                  <a:srgbClr val="3B4752"/>
                </a:solidFill>
                <a:latin typeface="Calibri"/>
                <a:cs typeface="Calibri"/>
              </a:rPr>
              <a:t>of </a:t>
            </a:r>
            <a:r>
              <a:rPr sz="1500" dirty="0">
                <a:solidFill>
                  <a:srgbClr val="3B4752"/>
                </a:solidFill>
                <a:latin typeface="Calibri"/>
                <a:cs typeface="Calibri"/>
              </a:rPr>
              <a:t>tigers </a:t>
            </a:r>
            <a:r>
              <a:rPr sz="1500" spc="-10" dirty="0">
                <a:solidFill>
                  <a:srgbClr val="3B4752"/>
                </a:solidFill>
                <a:latin typeface="Calibri"/>
                <a:cs typeface="Calibri"/>
              </a:rPr>
              <a:t>and </a:t>
            </a:r>
            <a:r>
              <a:rPr sz="1500" spc="15" dirty="0">
                <a:solidFill>
                  <a:srgbClr val="3B4752"/>
                </a:solidFill>
                <a:latin typeface="Calibri"/>
                <a:cs typeface="Calibri"/>
              </a:rPr>
              <a:t>the </a:t>
            </a:r>
            <a:r>
              <a:rPr sz="1500" spc="-25" dirty="0">
                <a:solidFill>
                  <a:srgbClr val="3B4752"/>
                </a:solidFill>
                <a:latin typeface="Calibri"/>
                <a:cs typeface="Calibri"/>
              </a:rPr>
              <a:t>world’s </a:t>
            </a:r>
            <a:r>
              <a:rPr sz="1500" spc="-10" dirty="0">
                <a:solidFill>
                  <a:srgbClr val="3B4752"/>
                </a:solidFill>
                <a:latin typeface="Calibri"/>
                <a:cs typeface="Calibri"/>
              </a:rPr>
              <a:t>first </a:t>
            </a:r>
            <a:r>
              <a:rPr sz="1500" spc="-5" dirty="0">
                <a:solidFill>
                  <a:srgbClr val="3B4752"/>
                </a:solidFill>
                <a:latin typeface="Calibri"/>
                <a:cs typeface="Calibri"/>
              </a:rPr>
              <a:t>white </a:t>
            </a:r>
            <a:r>
              <a:rPr sz="1500" spc="-15" dirty="0">
                <a:solidFill>
                  <a:srgbClr val="3B4752"/>
                </a:solidFill>
                <a:latin typeface="Calibri"/>
                <a:cs typeface="Calibri"/>
              </a:rPr>
              <a:t>tiger </a:t>
            </a:r>
            <a:r>
              <a:rPr sz="1500" spc="-25" dirty="0">
                <a:solidFill>
                  <a:srgbClr val="3B4752"/>
                </a:solidFill>
                <a:latin typeface="Calibri"/>
                <a:cs typeface="Calibri"/>
              </a:rPr>
              <a:t>was </a:t>
            </a:r>
            <a:r>
              <a:rPr sz="1500" spc="-15" dirty="0">
                <a:solidFill>
                  <a:srgbClr val="3B4752"/>
                </a:solidFill>
                <a:latin typeface="Calibri"/>
                <a:cs typeface="Calibri"/>
              </a:rPr>
              <a:t>found </a:t>
            </a:r>
            <a:r>
              <a:rPr sz="1500" spc="-25" dirty="0">
                <a:solidFill>
                  <a:srgbClr val="3B4752"/>
                </a:solidFill>
                <a:latin typeface="Calibri"/>
                <a:cs typeface="Calibri"/>
              </a:rPr>
              <a:t>in </a:t>
            </a:r>
            <a:r>
              <a:rPr sz="1500" dirty="0">
                <a:solidFill>
                  <a:srgbClr val="3B4752"/>
                </a:solidFill>
                <a:latin typeface="Calibri"/>
                <a:cs typeface="Calibri"/>
              </a:rPr>
              <a:t>Rewa, a district </a:t>
            </a:r>
            <a:r>
              <a:rPr sz="1500" spc="-25" dirty="0">
                <a:solidFill>
                  <a:srgbClr val="3B4752"/>
                </a:solidFill>
                <a:latin typeface="Calibri"/>
                <a:cs typeface="Calibri"/>
              </a:rPr>
              <a:t>in</a:t>
            </a:r>
            <a:r>
              <a:rPr sz="1500" spc="285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1500" spc="-25" dirty="0">
                <a:solidFill>
                  <a:srgbClr val="3B4752"/>
                </a:solidFill>
                <a:latin typeface="Calibri"/>
                <a:cs typeface="Calibri"/>
              </a:rPr>
              <a:t>Madhya</a:t>
            </a:r>
            <a:r>
              <a:rPr sz="1500" spc="290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1500" spc="-10" dirty="0">
                <a:solidFill>
                  <a:srgbClr val="3B4752"/>
                </a:solidFill>
                <a:latin typeface="Calibri"/>
                <a:cs typeface="Calibri"/>
              </a:rPr>
              <a:t>Pradesh. </a:t>
            </a:r>
            <a:r>
              <a:rPr sz="1500" spc="15" dirty="0">
                <a:solidFill>
                  <a:srgbClr val="3B4752"/>
                </a:solidFill>
                <a:latin typeface="Calibri"/>
                <a:cs typeface="Calibri"/>
              </a:rPr>
              <a:t>The </a:t>
            </a:r>
            <a:r>
              <a:rPr sz="1500" spc="20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1500" dirty="0">
                <a:solidFill>
                  <a:srgbClr val="3B4752"/>
                </a:solidFill>
                <a:latin typeface="Calibri"/>
                <a:cs typeface="Calibri"/>
              </a:rPr>
              <a:t>state </a:t>
            </a:r>
            <a:r>
              <a:rPr sz="1500" spc="15" dirty="0">
                <a:solidFill>
                  <a:srgbClr val="3B4752"/>
                </a:solidFill>
                <a:latin typeface="Calibri"/>
                <a:cs typeface="Calibri"/>
              </a:rPr>
              <a:t>is </a:t>
            </a:r>
            <a:r>
              <a:rPr sz="1500" spc="-5" dirty="0">
                <a:solidFill>
                  <a:srgbClr val="3B4752"/>
                </a:solidFill>
                <a:latin typeface="Calibri"/>
                <a:cs typeface="Calibri"/>
              </a:rPr>
              <a:t>also </a:t>
            </a:r>
            <a:r>
              <a:rPr sz="1500" dirty="0">
                <a:solidFill>
                  <a:srgbClr val="3B4752"/>
                </a:solidFill>
                <a:latin typeface="Calibri"/>
                <a:cs typeface="Calibri"/>
              </a:rPr>
              <a:t>very </a:t>
            </a:r>
            <a:r>
              <a:rPr sz="1500" spc="-25" dirty="0">
                <a:solidFill>
                  <a:srgbClr val="3B4752"/>
                </a:solidFill>
                <a:latin typeface="Calibri"/>
                <a:cs typeface="Calibri"/>
              </a:rPr>
              <a:t>rich</a:t>
            </a:r>
            <a:r>
              <a:rPr sz="1500" spc="285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1500" spc="-25" dirty="0">
                <a:solidFill>
                  <a:srgbClr val="3B4752"/>
                </a:solidFill>
                <a:latin typeface="Calibri"/>
                <a:cs typeface="Calibri"/>
              </a:rPr>
              <a:t>in</a:t>
            </a:r>
            <a:r>
              <a:rPr sz="1500" spc="290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1500" spc="10" dirty="0">
                <a:solidFill>
                  <a:srgbClr val="3B4752"/>
                </a:solidFill>
                <a:latin typeface="Calibri"/>
                <a:cs typeface="Calibri"/>
              </a:rPr>
              <a:t>its </a:t>
            </a:r>
            <a:r>
              <a:rPr sz="1500" spc="-15" dirty="0">
                <a:solidFill>
                  <a:srgbClr val="3B4752"/>
                </a:solidFill>
                <a:latin typeface="Calibri"/>
                <a:cs typeface="Calibri"/>
              </a:rPr>
              <a:t>culture </a:t>
            </a:r>
            <a:r>
              <a:rPr sz="1500" spc="-10" dirty="0">
                <a:solidFill>
                  <a:srgbClr val="3B4752"/>
                </a:solidFill>
                <a:latin typeface="Calibri"/>
                <a:cs typeface="Calibri"/>
              </a:rPr>
              <a:t>and </a:t>
            </a:r>
            <a:r>
              <a:rPr sz="1500" dirty="0">
                <a:solidFill>
                  <a:srgbClr val="3B4752"/>
                </a:solidFill>
                <a:latin typeface="Calibri"/>
                <a:cs typeface="Calibri"/>
              </a:rPr>
              <a:t>heritage. </a:t>
            </a:r>
            <a:r>
              <a:rPr sz="1500" spc="15" dirty="0">
                <a:solidFill>
                  <a:srgbClr val="3B4752"/>
                </a:solidFill>
                <a:latin typeface="Calibri"/>
                <a:cs typeface="Calibri"/>
              </a:rPr>
              <a:t>The </a:t>
            </a:r>
            <a:r>
              <a:rPr sz="1500" spc="-10" dirty="0">
                <a:solidFill>
                  <a:srgbClr val="3B4752"/>
                </a:solidFill>
                <a:latin typeface="Calibri"/>
                <a:cs typeface="Calibri"/>
              </a:rPr>
              <a:t>UNESCO world </a:t>
            </a:r>
            <a:r>
              <a:rPr sz="1500" spc="-5" dirty="0">
                <a:solidFill>
                  <a:srgbClr val="3B4752"/>
                </a:solidFill>
                <a:latin typeface="Calibri"/>
                <a:cs typeface="Calibri"/>
              </a:rPr>
              <a:t>heritage sites </a:t>
            </a:r>
            <a:r>
              <a:rPr sz="1500" spc="15" dirty="0">
                <a:solidFill>
                  <a:srgbClr val="3B4752"/>
                </a:solidFill>
                <a:latin typeface="Calibri"/>
                <a:cs typeface="Calibri"/>
              </a:rPr>
              <a:t>at </a:t>
            </a:r>
            <a:r>
              <a:rPr sz="1500" spc="-15" dirty="0">
                <a:solidFill>
                  <a:srgbClr val="3B4752"/>
                </a:solidFill>
                <a:latin typeface="Calibri"/>
                <a:cs typeface="Calibri"/>
              </a:rPr>
              <a:t>Khajuraho, </a:t>
            </a:r>
            <a:r>
              <a:rPr sz="1500" spc="-5" dirty="0">
                <a:solidFill>
                  <a:srgbClr val="3B4752"/>
                </a:solidFill>
                <a:latin typeface="Calibri"/>
                <a:cs typeface="Calibri"/>
              </a:rPr>
              <a:t>Bhimbetka </a:t>
            </a:r>
            <a:r>
              <a:rPr sz="1500" dirty="0">
                <a:solidFill>
                  <a:srgbClr val="3B4752"/>
                </a:solidFill>
                <a:latin typeface="Calibri"/>
                <a:cs typeface="Calibri"/>
              </a:rPr>
              <a:t>&amp; </a:t>
            </a:r>
            <a:r>
              <a:rPr sz="1500" spc="-10" dirty="0">
                <a:solidFill>
                  <a:srgbClr val="3B4752"/>
                </a:solidFill>
                <a:latin typeface="Calibri"/>
                <a:cs typeface="Calibri"/>
              </a:rPr>
              <a:t>Sanchi </a:t>
            </a:r>
            <a:r>
              <a:rPr sz="1500" spc="-5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1500" spc="5" dirty="0">
                <a:solidFill>
                  <a:srgbClr val="3B4752"/>
                </a:solidFill>
                <a:latin typeface="Calibri"/>
                <a:cs typeface="Calibri"/>
              </a:rPr>
              <a:t>are</a:t>
            </a:r>
            <a:r>
              <a:rPr sz="1500" spc="-35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1500" spc="15" dirty="0">
                <a:solidFill>
                  <a:srgbClr val="3B4752"/>
                </a:solidFill>
                <a:latin typeface="Calibri"/>
                <a:cs typeface="Calibri"/>
              </a:rPr>
              <a:t>the</a:t>
            </a:r>
            <a:r>
              <a:rPr sz="1500" spc="-114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1500" spc="10" dirty="0">
                <a:solidFill>
                  <a:srgbClr val="3B4752"/>
                </a:solidFill>
                <a:latin typeface="Calibri"/>
                <a:cs typeface="Calibri"/>
              </a:rPr>
              <a:t>iconic</a:t>
            </a:r>
            <a:r>
              <a:rPr sz="1500" spc="-70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1500" spc="10" dirty="0">
                <a:solidFill>
                  <a:srgbClr val="3B4752"/>
                </a:solidFill>
                <a:latin typeface="Calibri"/>
                <a:cs typeface="Calibri"/>
              </a:rPr>
              <a:t>sites</a:t>
            </a:r>
            <a:r>
              <a:rPr sz="1500" spc="-95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1500" spc="15" dirty="0">
                <a:solidFill>
                  <a:srgbClr val="3B4752"/>
                </a:solidFill>
                <a:latin typeface="Calibri"/>
                <a:cs typeface="Calibri"/>
              </a:rPr>
              <a:t>in</a:t>
            </a:r>
            <a:r>
              <a:rPr sz="1500" spc="-5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1500" spc="15" dirty="0">
                <a:solidFill>
                  <a:srgbClr val="3B4752"/>
                </a:solidFill>
                <a:latin typeface="Calibri"/>
                <a:cs typeface="Calibri"/>
              </a:rPr>
              <a:t>the</a:t>
            </a:r>
            <a:r>
              <a:rPr sz="1500" spc="-35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1500" spc="10" dirty="0">
                <a:solidFill>
                  <a:srgbClr val="3B4752"/>
                </a:solidFill>
                <a:latin typeface="Calibri"/>
                <a:cs typeface="Calibri"/>
              </a:rPr>
              <a:t>state,</a:t>
            </a:r>
            <a:r>
              <a:rPr sz="1500" spc="-110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1500" spc="20" dirty="0">
                <a:solidFill>
                  <a:srgbClr val="3B4752"/>
                </a:solidFill>
                <a:latin typeface="Calibri"/>
                <a:cs typeface="Calibri"/>
              </a:rPr>
              <a:t>apart</a:t>
            </a:r>
            <a:r>
              <a:rPr sz="1500" spc="-95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1500" spc="5" dirty="0">
                <a:solidFill>
                  <a:srgbClr val="3B4752"/>
                </a:solidFill>
                <a:latin typeface="Calibri"/>
                <a:cs typeface="Calibri"/>
              </a:rPr>
              <a:t>from</a:t>
            </a:r>
            <a:r>
              <a:rPr sz="1500" spc="-114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1500" spc="-5" dirty="0">
                <a:solidFill>
                  <a:srgbClr val="3B4752"/>
                </a:solidFill>
                <a:latin typeface="Calibri"/>
                <a:cs typeface="Calibri"/>
              </a:rPr>
              <a:t>two</a:t>
            </a:r>
            <a:r>
              <a:rPr sz="1500" spc="-80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1500" spc="10" dirty="0">
                <a:solidFill>
                  <a:srgbClr val="3B4752"/>
                </a:solidFill>
                <a:latin typeface="Calibri"/>
                <a:cs typeface="Calibri"/>
              </a:rPr>
              <a:t>Jyotirlingas.</a:t>
            </a:r>
            <a:endParaRPr sz="1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31619" y="791273"/>
            <a:ext cx="9393555" cy="610870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5080">
              <a:lnSpc>
                <a:spcPts val="2180"/>
              </a:lnSpc>
              <a:spcBef>
                <a:spcPts val="380"/>
              </a:spcBef>
            </a:pPr>
            <a:r>
              <a:rPr sz="2000" b="1" spc="-100" dirty="0">
                <a:solidFill>
                  <a:srgbClr val="0E2741"/>
                </a:solidFill>
                <a:latin typeface="Arial"/>
                <a:cs typeface="Arial"/>
              </a:rPr>
              <a:t>F</a:t>
            </a:r>
            <a:r>
              <a:rPr sz="2000" b="1" spc="15" dirty="0">
                <a:solidFill>
                  <a:srgbClr val="0E2741"/>
                </a:solidFill>
                <a:latin typeface="Arial"/>
                <a:cs typeface="Arial"/>
              </a:rPr>
              <a:t>O</a:t>
            </a:r>
            <a:r>
              <a:rPr sz="2000" b="1" spc="-105" dirty="0">
                <a:solidFill>
                  <a:srgbClr val="0E2741"/>
                </a:solidFill>
                <a:latin typeface="Arial"/>
                <a:cs typeface="Arial"/>
              </a:rPr>
              <a:t>R</a:t>
            </a:r>
            <a:r>
              <a:rPr sz="2000" b="1" spc="-215" dirty="0">
                <a:solidFill>
                  <a:srgbClr val="0E2741"/>
                </a:solidFill>
                <a:latin typeface="Arial"/>
                <a:cs typeface="Arial"/>
              </a:rPr>
              <a:t>E</a:t>
            </a:r>
            <a:r>
              <a:rPr sz="2000" b="1" dirty="0">
                <a:solidFill>
                  <a:srgbClr val="0E2741"/>
                </a:solidFill>
                <a:latin typeface="Arial"/>
                <a:cs typeface="Arial"/>
              </a:rPr>
              <a:t>I</a:t>
            </a:r>
            <a:r>
              <a:rPr sz="2000" b="1" spc="50" dirty="0">
                <a:solidFill>
                  <a:srgbClr val="0E2741"/>
                </a:solidFill>
                <a:latin typeface="Arial"/>
                <a:cs typeface="Arial"/>
              </a:rPr>
              <a:t>G</a:t>
            </a:r>
            <a:r>
              <a:rPr sz="2000" b="1" spc="200" dirty="0">
                <a:solidFill>
                  <a:srgbClr val="0E2741"/>
                </a:solidFill>
                <a:latin typeface="Arial"/>
                <a:cs typeface="Arial"/>
              </a:rPr>
              <a:t>N</a:t>
            </a:r>
            <a:r>
              <a:rPr sz="2000" b="1" spc="-180" dirty="0">
                <a:solidFill>
                  <a:srgbClr val="0E2741"/>
                </a:solidFill>
                <a:latin typeface="Arial"/>
                <a:cs typeface="Arial"/>
              </a:rPr>
              <a:t> </a:t>
            </a:r>
            <a:r>
              <a:rPr sz="2000" b="1" spc="-30" dirty="0">
                <a:solidFill>
                  <a:srgbClr val="0E2741"/>
                </a:solidFill>
                <a:latin typeface="Arial"/>
                <a:cs typeface="Arial"/>
              </a:rPr>
              <a:t>A</a:t>
            </a:r>
            <a:r>
              <a:rPr sz="2000" b="1" spc="130" dirty="0">
                <a:solidFill>
                  <a:srgbClr val="0E2741"/>
                </a:solidFill>
                <a:latin typeface="Arial"/>
                <a:cs typeface="Arial"/>
              </a:rPr>
              <a:t>ND</a:t>
            </a:r>
            <a:r>
              <a:rPr sz="2000" b="1" spc="-105" dirty="0">
                <a:solidFill>
                  <a:srgbClr val="0E2741"/>
                </a:solidFill>
                <a:latin typeface="Arial"/>
                <a:cs typeface="Arial"/>
              </a:rPr>
              <a:t> </a:t>
            </a:r>
            <a:r>
              <a:rPr sz="2000" b="1" spc="50" dirty="0">
                <a:solidFill>
                  <a:srgbClr val="0E2741"/>
                </a:solidFill>
                <a:latin typeface="Arial"/>
                <a:cs typeface="Arial"/>
              </a:rPr>
              <a:t>D</a:t>
            </a:r>
            <a:r>
              <a:rPr sz="2000" b="1" spc="15" dirty="0">
                <a:solidFill>
                  <a:srgbClr val="0E2741"/>
                </a:solidFill>
                <a:latin typeface="Arial"/>
                <a:cs typeface="Arial"/>
              </a:rPr>
              <a:t>O</a:t>
            </a:r>
            <a:r>
              <a:rPr sz="2000" b="1" spc="204" dirty="0">
                <a:solidFill>
                  <a:srgbClr val="0E2741"/>
                </a:solidFill>
                <a:latin typeface="Arial"/>
                <a:cs typeface="Arial"/>
              </a:rPr>
              <a:t>M</a:t>
            </a:r>
            <a:r>
              <a:rPr sz="2000" b="1" spc="-215" dirty="0">
                <a:solidFill>
                  <a:srgbClr val="0E2741"/>
                </a:solidFill>
                <a:latin typeface="Arial"/>
                <a:cs typeface="Arial"/>
              </a:rPr>
              <a:t>ES</a:t>
            </a:r>
            <a:r>
              <a:rPr sz="2000" b="1" spc="-30" dirty="0">
                <a:solidFill>
                  <a:srgbClr val="0E2741"/>
                </a:solidFill>
                <a:latin typeface="Arial"/>
                <a:cs typeface="Arial"/>
              </a:rPr>
              <a:t>T</a:t>
            </a:r>
            <a:r>
              <a:rPr sz="2000" b="1" spc="-20" dirty="0">
                <a:solidFill>
                  <a:srgbClr val="0E2741"/>
                </a:solidFill>
                <a:latin typeface="Arial"/>
                <a:cs typeface="Arial"/>
              </a:rPr>
              <a:t>I</a:t>
            </a:r>
            <a:r>
              <a:rPr sz="2000" b="1" spc="-30" dirty="0">
                <a:solidFill>
                  <a:srgbClr val="0E2741"/>
                </a:solidFill>
                <a:latin typeface="Arial"/>
                <a:cs typeface="Arial"/>
              </a:rPr>
              <a:t>C</a:t>
            </a:r>
            <a:r>
              <a:rPr sz="2000" b="1" spc="-120" dirty="0">
                <a:solidFill>
                  <a:srgbClr val="0E2741"/>
                </a:solidFill>
                <a:latin typeface="Arial"/>
                <a:cs typeface="Arial"/>
              </a:rPr>
              <a:t> </a:t>
            </a:r>
            <a:r>
              <a:rPr sz="2000" b="1" spc="-100" dirty="0">
                <a:solidFill>
                  <a:srgbClr val="0E2741"/>
                </a:solidFill>
                <a:latin typeface="Arial"/>
                <a:cs typeface="Arial"/>
              </a:rPr>
              <a:t>T</a:t>
            </a:r>
            <a:r>
              <a:rPr sz="2000" b="1" spc="15" dirty="0">
                <a:solidFill>
                  <a:srgbClr val="0E2741"/>
                </a:solidFill>
                <a:latin typeface="Arial"/>
                <a:cs typeface="Arial"/>
              </a:rPr>
              <a:t>O</a:t>
            </a:r>
            <a:r>
              <a:rPr sz="2000" b="1" spc="50" dirty="0">
                <a:solidFill>
                  <a:srgbClr val="0E2741"/>
                </a:solidFill>
                <a:latin typeface="Arial"/>
                <a:cs typeface="Arial"/>
              </a:rPr>
              <a:t>U</a:t>
            </a:r>
            <a:r>
              <a:rPr sz="2000" b="1" spc="-105" dirty="0">
                <a:solidFill>
                  <a:srgbClr val="0E2741"/>
                </a:solidFill>
                <a:latin typeface="Arial"/>
                <a:cs typeface="Arial"/>
              </a:rPr>
              <a:t>R</a:t>
            </a:r>
            <a:r>
              <a:rPr sz="2000" b="1" spc="-35" dirty="0">
                <a:solidFill>
                  <a:srgbClr val="0E2741"/>
                </a:solidFill>
                <a:latin typeface="Arial"/>
                <a:cs typeface="Arial"/>
              </a:rPr>
              <a:t>I</a:t>
            </a:r>
            <a:r>
              <a:rPr sz="2000" b="1" spc="-65" dirty="0">
                <a:solidFill>
                  <a:srgbClr val="0E2741"/>
                </a:solidFill>
                <a:latin typeface="Arial"/>
                <a:cs typeface="Arial"/>
              </a:rPr>
              <a:t>S</a:t>
            </a:r>
            <a:r>
              <a:rPr sz="2000" b="1" spc="-50" dirty="0">
                <a:solidFill>
                  <a:srgbClr val="0E2741"/>
                </a:solidFill>
                <a:latin typeface="Arial"/>
                <a:cs typeface="Arial"/>
              </a:rPr>
              <a:t>T</a:t>
            </a:r>
            <a:r>
              <a:rPr sz="2000" b="1" spc="-85" dirty="0">
                <a:solidFill>
                  <a:srgbClr val="0E2741"/>
                </a:solidFill>
                <a:latin typeface="Arial"/>
                <a:cs typeface="Arial"/>
              </a:rPr>
              <a:t> </a:t>
            </a:r>
            <a:r>
              <a:rPr sz="2000" b="1" spc="-30" dirty="0">
                <a:solidFill>
                  <a:srgbClr val="0E2741"/>
                </a:solidFill>
                <a:latin typeface="Arial"/>
                <a:cs typeface="Arial"/>
              </a:rPr>
              <a:t>A</a:t>
            </a:r>
            <a:r>
              <a:rPr sz="2000" b="1" spc="-105" dirty="0">
                <a:solidFill>
                  <a:srgbClr val="0E2741"/>
                </a:solidFill>
                <a:latin typeface="Arial"/>
                <a:cs typeface="Arial"/>
              </a:rPr>
              <a:t>RR</a:t>
            </a:r>
            <a:r>
              <a:rPr sz="2000" b="1" spc="20" dirty="0">
                <a:solidFill>
                  <a:srgbClr val="0E2741"/>
                </a:solidFill>
                <a:latin typeface="Arial"/>
                <a:cs typeface="Arial"/>
              </a:rPr>
              <a:t>I</a:t>
            </a:r>
            <a:r>
              <a:rPr sz="2000" b="1" spc="30" dirty="0">
                <a:solidFill>
                  <a:srgbClr val="0E2741"/>
                </a:solidFill>
                <a:latin typeface="Arial"/>
                <a:cs typeface="Arial"/>
              </a:rPr>
              <a:t>V</a:t>
            </a:r>
            <a:r>
              <a:rPr sz="2000" b="1" spc="-30" dirty="0">
                <a:solidFill>
                  <a:srgbClr val="0E2741"/>
                </a:solidFill>
                <a:latin typeface="Arial"/>
                <a:cs typeface="Arial"/>
              </a:rPr>
              <a:t>A</a:t>
            </a:r>
            <a:r>
              <a:rPr sz="2000" b="1" spc="-105" dirty="0">
                <a:solidFill>
                  <a:srgbClr val="0E2741"/>
                </a:solidFill>
                <a:latin typeface="Arial"/>
                <a:cs typeface="Arial"/>
              </a:rPr>
              <a:t>L</a:t>
            </a:r>
            <a:r>
              <a:rPr sz="2000" b="1" spc="-220" dirty="0">
                <a:solidFill>
                  <a:srgbClr val="0E2741"/>
                </a:solidFill>
                <a:latin typeface="Arial"/>
                <a:cs typeface="Arial"/>
              </a:rPr>
              <a:t>S</a:t>
            </a:r>
            <a:r>
              <a:rPr sz="2000" b="1" spc="-250" dirty="0">
                <a:solidFill>
                  <a:srgbClr val="0E2741"/>
                </a:solidFill>
                <a:latin typeface="Arial"/>
                <a:cs typeface="Arial"/>
              </a:rPr>
              <a:t> </a:t>
            </a:r>
            <a:r>
              <a:rPr sz="2000" b="1" spc="-100" dirty="0">
                <a:solidFill>
                  <a:srgbClr val="0E2741"/>
                </a:solidFill>
                <a:latin typeface="Arial"/>
                <a:cs typeface="Arial"/>
              </a:rPr>
              <a:t>A</a:t>
            </a:r>
            <a:r>
              <a:rPr sz="2000" b="1" spc="-175" dirty="0">
                <a:solidFill>
                  <a:srgbClr val="0E2741"/>
                </a:solidFill>
                <a:latin typeface="Arial"/>
                <a:cs typeface="Arial"/>
              </a:rPr>
              <a:t>C</a:t>
            </a:r>
            <a:r>
              <a:rPr sz="2000" b="1" spc="-105" dirty="0">
                <a:solidFill>
                  <a:srgbClr val="0E2741"/>
                </a:solidFill>
                <a:latin typeface="Arial"/>
                <a:cs typeface="Arial"/>
              </a:rPr>
              <a:t>R</a:t>
            </a:r>
            <a:r>
              <a:rPr sz="2000" b="1" spc="15" dirty="0">
                <a:solidFill>
                  <a:srgbClr val="0E2741"/>
                </a:solidFill>
                <a:latin typeface="Arial"/>
                <a:cs typeface="Arial"/>
              </a:rPr>
              <a:t>O</a:t>
            </a:r>
            <a:r>
              <a:rPr sz="2000" b="1" spc="-215" dirty="0">
                <a:solidFill>
                  <a:srgbClr val="0E2741"/>
                </a:solidFill>
                <a:latin typeface="Arial"/>
                <a:cs typeface="Arial"/>
              </a:rPr>
              <a:t>S</a:t>
            </a:r>
            <a:r>
              <a:rPr sz="2000" b="1" spc="-220" dirty="0">
                <a:solidFill>
                  <a:srgbClr val="0E2741"/>
                </a:solidFill>
                <a:latin typeface="Arial"/>
                <a:cs typeface="Arial"/>
              </a:rPr>
              <a:t>S</a:t>
            </a:r>
            <a:r>
              <a:rPr sz="2000" b="1" spc="-100" dirty="0">
                <a:solidFill>
                  <a:srgbClr val="0E2741"/>
                </a:solidFill>
                <a:latin typeface="Arial"/>
                <a:cs typeface="Arial"/>
              </a:rPr>
              <a:t> </a:t>
            </a:r>
            <a:r>
              <a:rPr sz="2000" b="1" spc="204" dirty="0">
                <a:solidFill>
                  <a:srgbClr val="0E2741"/>
                </a:solidFill>
                <a:latin typeface="Arial"/>
                <a:cs typeface="Arial"/>
              </a:rPr>
              <a:t>M</a:t>
            </a:r>
            <a:r>
              <a:rPr sz="2000" b="1" spc="-30" dirty="0">
                <a:solidFill>
                  <a:srgbClr val="0E2741"/>
                </a:solidFill>
                <a:latin typeface="Arial"/>
                <a:cs typeface="Arial"/>
              </a:rPr>
              <a:t>A</a:t>
            </a:r>
            <a:r>
              <a:rPr sz="2000" b="1" spc="75" dirty="0">
                <a:solidFill>
                  <a:srgbClr val="0E2741"/>
                </a:solidFill>
                <a:latin typeface="Arial"/>
                <a:cs typeface="Arial"/>
              </a:rPr>
              <a:t>D</a:t>
            </a:r>
            <a:r>
              <a:rPr sz="2000" b="1" spc="100" dirty="0">
                <a:solidFill>
                  <a:srgbClr val="0E2741"/>
                </a:solidFill>
                <a:latin typeface="Arial"/>
                <a:cs typeface="Arial"/>
              </a:rPr>
              <a:t>H</a:t>
            </a:r>
            <a:r>
              <a:rPr sz="2000" b="1" spc="-210" dirty="0">
                <a:solidFill>
                  <a:srgbClr val="0E2741"/>
                </a:solidFill>
                <a:latin typeface="Arial"/>
                <a:cs typeface="Arial"/>
              </a:rPr>
              <a:t>Y</a:t>
            </a:r>
            <a:r>
              <a:rPr sz="2000" b="1" spc="-50" dirty="0">
                <a:solidFill>
                  <a:srgbClr val="0E2741"/>
                </a:solidFill>
                <a:latin typeface="Arial"/>
                <a:cs typeface="Arial"/>
              </a:rPr>
              <a:t>A</a:t>
            </a:r>
            <a:r>
              <a:rPr sz="2000" b="1" spc="-160" dirty="0">
                <a:solidFill>
                  <a:srgbClr val="0E2741"/>
                </a:solidFill>
                <a:latin typeface="Arial"/>
                <a:cs typeface="Arial"/>
              </a:rPr>
              <a:t> </a:t>
            </a:r>
            <a:r>
              <a:rPr sz="2000" b="1" spc="-85" dirty="0">
                <a:solidFill>
                  <a:srgbClr val="0E2741"/>
                </a:solidFill>
                <a:latin typeface="Arial"/>
                <a:cs typeface="Arial"/>
              </a:rPr>
              <a:t>P</a:t>
            </a:r>
            <a:r>
              <a:rPr sz="2000" b="1" spc="-80" dirty="0">
                <a:solidFill>
                  <a:srgbClr val="0E2741"/>
                </a:solidFill>
                <a:latin typeface="Arial"/>
                <a:cs typeface="Arial"/>
              </a:rPr>
              <a:t>R</a:t>
            </a:r>
            <a:r>
              <a:rPr sz="2000" b="1" spc="-30" dirty="0">
                <a:solidFill>
                  <a:srgbClr val="0E2741"/>
                </a:solidFill>
                <a:latin typeface="Arial"/>
                <a:cs typeface="Arial"/>
              </a:rPr>
              <a:t>A</a:t>
            </a:r>
            <a:r>
              <a:rPr sz="2000" b="1" spc="-80" dirty="0">
                <a:solidFill>
                  <a:srgbClr val="0E2741"/>
                </a:solidFill>
                <a:latin typeface="Arial"/>
                <a:cs typeface="Arial"/>
              </a:rPr>
              <a:t>D</a:t>
            </a:r>
            <a:r>
              <a:rPr sz="2000" b="1" spc="-85" dirty="0">
                <a:solidFill>
                  <a:srgbClr val="0E2741"/>
                </a:solidFill>
                <a:latin typeface="Arial"/>
                <a:cs typeface="Arial"/>
              </a:rPr>
              <a:t>E</a:t>
            </a:r>
            <a:r>
              <a:rPr sz="2000" b="1" spc="-215" dirty="0">
                <a:solidFill>
                  <a:srgbClr val="0E2741"/>
                </a:solidFill>
                <a:latin typeface="Arial"/>
                <a:cs typeface="Arial"/>
              </a:rPr>
              <a:t>S</a:t>
            </a:r>
            <a:r>
              <a:rPr sz="2000" b="1" spc="105" dirty="0">
                <a:solidFill>
                  <a:srgbClr val="0E2741"/>
                </a:solidFill>
                <a:latin typeface="Arial"/>
                <a:cs typeface="Arial"/>
              </a:rPr>
              <a:t>H</a:t>
            </a:r>
            <a:r>
              <a:rPr sz="2000" b="1" spc="-235" dirty="0">
                <a:solidFill>
                  <a:srgbClr val="0E2741"/>
                </a:solidFill>
                <a:latin typeface="Arial"/>
                <a:cs typeface="Arial"/>
              </a:rPr>
              <a:t> </a:t>
            </a:r>
            <a:r>
              <a:rPr sz="2000" b="1" spc="114" dirty="0">
                <a:solidFill>
                  <a:srgbClr val="0E2741"/>
                </a:solidFill>
                <a:latin typeface="Arial"/>
                <a:cs typeface="Arial"/>
              </a:rPr>
              <a:t>IN  </a:t>
            </a:r>
            <a:r>
              <a:rPr sz="2000" b="1" spc="135" dirty="0">
                <a:solidFill>
                  <a:srgbClr val="0E2741"/>
                </a:solidFill>
                <a:latin typeface="Arial"/>
                <a:cs typeface="Arial"/>
              </a:rPr>
              <a:t>IND</a:t>
            </a:r>
            <a:r>
              <a:rPr sz="2000" b="1" spc="70" dirty="0">
                <a:solidFill>
                  <a:srgbClr val="0E2741"/>
                </a:solidFill>
                <a:latin typeface="Arial"/>
                <a:cs typeface="Arial"/>
              </a:rPr>
              <a:t>I</a:t>
            </a:r>
            <a:r>
              <a:rPr sz="2000" b="1" spc="-50" dirty="0">
                <a:solidFill>
                  <a:srgbClr val="0E2741"/>
                </a:solidFill>
                <a:latin typeface="Arial"/>
                <a:cs typeface="Arial"/>
              </a:rPr>
              <a:t>A</a:t>
            </a:r>
            <a:r>
              <a:rPr sz="2000" b="1" spc="-160" dirty="0">
                <a:solidFill>
                  <a:srgbClr val="0E2741"/>
                </a:solidFill>
                <a:latin typeface="Arial"/>
                <a:cs typeface="Arial"/>
              </a:rPr>
              <a:t> </a:t>
            </a:r>
            <a:r>
              <a:rPr sz="2000" b="1" spc="-100" dirty="0">
                <a:solidFill>
                  <a:srgbClr val="0E2741"/>
                </a:solidFill>
                <a:latin typeface="Arial"/>
                <a:cs typeface="Arial"/>
              </a:rPr>
              <a:t>B</a:t>
            </a:r>
            <a:r>
              <a:rPr sz="2000" b="1" spc="-215" dirty="0">
                <a:solidFill>
                  <a:srgbClr val="0E2741"/>
                </a:solidFill>
                <a:latin typeface="Arial"/>
                <a:cs typeface="Arial"/>
              </a:rPr>
              <a:t>E</a:t>
            </a:r>
            <a:r>
              <a:rPr sz="2000" b="1" spc="-30" dirty="0">
                <a:solidFill>
                  <a:srgbClr val="0E2741"/>
                </a:solidFill>
                <a:latin typeface="Arial"/>
                <a:cs typeface="Arial"/>
              </a:rPr>
              <a:t>T</a:t>
            </a:r>
            <a:r>
              <a:rPr sz="2000" b="1" spc="60" dirty="0">
                <a:solidFill>
                  <a:srgbClr val="0E2741"/>
                </a:solidFill>
                <a:latin typeface="Arial"/>
                <a:cs typeface="Arial"/>
              </a:rPr>
              <a:t>W</a:t>
            </a:r>
            <a:r>
              <a:rPr sz="2000" b="1" spc="-215" dirty="0">
                <a:solidFill>
                  <a:srgbClr val="0E2741"/>
                </a:solidFill>
                <a:latin typeface="Arial"/>
                <a:cs typeface="Arial"/>
              </a:rPr>
              <a:t>EE</a:t>
            </a:r>
            <a:r>
              <a:rPr sz="2000" b="1" spc="200" dirty="0">
                <a:solidFill>
                  <a:srgbClr val="0E2741"/>
                </a:solidFill>
                <a:latin typeface="Arial"/>
                <a:cs typeface="Arial"/>
              </a:rPr>
              <a:t>N</a:t>
            </a:r>
            <a:r>
              <a:rPr sz="2000" b="1" spc="-105" dirty="0">
                <a:solidFill>
                  <a:srgbClr val="0E2741"/>
                </a:solidFill>
                <a:latin typeface="Arial"/>
                <a:cs typeface="Arial"/>
              </a:rPr>
              <a:t> </a:t>
            </a:r>
            <a:r>
              <a:rPr sz="2000" b="1" spc="10" dirty="0">
                <a:solidFill>
                  <a:srgbClr val="0E2741"/>
                </a:solidFill>
                <a:latin typeface="Arial"/>
                <a:cs typeface="Arial"/>
              </a:rPr>
              <a:t>200</a:t>
            </a:r>
            <a:r>
              <a:rPr sz="2000" b="1" spc="45" dirty="0">
                <a:solidFill>
                  <a:srgbClr val="0E2741"/>
                </a:solidFill>
                <a:latin typeface="Arial"/>
                <a:cs typeface="Arial"/>
              </a:rPr>
              <a:t>7</a:t>
            </a:r>
            <a:r>
              <a:rPr sz="2000" b="1" spc="10" dirty="0">
                <a:solidFill>
                  <a:srgbClr val="0E2741"/>
                </a:solidFill>
                <a:latin typeface="Arial"/>
                <a:cs typeface="Arial"/>
              </a:rPr>
              <a:t> </a:t>
            </a:r>
            <a:r>
              <a:rPr sz="2000" b="1" spc="-30" dirty="0">
                <a:solidFill>
                  <a:srgbClr val="0E2741"/>
                </a:solidFill>
                <a:latin typeface="Arial"/>
                <a:cs typeface="Arial"/>
              </a:rPr>
              <a:t>A</a:t>
            </a:r>
            <a:r>
              <a:rPr sz="2000" b="1" spc="130" dirty="0">
                <a:solidFill>
                  <a:srgbClr val="0E2741"/>
                </a:solidFill>
                <a:latin typeface="Arial"/>
                <a:cs typeface="Arial"/>
              </a:rPr>
              <a:t>ND</a:t>
            </a:r>
            <a:r>
              <a:rPr sz="2000" b="1" spc="-105" dirty="0">
                <a:solidFill>
                  <a:srgbClr val="0E2741"/>
                </a:solidFill>
                <a:latin typeface="Arial"/>
                <a:cs typeface="Arial"/>
              </a:rPr>
              <a:t> </a:t>
            </a:r>
            <a:r>
              <a:rPr sz="2000" b="1" spc="10" dirty="0">
                <a:solidFill>
                  <a:srgbClr val="0E2741"/>
                </a:solidFill>
                <a:latin typeface="Arial"/>
                <a:cs typeface="Arial"/>
              </a:rPr>
              <a:t>202</a:t>
            </a:r>
            <a:r>
              <a:rPr sz="2000" b="1" spc="40" dirty="0">
                <a:solidFill>
                  <a:srgbClr val="0E2741"/>
                </a:solidFill>
                <a:latin typeface="Arial"/>
                <a:cs typeface="Arial"/>
              </a:rPr>
              <a:t>1</a:t>
            </a:r>
            <a:r>
              <a:rPr sz="2000" i="1" spc="-10" dirty="0">
                <a:solidFill>
                  <a:srgbClr val="455F7B"/>
                </a:solidFill>
                <a:latin typeface="Calibri"/>
                <a:cs typeface="Calibri"/>
              </a:rPr>
              <a:t>(</a:t>
            </a:r>
            <a:r>
              <a:rPr sz="2000" i="1" spc="15" dirty="0">
                <a:solidFill>
                  <a:srgbClr val="455F7B"/>
                </a:solidFill>
                <a:latin typeface="Calibri"/>
                <a:cs typeface="Calibri"/>
              </a:rPr>
              <a:t>I</a:t>
            </a:r>
            <a:r>
              <a:rPr sz="2000" i="1" spc="130" dirty="0">
                <a:solidFill>
                  <a:srgbClr val="455F7B"/>
                </a:solidFill>
                <a:latin typeface="Calibri"/>
                <a:cs typeface="Calibri"/>
              </a:rPr>
              <a:t>N</a:t>
            </a:r>
            <a:r>
              <a:rPr sz="2000" i="1" spc="70" dirty="0">
                <a:solidFill>
                  <a:srgbClr val="455F7B"/>
                </a:solidFill>
                <a:latin typeface="Calibri"/>
                <a:cs typeface="Calibri"/>
              </a:rPr>
              <a:t> </a:t>
            </a:r>
            <a:r>
              <a:rPr sz="2000" i="1" spc="15" dirty="0">
                <a:solidFill>
                  <a:srgbClr val="455F7B"/>
                </a:solidFill>
                <a:latin typeface="Calibri"/>
                <a:cs typeface="Calibri"/>
              </a:rPr>
              <a:t>MI</a:t>
            </a:r>
            <a:r>
              <a:rPr sz="2000" i="1" spc="130" dirty="0">
                <a:solidFill>
                  <a:srgbClr val="455F7B"/>
                </a:solidFill>
                <a:latin typeface="Calibri"/>
                <a:cs typeface="Calibri"/>
              </a:rPr>
              <a:t>LL</a:t>
            </a:r>
            <a:r>
              <a:rPr sz="2000" i="1" spc="15" dirty="0">
                <a:solidFill>
                  <a:srgbClr val="455F7B"/>
                </a:solidFill>
                <a:latin typeface="Calibri"/>
                <a:cs typeface="Calibri"/>
              </a:rPr>
              <a:t>I</a:t>
            </a:r>
            <a:r>
              <a:rPr sz="2000" i="1" spc="114" dirty="0">
                <a:solidFill>
                  <a:srgbClr val="455F7B"/>
                </a:solidFill>
                <a:latin typeface="Calibri"/>
                <a:cs typeface="Calibri"/>
              </a:rPr>
              <a:t>O</a:t>
            </a:r>
            <a:r>
              <a:rPr sz="2000" i="1" spc="140" dirty="0">
                <a:solidFill>
                  <a:srgbClr val="455F7B"/>
                </a:solidFill>
                <a:latin typeface="Calibri"/>
                <a:cs typeface="Calibri"/>
              </a:rPr>
              <a:t>N</a:t>
            </a:r>
            <a:r>
              <a:rPr sz="2000" i="1" spc="130" dirty="0">
                <a:solidFill>
                  <a:srgbClr val="455F7B"/>
                </a:solidFill>
                <a:latin typeface="Calibri"/>
                <a:cs typeface="Calibri"/>
              </a:rPr>
              <a:t>S</a:t>
            </a:r>
            <a:r>
              <a:rPr sz="2000" i="1" spc="-30" dirty="0">
                <a:solidFill>
                  <a:srgbClr val="455F7B"/>
                </a:solidFill>
                <a:latin typeface="Calibri"/>
                <a:cs typeface="Calibri"/>
              </a:rPr>
              <a:t>)</a:t>
            </a:r>
            <a:endParaRPr sz="2000">
              <a:latin typeface="Calibri"/>
              <a:cs typeface="Calibri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800" y="1952625"/>
            <a:ext cx="9363075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62150" y="1852676"/>
            <a:ext cx="9607550" cy="0"/>
          </a:xfrm>
          <a:custGeom>
            <a:avLst/>
            <a:gdLst/>
            <a:ahLst/>
            <a:cxnLst/>
            <a:rect l="l" t="t" r="r" b="b"/>
            <a:pathLst>
              <a:path w="9607550">
                <a:moveTo>
                  <a:pt x="0" y="0"/>
                </a:moveTo>
                <a:lnTo>
                  <a:pt x="9607423" y="0"/>
                </a:lnTo>
              </a:path>
            </a:pathLst>
          </a:custGeom>
          <a:ln w="31750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31619" y="762380"/>
            <a:ext cx="7461884" cy="956310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2700" marR="5080">
              <a:lnSpc>
                <a:spcPts val="3450"/>
              </a:lnSpc>
              <a:spcBef>
                <a:spcPts val="570"/>
              </a:spcBef>
            </a:pPr>
            <a:r>
              <a:rPr sz="3200" b="1" spc="-15" dirty="0">
                <a:solidFill>
                  <a:srgbClr val="000000"/>
                </a:solidFill>
                <a:latin typeface="Calibri"/>
                <a:cs typeface="Calibri"/>
              </a:rPr>
              <a:t>COVID</a:t>
            </a:r>
            <a:r>
              <a:rPr sz="3200" b="1" spc="-7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spc="20" dirty="0">
                <a:solidFill>
                  <a:srgbClr val="000000"/>
                </a:solidFill>
                <a:latin typeface="Calibri"/>
                <a:cs typeface="Calibri"/>
              </a:rPr>
              <a:t>19</a:t>
            </a:r>
            <a:r>
              <a:rPr sz="3200" b="1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spc="-25" dirty="0">
                <a:solidFill>
                  <a:srgbClr val="000000"/>
                </a:solidFill>
                <a:latin typeface="Calibri"/>
                <a:cs typeface="Calibri"/>
              </a:rPr>
              <a:t>IMPACT</a:t>
            </a:r>
            <a:r>
              <a:rPr sz="3200" b="1" spc="-7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spc="15" dirty="0">
                <a:solidFill>
                  <a:srgbClr val="000000"/>
                </a:solidFill>
                <a:latin typeface="Calibri"/>
                <a:cs typeface="Calibri"/>
              </a:rPr>
              <a:t>ON</a:t>
            </a:r>
            <a:r>
              <a:rPr sz="3200" b="1" spc="-2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spc="-15" dirty="0">
                <a:solidFill>
                  <a:srgbClr val="000000"/>
                </a:solidFill>
                <a:latin typeface="Calibri"/>
                <a:cs typeface="Calibri"/>
              </a:rPr>
              <a:t>TOURISM</a:t>
            </a:r>
            <a:r>
              <a:rPr sz="3200" b="1" spc="-3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spc="-10" dirty="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sz="3200" b="1" spc="-1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spc="-40" dirty="0">
                <a:solidFill>
                  <a:srgbClr val="000000"/>
                </a:solidFill>
                <a:latin typeface="Calibri"/>
                <a:cs typeface="Calibri"/>
              </a:rPr>
              <a:t>MADHYA </a:t>
            </a:r>
            <a:r>
              <a:rPr sz="3200" b="1" spc="-7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000000"/>
                </a:solidFill>
                <a:latin typeface="Calibri"/>
                <a:cs typeface="Calibri"/>
              </a:rPr>
              <a:t>PRADESH,INDIA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1619" y="2017331"/>
            <a:ext cx="9353550" cy="2715260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41300" marR="161925" indent="-228600">
              <a:lnSpc>
                <a:spcPct val="119700"/>
              </a:lnSpc>
              <a:spcBef>
                <a:spcPts val="7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outbreak </a:t>
            </a:r>
            <a:r>
              <a:rPr sz="2000" dirty="0">
                <a:latin typeface="Calibri"/>
                <a:cs typeface="Calibri"/>
              </a:rPr>
              <a:t>of </a:t>
            </a:r>
            <a:r>
              <a:rPr sz="2000" spc="10" dirty="0">
                <a:latin typeface="Calibri"/>
                <a:cs typeface="Calibri"/>
              </a:rPr>
              <a:t>COVID-19 </a:t>
            </a:r>
            <a:r>
              <a:rPr sz="2000" spc="-5" dirty="0">
                <a:latin typeface="Calibri"/>
                <a:cs typeface="Calibri"/>
              </a:rPr>
              <a:t>triggered </a:t>
            </a:r>
            <a:r>
              <a:rPr sz="2000" spc="-10" dirty="0">
                <a:latin typeface="Calibri"/>
                <a:cs typeface="Calibri"/>
              </a:rPr>
              <a:t>unprecedented job </a:t>
            </a:r>
            <a:r>
              <a:rPr sz="2000" spc="5" dirty="0">
                <a:latin typeface="Calibri"/>
                <a:cs typeface="Calibri"/>
              </a:rPr>
              <a:t>losses and </a:t>
            </a:r>
            <a:r>
              <a:rPr sz="2000" spc="-15" dirty="0">
                <a:latin typeface="Calibri"/>
                <a:cs typeface="Calibri"/>
              </a:rPr>
              <a:t>revenues </a:t>
            </a:r>
            <a:r>
              <a:rPr sz="2000" dirty="0">
                <a:latin typeface="Calibri"/>
                <a:cs typeface="Calibri"/>
              </a:rPr>
              <a:t>in </a:t>
            </a:r>
            <a:r>
              <a:rPr sz="2000" spc="-10" dirty="0">
                <a:latin typeface="Calibri"/>
                <a:cs typeface="Calibri"/>
              </a:rPr>
              <a:t>entire 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Tourism </a:t>
            </a:r>
            <a:r>
              <a:rPr sz="2000" spc="-40" dirty="0">
                <a:latin typeface="Calibri"/>
                <a:cs typeface="Calibri"/>
              </a:rPr>
              <a:t>sector. </a:t>
            </a:r>
            <a:r>
              <a:rPr sz="2000" dirty="0">
                <a:latin typeface="Calibri"/>
                <a:cs typeface="Calibri"/>
              </a:rPr>
              <a:t>Reports </a:t>
            </a:r>
            <a:r>
              <a:rPr sz="2000" spc="5" dirty="0">
                <a:latin typeface="Calibri"/>
                <a:cs typeface="Calibri"/>
              </a:rPr>
              <a:t>by </a:t>
            </a:r>
            <a:r>
              <a:rPr sz="2000" spc="15" dirty="0">
                <a:latin typeface="Calibri"/>
                <a:cs typeface="Calibri"/>
              </a:rPr>
              <a:t>CARE </a:t>
            </a:r>
            <a:r>
              <a:rPr sz="2000" spc="10" dirty="0">
                <a:latin typeface="Calibri"/>
                <a:cs typeface="Calibri"/>
              </a:rPr>
              <a:t>Ratings </a:t>
            </a:r>
            <a:r>
              <a:rPr sz="2000" spc="-15" dirty="0">
                <a:latin typeface="Calibri"/>
                <a:cs typeface="Calibri"/>
              </a:rPr>
              <a:t>projected </a:t>
            </a:r>
            <a:r>
              <a:rPr sz="2000" spc="5" dirty="0">
                <a:latin typeface="Calibri"/>
                <a:cs typeface="Calibri"/>
              </a:rPr>
              <a:t>the sharp </a:t>
            </a:r>
            <a:r>
              <a:rPr sz="2000" spc="-10" dirty="0">
                <a:latin typeface="Calibri"/>
                <a:cs typeface="Calibri"/>
              </a:rPr>
              <a:t>decline </a:t>
            </a:r>
            <a:r>
              <a:rPr sz="2000" dirty="0">
                <a:latin typeface="Calibri"/>
                <a:cs typeface="Calibri"/>
              </a:rPr>
              <a:t>in </a:t>
            </a:r>
            <a:r>
              <a:rPr sz="2000" spc="5" dirty="0">
                <a:latin typeface="Calibri"/>
                <a:cs typeface="Calibri"/>
              </a:rPr>
              <a:t>Indian </a:t>
            </a:r>
            <a:r>
              <a:rPr sz="2000" spc="-20" dirty="0">
                <a:latin typeface="Calibri"/>
                <a:cs typeface="Calibri"/>
              </a:rPr>
              <a:t>Tourism 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Industry</a:t>
            </a:r>
            <a:r>
              <a:rPr sz="2000" spc="-9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nearly</a:t>
            </a:r>
            <a:r>
              <a:rPr sz="2000" spc="55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by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25" dirty="0">
                <a:latin typeface="Calibri"/>
                <a:cs typeface="Calibri"/>
              </a:rPr>
              <a:t>40%</a:t>
            </a:r>
            <a:r>
              <a:rPr sz="2000" spc="-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25" dirty="0">
                <a:latin typeface="Calibri"/>
                <a:cs typeface="Calibri"/>
              </a:rPr>
              <a:t>2020</a:t>
            </a:r>
            <a:r>
              <a:rPr sz="2000" spc="-12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due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spc="10" dirty="0">
                <a:latin typeface="Calibri"/>
                <a:cs typeface="Calibri"/>
              </a:rPr>
              <a:t>to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10" dirty="0">
                <a:latin typeface="Calibri"/>
                <a:cs typeface="Calibri"/>
              </a:rPr>
              <a:t>COVID-19</a:t>
            </a:r>
            <a:r>
              <a:rPr sz="2000" spc="-1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with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recorded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fall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in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Foreign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Exchange </a:t>
            </a:r>
            <a:r>
              <a:rPr sz="2000" spc="-4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Earnings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(FEEs)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10" dirty="0">
                <a:latin typeface="Calibri"/>
                <a:cs typeface="Calibri"/>
              </a:rPr>
              <a:t>to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20" dirty="0">
                <a:latin typeface="Calibri"/>
                <a:cs typeface="Calibri"/>
              </a:rPr>
              <a:t>Rs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25" dirty="0">
                <a:latin typeface="Calibri"/>
                <a:cs typeface="Calibri"/>
              </a:rPr>
              <a:t>56,150</a:t>
            </a:r>
            <a:r>
              <a:rPr sz="2000" spc="-12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crore,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nearly</a:t>
            </a:r>
            <a:r>
              <a:rPr sz="2000" spc="60" dirty="0">
                <a:latin typeface="Calibri"/>
                <a:cs typeface="Calibri"/>
              </a:rPr>
              <a:t> </a:t>
            </a:r>
            <a:r>
              <a:rPr sz="2000" spc="25" dirty="0">
                <a:latin typeface="Calibri"/>
                <a:cs typeface="Calibri"/>
              </a:rPr>
              <a:t>50%</a:t>
            </a:r>
            <a:r>
              <a:rPr sz="2000" spc="-95" dirty="0">
                <a:latin typeface="Calibri"/>
                <a:cs typeface="Calibri"/>
              </a:rPr>
              <a:t> </a:t>
            </a:r>
            <a:r>
              <a:rPr sz="2000" spc="10" dirty="0">
                <a:latin typeface="Calibri"/>
                <a:cs typeface="Calibri"/>
              </a:rPr>
              <a:t>(Ranasinghe</a:t>
            </a:r>
            <a:r>
              <a:rPr sz="2000" spc="-10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et</a:t>
            </a:r>
            <a:r>
              <a:rPr sz="2000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al.,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spc="25" dirty="0">
                <a:latin typeface="Calibri"/>
                <a:cs typeface="Calibri"/>
              </a:rPr>
              <a:t>2020;</a:t>
            </a:r>
            <a:r>
              <a:rPr sz="2000" spc="-145" dirty="0">
                <a:latin typeface="Calibri"/>
                <a:cs typeface="Calibri"/>
              </a:rPr>
              <a:t> </a:t>
            </a:r>
            <a:r>
              <a:rPr sz="2000" spc="5" dirty="0">
                <a:latin typeface="Calibri"/>
                <a:cs typeface="Calibri"/>
              </a:rPr>
              <a:t>Gössling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et</a:t>
            </a:r>
            <a:r>
              <a:rPr sz="2000" spc="5" dirty="0">
                <a:latin typeface="Calibri"/>
                <a:cs typeface="Calibri"/>
              </a:rPr>
              <a:t> al., 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spc="25" dirty="0">
                <a:latin typeface="Calibri"/>
                <a:cs typeface="Calibri"/>
              </a:rPr>
              <a:t>2020a)</a:t>
            </a:r>
            <a:endParaRPr sz="2000">
              <a:latin typeface="Calibri"/>
              <a:cs typeface="Calibri"/>
            </a:endParaRPr>
          </a:p>
          <a:p>
            <a:pPr marL="241300" indent="-228600">
              <a:lnSpc>
                <a:spcPct val="100000"/>
              </a:lnSpc>
              <a:spcBef>
                <a:spcPts val="150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2000" spc="5" dirty="0">
                <a:solidFill>
                  <a:srgbClr val="3B4752"/>
                </a:solidFill>
                <a:latin typeface="Calibri"/>
                <a:cs typeface="Calibri"/>
              </a:rPr>
              <a:t>The</a:t>
            </a:r>
            <a:r>
              <a:rPr sz="2000" spc="-30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3B4752"/>
                </a:solidFill>
                <a:latin typeface="Calibri"/>
                <a:cs typeface="Calibri"/>
              </a:rPr>
              <a:t>share</a:t>
            </a:r>
            <a:r>
              <a:rPr sz="2000" spc="-30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B4752"/>
                </a:solidFill>
                <a:latin typeface="Calibri"/>
                <a:cs typeface="Calibri"/>
              </a:rPr>
              <a:t>of</a:t>
            </a:r>
            <a:r>
              <a:rPr sz="2000" spc="-20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2000" spc="20" dirty="0">
                <a:solidFill>
                  <a:srgbClr val="3B4752"/>
                </a:solidFill>
                <a:latin typeface="Calibri"/>
                <a:cs typeface="Calibri"/>
              </a:rPr>
              <a:t>GDP</a:t>
            </a:r>
            <a:r>
              <a:rPr sz="2000" spc="-75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B4752"/>
                </a:solidFill>
                <a:latin typeface="Calibri"/>
                <a:cs typeface="Calibri"/>
              </a:rPr>
              <a:t>from</a:t>
            </a:r>
            <a:r>
              <a:rPr sz="2000" spc="35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2000" spc="-20" dirty="0">
                <a:solidFill>
                  <a:srgbClr val="3B4752"/>
                </a:solidFill>
                <a:latin typeface="Calibri"/>
                <a:cs typeface="Calibri"/>
              </a:rPr>
              <a:t>travel</a:t>
            </a:r>
            <a:r>
              <a:rPr sz="2000" spc="-15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3B4752"/>
                </a:solidFill>
                <a:latin typeface="Calibri"/>
                <a:cs typeface="Calibri"/>
              </a:rPr>
              <a:t>and</a:t>
            </a:r>
            <a:r>
              <a:rPr sz="2000" spc="-15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B4752"/>
                </a:solidFill>
                <a:latin typeface="Calibri"/>
                <a:cs typeface="Calibri"/>
              </a:rPr>
              <a:t>tourism</a:t>
            </a:r>
            <a:r>
              <a:rPr sz="2000" spc="-45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3B4752"/>
                </a:solidFill>
                <a:latin typeface="Calibri"/>
                <a:cs typeface="Calibri"/>
              </a:rPr>
              <a:t>was</a:t>
            </a:r>
            <a:r>
              <a:rPr sz="2000" spc="-40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2000" spc="25" dirty="0">
                <a:solidFill>
                  <a:srgbClr val="3B4752"/>
                </a:solidFill>
                <a:latin typeface="Calibri"/>
                <a:cs typeface="Calibri"/>
              </a:rPr>
              <a:t>10.4%</a:t>
            </a:r>
            <a:r>
              <a:rPr sz="2000" spc="-180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B4752"/>
                </a:solidFill>
                <a:latin typeface="Calibri"/>
                <a:cs typeface="Calibri"/>
              </a:rPr>
              <a:t>in</a:t>
            </a:r>
            <a:r>
              <a:rPr sz="2000" spc="-15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2000" spc="25" dirty="0">
                <a:solidFill>
                  <a:srgbClr val="3B4752"/>
                </a:solidFill>
                <a:latin typeface="Calibri"/>
                <a:cs typeface="Calibri"/>
              </a:rPr>
              <a:t>2019,</a:t>
            </a:r>
            <a:r>
              <a:rPr sz="2000" spc="-130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B4752"/>
                </a:solidFill>
                <a:latin typeface="Calibri"/>
                <a:cs typeface="Calibri"/>
              </a:rPr>
              <a:t>which</a:t>
            </a:r>
            <a:r>
              <a:rPr sz="2000" spc="-15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2000" spc="15" dirty="0">
                <a:solidFill>
                  <a:srgbClr val="3B4752"/>
                </a:solidFill>
                <a:latin typeface="Calibri"/>
                <a:cs typeface="Calibri"/>
              </a:rPr>
              <a:t>came</a:t>
            </a:r>
            <a:r>
              <a:rPr sz="2000" spc="-30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2000" dirty="0">
                <a:solidFill>
                  <a:srgbClr val="3B4752"/>
                </a:solidFill>
                <a:latin typeface="Calibri"/>
                <a:cs typeface="Calibri"/>
              </a:rPr>
              <a:t>down</a:t>
            </a:r>
            <a:r>
              <a:rPr sz="2000" spc="-15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3B4752"/>
                </a:solidFill>
                <a:latin typeface="Calibri"/>
                <a:cs typeface="Calibri"/>
              </a:rPr>
              <a:t>to</a:t>
            </a:r>
            <a:r>
              <a:rPr sz="2000" spc="-20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2000" spc="25" dirty="0">
                <a:solidFill>
                  <a:srgbClr val="3B4752"/>
                </a:solidFill>
                <a:latin typeface="Calibri"/>
                <a:cs typeface="Calibri"/>
              </a:rPr>
              <a:t>5.5%</a:t>
            </a:r>
            <a:endParaRPr sz="2000">
              <a:latin typeface="Calibri"/>
              <a:cs typeface="Calibri"/>
            </a:endParaRPr>
          </a:p>
          <a:p>
            <a:pPr marL="241300">
              <a:lnSpc>
                <a:spcPct val="100000"/>
              </a:lnSpc>
              <a:spcBef>
                <a:spcPts val="530"/>
              </a:spcBef>
            </a:pPr>
            <a:r>
              <a:rPr sz="2000" spc="-15" dirty="0">
                <a:solidFill>
                  <a:srgbClr val="3B4752"/>
                </a:solidFill>
                <a:latin typeface="Calibri"/>
                <a:cs typeface="Calibri"/>
              </a:rPr>
              <a:t>i</a:t>
            </a:r>
            <a:r>
              <a:rPr sz="2000" spc="10" dirty="0">
                <a:solidFill>
                  <a:srgbClr val="3B4752"/>
                </a:solidFill>
                <a:latin typeface="Calibri"/>
                <a:cs typeface="Calibri"/>
              </a:rPr>
              <a:t>n</a:t>
            </a:r>
            <a:r>
              <a:rPr sz="2000" spc="-15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2000" spc="30" dirty="0">
                <a:solidFill>
                  <a:srgbClr val="3B4752"/>
                </a:solidFill>
                <a:latin typeface="Calibri"/>
                <a:cs typeface="Calibri"/>
              </a:rPr>
              <a:t>202</a:t>
            </a:r>
            <a:r>
              <a:rPr sz="2000" spc="10" dirty="0">
                <a:solidFill>
                  <a:srgbClr val="3B4752"/>
                </a:solidFill>
                <a:latin typeface="Calibri"/>
                <a:cs typeface="Calibri"/>
              </a:rPr>
              <a:t>0</a:t>
            </a:r>
            <a:r>
              <a:rPr sz="2000" spc="-130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B4752"/>
                </a:solidFill>
                <a:latin typeface="Calibri"/>
                <a:cs typeface="Calibri"/>
              </a:rPr>
              <a:t>du</a:t>
            </a:r>
            <a:r>
              <a:rPr sz="2000" spc="10" dirty="0">
                <a:solidFill>
                  <a:srgbClr val="3B4752"/>
                </a:solidFill>
                <a:latin typeface="Calibri"/>
                <a:cs typeface="Calibri"/>
              </a:rPr>
              <a:t>e</a:t>
            </a:r>
            <a:r>
              <a:rPr sz="2000" spc="-35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2000" spc="10" dirty="0">
                <a:solidFill>
                  <a:srgbClr val="3B4752"/>
                </a:solidFill>
                <a:latin typeface="Calibri"/>
                <a:cs typeface="Calibri"/>
              </a:rPr>
              <a:t>to</a:t>
            </a:r>
            <a:r>
              <a:rPr sz="2000" spc="-25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2000" spc="5" dirty="0">
                <a:solidFill>
                  <a:srgbClr val="3B4752"/>
                </a:solidFill>
                <a:latin typeface="Calibri"/>
                <a:cs typeface="Calibri"/>
              </a:rPr>
              <a:t>t</a:t>
            </a:r>
            <a:r>
              <a:rPr sz="2000" spc="-10" dirty="0">
                <a:solidFill>
                  <a:srgbClr val="3B4752"/>
                </a:solidFill>
                <a:latin typeface="Calibri"/>
                <a:cs typeface="Calibri"/>
              </a:rPr>
              <a:t>h</a:t>
            </a:r>
            <a:r>
              <a:rPr sz="2000" spc="10" dirty="0">
                <a:solidFill>
                  <a:srgbClr val="3B4752"/>
                </a:solidFill>
                <a:latin typeface="Calibri"/>
                <a:cs typeface="Calibri"/>
              </a:rPr>
              <a:t>e</a:t>
            </a:r>
            <a:r>
              <a:rPr sz="2000" spc="35" dirty="0">
                <a:solidFill>
                  <a:srgbClr val="3B4752"/>
                </a:solidFill>
                <a:latin typeface="Calibri"/>
                <a:cs typeface="Calibri"/>
              </a:rPr>
              <a:t> </a:t>
            </a:r>
            <a:r>
              <a:rPr sz="2000" spc="-5" dirty="0">
                <a:solidFill>
                  <a:srgbClr val="3B4752"/>
                </a:solidFill>
                <a:latin typeface="Calibri"/>
                <a:cs typeface="Calibri"/>
              </a:rPr>
              <a:t>p</a:t>
            </a:r>
            <a:r>
              <a:rPr sz="2000" spc="10" dirty="0">
                <a:solidFill>
                  <a:srgbClr val="3B4752"/>
                </a:solidFill>
                <a:latin typeface="Calibri"/>
                <a:cs typeface="Calibri"/>
              </a:rPr>
              <a:t>a</a:t>
            </a:r>
            <a:r>
              <a:rPr sz="2000" spc="-5" dirty="0">
                <a:solidFill>
                  <a:srgbClr val="3B4752"/>
                </a:solidFill>
                <a:latin typeface="Calibri"/>
                <a:cs typeface="Calibri"/>
              </a:rPr>
              <a:t>nd</a:t>
            </a:r>
            <a:r>
              <a:rPr sz="2000" spc="-25" dirty="0">
                <a:solidFill>
                  <a:srgbClr val="3B4752"/>
                </a:solidFill>
                <a:latin typeface="Calibri"/>
                <a:cs typeface="Calibri"/>
              </a:rPr>
              <a:t>e</a:t>
            </a:r>
            <a:r>
              <a:rPr sz="2000" spc="50" dirty="0">
                <a:solidFill>
                  <a:srgbClr val="3B4752"/>
                </a:solidFill>
                <a:latin typeface="Calibri"/>
                <a:cs typeface="Calibri"/>
              </a:rPr>
              <a:t>m</a:t>
            </a:r>
            <a:r>
              <a:rPr sz="2000" spc="-15" dirty="0">
                <a:solidFill>
                  <a:srgbClr val="3B4752"/>
                </a:solidFill>
                <a:latin typeface="Calibri"/>
                <a:cs typeface="Calibri"/>
              </a:rPr>
              <a:t>i</a:t>
            </a:r>
            <a:r>
              <a:rPr sz="2000" spc="-25" dirty="0">
                <a:solidFill>
                  <a:srgbClr val="3B4752"/>
                </a:solidFill>
                <a:latin typeface="Calibri"/>
                <a:cs typeface="Calibri"/>
              </a:rPr>
              <a:t>c</a:t>
            </a:r>
            <a:r>
              <a:rPr sz="2000" spc="5" dirty="0">
                <a:solidFill>
                  <a:srgbClr val="3B4752"/>
                </a:solidFill>
                <a:latin typeface="Calibri"/>
                <a:cs typeface="Calibri"/>
              </a:rPr>
              <a:t>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62150" y="1852676"/>
            <a:ext cx="9607550" cy="0"/>
          </a:xfrm>
          <a:custGeom>
            <a:avLst/>
            <a:gdLst/>
            <a:ahLst/>
            <a:cxnLst/>
            <a:rect l="l" t="t" r="r" b="b"/>
            <a:pathLst>
              <a:path w="9607550">
                <a:moveTo>
                  <a:pt x="0" y="0"/>
                </a:moveTo>
                <a:lnTo>
                  <a:pt x="9607423" y="0"/>
                </a:lnTo>
              </a:path>
            </a:pathLst>
          </a:custGeom>
          <a:ln w="31750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31619" y="772223"/>
            <a:ext cx="6709409" cy="4489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750" b="1" spc="5" dirty="0">
                <a:solidFill>
                  <a:srgbClr val="000000"/>
                </a:solidFill>
                <a:latin typeface="Calibri"/>
                <a:cs typeface="Calibri"/>
              </a:rPr>
              <a:t>POST</a:t>
            </a:r>
            <a:r>
              <a:rPr sz="2750" b="1" spc="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750" b="1" dirty="0">
                <a:solidFill>
                  <a:srgbClr val="000000"/>
                </a:solidFill>
                <a:latin typeface="Calibri"/>
                <a:cs typeface="Calibri"/>
              </a:rPr>
              <a:t>COVID</a:t>
            </a:r>
            <a:r>
              <a:rPr sz="2750" b="1" spc="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750" b="1" dirty="0">
                <a:solidFill>
                  <a:srgbClr val="000000"/>
                </a:solidFill>
                <a:latin typeface="Calibri"/>
                <a:cs typeface="Calibri"/>
              </a:rPr>
              <a:t>SCENARIO</a:t>
            </a:r>
            <a:r>
              <a:rPr sz="2750" b="1" spc="19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750" b="1" spc="15" dirty="0">
                <a:solidFill>
                  <a:srgbClr val="000000"/>
                </a:solidFill>
                <a:latin typeface="Calibri"/>
                <a:cs typeface="Calibri"/>
              </a:rPr>
              <a:t>IN</a:t>
            </a:r>
            <a:r>
              <a:rPr sz="2750" b="1" spc="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750" b="1" spc="-45" dirty="0">
                <a:solidFill>
                  <a:srgbClr val="000000"/>
                </a:solidFill>
                <a:latin typeface="Calibri"/>
                <a:cs typeface="Calibri"/>
              </a:rPr>
              <a:t>MADHYA</a:t>
            </a:r>
            <a:r>
              <a:rPr sz="2750" b="1" spc="24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750" b="1" dirty="0">
                <a:solidFill>
                  <a:srgbClr val="000000"/>
                </a:solidFill>
                <a:latin typeface="Calibri"/>
                <a:cs typeface="Calibri"/>
              </a:rPr>
              <a:t>PRADESH</a:t>
            </a:r>
            <a:endParaRPr sz="27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1619" y="2021395"/>
            <a:ext cx="9302750" cy="32302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7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Impact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of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Covid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crisis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not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just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damaged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and</a:t>
            </a:r>
            <a:r>
              <a:rPr sz="1800" spc="-8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destructed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image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of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10" dirty="0">
                <a:latin typeface="Calibri"/>
                <a:cs typeface="Calibri"/>
              </a:rPr>
              <a:t> destinations</a:t>
            </a:r>
            <a:r>
              <a:rPr sz="1800" spc="-210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but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also</a:t>
            </a:r>
            <a:r>
              <a:rPr sz="1800" dirty="0">
                <a:latin typeface="Calibri"/>
                <a:cs typeface="Calibri"/>
              </a:rPr>
              <a:t> reduced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the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confidence </a:t>
            </a:r>
            <a:r>
              <a:rPr sz="1800" spc="10" dirty="0">
                <a:latin typeface="Calibri"/>
                <a:cs typeface="Calibri"/>
              </a:rPr>
              <a:t>of </a:t>
            </a:r>
            <a:r>
              <a:rPr sz="1800" dirty="0">
                <a:latin typeface="Calibri"/>
                <a:cs typeface="Calibri"/>
              </a:rPr>
              <a:t>tourist to </a:t>
            </a:r>
            <a:r>
              <a:rPr sz="1800" spc="5" dirty="0">
                <a:latin typeface="Calibri"/>
                <a:cs typeface="Calibri"/>
              </a:rPr>
              <a:t>visit. So, </a:t>
            </a:r>
            <a:r>
              <a:rPr sz="1800" spc="-30" dirty="0">
                <a:latin typeface="Calibri"/>
                <a:cs typeface="Calibri"/>
              </a:rPr>
              <a:t>for </a:t>
            </a:r>
            <a:r>
              <a:rPr sz="1800" spc="-10" dirty="0">
                <a:latin typeface="Calibri"/>
                <a:cs typeface="Calibri"/>
              </a:rPr>
              <a:t>restart </a:t>
            </a:r>
            <a:r>
              <a:rPr sz="1800" spc="15" dirty="0">
                <a:latin typeface="Calibri"/>
                <a:cs typeface="Calibri"/>
              </a:rPr>
              <a:t>and </a:t>
            </a:r>
            <a:r>
              <a:rPr sz="1800" spc="5" dirty="0">
                <a:latin typeface="Calibri"/>
                <a:cs typeface="Calibri"/>
              </a:rPr>
              <a:t>the survival </a:t>
            </a:r>
            <a:r>
              <a:rPr sz="1800" spc="10" dirty="0">
                <a:latin typeface="Calibri"/>
                <a:cs typeface="Calibri"/>
              </a:rPr>
              <a:t>of </a:t>
            </a:r>
            <a:r>
              <a:rPr sz="1800" spc="5" dirty="0">
                <a:latin typeface="Calibri"/>
                <a:cs typeface="Calibri"/>
              </a:rPr>
              <a:t>the </a:t>
            </a:r>
            <a:r>
              <a:rPr sz="1800" dirty="0">
                <a:latin typeface="Calibri"/>
                <a:cs typeface="Calibri"/>
              </a:rPr>
              <a:t>tourism </a:t>
            </a:r>
            <a:r>
              <a:rPr sz="1800" spc="-15" dirty="0">
                <a:latin typeface="Calibri"/>
                <a:cs typeface="Calibri"/>
              </a:rPr>
              <a:t>industry, effective </a:t>
            </a:r>
            <a:r>
              <a:rPr sz="1800" spc="-5" dirty="0">
                <a:latin typeface="Calibri"/>
                <a:cs typeface="Calibri"/>
              </a:rPr>
              <a:t>crisis 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management</a:t>
            </a:r>
            <a:r>
              <a:rPr sz="1800" spc="-114" dirty="0">
                <a:latin typeface="Calibri"/>
                <a:cs typeface="Calibri"/>
              </a:rPr>
              <a:t> </a:t>
            </a:r>
            <a:r>
              <a:rPr sz="1800" spc="20" dirty="0">
                <a:latin typeface="Calibri"/>
                <a:cs typeface="Calibri"/>
              </a:rPr>
              <a:t>plans</a:t>
            </a:r>
            <a:r>
              <a:rPr sz="1800" spc="-140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and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strategies</a:t>
            </a:r>
            <a:r>
              <a:rPr sz="1800" spc="-1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were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adopted</a:t>
            </a:r>
            <a:r>
              <a:rPr sz="1800" spc="-16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by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the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state.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350">
              <a:latin typeface="Calibri"/>
              <a:cs typeface="Calibri"/>
            </a:endParaRPr>
          </a:p>
          <a:p>
            <a:pPr marL="241300" marR="53975" indent="-228600">
              <a:lnSpc>
                <a:spcPct val="120000"/>
              </a:lnSpc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800" spc="-10" dirty="0">
                <a:latin typeface="Calibri"/>
                <a:cs typeface="Calibri"/>
              </a:rPr>
              <a:t>Travel</a:t>
            </a:r>
            <a:r>
              <a:rPr sz="1800" spc="-140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and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tourism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council</a:t>
            </a:r>
            <a:r>
              <a:rPr sz="1800" spc="32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adhered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the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protocols</a:t>
            </a:r>
            <a:r>
              <a:rPr sz="1800" spc="-1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support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the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safe,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healthy</a:t>
            </a:r>
            <a:r>
              <a:rPr sz="1800" spc="-165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and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responsible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tourism </a:t>
            </a:r>
            <a:r>
              <a:rPr sz="1800" spc="10" dirty="0">
                <a:latin typeface="Calibri"/>
                <a:cs typeface="Calibri"/>
              </a:rPr>
              <a:t>on </a:t>
            </a:r>
            <a:r>
              <a:rPr sz="1800" spc="5" dirty="0">
                <a:latin typeface="Calibri"/>
                <a:cs typeface="Calibri"/>
              </a:rPr>
              <a:t>the </a:t>
            </a:r>
            <a:r>
              <a:rPr sz="1800" spc="10" dirty="0">
                <a:latin typeface="Calibri"/>
                <a:cs typeface="Calibri"/>
              </a:rPr>
              <a:t>basis of </a:t>
            </a:r>
            <a:r>
              <a:rPr sz="1800" spc="-10" dirty="0">
                <a:latin typeface="Calibri"/>
                <a:cs typeface="Calibri"/>
              </a:rPr>
              <a:t>frameworks </a:t>
            </a:r>
            <a:r>
              <a:rPr sz="1800" spc="10" dirty="0">
                <a:latin typeface="Calibri"/>
                <a:cs typeface="Calibri"/>
              </a:rPr>
              <a:t>developed by </a:t>
            </a:r>
            <a:r>
              <a:rPr sz="1800" spc="5" dirty="0">
                <a:latin typeface="Calibri"/>
                <a:cs typeface="Calibri"/>
              </a:rPr>
              <a:t>the </a:t>
            </a:r>
            <a:r>
              <a:rPr sz="1800" spc="15" dirty="0">
                <a:latin typeface="Calibri"/>
                <a:cs typeface="Calibri"/>
              </a:rPr>
              <a:t>Global </a:t>
            </a:r>
            <a:r>
              <a:rPr sz="1800" spc="5" dirty="0">
                <a:latin typeface="Calibri"/>
                <a:cs typeface="Calibri"/>
              </a:rPr>
              <a:t>Association </a:t>
            </a:r>
            <a:r>
              <a:rPr sz="1800" spc="-30" dirty="0">
                <a:latin typeface="Calibri"/>
                <a:cs typeface="Calibri"/>
              </a:rPr>
              <a:t>for </a:t>
            </a:r>
            <a:r>
              <a:rPr sz="1800" spc="5" dirty="0">
                <a:latin typeface="Calibri"/>
                <a:cs typeface="Calibri"/>
              </a:rPr>
              <a:t>the </a:t>
            </a:r>
            <a:r>
              <a:rPr sz="1800" spc="-5" dirty="0">
                <a:latin typeface="Calibri"/>
                <a:cs typeface="Calibri"/>
              </a:rPr>
              <a:t>Attraction </a:t>
            </a:r>
            <a:r>
              <a:rPr sz="1800" dirty="0">
                <a:latin typeface="Calibri"/>
                <a:cs typeface="Calibri"/>
              </a:rPr>
              <a:t> Industry</a:t>
            </a:r>
            <a:r>
              <a:rPr sz="1800" spc="-30" dirty="0">
                <a:latin typeface="Calibri"/>
                <a:cs typeface="Calibri"/>
              </a:rPr>
              <a:t> (IAAPA).</a:t>
            </a:r>
            <a:endParaRPr sz="1800">
              <a:latin typeface="Calibri"/>
              <a:cs typeface="Calibri"/>
            </a:endParaRPr>
          </a:p>
          <a:p>
            <a:pPr marL="241300" marR="130810" indent="-228600">
              <a:lnSpc>
                <a:spcPct val="120000"/>
              </a:lnSpc>
              <a:spcBef>
                <a:spcPts val="1015"/>
              </a:spcBef>
              <a:buClr>
                <a:srgbClr val="B71E42"/>
              </a:buClr>
              <a:buFont typeface="Arial"/>
              <a:buChar char="•"/>
              <a:tabLst>
                <a:tab pos="288290" algn="l"/>
                <a:tab pos="288925" algn="l"/>
              </a:tabLst>
            </a:pPr>
            <a:r>
              <a:rPr dirty="0"/>
              <a:t>	</a:t>
            </a:r>
            <a:r>
              <a:rPr sz="1800" spc="-65" dirty="0">
                <a:latin typeface="Calibri"/>
                <a:cs typeface="Calibri"/>
              </a:rPr>
              <a:t>To </a:t>
            </a:r>
            <a:r>
              <a:rPr sz="1800" dirty="0">
                <a:latin typeface="Calibri"/>
                <a:cs typeface="Calibri"/>
              </a:rPr>
              <a:t>recover travel </a:t>
            </a:r>
            <a:r>
              <a:rPr sz="1800" spc="20" dirty="0">
                <a:latin typeface="Calibri"/>
                <a:cs typeface="Calibri"/>
              </a:rPr>
              <a:t>and </a:t>
            </a:r>
            <a:r>
              <a:rPr sz="1800" dirty="0">
                <a:latin typeface="Calibri"/>
                <a:cs typeface="Calibri"/>
              </a:rPr>
              <a:t>tourism </a:t>
            </a:r>
            <a:r>
              <a:rPr sz="1800" spc="5" dirty="0">
                <a:latin typeface="Calibri"/>
                <a:cs typeface="Calibri"/>
              </a:rPr>
              <a:t>industry </a:t>
            </a:r>
            <a:r>
              <a:rPr sz="1800" spc="-10" dirty="0">
                <a:latin typeface="Calibri"/>
                <a:cs typeface="Calibri"/>
              </a:rPr>
              <a:t>from </a:t>
            </a:r>
            <a:r>
              <a:rPr sz="1800" spc="5" dirty="0">
                <a:latin typeface="Calibri"/>
                <a:cs typeface="Calibri"/>
              </a:rPr>
              <a:t>the COVID </a:t>
            </a:r>
            <a:r>
              <a:rPr sz="1800" spc="-15" dirty="0">
                <a:latin typeface="Calibri"/>
                <a:cs typeface="Calibri"/>
              </a:rPr>
              <a:t>-19 </a:t>
            </a:r>
            <a:r>
              <a:rPr sz="1800" spc="-10" dirty="0">
                <a:latin typeface="Calibri"/>
                <a:cs typeface="Calibri"/>
              </a:rPr>
              <a:t>crisis, </a:t>
            </a:r>
            <a:r>
              <a:rPr sz="1800" spc="-5" dirty="0">
                <a:latin typeface="Calibri"/>
                <a:cs typeface="Calibri"/>
              </a:rPr>
              <a:t>more </a:t>
            </a:r>
            <a:r>
              <a:rPr sz="1800" spc="-15" dirty="0">
                <a:latin typeface="Calibri"/>
                <a:cs typeface="Calibri"/>
              </a:rPr>
              <a:t>focus </a:t>
            </a:r>
            <a:r>
              <a:rPr sz="1800" spc="10" dirty="0">
                <a:latin typeface="Calibri"/>
                <a:cs typeface="Calibri"/>
              </a:rPr>
              <a:t>on </a:t>
            </a:r>
            <a:r>
              <a:rPr sz="1800" dirty="0">
                <a:latin typeface="Calibri"/>
                <a:cs typeface="Calibri"/>
              </a:rPr>
              <a:t>traveler’s </a:t>
            </a:r>
            <a:r>
              <a:rPr sz="1800" spc="5" dirty="0">
                <a:latin typeface="Calibri"/>
                <a:cs typeface="Calibri"/>
              </a:rPr>
              <a:t>need 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and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expectations</a:t>
            </a:r>
            <a:r>
              <a:rPr sz="1800" spc="-13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with </a:t>
            </a:r>
            <a:r>
              <a:rPr sz="1800" spc="15" dirty="0">
                <a:latin typeface="Calibri"/>
                <a:cs typeface="Calibri"/>
              </a:rPr>
              <a:t>health,</a:t>
            </a:r>
            <a:r>
              <a:rPr sz="1800" spc="-17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safety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and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physical</a:t>
            </a:r>
            <a:r>
              <a:rPr sz="1800" spc="-14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distancing</a:t>
            </a:r>
            <a:r>
              <a:rPr sz="1800" spc="-19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standards</a:t>
            </a:r>
            <a:r>
              <a:rPr sz="1800" spc="-130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was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15" dirty="0">
                <a:latin typeface="Calibri"/>
                <a:cs typeface="Calibri"/>
              </a:rPr>
              <a:t>done.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Attempts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were </a:t>
            </a:r>
            <a:r>
              <a:rPr sz="1800" spc="-39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made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15" dirty="0">
                <a:latin typeface="Calibri"/>
                <a:cs typeface="Calibri"/>
              </a:rPr>
              <a:t> make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visitors</a:t>
            </a:r>
            <a:r>
              <a:rPr sz="1800" spc="-1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to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feel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assured</a:t>
            </a:r>
            <a:r>
              <a:rPr sz="180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of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spc="5" dirty="0">
                <a:latin typeface="Calibri"/>
                <a:cs typeface="Calibri"/>
              </a:rPr>
              <a:t>the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safety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10" dirty="0">
                <a:latin typeface="Calibri"/>
                <a:cs typeface="Calibri"/>
              </a:rPr>
              <a:t>of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travel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62150" y="1852676"/>
            <a:ext cx="9607550" cy="0"/>
          </a:xfrm>
          <a:custGeom>
            <a:avLst/>
            <a:gdLst/>
            <a:ahLst/>
            <a:cxnLst/>
            <a:rect l="l" t="t" r="r" b="b"/>
            <a:pathLst>
              <a:path w="9607550">
                <a:moveTo>
                  <a:pt x="0" y="0"/>
                </a:moveTo>
                <a:lnTo>
                  <a:pt x="9607423" y="0"/>
                </a:lnTo>
              </a:path>
            </a:pathLst>
          </a:custGeom>
          <a:ln w="31750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3590" y="882014"/>
            <a:ext cx="10170795" cy="4724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900" b="1" spc="5" dirty="0">
                <a:solidFill>
                  <a:srgbClr val="000000"/>
                </a:solidFill>
                <a:latin typeface="Calibri"/>
                <a:cs typeface="Calibri"/>
              </a:rPr>
              <a:t>EFFORTS</a:t>
            </a:r>
            <a:r>
              <a:rPr sz="2900" b="1" spc="-16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900" b="1" spc="-20" dirty="0">
                <a:solidFill>
                  <a:srgbClr val="000000"/>
                </a:solidFill>
                <a:latin typeface="Calibri"/>
                <a:cs typeface="Calibri"/>
              </a:rPr>
              <a:t>BY</a:t>
            </a:r>
            <a:r>
              <a:rPr sz="2900" b="1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900" b="1" spc="5" dirty="0">
                <a:solidFill>
                  <a:srgbClr val="000000"/>
                </a:solidFill>
                <a:latin typeface="Calibri"/>
                <a:cs typeface="Calibri"/>
              </a:rPr>
              <a:t>GOVERNMENT</a:t>
            </a:r>
            <a:r>
              <a:rPr sz="2900" b="1" spc="-1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900" b="1" spc="-35" dirty="0">
                <a:solidFill>
                  <a:srgbClr val="000000"/>
                </a:solidFill>
                <a:latin typeface="Calibri"/>
                <a:cs typeface="Calibri"/>
              </a:rPr>
              <a:t>TO</a:t>
            </a:r>
            <a:r>
              <a:rPr sz="2900" b="1" spc="-10" dirty="0">
                <a:solidFill>
                  <a:srgbClr val="000000"/>
                </a:solidFill>
                <a:latin typeface="Calibri"/>
                <a:cs typeface="Calibri"/>
              </a:rPr>
              <a:t> PROMOTE</a:t>
            </a:r>
            <a:r>
              <a:rPr sz="2900" b="1" spc="-55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900" b="1" spc="-20" dirty="0">
                <a:solidFill>
                  <a:srgbClr val="000000"/>
                </a:solidFill>
                <a:latin typeface="Calibri"/>
                <a:cs typeface="Calibri"/>
              </a:rPr>
              <a:t>TOURISM</a:t>
            </a:r>
            <a:r>
              <a:rPr sz="2900" b="1" spc="1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900" b="1" spc="15" dirty="0">
                <a:solidFill>
                  <a:srgbClr val="000000"/>
                </a:solidFill>
                <a:latin typeface="Calibri"/>
                <a:cs typeface="Calibri"/>
              </a:rPr>
              <a:t>AFTER</a:t>
            </a:r>
            <a:r>
              <a:rPr sz="2900" b="1" spc="-5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900" b="1" spc="-10" dirty="0">
                <a:solidFill>
                  <a:srgbClr val="000000"/>
                </a:solidFill>
                <a:latin typeface="Calibri"/>
                <a:cs typeface="Calibri"/>
              </a:rPr>
              <a:t>COVID</a:t>
            </a:r>
            <a:r>
              <a:rPr sz="2900" b="1" spc="-2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sz="2900" b="1" spc="5" dirty="0">
                <a:solidFill>
                  <a:srgbClr val="000000"/>
                </a:solidFill>
                <a:latin typeface="Calibri"/>
                <a:cs typeface="Calibri"/>
              </a:rPr>
              <a:t>:</a:t>
            </a:r>
            <a:endParaRPr sz="29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9427" y="2041842"/>
            <a:ext cx="1106551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100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200" spc="-25" dirty="0">
                <a:solidFill>
                  <a:srgbClr val="202429"/>
                </a:solidFill>
                <a:latin typeface="Times New Roman"/>
                <a:cs typeface="Times New Roman"/>
              </a:rPr>
              <a:t>Sheo</a:t>
            </a:r>
            <a:r>
              <a:rPr sz="1200" spc="8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202429"/>
                </a:solidFill>
                <a:latin typeface="Times New Roman"/>
                <a:cs typeface="Times New Roman"/>
              </a:rPr>
              <a:t>Shekhar</a:t>
            </a:r>
            <a:r>
              <a:rPr sz="1200" spc="6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202429"/>
                </a:solidFill>
                <a:latin typeface="Times New Roman"/>
                <a:cs typeface="Times New Roman"/>
              </a:rPr>
              <a:t>Shukla,</a:t>
            </a:r>
            <a:r>
              <a:rPr sz="1200" spc="8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spc="5" dirty="0">
                <a:solidFill>
                  <a:srgbClr val="202429"/>
                </a:solidFill>
                <a:latin typeface="Times New Roman"/>
                <a:cs typeface="Times New Roman"/>
              </a:rPr>
              <a:t>Principal</a:t>
            </a:r>
            <a:r>
              <a:rPr sz="1200" spc="-30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202429"/>
                </a:solidFill>
                <a:latin typeface="Times New Roman"/>
                <a:cs typeface="Times New Roman"/>
              </a:rPr>
              <a:t>Secretary,</a:t>
            </a:r>
            <a:r>
              <a:rPr sz="1200" spc="9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202429"/>
                </a:solidFill>
                <a:latin typeface="Times New Roman"/>
                <a:cs typeface="Times New Roman"/>
              </a:rPr>
              <a:t>Tourism</a:t>
            </a:r>
            <a:r>
              <a:rPr sz="1200" spc="40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02429"/>
                </a:solidFill>
                <a:latin typeface="Times New Roman"/>
                <a:cs typeface="Times New Roman"/>
              </a:rPr>
              <a:t>&amp;</a:t>
            </a:r>
            <a:r>
              <a:rPr sz="1200" spc="50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202429"/>
                </a:solidFill>
                <a:latin typeface="Times New Roman"/>
                <a:cs typeface="Times New Roman"/>
              </a:rPr>
              <a:t>Culture,</a:t>
            </a:r>
            <a:r>
              <a:rPr sz="1200" spc="9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202429"/>
                </a:solidFill>
                <a:latin typeface="Times New Roman"/>
                <a:cs typeface="Times New Roman"/>
              </a:rPr>
              <a:t>Government</a:t>
            </a:r>
            <a:r>
              <a:rPr sz="1200" spc="35" dirty="0">
                <a:solidFill>
                  <a:srgbClr val="202429"/>
                </a:solidFill>
                <a:latin typeface="Times New Roman"/>
                <a:cs typeface="Times New Roman"/>
              </a:rPr>
              <a:t> of</a:t>
            </a:r>
            <a:r>
              <a:rPr sz="1200" spc="-1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202429"/>
                </a:solidFill>
                <a:latin typeface="Times New Roman"/>
                <a:cs typeface="Times New Roman"/>
              </a:rPr>
              <a:t>Madhya</a:t>
            </a:r>
            <a:r>
              <a:rPr sz="1200" spc="80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02429"/>
                </a:solidFill>
                <a:latin typeface="Times New Roman"/>
                <a:cs typeface="Times New Roman"/>
              </a:rPr>
              <a:t>Pradesh,</a:t>
            </a:r>
            <a:r>
              <a:rPr sz="1200" spc="90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spc="-30" dirty="0">
                <a:solidFill>
                  <a:srgbClr val="202429"/>
                </a:solidFill>
                <a:latin typeface="Times New Roman"/>
                <a:cs typeface="Times New Roman"/>
              </a:rPr>
              <a:t>and</a:t>
            </a:r>
            <a:r>
              <a:rPr sz="1200" spc="8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02429"/>
                </a:solidFill>
                <a:latin typeface="Times New Roman"/>
                <a:cs typeface="Times New Roman"/>
              </a:rPr>
              <a:t>Managing</a:t>
            </a:r>
            <a:r>
              <a:rPr sz="1200" spc="9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202429"/>
                </a:solidFill>
                <a:latin typeface="Times New Roman"/>
                <a:cs typeface="Times New Roman"/>
              </a:rPr>
              <a:t>Director</a:t>
            </a:r>
            <a:r>
              <a:rPr sz="1200" spc="6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spc="35" dirty="0">
                <a:solidFill>
                  <a:srgbClr val="202429"/>
                </a:solidFill>
                <a:latin typeface="Times New Roman"/>
                <a:cs typeface="Times New Roman"/>
              </a:rPr>
              <a:t>of</a:t>
            </a:r>
            <a:r>
              <a:rPr sz="1200" spc="-1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202429"/>
                </a:solidFill>
                <a:latin typeface="Times New Roman"/>
                <a:cs typeface="Times New Roman"/>
              </a:rPr>
              <a:t>Madhya</a:t>
            </a:r>
            <a:r>
              <a:rPr sz="1200" spc="8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02429"/>
                </a:solidFill>
                <a:latin typeface="Times New Roman"/>
                <a:cs typeface="Times New Roman"/>
              </a:rPr>
              <a:t>Pradesh</a:t>
            </a:r>
            <a:r>
              <a:rPr sz="1200" spc="8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spc="-15" dirty="0">
                <a:solidFill>
                  <a:srgbClr val="202429"/>
                </a:solidFill>
                <a:latin typeface="Times New Roman"/>
                <a:cs typeface="Times New Roman"/>
              </a:rPr>
              <a:t>Tourism</a:t>
            </a:r>
            <a:r>
              <a:rPr sz="1200" spc="-20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spc="-5" dirty="0">
                <a:solidFill>
                  <a:srgbClr val="202429"/>
                </a:solidFill>
                <a:latin typeface="Times New Roman"/>
                <a:cs typeface="Times New Roman"/>
              </a:rPr>
              <a:t>Board,</a:t>
            </a:r>
            <a:r>
              <a:rPr sz="1200" spc="80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202429"/>
                </a:solidFill>
                <a:latin typeface="Times New Roman"/>
                <a:cs typeface="Times New Roman"/>
              </a:rPr>
              <a:t>specific</a:t>
            </a:r>
            <a:r>
              <a:rPr sz="1200" spc="80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02429"/>
                </a:solidFill>
                <a:latin typeface="Times New Roman"/>
                <a:cs typeface="Times New Roman"/>
              </a:rPr>
              <a:t>strategies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9427" y="2136012"/>
            <a:ext cx="11068685" cy="603250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200" spc="-5" dirty="0">
                <a:solidFill>
                  <a:srgbClr val="202429"/>
                </a:solidFill>
                <a:latin typeface="Times New Roman"/>
                <a:cs typeface="Times New Roman"/>
              </a:rPr>
              <a:t>of</a:t>
            </a:r>
            <a:r>
              <a:rPr sz="1200" spc="-30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spc="-35" dirty="0">
                <a:solidFill>
                  <a:srgbClr val="202429"/>
                </a:solidFill>
                <a:latin typeface="Times New Roman"/>
                <a:cs typeface="Times New Roman"/>
              </a:rPr>
              <a:t>promoting</a:t>
            </a:r>
            <a:r>
              <a:rPr sz="1200" spc="310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spc="-40" dirty="0">
                <a:solidFill>
                  <a:srgbClr val="202429"/>
                </a:solidFill>
                <a:latin typeface="Times New Roman"/>
                <a:cs typeface="Times New Roman"/>
              </a:rPr>
              <a:t>tourism</a:t>
            </a:r>
            <a:r>
              <a:rPr sz="1200" spc="27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202429"/>
                </a:solidFill>
                <a:latin typeface="Times New Roman"/>
                <a:cs typeface="Times New Roman"/>
              </a:rPr>
              <a:t>was</a:t>
            </a:r>
            <a:r>
              <a:rPr sz="1200" spc="6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spc="-25" dirty="0">
                <a:solidFill>
                  <a:srgbClr val="202429"/>
                </a:solidFill>
                <a:latin typeface="Times New Roman"/>
                <a:cs typeface="Times New Roman"/>
              </a:rPr>
              <a:t>drafted,</a:t>
            </a:r>
            <a:r>
              <a:rPr sz="1200" spc="450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spc="-30" dirty="0">
                <a:solidFill>
                  <a:srgbClr val="202429"/>
                </a:solidFill>
                <a:latin typeface="Times New Roman"/>
                <a:cs typeface="Times New Roman"/>
              </a:rPr>
              <a:t>reflecting</a:t>
            </a:r>
            <a:r>
              <a:rPr sz="1200" spc="310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spc="-40" dirty="0">
                <a:solidFill>
                  <a:srgbClr val="202429"/>
                </a:solidFill>
                <a:latin typeface="Times New Roman"/>
                <a:cs typeface="Times New Roman"/>
              </a:rPr>
              <a:t>the</a:t>
            </a:r>
            <a:r>
              <a:rPr sz="1200" spc="14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spc="-40" dirty="0">
                <a:solidFill>
                  <a:srgbClr val="202429"/>
                </a:solidFill>
                <a:latin typeface="Times New Roman"/>
                <a:cs typeface="Times New Roman"/>
              </a:rPr>
              <a:t>true</a:t>
            </a:r>
            <a:r>
              <a:rPr sz="1200" spc="150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spc="-45" dirty="0">
                <a:solidFill>
                  <a:srgbClr val="202429"/>
                </a:solidFill>
                <a:latin typeface="Times New Roman"/>
                <a:cs typeface="Times New Roman"/>
              </a:rPr>
              <a:t>spirit</a:t>
            </a:r>
            <a:r>
              <a:rPr sz="1200" spc="26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202429"/>
                </a:solidFill>
                <a:latin typeface="Times New Roman"/>
                <a:cs typeface="Times New Roman"/>
              </a:rPr>
              <a:t>of</a:t>
            </a:r>
            <a:r>
              <a:rPr sz="1200" spc="-20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spc="-10" dirty="0">
                <a:solidFill>
                  <a:srgbClr val="202429"/>
                </a:solidFill>
                <a:latin typeface="Times New Roman"/>
                <a:cs typeface="Times New Roman"/>
              </a:rPr>
              <a:t>‘</a:t>
            </a:r>
            <a:r>
              <a:rPr sz="1200" b="1" spc="-10" dirty="0">
                <a:solidFill>
                  <a:srgbClr val="202429"/>
                </a:solidFill>
                <a:latin typeface="Times New Roman"/>
                <a:cs typeface="Times New Roman"/>
              </a:rPr>
              <a:t>Sab</a:t>
            </a:r>
            <a:r>
              <a:rPr sz="1200" b="1" spc="10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b="1" spc="-20" dirty="0">
                <a:solidFill>
                  <a:srgbClr val="202429"/>
                </a:solidFill>
                <a:latin typeface="Times New Roman"/>
                <a:cs typeface="Times New Roman"/>
              </a:rPr>
              <a:t>kuch</a:t>
            </a:r>
            <a:r>
              <a:rPr sz="1200" b="1" spc="420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b="1" spc="-50" dirty="0">
                <a:solidFill>
                  <a:srgbClr val="202429"/>
                </a:solidFill>
                <a:latin typeface="Times New Roman"/>
                <a:cs typeface="Times New Roman"/>
              </a:rPr>
              <a:t>jo</a:t>
            </a:r>
            <a:r>
              <a:rPr sz="1200" b="1" spc="7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202429"/>
                </a:solidFill>
                <a:latin typeface="Times New Roman"/>
                <a:cs typeface="Times New Roman"/>
              </a:rPr>
              <a:t>Dil</a:t>
            </a:r>
            <a:r>
              <a:rPr sz="1200" b="1" spc="50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00" b="1" spc="-25" dirty="0">
                <a:solidFill>
                  <a:srgbClr val="202429"/>
                </a:solidFill>
                <a:latin typeface="Times New Roman"/>
                <a:cs typeface="Times New Roman"/>
              </a:rPr>
              <a:t>Chahe’.</a:t>
            </a:r>
            <a:endParaRPr sz="12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83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250" dirty="0">
                <a:solidFill>
                  <a:srgbClr val="1A1A1A"/>
                </a:solidFill>
                <a:latin typeface="Times New Roman"/>
                <a:cs typeface="Times New Roman"/>
              </a:rPr>
              <a:t>After</a:t>
            </a:r>
            <a:r>
              <a:rPr sz="1250" spc="95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250" spc="15" dirty="0">
                <a:solidFill>
                  <a:srgbClr val="1A1A1A"/>
                </a:solidFill>
                <a:latin typeface="Times New Roman"/>
                <a:cs typeface="Times New Roman"/>
              </a:rPr>
              <a:t>lifting</a:t>
            </a:r>
            <a:r>
              <a:rPr sz="1250" spc="114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250" spc="-5" dirty="0">
                <a:solidFill>
                  <a:srgbClr val="1A1A1A"/>
                </a:solidFill>
                <a:latin typeface="Times New Roman"/>
                <a:cs typeface="Times New Roman"/>
              </a:rPr>
              <a:t>all</a:t>
            </a:r>
            <a:r>
              <a:rPr sz="1250" spc="95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250" spc="15" dirty="0">
                <a:solidFill>
                  <a:srgbClr val="1A1A1A"/>
                </a:solidFill>
                <a:latin typeface="Times New Roman"/>
                <a:cs typeface="Times New Roman"/>
              </a:rPr>
              <a:t>travel</a:t>
            </a:r>
            <a:r>
              <a:rPr sz="1250" spc="90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250" spc="25" dirty="0">
                <a:solidFill>
                  <a:srgbClr val="1A1A1A"/>
                </a:solidFill>
                <a:latin typeface="Times New Roman"/>
                <a:cs typeface="Times New Roman"/>
              </a:rPr>
              <a:t>restrictions,</a:t>
            </a:r>
            <a:r>
              <a:rPr sz="1250" spc="65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250" spc="20" dirty="0">
                <a:solidFill>
                  <a:srgbClr val="1A1A1A"/>
                </a:solidFill>
                <a:latin typeface="Times New Roman"/>
                <a:cs typeface="Times New Roman"/>
              </a:rPr>
              <a:t>Madhya</a:t>
            </a:r>
            <a:r>
              <a:rPr sz="1250" spc="30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250" spc="25" dirty="0">
                <a:solidFill>
                  <a:srgbClr val="1A1A1A"/>
                </a:solidFill>
                <a:latin typeface="Times New Roman"/>
                <a:cs typeface="Times New Roman"/>
              </a:rPr>
              <a:t>Pradesh</a:t>
            </a:r>
            <a:r>
              <a:rPr sz="1250" spc="114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250" spc="15" dirty="0">
                <a:solidFill>
                  <a:srgbClr val="1A1A1A"/>
                </a:solidFill>
                <a:latin typeface="Times New Roman"/>
                <a:cs typeface="Times New Roman"/>
              </a:rPr>
              <a:t>Tourism</a:t>
            </a:r>
            <a:r>
              <a:rPr sz="1250" spc="135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250" spc="20" dirty="0">
                <a:solidFill>
                  <a:srgbClr val="1A1A1A"/>
                </a:solidFill>
                <a:latin typeface="Times New Roman"/>
                <a:cs typeface="Times New Roman"/>
              </a:rPr>
              <a:t>Board</a:t>
            </a:r>
            <a:r>
              <a:rPr sz="1250" spc="30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250" spc="20" dirty="0">
                <a:solidFill>
                  <a:srgbClr val="1A1A1A"/>
                </a:solidFill>
                <a:latin typeface="Times New Roman"/>
                <a:cs typeface="Times New Roman"/>
              </a:rPr>
              <a:t>(MPTB) </a:t>
            </a:r>
            <a:r>
              <a:rPr sz="1250" spc="150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250" spc="25" dirty="0">
                <a:solidFill>
                  <a:srgbClr val="1A1A1A"/>
                </a:solidFill>
                <a:latin typeface="Times New Roman"/>
                <a:cs typeface="Times New Roman"/>
              </a:rPr>
              <a:t>introduced</a:t>
            </a:r>
            <a:r>
              <a:rPr sz="1250" spc="120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250" spc="10" dirty="0">
                <a:solidFill>
                  <a:srgbClr val="1A1A1A"/>
                </a:solidFill>
                <a:latin typeface="Times New Roman"/>
                <a:cs typeface="Times New Roman"/>
              </a:rPr>
              <a:t>numerous </a:t>
            </a:r>
            <a:r>
              <a:rPr sz="1250" spc="165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250" b="1" spc="30" dirty="0">
                <a:latin typeface="Times New Roman"/>
                <a:cs typeface="Times New Roman"/>
              </a:rPr>
              <a:t>Campaigns:</a:t>
            </a:r>
            <a:r>
              <a:rPr sz="1250" b="1" spc="90" dirty="0">
                <a:latin typeface="Times New Roman"/>
                <a:cs typeface="Times New Roman"/>
              </a:rPr>
              <a:t> </a:t>
            </a:r>
            <a:r>
              <a:rPr sz="1250" dirty="0">
                <a:solidFill>
                  <a:srgbClr val="202429"/>
                </a:solidFill>
                <a:latin typeface="Times New Roman"/>
                <a:cs typeface="Times New Roman"/>
              </a:rPr>
              <a:t>State</a:t>
            </a:r>
            <a:r>
              <a:rPr sz="1250" spc="10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50" spc="20" dirty="0">
                <a:solidFill>
                  <a:srgbClr val="202429"/>
                </a:solidFill>
                <a:latin typeface="Times New Roman"/>
                <a:cs typeface="Times New Roman"/>
              </a:rPr>
              <a:t>started</a:t>
            </a:r>
            <a:r>
              <a:rPr sz="1250" spc="25" dirty="0">
                <a:solidFill>
                  <a:srgbClr val="202429"/>
                </a:solidFill>
                <a:latin typeface="Times New Roman"/>
                <a:cs typeface="Times New Roman"/>
              </a:rPr>
              <a:t> focusing</a:t>
            </a:r>
            <a:r>
              <a:rPr sz="1250" spc="40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50" spc="65" dirty="0">
                <a:solidFill>
                  <a:srgbClr val="202429"/>
                </a:solidFill>
                <a:latin typeface="Times New Roman"/>
                <a:cs typeface="Times New Roman"/>
              </a:rPr>
              <a:t>on</a:t>
            </a:r>
            <a:r>
              <a:rPr sz="1250" spc="10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50" spc="10" dirty="0">
                <a:solidFill>
                  <a:srgbClr val="202429"/>
                </a:solidFill>
                <a:latin typeface="Times New Roman"/>
                <a:cs typeface="Times New Roman"/>
              </a:rPr>
              <a:t>both</a:t>
            </a:r>
            <a:r>
              <a:rPr sz="1250" spc="3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50" spc="25" dirty="0">
                <a:solidFill>
                  <a:srgbClr val="202429"/>
                </a:solidFill>
                <a:latin typeface="Times New Roman"/>
                <a:cs typeface="Times New Roman"/>
              </a:rPr>
              <a:t>the</a:t>
            </a:r>
            <a:r>
              <a:rPr sz="1250" spc="100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250" spc="20" dirty="0">
                <a:solidFill>
                  <a:srgbClr val="202429"/>
                </a:solidFill>
                <a:latin typeface="Times New Roman"/>
                <a:cs typeface="Times New Roman"/>
              </a:rPr>
              <a:t>lesser-known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 marR="5715" algn="just">
              <a:lnSpc>
                <a:spcPct val="102699"/>
              </a:lnSpc>
              <a:spcBef>
                <a:spcPts val="85"/>
              </a:spcBef>
            </a:pPr>
            <a:r>
              <a:rPr spc="5" dirty="0"/>
              <a:t>destinations</a:t>
            </a:r>
            <a:r>
              <a:rPr spc="10" dirty="0"/>
              <a:t> </a:t>
            </a:r>
            <a:r>
              <a:rPr spc="-15" dirty="0"/>
              <a:t>as</a:t>
            </a:r>
            <a:r>
              <a:rPr spc="-10" dirty="0"/>
              <a:t> </a:t>
            </a:r>
            <a:r>
              <a:rPr spc="-5" dirty="0"/>
              <a:t>well</a:t>
            </a:r>
            <a:r>
              <a:rPr dirty="0"/>
              <a:t> </a:t>
            </a:r>
            <a:r>
              <a:rPr spc="-15" dirty="0"/>
              <a:t>as </a:t>
            </a:r>
            <a:r>
              <a:rPr dirty="0"/>
              <a:t>the</a:t>
            </a:r>
            <a:r>
              <a:rPr spc="5" dirty="0"/>
              <a:t> </a:t>
            </a:r>
            <a:r>
              <a:rPr spc="20" dirty="0"/>
              <a:t>better-known </a:t>
            </a:r>
            <a:r>
              <a:rPr spc="10" dirty="0"/>
              <a:t>destinations. </a:t>
            </a:r>
            <a:r>
              <a:rPr spc="-15" dirty="0"/>
              <a:t>The</a:t>
            </a:r>
            <a:r>
              <a:rPr spc="280" dirty="0"/>
              <a:t> </a:t>
            </a:r>
            <a:r>
              <a:rPr spc="20" dirty="0"/>
              <a:t>strategy </a:t>
            </a:r>
            <a:r>
              <a:rPr spc="15" dirty="0"/>
              <a:t>is </a:t>
            </a:r>
            <a:r>
              <a:rPr spc="20" dirty="0"/>
              <a:t>to </a:t>
            </a:r>
            <a:r>
              <a:rPr spc="15" dirty="0"/>
              <a:t>promote </a:t>
            </a:r>
            <a:r>
              <a:rPr spc="30" dirty="0"/>
              <a:t>road </a:t>
            </a:r>
            <a:r>
              <a:rPr spc="10" dirty="0"/>
              <a:t>trips  </a:t>
            </a:r>
            <a:r>
              <a:rPr spc="20" dirty="0"/>
              <a:t>in </a:t>
            </a:r>
            <a:r>
              <a:rPr spc="15" dirty="0"/>
              <a:t>Monsoons </a:t>
            </a:r>
            <a:r>
              <a:rPr spc="20" dirty="0"/>
              <a:t>in </a:t>
            </a:r>
            <a:r>
              <a:rPr spc="15" dirty="0"/>
              <a:t>collaboration  </a:t>
            </a:r>
            <a:r>
              <a:rPr spc="-10" dirty="0"/>
              <a:t>with </a:t>
            </a:r>
            <a:r>
              <a:rPr dirty="0"/>
              <a:t>the </a:t>
            </a:r>
            <a:r>
              <a:rPr spc="30" dirty="0"/>
              <a:t>renowned </a:t>
            </a:r>
            <a:r>
              <a:rPr spc="20" dirty="0"/>
              <a:t>influencers </a:t>
            </a:r>
            <a:r>
              <a:rPr spc="5" dirty="0"/>
              <a:t>and  </a:t>
            </a:r>
            <a:r>
              <a:rPr spc="10" dirty="0"/>
              <a:t>a </a:t>
            </a:r>
            <a:r>
              <a:rPr spc="15" dirty="0"/>
              <a:t> </a:t>
            </a:r>
            <a:r>
              <a:rPr b="1" spc="25" dirty="0">
                <a:latin typeface="Times New Roman"/>
                <a:cs typeface="Times New Roman"/>
              </a:rPr>
              <a:t>campaign #Monsoon </a:t>
            </a:r>
            <a:r>
              <a:rPr b="1" spc="40" dirty="0">
                <a:latin typeface="Times New Roman"/>
                <a:cs typeface="Times New Roman"/>
              </a:rPr>
              <a:t>Magic </a:t>
            </a:r>
            <a:r>
              <a:rPr b="1" spc="15" dirty="0">
                <a:latin typeface="Times New Roman"/>
                <a:cs typeface="Times New Roman"/>
              </a:rPr>
              <a:t>was </a:t>
            </a:r>
            <a:r>
              <a:rPr spc="15" dirty="0"/>
              <a:t>launched </a:t>
            </a:r>
            <a:r>
              <a:rPr spc="-10" dirty="0"/>
              <a:t>with an </a:t>
            </a:r>
            <a:r>
              <a:rPr spc="15" dirty="0"/>
              <a:t>objective </a:t>
            </a:r>
            <a:r>
              <a:rPr spc="20" dirty="0"/>
              <a:t>to </a:t>
            </a:r>
            <a:r>
              <a:rPr spc="15" dirty="0"/>
              <a:t>promote </a:t>
            </a:r>
            <a:r>
              <a:rPr spc="25" dirty="0"/>
              <a:t>the </a:t>
            </a:r>
            <a:r>
              <a:rPr spc="20" dirty="0"/>
              <a:t>monsoon </a:t>
            </a:r>
            <a:r>
              <a:rPr spc="5" dirty="0"/>
              <a:t>destinations </a:t>
            </a:r>
            <a:r>
              <a:rPr spc="25" dirty="0"/>
              <a:t>of </a:t>
            </a:r>
            <a:r>
              <a:rPr spc="30" dirty="0"/>
              <a:t>Madhya </a:t>
            </a:r>
            <a:r>
              <a:rPr spc="25" dirty="0"/>
              <a:t>Pradesh </a:t>
            </a:r>
            <a:r>
              <a:rPr spc="20" dirty="0"/>
              <a:t>to </a:t>
            </a:r>
            <a:r>
              <a:rPr spc="25" dirty="0"/>
              <a:t>their </a:t>
            </a:r>
            <a:r>
              <a:rPr spc="10" dirty="0"/>
              <a:t>thousands </a:t>
            </a:r>
            <a:r>
              <a:rPr spc="25" dirty="0"/>
              <a:t>of </a:t>
            </a:r>
            <a:r>
              <a:rPr spc="20" dirty="0"/>
              <a:t>followers. </a:t>
            </a:r>
            <a:r>
              <a:rPr spc="-15" dirty="0"/>
              <a:t>The </a:t>
            </a:r>
            <a:r>
              <a:rPr spc="30" dirty="0"/>
              <a:t>campaign </a:t>
            </a:r>
            <a:r>
              <a:rPr spc="35" dirty="0"/>
              <a:t> </a:t>
            </a:r>
            <a:r>
              <a:rPr spc="-35" dirty="0"/>
              <a:t>was</a:t>
            </a:r>
            <a:r>
              <a:rPr spc="160" dirty="0"/>
              <a:t> </a:t>
            </a:r>
            <a:r>
              <a:rPr spc="10" dirty="0"/>
              <a:t>amplified</a:t>
            </a:r>
            <a:r>
              <a:rPr spc="105" dirty="0"/>
              <a:t> </a:t>
            </a:r>
            <a:r>
              <a:rPr dirty="0"/>
              <a:t>through</a:t>
            </a:r>
            <a:r>
              <a:rPr spc="100" dirty="0"/>
              <a:t> </a:t>
            </a:r>
            <a:r>
              <a:rPr dirty="0"/>
              <a:t>radio</a:t>
            </a:r>
            <a:r>
              <a:rPr spc="105" dirty="0"/>
              <a:t> </a:t>
            </a:r>
            <a:r>
              <a:rPr spc="5" dirty="0"/>
              <a:t>jingles</a:t>
            </a:r>
            <a:r>
              <a:rPr spc="95" dirty="0"/>
              <a:t> </a:t>
            </a:r>
            <a:r>
              <a:rPr spc="-20" dirty="0"/>
              <a:t>and</a:t>
            </a:r>
            <a:r>
              <a:rPr spc="100" dirty="0"/>
              <a:t> </a:t>
            </a:r>
            <a:r>
              <a:rPr spc="5" dirty="0"/>
              <a:t>also</a:t>
            </a:r>
            <a:r>
              <a:rPr spc="25" dirty="0"/>
              <a:t> </a:t>
            </a:r>
            <a:r>
              <a:rPr spc="30" dirty="0"/>
              <a:t>on</a:t>
            </a:r>
            <a:r>
              <a:rPr spc="20" dirty="0"/>
              <a:t> </a:t>
            </a:r>
            <a:r>
              <a:rPr spc="15" dirty="0"/>
              <a:t>social </a:t>
            </a:r>
            <a:r>
              <a:rPr spc="10" dirty="0"/>
              <a:t>media</a:t>
            </a:r>
            <a:r>
              <a:rPr spc="20" dirty="0"/>
              <a:t> </a:t>
            </a:r>
            <a:r>
              <a:rPr spc="10" dirty="0"/>
              <a:t>platforms.</a:t>
            </a:r>
          </a:p>
          <a:p>
            <a:pPr marL="12700" marR="8255" algn="just">
              <a:lnSpc>
                <a:spcPct val="101000"/>
              </a:lnSpc>
              <a:spcBef>
                <a:spcPts val="89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b="1" spc="5" dirty="0">
                <a:latin typeface="Times New Roman"/>
                <a:cs typeface="Times New Roman"/>
              </a:rPr>
              <a:t>#Buffer </a:t>
            </a:r>
            <a:r>
              <a:rPr b="1" spc="40" dirty="0">
                <a:latin typeface="Times New Roman"/>
                <a:cs typeface="Times New Roman"/>
              </a:rPr>
              <a:t>main </a:t>
            </a:r>
            <a:r>
              <a:rPr b="1" spc="20" dirty="0">
                <a:latin typeface="Times New Roman"/>
                <a:cs typeface="Times New Roman"/>
              </a:rPr>
              <a:t>safar </a:t>
            </a:r>
            <a:r>
              <a:rPr spc="25" dirty="0"/>
              <a:t>Campaign </a:t>
            </a:r>
            <a:r>
              <a:rPr spc="15" dirty="0"/>
              <a:t>is </a:t>
            </a:r>
            <a:r>
              <a:rPr spc="5" dirty="0"/>
              <a:t>also </a:t>
            </a:r>
            <a:r>
              <a:rPr spc="15" dirty="0"/>
              <a:t>launched </a:t>
            </a:r>
            <a:r>
              <a:rPr spc="20" dirty="0"/>
              <a:t>to </a:t>
            </a:r>
            <a:r>
              <a:rPr spc="15" dirty="0"/>
              <a:t>promote </a:t>
            </a:r>
            <a:r>
              <a:rPr dirty="0"/>
              <a:t>the</a:t>
            </a:r>
            <a:r>
              <a:rPr spc="5" dirty="0"/>
              <a:t> </a:t>
            </a:r>
            <a:r>
              <a:rPr spc="20" dirty="0"/>
              <a:t>buffer </a:t>
            </a:r>
            <a:r>
              <a:rPr dirty="0"/>
              <a:t>areas </a:t>
            </a:r>
            <a:r>
              <a:rPr spc="25" dirty="0"/>
              <a:t>of </a:t>
            </a:r>
            <a:r>
              <a:rPr spc="10" dirty="0"/>
              <a:t>tiger </a:t>
            </a:r>
            <a:r>
              <a:rPr spc="15" dirty="0"/>
              <a:t>reserves </a:t>
            </a:r>
            <a:r>
              <a:rPr spc="20" dirty="0"/>
              <a:t>to </a:t>
            </a:r>
            <a:r>
              <a:rPr dirty="0"/>
              <a:t>the</a:t>
            </a:r>
            <a:r>
              <a:rPr spc="5" dirty="0"/>
              <a:t> potential  </a:t>
            </a:r>
            <a:r>
              <a:rPr spc="10" dirty="0"/>
              <a:t>wildlife </a:t>
            </a:r>
            <a:r>
              <a:rPr spc="15" dirty="0"/>
              <a:t>enthusiasts, </a:t>
            </a:r>
            <a:r>
              <a:rPr spc="-15" dirty="0"/>
              <a:t>as </a:t>
            </a:r>
            <a:r>
              <a:rPr dirty="0"/>
              <a:t>the</a:t>
            </a:r>
            <a:r>
              <a:rPr spc="310" dirty="0"/>
              <a:t> </a:t>
            </a:r>
            <a:r>
              <a:rPr spc="10" dirty="0"/>
              <a:t>beauty </a:t>
            </a:r>
            <a:r>
              <a:rPr spc="25" dirty="0"/>
              <a:t>of </a:t>
            </a:r>
            <a:r>
              <a:rPr spc="20" dirty="0"/>
              <a:t>monsoon </a:t>
            </a:r>
            <a:r>
              <a:rPr spc="-15" dirty="0"/>
              <a:t>at </a:t>
            </a:r>
            <a:r>
              <a:rPr spc="25" dirty="0"/>
              <a:t>its </a:t>
            </a:r>
            <a:r>
              <a:rPr spc="30" dirty="0"/>
              <a:t> </a:t>
            </a:r>
            <a:r>
              <a:rPr spc="15" dirty="0"/>
              <a:t>peak </a:t>
            </a:r>
            <a:r>
              <a:rPr spc="20" dirty="0"/>
              <a:t>along </a:t>
            </a:r>
            <a:r>
              <a:rPr spc="10" dirty="0"/>
              <a:t>with </a:t>
            </a:r>
            <a:r>
              <a:rPr dirty="0"/>
              <a:t>the </a:t>
            </a:r>
            <a:r>
              <a:rPr spc="15" dirty="0"/>
              <a:t>greenery </a:t>
            </a:r>
            <a:r>
              <a:rPr spc="25" dirty="0"/>
              <a:t>of </a:t>
            </a:r>
            <a:r>
              <a:rPr spc="20" dirty="0"/>
              <a:t>jungles </a:t>
            </a:r>
            <a:r>
              <a:rPr spc="15" dirty="0"/>
              <a:t>is </a:t>
            </a:r>
            <a:r>
              <a:rPr spc="20" dirty="0"/>
              <a:t>something which </a:t>
            </a:r>
            <a:r>
              <a:rPr spc="-10" dirty="0"/>
              <a:t>no </a:t>
            </a:r>
            <a:r>
              <a:rPr spc="10" dirty="0"/>
              <a:t>wilderness </a:t>
            </a:r>
            <a:r>
              <a:rPr spc="15" dirty="0"/>
              <a:t>lover </a:t>
            </a:r>
            <a:r>
              <a:rPr spc="10" dirty="0"/>
              <a:t>would </a:t>
            </a:r>
            <a:r>
              <a:rPr spc="5" dirty="0"/>
              <a:t>like </a:t>
            </a:r>
            <a:r>
              <a:rPr spc="20" dirty="0"/>
              <a:t>to miss. </a:t>
            </a:r>
            <a:r>
              <a:rPr spc="15" dirty="0"/>
              <a:t>Another </a:t>
            </a:r>
            <a:r>
              <a:rPr spc="5" dirty="0"/>
              <a:t>digital </a:t>
            </a:r>
            <a:r>
              <a:rPr spc="25" dirty="0"/>
              <a:t>media </a:t>
            </a:r>
            <a:r>
              <a:rPr spc="30" dirty="0"/>
              <a:t>campaign </a:t>
            </a:r>
            <a:r>
              <a:rPr b="1" spc="10" dirty="0">
                <a:latin typeface="Times New Roman"/>
                <a:cs typeface="Times New Roman"/>
              </a:rPr>
              <a:t># </a:t>
            </a:r>
            <a:r>
              <a:rPr b="1" spc="20" dirty="0">
                <a:latin typeface="Times New Roman"/>
                <a:cs typeface="Times New Roman"/>
              </a:rPr>
              <a:t>IntezaarAapka </a:t>
            </a:r>
            <a:r>
              <a:rPr spc="-10" dirty="0"/>
              <a:t>was </a:t>
            </a:r>
            <a:r>
              <a:rPr spc="20" dirty="0"/>
              <a:t>carried </a:t>
            </a:r>
            <a:r>
              <a:rPr spc="5" dirty="0"/>
              <a:t>out </a:t>
            </a:r>
            <a:r>
              <a:rPr spc="10" dirty="0"/>
              <a:t> through a </a:t>
            </a:r>
            <a:r>
              <a:rPr spc="30" dirty="0"/>
              <a:t>series </a:t>
            </a:r>
            <a:r>
              <a:rPr spc="25" dirty="0"/>
              <a:t>of </a:t>
            </a:r>
            <a:r>
              <a:rPr spc="15" dirty="0"/>
              <a:t>social </a:t>
            </a:r>
            <a:r>
              <a:rPr spc="25" dirty="0"/>
              <a:t>media </a:t>
            </a:r>
            <a:r>
              <a:rPr spc="15" dirty="0"/>
              <a:t>posts </a:t>
            </a:r>
            <a:r>
              <a:rPr spc="25" dirty="0"/>
              <a:t>covering </a:t>
            </a:r>
            <a:r>
              <a:rPr dirty="0"/>
              <a:t>various </a:t>
            </a:r>
            <a:r>
              <a:rPr spc="10" dirty="0"/>
              <a:t>destinations </a:t>
            </a:r>
            <a:r>
              <a:rPr spc="25" dirty="0"/>
              <a:t>of </a:t>
            </a:r>
            <a:r>
              <a:rPr spc="30" dirty="0"/>
              <a:t>Madhya </a:t>
            </a:r>
            <a:r>
              <a:rPr spc="25" dirty="0"/>
              <a:t>Pradesh including </a:t>
            </a:r>
            <a:r>
              <a:rPr spc="15" dirty="0"/>
              <a:t>Bandhavgarh, </a:t>
            </a:r>
            <a:r>
              <a:rPr spc="10" dirty="0"/>
              <a:t>Gwalior, </a:t>
            </a:r>
            <a:r>
              <a:rPr spc="15" dirty="0"/>
              <a:t>Khajuraho, </a:t>
            </a:r>
            <a:r>
              <a:rPr spc="20" dirty="0"/>
              <a:t>Mandu, </a:t>
            </a:r>
            <a:r>
              <a:rPr spc="15" dirty="0"/>
              <a:t>Pachmarhi, </a:t>
            </a:r>
            <a:r>
              <a:rPr spc="25" dirty="0"/>
              <a:t>etc. </a:t>
            </a:r>
            <a:r>
              <a:rPr sz="1200" i="1" spc="5" dirty="0">
                <a:solidFill>
                  <a:srgbClr val="1A1A1A"/>
                </a:solidFill>
                <a:latin typeface="Times New Roman"/>
                <a:cs typeface="Times New Roman"/>
              </a:rPr>
              <a:t>Intezaar </a:t>
            </a:r>
            <a:r>
              <a:rPr sz="1200" i="1" spc="10" dirty="0">
                <a:solidFill>
                  <a:srgbClr val="1A1A1A"/>
                </a:solidFill>
                <a:latin typeface="Times New Roman"/>
                <a:cs typeface="Times New Roman"/>
              </a:rPr>
              <a:t> </a:t>
            </a:r>
            <a:r>
              <a:rPr sz="1200" i="1" spc="15" dirty="0">
                <a:solidFill>
                  <a:srgbClr val="1A1A1A"/>
                </a:solidFill>
                <a:latin typeface="Times New Roman"/>
                <a:cs typeface="Times New Roman"/>
              </a:rPr>
              <a:t>Aapka </a:t>
            </a:r>
            <a:r>
              <a:rPr sz="1200" spc="-15" dirty="0">
                <a:solidFill>
                  <a:srgbClr val="1A1A1A"/>
                </a:solidFill>
              </a:rPr>
              <a:t>campaign </a:t>
            </a:r>
            <a:r>
              <a:rPr sz="1200" spc="-20" dirty="0">
                <a:solidFill>
                  <a:srgbClr val="1A1A1A"/>
                </a:solidFill>
              </a:rPr>
              <a:t>to </a:t>
            </a:r>
            <a:r>
              <a:rPr sz="1200" dirty="0">
                <a:solidFill>
                  <a:srgbClr val="1A1A1A"/>
                </a:solidFill>
              </a:rPr>
              <a:t>attract </a:t>
            </a:r>
            <a:r>
              <a:rPr sz="1200" spc="-5" dirty="0">
                <a:solidFill>
                  <a:srgbClr val="1A1A1A"/>
                </a:solidFill>
              </a:rPr>
              <a:t>tourists </a:t>
            </a:r>
            <a:r>
              <a:rPr sz="1200" spc="-20" dirty="0">
                <a:solidFill>
                  <a:srgbClr val="1A1A1A"/>
                </a:solidFill>
              </a:rPr>
              <a:t>who </a:t>
            </a:r>
            <a:r>
              <a:rPr sz="1200" spc="-5" dirty="0">
                <a:solidFill>
                  <a:srgbClr val="1A1A1A"/>
                </a:solidFill>
              </a:rPr>
              <a:t>would </a:t>
            </a:r>
            <a:r>
              <a:rPr sz="1200" spc="-40" dirty="0">
                <a:solidFill>
                  <a:srgbClr val="1A1A1A"/>
                </a:solidFill>
              </a:rPr>
              <a:t>like </a:t>
            </a:r>
            <a:r>
              <a:rPr sz="1200" spc="-20" dirty="0">
                <a:solidFill>
                  <a:srgbClr val="1A1A1A"/>
                </a:solidFill>
              </a:rPr>
              <a:t>to </a:t>
            </a:r>
            <a:r>
              <a:rPr sz="1200" spc="-5" dirty="0">
                <a:solidFill>
                  <a:srgbClr val="1A1A1A"/>
                </a:solidFill>
              </a:rPr>
              <a:t>visit </a:t>
            </a:r>
            <a:r>
              <a:rPr sz="1200" spc="-15" dirty="0">
                <a:solidFill>
                  <a:srgbClr val="1A1A1A"/>
                </a:solidFill>
              </a:rPr>
              <a:t>the </a:t>
            </a:r>
            <a:r>
              <a:rPr sz="1200" spc="-5" dirty="0">
                <a:solidFill>
                  <a:srgbClr val="1A1A1A"/>
                </a:solidFill>
              </a:rPr>
              <a:t>state. </a:t>
            </a:r>
            <a:r>
              <a:rPr sz="1200" dirty="0">
                <a:solidFill>
                  <a:srgbClr val="1A1A1A"/>
                </a:solidFill>
              </a:rPr>
              <a:t>The </a:t>
            </a:r>
            <a:r>
              <a:rPr sz="1200" spc="-5" dirty="0">
                <a:solidFill>
                  <a:srgbClr val="1A1A1A"/>
                </a:solidFill>
              </a:rPr>
              <a:t>campaign includes </a:t>
            </a:r>
            <a:r>
              <a:rPr sz="1200" dirty="0">
                <a:solidFill>
                  <a:srgbClr val="1A1A1A"/>
                </a:solidFill>
              </a:rPr>
              <a:t>a </a:t>
            </a:r>
            <a:r>
              <a:rPr sz="1200" spc="-5" dirty="0">
                <a:solidFill>
                  <a:srgbClr val="1A1A1A"/>
                </a:solidFill>
              </a:rPr>
              <a:t>series of </a:t>
            </a:r>
            <a:r>
              <a:rPr sz="1200" spc="5" dirty="0">
                <a:solidFill>
                  <a:srgbClr val="1A1A1A"/>
                </a:solidFill>
              </a:rPr>
              <a:t>communication </a:t>
            </a:r>
            <a:r>
              <a:rPr sz="1200" spc="-5" dirty="0">
                <a:solidFill>
                  <a:srgbClr val="1A1A1A"/>
                </a:solidFill>
              </a:rPr>
              <a:t>about </a:t>
            </a:r>
            <a:r>
              <a:rPr sz="1200" i="1" dirty="0">
                <a:solidFill>
                  <a:srgbClr val="1A1A1A"/>
                </a:solidFill>
                <a:latin typeface="Times New Roman"/>
                <a:cs typeface="Times New Roman"/>
              </a:rPr>
              <a:t>The </a:t>
            </a:r>
            <a:r>
              <a:rPr sz="1200" i="1" spc="-5" dirty="0">
                <a:solidFill>
                  <a:srgbClr val="1A1A1A"/>
                </a:solidFill>
                <a:latin typeface="Times New Roman"/>
                <a:cs typeface="Times New Roman"/>
              </a:rPr>
              <a:t>destination </a:t>
            </a:r>
            <a:r>
              <a:rPr sz="1200" i="1" spc="-20" dirty="0">
                <a:solidFill>
                  <a:srgbClr val="1A1A1A"/>
                </a:solidFill>
                <a:latin typeface="Times New Roman"/>
                <a:cs typeface="Times New Roman"/>
              </a:rPr>
              <a:t>is </a:t>
            </a:r>
            <a:r>
              <a:rPr sz="1200" i="1" spc="-5" dirty="0">
                <a:solidFill>
                  <a:srgbClr val="1A1A1A"/>
                </a:solidFill>
                <a:latin typeface="Times New Roman"/>
                <a:cs typeface="Times New Roman"/>
              </a:rPr>
              <a:t>waiting </a:t>
            </a:r>
            <a:r>
              <a:rPr sz="1200" i="1" spc="10" dirty="0">
                <a:solidFill>
                  <a:srgbClr val="1A1A1A"/>
                </a:solidFill>
                <a:latin typeface="Times New Roman"/>
                <a:cs typeface="Times New Roman"/>
              </a:rPr>
              <a:t>for </a:t>
            </a:r>
            <a:r>
              <a:rPr sz="1200" i="1" spc="-5" dirty="0">
                <a:solidFill>
                  <a:srgbClr val="1A1A1A"/>
                </a:solidFill>
                <a:latin typeface="Times New Roman"/>
                <a:cs typeface="Times New Roman"/>
              </a:rPr>
              <a:t>you </a:t>
            </a:r>
            <a:r>
              <a:rPr sz="1200" spc="-20" dirty="0">
                <a:solidFill>
                  <a:srgbClr val="1A1A1A"/>
                </a:solidFill>
              </a:rPr>
              <a:t>to </a:t>
            </a:r>
            <a:r>
              <a:rPr sz="1200" spc="-10" dirty="0">
                <a:solidFill>
                  <a:srgbClr val="1A1A1A"/>
                </a:solidFill>
              </a:rPr>
              <a:t>explore.The </a:t>
            </a:r>
            <a:r>
              <a:rPr sz="1200" spc="-5" dirty="0">
                <a:solidFill>
                  <a:srgbClr val="1A1A1A"/>
                </a:solidFill>
              </a:rPr>
              <a:t> campaign</a:t>
            </a:r>
            <a:r>
              <a:rPr sz="1200" dirty="0">
                <a:solidFill>
                  <a:srgbClr val="1A1A1A"/>
                </a:solidFill>
              </a:rPr>
              <a:t> </a:t>
            </a:r>
            <a:r>
              <a:rPr sz="1200" spc="-20" dirty="0">
                <a:solidFill>
                  <a:srgbClr val="1A1A1A"/>
                </a:solidFill>
              </a:rPr>
              <a:t>was </a:t>
            </a:r>
            <a:r>
              <a:rPr sz="1200" spc="-5" dirty="0">
                <a:solidFill>
                  <a:srgbClr val="1A1A1A"/>
                </a:solidFill>
              </a:rPr>
              <a:t>successfully</a:t>
            </a:r>
            <a:r>
              <a:rPr sz="1200" spc="290" dirty="0">
                <a:solidFill>
                  <a:srgbClr val="1A1A1A"/>
                </a:solidFill>
              </a:rPr>
              <a:t> </a:t>
            </a:r>
            <a:r>
              <a:rPr sz="1200" spc="-5" dirty="0">
                <a:solidFill>
                  <a:srgbClr val="1A1A1A"/>
                </a:solidFill>
              </a:rPr>
              <a:t>supported </a:t>
            </a:r>
            <a:r>
              <a:rPr sz="1200" spc="35" dirty="0">
                <a:solidFill>
                  <a:srgbClr val="1A1A1A"/>
                </a:solidFill>
              </a:rPr>
              <a:t>on </a:t>
            </a:r>
            <a:r>
              <a:rPr sz="1200" spc="10" dirty="0">
                <a:solidFill>
                  <a:srgbClr val="1A1A1A"/>
                </a:solidFill>
              </a:rPr>
              <a:t>all social </a:t>
            </a:r>
            <a:r>
              <a:rPr sz="1200" spc="-10" dirty="0">
                <a:solidFill>
                  <a:srgbClr val="1A1A1A"/>
                </a:solidFill>
              </a:rPr>
              <a:t>handles </a:t>
            </a:r>
            <a:r>
              <a:rPr sz="1200" spc="35" dirty="0">
                <a:solidFill>
                  <a:srgbClr val="1A1A1A"/>
                </a:solidFill>
              </a:rPr>
              <a:t>of </a:t>
            </a:r>
            <a:r>
              <a:rPr sz="1200" spc="-15" dirty="0">
                <a:solidFill>
                  <a:srgbClr val="1A1A1A"/>
                </a:solidFill>
              </a:rPr>
              <a:t>the </a:t>
            </a:r>
            <a:r>
              <a:rPr sz="1200" spc="10" dirty="0">
                <a:solidFill>
                  <a:srgbClr val="1A1A1A"/>
                </a:solidFill>
              </a:rPr>
              <a:t>state </a:t>
            </a:r>
            <a:r>
              <a:rPr sz="1200" dirty="0">
                <a:solidFill>
                  <a:srgbClr val="1A1A1A"/>
                </a:solidFill>
              </a:rPr>
              <a:t>tourism </a:t>
            </a:r>
            <a:r>
              <a:rPr sz="1200" spc="-10" dirty="0">
                <a:solidFill>
                  <a:srgbClr val="1A1A1A"/>
                </a:solidFill>
              </a:rPr>
              <a:t>board </a:t>
            </a:r>
            <a:r>
              <a:rPr sz="1200" spc="-5" dirty="0">
                <a:solidFill>
                  <a:srgbClr val="1A1A1A"/>
                </a:solidFill>
              </a:rPr>
              <a:t>and </a:t>
            </a:r>
            <a:r>
              <a:rPr sz="1200" spc="-20" dirty="0">
                <a:solidFill>
                  <a:srgbClr val="1A1A1A"/>
                </a:solidFill>
              </a:rPr>
              <a:t>was </a:t>
            </a:r>
            <a:r>
              <a:rPr sz="1200" spc="-15" dirty="0">
                <a:solidFill>
                  <a:srgbClr val="1A1A1A"/>
                </a:solidFill>
              </a:rPr>
              <a:t>much </a:t>
            </a:r>
            <a:r>
              <a:rPr sz="1200" spc="-5" dirty="0">
                <a:solidFill>
                  <a:srgbClr val="1A1A1A"/>
                </a:solidFill>
              </a:rPr>
              <a:t>apprecisted </a:t>
            </a:r>
            <a:r>
              <a:rPr sz="1200" spc="35" dirty="0">
                <a:solidFill>
                  <a:srgbClr val="1A1A1A"/>
                </a:solidFill>
              </a:rPr>
              <a:t>by </a:t>
            </a:r>
            <a:r>
              <a:rPr sz="1200" spc="-5" dirty="0">
                <a:solidFill>
                  <a:srgbClr val="1A1A1A"/>
                </a:solidFill>
              </a:rPr>
              <a:t>tourists. </a:t>
            </a:r>
            <a:r>
              <a:rPr sz="1200" spc="-25" dirty="0">
                <a:solidFill>
                  <a:srgbClr val="1A1A1A"/>
                </a:solidFill>
              </a:rPr>
              <a:t>The </a:t>
            </a:r>
            <a:r>
              <a:rPr sz="1200" spc="5" dirty="0">
                <a:solidFill>
                  <a:srgbClr val="1A1A1A"/>
                </a:solidFill>
              </a:rPr>
              <a:t>tagline </a:t>
            </a:r>
            <a:r>
              <a:rPr sz="1200" spc="-5" dirty="0">
                <a:solidFill>
                  <a:srgbClr val="1A1A1A"/>
                </a:solidFill>
              </a:rPr>
              <a:t>which </a:t>
            </a:r>
            <a:r>
              <a:rPr sz="1200" spc="-10" dirty="0">
                <a:solidFill>
                  <a:srgbClr val="1A1A1A"/>
                </a:solidFill>
              </a:rPr>
              <a:t>says </a:t>
            </a:r>
            <a:r>
              <a:rPr sz="1200" i="1" spc="-5" dirty="0">
                <a:solidFill>
                  <a:srgbClr val="1A1A1A"/>
                </a:solidFill>
                <a:latin typeface="Times New Roman"/>
                <a:cs typeface="Times New Roman"/>
              </a:rPr>
              <a:t>Intezaar </a:t>
            </a:r>
            <a:r>
              <a:rPr sz="1200" i="1" spc="15" dirty="0">
                <a:solidFill>
                  <a:srgbClr val="1A1A1A"/>
                </a:solidFill>
                <a:latin typeface="Times New Roman"/>
                <a:cs typeface="Times New Roman"/>
              </a:rPr>
              <a:t>Aapka </a:t>
            </a:r>
            <a:r>
              <a:rPr sz="1200" spc="-10" dirty="0">
                <a:solidFill>
                  <a:srgbClr val="1A1A1A"/>
                </a:solidFill>
              </a:rPr>
              <a:t>states </a:t>
            </a:r>
            <a:r>
              <a:rPr sz="1200" spc="-15" dirty="0">
                <a:solidFill>
                  <a:srgbClr val="1A1A1A"/>
                </a:solidFill>
              </a:rPr>
              <a:t>that </a:t>
            </a:r>
            <a:r>
              <a:rPr sz="1200" spc="10" dirty="0">
                <a:solidFill>
                  <a:srgbClr val="1A1A1A"/>
                </a:solidFill>
              </a:rPr>
              <a:t>the </a:t>
            </a:r>
            <a:r>
              <a:rPr sz="1200" spc="15" dirty="0">
                <a:solidFill>
                  <a:srgbClr val="1A1A1A"/>
                </a:solidFill>
              </a:rPr>
              <a:t> </a:t>
            </a:r>
            <a:r>
              <a:rPr sz="1200" spc="-20" dirty="0">
                <a:solidFill>
                  <a:srgbClr val="1A1A1A"/>
                </a:solidFill>
              </a:rPr>
              <a:t>state </a:t>
            </a:r>
            <a:r>
              <a:rPr sz="1200" dirty="0">
                <a:solidFill>
                  <a:srgbClr val="1A1A1A"/>
                </a:solidFill>
              </a:rPr>
              <a:t>tourism </a:t>
            </a:r>
            <a:r>
              <a:rPr sz="1200" spc="-10" dirty="0">
                <a:solidFill>
                  <a:srgbClr val="1A1A1A"/>
                </a:solidFill>
              </a:rPr>
              <a:t>understands </a:t>
            </a:r>
            <a:r>
              <a:rPr sz="1200" spc="-15" dirty="0">
                <a:solidFill>
                  <a:srgbClr val="1A1A1A"/>
                </a:solidFill>
              </a:rPr>
              <a:t>the </a:t>
            </a:r>
            <a:r>
              <a:rPr sz="1200" spc="10" dirty="0">
                <a:solidFill>
                  <a:srgbClr val="1A1A1A"/>
                </a:solidFill>
              </a:rPr>
              <a:t>current </a:t>
            </a:r>
            <a:r>
              <a:rPr sz="1200" dirty="0">
                <a:solidFill>
                  <a:srgbClr val="1A1A1A"/>
                </a:solidFill>
              </a:rPr>
              <a:t>situation </a:t>
            </a:r>
            <a:r>
              <a:rPr sz="1200" spc="35" dirty="0">
                <a:solidFill>
                  <a:srgbClr val="1A1A1A"/>
                </a:solidFill>
              </a:rPr>
              <a:t>of </a:t>
            </a:r>
            <a:r>
              <a:rPr sz="1200" dirty="0">
                <a:solidFill>
                  <a:srgbClr val="1A1A1A"/>
                </a:solidFill>
              </a:rPr>
              <a:t>travellers </a:t>
            </a:r>
            <a:r>
              <a:rPr sz="1200" spc="-15" dirty="0">
                <a:solidFill>
                  <a:srgbClr val="1A1A1A"/>
                </a:solidFill>
              </a:rPr>
              <a:t>who </a:t>
            </a:r>
            <a:r>
              <a:rPr sz="1200" spc="-5" dirty="0">
                <a:solidFill>
                  <a:srgbClr val="1A1A1A"/>
                </a:solidFill>
              </a:rPr>
              <a:t>were </a:t>
            </a:r>
            <a:r>
              <a:rPr sz="1200" spc="-20" dirty="0">
                <a:solidFill>
                  <a:srgbClr val="1A1A1A"/>
                </a:solidFill>
              </a:rPr>
              <a:t>under </a:t>
            </a:r>
            <a:r>
              <a:rPr sz="1200" spc="5" dirty="0">
                <a:solidFill>
                  <a:srgbClr val="1A1A1A"/>
                </a:solidFill>
              </a:rPr>
              <a:t>lockdown </a:t>
            </a:r>
            <a:r>
              <a:rPr sz="1200" spc="-35" dirty="0">
                <a:solidFill>
                  <a:srgbClr val="1A1A1A"/>
                </a:solidFill>
              </a:rPr>
              <a:t>for </a:t>
            </a:r>
            <a:r>
              <a:rPr sz="1200" dirty="0">
                <a:solidFill>
                  <a:srgbClr val="1A1A1A"/>
                </a:solidFill>
              </a:rPr>
              <a:t>quite some </a:t>
            </a:r>
            <a:r>
              <a:rPr sz="1200" spc="-10" dirty="0">
                <a:solidFill>
                  <a:srgbClr val="1A1A1A"/>
                </a:solidFill>
              </a:rPr>
              <a:t>time </a:t>
            </a:r>
            <a:r>
              <a:rPr sz="1200" spc="-30" dirty="0">
                <a:solidFill>
                  <a:srgbClr val="1A1A1A"/>
                </a:solidFill>
              </a:rPr>
              <a:t>now </a:t>
            </a:r>
            <a:r>
              <a:rPr sz="1200" spc="-5" dirty="0">
                <a:solidFill>
                  <a:srgbClr val="1A1A1A"/>
                </a:solidFill>
              </a:rPr>
              <a:t>and </a:t>
            </a:r>
            <a:r>
              <a:rPr sz="1200" spc="-30" dirty="0">
                <a:solidFill>
                  <a:srgbClr val="1A1A1A"/>
                </a:solidFill>
              </a:rPr>
              <a:t>now </a:t>
            </a:r>
            <a:r>
              <a:rPr sz="1200" spc="10" dirty="0">
                <a:solidFill>
                  <a:srgbClr val="1A1A1A"/>
                </a:solidFill>
              </a:rPr>
              <a:t>state </a:t>
            </a:r>
            <a:r>
              <a:rPr sz="1200" dirty="0">
                <a:solidFill>
                  <a:srgbClr val="1A1A1A"/>
                </a:solidFill>
              </a:rPr>
              <a:t>want </a:t>
            </a:r>
            <a:r>
              <a:rPr sz="1200" spc="-20" dirty="0">
                <a:solidFill>
                  <a:srgbClr val="1A1A1A"/>
                </a:solidFill>
              </a:rPr>
              <a:t>to </a:t>
            </a:r>
            <a:r>
              <a:rPr sz="1200" spc="-5" dirty="0">
                <a:solidFill>
                  <a:srgbClr val="1A1A1A"/>
                </a:solidFill>
              </a:rPr>
              <a:t>engage travellers </a:t>
            </a:r>
            <a:r>
              <a:rPr sz="1200" spc="35" dirty="0">
                <a:solidFill>
                  <a:srgbClr val="1A1A1A"/>
                </a:solidFill>
              </a:rPr>
              <a:t>by </a:t>
            </a:r>
            <a:r>
              <a:rPr sz="1200" spc="-10" dirty="0">
                <a:solidFill>
                  <a:srgbClr val="1A1A1A"/>
                </a:solidFill>
              </a:rPr>
              <a:t>featuring </a:t>
            </a:r>
            <a:r>
              <a:rPr sz="1200" spc="-15" dirty="0">
                <a:solidFill>
                  <a:srgbClr val="1A1A1A"/>
                </a:solidFill>
              </a:rPr>
              <a:t>the </a:t>
            </a:r>
            <a:r>
              <a:rPr sz="1200" dirty="0">
                <a:solidFill>
                  <a:srgbClr val="1A1A1A"/>
                </a:solidFill>
              </a:rPr>
              <a:t>popular </a:t>
            </a:r>
            <a:r>
              <a:rPr sz="1200" spc="5" dirty="0">
                <a:solidFill>
                  <a:srgbClr val="1A1A1A"/>
                </a:solidFill>
              </a:rPr>
              <a:t> </a:t>
            </a:r>
            <a:r>
              <a:rPr sz="1200" spc="-30" dirty="0">
                <a:solidFill>
                  <a:srgbClr val="1A1A1A"/>
                </a:solidFill>
              </a:rPr>
              <a:t>monsoon</a:t>
            </a:r>
            <a:r>
              <a:rPr sz="1200" spc="215" dirty="0">
                <a:solidFill>
                  <a:srgbClr val="1A1A1A"/>
                </a:solidFill>
              </a:rPr>
              <a:t> </a:t>
            </a:r>
            <a:r>
              <a:rPr sz="1200" spc="-35" dirty="0">
                <a:solidFill>
                  <a:srgbClr val="1A1A1A"/>
                </a:solidFill>
              </a:rPr>
              <a:t>destinations</a:t>
            </a:r>
            <a:r>
              <a:rPr sz="1200" spc="100" dirty="0">
                <a:solidFill>
                  <a:srgbClr val="1A1A1A"/>
                </a:solidFill>
              </a:rPr>
              <a:t> </a:t>
            </a:r>
            <a:r>
              <a:rPr sz="1200" spc="-15" dirty="0">
                <a:solidFill>
                  <a:srgbClr val="1A1A1A"/>
                </a:solidFill>
              </a:rPr>
              <a:t>across</a:t>
            </a:r>
            <a:r>
              <a:rPr sz="1200" spc="55" dirty="0">
                <a:solidFill>
                  <a:srgbClr val="1A1A1A"/>
                </a:solidFill>
              </a:rPr>
              <a:t> </a:t>
            </a:r>
            <a:r>
              <a:rPr sz="1200" spc="-35" dirty="0">
                <a:solidFill>
                  <a:srgbClr val="1A1A1A"/>
                </a:solidFill>
              </a:rPr>
              <a:t>Madhya</a:t>
            </a:r>
            <a:r>
              <a:rPr sz="1200" spc="215" dirty="0">
                <a:solidFill>
                  <a:srgbClr val="1A1A1A"/>
                </a:solidFill>
              </a:rPr>
              <a:t> </a:t>
            </a:r>
            <a:r>
              <a:rPr sz="1200" spc="-20" dirty="0">
                <a:solidFill>
                  <a:srgbClr val="1A1A1A"/>
                </a:solidFill>
              </a:rPr>
              <a:t>Pradesh.</a:t>
            </a:r>
            <a:endParaRPr sz="1200">
              <a:latin typeface="Times New Roman"/>
              <a:cs typeface="Times New Roman"/>
            </a:endParaRPr>
          </a:p>
          <a:p>
            <a:pPr marL="241300" indent="-228600" algn="just">
              <a:lnSpc>
                <a:spcPct val="100000"/>
              </a:lnSpc>
              <a:spcBef>
                <a:spcPts val="83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1100" spc="-25" dirty="0">
                <a:solidFill>
                  <a:srgbClr val="000000"/>
                </a:solidFill>
              </a:rPr>
              <a:t>Additional</a:t>
            </a:r>
            <a:r>
              <a:rPr sz="1100" spc="180" dirty="0">
                <a:solidFill>
                  <a:srgbClr val="000000"/>
                </a:solidFill>
              </a:rPr>
              <a:t> </a:t>
            </a:r>
            <a:r>
              <a:rPr sz="1100" spc="-5" dirty="0">
                <a:solidFill>
                  <a:srgbClr val="000000"/>
                </a:solidFill>
              </a:rPr>
              <a:t>5% Capital</a:t>
            </a:r>
            <a:r>
              <a:rPr sz="1100" spc="25" dirty="0">
                <a:solidFill>
                  <a:srgbClr val="000000"/>
                </a:solidFill>
              </a:rPr>
              <a:t> </a:t>
            </a:r>
            <a:r>
              <a:rPr sz="1100" spc="-5" dirty="0">
                <a:solidFill>
                  <a:srgbClr val="000000"/>
                </a:solidFill>
              </a:rPr>
              <a:t>Investment</a:t>
            </a:r>
            <a:r>
              <a:rPr sz="1100" spc="25" dirty="0">
                <a:solidFill>
                  <a:srgbClr val="000000"/>
                </a:solidFill>
              </a:rPr>
              <a:t> </a:t>
            </a:r>
            <a:r>
              <a:rPr sz="1100" spc="-25" dirty="0">
                <a:solidFill>
                  <a:srgbClr val="000000"/>
                </a:solidFill>
              </a:rPr>
              <a:t>Subsidy</a:t>
            </a:r>
            <a:r>
              <a:rPr sz="1100" spc="75" dirty="0">
                <a:solidFill>
                  <a:srgbClr val="000000"/>
                </a:solidFill>
              </a:rPr>
              <a:t> </a:t>
            </a:r>
            <a:r>
              <a:rPr sz="1100" spc="-10" dirty="0">
                <a:solidFill>
                  <a:srgbClr val="000000"/>
                </a:solidFill>
              </a:rPr>
              <a:t>shall</a:t>
            </a:r>
            <a:r>
              <a:rPr sz="1100" spc="105" dirty="0">
                <a:solidFill>
                  <a:srgbClr val="000000"/>
                </a:solidFill>
              </a:rPr>
              <a:t> </a:t>
            </a:r>
            <a:r>
              <a:rPr sz="1100" spc="-10" dirty="0">
                <a:solidFill>
                  <a:srgbClr val="000000"/>
                </a:solidFill>
              </a:rPr>
              <a:t>be</a:t>
            </a:r>
            <a:r>
              <a:rPr sz="1100" spc="-25" dirty="0">
                <a:solidFill>
                  <a:srgbClr val="000000"/>
                </a:solidFill>
              </a:rPr>
              <a:t> </a:t>
            </a:r>
            <a:r>
              <a:rPr sz="1100" spc="-20" dirty="0">
                <a:solidFill>
                  <a:srgbClr val="000000"/>
                </a:solidFill>
              </a:rPr>
              <a:t>given</a:t>
            </a:r>
            <a:r>
              <a:rPr sz="1100" spc="75" dirty="0">
                <a:solidFill>
                  <a:srgbClr val="000000"/>
                </a:solidFill>
              </a:rPr>
              <a:t> </a:t>
            </a:r>
            <a:r>
              <a:rPr sz="1100" dirty="0">
                <a:solidFill>
                  <a:srgbClr val="000000"/>
                </a:solidFill>
              </a:rPr>
              <a:t>to</a:t>
            </a:r>
            <a:r>
              <a:rPr sz="1100" spc="-5" dirty="0">
                <a:solidFill>
                  <a:srgbClr val="000000"/>
                </a:solidFill>
              </a:rPr>
              <a:t> </a:t>
            </a:r>
            <a:r>
              <a:rPr sz="1100" spc="-10" dirty="0">
                <a:solidFill>
                  <a:srgbClr val="000000"/>
                </a:solidFill>
              </a:rPr>
              <a:t>the</a:t>
            </a:r>
            <a:r>
              <a:rPr sz="1100" spc="60" dirty="0">
                <a:solidFill>
                  <a:srgbClr val="000000"/>
                </a:solidFill>
              </a:rPr>
              <a:t> </a:t>
            </a:r>
            <a:r>
              <a:rPr sz="1100" spc="-15" dirty="0">
                <a:solidFill>
                  <a:srgbClr val="000000"/>
                </a:solidFill>
              </a:rPr>
              <a:t>tourism</a:t>
            </a:r>
            <a:r>
              <a:rPr sz="1100" spc="65" dirty="0">
                <a:solidFill>
                  <a:srgbClr val="000000"/>
                </a:solidFill>
              </a:rPr>
              <a:t> </a:t>
            </a:r>
            <a:r>
              <a:rPr sz="1100" spc="-10" dirty="0">
                <a:solidFill>
                  <a:srgbClr val="000000"/>
                </a:solidFill>
              </a:rPr>
              <a:t>projects</a:t>
            </a:r>
            <a:r>
              <a:rPr sz="1100" spc="45" dirty="0">
                <a:solidFill>
                  <a:srgbClr val="000000"/>
                </a:solidFill>
              </a:rPr>
              <a:t> </a:t>
            </a:r>
            <a:r>
              <a:rPr sz="1100" spc="-10" dirty="0">
                <a:solidFill>
                  <a:srgbClr val="000000"/>
                </a:solidFill>
              </a:rPr>
              <a:t>established</a:t>
            </a:r>
            <a:r>
              <a:rPr sz="1100" dirty="0">
                <a:solidFill>
                  <a:srgbClr val="000000"/>
                </a:solidFill>
              </a:rPr>
              <a:t> </a:t>
            </a:r>
            <a:r>
              <a:rPr sz="1100" spc="-35" dirty="0">
                <a:solidFill>
                  <a:srgbClr val="000000"/>
                </a:solidFill>
              </a:rPr>
              <a:t>in</a:t>
            </a:r>
            <a:r>
              <a:rPr sz="1100" spc="75" dirty="0">
                <a:solidFill>
                  <a:srgbClr val="000000"/>
                </a:solidFill>
              </a:rPr>
              <a:t> </a:t>
            </a:r>
            <a:r>
              <a:rPr sz="1100" spc="-15" dirty="0">
                <a:solidFill>
                  <a:srgbClr val="000000"/>
                </a:solidFill>
              </a:rPr>
              <a:t>distant</a:t>
            </a:r>
            <a:r>
              <a:rPr sz="1100" spc="100" dirty="0">
                <a:solidFill>
                  <a:srgbClr val="000000"/>
                </a:solidFill>
              </a:rPr>
              <a:t> </a:t>
            </a:r>
            <a:r>
              <a:rPr sz="1100" spc="5" dirty="0">
                <a:solidFill>
                  <a:srgbClr val="000000"/>
                </a:solidFill>
              </a:rPr>
              <a:t>and</a:t>
            </a:r>
            <a:r>
              <a:rPr sz="1100" spc="-5" dirty="0">
                <a:solidFill>
                  <a:srgbClr val="000000"/>
                </a:solidFill>
              </a:rPr>
              <a:t> </a:t>
            </a:r>
            <a:r>
              <a:rPr sz="1100" spc="-25" dirty="0">
                <a:solidFill>
                  <a:srgbClr val="000000"/>
                </a:solidFill>
              </a:rPr>
              <a:t>interior</a:t>
            </a:r>
            <a:r>
              <a:rPr sz="1100" spc="95" dirty="0">
                <a:solidFill>
                  <a:srgbClr val="000000"/>
                </a:solidFill>
              </a:rPr>
              <a:t> </a:t>
            </a:r>
            <a:r>
              <a:rPr sz="1100" spc="20" dirty="0">
                <a:solidFill>
                  <a:srgbClr val="000000"/>
                </a:solidFill>
              </a:rPr>
              <a:t>areas</a:t>
            </a:r>
            <a:r>
              <a:rPr sz="1100" spc="-30" dirty="0">
                <a:solidFill>
                  <a:srgbClr val="000000"/>
                </a:solidFill>
              </a:rPr>
              <a:t> </a:t>
            </a:r>
            <a:r>
              <a:rPr sz="1100" spc="-10" dirty="0">
                <a:solidFill>
                  <a:srgbClr val="000000"/>
                </a:solidFill>
              </a:rPr>
              <a:t>of</a:t>
            </a:r>
            <a:r>
              <a:rPr sz="1100" spc="-40" dirty="0">
                <a:solidFill>
                  <a:srgbClr val="000000"/>
                </a:solidFill>
              </a:rPr>
              <a:t> </a:t>
            </a:r>
            <a:r>
              <a:rPr sz="1100" spc="-10" dirty="0">
                <a:solidFill>
                  <a:srgbClr val="000000"/>
                </a:solidFill>
              </a:rPr>
              <a:t>the</a:t>
            </a:r>
            <a:r>
              <a:rPr sz="1100" spc="-20" dirty="0">
                <a:solidFill>
                  <a:srgbClr val="000000"/>
                </a:solidFill>
              </a:rPr>
              <a:t> </a:t>
            </a:r>
            <a:r>
              <a:rPr sz="1100" spc="10" dirty="0">
                <a:solidFill>
                  <a:srgbClr val="000000"/>
                </a:solidFill>
              </a:rPr>
              <a:t>state.</a:t>
            </a:r>
            <a:endParaRPr sz="1100"/>
          </a:p>
          <a:p>
            <a:pPr marL="241300" indent="-228600" algn="just">
              <a:lnSpc>
                <a:spcPct val="100000"/>
              </a:lnSpc>
              <a:spcBef>
                <a:spcPts val="78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1100" spc="-5" dirty="0"/>
              <a:t>Further</a:t>
            </a:r>
            <a:r>
              <a:rPr sz="1100" spc="185" dirty="0"/>
              <a:t> </a:t>
            </a:r>
            <a:r>
              <a:rPr sz="1100" spc="-40" dirty="0"/>
              <a:t>in</a:t>
            </a:r>
            <a:r>
              <a:rPr sz="1100" spc="145" dirty="0"/>
              <a:t> </a:t>
            </a:r>
            <a:r>
              <a:rPr sz="1100" spc="-10" dirty="0"/>
              <a:t>this</a:t>
            </a:r>
            <a:r>
              <a:rPr sz="1100" spc="200" dirty="0"/>
              <a:t> </a:t>
            </a:r>
            <a:r>
              <a:rPr sz="1100" spc="-20" dirty="0"/>
              <a:t>direction</a:t>
            </a:r>
            <a:r>
              <a:rPr sz="1100" spc="150" dirty="0"/>
              <a:t> </a:t>
            </a:r>
            <a:r>
              <a:rPr sz="1100" spc="-10" dirty="0"/>
              <a:t>of</a:t>
            </a:r>
            <a:r>
              <a:rPr sz="1100" spc="185" dirty="0"/>
              <a:t> </a:t>
            </a:r>
            <a:r>
              <a:rPr sz="1100" spc="-10" dirty="0"/>
              <a:t>promoting</a:t>
            </a:r>
            <a:r>
              <a:rPr sz="1100" spc="150" dirty="0"/>
              <a:t> </a:t>
            </a:r>
            <a:r>
              <a:rPr sz="1100" dirty="0"/>
              <a:t>tourism,</a:t>
            </a:r>
            <a:r>
              <a:rPr sz="1100" spc="130" dirty="0"/>
              <a:t> </a:t>
            </a:r>
            <a:r>
              <a:rPr sz="1100" spc="5" dirty="0"/>
              <a:t>state</a:t>
            </a:r>
            <a:r>
              <a:rPr sz="1100" spc="135" dirty="0"/>
              <a:t> </a:t>
            </a:r>
            <a:r>
              <a:rPr sz="1100" spc="-5" dirty="0"/>
              <a:t>also</a:t>
            </a:r>
            <a:r>
              <a:rPr sz="1100" spc="145" dirty="0"/>
              <a:t> </a:t>
            </a:r>
            <a:r>
              <a:rPr sz="1100" spc="-15" dirty="0"/>
              <a:t>signed</a:t>
            </a:r>
            <a:r>
              <a:rPr sz="1100" spc="150" dirty="0"/>
              <a:t> </a:t>
            </a:r>
            <a:r>
              <a:rPr sz="1100" spc="-5" dirty="0"/>
              <a:t>MoU</a:t>
            </a:r>
            <a:r>
              <a:rPr sz="1100" spc="200" dirty="0"/>
              <a:t> </a:t>
            </a:r>
            <a:r>
              <a:rPr sz="1100" spc="-15" dirty="0"/>
              <a:t>with</a:t>
            </a:r>
            <a:r>
              <a:rPr sz="1100" spc="150" dirty="0"/>
              <a:t> </a:t>
            </a:r>
            <a:r>
              <a:rPr sz="1100" spc="-5" dirty="0"/>
              <a:t>'eco-tourism</a:t>
            </a:r>
            <a:r>
              <a:rPr sz="1100" spc="130" dirty="0"/>
              <a:t> </a:t>
            </a:r>
            <a:r>
              <a:rPr sz="1100" spc="-5" dirty="0"/>
              <a:t>society</a:t>
            </a:r>
            <a:r>
              <a:rPr sz="1100" spc="140" dirty="0"/>
              <a:t> </a:t>
            </a:r>
            <a:r>
              <a:rPr sz="1100" spc="-10" dirty="0"/>
              <a:t>of</a:t>
            </a:r>
            <a:r>
              <a:rPr sz="1100" spc="190" dirty="0"/>
              <a:t> </a:t>
            </a:r>
            <a:r>
              <a:rPr sz="1100" spc="-20" dirty="0"/>
              <a:t>India'</a:t>
            </a:r>
            <a:r>
              <a:rPr sz="1100" spc="210" dirty="0"/>
              <a:t> </a:t>
            </a:r>
            <a:r>
              <a:rPr sz="1100" spc="-5" dirty="0"/>
              <a:t>for</a:t>
            </a:r>
            <a:r>
              <a:rPr sz="1100" spc="110" dirty="0"/>
              <a:t> </a:t>
            </a:r>
            <a:r>
              <a:rPr sz="1100" spc="-15" dirty="0"/>
              <a:t>sustainable</a:t>
            </a:r>
            <a:r>
              <a:rPr sz="1100" spc="210" dirty="0"/>
              <a:t> </a:t>
            </a:r>
            <a:r>
              <a:rPr sz="1100" spc="5" dirty="0"/>
              <a:t>and</a:t>
            </a:r>
            <a:r>
              <a:rPr sz="1100" spc="150" dirty="0"/>
              <a:t> </a:t>
            </a:r>
            <a:r>
              <a:rPr sz="1100" spc="-20" dirty="0"/>
              <a:t>responsible</a:t>
            </a:r>
            <a:r>
              <a:rPr sz="1100" spc="215" dirty="0"/>
              <a:t> </a:t>
            </a:r>
            <a:r>
              <a:rPr sz="1100" spc="-5" dirty="0"/>
              <a:t>tourism</a:t>
            </a:r>
            <a:r>
              <a:rPr sz="1100" spc="140" dirty="0"/>
              <a:t> </a:t>
            </a:r>
            <a:r>
              <a:rPr sz="1100" spc="-15" dirty="0"/>
              <a:t>with</a:t>
            </a:r>
            <a:r>
              <a:rPr sz="1100" spc="145" dirty="0"/>
              <a:t> </a:t>
            </a:r>
            <a:r>
              <a:rPr sz="1100" spc="-10" dirty="0"/>
              <a:t>the</a:t>
            </a:r>
            <a:r>
              <a:rPr sz="1100" spc="210" dirty="0"/>
              <a:t> </a:t>
            </a:r>
            <a:r>
              <a:rPr sz="1100" spc="-15" dirty="0"/>
              <a:t>aim</a:t>
            </a:r>
            <a:r>
              <a:rPr sz="1100" spc="600" dirty="0"/>
              <a:t> </a:t>
            </a:r>
            <a:r>
              <a:rPr sz="1100" dirty="0"/>
              <a:t>to</a:t>
            </a:r>
            <a:r>
              <a:rPr sz="1100" spc="145" dirty="0"/>
              <a:t> </a:t>
            </a:r>
            <a:r>
              <a:rPr sz="1100" spc="-10" dirty="0"/>
              <a:t>create</a:t>
            </a:r>
            <a:r>
              <a:rPr sz="1100" spc="135" dirty="0"/>
              <a:t> </a:t>
            </a:r>
            <a:r>
              <a:rPr sz="1100" spc="-10" dirty="0"/>
              <a:t>future</a:t>
            </a:r>
            <a:r>
              <a:rPr sz="1100" spc="135" dirty="0"/>
              <a:t> </a:t>
            </a:r>
            <a:r>
              <a:rPr sz="1100" spc="-5" dirty="0"/>
              <a:t>eco-tourism</a:t>
            </a:r>
            <a:endParaRPr sz="1100"/>
          </a:p>
          <a:p>
            <a:pPr marL="12700" algn="just">
              <a:lnSpc>
                <a:spcPct val="100000"/>
              </a:lnSpc>
              <a:spcBef>
                <a:spcPts val="30"/>
              </a:spcBef>
            </a:pPr>
            <a:r>
              <a:rPr sz="1100" spc="-5" dirty="0"/>
              <a:t>warriors</a:t>
            </a:r>
            <a:r>
              <a:rPr sz="1100" spc="-35" dirty="0"/>
              <a:t> </a:t>
            </a:r>
            <a:r>
              <a:rPr sz="1100" spc="-10" dirty="0"/>
              <a:t>by</a:t>
            </a:r>
            <a:r>
              <a:rPr sz="1100" spc="70" dirty="0"/>
              <a:t> </a:t>
            </a:r>
            <a:r>
              <a:rPr sz="1100" spc="-45" dirty="0"/>
              <a:t>involving</a:t>
            </a:r>
            <a:r>
              <a:rPr sz="1100" spc="80" dirty="0"/>
              <a:t> </a:t>
            </a:r>
            <a:r>
              <a:rPr sz="1100" spc="-10" dirty="0"/>
              <a:t>youngsters</a:t>
            </a:r>
            <a:r>
              <a:rPr sz="1100" spc="45" dirty="0"/>
              <a:t> </a:t>
            </a:r>
            <a:r>
              <a:rPr sz="1100" spc="-35" dirty="0"/>
              <a:t>in</a:t>
            </a:r>
            <a:r>
              <a:rPr sz="1100" spc="70" dirty="0"/>
              <a:t> </a:t>
            </a:r>
            <a:r>
              <a:rPr sz="1100" spc="-15" dirty="0"/>
              <a:t>various</a:t>
            </a:r>
            <a:r>
              <a:rPr sz="1100" spc="114" dirty="0"/>
              <a:t> </a:t>
            </a:r>
            <a:r>
              <a:rPr sz="1100" spc="-20" dirty="0"/>
              <a:t>activities</a:t>
            </a:r>
            <a:r>
              <a:rPr sz="1100" spc="105" dirty="0"/>
              <a:t> </a:t>
            </a:r>
            <a:r>
              <a:rPr sz="1100" spc="15" dirty="0"/>
              <a:t>at</a:t>
            </a:r>
            <a:r>
              <a:rPr sz="1100" spc="-55" dirty="0"/>
              <a:t> </a:t>
            </a:r>
            <a:r>
              <a:rPr sz="1100" spc="-10" dirty="0"/>
              <a:t>the</a:t>
            </a:r>
            <a:r>
              <a:rPr sz="1100" spc="60" dirty="0"/>
              <a:t> </a:t>
            </a:r>
            <a:r>
              <a:rPr sz="1100" spc="-5" dirty="0"/>
              <a:t>nature</a:t>
            </a:r>
            <a:r>
              <a:rPr sz="1100" spc="-20" dirty="0"/>
              <a:t> </a:t>
            </a:r>
            <a:r>
              <a:rPr sz="1100" spc="10" dirty="0"/>
              <a:t>camp</a:t>
            </a:r>
            <a:r>
              <a:rPr sz="1100" spc="-80" dirty="0"/>
              <a:t> </a:t>
            </a:r>
            <a:r>
              <a:rPr sz="1100" spc="10" dirty="0"/>
              <a:t>spread</a:t>
            </a:r>
            <a:r>
              <a:rPr sz="1100" spc="-85" dirty="0"/>
              <a:t> </a:t>
            </a:r>
            <a:r>
              <a:rPr sz="1100" spc="-15" dirty="0"/>
              <a:t>all</a:t>
            </a:r>
            <a:r>
              <a:rPr sz="1100" spc="20" dirty="0"/>
              <a:t> </a:t>
            </a:r>
            <a:r>
              <a:rPr sz="1100" spc="-5" dirty="0"/>
              <a:t>over</a:t>
            </a:r>
            <a:r>
              <a:rPr sz="1100" spc="30" dirty="0"/>
              <a:t> </a:t>
            </a:r>
            <a:r>
              <a:rPr sz="1100" spc="-10" dirty="0"/>
              <a:t>the</a:t>
            </a:r>
            <a:r>
              <a:rPr sz="1100" spc="-20" dirty="0"/>
              <a:t> </a:t>
            </a:r>
            <a:r>
              <a:rPr sz="1100" spc="5" dirty="0"/>
              <a:t>State.</a:t>
            </a:r>
            <a:endParaRPr sz="1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462150" y="1852676"/>
            <a:ext cx="9607550" cy="0"/>
          </a:xfrm>
          <a:custGeom>
            <a:avLst/>
            <a:gdLst/>
            <a:ahLst/>
            <a:cxnLst/>
            <a:rect l="l" t="t" r="r" b="b"/>
            <a:pathLst>
              <a:path w="9607550">
                <a:moveTo>
                  <a:pt x="0" y="0"/>
                </a:moveTo>
                <a:lnTo>
                  <a:pt x="9607423" y="0"/>
                </a:lnTo>
              </a:path>
            </a:pathLst>
          </a:custGeom>
          <a:ln w="31750">
            <a:solidFill>
              <a:srgbClr val="B71E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31619" y="771905"/>
            <a:ext cx="5391150" cy="5181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3200" spc="45" dirty="0">
                <a:solidFill>
                  <a:srgbClr val="000000"/>
                </a:solidFill>
              </a:rPr>
              <a:t>E</a:t>
            </a:r>
            <a:r>
              <a:rPr sz="3200" spc="-10" dirty="0">
                <a:solidFill>
                  <a:srgbClr val="000000"/>
                </a:solidFill>
              </a:rPr>
              <a:t>FF</a:t>
            </a:r>
            <a:r>
              <a:rPr sz="3200" spc="-15" dirty="0">
                <a:solidFill>
                  <a:srgbClr val="000000"/>
                </a:solidFill>
              </a:rPr>
              <a:t>O</a:t>
            </a:r>
            <a:r>
              <a:rPr sz="3200" spc="-290" dirty="0">
                <a:solidFill>
                  <a:srgbClr val="000000"/>
                </a:solidFill>
              </a:rPr>
              <a:t>R</a:t>
            </a:r>
            <a:r>
              <a:rPr sz="3200" spc="15" dirty="0">
                <a:solidFill>
                  <a:srgbClr val="000000"/>
                </a:solidFill>
              </a:rPr>
              <a:t>TS</a:t>
            </a:r>
            <a:r>
              <a:rPr sz="3200" spc="-50" dirty="0">
                <a:solidFill>
                  <a:srgbClr val="000000"/>
                </a:solidFill>
              </a:rPr>
              <a:t> </a:t>
            </a:r>
            <a:r>
              <a:rPr sz="3200" spc="25" dirty="0">
                <a:solidFill>
                  <a:srgbClr val="000000"/>
                </a:solidFill>
              </a:rPr>
              <a:t>S</a:t>
            </a:r>
            <a:r>
              <a:rPr sz="3200" spc="-290" dirty="0">
                <a:solidFill>
                  <a:srgbClr val="000000"/>
                </a:solidFill>
              </a:rPr>
              <a:t>T</a:t>
            </a:r>
            <a:r>
              <a:rPr sz="3200" spc="35" dirty="0">
                <a:solidFill>
                  <a:srgbClr val="000000"/>
                </a:solidFill>
              </a:rPr>
              <a:t>A</a:t>
            </a:r>
            <a:r>
              <a:rPr sz="3200" spc="-290" dirty="0">
                <a:solidFill>
                  <a:srgbClr val="000000"/>
                </a:solidFill>
              </a:rPr>
              <a:t>R</a:t>
            </a:r>
            <a:r>
              <a:rPr sz="3200" spc="15" dirty="0">
                <a:solidFill>
                  <a:srgbClr val="000000"/>
                </a:solidFill>
              </a:rPr>
              <a:t>T</a:t>
            </a:r>
            <a:r>
              <a:rPr sz="3200" spc="45" dirty="0">
                <a:solidFill>
                  <a:srgbClr val="000000"/>
                </a:solidFill>
              </a:rPr>
              <a:t>E</a:t>
            </a:r>
            <a:r>
              <a:rPr sz="3200" spc="20" dirty="0">
                <a:solidFill>
                  <a:srgbClr val="000000"/>
                </a:solidFill>
              </a:rPr>
              <a:t>D</a:t>
            </a:r>
            <a:r>
              <a:rPr sz="3200" spc="-240" dirty="0">
                <a:solidFill>
                  <a:srgbClr val="000000"/>
                </a:solidFill>
              </a:rPr>
              <a:t> </a:t>
            </a:r>
            <a:r>
              <a:rPr sz="3200" spc="-210" dirty="0">
                <a:solidFill>
                  <a:srgbClr val="000000"/>
                </a:solidFill>
              </a:rPr>
              <a:t>P</a:t>
            </a:r>
            <a:r>
              <a:rPr sz="3200" spc="-340" dirty="0">
                <a:solidFill>
                  <a:srgbClr val="000000"/>
                </a:solidFill>
              </a:rPr>
              <a:t>A</a:t>
            </a:r>
            <a:r>
              <a:rPr sz="3200" spc="15" dirty="0">
                <a:solidFill>
                  <a:srgbClr val="000000"/>
                </a:solidFill>
              </a:rPr>
              <a:t>YI</a:t>
            </a:r>
            <a:r>
              <a:rPr sz="3200" spc="40" dirty="0">
                <a:solidFill>
                  <a:srgbClr val="000000"/>
                </a:solidFill>
              </a:rPr>
              <a:t>N</a:t>
            </a:r>
            <a:r>
              <a:rPr sz="3200" spc="20" dirty="0">
                <a:solidFill>
                  <a:srgbClr val="000000"/>
                </a:solidFill>
              </a:rPr>
              <a:t>G</a:t>
            </a:r>
            <a:r>
              <a:rPr sz="3200" spc="-135" dirty="0">
                <a:solidFill>
                  <a:srgbClr val="000000"/>
                </a:solidFill>
              </a:rPr>
              <a:t> </a:t>
            </a:r>
            <a:r>
              <a:rPr sz="3200" spc="-20" dirty="0">
                <a:solidFill>
                  <a:srgbClr val="000000"/>
                </a:solidFill>
              </a:rPr>
              <a:t>U</a:t>
            </a:r>
            <a:r>
              <a:rPr sz="3200" spc="10" dirty="0">
                <a:solidFill>
                  <a:srgbClr val="000000"/>
                </a:solidFill>
              </a:rPr>
              <a:t>S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1531619" y="2042540"/>
            <a:ext cx="9470390" cy="32277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241300" indent="-228600">
              <a:lnSpc>
                <a:spcPts val="1664"/>
              </a:lnSpc>
              <a:spcBef>
                <a:spcPts val="125"/>
              </a:spcBef>
              <a:buClr>
                <a:srgbClr val="B71E42"/>
              </a:buClr>
              <a:buFont typeface="Arial"/>
              <a:buChar char="•"/>
              <a:tabLst>
                <a:tab pos="240665" algn="l"/>
                <a:tab pos="241300" algn="l"/>
              </a:tabLst>
            </a:pPr>
            <a:r>
              <a:rPr sz="1400" spc="-5" dirty="0">
                <a:latin typeface="Times New Roman"/>
                <a:cs typeface="Times New Roman"/>
              </a:rPr>
              <a:t>In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the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year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2021,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the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domestic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tourists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arriving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the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central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state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spc="25" dirty="0">
                <a:latin typeface="Times New Roman"/>
                <a:cs typeface="Times New Roman"/>
              </a:rPr>
              <a:t>of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Madhya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Pradesh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increased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40" dirty="0">
                <a:latin typeface="Times New Roman"/>
                <a:cs typeface="Times New Roman"/>
              </a:rPr>
              <a:t>to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approximately</a:t>
            </a:r>
            <a:r>
              <a:rPr sz="1400" spc="1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25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million,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664"/>
              </a:lnSpc>
            </a:pPr>
            <a:r>
              <a:rPr sz="1400" spc="-10" dirty="0">
                <a:latin typeface="Times New Roman"/>
                <a:cs typeface="Times New Roman"/>
              </a:rPr>
              <a:t>though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the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foreign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tourist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spc="-40" dirty="0">
                <a:latin typeface="Times New Roman"/>
                <a:cs typeface="Times New Roman"/>
              </a:rPr>
              <a:t>arrivals</a:t>
            </a:r>
            <a:r>
              <a:rPr sz="1400" spc="31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were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less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than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42 </a:t>
            </a:r>
            <a:r>
              <a:rPr sz="1400" dirty="0">
                <a:latin typeface="Times New Roman"/>
                <a:cs typeface="Times New Roman"/>
              </a:rPr>
              <a:t>thousand.</a:t>
            </a:r>
            <a:endParaRPr sz="1400">
              <a:latin typeface="Times New Roman"/>
              <a:cs typeface="Times New Roman"/>
            </a:endParaRPr>
          </a:p>
          <a:p>
            <a:pPr marL="241300" marR="24130" indent="-228600" algn="just">
              <a:lnSpc>
                <a:spcPct val="100600"/>
              </a:lnSpc>
              <a:spcBef>
                <a:spcPts val="1010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1400" spc="-25" dirty="0">
                <a:latin typeface="Times New Roman"/>
                <a:cs typeface="Times New Roman"/>
              </a:rPr>
              <a:t>Tourist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footfall in </a:t>
            </a:r>
            <a:r>
              <a:rPr sz="1400" dirty="0">
                <a:latin typeface="Times New Roman"/>
                <a:cs typeface="Times New Roman"/>
              </a:rPr>
              <a:t>state </a:t>
            </a:r>
            <a:r>
              <a:rPr sz="1400" spc="-15" dirty="0">
                <a:latin typeface="Times New Roman"/>
                <a:cs typeface="Times New Roman"/>
              </a:rPr>
              <a:t>increased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30" dirty="0">
                <a:latin typeface="Times New Roman"/>
                <a:cs typeface="Times New Roman"/>
              </a:rPr>
              <a:t>by </a:t>
            </a:r>
            <a:r>
              <a:rPr sz="1400" spc="-10" dirty="0">
                <a:latin typeface="Times New Roman"/>
                <a:cs typeface="Times New Roman"/>
              </a:rPr>
              <a:t>33% </a:t>
            </a:r>
            <a:r>
              <a:rPr sz="1400" spc="-40" dirty="0">
                <a:latin typeface="Times New Roman"/>
                <a:cs typeface="Times New Roman"/>
              </a:rPr>
              <a:t>in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2022.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In </a:t>
            </a:r>
            <a:r>
              <a:rPr sz="1400" spc="-15" dirty="0">
                <a:latin typeface="Times New Roman"/>
                <a:cs typeface="Times New Roman"/>
              </a:rPr>
              <a:t>the </a:t>
            </a:r>
            <a:r>
              <a:rPr sz="1400" spc="-20" dirty="0">
                <a:latin typeface="Times New Roman"/>
                <a:cs typeface="Times New Roman"/>
              </a:rPr>
              <a:t>year </a:t>
            </a:r>
            <a:r>
              <a:rPr sz="1400" spc="-10" dirty="0">
                <a:latin typeface="Times New Roman"/>
                <a:cs typeface="Times New Roman"/>
              </a:rPr>
              <a:t>2022,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over 3.4 </a:t>
            </a:r>
            <a:r>
              <a:rPr sz="1400" spc="15" dirty="0">
                <a:latin typeface="Times New Roman"/>
                <a:cs typeface="Times New Roman"/>
              </a:rPr>
              <a:t>crore </a:t>
            </a:r>
            <a:r>
              <a:rPr sz="1400" spc="-15" dirty="0">
                <a:latin typeface="Times New Roman"/>
                <a:cs typeface="Times New Roman"/>
              </a:rPr>
              <a:t>tourists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including </a:t>
            </a:r>
            <a:r>
              <a:rPr sz="1400" spc="-5" dirty="0">
                <a:latin typeface="Times New Roman"/>
                <a:cs typeface="Times New Roman"/>
              </a:rPr>
              <a:t>domestic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and </a:t>
            </a:r>
            <a:r>
              <a:rPr sz="1400" spc="-20" dirty="0">
                <a:latin typeface="Times New Roman"/>
                <a:cs typeface="Times New Roman"/>
              </a:rPr>
              <a:t>foreign 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visited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Madhya </a:t>
            </a:r>
            <a:r>
              <a:rPr sz="1400" spc="5" dirty="0">
                <a:latin typeface="Times New Roman"/>
                <a:cs typeface="Times New Roman"/>
              </a:rPr>
              <a:t>Pradesh,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45" dirty="0">
                <a:latin typeface="Times New Roman"/>
                <a:cs typeface="Times New Roman"/>
              </a:rPr>
              <a:t>up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30" dirty="0">
                <a:latin typeface="Times New Roman"/>
                <a:cs typeface="Times New Roman"/>
              </a:rPr>
              <a:t>by </a:t>
            </a:r>
            <a:r>
              <a:rPr sz="1400" spc="-10" dirty="0">
                <a:latin typeface="Times New Roman"/>
                <a:cs typeface="Times New Roman"/>
              </a:rPr>
              <a:t>33 </a:t>
            </a:r>
            <a:r>
              <a:rPr sz="1400" spc="10" dirty="0">
                <a:latin typeface="Times New Roman"/>
                <a:cs typeface="Times New Roman"/>
              </a:rPr>
              <a:t>per </a:t>
            </a:r>
            <a:r>
              <a:rPr sz="1400" dirty="0">
                <a:latin typeface="Times New Roman"/>
                <a:cs typeface="Times New Roman"/>
              </a:rPr>
              <a:t>cent </a:t>
            </a:r>
            <a:r>
              <a:rPr sz="1400" spc="5" dirty="0">
                <a:latin typeface="Times New Roman"/>
                <a:cs typeface="Times New Roman"/>
              </a:rPr>
              <a:t>from </a:t>
            </a:r>
            <a:r>
              <a:rPr sz="1400" spc="-10" dirty="0">
                <a:latin typeface="Times New Roman"/>
                <a:cs typeface="Times New Roman"/>
              </a:rPr>
              <a:t>the </a:t>
            </a:r>
            <a:r>
              <a:rPr sz="1400" spc="-15" dirty="0">
                <a:latin typeface="Times New Roman"/>
                <a:cs typeface="Times New Roman"/>
              </a:rPr>
              <a:t>previous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year,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according to</a:t>
            </a:r>
            <a:r>
              <a:rPr sz="1400" spc="34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the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data </a:t>
            </a:r>
            <a:r>
              <a:rPr sz="1400" spc="5" dirty="0">
                <a:latin typeface="Times New Roman"/>
                <a:cs typeface="Times New Roman"/>
              </a:rPr>
              <a:t>from </a:t>
            </a:r>
            <a:r>
              <a:rPr sz="1400" spc="-15" dirty="0">
                <a:latin typeface="Times New Roman"/>
                <a:cs typeface="Times New Roman"/>
              </a:rPr>
              <a:t>the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Ministry </a:t>
            </a:r>
            <a:r>
              <a:rPr sz="1400" spc="25" dirty="0">
                <a:latin typeface="Times New Roman"/>
                <a:cs typeface="Times New Roman"/>
              </a:rPr>
              <a:t>of </a:t>
            </a:r>
            <a:r>
              <a:rPr sz="1400" spc="-15" dirty="0">
                <a:latin typeface="Times New Roman"/>
                <a:cs typeface="Times New Roman"/>
              </a:rPr>
              <a:t>Tourism. </a:t>
            </a:r>
            <a:r>
              <a:rPr sz="1400" spc="-10" dirty="0">
                <a:latin typeface="Times New Roman"/>
                <a:cs typeface="Times New Roman"/>
              </a:rPr>
              <a:t> Religious,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heritage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and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wildlife</a:t>
            </a:r>
            <a:r>
              <a:rPr sz="1400" spc="3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circuits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were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the</a:t>
            </a:r>
            <a:r>
              <a:rPr sz="1400" spc="15" dirty="0">
                <a:latin typeface="Times New Roman"/>
                <a:cs typeface="Times New Roman"/>
              </a:rPr>
              <a:t> most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visited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destinations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40" dirty="0">
                <a:latin typeface="Times New Roman"/>
                <a:cs typeface="Times New Roman"/>
              </a:rPr>
              <a:t>in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10" dirty="0">
                <a:latin typeface="Times New Roman"/>
                <a:cs typeface="Times New Roman"/>
              </a:rPr>
              <a:t>the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state.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buClr>
                <a:srgbClr val="B71E42"/>
              </a:buClr>
              <a:buFont typeface="Arial"/>
              <a:buChar char="•"/>
            </a:pPr>
            <a:endParaRPr sz="1600">
              <a:latin typeface="Times New Roman"/>
              <a:cs typeface="Times New Roman"/>
            </a:endParaRPr>
          </a:p>
          <a:p>
            <a:pPr marL="241300" marR="5080" indent="-228600" algn="just">
              <a:lnSpc>
                <a:spcPts val="1650"/>
              </a:lnSpc>
              <a:spcBef>
                <a:spcPts val="919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1400" spc="5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economy </a:t>
            </a:r>
            <a:r>
              <a:rPr sz="1400" spc="25" dirty="0">
                <a:latin typeface="Times New Roman"/>
                <a:cs typeface="Times New Roman"/>
              </a:rPr>
              <a:t>of </a:t>
            </a:r>
            <a:r>
              <a:rPr sz="1400" spc="-10" dirty="0">
                <a:latin typeface="Times New Roman"/>
                <a:cs typeface="Times New Roman"/>
              </a:rPr>
              <a:t>Madhya </a:t>
            </a:r>
            <a:r>
              <a:rPr sz="1400" dirty="0">
                <a:latin typeface="Times New Roman"/>
                <a:cs typeface="Times New Roman"/>
              </a:rPr>
              <a:t>Pradesh </a:t>
            </a:r>
            <a:r>
              <a:rPr sz="1400" spc="-15" dirty="0">
                <a:latin typeface="Times New Roman"/>
                <a:cs typeface="Times New Roman"/>
              </a:rPr>
              <a:t>improved </a:t>
            </a:r>
            <a:r>
              <a:rPr sz="1400" spc="-35" dirty="0">
                <a:latin typeface="Times New Roman"/>
                <a:cs typeface="Times New Roman"/>
              </a:rPr>
              <a:t>its </a:t>
            </a:r>
            <a:r>
              <a:rPr sz="1400" spc="-30" dirty="0">
                <a:latin typeface="Times New Roman"/>
                <a:cs typeface="Times New Roman"/>
              </a:rPr>
              <a:t>health </a:t>
            </a:r>
            <a:r>
              <a:rPr sz="1400" dirty="0">
                <a:latin typeface="Times New Roman"/>
                <a:cs typeface="Times New Roman"/>
              </a:rPr>
              <a:t>after </a:t>
            </a:r>
            <a:r>
              <a:rPr sz="1400" spc="-15" dirty="0">
                <a:latin typeface="Times New Roman"/>
                <a:cs typeface="Times New Roman"/>
              </a:rPr>
              <a:t>two </a:t>
            </a:r>
            <a:r>
              <a:rPr sz="1400" spc="-20" dirty="0">
                <a:latin typeface="Times New Roman"/>
                <a:cs typeface="Times New Roman"/>
              </a:rPr>
              <a:t>years </a:t>
            </a:r>
            <a:r>
              <a:rPr sz="1400" spc="25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Covid-19 </a:t>
            </a:r>
            <a:r>
              <a:rPr sz="1400" spc="-10" dirty="0">
                <a:latin typeface="Times New Roman"/>
                <a:cs typeface="Times New Roman"/>
              </a:rPr>
              <a:t>pandemic. It </a:t>
            </a:r>
            <a:r>
              <a:rPr sz="1400" spc="-15" dirty="0">
                <a:latin typeface="Times New Roman"/>
                <a:cs typeface="Times New Roman"/>
              </a:rPr>
              <a:t>has recorded </a:t>
            </a:r>
            <a:r>
              <a:rPr sz="1400" spc="10" dirty="0">
                <a:latin typeface="Times New Roman"/>
                <a:cs typeface="Times New Roman"/>
              </a:rPr>
              <a:t>a </a:t>
            </a:r>
            <a:r>
              <a:rPr sz="1400" spc="-10" dirty="0">
                <a:latin typeface="Times New Roman"/>
                <a:cs typeface="Times New Roman"/>
              </a:rPr>
              <a:t>growth </a:t>
            </a:r>
            <a:r>
              <a:rPr sz="1400" spc="-15" dirty="0">
                <a:latin typeface="Times New Roman"/>
                <a:cs typeface="Times New Roman"/>
              </a:rPr>
              <a:t>rate </a:t>
            </a:r>
            <a:r>
              <a:rPr sz="1400" spc="45" dirty="0">
                <a:latin typeface="Times New Roman"/>
                <a:cs typeface="Times New Roman"/>
              </a:rPr>
              <a:t>of 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18.02%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40" dirty="0">
                <a:latin typeface="Times New Roman"/>
                <a:cs typeface="Times New Roman"/>
              </a:rPr>
              <a:t>in</a:t>
            </a:r>
            <a:r>
              <a:rPr sz="1400" spc="1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current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fiscal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year.</a:t>
            </a:r>
            <a:endParaRPr sz="1400">
              <a:latin typeface="Times New Roman"/>
              <a:cs typeface="Times New Roman"/>
            </a:endParaRPr>
          </a:p>
          <a:p>
            <a:pPr marL="241300" marR="27305" indent="-228600" algn="just">
              <a:lnSpc>
                <a:spcPct val="102899"/>
              </a:lnSpc>
              <a:spcBef>
                <a:spcPts val="925"/>
              </a:spcBef>
              <a:buClr>
                <a:srgbClr val="B71E42"/>
              </a:buClr>
              <a:buFont typeface="Arial"/>
              <a:buChar char="•"/>
              <a:tabLst>
                <a:tab pos="241300" algn="l"/>
              </a:tabLst>
            </a:pPr>
            <a:r>
              <a:rPr sz="1400" spc="5" dirty="0">
                <a:solidFill>
                  <a:srgbClr val="202429"/>
                </a:solidFill>
                <a:latin typeface="Times New Roman"/>
                <a:cs typeface="Times New Roman"/>
              </a:rPr>
              <a:t>The </a:t>
            </a:r>
            <a:r>
              <a:rPr sz="1400" dirty="0">
                <a:solidFill>
                  <a:srgbClr val="202429"/>
                </a:solidFill>
                <a:latin typeface="Times New Roman"/>
                <a:cs typeface="Times New Roman"/>
              </a:rPr>
              <a:t>state's </a:t>
            </a:r>
            <a:r>
              <a:rPr sz="1400" spc="-10" dirty="0">
                <a:solidFill>
                  <a:srgbClr val="202429"/>
                </a:solidFill>
                <a:latin typeface="Times New Roman"/>
                <a:cs typeface="Times New Roman"/>
              </a:rPr>
              <a:t>tourism </a:t>
            </a:r>
            <a:r>
              <a:rPr sz="1400" spc="-5" dirty="0">
                <a:solidFill>
                  <a:srgbClr val="202429"/>
                </a:solidFill>
                <a:latin typeface="Times New Roman"/>
                <a:cs typeface="Times New Roman"/>
              </a:rPr>
              <a:t>board </a:t>
            </a:r>
            <a:r>
              <a:rPr sz="1400" spc="-45" dirty="0">
                <a:solidFill>
                  <a:srgbClr val="202429"/>
                </a:solidFill>
                <a:latin typeface="Times New Roman"/>
                <a:cs typeface="Times New Roman"/>
              </a:rPr>
              <a:t>is </a:t>
            </a:r>
            <a:r>
              <a:rPr sz="1400" spc="-10" dirty="0">
                <a:solidFill>
                  <a:srgbClr val="202429"/>
                </a:solidFill>
                <a:latin typeface="Times New Roman"/>
                <a:cs typeface="Times New Roman"/>
              </a:rPr>
              <a:t>putting </a:t>
            </a:r>
            <a:r>
              <a:rPr sz="1400" spc="-35" dirty="0">
                <a:solidFill>
                  <a:srgbClr val="202429"/>
                </a:solidFill>
                <a:latin typeface="Times New Roman"/>
                <a:cs typeface="Times New Roman"/>
              </a:rPr>
              <a:t>its </a:t>
            </a:r>
            <a:r>
              <a:rPr sz="1400" spc="-5" dirty="0">
                <a:solidFill>
                  <a:srgbClr val="202429"/>
                </a:solidFill>
                <a:latin typeface="Times New Roman"/>
                <a:cs typeface="Times New Roman"/>
              </a:rPr>
              <a:t>efforts </a:t>
            </a:r>
            <a:r>
              <a:rPr sz="1400" spc="-45" dirty="0">
                <a:solidFill>
                  <a:srgbClr val="202429"/>
                </a:solidFill>
                <a:latin typeface="Times New Roman"/>
                <a:cs typeface="Times New Roman"/>
              </a:rPr>
              <a:t>in </a:t>
            </a:r>
            <a:r>
              <a:rPr sz="1400" spc="-15" dirty="0">
                <a:solidFill>
                  <a:srgbClr val="202429"/>
                </a:solidFill>
                <a:latin typeface="Times New Roman"/>
                <a:cs typeface="Times New Roman"/>
              </a:rPr>
              <a:t>promoting </a:t>
            </a:r>
            <a:r>
              <a:rPr sz="1400" spc="10" dirty="0">
                <a:solidFill>
                  <a:srgbClr val="202429"/>
                </a:solidFill>
                <a:latin typeface="Times New Roman"/>
                <a:cs typeface="Times New Roman"/>
              </a:rPr>
              <a:t>these </a:t>
            </a:r>
            <a:r>
              <a:rPr sz="1400" spc="-10" dirty="0">
                <a:solidFill>
                  <a:srgbClr val="202429"/>
                </a:solidFill>
                <a:latin typeface="Times New Roman"/>
                <a:cs typeface="Times New Roman"/>
              </a:rPr>
              <a:t>tourism </a:t>
            </a:r>
            <a:r>
              <a:rPr sz="1400" spc="-15" dirty="0">
                <a:solidFill>
                  <a:srgbClr val="202429"/>
                </a:solidFill>
                <a:latin typeface="Times New Roman"/>
                <a:cs typeface="Times New Roman"/>
              </a:rPr>
              <a:t>offerings </a:t>
            </a:r>
            <a:r>
              <a:rPr sz="1400" spc="-5" dirty="0">
                <a:solidFill>
                  <a:srgbClr val="202429"/>
                </a:solidFill>
                <a:latin typeface="Times New Roman"/>
                <a:cs typeface="Times New Roman"/>
              </a:rPr>
              <a:t>to </a:t>
            </a:r>
            <a:r>
              <a:rPr sz="1400" spc="-25" dirty="0">
                <a:solidFill>
                  <a:srgbClr val="202429"/>
                </a:solidFill>
                <a:latin typeface="Times New Roman"/>
                <a:cs typeface="Times New Roman"/>
              </a:rPr>
              <a:t>make </a:t>
            </a:r>
            <a:r>
              <a:rPr sz="1400" spc="5" dirty="0">
                <a:solidFill>
                  <a:srgbClr val="202429"/>
                </a:solidFill>
                <a:latin typeface="Times New Roman"/>
                <a:cs typeface="Times New Roman"/>
              </a:rPr>
              <a:t>them </a:t>
            </a:r>
            <a:r>
              <a:rPr sz="1400" dirty="0">
                <a:solidFill>
                  <a:srgbClr val="202429"/>
                </a:solidFill>
                <a:latin typeface="Times New Roman"/>
                <a:cs typeface="Times New Roman"/>
              </a:rPr>
              <a:t>more </a:t>
            </a:r>
            <a:r>
              <a:rPr sz="1400" spc="-5" dirty="0">
                <a:solidFill>
                  <a:srgbClr val="202429"/>
                </a:solidFill>
                <a:latin typeface="Times New Roman"/>
                <a:cs typeface="Times New Roman"/>
              </a:rPr>
              <a:t>relevant to </a:t>
            </a:r>
            <a:r>
              <a:rPr sz="1400" spc="-15" dirty="0">
                <a:solidFill>
                  <a:srgbClr val="202429"/>
                </a:solidFill>
                <a:latin typeface="Times New Roman"/>
                <a:cs typeface="Times New Roman"/>
              </a:rPr>
              <a:t>the evolving </a:t>
            </a:r>
            <a:r>
              <a:rPr sz="1400" spc="-10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400" spc="-30" dirty="0">
                <a:solidFill>
                  <a:srgbClr val="202429"/>
                </a:solidFill>
                <a:latin typeface="Times New Roman"/>
                <a:cs typeface="Times New Roman"/>
              </a:rPr>
              <a:t>travellers.</a:t>
            </a:r>
            <a:r>
              <a:rPr sz="1400" spc="19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400" spc="5" dirty="0">
                <a:solidFill>
                  <a:srgbClr val="202429"/>
                </a:solidFill>
                <a:latin typeface="Times New Roman"/>
                <a:cs typeface="Times New Roman"/>
              </a:rPr>
              <a:t>The</a:t>
            </a:r>
            <a:r>
              <a:rPr sz="1400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202429"/>
                </a:solidFill>
                <a:latin typeface="Times New Roman"/>
                <a:cs typeface="Times New Roman"/>
              </a:rPr>
              <a:t>attempt</a:t>
            </a:r>
            <a:r>
              <a:rPr sz="1400" spc="8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400" spc="-45" dirty="0">
                <a:solidFill>
                  <a:srgbClr val="202429"/>
                </a:solidFill>
                <a:latin typeface="Times New Roman"/>
                <a:cs typeface="Times New Roman"/>
              </a:rPr>
              <a:t>is</a:t>
            </a:r>
            <a:r>
              <a:rPr sz="1400" spc="7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202429"/>
                </a:solidFill>
                <a:latin typeface="Times New Roman"/>
                <a:cs typeface="Times New Roman"/>
              </a:rPr>
              <a:t>to</a:t>
            </a:r>
            <a:r>
              <a:rPr sz="1400" spc="-1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02429"/>
                </a:solidFill>
                <a:latin typeface="Times New Roman"/>
                <a:cs typeface="Times New Roman"/>
              </a:rPr>
              <a:t>present</a:t>
            </a:r>
            <a:r>
              <a:rPr sz="1400" spc="1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400" spc="10" dirty="0">
                <a:solidFill>
                  <a:srgbClr val="202429"/>
                </a:solidFill>
                <a:latin typeface="Times New Roman"/>
                <a:cs typeface="Times New Roman"/>
              </a:rPr>
              <a:t>a</a:t>
            </a:r>
            <a:r>
              <a:rPr sz="1400" dirty="0">
                <a:solidFill>
                  <a:srgbClr val="202429"/>
                </a:solidFill>
                <a:latin typeface="Times New Roman"/>
                <a:cs typeface="Times New Roman"/>
              </a:rPr>
              <a:t> more </a:t>
            </a:r>
            <a:r>
              <a:rPr sz="1400" spc="-10" dirty="0">
                <a:solidFill>
                  <a:srgbClr val="202429"/>
                </a:solidFill>
                <a:latin typeface="Times New Roman"/>
                <a:cs typeface="Times New Roman"/>
              </a:rPr>
              <a:t>community-based,</a:t>
            </a:r>
            <a:r>
              <a:rPr sz="1400" spc="5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400" spc="-20" dirty="0">
                <a:solidFill>
                  <a:srgbClr val="202429"/>
                </a:solidFill>
                <a:latin typeface="Times New Roman"/>
                <a:cs typeface="Times New Roman"/>
              </a:rPr>
              <a:t>holistic,</a:t>
            </a:r>
            <a:r>
              <a:rPr sz="1400" spc="12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400" spc="-20" dirty="0">
                <a:solidFill>
                  <a:srgbClr val="202429"/>
                </a:solidFill>
                <a:latin typeface="Times New Roman"/>
                <a:cs typeface="Times New Roman"/>
              </a:rPr>
              <a:t>green,</a:t>
            </a:r>
            <a:r>
              <a:rPr sz="1400" spc="114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400" spc="-15" dirty="0">
                <a:solidFill>
                  <a:srgbClr val="202429"/>
                </a:solidFill>
                <a:latin typeface="Times New Roman"/>
                <a:cs typeface="Times New Roman"/>
              </a:rPr>
              <a:t>and</a:t>
            </a:r>
            <a:r>
              <a:rPr sz="1400" spc="6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400" spc="-15" dirty="0">
                <a:solidFill>
                  <a:srgbClr val="202429"/>
                </a:solidFill>
                <a:latin typeface="Times New Roman"/>
                <a:cs typeface="Times New Roman"/>
              </a:rPr>
              <a:t>eco-friendly</a:t>
            </a:r>
            <a:r>
              <a:rPr sz="1400" spc="14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400" spc="5" dirty="0">
                <a:solidFill>
                  <a:srgbClr val="202429"/>
                </a:solidFill>
                <a:latin typeface="Times New Roman"/>
                <a:cs typeface="Times New Roman"/>
              </a:rPr>
              <a:t>model</a:t>
            </a:r>
            <a:r>
              <a:rPr sz="1400" spc="-60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400" spc="25" dirty="0">
                <a:solidFill>
                  <a:srgbClr val="202429"/>
                </a:solidFill>
                <a:latin typeface="Times New Roman"/>
                <a:cs typeface="Times New Roman"/>
              </a:rPr>
              <a:t>of</a:t>
            </a:r>
            <a:r>
              <a:rPr sz="1400" spc="-75" dirty="0">
                <a:solidFill>
                  <a:srgbClr val="202429"/>
                </a:solidFill>
                <a:latin typeface="Times New Roman"/>
                <a:cs typeface="Times New Roman"/>
              </a:rPr>
              <a:t> </a:t>
            </a:r>
            <a:r>
              <a:rPr sz="1400" spc="-15" dirty="0">
                <a:solidFill>
                  <a:srgbClr val="202429"/>
                </a:solidFill>
                <a:latin typeface="Times New Roman"/>
                <a:cs typeface="Times New Roman"/>
              </a:rPr>
              <a:t>tourism.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Times New Roman"/>
              <a:cs typeface="Times New Roman"/>
            </a:endParaRPr>
          </a:p>
          <a:p>
            <a:pPr marR="184150" algn="ctr">
              <a:lnSpc>
                <a:spcPct val="100000"/>
              </a:lnSpc>
            </a:pPr>
            <a:r>
              <a:rPr sz="1400" spc="5" dirty="0">
                <a:solidFill>
                  <a:srgbClr val="B71E42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1601</Words>
  <Application>Microsoft Office PowerPoint</Application>
  <PresentationFormat>Ecran lat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Gill Sans MT</vt:lpstr>
      <vt:lpstr>Times New Roman</vt:lpstr>
      <vt:lpstr>Office Theme</vt:lpstr>
      <vt:lpstr>IMPACT OF COVID 19 ON ECO-TOURISM OF THE STATE OF MADHYA PRADESH, INDIA</vt:lpstr>
      <vt:lpstr>INTRODUCTION</vt:lpstr>
      <vt:lpstr>THE HIT OF COVID -19 TO TOURISM INDUSTRY:</vt:lpstr>
      <vt:lpstr>TOURISM IN MADHYA PRADESH , INDIA</vt:lpstr>
      <vt:lpstr>FOREIGN AND DOMESTIC TOURIST ARRIVALS ACROSS MADHYA PRADESH IN  INDIA BETWEEN 2007 AND 2021(IN MILLIONS)</vt:lpstr>
      <vt:lpstr>COVID 19 IMPACT ON TOURISM IN MADHYA  PRADESH,INDIA</vt:lpstr>
      <vt:lpstr>POST COVID SCENARIO IN MADHYA PRADESH</vt:lpstr>
      <vt:lpstr>EFFORTS BY GOVERNMENT TO PROMOTE TOURISM AFTER COVID :</vt:lpstr>
      <vt:lpstr>EFFORTS STARTED PAYING US</vt:lpstr>
      <vt:lpstr>CONCLUSION:</vt:lpstr>
      <vt:lpstr>Thank you!!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COVID 19 ON ECO-TOURISM OF THE STATE OF MADHYA PRADESH, INDIA</dc:title>
  <cp:lastModifiedBy>Georgia Tacu</cp:lastModifiedBy>
  <cp:revision>3</cp:revision>
  <dcterms:created xsi:type="dcterms:W3CDTF">2023-06-11T22:25:57Z</dcterms:created>
  <dcterms:modified xsi:type="dcterms:W3CDTF">2023-06-11T22:33:33Z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2023-06-08T00:00:00Z</vt:filetime>
  </property>
  <property fmtid="{D5CDD505-2E9C-101B-9397-08002B2CF9AE}" pid="3" name="LastSaved">
    <vt:filetime>2023-06-11T00:00:00Z</vt:filetime>
  </property>
</Properties>
</file>